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55"/>
  </p:notesMasterIdLst>
  <p:handoutMasterIdLst>
    <p:handoutMasterId r:id="rId56"/>
  </p:handoutMasterIdLst>
  <p:sldIdLst>
    <p:sldId id="265" r:id="rId5"/>
    <p:sldId id="386" r:id="rId6"/>
    <p:sldId id="257" r:id="rId7"/>
    <p:sldId id="259" r:id="rId8"/>
    <p:sldId id="261" r:id="rId9"/>
    <p:sldId id="382" r:id="rId10"/>
    <p:sldId id="258" r:id="rId11"/>
    <p:sldId id="280" r:id="rId12"/>
    <p:sldId id="281" r:id="rId13"/>
    <p:sldId id="289" r:id="rId14"/>
    <p:sldId id="266" r:id="rId15"/>
    <p:sldId id="272" r:id="rId16"/>
    <p:sldId id="389" r:id="rId17"/>
    <p:sldId id="385" r:id="rId18"/>
    <p:sldId id="384" r:id="rId19"/>
    <p:sldId id="322" r:id="rId20"/>
    <p:sldId id="460" r:id="rId21"/>
    <p:sldId id="465" r:id="rId22"/>
    <p:sldId id="275" r:id="rId23"/>
    <p:sldId id="446" r:id="rId24"/>
    <p:sldId id="464" r:id="rId25"/>
    <p:sldId id="447" r:id="rId26"/>
    <p:sldId id="462" r:id="rId27"/>
    <p:sldId id="463" r:id="rId28"/>
    <p:sldId id="466" r:id="rId29"/>
    <p:sldId id="378" r:id="rId30"/>
    <p:sldId id="380" r:id="rId31"/>
    <p:sldId id="296" r:id="rId32"/>
    <p:sldId id="294" r:id="rId33"/>
    <p:sldId id="381" r:id="rId34"/>
    <p:sldId id="295" r:id="rId35"/>
    <p:sldId id="371" r:id="rId36"/>
    <p:sldId id="372" r:id="rId37"/>
    <p:sldId id="373" r:id="rId38"/>
    <p:sldId id="297" r:id="rId39"/>
    <p:sldId id="374" r:id="rId40"/>
    <p:sldId id="449" r:id="rId41"/>
    <p:sldId id="450" r:id="rId42"/>
    <p:sldId id="298" r:id="rId43"/>
    <p:sldId id="311" r:id="rId44"/>
    <p:sldId id="309" r:id="rId45"/>
    <p:sldId id="310" r:id="rId46"/>
    <p:sldId id="301" r:id="rId47"/>
    <p:sldId id="458" r:id="rId48"/>
    <p:sldId id="459" r:id="rId49"/>
    <p:sldId id="452" r:id="rId50"/>
    <p:sldId id="273" r:id="rId51"/>
    <p:sldId id="472" r:id="rId52"/>
    <p:sldId id="456" r:id="rId53"/>
    <p:sldId id="457" r:id="rId54"/>
  </p:sldIdLst>
  <p:sldSz cx="9144000" cy="6858000" type="screen4x3"/>
  <p:notesSz cx="6858000" cy="9144000"/>
  <p:defaultTextStyle>
    <a:defPPr rtl="0">
      <a:defRPr lang="ja-j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4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77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30171B0-08BC-446D-BBA3-C96A426FBD0F}" type="datetime1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2019/6/4</a:t>
            </a:fld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78FE58C-C1A6-4C4C-90C2-B7F5B0504B2D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‹#›</a:t>
            </a:fld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44C27339-D356-46C0-AD4F-C5B96832EBB2}" type="datetime1">
              <a:rPr lang="ja-JP" altLang="en-US" smtClean="0"/>
              <a:t>2019/6/4</a:t>
            </a:fld>
            <a:endParaRPr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ja-JP" altLang="en-US" noProof="0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810E1E9A-E921-4174-A0FC-51868D7AC568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en-US" altLang="ja-JP" smtClean="0"/>
              <a:t>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65567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altLang="ja-JP" smtClean="0"/>
              <a:pPr/>
              <a:t>11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73832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altLang="ja-JP" dirty="0"/>
              <a:t>Here, I like to introduce KEKB collider and Belle detector. KEKB is an </a:t>
            </a:r>
            <a:r>
              <a:rPr lang="en-US" altLang="ja-JP" dirty="0" err="1"/>
              <a:t>e+e</a:t>
            </a:r>
            <a:r>
              <a:rPr lang="en-US" altLang="ja-JP" dirty="0"/>
              <a:t>- asymmetric collider as a B-factory whose CM energy is set to be mass of U(4S), that is 10.6GeV. Beam energy is shown here.</a:t>
            </a:r>
          </a:p>
          <a:p>
            <a:pPr>
              <a:spcBef>
                <a:spcPct val="0"/>
              </a:spcBef>
            </a:pPr>
            <a:r>
              <a:rPr lang="en-US" altLang="ja-JP" dirty="0"/>
              <a:t>Around this energy, the b-</a:t>
            </a:r>
            <a:r>
              <a:rPr lang="en-US" altLang="ja-JP" dirty="0" err="1"/>
              <a:t>bbar</a:t>
            </a:r>
            <a:r>
              <a:rPr lang="en-US" altLang="ja-JP" dirty="0"/>
              <a:t> production X-section and Tau-pair production X-section are very similar.</a:t>
            </a:r>
          </a:p>
          <a:p>
            <a:pPr>
              <a:spcBef>
                <a:spcPct val="0"/>
              </a:spcBef>
            </a:pPr>
            <a:r>
              <a:rPr lang="en-US" altLang="ja-JP" dirty="0"/>
              <a:t>So, it can be said that a B-factory is also a tau-factory. Here, we show the history of the integrated luminosity.</a:t>
            </a:r>
          </a:p>
          <a:p>
            <a:pPr>
              <a:spcBef>
                <a:spcPct val="0"/>
              </a:spcBef>
            </a:pPr>
            <a:r>
              <a:rPr lang="en-US" altLang="ja-JP" dirty="0"/>
              <a:t>Mostly, the energy is set to be mass of U(4S), but other energies data</a:t>
            </a:r>
            <a:r>
              <a:rPr lang="ja-JP" altLang="en-US" dirty="0"/>
              <a:t> </a:t>
            </a:r>
            <a:r>
              <a:rPr lang="en-US" altLang="ja-JP" dirty="0"/>
              <a:t>is also taken.</a:t>
            </a:r>
          </a:p>
          <a:p>
            <a:pPr>
              <a:spcBef>
                <a:spcPct val="0"/>
              </a:spcBef>
            </a:pPr>
            <a:r>
              <a:rPr lang="en-US" altLang="ja-JP" dirty="0"/>
              <a:t>Differently from B analysis, tau analysis can utilize all of them.</a:t>
            </a:r>
          </a:p>
          <a:p>
            <a:pPr>
              <a:spcBef>
                <a:spcPct val="0"/>
              </a:spcBef>
            </a:pPr>
            <a:r>
              <a:rPr lang="en-US" altLang="ja-JP" dirty="0"/>
              <a:t>This is a figure for Belle detector. It is multi-purpose asymmetric detector. It has good track…</a:t>
            </a:r>
          </a:p>
          <a:p>
            <a:pPr>
              <a:spcBef>
                <a:spcPct val="0"/>
              </a:spcBef>
            </a:pPr>
            <a:r>
              <a:rPr lang="en-US" altLang="ja-JP" dirty="0"/>
              <a:t>The lepton ID performance is like this. At belle, we can analyze …</a:t>
            </a:r>
            <a:r>
              <a:rPr lang="ja-JP" altLang="en-US" dirty="0"/>
              <a:t> </a:t>
            </a:r>
            <a:endParaRPr lang="en-US" altLang="ja-JP" dirty="0"/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rtl="0"/>
              <a:t>19</a:t>
            </a:fld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9344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kumimoji="1" lang="en-US" altLang="ja-JP" dirty="0"/>
              <a:t>Here, I like</a:t>
            </a:r>
            <a:r>
              <a:rPr kumimoji="1" lang="en-US" altLang="ja-JP" baseline="0" dirty="0"/>
              <a:t> to explain the analysis method of tau LFV decays.</a:t>
            </a:r>
          </a:p>
          <a:p>
            <a:r>
              <a:rPr kumimoji="1" lang="en-US" altLang="ja-JP" baseline="0" dirty="0"/>
              <a:t>The target process is after </a:t>
            </a:r>
            <a:r>
              <a:rPr kumimoji="1" lang="en-US" altLang="ja-JP" baseline="0" dirty="0" err="1"/>
              <a:t>e+e</a:t>
            </a:r>
            <a:r>
              <a:rPr kumimoji="1" lang="en-US" altLang="ja-JP" baseline="0" dirty="0"/>
              <a:t>- colliding, tau-pair is produced. And then,</a:t>
            </a:r>
          </a:p>
          <a:p>
            <a:r>
              <a:rPr kumimoji="1" lang="en-US" altLang="ja-JP" baseline="0" dirty="0"/>
              <a:t>One tau decays violating lepton flavor and another tau decays following SM,</a:t>
            </a:r>
          </a:p>
          <a:p>
            <a:r>
              <a:rPr kumimoji="1" lang="en-US" altLang="ja-JP" baseline="0" dirty="0"/>
              <a:t>Usually require 1 prong decay. That corresponds to 85% of tau decays. </a:t>
            </a:r>
          </a:p>
          <a:p>
            <a:r>
              <a:rPr kumimoji="1" lang="en-US" altLang="ja-JP" baseline="0" dirty="0"/>
              <a:t>To extract the signal events, effectively, we use 2 variables:</a:t>
            </a:r>
          </a:p>
          <a:p>
            <a:r>
              <a:rPr kumimoji="1" lang="en-US" altLang="ja-JP" baseline="0" dirty="0"/>
              <a:t>One is reconstructed mass and another is energy difference between</a:t>
            </a:r>
          </a:p>
          <a:p>
            <a:r>
              <a:rPr kumimoji="1" lang="en-US" altLang="ja-JP" baseline="0" dirty="0"/>
              <a:t>Reconstructed energy and initial beam energy.</a:t>
            </a:r>
          </a:p>
          <a:p>
            <a:r>
              <a:rPr kumimoji="1" lang="en-US" altLang="ja-JP" baseline="0" dirty="0"/>
              <a:t>In the signal events, it is expected that reconstructed mass should be tau mass</a:t>
            </a:r>
          </a:p>
          <a:p>
            <a:r>
              <a:rPr kumimoji="1" lang="en-US" altLang="ja-JP" baseline="0" dirty="0"/>
              <a:t>And delta E should be zero.</a:t>
            </a:r>
          </a:p>
          <a:p>
            <a:r>
              <a:rPr kumimoji="1" lang="en-US" altLang="ja-JP" baseline="0" dirty="0"/>
              <a:t>Here, I show the signal MC event distribution on M DE plane.</a:t>
            </a:r>
          </a:p>
          <a:p>
            <a:r>
              <a:rPr kumimoji="1" lang="en-US" altLang="ja-JP" baseline="0" dirty="0"/>
              <a:t>Due to the resolution, distribution is slightly spread.</a:t>
            </a:r>
          </a:p>
          <a:p>
            <a:r>
              <a:rPr kumimoji="1" lang="en-US" altLang="ja-JP" baseline="0" dirty="0"/>
              <a:t>From this spread, we define the signal region by applying the </a:t>
            </a:r>
            <a:r>
              <a:rPr kumimoji="1" lang="en-US" altLang="ja-JP" baseline="0" dirty="0" err="1"/>
              <a:t>gaussian</a:t>
            </a:r>
            <a:r>
              <a:rPr kumimoji="1" lang="en-US" altLang="ja-JP" baseline="0" dirty="0"/>
              <a:t> fit.</a:t>
            </a:r>
          </a:p>
          <a:p>
            <a:r>
              <a:rPr kumimoji="1" lang="en-US" altLang="ja-JP" baseline="0" dirty="0"/>
              <a:t>This ellipse shows 2 sigma region obtained from </a:t>
            </a:r>
            <a:r>
              <a:rPr kumimoji="1" lang="en-US" altLang="ja-JP" baseline="0" dirty="0" err="1"/>
              <a:t>gaussian</a:t>
            </a:r>
            <a:r>
              <a:rPr kumimoji="1" lang="en-US" altLang="ja-JP" baseline="0" dirty="0"/>
              <a:t> fit.</a:t>
            </a:r>
          </a:p>
          <a:p>
            <a:r>
              <a:rPr kumimoji="1" lang="en-US" altLang="ja-JP" baseline="0" dirty="0"/>
              <a:t>To avoid any bias, we perform a blind analysis and this 2 sigma region is blinded until finalizing estimation for the expected BG and systematic uncertainties.</a:t>
            </a:r>
          </a:p>
          <a:p>
            <a:r>
              <a:rPr kumimoji="1" lang="en-US" altLang="ja-JP" baseline="0" dirty="0"/>
              <a:t> After opening the blinded region, we make a signal extraction. Using UEML fit or </a:t>
            </a:r>
            <a:r>
              <a:rPr kumimoji="1" lang="en-US" altLang="ja-JP" baseline="0" dirty="0" err="1"/>
              <a:t>couting</a:t>
            </a:r>
            <a:r>
              <a:rPr kumimoji="1" lang="en-US" altLang="ja-JP" baseline="0" dirty="0"/>
              <a:t> method. If no </a:t>
            </a:r>
            <a:r>
              <a:rPr kumimoji="1" lang="en-US" altLang="ja-JP" baseline="0" dirty="0" err="1"/>
              <a:t>exess</a:t>
            </a:r>
            <a:r>
              <a:rPr kumimoji="1" lang="en-US" altLang="ja-JP" baseline="0" dirty="0"/>
              <a:t>, we set the UL @ 90%CL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DDAE0-890F-4188-92D4-FB2D9F938884}" type="slidenum">
              <a:rPr kumimoji="1" lang="ja-JP" altLang="en-US" smtClean="0"/>
              <a:pPr/>
              <a:t>47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  <p:sp>
        <p:nvSpPr>
          <p:cNvPr id="3277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4DE4B6D-55C7-4ED6-B349-C5EB27A67B89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041400"/>
            <a:ext cx="6858000" cy="2387600"/>
          </a:xfrm>
        </p:spPr>
        <p:txBody>
          <a:bodyPr rtlCol="0" anchor="b"/>
          <a:lstStyle>
            <a:lvl1pPr algn="ctr" rtl="0">
              <a:defRPr sz="4500"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 rtlCol="0"/>
          <a:lstStyle>
            <a:lvl1pPr marL="0" indent="0" algn="ctr">
              <a:buNone/>
              <a:defRPr sz="180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ja-JP" altLang="en-US" noProof="0"/>
              <a:t>マスター サブタイトルの書式設定</a:t>
            </a:r>
            <a:endParaRPr lang="ja-JP" altLang="en-US" noProof="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/>
              <a:t>4/Jun/2019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/>
              <a:t>International School on cLFV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71B7BAC7-FE87-40F6-AA24-4F4685D1B022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467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171575" y="1825625"/>
            <a:ext cx="7343775" cy="4351338"/>
          </a:xfrm>
        </p:spPr>
        <p:txBody>
          <a:bodyPr vert="eaVert" rtlCol="0"/>
          <a:lstStyle>
            <a:lvl1pPr rtl="0">
              <a:defRPr spc="-68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i="1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i="1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lang="ja-JP" altLang="en-US" noProof="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/>
              <a:t>4/Jun/2019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/>
              <a:t>International School on cLFV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71B7BAC7-FE87-40F6-AA24-4F4685D1B022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218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 rtlCol="0"/>
          <a:lstStyle>
            <a:lvl1pPr>
              <a:defRPr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171575" y="365125"/>
            <a:ext cx="5257800" cy="5811838"/>
          </a:xfrm>
        </p:spPr>
        <p:txBody>
          <a:bodyPr vert="eaVert" rtlCol="0"/>
          <a:lstStyle>
            <a:lvl1pPr rtl="0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rtl="0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lang="ja-JP" altLang="en-US" noProof="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/>
              <a:t>4/Jun/2019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/>
              <a:t>International School on cLFV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71B7BAC7-FE87-40F6-AA24-4F4685D1B022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8883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キャプション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1171575" y="457200"/>
            <a:ext cx="2949178" cy="1600200"/>
          </a:xfrm>
        </p:spPr>
        <p:txBody>
          <a:bodyPr rtlCol="0" anchor="b"/>
          <a:lstStyle>
            <a:lvl1pPr rtl="0">
              <a:defRPr sz="2400"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図プレースホルダー 2" descr="画像を追加する空のプレースホルダー。プレースホルダーをクリックし、追加する画像を選択します"/>
          <p:cNvSpPr>
            <a:spLocks noGrp="1"/>
          </p:cNvSpPr>
          <p:nvPr>
            <p:ph type="pic" idx="1"/>
          </p:nvPr>
        </p:nvSpPr>
        <p:spPr>
          <a:xfrm>
            <a:off x="4259178" y="987426"/>
            <a:ext cx="4258818" cy="4873625"/>
          </a:xfrm>
        </p:spPr>
        <p:txBody>
          <a:bodyPr rtlCol="0"/>
          <a:lstStyle>
            <a:lvl1pPr marL="0" indent="0">
              <a:buNone/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ja-JP" altLang="en-US" noProof="0"/>
              <a:t>アイコンをクリックして図を追加</a:t>
            </a:r>
            <a:endParaRPr lang="ja-JP" altLang="en-US" noProof="0" dirty="0"/>
          </a:p>
        </p:txBody>
      </p:sp>
      <p:sp>
        <p:nvSpPr>
          <p:cNvPr id="8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171575" y="2101850"/>
            <a:ext cx="2949178" cy="3759200"/>
          </a:xfrm>
        </p:spPr>
        <p:txBody>
          <a:bodyPr rtlCol="0"/>
          <a:lstStyle>
            <a:lvl1pPr marL="0" indent="0" rtl="0">
              <a:buNone/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/>
              <a:t>4/Jun/2019</a:t>
            </a:r>
            <a:endParaRPr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/>
              <a:t>International School on cLFV</a:t>
            </a:r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71B7BAC7-FE87-40F6-AA24-4F4685D1B022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>
            <a:lvl1pPr>
              <a:defRPr sz="36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  <a:lvl2pPr>
              <a:defRPr sz="32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2pPr>
            <a:lvl3pPr>
              <a:defRPr sz="24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3pPr>
            <a:lvl4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4pPr>
            <a:lvl5pPr>
              <a:defRPr sz="200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lang="ja-JP" altLang="en-US" noProof="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/>
              <a:t>4/Jun/2019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/>
              <a:t>International School on cLFV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71B7BAC7-FE87-40F6-AA24-4F4685D1B022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987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31244" y="1709738"/>
            <a:ext cx="7579343" cy="2862262"/>
          </a:xfrm>
        </p:spPr>
        <p:txBody>
          <a:bodyPr rtlCol="0" anchor="b"/>
          <a:lstStyle>
            <a:lvl1pPr>
              <a:defRPr sz="4500"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31244" y="4589464"/>
            <a:ext cx="7579343" cy="1500187"/>
          </a:xfrm>
        </p:spPr>
        <p:txBody>
          <a:bodyPr rtlCol="0"/>
          <a:lstStyle>
            <a:lvl1pPr marL="0" indent="0" rtl="0">
              <a:buNone/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/>
              <a:t>4/Jun/2019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/>
              <a:t>International School on cLFV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71B7BAC7-FE87-40F6-AA24-4F4685D1B022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676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段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10" name="コンテンツ プレースホルダー 2"/>
          <p:cNvSpPr>
            <a:spLocks noGrp="1"/>
          </p:cNvSpPr>
          <p:nvPr>
            <p:ph sz="half" idx="14"/>
          </p:nvPr>
        </p:nvSpPr>
        <p:spPr>
          <a:xfrm>
            <a:off x="1171097" y="1809149"/>
            <a:ext cx="3571860" cy="4359576"/>
          </a:xfrm>
        </p:spPr>
        <p:txBody>
          <a:bodyPr rtlCol="0"/>
          <a:lstStyle>
            <a:lvl1pPr rtl="0">
              <a:defRPr sz="2100" b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rtl="0"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rtl="0">
              <a:defRPr sz="15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rtl="0">
              <a:defRPr sz="135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rtl="0">
              <a:defRPr sz="135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lang="ja-JP" altLang="en-US" noProof="0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994" y="1825625"/>
            <a:ext cx="3566160" cy="4351338"/>
          </a:xfrm>
        </p:spPr>
        <p:txBody>
          <a:bodyPr rtlCol="0"/>
          <a:lstStyle>
            <a:lvl1pPr rtl="0">
              <a:defRPr sz="21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15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35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35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lang="ja-JP" altLang="en-US" noProof="0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 noProof="0"/>
              <a:t>4/Jun/2019</a:t>
            </a:r>
            <a:endParaRPr lang="ja-JP" altLang="en-US" noProof="0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/>
              <a:t>International School on cLFV</a:t>
            </a:r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71B7BAC7-FE87-40F6-AA24-4F4685D1B022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6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43075" y="274638"/>
            <a:ext cx="6767513" cy="1143000"/>
          </a:xfrm>
        </p:spPr>
        <p:txBody>
          <a:bodyPr rtlCol="0"/>
          <a:lstStyle>
            <a:lvl1pPr>
              <a:defRPr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171575" y="1489075"/>
            <a:ext cx="3566160" cy="641350"/>
          </a:xfrm>
          <a:noFill/>
          <a:ln>
            <a:noFill/>
          </a:ln>
        </p:spPr>
        <p:txBody>
          <a:bodyPr rtlCol="0" anchor="b"/>
          <a:lstStyle>
            <a:lvl1pPr marL="0" indent="0" rtl="0">
              <a:lnSpc>
                <a:spcPts val="1650"/>
              </a:lnSpc>
              <a:buNone/>
              <a:defRPr sz="1800" b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171575" y="2193926"/>
            <a:ext cx="3566160" cy="3978275"/>
          </a:xfrm>
        </p:spPr>
        <p:txBody>
          <a:bodyPr rtlCol="0"/>
          <a:lstStyle>
            <a:lvl1pPr rtl="0">
              <a:defRPr sz="1800" b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15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135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lang="ja-JP" altLang="en-US" noProof="0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949190" y="1489075"/>
            <a:ext cx="3566160" cy="641350"/>
          </a:xfrm>
          <a:noFill/>
          <a:ln>
            <a:noFill/>
          </a:ln>
        </p:spPr>
        <p:txBody>
          <a:bodyPr rtlCol="0" anchor="b"/>
          <a:lstStyle>
            <a:lvl1pPr marL="0" indent="0" rtl="0">
              <a:lnSpc>
                <a:spcPts val="1650"/>
              </a:lnSpc>
              <a:buNone/>
              <a:defRPr sz="1800" b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949190" y="2193926"/>
            <a:ext cx="3566160" cy="3978275"/>
          </a:xfrm>
        </p:spPr>
        <p:txBody>
          <a:bodyPr rtlCol="0"/>
          <a:lstStyle>
            <a:lvl1pPr rtl="0"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15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135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lang="ja-JP" altLang="en-US" noProof="0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/>
              <a:t>4/Jun/2019</a:t>
            </a:r>
            <a:endParaRPr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/>
              <a:t>International School on cLFV</a:t>
            </a:r>
            <a:endParaRPr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71B7BAC7-FE87-40F6-AA24-4F4685D1B022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316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/>
              <a:t>4/Jun/2019</a:t>
            </a:r>
            <a:endParaRPr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/>
              <a:t>International School on cLFV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71B7BAC7-FE87-40F6-AA24-4F4685D1B022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105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/>
              <a:t>4/Jun/2019</a:t>
            </a:r>
            <a:endParaRPr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/>
              <a:t>International School on cLFV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71B7BAC7-FE87-40F6-AA24-4F4685D1B022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151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キャプション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71575" y="457200"/>
            <a:ext cx="2949178" cy="1600200"/>
          </a:xfrm>
        </p:spPr>
        <p:txBody>
          <a:bodyPr rtlCol="0" anchor="b"/>
          <a:lstStyle>
            <a:lvl1pPr>
              <a:defRPr sz="2400"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8" name="コンテンツ プレースホルダー 2"/>
          <p:cNvSpPr>
            <a:spLocks noGrp="1"/>
          </p:cNvSpPr>
          <p:nvPr>
            <p:ph sz="quarter" idx="4"/>
          </p:nvPr>
        </p:nvSpPr>
        <p:spPr>
          <a:xfrm>
            <a:off x="4259178" y="987425"/>
            <a:ext cx="4256172" cy="4873625"/>
          </a:xfrm>
        </p:spPr>
        <p:txBody>
          <a:bodyPr rtlCol="0"/>
          <a:lstStyle>
            <a:lvl1pPr rtl="0"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21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5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5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171575" y="2101850"/>
            <a:ext cx="2949178" cy="3759200"/>
          </a:xfrm>
        </p:spPr>
        <p:txBody>
          <a:bodyPr rtlCol="0"/>
          <a:lstStyle>
            <a:lvl1pPr marL="0" indent="0" rtl="0">
              <a:buNone/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/>
              <a:t>4/Jun/2019</a:t>
            </a:r>
            <a:endParaRPr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/>
              <a:t>International School on cLFV</a:t>
            </a:r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71B7BAC7-FE87-40F6-AA24-4F4685D1B022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987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キャプション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1171575" y="457200"/>
            <a:ext cx="2949178" cy="1600200"/>
          </a:xfrm>
        </p:spPr>
        <p:txBody>
          <a:bodyPr rtlCol="0" anchor="b"/>
          <a:lstStyle>
            <a:lvl1pPr rtl="0">
              <a:defRPr sz="2400"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図プレースホルダー 2" descr="画像を追加する空のプレースホルダー。プレースホルダーをクリックし、追加する画像を選択します"/>
          <p:cNvSpPr>
            <a:spLocks noGrp="1"/>
          </p:cNvSpPr>
          <p:nvPr>
            <p:ph type="pic" idx="1" hasCustomPrompt="1"/>
          </p:nvPr>
        </p:nvSpPr>
        <p:spPr>
          <a:xfrm>
            <a:off x="4259178" y="987426"/>
            <a:ext cx="4258818" cy="4873625"/>
          </a:xfrm>
        </p:spPr>
        <p:txBody>
          <a:bodyPr rtlCol="0"/>
          <a:lstStyle>
            <a:lvl1pPr marL="0" indent="0" rtl="0">
              <a:buNone/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ja-JP" altLang="en-US" noProof="0" dirty="0"/>
              <a:t>アイコンをクリックして画像を追加</a:t>
            </a:r>
          </a:p>
        </p:txBody>
      </p:sp>
      <p:sp>
        <p:nvSpPr>
          <p:cNvPr id="8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171575" y="2101850"/>
            <a:ext cx="2949178" cy="3759200"/>
          </a:xfrm>
        </p:spPr>
        <p:txBody>
          <a:bodyPr rtlCol="0"/>
          <a:lstStyle>
            <a:lvl1pPr marL="0" indent="0" rtl="0">
              <a:buNone/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/>
              <a:t>4/Jun/2019</a:t>
            </a:r>
            <a:endParaRPr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/>
              <a:t>International School on cLFV</a:t>
            </a:r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71B7BAC7-FE87-40F6-AA24-4F4685D1B022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193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743075" y="365126"/>
            <a:ext cx="67722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ja-JP" altLang="en-US" noProof="0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171575" y="1825625"/>
            <a:ext cx="73437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1171575" y="6356351"/>
            <a:ext cx="19145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/>
              <a:t>4/Jun/2019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486150" y="6356351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/>
              <a:t>International School on cLFV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057900" y="6356351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71B7BAC7-FE87-40F6-AA24-4F4685D1B022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685800" rtl="0" eaLnBrk="1" latinLnBrk="0" hangingPunct="1">
        <a:spcBef>
          <a:spcPct val="0"/>
        </a:spcBef>
        <a:buNone/>
        <a:defRPr kumimoji="1" sz="3300" kern="1200">
          <a:solidFill>
            <a:schemeClr val="accent1">
              <a:lumMod val="75000"/>
            </a:schemeClr>
          </a:solidFill>
          <a:latin typeface="ＭＳ 明朝" panose="02020609040205080304" pitchFamily="17" charset="-128"/>
          <a:ea typeface="ＭＳ 明朝" panose="02020609040205080304" pitchFamily="17" charset="-128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2880" userDrawn="1">
          <p15:clr>
            <a:srgbClr val="F26B43"/>
          </p15:clr>
        </p15:guide>
        <p15:guide id="2" pos="1098" userDrawn="1">
          <p15:clr>
            <a:srgbClr val="F26B43"/>
          </p15:clr>
        </p15:guide>
        <p15:guide id="3" pos="5364" userDrawn="1">
          <p15:clr>
            <a:srgbClr val="F26B43"/>
          </p15:clr>
        </p15:guide>
        <p15:guide id="4" pos="738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3.png"/><Relationship Id="rId7" Type="http://schemas.openxmlformats.org/officeDocument/2006/relationships/image" Target="../media/image7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15.png"/><Relationship Id="rId4" Type="http://schemas.openxmlformats.org/officeDocument/2006/relationships/image" Target="../media/image7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artin_Lewis_Per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610.png"/><Relationship Id="rId4" Type="http://schemas.openxmlformats.org/officeDocument/2006/relationships/image" Target="../media/image60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13" Type="http://schemas.openxmlformats.org/officeDocument/2006/relationships/image" Target="../media/image350.png"/><Relationship Id="rId18" Type="http://schemas.openxmlformats.org/officeDocument/2006/relationships/image" Target="../media/image400.png"/><Relationship Id="rId3" Type="http://schemas.openxmlformats.org/officeDocument/2006/relationships/image" Target="../media/image45.emf"/><Relationship Id="rId21" Type="http://schemas.openxmlformats.org/officeDocument/2006/relationships/image" Target="../media/image430.png"/><Relationship Id="rId7" Type="http://schemas.openxmlformats.org/officeDocument/2006/relationships/image" Target="../media/image290.png"/><Relationship Id="rId12" Type="http://schemas.openxmlformats.org/officeDocument/2006/relationships/image" Target="../media/image340.png"/><Relationship Id="rId17" Type="http://schemas.openxmlformats.org/officeDocument/2006/relationships/image" Target="../media/image390.png"/><Relationship Id="rId2" Type="http://schemas.openxmlformats.org/officeDocument/2006/relationships/image" Target="../media/image481.png"/><Relationship Id="rId16" Type="http://schemas.openxmlformats.org/officeDocument/2006/relationships/image" Target="../media/image53.png"/><Relationship Id="rId20" Type="http://schemas.openxmlformats.org/officeDocument/2006/relationships/image" Target="../media/image4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2.png"/><Relationship Id="rId5" Type="http://schemas.openxmlformats.org/officeDocument/2006/relationships/image" Target="../media/image50.png"/><Relationship Id="rId15" Type="http://schemas.openxmlformats.org/officeDocument/2006/relationships/image" Target="../media/image370.png"/><Relationship Id="rId10" Type="http://schemas.openxmlformats.org/officeDocument/2006/relationships/image" Target="../media/image320.png"/><Relationship Id="rId19" Type="http://schemas.openxmlformats.org/officeDocument/2006/relationships/image" Target="../media/image411.png"/><Relationship Id="rId4" Type="http://schemas.openxmlformats.org/officeDocument/2006/relationships/image" Target="../media/image260.png"/><Relationship Id="rId9" Type="http://schemas.openxmlformats.org/officeDocument/2006/relationships/image" Target="../media/image310.png"/><Relationship Id="rId14" Type="http://schemas.openxmlformats.org/officeDocument/2006/relationships/image" Target="../media/image360.png"/><Relationship Id="rId22" Type="http://schemas.openxmlformats.org/officeDocument/2006/relationships/image" Target="../media/image44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13" Type="http://schemas.openxmlformats.org/officeDocument/2006/relationships/image" Target="../media/image560.png"/><Relationship Id="rId3" Type="http://schemas.openxmlformats.org/officeDocument/2006/relationships/image" Target="../media/image55.png"/><Relationship Id="rId7" Type="http://schemas.openxmlformats.org/officeDocument/2006/relationships/image" Target="../media/image500.png"/><Relationship Id="rId12" Type="http://schemas.openxmlformats.org/officeDocument/2006/relationships/image" Target="../media/image55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0.png"/><Relationship Id="rId5" Type="http://schemas.openxmlformats.org/officeDocument/2006/relationships/image" Target="../media/image480.png"/><Relationship Id="rId10" Type="http://schemas.openxmlformats.org/officeDocument/2006/relationships/image" Target="../media/image530.png"/><Relationship Id="rId4" Type="http://schemas.openxmlformats.org/officeDocument/2006/relationships/image" Target="../media/image56.png"/><Relationship Id="rId9" Type="http://schemas.openxmlformats.org/officeDocument/2006/relationships/image" Target="../media/image520.png"/><Relationship Id="rId14" Type="http://schemas.openxmlformats.org/officeDocument/2006/relationships/image" Target="../media/image57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png"/><Relationship Id="rId7" Type="http://schemas.openxmlformats.org/officeDocument/2006/relationships/image" Target="../media/image591.pn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0.png"/><Relationship Id="rId5" Type="http://schemas.openxmlformats.org/officeDocument/2006/relationships/image" Target="../media/image65.png"/><Relationship Id="rId4" Type="http://schemas.openxmlformats.org/officeDocument/2006/relationships/image" Target="../media/image64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65.wmf"/><Relationship Id="rId10" Type="http://schemas.openxmlformats.org/officeDocument/2006/relationships/image" Target="../media/image67.wmf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7.bin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pdg.lbl.gov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r>
              <a:rPr lang="en-US" altLang="ja-JP" sz="5400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cLFV</a:t>
            </a:r>
            <a:r>
              <a:rPr lang="en-US" altLang="ja-JP" sz="5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in Tau experiments</a:t>
            </a:r>
            <a:endParaRPr lang="ja-JP" altLang="en-US" sz="5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ja-JP" sz="2400" dirty="0" err="1"/>
              <a:t>K.Hayasaka</a:t>
            </a:r>
            <a:r>
              <a:rPr lang="en-US" altLang="ja-JP" sz="2400" dirty="0"/>
              <a:t> (Niigata)</a:t>
            </a:r>
            <a:endParaRPr lang="ja-JP" altLang="en-US" sz="2400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BEFA2E2-2D1F-4559-8CBC-2FD824BC7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4/Jun/2019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37A2B6A-D8AB-4609-9184-A497C1414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International School on cLFV</a:t>
            </a:r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538861E-CD85-4E20-BE19-0DF5A7375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altLang="ja-JP" smtClean="0"/>
              <a:pPr/>
              <a:t>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230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300207-BC51-46B0-9CB5-F3A5769A1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Contents</a:t>
            </a:r>
            <a:r>
              <a:rPr lang="ja-JP" altLang="en-US" dirty="0"/>
              <a:t> </a:t>
            </a:r>
            <a:r>
              <a:rPr lang="en-US" altLang="ja-JP" dirty="0"/>
              <a:t>of</a:t>
            </a:r>
            <a:r>
              <a:rPr lang="ja-JP" altLang="en-US" dirty="0"/>
              <a:t> </a:t>
            </a:r>
            <a:r>
              <a:rPr lang="en-US" altLang="ja-JP" dirty="0"/>
              <a:t>tau</a:t>
            </a:r>
            <a:r>
              <a:rPr lang="ja-JP" altLang="en-US" dirty="0"/>
              <a:t> </a:t>
            </a:r>
            <a:r>
              <a:rPr lang="en-US" altLang="ja-JP" dirty="0"/>
              <a:t>decay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A80F236-5FD0-4012-A624-02E765ADC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sz="2800" dirty="0"/>
              <a:t>Leptonic:</a:t>
            </a:r>
            <a:r>
              <a:rPr kumimoji="1" lang="ja-JP" altLang="en-US" sz="2800" dirty="0"/>
              <a:t>  </a:t>
            </a:r>
            <a:r>
              <a:rPr kumimoji="1" lang="en-US" altLang="ja-JP" sz="2800" dirty="0"/>
              <a:t>35%</a:t>
            </a:r>
          </a:p>
          <a:p>
            <a:r>
              <a:rPr lang="en-US" altLang="ja-JP" sz="2800" dirty="0"/>
              <a:t>1-prong:</a:t>
            </a:r>
            <a:r>
              <a:rPr lang="ja-JP" altLang="en-US" sz="2800" dirty="0"/>
              <a:t>   </a:t>
            </a:r>
            <a:r>
              <a:rPr lang="en-US" altLang="ja-JP" sz="2800" dirty="0"/>
              <a:t>85%</a:t>
            </a:r>
          </a:p>
          <a:p>
            <a:r>
              <a:rPr lang="en-US" altLang="ja-JP" sz="2800" dirty="0"/>
              <a:t>3-prong:</a:t>
            </a:r>
            <a:r>
              <a:rPr lang="ja-JP" altLang="en-US" sz="2800" dirty="0"/>
              <a:t>   </a:t>
            </a:r>
            <a:r>
              <a:rPr lang="en-US" altLang="ja-JP" sz="2800" dirty="0"/>
              <a:t>15%</a:t>
            </a:r>
          </a:p>
          <a:p>
            <a:r>
              <a:rPr lang="en-US" altLang="ja-JP" sz="2800" dirty="0"/>
              <a:t>5-prong:</a:t>
            </a:r>
            <a:r>
              <a:rPr lang="ja-JP" altLang="en-US" sz="2800" dirty="0"/>
              <a:t>  </a:t>
            </a:r>
            <a:r>
              <a:rPr lang="en-US" altLang="ja-JP" sz="2800" dirty="0"/>
              <a:t>0.1%</a:t>
            </a:r>
          </a:p>
          <a:p>
            <a:r>
              <a:rPr lang="en-US" altLang="ja-JP" sz="2800" dirty="0"/>
              <a:t>ΔS=1:</a:t>
            </a:r>
            <a:r>
              <a:rPr lang="ja-JP" altLang="en-US" sz="2800" dirty="0"/>
              <a:t>　     </a:t>
            </a:r>
            <a:r>
              <a:rPr lang="en-US" altLang="ja-JP" sz="2800" dirty="0"/>
              <a:t>3%</a:t>
            </a:r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en-US" altLang="ja-JP" sz="2800" dirty="0"/>
              <a:t>(including odd</a:t>
            </a:r>
          </a:p>
          <a:p>
            <a:pPr marL="0" indent="0">
              <a:buNone/>
            </a:pPr>
            <a:r>
              <a:rPr lang="en-US" altLang="ja-JP" sz="2800" dirty="0"/>
              <a:t>          number of K</a:t>
            </a:r>
            <a:r>
              <a:rPr lang="ja-JP" altLang="en-US" sz="2800" dirty="0"/>
              <a:t>）</a:t>
            </a:r>
            <a:endParaRPr lang="en-US" altLang="ja-JP" sz="2800" dirty="0"/>
          </a:p>
          <a:p>
            <a:endParaRPr kumimoji="1" lang="ja-JP" altLang="en-US" sz="2800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EAEBB33-8B36-4239-BBDD-AC0893536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4/Jun/2019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4AB1A7A-F226-4290-BC84-A86A5CFA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International School on cLFV</a:t>
            </a:r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624B51-887B-498C-BB88-4461F4050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altLang="ja-JP" smtClean="0"/>
              <a:pPr/>
              <a:t>10</a:t>
            </a:fld>
            <a:endParaRPr lang="en-US" altLang="ja-JP" dirty="0"/>
          </a:p>
        </p:txBody>
      </p:sp>
      <p:pic>
        <p:nvPicPr>
          <p:cNvPr id="7" name="コンテンツ プレースホルダ 8" descr="tauper.png">
            <a:extLst>
              <a:ext uri="{FF2B5EF4-FFF2-40B4-BE49-F238E27FC236}">
                <a16:creationId xmlns:a16="http://schemas.microsoft.com/office/drawing/2014/main" id="{33BE48E9-D5BF-4ED8-B636-084E1A7E920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1160335"/>
            <a:ext cx="5087240" cy="363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30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2"/>
          <p:cNvSpPr>
            <a:spLocks noGrp="1"/>
          </p:cNvSpPr>
          <p:nvPr>
            <p:ph type="title"/>
          </p:nvPr>
        </p:nvSpPr>
        <p:spPr>
          <a:xfrm>
            <a:off x="1661823" y="365126"/>
            <a:ext cx="6853527" cy="1325563"/>
          </a:xfrm>
        </p:spPr>
        <p:txBody>
          <a:bodyPr rtlCol="0">
            <a:normAutofit/>
          </a:bodyPr>
          <a:lstStyle/>
          <a:p>
            <a:pPr rtl="0"/>
            <a:r>
              <a:rPr lang="en-US" altLang="ja-JP" dirty="0"/>
              <a:t>Tau production at </a:t>
            </a:r>
            <a:r>
              <a:rPr lang="en-US" altLang="ja-JP" dirty="0" err="1"/>
              <a:t>e</a:t>
            </a:r>
            <a:r>
              <a:rPr lang="en-US" altLang="ja-JP" baseline="30000" dirty="0" err="1"/>
              <a:t>+</a:t>
            </a:r>
            <a:r>
              <a:rPr lang="en-US" altLang="ja-JP" dirty="0" err="1"/>
              <a:t>e</a:t>
            </a:r>
            <a:r>
              <a:rPr lang="en-US" altLang="ja-JP" baseline="30000" dirty="0"/>
              <a:t>-</a:t>
            </a:r>
            <a:r>
              <a:rPr lang="en-US" altLang="ja-JP" dirty="0"/>
              <a:t> collider</a:t>
            </a:r>
            <a:endParaRPr lang="ja-JP" altLang="en-US" dirty="0"/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A38B4DD-36B3-45B5-88E4-C33E07015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4/Jun/2019</a:t>
            </a:r>
            <a:endParaRPr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B73199C-7ABC-41F3-B4FB-31DF2CE69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International School on cLFV</a:t>
            </a: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4FC96A4-A4C9-4234-851E-983035077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altLang="ja-JP" smtClean="0"/>
              <a:pPr/>
              <a:t>11</a:t>
            </a:fld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コンテンツ プレースホルダー 2">
                <a:extLst>
                  <a:ext uri="{FF2B5EF4-FFF2-40B4-BE49-F238E27FC236}">
                    <a16:creationId xmlns:a16="http://schemas.microsoft.com/office/drawing/2014/main" id="{66777011-24F8-46E8-98D8-AC22E46009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8270" y="1824506"/>
                <a:ext cx="8947720" cy="45259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3"/>
                  </a:buClr>
                  <a:buFont typeface="Arial" panose="020B0604020202020204" pitchFamily="34" charset="0"/>
                  <a:buChar char="•"/>
                  <a:defRPr kumimoji="1" sz="3600" kern="1200">
                    <a:solidFill>
                      <a:schemeClr val="tx1"/>
                    </a:solidFill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3"/>
                  </a:buClr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3"/>
                  </a:buClr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3"/>
                  </a:buClr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3"/>
                  </a:buClr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  <a:defRPr kumimoji="1"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  <a:defRPr kumimoji="1"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  <a:defRPr kumimoji="1"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Font typeface="Arial" panose="020B0604020202020204" pitchFamily="34" charset="0"/>
                  <a:buChar char="•"/>
                  <a:defRPr kumimoji="1"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ja-JP" sz="2800" dirty="0"/>
                  <a:t>At </a:t>
                </a:r>
                <a:r>
                  <a:rPr lang="en-US" altLang="ja-JP" sz="2800" dirty="0" err="1"/>
                  <a:t>e</a:t>
                </a:r>
                <a:r>
                  <a:rPr lang="en-US" altLang="ja-JP" sz="2800" baseline="30000" dirty="0" err="1"/>
                  <a:t>+</a:t>
                </a:r>
                <a:r>
                  <a:rPr lang="en-US" altLang="ja-JP" sz="2800" dirty="0" err="1"/>
                  <a:t>e</a:t>
                </a:r>
                <a:r>
                  <a:rPr lang="en-US" altLang="ja-JP" sz="2800" baseline="30000" dirty="0"/>
                  <a:t>-</a:t>
                </a:r>
                <a:r>
                  <a:rPr lang="en-US" altLang="ja-JP" sz="2800" dirty="0"/>
                  <a:t> collider, tau appears as “tau-pair”: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ja-JP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ja-JP" altLang="en-US" sz="280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p>
                          <m: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ja-JP" altLang="en-US" sz="280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p>
                          <m: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altLang="ja-JP" sz="28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altLang="ja-JP" sz="2400" dirty="0"/>
                  <a:t>72%:2-prong, 25%:4-prong, 2%: 6-prong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altLang="ja-JP" sz="2400" dirty="0"/>
                  <a:t>Tau-pair events have less prongs than other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altLang="ja-JP" sz="2400" dirty="0"/>
                  <a:t> events.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ja-JP" sz="24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ja-JP" altLang="en-US" sz="2400" dirty="0"/>
              </a:p>
            </p:txBody>
          </p:sp>
        </mc:Choice>
        <mc:Fallback xmlns="">
          <p:sp>
            <p:nvSpPr>
              <p:cNvPr id="9" name="コンテンツ プレースホルダー 2">
                <a:extLst>
                  <a:ext uri="{FF2B5EF4-FFF2-40B4-BE49-F238E27FC236}">
                    <a16:creationId xmlns:a16="http://schemas.microsoft.com/office/drawing/2014/main" id="{66777011-24F8-46E8-98D8-AC22E46009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270" y="1824506"/>
                <a:ext cx="8947720" cy="4525963"/>
              </a:xfrm>
              <a:prstGeom prst="rect">
                <a:avLst/>
              </a:prstGeom>
              <a:blipFill>
                <a:blip r:embed="rId3"/>
                <a:stretch>
                  <a:fillRect l="-1226" t="-22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493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Various events at </a:t>
            </a:r>
            <a:r>
              <a:rPr lang="en-US" altLang="ja-JP" dirty="0" err="1"/>
              <a:t>e</a:t>
            </a:r>
            <a:r>
              <a:rPr lang="en-US" altLang="ja-JP" baseline="30000" dirty="0" err="1"/>
              <a:t>+</a:t>
            </a:r>
            <a:r>
              <a:rPr lang="en-US" altLang="ja-JP" dirty="0" err="1"/>
              <a:t>e</a:t>
            </a:r>
            <a:r>
              <a:rPr lang="en-US" altLang="ja-JP" baseline="30000" dirty="0"/>
              <a:t>-</a:t>
            </a:r>
            <a:r>
              <a:rPr lang="en-US" altLang="ja-JP" dirty="0"/>
              <a:t> collider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4800" y="1412776"/>
            <a:ext cx="9739808" cy="4525963"/>
          </a:xfrm>
        </p:spPr>
        <p:txBody>
          <a:bodyPr>
            <a:normAutofit/>
          </a:bodyPr>
          <a:lstStyle/>
          <a:p>
            <a:endParaRPr kumimoji="1" lang="ja-JP" altLang="en-US" sz="28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4/Jun/2019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International School on cLFV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altLang="ja-JP" smtClean="0"/>
              <a:pPr/>
              <a:t>12</a:t>
            </a:fld>
            <a:endParaRPr lang="en-US" altLang="ja-JP" dirty="0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684213" y="3573463"/>
            <a:ext cx="10080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1692275" y="3573463"/>
            <a:ext cx="10080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V="1">
            <a:off x="1692275" y="2781300"/>
            <a:ext cx="503238" cy="7191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V="1">
            <a:off x="1116013" y="3646488"/>
            <a:ext cx="503237" cy="7191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808038" y="1922463"/>
            <a:ext cx="8451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b="1" dirty="0">
                <a:ea typeface="HGSｺﾞｼｯｸE" pitchFamily="50" charset="-128"/>
              </a:rPr>
              <a:t>Lepton</a:t>
            </a:r>
            <a:endParaRPr lang="ja-JP" altLang="en-US" b="1" dirty="0">
              <a:ea typeface="HGSｺﾞｼｯｸE" pitchFamily="50" charset="-128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692275" y="22860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b="1">
                <a:ea typeface="HGSｺﾞｼｯｸE" pitchFamily="50" charset="-128"/>
              </a:rPr>
              <a:t>e,</a:t>
            </a:r>
            <a:r>
              <a:rPr lang="en-US" altLang="ja-JP" sz="2400" b="1">
                <a:latin typeface="Symbol" pitchFamily="18" charset="2"/>
                <a:ea typeface="HGSｺﾞｼｯｸE" pitchFamily="50" charset="-128"/>
              </a:rPr>
              <a:t>m,t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2987675" y="3573463"/>
            <a:ext cx="10080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3995738" y="3573463"/>
            <a:ext cx="10080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V="1">
            <a:off x="3995738" y="3213100"/>
            <a:ext cx="144462" cy="2873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3851275" y="3646488"/>
            <a:ext cx="144463" cy="2873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3636963" y="3213100"/>
            <a:ext cx="777875" cy="777875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3132138" y="1916113"/>
            <a:ext cx="7729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b="1" dirty="0">
                <a:ea typeface="HGSｺﾞｼｯｸE" pitchFamily="50" charset="-128"/>
              </a:rPr>
              <a:t>Quark</a:t>
            </a:r>
            <a:endParaRPr lang="ja-JP" altLang="en-US" b="1" dirty="0">
              <a:ea typeface="HGSｺﾞｼｯｸE" pitchFamily="50" charset="-128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4356100" y="3074988"/>
            <a:ext cx="1252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b="1">
                <a:latin typeface="Times New Roman" pitchFamily="18" charset="0"/>
                <a:ea typeface="HGSｺﾞｼｯｸE" pitchFamily="50" charset="-128"/>
              </a:rPr>
              <a:t>u,d,s,c,b</a:t>
            </a:r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 flipH="1" flipV="1">
            <a:off x="3851275" y="2565400"/>
            <a:ext cx="73025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 flipV="1">
            <a:off x="4140200" y="2492375"/>
            <a:ext cx="360363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 flipV="1">
            <a:off x="4356100" y="2851150"/>
            <a:ext cx="719138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 flipH="1">
            <a:off x="3419475" y="4149725"/>
            <a:ext cx="360363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 flipH="1">
            <a:off x="3924300" y="4149725"/>
            <a:ext cx="71438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 flipH="1">
            <a:off x="3059113" y="3933825"/>
            <a:ext cx="5048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>
            <a:off x="6372225" y="3644900"/>
            <a:ext cx="9366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7" name="Line 24"/>
          <p:cNvSpPr>
            <a:spLocks noChangeShapeType="1"/>
          </p:cNvSpPr>
          <p:nvPr/>
        </p:nvSpPr>
        <p:spPr bwMode="auto">
          <a:xfrm>
            <a:off x="7596188" y="3644900"/>
            <a:ext cx="1368425" cy="144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8" name="Line 25"/>
          <p:cNvSpPr>
            <a:spLocks noChangeShapeType="1"/>
          </p:cNvSpPr>
          <p:nvPr/>
        </p:nvSpPr>
        <p:spPr bwMode="auto">
          <a:xfrm>
            <a:off x="5867400" y="3213100"/>
            <a:ext cx="1368425" cy="144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9" name="Line 26"/>
          <p:cNvSpPr>
            <a:spLocks noChangeShapeType="1"/>
          </p:cNvSpPr>
          <p:nvPr/>
        </p:nvSpPr>
        <p:spPr bwMode="auto">
          <a:xfrm>
            <a:off x="7596188" y="3357563"/>
            <a:ext cx="9366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0" name="Line 27"/>
          <p:cNvSpPr>
            <a:spLocks noChangeShapeType="1"/>
          </p:cNvSpPr>
          <p:nvPr/>
        </p:nvSpPr>
        <p:spPr bwMode="auto">
          <a:xfrm flipV="1">
            <a:off x="7451725" y="2420938"/>
            <a:ext cx="0" cy="7207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7451725" y="3860800"/>
            <a:ext cx="0" cy="7207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2" name="Line 29"/>
          <p:cNvSpPr>
            <a:spLocks noChangeShapeType="1"/>
          </p:cNvSpPr>
          <p:nvPr/>
        </p:nvSpPr>
        <p:spPr bwMode="auto">
          <a:xfrm flipV="1">
            <a:off x="7308850" y="3500438"/>
            <a:ext cx="142875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3" name="Line 30"/>
          <p:cNvSpPr>
            <a:spLocks noChangeShapeType="1"/>
          </p:cNvSpPr>
          <p:nvPr/>
        </p:nvSpPr>
        <p:spPr bwMode="auto">
          <a:xfrm flipV="1">
            <a:off x="7451725" y="3357563"/>
            <a:ext cx="142875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6011863" y="1930400"/>
            <a:ext cx="27888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b="1" dirty="0">
                <a:ea typeface="HGSｺﾞｼｯｸE" pitchFamily="50" charset="-128"/>
              </a:rPr>
              <a:t>2 photon</a:t>
            </a:r>
            <a:r>
              <a:rPr lang="ja-JP" altLang="en-US" b="1" dirty="0">
                <a:ea typeface="HGSｺﾞｼｯｸE" pitchFamily="50" charset="-128"/>
              </a:rPr>
              <a:t>（</a:t>
            </a:r>
            <a:r>
              <a:rPr lang="en-US" altLang="ja-JP" b="1" dirty="0" err="1">
                <a:ea typeface="HGSｺﾞｼｯｸE" pitchFamily="50" charset="-128"/>
              </a:rPr>
              <a:t>ee</a:t>
            </a:r>
            <a:r>
              <a:rPr lang="en-US" altLang="ja-JP" b="1" dirty="0" err="1">
                <a:ea typeface="HGSｺﾞｼｯｸE" pitchFamily="50" charset="-128"/>
                <a:sym typeface="Wingdings" panose="05000000000000000000" pitchFamily="2" charset="2"/>
              </a:rPr>
              <a:t>γγeeff</a:t>
            </a:r>
            <a:r>
              <a:rPr lang="ja-JP" altLang="en-US" b="1" dirty="0">
                <a:ea typeface="HGSｺﾞｼｯｸE" pitchFamily="50" charset="-128"/>
                <a:sym typeface="Wingdings" panose="05000000000000000000" pitchFamily="2" charset="2"/>
              </a:rPr>
              <a:t>）</a:t>
            </a:r>
            <a:endParaRPr lang="ja-JP" altLang="en-US" b="1" dirty="0">
              <a:ea typeface="HGSｺﾞｼｯｸE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51520" y="4293096"/>
            <a:ext cx="266303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ee</a:t>
            </a:r>
            <a:r>
              <a:rPr kumimoji="1" lang="en-US" altLang="ja-JP" dirty="0" err="1">
                <a:sym typeface="Wingdings" panose="05000000000000000000" pitchFamily="2" charset="2"/>
              </a:rPr>
              <a:t>ee</a:t>
            </a:r>
            <a:r>
              <a:rPr kumimoji="1" lang="ja-JP" altLang="en-US" dirty="0">
                <a:sym typeface="Wingdings" panose="05000000000000000000" pitchFamily="2" charset="2"/>
              </a:rPr>
              <a:t> </a:t>
            </a:r>
            <a:r>
              <a:rPr kumimoji="1" lang="en-US" altLang="ja-JP" dirty="0">
                <a:sym typeface="Wingdings" panose="05000000000000000000" pitchFamily="2" charset="2"/>
              </a:rPr>
              <a:t>is</a:t>
            </a:r>
            <a:r>
              <a:rPr kumimoji="1" lang="ja-JP" altLang="en-US" dirty="0">
                <a:sym typeface="Wingdings" panose="05000000000000000000" pitchFamily="2" charset="2"/>
              </a:rPr>
              <a:t> </a:t>
            </a:r>
            <a:r>
              <a:rPr kumimoji="1" lang="en-US" altLang="ja-JP" dirty="0">
                <a:sym typeface="Wingdings" panose="05000000000000000000" pitchFamily="2" charset="2"/>
              </a:rPr>
              <a:t>called</a:t>
            </a:r>
            <a:r>
              <a:rPr kumimoji="1" lang="ja-JP" altLang="en-US" dirty="0">
                <a:sym typeface="Wingdings" panose="05000000000000000000" pitchFamily="2" charset="2"/>
              </a:rPr>
              <a:t> </a:t>
            </a:r>
            <a:r>
              <a:rPr kumimoji="1" lang="en-US" altLang="ja-JP" dirty="0">
                <a:sym typeface="Wingdings" panose="05000000000000000000" pitchFamily="2" charset="2"/>
              </a:rPr>
              <a:t>“Bhabha”.</a:t>
            </a:r>
          </a:p>
          <a:p>
            <a:r>
              <a:rPr kumimoji="1" lang="en-US" altLang="ja-JP" dirty="0">
                <a:sym typeface="Wingdings" panose="05000000000000000000" pitchFamily="2" charset="2"/>
              </a:rPr>
              <a:t>For events having </a:t>
            </a:r>
            <a:r>
              <a:rPr kumimoji="1" lang="en-US" altLang="ja-JP" dirty="0">
                <a:latin typeface="Symbol" panose="05050102010706020507" pitchFamily="18" charset="2"/>
                <a:sym typeface="Wingdings" panose="05000000000000000000" pitchFamily="2" charset="2"/>
              </a:rPr>
              <a:t>g, </a:t>
            </a:r>
            <a:r>
              <a:rPr kumimoji="1" lang="en-US" altLang="ja-JP" dirty="0">
                <a:sym typeface="Wingdings" panose="05000000000000000000" pitchFamily="2" charset="2"/>
              </a:rPr>
              <a:t>put </a:t>
            </a:r>
          </a:p>
          <a:p>
            <a:r>
              <a:rPr kumimoji="1" lang="en-US" altLang="ja-JP" dirty="0">
                <a:sym typeface="Wingdings" panose="05000000000000000000" pitchFamily="2" charset="2"/>
              </a:rPr>
              <a:t>“Radiative” on the head.</a:t>
            </a:r>
          </a:p>
          <a:p>
            <a:r>
              <a:rPr kumimoji="1" lang="ja-JP" altLang="en-US" dirty="0">
                <a:sym typeface="Wingdings" panose="05000000000000000000" pitchFamily="2" charset="2"/>
              </a:rPr>
              <a:t>（</a:t>
            </a:r>
            <a:r>
              <a:rPr kumimoji="1" lang="en-US" altLang="ja-JP" dirty="0">
                <a:sym typeface="Wingdings" panose="05000000000000000000" pitchFamily="2" charset="2"/>
              </a:rPr>
              <a:t>Radiative </a:t>
            </a:r>
            <a:r>
              <a:rPr kumimoji="1" lang="en-US" altLang="ja-JP" dirty="0" err="1">
                <a:sym typeface="Wingdings" panose="05000000000000000000" pitchFamily="2" charset="2"/>
              </a:rPr>
              <a:t>Bhabha</a:t>
            </a:r>
            <a:endParaRPr kumimoji="1" lang="en-US" altLang="ja-JP" dirty="0">
              <a:sym typeface="Wingdings" panose="05000000000000000000" pitchFamily="2" charset="2"/>
            </a:endParaRPr>
          </a:p>
          <a:p>
            <a:r>
              <a:rPr kumimoji="1" lang="en-US" altLang="ja-JP" dirty="0"/>
              <a:t>=</a:t>
            </a:r>
            <a:r>
              <a:rPr kumimoji="1" lang="en-US" altLang="ja-JP" dirty="0" err="1"/>
              <a:t>ee</a:t>
            </a:r>
            <a:r>
              <a:rPr kumimoji="1" lang="en-US" altLang="ja-JP" dirty="0" err="1">
                <a:sym typeface="Wingdings" panose="05000000000000000000" pitchFamily="2" charset="2"/>
              </a:rPr>
              <a:t>eeγ</a:t>
            </a:r>
            <a:r>
              <a:rPr kumimoji="1" lang="ja-JP" altLang="en-US" dirty="0">
                <a:sym typeface="Wingdings" panose="05000000000000000000" pitchFamily="2" charset="2"/>
              </a:rPr>
              <a:t>）</a:t>
            </a:r>
            <a:endParaRPr kumimoji="1" lang="ja-JP" altLang="en-US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011863" y="2924944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e</a:t>
            </a:r>
            <a:endParaRPr kumimoji="1"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8650196" y="3749159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e</a:t>
            </a:r>
            <a:endParaRPr kumimoji="1" lang="ja-JP" altLang="en-US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7384292" y="306896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γ</a:t>
            </a:r>
            <a:endParaRPr kumimoji="1" lang="ja-JP" altLang="en-US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7245821" y="352005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γ</a:t>
            </a:r>
            <a:endParaRPr kumimoji="1" lang="ja-JP" altLang="en-US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7452320" y="3901559"/>
            <a:ext cx="253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f</a:t>
            </a:r>
            <a:endParaRPr kumimoji="1" lang="ja-JP" altLang="en-US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7524328" y="2564904"/>
            <a:ext cx="157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f=</a:t>
            </a:r>
            <a:r>
              <a:rPr kumimoji="1" lang="en-US" altLang="ja-JP" dirty="0" err="1"/>
              <a:t>e,</a:t>
            </a:r>
            <a:r>
              <a:rPr kumimoji="1" lang="en-US" altLang="ja-JP" dirty="0" err="1">
                <a:latin typeface="Symbol" panose="05050102010706020507" pitchFamily="18" charset="2"/>
              </a:rPr>
              <a:t>m</a:t>
            </a:r>
            <a:r>
              <a:rPr kumimoji="1" lang="en-US" altLang="ja-JP" dirty="0" err="1"/>
              <a:t>,</a:t>
            </a:r>
            <a:r>
              <a:rPr kumimoji="1" lang="en-US" altLang="ja-JP" dirty="0" err="1">
                <a:latin typeface="Symbol" panose="05050102010706020507" pitchFamily="18" charset="2"/>
              </a:rPr>
              <a:t>t</a:t>
            </a:r>
            <a:r>
              <a:rPr kumimoji="1" lang="en-US" altLang="ja-JP" dirty="0" err="1"/>
              <a:t>,u,d,s,c</a:t>
            </a:r>
            <a:endParaRPr kumimoji="1" lang="ja-JP" altLang="en-US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CD1DF0C7-9F1F-4E96-8A83-EBCFFBBE6008}"/>
              </a:ext>
            </a:extLst>
          </p:cNvPr>
          <p:cNvSpPr txBox="1"/>
          <p:nvPr/>
        </p:nvSpPr>
        <p:spPr>
          <a:xfrm>
            <a:off x="2870941" y="4830647"/>
            <a:ext cx="2970685" cy="120032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kumimoji="1" lang="en-US" altLang="ja-JP" dirty="0"/>
              <a:t>Since quarks cannot appear</a:t>
            </a:r>
          </a:p>
          <a:p>
            <a:r>
              <a:rPr kumimoji="1" lang="en-US" altLang="ja-JP" dirty="0"/>
              <a:t>alone, products appear via</a:t>
            </a:r>
          </a:p>
          <a:p>
            <a:r>
              <a:rPr kumimoji="1" lang="en-US" altLang="ja-JP" dirty="0"/>
              <a:t>“hadronization”. There, many</a:t>
            </a:r>
          </a:p>
          <a:p>
            <a:r>
              <a:rPr kumimoji="1" lang="en-US" altLang="ja-JP" dirty="0"/>
              <a:t>particles appear.</a:t>
            </a:r>
            <a:endParaRPr kumimoji="1" lang="ja-JP" altLang="en-US" dirty="0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37270D88-8AAA-449F-A023-F350794CC936}"/>
              </a:ext>
            </a:extLst>
          </p:cNvPr>
          <p:cNvSpPr txBox="1"/>
          <p:nvPr/>
        </p:nvSpPr>
        <p:spPr>
          <a:xfrm>
            <a:off x="6140251" y="4712705"/>
            <a:ext cx="2765501" cy="120032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kumimoji="1" lang="en-US" altLang="ja-JP" dirty="0"/>
              <a:t>When beam particle passes</a:t>
            </a:r>
          </a:p>
          <a:p>
            <a:r>
              <a:rPr kumimoji="1" lang="en-US" altLang="ja-JP" dirty="0"/>
              <a:t>each other, </a:t>
            </a:r>
            <a:r>
              <a:rPr kumimoji="1" lang="en-US" altLang="ja-JP" dirty="0" err="1">
                <a:latin typeface="Symbol" panose="05050102010706020507" pitchFamily="18" charset="2"/>
              </a:rPr>
              <a:t>g</a:t>
            </a:r>
            <a:r>
              <a:rPr kumimoji="1" lang="en-US" altLang="ja-JP" dirty="0" err="1"/>
              <a:t>s</a:t>
            </a:r>
            <a:r>
              <a:rPr kumimoji="1" lang="en-US" altLang="ja-JP" dirty="0"/>
              <a:t> are emitted</a:t>
            </a:r>
          </a:p>
          <a:p>
            <a:r>
              <a:rPr kumimoji="1" lang="en-US" altLang="ja-JP" dirty="0"/>
              <a:t>and they collide and then</a:t>
            </a:r>
          </a:p>
          <a:p>
            <a:r>
              <a:rPr kumimoji="1" lang="en-US" altLang="ja-JP" dirty="0"/>
              <a:t>fermions are produced.</a:t>
            </a:r>
            <a:endParaRPr kumimoji="1" lang="ja-JP" altLang="en-US" dirty="0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664071DA-E207-45FF-9D2E-FCD71956EC34}"/>
              </a:ext>
            </a:extLst>
          </p:cNvPr>
          <p:cNvSpPr txBox="1"/>
          <p:nvPr/>
        </p:nvSpPr>
        <p:spPr>
          <a:xfrm>
            <a:off x="2872963" y="5914631"/>
            <a:ext cx="3105530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kumimoji="1" lang="en-US" altLang="ja-JP" dirty="0"/>
              <a:t>Depending on </a:t>
            </a:r>
            <a:r>
              <a:rPr kumimoji="1" lang="ja-JP" altLang="en-US" dirty="0"/>
              <a:t>√</a:t>
            </a:r>
            <a:r>
              <a:rPr kumimoji="1" lang="en-US" altLang="ja-JP" dirty="0"/>
              <a:t>s, heavy quarks</a:t>
            </a:r>
          </a:p>
          <a:p>
            <a:r>
              <a:rPr kumimoji="1" lang="en-US" altLang="ja-JP" dirty="0"/>
              <a:t>are not allowed.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9309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05C697-0D74-496C-A412-8EF43F9BA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B-factory/Belle/Belle II</a:t>
            </a:r>
            <a:endParaRPr kumimoji="1"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F3B389C-D997-4CC6-A9E2-24679A331B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3F3D8A7-A374-4AA3-9C57-488AB7D8B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4/Jun/2019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FFA9DFF-69DB-43FF-9FDD-D587D5C86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International School on cLFV</a:t>
            </a:r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00DF639-2F1B-41E0-8001-BC7FD13A2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altLang="ja-JP" smtClean="0"/>
              <a:pPr/>
              <a:t>13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0990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1AE8D5-4FAE-4E7B-AD19-F332A13B1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B-factory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2BF861D-A204-46B3-B3FC-CF33D7825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kumimoji="1" lang="en-US" altLang="ja-JP" dirty="0">
                <a:latin typeface="+mn-lt"/>
              </a:rPr>
              <a:t>Originally, it is built to prove that B meson CPV is larger than Kaon’s.</a:t>
            </a:r>
          </a:p>
          <a:p>
            <a:r>
              <a:rPr kumimoji="1" lang="en-US" altLang="ja-JP" dirty="0">
                <a:latin typeface="+mn-lt"/>
              </a:rPr>
              <a:t>To produce B meson-pair via Y(4S), CMS energy is set as Y(4S) mass. </a:t>
            </a:r>
            <a:r>
              <a:rPr lang="en-US" altLang="ja-JP" dirty="0">
                <a:latin typeface="+mn-lt"/>
              </a:rPr>
              <a:t>(=10.58 GeV)</a:t>
            </a:r>
          </a:p>
          <a:p>
            <a:r>
              <a:rPr kumimoji="1" lang="en-US" altLang="ja-JP" dirty="0">
                <a:latin typeface="+mn-lt"/>
              </a:rPr>
              <a:t>To evaluate time-dependent </a:t>
            </a:r>
            <a:r>
              <a:rPr lang="en-US" altLang="ja-JP" dirty="0">
                <a:latin typeface="+mn-lt"/>
              </a:rPr>
              <a:t>CPV, flying B is better than stopping B. Therefore, beam energy is set asymmetrically.</a:t>
            </a:r>
          </a:p>
          <a:p>
            <a:pPr marL="0" indent="0">
              <a:buNone/>
            </a:pPr>
            <a:endParaRPr lang="en-US" altLang="ja-JP" dirty="0">
              <a:latin typeface="+mn-lt"/>
            </a:endParaRPr>
          </a:p>
          <a:p>
            <a:pPr marL="0" indent="0">
              <a:buNone/>
            </a:pPr>
            <a:endParaRPr lang="en-US" altLang="ja-JP" dirty="0">
              <a:latin typeface="+mn-lt"/>
            </a:endParaRPr>
          </a:p>
          <a:p>
            <a:endParaRPr kumimoji="1" lang="ja-JP" altLang="en-US" dirty="0">
              <a:latin typeface="+mn-lt"/>
            </a:endParaRP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41EEEC6-F78F-4E4E-8687-267D60B88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4/Jun/2019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CFC1950-C765-4BC2-B694-F0DB4EDCE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International School on cLFV</a:t>
            </a:r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F796A25-D4A7-4423-B47B-FD0F5010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altLang="ja-JP" smtClean="0"/>
              <a:pPr/>
              <a:t>14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4738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Various events at B-factory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4800" y="1412776"/>
            <a:ext cx="9739808" cy="4525963"/>
          </a:xfrm>
        </p:spPr>
        <p:txBody>
          <a:bodyPr>
            <a:normAutofit/>
          </a:bodyPr>
          <a:lstStyle/>
          <a:p>
            <a:endParaRPr kumimoji="1" lang="ja-JP" altLang="en-US" sz="28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4/Jun/2019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International School on cLFV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altLang="ja-JP" smtClean="0"/>
              <a:pPr/>
              <a:t>15</a:t>
            </a:fld>
            <a:endParaRPr lang="en-US" altLang="ja-JP" dirty="0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684213" y="3573463"/>
            <a:ext cx="10080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1692275" y="3573463"/>
            <a:ext cx="10080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V="1">
            <a:off x="1692275" y="2781300"/>
            <a:ext cx="503238" cy="7191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V="1">
            <a:off x="1116013" y="3646488"/>
            <a:ext cx="503237" cy="7191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808038" y="1922463"/>
            <a:ext cx="8451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b="1" dirty="0">
                <a:ea typeface="HGSｺﾞｼｯｸE" pitchFamily="50" charset="-128"/>
              </a:rPr>
              <a:t>Lepton</a:t>
            </a:r>
            <a:endParaRPr lang="ja-JP" altLang="en-US" b="1" dirty="0">
              <a:ea typeface="HGSｺﾞｼｯｸE" pitchFamily="50" charset="-128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692275" y="22860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b="1">
                <a:ea typeface="HGSｺﾞｼｯｸE" pitchFamily="50" charset="-128"/>
              </a:rPr>
              <a:t>e,</a:t>
            </a:r>
            <a:r>
              <a:rPr lang="en-US" altLang="ja-JP" sz="2400" b="1">
                <a:latin typeface="Symbol" pitchFamily="18" charset="2"/>
                <a:ea typeface="HGSｺﾞｼｯｸE" pitchFamily="50" charset="-128"/>
              </a:rPr>
              <a:t>m,t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2987675" y="3573463"/>
            <a:ext cx="10080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3995738" y="3573463"/>
            <a:ext cx="10080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V="1">
            <a:off x="3995738" y="3213100"/>
            <a:ext cx="144462" cy="2873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3851275" y="3646488"/>
            <a:ext cx="144463" cy="2873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3636963" y="3213100"/>
            <a:ext cx="777875" cy="777875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3132138" y="1916113"/>
            <a:ext cx="7729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b="1" dirty="0">
                <a:ea typeface="HGSｺﾞｼｯｸE" pitchFamily="50" charset="-128"/>
              </a:rPr>
              <a:t>Quark</a:t>
            </a:r>
            <a:endParaRPr lang="ja-JP" altLang="en-US" b="1" dirty="0">
              <a:ea typeface="HGSｺﾞｼｯｸE" pitchFamily="50" charset="-128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4356100" y="3074988"/>
            <a:ext cx="1252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b="1">
                <a:latin typeface="Times New Roman" pitchFamily="18" charset="0"/>
                <a:ea typeface="HGSｺﾞｼｯｸE" pitchFamily="50" charset="-128"/>
              </a:rPr>
              <a:t>u,d,s,c,b</a:t>
            </a:r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 flipH="1" flipV="1">
            <a:off x="3851275" y="2565400"/>
            <a:ext cx="73025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 flipV="1">
            <a:off x="4140200" y="2492375"/>
            <a:ext cx="360363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 flipV="1">
            <a:off x="4356100" y="2851150"/>
            <a:ext cx="719138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 flipH="1">
            <a:off x="3419475" y="4149725"/>
            <a:ext cx="360363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 flipH="1">
            <a:off x="3924300" y="4149725"/>
            <a:ext cx="71438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 flipH="1">
            <a:off x="3059113" y="3933825"/>
            <a:ext cx="5048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>
            <a:off x="6372225" y="3644900"/>
            <a:ext cx="9366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7" name="Line 24"/>
          <p:cNvSpPr>
            <a:spLocks noChangeShapeType="1"/>
          </p:cNvSpPr>
          <p:nvPr/>
        </p:nvSpPr>
        <p:spPr bwMode="auto">
          <a:xfrm>
            <a:off x="7596188" y="3644900"/>
            <a:ext cx="1368425" cy="144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8" name="Line 25"/>
          <p:cNvSpPr>
            <a:spLocks noChangeShapeType="1"/>
          </p:cNvSpPr>
          <p:nvPr/>
        </p:nvSpPr>
        <p:spPr bwMode="auto">
          <a:xfrm>
            <a:off x="5867400" y="3213100"/>
            <a:ext cx="1368425" cy="144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9" name="Line 26"/>
          <p:cNvSpPr>
            <a:spLocks noChangeShapeType="1"/>
          </p:cNvSpPr>
          <p:nvPr/>
        </p:nvSpPr>
        <p:spPr bwMode="auto">
          <a:xfrm>
            <a:off x="7596188" y="3357563"/>
            <a:ext cx="9366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0" name="Line 27"/>
          <p:cNvSpPr>
            <a:spLocks noChangeShapeType="1"/>
          </p:cNvSpPr>
          <p:nvPr/>
        </p:nvSpPr>
        <p:spPr bwMode="auto">
          <a:xfrm flipV="1">
            <a:off x="7451725" y="2420938"/>
            <a:ext cx="0" cy="7207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7451725" y="3860800"/>
            <a:ext cx="0" cy="7207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2" name="Line 29"/>
          <p:cNvSpPr>
            <a:spLocks noChangeShapeType="1"/>
          </p:cNvSpPr>
          <p:nvPr/>
        </p:nvSpPr>
        <p:spPr bwMode="auto">
          <a:xfrm flipV="1">
            <a:off x="7308850" y="3500438"/>
            <a:ext cx="142875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3" name="Line 30"/>
          <p:cNvSpPr>
            <a:spLocks noChangeShapeType="1"/>
          </p:cNvSpPr>
          <p:nvPr/>
        </p:nvSpPr>
        <p:spPr bwMode="auto">
          <a:xfrm flipV="1">
            <a:off x="7451725" y="3357563"/>
            <a:ext cx="142875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6011863" y="1930400"/>
            <a:ext cx="27888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b="1" dirty="0">
                <a:ea typeface="HGSｺﾞｼｯｸE" pitchFamily="50" charset="-128"/>
              </a:rPr>
              <a:t>2 photon</a:t>
            </a:r>
            <a:r>
              <a:rPr lang="ja-JP" altLang="en-US" b="1" dirty="0">
                <a:ea typeface="HGSｺﾞｼｯｸE" pitchFamily="50" charset="-128"/>
              </a:rPr>
              <a:t>（</a:t>
            </a:r>
            <a:r>
              <a:rPr lang="en-US" altLang="ja-JP" b="1" dirty="0" err="1">
                <a:ea typeface="HGSｺﾞｼｯｸE" pitchFamily="50" charset="-128"/>
              </a:rPr>
              <a:t>ee</a:t>
            </a:r>
            <a:r>
              <a:rPr lang="en-US" altLang="ja-JP" b="1" dirty="0" err="1">
                <a:ea typeface="HGSｺﾞｼｯｸE" pitchFamily="50" charset="-128"/>
                <a:sym typeface="Wingdings" panose="05000000000000000000" pitchFamily="2" charset="2"/>
              </a:rPr>
              <a:t>γγeeff</a:t>
            </a:r>
            <a:r>
              <a:rPr lang="ja-JP" altLang="en-US" b="1" dirty="0">
                <a:ea typeface="HGSｺﾞｼｯｸE" pitchFamily="50" charset="-128"/>
                <a:sym typeface="Wingdings" panose="05000000000000000000" pitchFamily="2" charset="2"/>
              </a:rPr>
              <a:t>）</a:t>
            </a:r>
            <a:endParaRPr lang="ja-JP" altLang="en-US" b="1" dirty="0">
              <a:ea typeface="HGSｺﾞｼｯｸE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011863" y="2924944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e</a:t>
            </a:r>
            <a:endParaRPr kumimoji="1"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8650196" y="3749159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e</a:t>
            </a:r>
            <a:endParaRPr kumimoji="1" lang="ja-JP" altLang="en-US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7384292" y="306896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γ</a:t>
            </a:r>
            <a:endParaRPr kumimoji="1" lang="ja-JP" altLang="en-US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7245821" y="352005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γ</a:t>
            </a:r>
            <a:endParaRPr kumimoji="1" lang="ja-JP" altLang="en-US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7452320" y="3901559"/>
            <a:ext cx="253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f</a:t>
            </a:r>
            <a:endParaRPr kumimoji="1" lang="ja-JP" altLang="en-US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7524328" y="2564904"/>
            <a:ext cx="157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f=</a:t>
            </a:r>
            <a:r>
              <a:rPr kumimoji="1" lang="en-US" altLang="ja-JP" dirty="0" err="1"/>
              <a:t>e,</a:t>
            </a:r>
            <a:r>
              <a:rPr kumimoji="1" lang="en-US" altLang="ja-JP" dirty="0" err="1">
                <a:latin typeface="Symbol" panose="05050102010706020507" pitchFamily="18" charset="2"/>
              </a:rPr>
              <a:t>m</a:t>
            </a:r>
            <a:r>
              <a:rPr kumimoji="1" lang="en-US" altLang="ja-JP" dirty="0" err="1"/>
              <a:t>,</a:t>
            </a:r>
            <a:r>
              <a:rPr kumimoji="1" lang="en-US" altLang="ja-JP" dirty="0" err="1">
                <a:latin typeface="Symbol" panose="05050102010706020507" pitchFamily="18" charset="2"/>
              </a:rPr>
              <a:t>t</a:t>
            </a:r>
            <a:r>
              <a:rPr kumimoji="1" lang="en-US" altLang="ja-JP" dirty="0" err="1"/>
              <a:t>,u,d,s,c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32">
                <a:extLst>
                  <a:ext uri="{FF2B5EF4-FFF2-40B4-BE49-F238E27FC236}">
                    <a16:creationId xmlns:a16="http://schemas.microsoft.com/office/drawing/2014/main" id="{22F0D951-EC92-4366-A763-03D237E229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59832" y="4838364"/>
                <a:ext cx="5080237" cy="30551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sz="2400" dirty="0">
                    <a:latin typeface="Symbol" pitchFamily="18" charset="2"/>
                    <a:ea typeface="平成明朝" pitchFamily="17" charset="-128"/>
                  </a:rPr>
                  <a:t>s</a:t>
                </a:r>
                <a:r>
                  <a:rPr lang="en-US" altLang="ja-JP" sz="2400" dirty="0"/>
                  <a:t>(</a:t>
                </a:r>
                <a:r>
                  <a:rPr lang="en-US" altLang="ja-JP" sz="2400" dirty="0">
                    <a:latin typeface="Symbol" pitchFamily="18" charset="2"/>
                  </a:rPr>
                  <a:t>mm</a:t>
                </a:r>
                <a:r>
                  <a:rPr lang="en-US" altLang="ja-JP" sz="2400" dirty="0"/>
                  <a:t>)~</a:t>
                </a:r>
                <a:r>
                  <a:rPr lang="en-US" altLang="ja-JP" sz="2400" dirty="0">
                    <a:latin typeface="Symbol" pitchFamily="18" charset="2"/>
                  </a:rPr>
                  <a:t>s</a:t>
                </a:r>
                <a:r>
                  <a:rPr lang="en-US" altLang="ja-JP" sz="2400" dirty="0"/>
                  <a:t>(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/>
                      </a:rPr>
                      <m:t>𝑑</m:t>
                    </m:r>
                    <m:acc>
                      <m:accPr>
                        <m:chr m:val="̅"/>
                        <m:ctrlPr>
                          <a:rPr lang="en-US" altLang="ja-JP" sz="2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b="0" i="1" dirty="0" smtClean="0">
                            <a:latin typeface="Cambria Math"/>
                          </a:rPr>
                          <m:t>𝑑</m:t>
                        </m:r>
                      </m:e>
                    </m:acc>
                  </m:oMath>
                </a14:m>
                <a:r>
                  <a:rPr lang="en-US" altLang="ja-JP" sz="2400" dirty="0"/>
                  <a:t>)~</a:t>
                </a:r>
                <a:r>
                  <a:rPr lang="en-US" altLang="ja-JP" sz="2400" dirty="0">
                    <a:latin typeface="Symbol" pitchFamily="18" charset="2"/>
                  </a:rPr>
                  <a:t>s</a:t>
                </a:r>
                <a:r>
                  <a:rPr lang="en-US" altLang="ja-JP" sz="2400" dirty="0"/>
                  <a:t>(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altLang="ja-JP" sz="2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b="0" i="1" dirty="0" smtClean="0">
                            <a:latin typeface="Cambria Math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altLang="ja-JP" sz="2400" dirty="0"/>
                  <a:t>)~</a:t>
                </a:r>
                <a:r>
                  <a:rPr lang="en-US" altLang="ja-JP" sz="2400" dirty="0">
                    <a:latin typeface="Symbol" pitchFamily="18" charset="2"/>
                  </a:rPr>
                  <a:t>s</a:t>
                </a:r>
                <a:r>
                  <a:rPr lang="en-US" altLang="ja-JP" sz="2400" dirty="0"/>
                  <a:t>(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/>
                      </a:rPr>
                      <m:t>𝑏</m:t>
                    </m:r>
                    <m:acc>
                      <m:accPr>
                        <m:chr m:val="̅"/>
                        <m:ctrlPr>
                          <a:rPr lang="en-US" altLang="ja-JP" sz="2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b="0" i="1" dirty="0" smtClean="0"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altLang="ja-JP" sz="2400" dirty="0"/>
                  <a:t>)~</a:t>
                </a:r>
                <a:r>
                  <a:rPr lang="en-US" altLang="ja-JP" sz="2400" dirty="0">
                    <a:latin typeface="Symbol" pitchFamily="18" charset="2"/>
                  </a:rPr>
                  <a:t>s</a:t>
                </a:r>
                <a:r>
                  <a:rPr lang="en-US" altLang="ja-JP" sz="2400" dirty="0"/>
                  <a:t>(</a:t>
                </a:r>
                <a:r>
                  <a:rPr lang="en-US" altLang="ja-JP" sz="2400" dirty="0" err="1">
                    <a:latin typeface="Symbol" pitchFamily="18" charset="2"/>
                  </a:rPr>
                  <a:t>tt</a:t>
                </a:r>
                <a:r>
                  <a:rPr lang="en-US" altLang="ja-JP" sz="2400" dirty="0"/>
                  <a:t>)~1nb</a:t>
                </a:r>
              </a:p>
              <a:p>
                <a:r>
                  <a:rPr lang="en-US" altLang="ja-JP" sz="2400" dirty="0">
                    <a:latin typeface="Symbol" pitchFamily="18" charset="2"/>
                  </a:rPr>
                  <a:t>s</a:t>
                </a:r>
                <a:r>
                  <a:rPr lang="en-US" altLang="ja-JP" sz="2400" dirty="0"/>
                  <a:t>(</a:t>
                </a:r>
                <a:r>
                  <a:rPr lang="en-US" altLang="ja-JP" sz="2400" dirty="0" err="1"/>
                  <a:t>bhabha</a:t>
                </a:r>
                <a:r>
                  <a:rPr lang="en-US" altLang="ja-JP" sz="2400" dirty="0"/>
                  <a:t>)~120x</a:t>
                </a:r>
                <a:r>
                  <a:rPr lang="en-US" altLang="ja-JP" sz="2400" dirty="0">
                    <a:latin typeface="Symbol" pitchFamily="18" charset="2"/>
                  </a:rPr>
                  <a:t>s</a:t>
                </a:r>
                <a:r>
                  <a:rPr lang="en-US" altLang="ja-JP" sz="2400" dirty="0"/>
                  <a:t>(</a:t>
                </a:r>
                <a:r>
                  <a:rPr lang="en-US" altLang="ja-JP" sz="2400" dirty="0" err="1">
                    <a:latin typeface="Symbol" pitchFamily="18" charset="2"/>
                    <a:ea typeface="ＭＳ Ｐ明朝" pitchFamily="18" charset="-128"/>
                  </a:rPr>
                  <a:t>tt</a:t>
                </a:r>
                <a:r>
                  <a:rPr lang="en-US" altLang="ja-JP" sz="2400" dirty="0"/>
                  <a:t>)</a:t>
                </a:r>
              </a:p>
              <a:p>
                <a:r>
                  <a:rPr lang="en-US" altLang="ja-JP" sz="2400" dirty="0">
                    <a:latin typeface="Symbol" pitchFamily="18" charset="2"/>
                  </a:rPr>
                  <a:t>s</a:t>
                </a:r>
                <a:r>
                  <a:rPr lang="en-US" altLang="ja-JP" sz="2400" dirty="0"/>
                  <a:t>(</a:t>
                </a:r>
                <a:r>
                  <a:rPr lang="en-US" altLang="ja-JP" sz="2400" dirty="0" err="1"/>
                  <a:t>eeee</a:t>
                </a:r>
                <a:r>
                  <a:rPr lang="en-US" altLang="ja-JP" sz="2400" dirty="0"/>
                  <a:t>)~40x</a:t>
                </a:r>
                <a:r>
                  <a:rPr lang="en-US" altLang="ja-JP" sz="2400" dirty="0">
                    <a:latin typeface="Symbol" pitchFamily="18" charset="2"/>
                  </a:rPr>
                  <a:t>s</a:t>
                </a:r>
                <a:r>
                  <a:rPr lang="en-US" altLang="ja-JP" sz="2400" dirty="0"/>
                  <a:t>(</a:t>
                </a:r>
                <a:r>
                  <a:rPr lang="en-US" altLang="ja-JP" sz="2400" dirty="0" err="1">
                    <a:latin typeface="Symbol" pitchFamily="18" charset="2"/>
                    <a:ea typeface="ＭＳ Ｐ明朝" pitchFamily="18" charset="-128"/>
                  </a:rPr>
                  <a:t>tt</a:t>
                </a:r>
                <a:r>
                  <a:rPr lang="en-US" altLang="ja-JP" sz="2400" dirty="0"/>
                  <a:t>),</a:t>
                </a:r>
                <a:r>
                  <a:rPr lang="en-US" altLang="ja-JP" sz="2400" dirty="0">
                    <a:latin typeface="Symbol" pitchFamily="18" charset="2"/>
                  </a:rPr>
                  <a:t> s</a:t>
                </a:r>
                <a:r>
                  <a:rPr lang="en-US" altLang="ja-JP" sz="2400" dirty="0"/>
                  <a:t>(</a:t>
                </a:r>
                <a:r>
                  <a:rPr lang="en-US" altLang="ja-JP" sz="2400" dirty="0" err="1"/>
                  <a:t>ee</a:t>
                </a:r>
                <a:r>
                  <a:rPr lang="en-US" altLang="ja-JP" sz="2400" dirty="0" err="1">
                    <a:latin typeface="Symbol" pitchFamily="18" charset="2"/>
                  </a:rPr>
                  <a:t>mm</a:t>
                </a:r>
                <a:r>
                  <a:rPr lang="en-US" altLang="ja-JP" sz="2400" dirty="0"/>
                  <a:t>)~20x</a:t>
                </a:r>
                <a:r>
                  <a:rPr lang="en-US" altLang="ja-JP" sz="2400" dirty="0">
                    <a:latin typeface="Symbol" pitchFamily="18" charset="2"/>
                  </a:rPr>
                  <a:t>s</a:t>
                </a:r>
                <a:r>
                  <a:rPr lang="en-US" altLang="ja-JP" sz="2400" dirty="0"/>
                  <a:t>(</a:t>
                </a:r>
                <a:r>
                  <a:rPr lang="en-US" altLang="ja-JP" sz="2400" dirty="0" err="1">
                    <a:latin typeface="Symbol" pitchFamily="18" charset="2"/>
                    <a:ea typeface="ＭＳ Ｐ明朝" pitchFamily="18" charset="-128"/>
                  </a:rPr>
                  <a:t>tt</a:t>
                </a:r>
                <a:r>
                  <a:rPr lang="en-US" altLang="ja-JP" sz="2400" dirty="0"/>
                  <a:t>),</a:t>
                </a:r>
              </a:p>
              <a:p>
                <a:r>
                  <a:rPr lang="en-US" altLang="ja-JP" sz="2400" dirty="0">
                    <a:latin typeface="Symbol" pitchFamily="18" charset="2"/>
                  </a:rPr>
                  <a:t>s</a:t>
                </a:r>
                <a:r>
                  <a:rPr lang="en-US" altLang="ja-JP" sz="2400" dirty="0"/>
                  <a:t>(</a:t>
                </a:r>
                <a:r>
                  <a:rPr lang="en-US" altLang="ja-JP" sz="2400" dirty="0" err="1"/>
                  <a:t>eeuu</a:t>
                </a:r>
                <a:r>
                  <a:rPr lang="en-US" altLang="ja-JP" sz="2400" dirty="0"/>
                  <a:t>)~10x</a:t>
                </a:r>
                <a:r>
                  <a:rPr lang="en-US" altLang="ja-JP" sz="2400" dirty="0">
                    <a:latin typeface="Symbol" pitchFamily="18" charset="2"/>
                  </a:rPr>
                  <a:t>s</a:t>
                </a:r>
                <a:r>
                  <a:rPr lang="en-US" altLang="ja-JP" sz="2400" dirty="0"/>
                  <a:t>(</a:t>
                </a:r>
                <a:r>
                  <a:rPr lang="en-US" altLang="ja-JP" sz="2400" dirty="0" err="1">
                    <a:latin typeface="Symbol" pitchFamily="18" charset="2"/>
                    <a:ea typeface="ＭＳ Ｐ明朝" pitchFamily="18" charset="-128"/>
                  </a:rPr>
                  <a:t>tt</a:t>
                </a:r>
                <a:r>
                  <a:rPr lang="en-US" altLang="ja-JP" sz="2400" dirty="0"/>
                  <a:t>)</a:t>
                </a:r>
              </a:p>
              <a:p>
                <a:endParaRPr lang="en-US" altLang="ja-JP" sz="2400" dirty="0"/>
              </a:p>
              <a:p>
                <a:endParaRPr lang="en-US" altLang="ja-JP" sz="2400" dirty="0"/>
              </a:p>
              <a:p>
                <a:endParaRPr lang="en-US" altLang="ja-JP" sz="2400" dirty="0"/>
              </a:p>
              <a:p>
                <a:endParaRPr lang="en-US" altLang="ja-JP" sz="2400" dirty="0"/>
              </a:p>
            </p:txBody>
          </p:sp>
        </mc:Choice>
        <mc:Fallback xmlns="">
          <p:sp>
            <p:nvSpPr>
              <p:cNvPr id="47" name="Text Box 32">
                <a:extLst>
                  <a:ext uri="{FF2B5EF4-FFF2-40B4-BE49-F238E27FC236}">
                    <a16:creationId xmlns:a16="http://schemas.microsoft.com/office/drawing/2014/main" id="{22F0D951-EC92-4366-A763-03D237E229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59832" y="4838364"/>
                <a:ext cx="5080237" cy="3055132"/>
              </a:xfrm>
              <a:prstGeom prst="rect">
                <a:avLst/>
              </a:prstGeom>
              <a:blipFill>
                <a:blip r:embed="rId2"/>
                <a:stretch>
                  <a:fillRect l="-1921" t="-159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3ECC782C-E817-48E7-9901-5C47270B8528}"/>
              </a:ext>
            </a:extLst>
          </p:cNvPr>
          <p:cNvSpPr txBox="1"/>
          <p:nvPr/>
        </p:nvSpPr>
        <p:spPr>
          <a:xfrm>
            <a:off x="6237052" y="6064341"/>
            <a:ext cx="2830711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kumimoji="1" lang="en-US" altLang="ja-JP" dirty="0"/>
              <a:t>Cross section depends on </a:t>
            </a:r>
            <a:r>
              <a:rPr kumimoji="1" lang="ja-JP" altLang="en-US" dirty="0"/>
              <a:t>√</a:t>
            </a:r>
            <a:r>
              <a:rPr kumimoji="1" lang="en-US" altLang="ja-JP" dirty="0"/>
              <a:t>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726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2F3599-6CAB-4C2B-B5F9-AA979C267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Initial State Radiation (ISR)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F36E1E07-5AAA-4DC0-A4F4-8046275405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2884" y="1396258"/>
                <a:ext cx="8182333" cy="4351338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sz="2800" dirty="0"/>
                  <a:t>To produce </a:t>
                </a:r>
                <a14:m>
                  <m:oMath xmlns:m="http://schemas.openxmlformats.org/officeDocument/2006/math">
                    <m:r>
                      <a:rPr kumimoji="1" lang="ja-JP" altLang="en-US" sz="280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kumimoji="1" lang="en-US" altLang="ja-JP" sz="2800" dirty="0"/>
                  <a:t>pair</a:t>
                </a:r>
                <a:r>
                  <a:rPr lang="en-US" altLang="ja-JP" sz="2800" dirty="0"/>
                  <a:t>, </a:t>
                </a:r>
                <a14:m>
                  <m:oMath xmlns:m="http://schemas.openxmlformats.org/officeDocument/2006/math">
                    <m:r>
                      <a:rPr kumimoji="1" lang="ja-JP" altLang="en-US" sz="2800" i="1" dirty="0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kumimoji="1" lang="en-US" altLang="ja-JP" sz="2800" b="0" i="1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kumimoji="1" lang="en-US" altLang="ja-JP" sz="2800" dirty="0"/>
                  <a:t>pair, necessary energy is much smaller than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1" lang="en-US" altLang="ja-JP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</m:oMath>
                </a14:m>
                <a:r>
                  <a:rPr kumimoji="1" lang="en-US" altLang="ja-JP" sz="2800" dirty="0"/>
                  <a:t> on B-factory.</a:t>
                </a:r>
              </a:p>
              <a:p>
                <a:r>
                  <a:rPr kumimoji="1" lang="en-US" altLang="ja-JP" sz="2000" dirty="0">
                    <a:solidFill>
                      <a:srgbClr val="FF0000"/>
                    </a:solidFill>
                  </a:rPr>
                  <a:t>So, before collision, even if </a:t>
                </a:r>
                <a:r>
                  <a:rPr kumimoji="1" lang="en-US" altLang="ja-JP" sz="2000" dirty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g</a:t>
                </a:r>
                <a:r>
                  <a:rPr kumimoji="1" lang="en-US" altLang="ja-JP" sz="2000" dirty="0">
                    <a:solidFill>
                      <a:srgbClr val="FF0000"/>
                    </a:solidFill>
                  </a:rPr>
                  <a:t> is emitted from beam particle, still beam particles have sufficient					 energy to produce light particles.</a:t>
                </a:r>
              </a:p>
              <a:p>
                <a:r>
                  <a:rPr lang="en-US" altLang="ja-JP" sz="2000" dirty="0">
                    <a:solidFill>
                      <a:srgbClr val="FF0000"/>
                    </a:solidFill>
                  </a:rPr>
                  <a:t>This </a:t>
                </a:r>
                <a:r>
                  <a:rPr lang="en-US" altLang="ja-JP" sz="2000" dirty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g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 is called ISR </a:t>
                </a:r>
                <a:r>
                  <a:rPr lang="en-US" altLang="ja-JP" sz="2000" dirty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g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.</a:t>
                </a:r>
                <a:endParaRPr kumimoji="1" lang="en-US" altLang="ja-JP" sz="20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kumimoji="1" lang="ja-JP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F36E1E07-5AAA-4DC0-A4F4-8046275405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884" y="1396258"/>
                <a:ext cx="8182333" cy="4351338"/>
              </a:xfrm>
              <a:blipFill>
                <a:blip r:embed="rId2"/>
                <a:stretch>
                  <a:fillRect l="-1341" t="-2941" r="-11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78952FD-BD83-493D-8238-3E2061675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4/Jun/2019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24B0FDB-AD2E-4DB9-8979-9E86EE79D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68097" y="6356351"/>
            <a:ext cx="2171700" cy="365125"/>
          </a:xfrm>
        </p:spPr>
        <p:txBody>
          <a:bodyPr/>
          <a:lstStyle/>
          <a:p>
            <a:r>
              <a:rPr lang="en-US" altLang="ja-JP" dirty="0"/>
              <a:t>International School on </a:t>
            </a:r>
            <a:r>
              <a:rPr lang="en-US" altLang="ja-JP" dirty="0" err="1"/>
              <a:t>cLFV</a:t>
            </a:r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D97E811-FEC8-4904-85A7-42A8AF191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altLang="ja-JP" smtClean="0"/>
              <a:pPr/>
              <a:t>16</a:t>
            </a:fld>
            <a:endParaRPr lang="en-US" altLang="ja-JP" dirty="0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04C416E1-1752-4CC6-97AA-57261CA91233}"/>
              </a:ext>
            </a:extLst>
          </p:cNvPr>
          <p:cNvCxnSpPr>
            <a:cxnSpLocks/>
          </p:cNvCxnSpPr>
          <p:nvPr/>
        </p:nvCxnSpPr>
        <p:spPr>
          <a:xfrm flipV="1">
            <a:off x="304800" y="4501169"/>
            <a:ext cx="4267200" cy="281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A35891AF-5631-4FA7-9388-B781A55DA633}"/>
              </a:ext>
            </a:extLst>
          </p:cNvPr>
          <p:cNvCxnSpPr/>
          <p:nvPr/>
        </p:nvCxnSpPr>
        <p:spPr>
          <a:xfrm flipV="1">
            <a:off x="4593476" y="4485372"/>
            <a:ext cx="4267200" cy="19195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2C9D8194-58E8-4F73-841C-F4B98BCCC091}"/>
              </a:ext>
            </a:extLst>
          </p:cNvPr>
          <p:cNvCxnSpPr/>
          <p:nvPr/>
        </p:nvCxnSpPr>
        <p:spPr>
          <a:xfrm flipV="1">
            <a:off x="4572000" y="2700969"/>
            <a:ext cx="1512168" cy="18002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4912967E-DFCA-40BD-B7E2-54054C4EBC73}"/>
              </a:ext>
            </a:extLst>
          </p:cNvPr>
          <p:cNvCxnSpPr/>
          <p:nvPr/>
        </p:nvCxnSpPr>
        <p:spPr>
          <a:xfrm flipV="1">
            <a:off x="3044379" y="4509120"/>
            <a:ext cx="1512168" cy="1800200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5B747ADA-64BA-41CA-B093-4C36D5E8C97A}"/>
                  </a:ext>
                </a:extLst>
              </p:cNvPr>
              <p:cNvSpPr txBox="1"/>
              <p:nvPr/>
            </p:nvSpPr>
            <p:spPr>
              <a:xfrm>
                <a:off x="323528" y="4077072"/>
                <a:ext cx="4206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5B747ADA-64BA-41CA-B093-4C36D5E8C9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077072"/>
                <a:ext cx="420628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DA5BEE0C-4D08-46B9-91C5-F2DF8DC80B36}"/>
                  </a:ext>
                </a:extLst>
              </p:cNvPr>
              <p:cNvSpPr txBox="1"/>
              <p:nvPr/>
            </p:nvSpPr>
            <p:spPr>
              <a:xfrm>
                <a:off x="8459219" y="4086364"/>
                <a:ext cx="4206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DA5BEE0C-4D08-46B9-91C5-F2DF8DC80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9219" y="4086364"/>
                <a:ext cx="42062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D1517283-9E5C-41BE-BC1C-1809F2FA148E}"/>
                  </a:ext>
                </a:extLst>
              </p:cNvPr>
              <p:cNvSpPr txBox="1"/>
              <p:nvPr/>
            </p:nvSpPr>
            <p:spPr>
              <a:xfrm>
                <a:off x="5867733" y="2778544"/>
                <a:ext cx="6996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1" lang="ja-JP" altLang="en-US" sz="2400" b="0" i="1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D1517283-9E5C-41BE-BC1C-1809F2FA14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733" y="2778544"/>
                <a:ext cx="699679" cy="461665"/>
              </a:xfrm>
              <a:prstGeom prst="rect">
                <a:avLst/>
              </a:prstGeom>
              <a:blipFill>
                <a:blip r:embed="rId5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71BFD3B0-1966-4CAF-9082-893D8F10484E}"/>
                  </a:ext>
                </a:extLst>
              </p:cNvPr>
              <p:cNvSpPr txBox="1"/>
              <p:nvPr/>
            </p:nvSpPr>
            <p:spPr>
              <a:xfrm>
                <a:off x="3563888" y="5631631"/>
                <a:ext cx="6996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1" lang="ja-JP" altLang="en-US" sz="2400" b="0" i="1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71BFD3B0-1966-4CAF-9082-893D8F1048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5631631"/>
                <a:ext cx="699679" cy="461665"/>
              </a:xfrm>
              <a:prstGeom prst="rect">
                <a:avLst/>
              </a:prstGeom>
              <a:blipFill>
                <a:blip r:embed="rId6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69D92841-FBF0-48B6-92F1-10EE6F5910D8}"/>
              </a:ext>
            </a:extLst>
          </p:cNvPr>
          <p:cNvCxnSpPr/>
          <p:nvPr/>
        </p:nvCxnSpPr>
        <p:spPr>
          <a:xfrm flipH="1">
            <a:off x="1763688" y="4509120"/>
            <a:ext cx="2016224" cy="936104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36A87E5-E9C5-4E72-B8CC-029D27FB3BFF}"/>
                  </a:ext>
                </a:extLst>
              </p:cNvPr>
              <p:cNvSpPr txBox="1"/>
              <p:nvPr/>
            </p:nvSpPr>
            <p:spPr>
              <a:xfrm>
                <a:off x="1907704" y="5589240"/>
                <a:ext cx="370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i="1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36A87E5-E9C5-4E72-B8CC-029D27FB3B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5589240"/>
                <a:ext cx="370422" cy="369332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E5A01518-0ABB-40CB-AC97-E445D7BAA9BD}"/>
                  </a:ext>
                </a:extLst>
              </p:cNvPr>
              <p:cNvSpPr txBox="1"/>
              <p:nvPr/>
            </p:nvSpPr>
            <p:spPr>
              <a:xfrm>
                <a:off x="5148064" y="4653136"/>
                <a:ext cx="4137030" cy="2031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In the case of </a:t>
                </a:r>
                <a14:m>
                  <m:oMath xmlns:m="http://schemas.openxmlformats.org/officeDocument/2006/math">
                    <m:r>
                      <a:rPr kumimoji="1" lang="ja-JP" altLang="en-US" i="1" smtClean="0">
                        <a:latin typeface="Cambria Math" panose="02040503050406030204" pitchFamily="18" charset="0"/>
                      </a:rPr>
                      <m:t>𝜇𝜇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by evaluating total</a:t>
                </a:r>
              </a:p>
              <a:p>
                <a:r>
                  <a:rPr kumimoji="1" lang="en-US" altLang="ja-JP" dirty="0"/>
                  <a:t>energy,</a:t>
                </a:r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we</a:t>
                </a:r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can</a:t>
                </a:r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know the existence of</a:t>
                </a:r>
              </a:p>
              <a:p>
                <a:r>
                  <a:rPr kumimoji="1" lang="en-US" altLang="ja-JP" dirty="0"/>
                  <a:t>ISR</a:t>
                </a:r>
                <a:r>
                  <a:rPr kumimoji="1" lang="ja-JP" altLang="en-US" dirty="0"/>
                  <a:t> </a:t>
                </a:r>
                <a:r>
                  <a:rPr kumimoji="1" lang="en-US" altLang="ja-JP" dirty="0">
                    <a:latin typeface="Symbol" panose="05050102010706020507" pitchFamily="18" charset="2"/>
                  </a:rPr>
                  <a:t>g</a:t>
                </a:r>
                <a:r>
                  <a:rPr kumimoji="1" lang="en-US" altLang="ja-JP" dirty="0"/>
                  <a:t>. On the other hand, in the case of</a:t>
                </a:r>
              </a:p>
              <a:p>
                <a14:m>
                  <m:oMath xmlns:m="http://schemas.openxmlformats.org/officeDocument/2006/math">
                    <m:r>
                      <a:rPr kumimoji="1" lang="ja-JP" altLang="en-US" i="1" smtClean="0">
                        <a:latin typeface="Cambria Math" panose="02040503050406030204" pitchFamily="18" charset="0"/>
                      </a:rPr>
                      <m:t>𝜏𝜏</m:t>
                    </m:r>
                  </m:oMath>
                </a14:m>
                <a:r>
                  <a:rPr kumimoji="1" lang="en-US" altLang="ja-JP" dirty="0"/>
                  <a:t>, we have no way to know how much </a:t>
                </a:r>
              </a:p>
              <a:p>
                <a:r>
                  <a:rPr kumimoji="1" lang="en-US" altLang="ja-JP" dirty="0"/>
                  <a:t>energy neutrinos carry away, it is difficult  </a:t>
                </a:r>
              </a:p>
              <a:p>
                <a:r>
                  <a:rPr kumimoji="1" lang="en-US" altLang="ja-JP" dirty="0"/>
                  <a:t>to know ISR happens or not if ISR </a:t>
                </a:r>
                <a:r>
                  <a:rPr kumimoji="1" lang="en-US" altLang="ja-JP" dirty="0">
                    <a:latin typeface="Symbol" panose="05050102010706020507" pitchFamily="18" charset="2"/>
                  </a:rPr>
                  <a:t>g</a:t>
                </a:r>
                <a:r>
                  <a:rPr kumimoji="1" lang="en-US" altLang="ja-JP" dirty="0"/>
                  <a:t> is not</a:t>
                </a:r>
              </a:p>
              <a:p>
                <a:r>
                  <a:rPr kumimoji="1" lang="en-US" altLang="ja-JP" dirty="0"/>
                  <a:t>observed.</a:t>
                </a: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E5A01518-0ABB-40CB-AC97-E445D7BAA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4653136"/>
                <a:ext cx="4137030" cy="2031325"/>
              </a:xfrm>
              <a:prstGeom prst="rect">
                <a:avLst/>
              </a:prstGeom>
              <a:blipFill>
                <a:blip r:embed="rId8"/>
                <a:stretch>
                  <a:fillRect l="-1178" t="-1497" r="-295" b="-359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82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066A81-F59E-4159-BFC6-8EAE8F4B5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Beam background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D6E6ACF-680C-47E9-A832-BC5D3327F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sz="3200" dirty="0"/>
              <a:t>Electron/positron that does not join the collision sometimes away from beam bunch directly hits detector or flies into material and make some secondary particles and then they hit detector…</a:t>
            </a:r>
          </a:p>
          <a:p>
            <a:r>
              <a:rPr lang="en-US" altLang="ja-JP" sz="3200" dirty="0"/>
              <a:t>Sometimes detected as charged track, sometimes as photon…</a:t>
            </a:r>
          </a:p>
          <a:p>
            <a:pPr marL="0" indent="0">
              <a:buNone/>
            </a:pPr>
            <a:r>
              <a:rPr kumimoji="1" lang="en-US" altLang="ja-JP" sz="3200" dirty="0">
                <a:solidFill>
                  <a:srgbClr val="FF0000"/>
                </a:solidFill>
              </a:rPr>
              <a:t>Beam current increase= Beam background increase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DD4D486-1BA6-4A3D-8CA5-56BCB7361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4/Jun/2019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E609DB2-BF1E-4B36-B6BE-522F4212D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International School on cLFV</a:t>
            </a:r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395B488-22BC-4E90-94F4-E823FBABE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altLang="ja-JP" smtClean="0"/>
              <a:pPr/>
              <a:t>17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8979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23171" y="413792"/>
            <a:ext cx="8229600" cy="1143000"/>
          </a:xfrm>
        </p:spPr>
        <p:txBody>
          <a:bodyPr/>
          <a:lstStyle/>
          <a:p>
            <a:r>
              <a:rPr kumimoji="1" lang="ja-JP" altLang="en-US" dirty="0"/>
              <a:t>ＫＥＫ</a:t>
            </a:r>
            <a:r>
              <a:rPr kumimoji="1" lang="en-US" altLang="ja-JP" dirty="0"/>
              <a:t>/KEK</a:t>
            </a:r>
            <a:r>
              <a:rPr kumimoji="1" lang="ja-JP" altLang="en-US" dirty="0"/>
              <a:t>Ｂ </a:t>
            </a:r>
            <a:r>
              <a:rPr kumimoji="1" lang="en-US" altLang="ja-JP" dirty="0"/>
              <a:t>accelerator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ja-JP" sz="2800" dirty="0"/>
              <a:t>KEK(High Energy Accelerator Research Organization), Tsukuba, Japan</a:t>
            </a:r>
          </a:p>
        </p:txBody>
      </p:sp>
      <p:sp>
        <p:nvSpPr>
          <p:cNvPr id="8" name="日付プレースホル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4/Jun/2019</a:t>
            </a:r>
            <a:endParaRPr lang="en-US" altLang="ja-JP" dirty="0"/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International School on cLFV</a:t>
            </a: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977B63-FCC8-49EB-910B-C5A956823281}" type="slidenum">
              <a:rPr lang="en-US" altLang="ja-JP" smtClean="0"/>
              <a:pPr>
                <a:defRPr/>
              </a:pPr>
              <a:t>18</a:t>
            </a:fld>
            <a:endParaRPr lang="en-US" altLang="ja-JP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888"/>
            <a:ext cx="2893413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7930" y="2204864"/>
            <a:ext cx="2846070" cy="405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204864"/>
            <a:ext cx="2996815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4581128"/>
            <a:ext cx="2915816" cy="137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3F2B61C-3A67-41D8-9097-66D94B86E3DA}"/>
              </a:ext>
            </a:extLst>
          </p:cNvPr>
          <p:cNvSpPr txBox="1"/>
          <p:nvPr/>
        </p:nvSpPr>
        <p:spPr>
          <a:xfrm>
            <a:off x="5960226" y="6257696"/>
            <a:ext cx="2174891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kumimoji="1" lang="en-US" altLang="ja-JP" dirty="0"/>
              <a:t>Circumference = 3km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2"/>
          <p:cNvSpPr>
            <a:spLocks noGrp="1"/>
          </p:cNvSpPr>
          <p:nvPr>
            <p:ph type="title"/>
          </p:nvPr>
        </p:nvSpPr>
        <p:spPr>
          <a:xfrm>
            <a:off x="1067213" y="365126"/>
            <a:ext cx="6772275" cy="1325563"/>
          </a:xfrm>
        </p:spPr>
        <p:txBody>
          <a:bodyPr rtlCol="0">
            <a:normAutofit/>
          </a:bodyPr>
          <a:lstStyle/>
          <a:p>
            <a:pPr rtl="0"/>
            <a:r>
              <a:rPr lang="en-US" altLang="ja-JP" sz="4000" dirty="0"/>
              <a:t>KEKB/Belle</a:t>
            </a:r>
            <a:endParaRPr lang="ja-JP" altLang="en-US" sz="4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38B2118-F1C9-45B1-8B43-95665F02F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altLang="ja-JP"/>
              <a:t>4/Jun/2019</a:t>
            </a:r>
            <a:endParaRPr 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9E84F23-9F37-4AED-8ECF-5AB68370E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altLang="ja-JP" noProof="0"/>
              <a:t>International School on cLFV</a:t>
            </a:r>
            <a:endParaRPr lang="ja-JP" altLang="en-US" noProof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549C9A0-4452-437B-8EF3-319E3D521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DC1BBB0-96F0-4077-A278-0F3FB5C104D3}" type="slidenum">
              <a:rPr lang="en-US" altLang="ja-JP" noProof="0" smtClean="0"/>
              <a:t>19</a:t>
            </a:fld>
            <a:endParaRPr lang="ja-JP" altLang="en-US" noProof="0" dirty="0"/>
          </a:p>
        </p:txBody>
      </p:sp>
      <p:pic>
        <p:nvPicPr>
          <p:cNvPr id="15" name="Picture 10">
            <a:extLst>
              <a:ext uri="{FF2B5EF4-FFF2-40B4-BE49-F238E27FC236}">
                <a16:creationId xmlns:a16="http://schemas.microsoft.com/office/drawing/2014/main" id="{AE528FB0-1A1B-4259-8371-328DD2C8B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46" t="13889" b="5751"/>
          <a:stretch>
            <a:fillRect/>
          </a:stretch>
        </p:blipFill>
        <p:spPr bwMode="auto">
          <a:xfrm>
            <a:off x="4531577" y="199713"/>
            <a:ext cx="4576927" cy="2762547"/>
          </a:xfrm>
          <a:prstGeom prst="rect">
            <a:avLst/>
          </a:prstGeom>
          <a:noFill/>
          <a:ln w="6350" algn="ctr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3E7ABDAE-3925-4404-A24D-5010C1232559}"/>
              </a:ext>
            </a:extLst>
          </p:cNvPr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405" y="3723090"/>
            <a:ext cx="4230571" cy="309028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Rectangle 5">
            <a:extLst>
              <a:ext uri="{FF2B5EF4-FFF2-40B4-BE49-F238E27FC236}">
                <a16:creationId xmlns:a16="http://schemas.microsoft.com/office/drawing/2014/main" id="{C6662D07-0715-48B2-A7F7-029220827FE1}"/>
              </a:ext>
            </a:extLst>
          </p:cNvPr>
          <p:cNvSpPr txBox="1">
            <a:spLocks noChangeArrowheads="1"/>
          </p:cNvSpPr>
          <p:nvPr/>
        </p:nvSpPr>
        <p:spPr>
          <a:xfrm>
            <a:off x="970707" y="1359672"/>
            <a:ext cx="9072562" cy="2114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215" indent="-185215" algn="l" defTabSz="685983" rtl="0" eaLnBrk="1" latinLnBrk="0" hangingPunct="1">
              <a:lnSpc>
                <a:spcPct val="90000"/>
              </a:lnSpc>
              <a:spcBef>
                <a:spcPts val="1050"/>
              </a:spcBef>
              <a:buFont typeface="Euphemia" pitchFamily="34" charset="0"/>
              <a:buChar char="›"/>
              <a:defRPr kumimoji="1" sz="2101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9609" indent="-185215" algn="l" defTabSz="685983" rtl="0" eaLnBrk="1" latinLnBrk="0" hangingPunct="1">
              <a:lnSpc>
                <a:spcPct val="90000"/>
              </a:lnSpc>
              <a:spcBef>
                <a:spcPts val="450"/>
              </a:spcBef>
              <a:buFont typeface="Euphemia" pitchFamily="34" charset="0"/>
              <a:buChar char="–"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734002" indent="-185215" algn="l" defTabSz="685983" rtl="0" eaLnBrk="1" latinLnBrk="0" hangingPunct="1">
              <a:lnSpc>
                <a:spcPct val="90000"/>
              </a:lnSpc>
              <a:spcBef>
                <a:spcPts val="450"/>
              </a:spcBef>
              <a:buFont typeface="Euphemia" pitchFamily="34" charset="0"/>
              <a:buChar char="›"/>
              <a:defRPr kumimoji="1" sz="15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008395" indent="-185215" algn="l" defTabSz="685983" rtl="0" eaLnBrk="1" latinLnBrk="0" hangingPunct="1">
              <a:lnSpc>
                <a:spcPct val="90000"/>
              </a:lnSpc>
              <a:spcBef>
                <a:spcPts val="450"/>
              </a:spcBef>
              <a:buFont typeface="Arial" pitchFamily="34" charset="0"/>
              <a:buChar char="–"/>
              <a:defRPr kumimoji="1" sz="135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282788" indent="-185215" algn="l" defTabSz="685983" rtl="0" eaLnBrk="1" latinLnBrk="0" hangingPunct="1">
              <a:lnSpc>
                <a:spcPct val="90000"/>
              </a:lnSpc>
              <a:spcBef>
                <a:spcPts val="450"/>
              </a:spcBef>
              <a:buFont typeface="Euphemia" pitchFamily="34" charset="0"/>
              <a:buChar char="›"/>
              <a:defRPr kumimoji="1" sz="135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1557181" indent="-185215" algn="l" defTabSz="685983" rtl="0" eaLnBrk="1" latinLnBrk="0" hangingPunct="1">
              <a:lnSpc>
                <a:spcPct val="90000"/>
              </a:lnSpc>
              <a:spcBef>
                <a:spcPts val="450"/>
              </a:spcBef>
              <a:buFont typeface="Euphemia" pitchFamily="34" charset="0"/>
              <a:buChar char="–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31574" indent="-185215" algn="l" defTabSz="685983" rtl="0" eaLnBrk="1" latinLnBrk="0" hangingPunct="1">
              <a:lnSpc>
                <a:spcPct val="90000"/>
              </a:lnSpc>
              <a:spcBef>
                <a:spcPts val="450"/>
              </a:spcBef>
              <a:buFont typeface="Euphemia" pitchFamily="34" charset="0"/>
              <a:buChar char="›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5967" indent="-185215" algn="l" defTabSz="685983" rtl="0" eaLnBrk="1" latinLnBrk="0" hangingPunct="1">
              <a:lnSpc>
                <a:spcPct val="90000"/>
              </a:lnSpc>
              <a:spcBef>
                <a:spcPts val="450"/>
              </a:spcBef>
              <a:buFont typeface="Euphemia" pitchFamily="34" charset="0"/>
              <a:buChar char="–"/>
              <a:defRPr kumimoji="1"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80361" indent="-185215" algn="l" defTabSz="685983" rtl="0" eaLnBrk="1" latinLnBrk="0" hangingPunct="1">
              <a:lnSpc>
                <a:spcPct val="90000"/>
              </a:lnSpc>
              <a:spcBef>
                <a:spcPts val="450"/>
              </a:spcBef>
              <a:buFont typeface="Euphemia" pitchFamily="34" charset="0"/>
              <a:buChar char="›"/>
              <a:defRPr kumimoji="1"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ja-JP" sz="1800" dirty="0"/>
              <a:t>B-factory: E at CM = Υ(4S) </a:t>
            </a:r>
          </a:p>
          <a:p>
            <a:pPr>
              <a:buFontTx/>
              <a:buNone/>
            </a:pPr>
            <a:r>
              <a:rPr lang="en-US" altLang="ja-JP" sz="1800" dirty="0"/>
              <a:t> e</a:t>
            </a:r>
            <a:r>
              <a:rPr lang="en-US" altLang="ja-JP" sz="1800" baseline="30000" dirty="0"/>
              <a:t>+</a:t>
            </a:r>
            <a:r>
              <a:rPr lang="en-US" altLang="ja-JP" sz="1800" dirty="0"/>
              <a:t>(3.5 GeV) e</a:t>
            </a:r>
            <a:r>
              <a:rPr lang="en-US" altLang="ja-JP" sz="1800" baseline="30000" dirty="0">
                <a:latin typeface="Symbol" pitchFamily="18" charset="2"/>
              </a:rPr>
              <a:t>-</a:t>
            </a:r>
            <a:r>
              <a:rPr lang="en-US" altLang="ja-JP" sz="1800" dirty="0"/>
              <a:t>(8 GeV)</a:t>
            </a:r>
          </a:p>
          <a:p>
            <a:pPr>
              <a:buFontTx/>
              <a:buNone/>
            </a:pPr>
            <a:r>
              <a:rPr lang="en-US" altLang="ja-JP" sz="1800" dirty="0"/>
              <a:t>Highest instant luminosity</a:t>
            </a:r>
          </a:p>
          <a:p>
            <a:pPr>
              <a:buFontTx/>
              <a:buNone/>
            </a:pPr>
            <a:r>
              <a:rPr lang="en-US" altLang="ja-JP" sz="1800" dirty="0"/>
              <a:t> = 2x10</a:t>
            </a:r>
            <a:r>
              <a:rPr lang="en-US" altLang="ja-JP" sz="1800" baseline="30000" dirty="0"/>
              <a:t>34</a:t>
            </a:r>
            <a:r>
              <a:rPr lang="en-US" altLang="ja-JP" sz="1800" dirty="0"/>
              <a:t>(cm</a:t>
            </a:r>
            <a:r>
              <a:rPr lang="en-US" altLang="ja-JP" sz="1800" baseline="30000" dirty="0"/>
              <a:t>-2</a:t>
            </a:r>
            <a:r>
              <a:rPr lang="en-US" altLang="ja-JP" sz="1800" dirty="0"/>
              <a:t>s</a:t>
            </a:r>
            <a:r>
              <a:rPr lang="en-US" altLang="ja-JP" sz="1800" baseline="30000" dirty="0"/>
              <a:t>-1</a:t>
            </a:r>
            <a:r>
              <a:rPr lang="en-US" altLang="ja-JP" sz="1800" dirty="0"/>
              <a:t>)</a:t>
            </a:r>
            <a:r>
              <a:rPr lang="ja-JP" altLang="en-US" sz="1800" dirty="0"/>
              <a:t>　                                                </a:t>
            </a:r>
          </a:p>
        </p:txBody>
      </p:sp>
      <p:sp>
        <p:nvSpPr>
          <p:cNvPr id="20" name="テキスト ボックス 17">
            <a:extLst>
              <a:ext uri="{FF2B5EF4-FFF2-40B4-BE49-F238E27FC236}">
                <a16:creationId xmlns:a16="http://schemas.microsoft.com/office/drawing/2014/main" id="{49D277CC-0CB3-4C45-A20C-FD3E90AC6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730" y="4032184"/>
            <a:ext cx="153599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>
                <a:latin typeface="Gill Sans MT"/>
                <a:ea typeface="HGｺﾞｼｯｸE" pitchFamily="49" charset="-128"/>
              </a:rPr>
              <a:t>total:&gt;</a:t>
            </a:r>
            <a:r>
              <a:rPr lang="en-US" altLang="ja-JP" b="1" dirty="0">
                <a:solidFill>
                  <a:srgbClr val="FF0000"/>
                </a:solidFill>
                <a:latin typeface="Gill Sans MT"/>
                <a:ea typeface="HGｺﾞｼｯｸE" pitchFamily="49" charset="-128"/>
              </a:rPr>
              <a:t>1ab</a:t>
            </a:r>
            <a:r>
              <a:rPr lang="en-US" altLang="ja-JP" b="1" baseline="30000" dirty="0">
                <a:solidFill>
                  <a:srgbClr val="FF0000"/>
                </a:solidFill>
                <a:latin typeface="Gill Sans MT"/>
                <a:ea typeface="HGｺﾞｼｯｸE" pitchFamily="49" charset="-128"/>
              </a:rPr>
              <a:t>-1</a:t>
            </a:r>
          </a:p>
          <a:p>
            <a:r>
              <a:rPr lang="en-US" altLang="ja-JP" dirty="0">
                <a:latin typeface="Gill Sans MT"/>
                <a:ea typeface="HGｺﾞｼｯｸE" pitchFamily="49" charset="-128"/>
              </a:rPr>
              <a:t> </a:t>
            </a:r>
            <a:r>
              <a:rPr lang="en-US" altLang="ja-JP" dirty="0">
                <a:latin typeface="Symbol" pitchFamily="18" charset="2"/>
                <a:ea typeface="HGｺﾞｼｯｸE" pitchFamily="49" charset="-128"/>
              </a:rPr>
              <a:t>U</a:t>
            </a:r>
            <a:r>
              <a:rPr lang="en-US" altLang="ja-JP" dirty="0">
                <a:latin typeface="Gill Sans MT"/>
                <a:ea typeface="HGｺﾞｼｯｸE" pitchFamily="49" charset="-128"/>
              </a:rPr>
              <a:t>(4S):711fb</a:t>
            </a:r>
            <a:r>
              <a:rPr lang="en-US" altLang="ja-JP" baseline="30000" dirty="0">
                <a:latin typeface="Gill Sans MT"/>
                <a:ea typeface="HGｺﾞｼｯｸE" pitchFamily="49" charset="-128"/>
              </a:rPr>
              <a:t>-1</a:t>
            </a:r>
          </a:p>
          <a:p>
            <a:r>
              <a:rPr lang="en-US" altLang="ja-JP" dirty="0">
                <a:latin typeface="Gill Sans MT"/>
                <a:ea typeface="HGｺﾞｼｯｸE" pitchFamily="49" charset="-128"/>
              </a:rPr>
              <a:t> </a:t>
            </a:r>
            <a:r>
              <a:rPr lang="en-US" altLang="ja-JP" dirty="0">
                <a:latin typeface="Symbol" pitchFamily="18" charset="2"/>
                <a:ea typeface="HGｺﾞｼｯｸE" pitchFamily="49" charset="-128"/>
              </a:rPr>
              <a:t>U</a:t>
            </a:r>
            <a:r>
              <a:rPr lang="en-US" altLang="ja-JP" dirty="0">
                <a:latin typeface="Gill Sans MT"/>
                <a:ea typeface="HGｺﾞｼｯｸE" pitchFamily="49" charset="-128"/>
              </a:rPr>
              <a:t>(5S):121db</a:t>
            </a:r>
            <a:r>
              <a:rPr lang="en-US" altLang="ja-JP" baseline="30000" dirty="0">
                <a:latin typeface="Gill Sans MT"/>
                <a:ea typeface="HGｺﾞｼｯｸE" pitchFamily="49" charset="-128"/>
              </a:rPr>
              <a:t>-1</a:t>
            </a:r>
          </a:p>
          <a:p>
            <a:r>
              <a:rPr lang="en-US" altLang="ja-JP" dirty="0">
                <a:latin typeface="Gill Sans MT"/>
                <a:ea typeface="HGｺﾞｼｯｸE" pitchFamily="49" charset="-128"/>
              </a:rPr>
              <a:t> </a:t>
            </a:r>
            <a:r>
              <a:rPr lang="en-US" altLang="ja-JP" dirty="0">
                <a:latin typeface="Symbol" pitchFamily="18" charset="2"/>
                <a:ea typeface="HGｺﾞｼｯｸE" pitchFamily="49" charset="-128"/>
              </a:rPr>
              <a:t>U</a:t>
            </a:r>
            <a:r>
              <a:rPr lang="en-US" altLang="ja-JP" dirty="0">
                <a:latin typeface="Gill Sans MT"/>
                <a:ea typeface="HGｺﾞｼｯｸE" pitchFamily="49" charset="-128"/>
              </a:rPr>
              <a:t>(3S):3.0fb</a:t>
            </a:r>
            <a:r>
              <a:rPr lang="en-US" altLang="ja-JP" baseline="30000" dirty="0">
                <a:latin typeface="Gill Sans MT"/>
                <a:ea typeface="HGｺﾞｼｯｸE" pitchFamily="49" charset="-128"/>
              </a:rPr>
              <a:t>-1</a:t>
            </a:r>
          </a:p>
          <a:p>
            <a:r>
              <a:rPr lang="en-US" altLang="ja-JP" dirty="0">
                <a:latin typeface="Gill Sans MT"/>
                <a:ea typeface="HGｺﾞｼｯｸE" pitchFamily="49" charset="-128"/>
              </a:rPr>
              <a:t> </a:t>
            </a:r>
            <a:r>
              <a:rPr lang="en-US" altLang="ja-JP" dirty="0">
                <a:latin typeface="Symbol" pitchFamily="18" charset="2"/>
                <a:ea typeface="HGｺﾞｼｯｸE" pitchFamily="49" charset="-128"/>
              </a:rPr>
              <a:t>U</a:t>
            </a:r>
            <a:r>
              <a:rPr lang="en-US" altLang="ja-JP" dirty="0">
                <a:latin typeface="Gill Sans MT"/>
                <a:ea typeface="HGｺﾞｼｯｸE" pitchFamily="49" charset="-128"/>
              </a:rPr>
              <a:t>(2S):24fb</a:t>
            </a:r>
            <a:r>
              <a:rPr lang="en-US" altLang="ja-JP" baseline="30000" dirty="0">
                <a:latin typeface="Gill Sans MT"/>
                <a:ea typeface="HGｺﾞｼｯｸE" pitchFamily="49" charset="-128"/>
              </a:rPr>
              <a:t>-1</a:t>
            </a:r>
          </a:p>
          <a:p>
            <a:r>
              <a:rPr lang="en-US" altLang="ja-JP" dirty="0">
                <a:latin typeface="Gill Sans MT"/>
                <a:ea typeface="HGｺﾞｼｯｸE" pitchFamily="49" charset="-128"/>
              </a:rPr>
              <a:t> </a:t>
            </a:r>
            <a:r>
              <a:rPr lang="en-US" altLang="ja-JP" dirty="0">
                <a:latin typeface="Symbol" pitchFamily="18" charset="2"/>
                <a:ea typeface="HGｺﾞｼｯｸE" pitchFamily="49" charset="-128"/>
              </a:rPr>
              <a:t>U</a:t>
            </a:r>
            <a:r>
              <a:rPr lang="en-US" altLang="ja-JP" dirty="0">
                <a:latin typeface="Gill Sans MT"/>
                <a:ea typeface="HGｺﾞｼｯｸE" pitchFamily="49" charset="-128"/>
              </a:rPr>
              <a:t>(1S):5.7fb</a:t>
            </a:r>
            <a:r>
              <a:rPr lang="en-US" altLang="ja-JP" baseline="30000" dirty="0">
                <a:latin typeface="Gill Sans MT"/>
                <a:ea typeface="HGｺﾞｼｯｸE" pitchFamily="49" charset="-128"/>
              </a:rPr>
              <a:t>-1</a:t>
            </a:r>
          </a:p>
          <a:p>
            <a:r>
              <a:rPr lang="en-US" altLang="ja-JP" dirty="0">
                <a:latin typeface="Gill Sans MT"/>
                <a:ea typeface="HGｺﾞｼｯｸE" pitchFamily="49" charset="-128"/>
              </a:rPr>
              <a:t> </a:t>
            </a:r>
            <a:r>
              <a:rPr lang="en-US" altLang="ja-JP" sz="1600" dirty="0">
                <a:latin typeface="Gill Sans MT"/>
                <a:ea typeface="HGｺﾞｼｯｸE" pitchFamily="49" charset="-128"/>
              </a:rPr>
              <a:t>Off-resonance:</a:t>
            </a:r>
            <a:endParaRPr lang="en-US" altLang="ja-JP" dirty="0">
              <a:latin typeface="Gill Sans MT"/>
              <a:ea typeface="HGｺﾞｼｯｸE" pitchFamily="49" charset="-128"/>
            </a:endParaRPr>
          </a:p>
          <a:p>
            <a:r>
              <a:rPr lang="en-US" altLang="ja-JP" dirty="0">
                <a:latin typeface="Gill Sans MT"/>
                <a:ea typeface="HGｺﾞｼｯｸE" pitchFamily="49" charset="-128"/>
              </a:rPr>
              <a:t>       87fb</a:t>
            </a:r>
            <a:r>
              <a:rPr lang="en-US" altLang="ja-JP" baseline="30000" dirty="0">
                <a:latin typeface="Gill Sans MT"/>
                <a:ea typeface="HGｺﾞｼｯｸE" pitchFamily="49" charset="-128"/>
              </a:rPr>
              <a:t>-1</a:t>
            </a:r>
            <a:endParaRPr lang="ja-JP" altLang="en-US" baseline="30000" dirty="0">
              <a:latin typeface="Gill Sans MT"/>
              <a:ea typeface="HGｺﾞｼｯｸE" pitchFamily="49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B41633F-870C-40B9-8F01-DE104296C4D2}"/>
              </a:ext>
            </a:extLst>
          </p:cNvPr>
          <p:cNvSpPr/>
          <p:nvPr/>
        </p:nvSpPr>
        <p:spPr>
          <a:xfrm>
            <a:off x="864096" y="3378478"/>
            <a:ext cx="59939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i="1" dirty="0">
                <a:latin typeface="Calibri" pitchFamily="34" charset="0"/>
                <a:ea typeface="HGｺﾞｼｯｸE" pitchFamily="49" charset="-128"/>
              </a:rPr>
              <a:t>Belle finished data taking on Jun.30,2010.</a:t>
            </a:r>
          </a:p>
        </p:txBody>
      </p:sp>
      <p:sp>
        <p:nvSpPr>
          <p:cNvPr id="22" name="Text Box 10">
            <a:extLst>
              <a:ext uri="{FF2B5EF4-FFF2-40B4-BE49-F238E27FC236}">
                <a16:creationId xmlns:a16="http://schemas.microsoft.com/office/drawing/2014/main" id="{EA04D72F-75EE-4799-A96A-CB59B1E4C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8158" y="3500439"/>
            <a:ext cx="391511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>
                <a:latin typeface="+mn-lt"/>
                <a:ea typeface="Adobe Heiti Std R" pitchFamily="34" charset="-128"/>
              </a:rPr>
              <a:t>Asymmetric multi-purpose detector</a:t>
            </a:r>
          </a:p>
          <a:p>
            <a:r>
              <a:rPr lang="en-US" altLang="ja-JP" sz="2000" dirty="0">
                <a:latin typeface="+mn-lt"/>
                <a:ea typeface="Adobe Heiti Std R" pitchFamily="34" charset="-128"/>
              </a:rPr>
              <a:t>Good track reconstruction </a:t>
            </a:r>
          </a:p>
          <a:p>
            <a:r>
              <a:rPr lang="en-US" altLang="ja-JP" sz="2000" dirty="0">
                <a:latin typeface="+mn-lt"/>
                <a:ea typeface="Adobe Heiti Std R" pitchFamily="34" charset="-128"/>
              </a:rPr>
              <a:t>and particle identification</a:t>
            </a:r>
          </a:p>
        </p:txBody>
      </p:sp>
      <p:sp>
        <p:nvSpPr>
          <p:cNvPr id="24" name="テキスト ボックス 14">
            <a:extLst>
              <a:ext uri="{FF2B5EF4-FFF2-40B4-BE49-F238E27FC236}">
                <a16:creationId xmlns:a16="http://schemas.microsoft.com/office/drawing/2014/main" id="{9F381233-E2FB-4AA0-98D6-EE7FDFF18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8670" y="4507284"/>
            <a:ext cx="309745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>
                <a:latin typeface="+mn-lt"/>
                <a:ea typeface="Adobe Heiti Std R" pitchFamily="34" charset="-128"/>
              </a:rPr>
              <a:t>Lepton ID eff.~ (80-90)%</a:t>
            </a:r>
          </a:p>
          <a:p>
            <a:r>
              <a:rPr lang="en-US" altLang="ja-JP" sz="2000" dirty="0">
                <a:latin typeface="+mn-lt"/>
                <a:ea typeface="Adobe Heiti Std R" pitchFamily="34" charset="-128"/>
              </a:rPr>
              <a:t>   Fake </a:t>
            </a:r>
            <a:r>
              <a:rPr lang="en-US" altLang="ja-JP" sz="2000" dirty="0">
                <a:ea typeface="Adobe Heiti Std R" pitchFamily="34" charset="-128"/>
              </a:rPr>
              <a:t>rate</a:t>
            </a:r>
            <a:r>
              <a:rPr lang="en-US" altLang="ja-JP" sz="2000" dirty="0">
                <a:latin typeface="+mn-lt"/>
                <a:ea typeface="Adobe Heiti Std R" pitchFamily="34" charset="-128"/>
              </a:rPr>
              <a:t> ~ (0.1-3)%</a:t>
            </a:r>
            <a:endParaRPr lang="ja-JP" altLang="en-US" sz="2000" dirty="0">
              <a:latin typeface="+mn-lt"/>
              <a:ea typeface="Adobe Heiti Std R" pitchFamily="34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C38363D-7FC6-4F41-9C99-C8233AF37A3A}"/>
              </a:ext>
            </a:extLst>
          </p:cNvPr>
          <p:cNvSpPr txBox="1"/>
          <p:nvPr/>
        </p:nvSpPr>
        <p:spPr>
          <a:xfrm>
            <a:off x="4651513" y="5656982"/>
            <a:ext cx="4063356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kumimoji="1" lang="en-US" altLang="ja-JP" dirty="0"/>
              <a:t>(Integrated luminosity)x(production cross</a:t>
            </a:r>
          </a:p>
          <a:p>
            <a:r>
              <a:rPr kumimoji="1" lang="en-US" altLang="ja-JP" dirty="0"/>
              <a:t>Section)=produced number of events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0457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7D666C-BE64-47AE-9CCB-0F22D5630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400" dirty="0"/>
              <a:t>Introduction to tau lepton</a:t>
            </a:r>
            <a:endParaRPr kumimoji="1" lang="ja-JP" altLang="en-US" sz="4400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4E9F1F6-45F1-456C-82C1-473AFC6FBC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140C3BD-929B-4791-9F08-2B1230EE8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4/Jun/2019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F6A7C1F-A59D-4D54-85CA-25829AA24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International School on cLFV</a:t>
            </a:r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DCBF521-85FA-4B44-A15E-9A2477BF8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altLang="ja-JP" smtClean="0"/>
              <a:pPr/>
              <a:t>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3865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A9EE65-3811-4D12-9D32-67B8FAEED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422" y="-142720"/>
            <a:ext cx="6859787" cy="1371600"/>
          </a:xfrm>
        </p:spPr>
        <p:txBody>
          <a:bodyPr/>
          <a:lstStyle/>
          <a:p>
            <a:r>
              <a:rPr lang="en-US" altLang="ja-JP" dirty="0" err="1"/>
              <a:t>S</a:t>
            </a:r>
            <a:r>
              <a:rPr kumimoji="1" lang="en-US" altLang="ja-JP" dirty="0" err="1"/>
              <a:t>uperKEKB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0395611-C625-46DF-A26B-F8E21549B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766" y="908720"/>
            <a:ext cx="6852578" cy="4114801"/>
          </a:xfrm>
        </p:spPr>
        <p:txBody>
          <a:bodyPr>
            <a:normAutofit/>
          </a:bodyPr>
          <a:lstStyle/>
          <a:p>
            <a:r>
              <a:rPr lang="en-US" altLang="ja-JP" sz="2400" dirty="0"/>
              <a:t>Current:</a:t>
            </a:r>
            <a:r>
              <a:rPr lang="ja-JP" altLang="en-US" sz="2400" dirty="0"/>
              <a:t> </a:t>
            </a:r>
            <a:r>
              <a:rPr lang="en-US" altLang="ja-JP" sz="2400" dirty="0"/>
              <a:t>x2</a:t>
            </a:r>
          </a:p>
          <a:p>
            <a:r>
              <a:rPr kumimoji="1" lang="en-US" altLang="ja-JP" sz="2400" dirty="0"/>
              <a:t>Beam size: x1/20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en-US" altLang="ja-JP" sz="2400" dirty="0"/>
              <a:t>In total, x40 higher</a:t>
            </a:r>
          </a:p>
          <a:p>
            <a:pPr marL="0" indent="0">
              <a:buNone/>
            </a:pPr>
            <a:r>
              <a:rPr lang="en-US" altLang="ja-JP" sz="2400" dirty="0"/>
              <a:t>performance</a:t>
            </a:r>
            <a:endParaRPr kumimoji="1" lang="en-US" altLang="ja-JP" sz="2400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79ECEF8-DBCC-4C15-95A5-A91C91A86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noProof="0"/>
              <a:t>International School on cLFV</a:t>
            </a:r>
            <a:endParaRPr lang="ja-JP" altLang="en-US" noProof="0" dirty="0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07BCDC4-B268-41FC-A53C-E582C3782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noProof="0"/>
              <a:t>4/Jun/2019</a:t>
            </a:r>
            <a:endParaRPr lang="ja-JP" altLang="en-US" noProof="0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76C68C-B0FA-4926-8593-3432D004C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altLang="ja-JP" noProof="0" smtClean="0"/>
              <a:pPr/>
              <a:t>20</a:t>
            </a:fld>
            <a:endParaRPr lang="ja-JP" altLang="en-US" noProof="0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656E6DB-B507-4E77-9205-3F44C6245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619676"/>
            <a:ext cx="3079908" cy="254648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012B5BE-3086-4BB4-847E-56F671967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694" y="980728"/>
            <a:ext cx="4632975" cy="4750881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7712E7D-A796-4A46-B65F-5617F6D2EAA6}"/>
              </a:ext>
            </a:extLst>
          </p:cNvPr>
          <p:cNvSpPr txBox="1"/>
          <p:nvPr/>
        </p:nvSpPr>
        <p:spPr>
          <a:xfrm>
            <a:off x="-829045" y="5019746"/>
            <a:ext cx="9937104" cy="147732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kumimoji="1" lang="en-US" altLang="ja-JP" dirty="0"/>
              <a:t>To make beam stably, beam energy</a:t>
            </a:r>
          </a:p>
          <a:p>
            <a:r>
              <a:rPr kumimoji="1" lang="en-US" altLang="ja-JP" dirty="0"/>
              <a:t>Is changed from</a:t>
            </a:r>
          </a:p>
          <a:p>
            <a:r>
              <a:rPr kumimoji="1" lang="en-US" altLang="ja-JP" dirty="0" err="1"/>
              <a:t>KEKB:e</a:t>
            </a:r>
            <a:r>
              <a:rPr kumimoji="1" lang="en-US" altLang="ja-JP" baseline="30000" dirty="0"/>
              <a:t>-</a:t>
            </a:r>
            <a:r>
              <a:rPr kumimoji="1" lang="ja-JP" altLang="en-US" dirty="0"/>
              <a:t> </a:t>
            </a:r>
            <a:r>
              <a:rPr kumimoji="1" lang="en-US" altLang="ja-JP" dirty="0"/>
              <a:t>8GeV,</a:t>
            </a:r>
            <a:r>
              <a:rPr kumimoji="1" lang="ja-JP" altLang="en-US" dirty="0"/>
              <a:t> </a:t>
            </a:r>
            <a:r>
              <a:rPr kumimoji="1" lang="en-US" altLang="ja-JP" dirty="0"/>
              <a:t>e</a:t>
            </a:r>
            <a:r>
              <a:rPr kumimoji="1" lang="en-US" altLang="ja-JP" baseline="30000" dirty="0"/>
              <a:t>+</a:t>
            </a:r>
            <a:r>
              <a:rPr kumimoji="1" lang="en-US" altLang="ja-JP" dirty="0"/>
              <a:t>3.5GeV</a:t>
            </a:r>
          </a:p>
          <a:p>
            <a:r>
              <a:rPr kumimoji="1" lang="en-US" altLang="ja-JP" dirty="0"/>
              <a:t>to</a:t>
            </a:r>
          </a:p>
          <a:p>
            <a:r>
              <a:rPr kumimoji="1" lang="en-US" altLang="ja-JP" dirty="0" err="1"/>
              <a:t>SuperKEKB</a:t>
            </a:r>
            <a:r>
              <a:rPr kumimoji="1" lang="en-US" altLang="ja-JP" dirty="0"/>
              <a:t>: e</a:t>
            </a:r>
            <a:r>
              <a:rPr kumimoji="1" lang="en-US" altLang="ja-JP" baseline="30000" dirty="0"/>
              <a:t>-</a:t>
            </a:r>
            <a:r>
              <a:rPr kumimoji="1" lang="en-US" altLang="ja-JP" dirty="0"/>
              <a:t> 7GeV, e</a:t>
            </a:r>
            <a:r>
              <a:rPr kumimoji="1" lang="en-US" altLang="ja-JP" baseline="30000" dirty="0"/>
              <a:t>+</a:t>
            </a:r>
            <a:r>
              <a:rPr kumimoji="1" lang="en-US" altLang="ja-JP" dirty="0"/>
              <a:t>4GeV</a:t>
            </a:r>
            <a:r>
              <a:rPr kumimoji="1" lang="ja-JP" altLang="en-US" dirty="0"/>
              <a:t>→</a:t>
            </a:r>
            <a:r>
              <a:rPr kumimoji="1" lang="en-US" altLang="ja-JP" dirty="0"/>
              <a:t>Observed B life time has been reduced.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6997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4C040947-A2A9-4D14-9D93-B81001C6F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7" y="1341297"/>
            <a:ext cx="6082123" cy="379066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38A0B368-084A-4908-BC54-7C3A83BD4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Luminosity expectation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AE792B1-0C2F-4849-AB30-54A7B3635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3476" y="1825625"/>
            <a:ext cx="323725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3200" dirty="0"/>
              <a:t>Around 2027, it is expected that Int. Lum. reaches 50ab</a:t>
            </a:r>
            <a:r>
              <a:rPr kumimoji="1" lang="en-US" altLang="ja-JP" sz="3200" baseline="30000" dirty="0"/>
              <a:t>-1</a:t>
            </a:r>
            <a:endParaRPr kumimoji="1" lang="ja-JP" altLang="en-US" sz="3200" baseline="30000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C74A91D-6589-4E59-B7F8-008D5D582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4/Jun/2019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A90E8EE-8050-46F4-9B00-0A0B60368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International School on cLFV</a:t>
            </a:r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E19EDDA-E2D5-4A15-9E45-9605A1773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altLang="ja-JP" smtClean="0"/>
              <a:pPr/>
              <a:t>21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3FA73EA-4124-430D-8EEB-CD55BD945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937" y="4164676"/>
            <a:ext cx="3310705" cy="2191675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56885CC-ECD8-4AC0-A86A-B611E22802D4}"/>
              </a:ext>
            </a:extLst>
          </p:cNvPr>
          <p:cNvSpPr txBox="1"/>
          <p:nvPr/>
        </p:nvSpPr>
        <p:spPr>
          <a:xfrm>
            <a:off x="953099" y="5374823"/>
            <a:ext cx="4782399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kumimoji="1" lang="en-US" altLang="ja-JP" dirty="0"/>
              <a:t>50ab</a:t>
            </a:r>
            <a:r>
              <a:rPr kumimoji="1" lang="en-US" altLang="ja-JP" baseline="30000" dirty="0"/>
              <a:t>-1</a:t>
            </a:r>
            <a:r>
              <a:rPr kumimoji="1" lang="en-US" altLang="ja-JP" dirty="0"/>
              <a:t> corresponds to 4.5x10</a:t>
            </a:r>
            <a:r>
              <a:rPr kumimoji="1" lang="en-US" altLang="ja-JP" baseline="30000" dirty="0"/>
              <a:t>10</a:t>
            </a:r>
            <a:r>
              <a:rPr kumimoji="1" lang="en-US" altLang="ja-JP" dirty="0"/>
              <a:t> </a:t>
            </a:r>
            <a:r>
              <a:rPr kumimoji="1" lang="en-US" altLang="ja-JP" dirty="0">
                <a:latin typeface="Symbol" panose="05050102010706020507" pitchFamily="18" charset="2"/>
              </a:rPr>
              <a:t>t</a:t>
            </a:r>
            <a:r>
              <a:rPr kumimoji="1" lang="en-US" altLang="ja-JP" dirty="0"/>
              <a:t>-pair production.</a:t>
            </a:r>
            <a:endParaRPr kumimoji="1" lang="ja-JP" alt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400335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A9EE65-3811-4D12-9D32-67B8FAEED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108" y="-436918"/>
            <a:ext cx="6859787" cy="1371600"/>
          </a:xfrm>
        </p:spPr>
        <p:txBody>
          <a:bodyPr/>
          <a:lstStyle/>
          <a:p>
            <a:r>
              <a:rPr lang="en-US" altLang="ja-JP" dirty="0"/>
              <a:t>Belle II</a:t>
            </a:r>
            <a:endParaRPr kumimoji="1"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79ECEF8-DBCC-4C15-95A5-A91C91A86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noProof="0"/>
              <a:t>International School on cLFV</a:t>
            </a:r>
            <a:endParaRPr lang="ja-JP" altLang="en-US" noProof="0" dirty="0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07BCDC4-B268-41FC-A53C-E582C3782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noProof="0"/>
              <a:t>4/Jun/2019</a:t>
            </a:r>
            <a:endParaRPr lang="ja-JP" altLang="en-US" noProof="0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76C68C-B0FA-4926-8593-3432D004C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altLang="ja-JP" noProof="0" smtClean="0"/>
              <a:pPr/>
              <a:t>22</a:t>
            </a:fld>
            <a:endParaRPr lang="ja-JP" altLang="en-US" noProof="0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87AC9DF2-2F9A-4D8C-869E-09619970A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66002"/>
            <a:ext cx="5112568" cy="3435006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A6881BC2-79A7-4246-A2C2-6199295BE3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2792" y="4210214"/>
            <a:ext cx="5797720" cy="2259660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87ABA00-9D9B-4D36-A130-4F1FC43F5F74}"/>
              </a:ext>
            </a:extLst>
          </p:cNvPr>
          <p:cNvSpPr txBox="1"/>
          <p:nvPr/>
        </p:nvSpPr>
        <p:spPr>
          <a:xfrm>
            <a:off x="7389651" y="6093296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chemeClr val="bg1"/>
                </a:solidFill>
              </a:rPr>
              <a:t>画像はイメージです</a:t>
            </a:r>
          </a:p>
        </p:txBody>
      </p:sp>
      <p:sp>
        <p:nvSpPr>
          <p:cNvPr id="15" name="コンテンツ プレースホルダー 2">
            <a:extLst>
              <a:ext uri="{FF2B5EF4-FFF2-40B4-BE49-F238E27FC236}">
                <a16:creationId xmlns:a16="http://schemas.microsoft.com/office/drawing/2014/main" id="{306F6212-CAB4-4AD2-B610-ED6AA88FE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6" y="940524"/>
            <a:ext cx="8596668" cy="3880773"/>
          </a:xfrm>
        </p:spPr>
        <p:txBody>
          <a:bodyPr>
            <a:normAutofit/>
          </a:bodyPr>
          <a:lstStyle/>
          <a:p>
            <a:r>
              <a:rPr kumimoji="1" lang="en-US" altLang="ja-JP" sz="2400" dirty="0"/>
              <a:t>According to increase of</a:t>
            </a:r>
          </a:p>
          <a:p>
            <a:pPr marL="0" indent="0">
              <a:buNone/>
            </a:pPr>
            <a:r>
              <a:rPr lang="en-US" altLang="ja-JP" sz="2400" dirty="0"/>
              <a:t>t</a:t>
            </a:r>
            <a:r>
              <a:rPr kumimoji="1" lang="en-US" altLang="ja-JP" sz="2400" dirty="0"/>
              <a:t>he performance for</a:t>
            </a:r>
          </a:p>
          <a:p>
            <a:pPr marL="0" indent="0">
              <a:buNone/>
            </a:pPr>
            <a:r>
              <a:rPr lang="en-US" altLang="ja-JP" sz="2400" dirty="0"/>
              <a:t>accelerator, the detector</a:t>
            </a:r>
          </a:p>
          <a:p>
            <a:pPr marL="0" indent="0">
              <a:buNone/>
            </a:pPr>
            <a:r>
              <a:rPr lang="en-US" altLang="ja-JP" sz="2400" dirty="0"/>
              <a:t>also should be upgraded.  </a:t>
            </a:r>
            <a:endParaRPr kumimoji="1" lang="en-US" altLang="ja-JP" sz="2400" dirty="0"/>
          </a:p>
          <a:p>
            <a:pPr lvl="1"/>
            <a:r>
              <a:rPr lang="en-US" altLang="ja-JP" sz="2200" dirty="0"/>
              <a:t>Increase</a:t>
            </a:r>
            <a:r>
              <a:rPr lang="ja-JP" altLang="en-US" sz="2200" dirty="0"/>
              <a:t> </a:t>
            </a:r>
            <a:r>
              <a:rPr lang="en-US" altLang="ja-JP" sz="2200" dirty="0"/>
              <a:t>of</a:t>
            </a:r>
            <a:r>
              <a:rPr lang="ja-JP" altLang="en-US" sz="2200" dirty="0"/>
              <a:t> </a:t>
            </a:r>
            <a:r>
              <a:rPr lang="en-US" altLang="ja-JP" sz="2200" dirty="0"/>
              <a:t>collision</a:t>
            </a:r>
            <a:r>
              <a:rPr lang="ja-JP" altLang="en-US" sz="2200" dirty="0"/>
              <a:t> </a:t>
            </a:r>
            <a:r>
              <a:rPr lang="en-US" altLang="ja-JP" sz="2200" dirty="0"/>
              <a:t>rate</a:t>
            </a:r>
          </a:p>
          <a:p>
            <a:pPr lvl="2"/>
            <a:r>
              <a:rPr lang="en-US" altLang="ja-JP" sz="2000" dirty="0"/>
              <a:t>Time span for collision gets shorter</a:t>
            </a:r>
          </a:p>
          <a:p>
            <a:pPr lvl="2"/>
            <a:r>
              <a:rPr lang="en-US" altLang="ja-JP" sz="2000" dirty="0"/>
              <a:t>BG originated from beam gets higher.</a:t>
            </a:r>
          </a:p>
          <a:p>
            <a:pPr lvl="1"/>
            <a:r>
              <a:rPr kumimoji="1" lang="en-US" altLang="ja-JP" sz="2200" dirty="0"/>
              <a:t>Beam energy asymmetry gets lower.</a:t>
            </a:r>
          </a:p>
          <a:p>
            <a:pPr lvl="1"/>
            <a:r>
              <a:rPr kumimoji="1" lang="en-US" altLang="ja-JP" sz="2200" dirty="0"/>
              <a:t>PID</a:t>
            </a:r>
            <a:r>
              <a:rPr kumimoji="1" lang="ja-JP" altLang="en-US" sz="2200" dirty="0"/>
              <a:t> </a:t>
            </a:r>
            <a:r>
              <a:rPr kumimoji="1" lang="en-US" altLang="ja-JP" sz="2200" dirty="0" err="1"/>
              <a:t>perfomance</a:t>
            </a:r>
            <a:endParaRPr kumimoji="1" lang="ja-JP" altLang="en-US" sz="22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7B8101D-BE5D-4F9E-A06D-D7DB24ED9780}"/>
              </a:ext>
            </a:extLst>
          </p:cNvPr>
          <p:cNvSpPr txBox="1"/>
          <p:nvPr/>
        </p:nvSpPr>
        <p:spPr>
          <a:xfrm>
            <a:off x="6154310" y="3898330"/>
            <a:ext cx="2948308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kumimoji="1" lang="en-US" altLang="ja-JP" dirty="0"/>
              <a:t>Simulation for tracker signals.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5087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BA3C97-D0BA-4C4C-83EF-FDF2A27D3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Belle II collaboration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399B0C8-8F16-473A-97AA-31BCF2AE76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9521F84-F386-4158-922D-4966431A9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4/Jun/2019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0A26AB2-4F41-4313-ADA8-D340B815D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International School on cLFV</a:t>
            </a:r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DB70B49-688F-4FB9-810E-8DE1F36F1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altLang="ja-JP" smtClean="0"/>
              <a:pPr/>
              <a:t>23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7744237-FABD-4AF1-A783-DA0AF590E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98" y="1634718"/>
            <a:ext cx="7906156" cy="5099312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C3B2527-D649-4E9A-B4DF-FC8D80E29FAE}"/>
              </a:ext>
            </a:extLst>
          </p:cNvPr>
          <p:cNvSpPr txBox="1"/>
          <p:nvPr/>
        </p:nvSpPr>
        <p:spPr>
          <a:xfrm>
            <a:off x="3108960" y="5361881"/>
            <a:ext cx="1543821" cy="40011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kumimoji="1" lang="en-US" altLang="ja-JP" sz="2000" dirty="0"/>
              <a:t>and a region.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98914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820B77-E776-47B9-9A10-6C510A327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From China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3837CBD-9D4E-476E-B20E-2E1438EBA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ja-JP" sz="3200" dirty="0" err="1"/>
              <a:t>LiaoNing</a:t>
            </a:r>
            <a:r>
              <a:rPr lang="en-US" altLang="ja-JP" sz="3200" dirty="0"/>
              <a:t> Normal University(LNNU)	</a:t>
            </a:r>
          </a:p>
          <a:p>
            <a:r>
              <a:rPr lang="en-US" altLang="ja-JP" sz="3200" dirty="0"/>
              <a:t>Peking Univ.(PKU)	</a:t>
            </a:r>
          </a:p>
          <a:p>
            <a:r>
              <a:rPr lang="en-US" altLang="ja-JP" sz="3200" dirty="0" err="1"/>
              <a:t>Beihang</a:t>
            </a:r>
            <a:r>
              <a:rPr lang="en-US" altLang="ja-JP" sz="3200" dirty="0"/>
              <a:t> Univ.(BUAA)</a:t>
            </a:r>
          </a:p>
          <a:p>
            <a:r>
              <a:rPr lang="en-US" altLang="ja-JP" sz="3200" dirty="0"/>
              <a:t>Soochow University</a:t>
            </a:r>
          </a:p>
          <a:p>
            <a:r>
              <a:rPr lang="en-US" altLang="ja-JP" sz="3200" dirty="0"/>
              <a:t>IHEP-China	</a:t>
            </a:r>
          </a:p>
          <a:p>
            <a:r>
              <a:rPr lang="en-US" altLang="ja-JP" sz="3200" dirty="0"/>
              <a:t>Univ. of Science and Technology of China(USTC)	</a:t>
            </a:r>
          </a:p>
          <a:p>
            <a:r>
              <a:rPr lang="en-US" altLang="ja-JP" sz="3200" dirty="0"/>
              <a:t>Fudan Univ.</a:t>
            </a:r>
            <a:endParaRPr kumimoji="1" lang="ja-JP" altLang="en-US" sz="3200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513C901-35C1-4BA5-86EA-D5A83F5C8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4/Jun/2019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6DFC83D-6879-446E-8681-F39A69DFC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International School on cLFV</a:t>
            </a:r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7926B0-A246-44CF-9C2C-598C25C6E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altLang="ja-JP" smtClean="0"/>
              <a:pPr/>
              <a:t>24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056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295390-AAD1-44E0-B713-6298D97BE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Tau-pair feature in measurement level</a:t>
            </a:r>
            <a:endParaRPr kumimoji="1"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4D063A0-B055-415F-BB6F-FFED74CB9D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FCF5D3F-0296-416E-A801-419E4700D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4/Jun/2019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22D2A4A-64B7-455C-9098-42943E88B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International School on cLFV</a:t>
            </a:r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44BC522-1E68-4562-B96C-24C325543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altLang="ja-JP" smtClean="0"/>
              <a:pPr/>
              <a:t>25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505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コンテンツ プレースホルダ 6" descr="ntrack.png">
            <a:extLst>
              <a:ext uri="{FF2B5EF4-FFF2-40B4-BE49-F238E27FC236}">
                <a16:creationId xmlns:a16="http://schemas.microsoft.com/office/drawing/2014/main" id="{68E5E807-3BBB-4BF2-BE5F-4A321CAB467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8329" y="1487174"/>
            <a:ext cx="7344816" cy="5219900"/>
          </a:xfrm>
          <a:prstGeom prst="rect">
            <a:avLst/>
          </a:prstGeom>
        </p:spPr>
      </p:pic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F3CB31B-99E5-4848-923A-DE8957C2A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4/Jun/2019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03D57AA-DF07-4F5A-9A08-E5A075D8B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International School on cLFV</a:t>
            </a:r>
            <a:endParaRPr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A373691-9BB6-4A7B-BFBC-F499BF6E5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# of observed charged tracks</a:t>
            </a:r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BCA5E3C-EDB2-475F-8095-3A50AD2AB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altLang="ja-JP" smtClean="0"/>
              <a:pPr/>
              <a:t>26</a:t>
            </a:fld>
            <a:endParaRPr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900AD3E-8511-42FE-A2E5-35CB1336A025}"/>
              </a:ext>
            </a:extLst>
          </p:cNvPr>
          <p:cNvSpPr txBox="1"/>
          <p:nvPr/>
        </p:nvSpPr>
        <p:spPr>
          <a:xfrm>
            <a:off x="4245998" y="1792776"/>
            <a:ext cx="428835" cy="461665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kumimoji="1" lang="en-US" altLang="ja-JP" sz="2400" dirty="0" err="1"/>
              <a:t>ττ</a:t>
            </a:r>
            <a:endParaRPr kumimoji="1" lang="ja-JP" altLang="en-US" sz="24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8716197-EE2D-4C92-AB52-57061FE70976}"/>
              </a:ext>
            </a:extLst>
          </p:cNvPr>
          <p:cNvSpPr txBox="1"/>
          <p:nvPr/>
        </p:nvSpPr>
        <p:spPr>
          <a:xfrm>
            <a:off x="8175267" y="1802055"/>
            <a:ext cx="524503" cy="461665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kumimoji="1" lang="en-US" altLang="ja-JP" sz="2400" dirty="0" err="1"/>
              <a:t>μμ</a:t>
            </a:r>
            <a:endParaRPr kumimoji="1" lang="ja-JP" altLang="en-US" sz="24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4103F74-8948-4DF3-9FEA-262E90B4F20D}"/>
              </a:ext>
            </a:extLst>
          </p:cNvPr>
          <p:cNvSpPr txBox="1"/>
          <p:nvPr/>
        </p:nvSpPr>
        <p:spPr>
          <a:xfrm>
            <a:off x="7882394" y="4419360"/>
            <a:ext cx="832279" cy="461665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kumimoji="1" lang="en-US" altLang="ja-JP" sz="2400" dirty="0" err="1"/>
              <a:t>eeμμ</a:t>
            </a:r>
            <a:endParaRPr kumimoji="1" lang="ja-JP" altLang="en-US" sz="24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850CB36-66F9-4F17-977B-2EAD116EB129}"/>
              </a:ext>
            </a:extLst>
          </p:cNvPr>
          <p:cNvSpPr txBox="1"/>
          <p:nvPr/>
        </p:nvSpPr>
        <p:spPr>
          <a:xfrm>
            <a:off x="8062626" y="37984"/>
            <a:ext cx="1034257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kumimoji="1" lang="en-US" altLang="ja-JP" b="1" dirty="0"/>
              <a:t>Belle MC</a:t>
            </a:r>
          </a:p>
          <a:p>
            <a:r>
              <a:rPr kumimoji="1" lang="en-US" altLang="ja-JP" b="1" dirty="0"/>
              <a:t>samples</a:t>
            </a:r>
            <a:endParaRPr kumimoji="1" lang="ja-JP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35EF8B11-73B0-42CF-95D6-0E87BD876B37}"/>
                  </a:ext>
                </a:extLst>
              </p:cNvPr>
              <p:cNvSpPr txBox="1"/>
              <p:nvPr/>
            </p:nvSpPr>
            <p:spPr>
              <a:xfrm>
                <a:off x="3626152" y="4432368"/>
                <a:ext cx="1435136" cy="923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 anchor="ctr" anchorCtr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𝑞</m:t>
                      </m:r>
                      <m:acc>
                        <m:accPr>
                          <m:chr m:val="̅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</m:oMath>
                  </m:oMathPara>
                </a14:m>
                <a:endParaRPr kumimoji="1" lang="en-US" altLang="ja-JP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kumimoji="1" lang="en-US" altLang="ja-JP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kumimoji="1" lang="en-US" altLang="ja-JP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kumimoji="1" lang="en-US" altLang="ja-JP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kumimoji="1" lang="en-US" altLang="ja-JP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kumimoji="1" lang="en-US" altLang="ja-JP" b="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kumimoji="1" lang="en-US" altLang="ja-JP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kumimoji="1" lang="ja-JP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35EF8B11-73B0-42CF-95D6-0E87BD876B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152" y="4432368"/>
                <a:ext cx="1435136" cy="923330"/>
              </a:xfrm>
              <a:prstGeom prst="rect">
                <a:avLst/>
              </a:prstGeom>
              <a:blipFill>
                <a:blip r:embed="rId3"/>
                <a:stretch>
                  <a:fillRect b="-19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B026E12F-433F-4C9C-9598-B14ECF7F9E20}"/>
              </a:ext>
            </a:extLst>
          </p:cNvPr>
          <p:cNvCxnSpPr>
            <a:cxnSpLocks/>
          </p:cNvCxnSpPr>
          <p:nvPr/>
        </p:nvCxnSpPr>
        <p:spPr>
          <a:xfrm flipH="1">
            <a:off x="3486150" y="5001370"/>
            <a:ext cx="211207" cy="111319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19DA50ED-6DAA-4603-BDD8-27E100ABB5F1}"/>
              </a:ext>
            </a:extLst>
          </p:cNvPr>
          <p:cNvCxnSpPr/>
          <p:nvPr/>
        </p:nvCxnSpPr>
        <p:spPr>
          <a:xfrm flipH="1">
            <a:off x="3427012" y="5224007"/>
            <a:ext cx="532738" cy="62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702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コンテンツ プレースホルダ 6" descr="etotcm.png">
            <a:extLst>
              <a:ext uri="{FF2B5EF4-FFF2-40B4-BE49-F238E27FC236}">
                <a16:creationId xmlns:a16="http://schemas.microsoft.com/office/drawing/2014/main" id="{DC3201CD-5869-48B6-9E1E-F79A10063D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98109" y="1446763"/>
            <a:ext cx="7272808" cy="5168725"/>
          </a:xfrm>
        </p:spPr>
      </p:pic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F3CB31B-99E5-4848-923A-DE8957C2A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4/Jun/2019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03D57AA-DF07-4F5A-9A08-E5A075D8B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International School on cLFV</a:t>
            </a:r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BCA5E3C-EDB2-475F-8095-3A50AD2AB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altLang="ja-JP" smtClean="0"/>
              <a:pPr/>
              <a:t>27</a:t>
            </a:fld>
            <a:endParaRPr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A373691-9BB6-4A7B-BFBC-F499BF6E5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Total observed energy (CMS)</a:t>
            </a: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900AD3E-8511-42FE-A2E5-35CB1336A025}"/>
              </a:ext>
            </a:extLst>
          </p:cNvPr>
          <p:cNvSpPr txBox="1"/>
          <p:nvPr/>
        </p:nvSpPr>
        <p:spPr>
          <a:xfrm>
            <a:off x="4245998" y="1792776"/>
            <a:ext cx="428835" cy="461665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kumimoji="1" lang="en-US" altLang="ja-JP" sz="2400" dirty="0" err="1"/>
              <a:t>ττ</a:t>
            </a:r>
            <a:endParaRPr kumimoji="1" lang="ja-JP" altLang="en-US" sz="24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8716197-EE2D-4C92-AB52-57061FE70976}"/>
              </a:ext>
            </a:extLst>
          </p:cNvPr>
          <p:cNvSpPr txBox="1"/>
          <p:nvPr/>
        </p:nvSpPr>
        <p:spPr>
          <a:xfrm>
            <a:off x="5595350" y="1687756"/>
            <a:ext cx="524503" cy="461665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kumimoji="1" lang="en-US" altLang="ja-JP" sz="2400" dirty="0" err="1"/>
              <a:t>μμ</a:t>
            </a:r>
            <a:endParaRPr kumimoji="1" lang="ja-JP" altLang="en-US" sz="24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4103F74-8948-4DF3-9FEA-262E90B4F20D}"/>
              </a:ext>
            </a:extLst>
          </p:cNvPr>
          <p:cNvSpPr txBox="1"/>
          <p:nvPr/>
        </p:nvSpPr>
        <p:spPr>
          <a:xfrm>
            <a:off x="7466757" y="4419360"/>
            <a:ext cx="832279" cy="461665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kumimoji="1" lang="en-US" altLang="ja-JP" sz="2400" dirty="0" err="1"/>
              <a:t>eeμμ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6518530C-C933-494C-A362-3C81FF60D2C2}"/>
                  </a:ext>
                </a:extLst>
              </p:cNvPr>
              <p:cNvSpPr txBox="1"/>
              <p:nvPr/>
            </p:nvSpPr>
            <p:spPr>
              <a:xfrm>
                <a:off x="1946260" y="4352855"/>
                <a:ext cx="1435136" cy="923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 anchor="ctr" anchorCtr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𝑞</m:t>
                      </m:r>
                      <m:acc>
                        <m:accPr>
                          <m:chr m:val="̅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</m:oMath>
                  </m:oMathPara>
                </a14:m>
                <a:endParaRPr kumimoji="1" lang="en-US" altLang="ja-JP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kumimoji="1" lang="en-US" altLang="ja-JP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kumimoji="1" lang="en-US" altLang="ja-JP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kumimoji="1" lang="en-US" altLang="ja-JP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kumimoji="1" lang="en-US" altLang="ja-JP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kumimoji="1" lang="en-US" altLang="ja-JP" b="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kumimoji="1" lang="en-US" altLang="ja-JP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kumimoji="1" lang="ja-JP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6518530C-C933-494C-A362-3C81FF60D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6260" y="4352855"/>
                <a:ext cx="1435136" cy="923330"/>
              </a:xfrm>
              <a:prstGeom prst="rect">
                <a:avLst/>
              </a:prstGeom>
              <a:blipFill>
                <a:blip r:embed="rId3"/>
                <a:stretch>
                  <a:fillRect b="-19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FA4A1127-F917-40CF-B3D0-19F5F6EEE563}"/>
              </a:ext>
            </a:extLst>
          </p:cNvPr>
          <p:cNvCxnSpPr/>
          <p:nvPr/>
        </p:nvCxnSpPr>
        <p:spPr>
          <a:xfrm>
            <a:off x="3017520" y="5112327"/>
            <a:ext cx="363876" cy="5985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90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123E9A-42F7-4E4F-B1A5-856C01C56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Pros/Cons for tau analyses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51C699A1-73AD-43C5-88E1-7F34F733B4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5885" y="1554162"/>
                <a:ext cx="8828116" cy="493871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ja-JP" sz="2400" dirty="0"/>
                  <a:t># of tracks is lower than that in </a:t>
                </a:r>
                <a:r>
                  <a:rPr lang="en-US" altLang="ja-JP" sz="2400" dirty="0" err="1"/>
                  <a:t>qq</a:t>
                </a:r>
                <a:r>
                  <a:rPr lang="en-US" altLang="ja-JP" sz="2400" dirty="0"/>
                  <a:t> events.</a:t>
                </a:r>
                <a:endParaRPr kumimoji="1" lang="en-US" altLang="ja-JP" sz="2400" dirty="0"/>
              </a:p>
              <a:p>
                <a:r>
                  <a:rPr lang="en-US" altLang="ja-JP" sz="2400" dirty="0"/>
                  <a:t>Also, # of photons is lower. So, it is easy to distinguish from </a:t>
                </a:r>
                <a:r>
                  <a:rPr lang="en-US" altLang="ja-JP" sz="2400" dirty="0" err="1"/>
                  <a:t>qq</a:t>
                </a:r>
                <a:r>
                  <a:rPr lang="en-US" altLang="ja-JP" sz="2400" dirty="0"/>
                  <a:t> events. (In </a:t>
                </a:r>
                <a:r>
                  <a:rPr lang="en-US" altLang="ja-JP" sz="2400" dirty="0" err="1"/>
                  <a:t>qq</a:t>
                </a:r>
                <a:r>
                  <a:rPr lang="en-US" altLang="ja-JP" sz="2400" dirty="0"/>
                  <a:t>, mainly </a:t>
                </a:r>
                <a:r>
                  <a:rPr lang="en-US" altLang="ja-JP" sz="2400" dirty="0">
                    <a:latin typeface="Symbol" panose="05050102010706020507" pitchFamily="18" charset="2"/>
                  </a:rPr>
                  <a:t>g</a:t>
                </a:r>
                <a:r>
                  <a:rPr lang="en-US" altLang="ja-JP" sz="2400" dirty="0"/>
                  <a:t> comes from </a:t>
                </a:r>
                <a:r>
                  <a:rPr lang="en-US" altLang="ja-JP" sz="2400" dirty="0">
                    <a:latin typeface="Symbol" panose="05050102010706020507" pitchFamily="18" charset="2"/>
                  </a:rPr>
                  <a:t>p</a:t>
                </a:r>
                <a:r>
                  <a:rPr lang="en-US" altLang="ja-JP" sz="2400" baseline="30000" dirty="0"/>
                  <a:t>0</a:t>
                </a:r>
                <a:r>
                  <a:rPr lang="en-US" altLang="ja-JP" sz="2400" dirty="0">
                    <a:latin typeface="Wingdings 3" panose="05040102010807070707" pitchFamily="18" charset="2"/>
                  </a:rPr>
                  <a:t>g</a:t>
                </a:r>
                <a:r>
                  <a:rPr lang="en-US" altLang="ja-JP" sz="2400" dirty="0">
                    <a:latin typeface="Symbol" panose="05050102010706020507" pitchFamily="18" charset="2"/>
                  </a:rPr>
                  <a:t>gg</a:t>
                </a:r>
                <a:r>
                  <a:rPr lang="en-US" altLang="ja-JP" sz="2400" dirty="0"/>
                  <a:t>.)</a:t>
                </a:r>
              </a:p>
              <a:p>
                <a:r>
                  <a:rPr lang="en-US" altLang="ja-JP" sz="2400" dirty="0"/>
                  <a:t>In SM tau decays, neutrino always appears. It is impossible to reconstruct mother tau.</a:t>
                </a:r>
              </a:p>
              <a:p>
                <a:pPr lvl="1"/>
                <a:r>
                  <a:rPr lang="en-US" altLang="ja-JP" sz="2000" dirty="0"/>
                  <a:t>1-prong decay is dominant and there many of mother information have gone.</a:t>
                </a:r>
              </a:p>
              <a:p>
                <a:pPr marL="0" indent="0">
                  <a:buNone/>
                </a:pPr>
                <a:r>
                  <a:rPr lang="ja-JP" altLang="en-US" sz="2000" dirty="0"/>
                  <a:t>（</a:t>
                </a:r>
                <a:r>
                  <a:rPr lang="en-US" altLang="ja-JP" sz="2000" dirty="0"/>
                  <a:t>The</a:t>
                </a:r>
                <a:r>
                  <a:rPr lang="ja-JP" altLang="en-US" sz="2000" dirty="0"/>
                  <a:t> </a:t>
                </a:r>
                <a:r>
                  <a:rPr lang="en-US" altLang="ja-JP" sz="2000" dirty="0"/>
                  <a:t>reason</a:t>
                </a:r>
                <a:r>
                  <a:rPr lang="ja-JP" altLang="en-US" sz="2000" dirty="0"/>
                  <a:t> </a:t>
                </a:r>
                <a:r>
                  <a:rPr lang="en-US" altLang="ja-JP" sz="2000" dirty="0"/>
                  <a:t>why</a:t>
                </a:r>
                <a:r>
                  <a:rPr lang="ja-JP" altLang="en-US" sz="2000" dirty="0"/>
                  <a:t> </a:t>
                </a:r>
                <a:r>
                  <a:rPr lang="en-US" altLang="ja-JP" sz="2000" dirty="0"/>
                  <a:t>the</a:t>
                </a:r>
                <a:r>
                  <a:rPr lang="ja-JP" altLang="en-US" sz="2000" dirty="0"/>
                  <a:t> </a:t>
                </a:r>
                <a:r>
                  <a:rPr lang="en-US" altLang="ja-JP" sz="2000" dirty="0"/>
                  <a:t>total</a:t>
                </a:r>
                <a:r>
                  <a:rPr lang="ja-JP" altLang="en-US" sz="2000" dirty="0"/>
                  <a:t> </a:t>
                </a:r>
                <a:r>
                  <a:rPr lang="en-US" altLang="ja-JP" sz="2000" dirty="0"/>
                  <a:t>visible energy</a:t>
                </a:r>
                <a:r>
                  <a:rPr lang="ja-JP" altLang="en-US" sz="2000" dirty="0"/>
                  <a:t> </a:t>
                </a:r>
                <a:r>
                  <a:rPr lang="en-US" altLang="ja-JP" sz="2000" dirty="0"/>
                  <a:t>is low is due to neutrinos.</a:t>
                </a:r>
                <a:r>
                  <a:rPr lang="ja-JP" altLang="en-US" sz="2000" dirty="0"/>
                  <a:t>）</a:t>
                </a:r>
                <a:endParaRPr lang="en-US" altLang="ja-JP" sz="2000" dirty="0"/>
              </a:p>
              <a:p>
                <a:r>
                  <a:rPr lang="en-US" altLang="ja-JP" sz="2400" dirty="0" err="1"/>
                  <a:t>Comapring</a:t>
                </a:r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1" lang="ja-JP" altLang="en-US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</m:oMath>
                </a14:m>
                <a:r>
                  <a:rPr kumimoji="1" lang="en-US" altLang="ja-JP" sz="2400" dirty="0"/>
                  <a:t>=10.6 GeV on B-factory, 3.5 GeV for tau-pair production energy is low. Therefore, tau has a high momentum. </a:t>
                </a:r>
                <a:r>
                  <a:rPr kumimoji="1" lang="ja-JP" altLang="en-US" sz="2400" dirty="0"/>
                  <a:t>→</a:t>
                </a:r>
                <a:r>
                  <a:rPr kumimoji="1" lang="en-US" altLang="ja-JP" sz="2400" dirty="0"/>
                  <a:t>Tau daughters can be well-separated. (On the other hand, B meson almost stops in CMS and difficult to separate their decay products.)</a:t>
                </a:r>
                <a:endParaRPr lang="en-US" altLang="ja-JP" sz="2400" dirty="0"/>
              </a:p>
              <a:p>
                <a:r>
                  <a:rPr lang="en-US" altLang="ja-JP" sz="2400" dirty="0"/>
                  <a:t>Difficult to estimate the tau direction.</a:t>
                </a:r>
              </a:p>
              <a:p>
                <a:pPr marL="0" indent="0">
                  <a:buNone/>
                </a:pPr>
                <a:endParaRPr kumimoji="1" lang="en-US" altLang="ja-JP" sz="24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51C699A1-73AD-43C5-88E1-7F34F733B4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5885" y="1554162"/>
                <a:ext cx="8828116" cy="4938712"/>
              </a:xfrm>
              <a:blipFill>
                <a:blip r:embed="rId2"/>
                <a:stretch>
                  <a:fillRect l="-967" t="-2469" r="-179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F5CFCE9-2615-40C0-83DC-4F1212E96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4/Jun/2019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29ECE1F-011F-4C20-BBD8-AF7A81E2E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International School on cLFV</a:t>
            </a:r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DB18617-3EE4-4ED5-8484-9E43B040D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altLang="ja-JP" smtClean="0"/>
              <a:pPr/>
              <a:t>28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2373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Thrust vector</a:t>
            </a:r>
            <a:endParaRPr kumimoji="1" lang="ja-JP" altLang="en-US" dirty="0"/>
          </a:p>
        </p:txBody>
      </p:sp>
      <p:graphicFrame>
        <p:nvGraphicFramePr>
          <p:cNvPr id="7" name="コンテンツ プレースホルダ 6"/>
          <p:cNvGraphicFramePr>
            <a:graphicFrameLocks noGrp="1" noChangeAspect="1"/>
          </p:cNvGraphicFramePr>
          <p:nvPr>
            <p:ph idx="1"/>
          </p:nvPr>
        </p:nvGraphicFramePr>
        <p:xfrm>
          <a:off x="1691680" y="1412776"/>
          <a:ext cx="2687761" cy="1438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4" name="数式" r:id="rId3" imgW="901440" imgH="482400" progId="Equation.3">
                  <p:embed/>
                </p:oleObj>
              </mc:Choice>
              <mc:Fallback>
                <p:oleObj name="数式" r:id="rId3" imgW="901440" imgH="482400" progId="Equation.3">
                  <p:embed/>
                  <p:pic>
                    <p:nvPicPr>
                      <p:cNvPr id="7" name="コンテンツ プレースホルダ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1412776"/>
                        <a:ext cx="2687761" cy="14388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直線矢印コネクタ 8"/>
          <p:cNvCxnSpPr/>
          <p:nvPr/>
        </p:nvCxnSpPr>
        <p:spPr>
          <a:xfrm>
            <a:off x="8119703" y="1791842"/>
            <a:ext cx="7200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H="1" flipV="1">
            <a:off x="7831671" y="1575818"/>
            <a:ext cx="28803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V="1">
            <a:off x="8119703" y="1359794"/>
            <a:ext cx="28803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H="1">
            <a:off x="7759663" y="1791842"/>
            <a:ext cx="36004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8119703" y="1791842"/>
            <a:ext cx="43204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>
            <a:cxnSpLocks/>
          </p:cNvCxnSpPr>
          <p:nvPr/>
        </p:nvCxnSpPr>
        <p:spPr>
          <a:xfrm flipV="1">
            <a:off x="8119703" y="1650039"/>
            <a:ext cx="232717" cy="14180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1043608" y="2996952"/>
            <a:ext cx="43998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Find        which maximizes T.</a:t>
            </a:r>
          </a:p>
          <a:p>
            <a:r>
              <a:rPr kumimoji="1" lang="en-US" altLang="ja-JP" dirty="0"/>
              <a:t>Thrust vector is defined as the direction is</a:t>
            </a:r>
          </a:p>
          <a:p>
            <a:r>
              <a:rPr kumimoji="1" lang="en-US" altLang="ja-JP" dirty="0"/>
              <a:t>and its length is T.</a:t>
            </a:r>
          </a:p>
          <a:p>
            <a:r>
              <a:rPr kumimoji="1" lang="en-US" altLang="ja-JP" dirty="0">
                <a:sym typeface="Wingdings" panose="05000000000000000000" pitchFamily="2" charset="2"/>
              </a:rPr>
              <a:t>Direction where visible tracks and photons</a:t>
            </a:r>
          </a:p>
        </p:txBody>
      </p:sp>
      <p:graphicFrame>
        <p:nvGraphicFramePr>
          <p:cNvPr id="23" name="オブジェクト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9082483"/>
              </p:ext>
            </p:extLst>
          </p:nvPr>
        </p:nvGraphicFramePr>
        <p:xfrm>
          <a:off x="1634357" y="3028535"/>
          <a:ext cx="217803" cy="304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" name="数式" r:id="rId5" imgW="126720" imgH="177480" progId="Equation.3">
                  <p:embed/>
                </p:oleObj>
              </mc:Choice>
              <mc:Fallback>
                <p:oleObj name="数式" r:id="rId5" imgW="126720" imgH="177480" progId="Equation.3">
                  <p:embed/>
                  <p:pic>
                    <p:nvPicPr>
                      <p:cNvPr id="23" name="オブジェクト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4357" y="3028535"/>
                        <a:ext cx="217803" cy="3049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7558968"/>
              </p:ext>
            </p:extLst>
          </p:nvPr>
        </p:nvGraphicFramePr>
        <p:xfrm>
          <a:off x="5097408" y="3278918"/>
          <a:ext cx="2174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6" name="数式" r:id="rId7" imgW="126720" imgH="177480" progId="Equation.3">
                  <p:embed/>
                </p:oleObj>
              </mc:Choice>
              <mc:Fallback>
                <p:oleObj name="数式" r:id="rId7" imgW="126720" imgH="177480" progId="Equation.3">
                  <p:embed/>
                  <p:pic>
                    <p:nvPicPr>
                      <p:cNvPr id="337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7408" y="3278918"/>
                        <a:ext cx="217487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251374"/>
              </p:ext>
            </p:extLst>
          </p:nvPr>
        </p:nvGraphicFramePr>
        <p:xfrm>
          <a:off x="8386111" y="1461823"/>
          <a:ext cx="2174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7" name="数式" r:id="rId9" imgW="126720" imgH="177480" progId="Equation.3">
                  <p:embed/>
                </p:oleObj>
              </mc:Choice>
              <mc:Fallback>
                <p:oleObj name="数式" r:id="rId9" imgW="126720" imgH="177480" progId="Equation.3">
                  <p:embed/>
                  <p:pic>
                    <p:nvPicPr>
                      <p:cNvPr id="3379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6111" y="1461823"/>
                        <a:ext cx="217487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テキスト ボックス 25"/>
          <p:cNvSpPr txBox="1"/>
          <p:nvPr/>
        </p:nvSpPr>
        <p:spPr>
          <a:xfrm>
            <a:off x="1115616" y="5086925"/>
            <a:ext cx="33166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As similar ones, </a:t>
            </a:r>
            <a:r>
              <a:rPr kumimoji="1" lang="en-US" altLang="ja-JP" dirty="0" err="1"/>
              <a:t>acoplanarity</a:t>
            </a:r>
            <a:r>
              <a:rPr kumimoji="1" lang="ja-JP" altLang="en-US" dirty="0"/>
              <a:t> </a:t>
            </a:r>
            <a:r>
              <a:rPr kumimoji="1" lang="en-US" altLang="ja-JP" dirty="0"/>
              <a:t>and</a:t>
            </a:r>
          </a:p>
          <a:p>
            <a:r>
              <a:rPr kumimoji="1" lang="en-US" altLang="ja-JP" dirty="0"/>
              <a:t>sphericity can be defined.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739587" y="2265876"/>
            <a:ext cx="355065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Since SM tau decays always include</a:t>
            </a:r>
          </a:p>
          <a:p>
            <a:r>
              <a:rPr kumimoji="1" lang="en-US" altLang="ja-JP" dirty="0"/>
              <a:t>neutrino(s) as a decay products and</a:t>
            </a:r>
          </a:p>
          <a:p>
            <a:r>
              <a:rPr kumimoji="1" lang="en-US" altLang="ja-JP" dirty="0"/>
              <a:t>tau can not fully reconstructed, it is </a:t>
            </a:r>
          </a:p>
          <a:p>
            <a:r>
              <a:rPr kumimoji="1" lang="en-US" altLang="ja-JP" dirty="0"/>
              <a:t>difficult to evaluate tau direction.</a:t>
            </a:r>
          </a:p>
          <a:p>
            <a:r>
              <a:rPr kumimoji="1" lang="en-US" altLang="ja-JP" dirty="0"/>
              <a:t>Thrust vector is often used as a</a:t>
            </a:r>
          </a:p>
          <a:p>
            <a:r>
              <a:rPr kumimoji="1" lang="en-US" altLang="ja-JP" dirty="0"/>
              <a:t>substitute for tau direction</a:t>
            </a:r>
          </a:p>
        </p:txBody>
      </p:sp>
      <p:cxnSp>
        <p:nvCxnSpPr>
          <p:cNvPr id="29" name="直線矢印コネクタ 28"/>
          <p:cNvCxnSpPr/>
          <p:nvPr/>
        </p:nvCxnSpPr>
        <p:spPr>
          <a:xfrm>
            <a:off x="5940152" y="5229200"/>
            <a:ext cx="1224136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 flipH="1">
            <a:off x="7164288" y="5229200"/>
            <a:ext cx="1368152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 flipV="1">
            <a:off x="7164288" y="4437112"/>
            <a:ext cx="792088" cy="7920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 flipV="1">
            <a:off x="6372200" y="5229200"/>
            <a:ext cx="792088" cy="792088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/>
          <p:nvPr/>
        </p:nvCxnSpPr>
        <p:spPr>
          <a:xfrm flipV="1">
            <a:off x="7956376" y="4293096"/>
            <a:ext cx="792088" cy="14401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>
          <a:xfrm flipH="1" flipV="1">
            <a:off x="7884368" y="4005064"/>
            <a:ext cx="72008" cy="432048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/>
          <p:nvPr/>
        </p:nvCxnSpPr>
        <p:spPr>
          <a:xfrm>
            <a:off x="6372200" y="6021288"/>
            <a:ext cx="72008" cy="360040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 flipH="1" flipV="1">
            <a:off x="5940152" y="6021288"/>
            <a:ext cx="450336" cy="182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 flipV="1">
            <a:off x="5940152" y="4797152"/>
            <a:ext cx="2448272" cy="864096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/>
          <p:cNvSpPr txBox="1"/>
          <p:nvPr/>
        </p:nvSpPr>
        <p:spPr>
          <a:xfrm>
            <a:off x="7956376" y="4787860"/>
            <a:ext cx="1188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Thrust</a:t>
            </a:r>
            <a:r>
              <a:rPr kumimoji="1" lang="ja-JP" altLang="en-US" dirty="0"/>
              <a:t> </a:t>
            </a:r>
            <a:r>
              <a:rPr kumimoji="1" lang="en-US" altLang="ja-JP" dirty="0"/>
              <a:t>axis</a:t>
            </a:r>
            <a:endParaRPr kumimoji="1" lang="ja-JP" altLang="en-US" dirty="0"/>
          </a:p>
        </p:txBody>
      </p:sp>
      <p:sp>
        <p:nvSpPr>
          <p:cNvPr id="30" name="日付プレースホル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4/Jun/2019</a:t>
            </a:r>
            <a:endParaRPr lang="en-US"/>
          </a:p>
        </p:txBody>
      </p:sp>
      <p:sp>
        <p:nvSpPr>
          <p:cNvPr id="32" name="スライド番号プレースホルダ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5" name="フッター プレースホルダ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International School on cLFV</a:t>
            </a:r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0739467-B037-4C01-B824-40FFB4D10445}"/>
              </a:ext>
            </a:extLst>
          </p:cNvPr>
          <p:cNvSpPr txBox="1"/>
          <p:nvPr/>
        </p:nvSpPr>
        <p:spPr>
          <a:xfrm>
            <a:off x="7308304" y="443711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+mn-ea"/>
              </a:rPr>
              <a:t>τ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9747ACC9-3FA0-4905-9845-D7E40188DC5B}"/>
              </a:ext>
            </a:extLst>
          </p:cNvPr>
          <p:cNvSpPr txBox="1"/>
          <p:nvPr/>
        </p:nvSpPr>
        <p:spPr>
          <a:xfrm>
            <a:off x="6892806" y="543593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+mn-ea"/>
              </a:rPr>
              <a:t>τ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F9F1FEE-397C-4FE6-BA23-556D90F76DE5}"/>
              </a:ext>
            </a:extLst>
          </p:cNvPr>
          <p:cNvSpPr txBox="1"/>
          <p:nvPr/>
        </p:nvSpPr>
        <p:spPr>
          <a:xfrm>
            <a:off x="5940152" y="51479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e</a:t>
            </a:r>
            <a:endParaRPr kumimoji="1" lang="ja-JP" altLang="en-US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59CBC686-3161-4E5C-A036-94687623BF38}"/>
              </a:ext>
            </a:extLst>
          </p:cNvPr>
          <p:cNvSpPr txBox="1"/>
          <p:nvPr/>
        </p:nvSpPr>
        <p:spPr>
          <a:xfrm>
            <a:off x="8244408" y="5157192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e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9790FA6-C715-4A73-A47E-9CA1E769A868}"/>
              </a:ext>
            </a:extLst>
          </p:cNvPr>
          <p:cNvSpPr txBox="1"/>
          <p:nvPr/>
        </p:nvSpPr>
        <p:spPr>
          <a:xfrm>
            <a:off x="5940152" y="4293096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CMS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99ABACB-7865-4151-9352-5E8B1D7F6A09}"/>
              </a:ext>
            </a:extLst>
          </p:cNvPr>
          <p:cNvSpPr txBox="1"/>
          <p:nvPr/>
        </p:nvSpPr>
        <p:spPr>
          <a:xfrm>
            <a:off x="5940152" y="849531"/>
            <a:ext cx="2749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HG教科書体" panose="02020609000000000000" pitchFamily="17" charset="-128"/>
                <a:ea typeface="HG教科書体" panose="02020609000000000000" pitchFamily="17" charset="-128"/>
              </a:rPr>
              <a:t>Sum of all visible tracks</a:t>
            </a:r>
          </a:p>
          <a:p>
            <a:r>
              <a:rPr kumimoji="1" lang="en-US" altLang="ja-JP" sz="1600" dirty="0">
                <a:latin typeface="HG教科書体" panose="02020609000000000000" pitchFamily="17" charset="-128"/>
                <a:ea typeface="HG教科書体" panose="02020609000000000000" pitchFamily="17" charset="-128"/>
              </a:rPr>
              <a:t>and photons</a:t>
            </a:r>
            <a:endParaRPr kumimoji="1" lang="ja-JP" altLang="en-US" sz="1600" dirty="0">
              <a:latin typeface="HG教科書体" panose="02020609000000000000" pitchFamily="17" charset="-128"/>
              <a:ea typeface="HG教科書体" panose="02020609000000000000" pitchFamily="17" charset="-128"/>
            </a:endParaRP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0414BBF8-0A3D-41A1-82AF-D53D5FA4BC76}"/>
              </a:ext>
            </a:extLst>
          </p:cNvPr>
          <p:cNvCxnSpPr>
            <a:cxnSpLocks/>
            <a:stCxn id="6" idx="1"/>
            <a:endCxn id="7" idx="0"/>
          </p:cNvCxnSpPr>
          <p:nvPr/>
        </p:nvCxnSpPr>
        <p:spPr>
          <a:xfrm flipH="1">
            <a:off x="3035560" y="1141919"/>
            <a:ext cx="2904592" cy="270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11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Tau lepton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886569" y="16288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ja-JP" sz="2400" dirty="0"/>
              <a:t>Features</a:t>
            </a:r>
            <a:endParaRPr kumimoji="1" lang="en-US" altLang="ja-JP" sz="2400" dirty="0"/>
          </a:p>
          <a:p>
            <a:r>
              <a:rPr lang="en-US" altLang="ja-JP" sz="2400" dirty="0"/>
              <a:t>Charged</a:t>
            </a:r>
            <a:r>
              <a:rPr lang="ja-JP" altLang="en-US" sz="2400" dirty="0"/>
              <a:t> </a:t>
            </a:r>
            <a:r>
              <a:rPr lang="en-US" altLang="ja-JP" sz="2400" dirty="0"/>
              <a:t>lepton</a:t>
            </a:r>
            <a:r>
              <a:rPr kumimoji="1" lang="ja-JP" altLang="en-US" sz="2400" dirty="0"/>
              <a:t>＝</a:t>
            </a:r>
            <a:r>
              <a:rPr kumimoji="1" lang="en-US" altLang="ja-JP" sz="2400" dirty="0"/>
              <a:t>electron</a:t>
            </a:r>
          </a:p>
          <a:p>
            <a:r>
              <a:rPr kumimoji="1" lang="en-US" altLang="ja-JP" sz="2400" dirty="0"/>
              <a:t>Third lepton</a:t>
            </a:r>
          </a:p>
          <a:p>
            <a:pPr lvl="1"/>
            <a:r>
              <a:rPr lang="en-US" altLang="ja-JP" sz="1800" dirty="0"/>
              <a:t>triton (third) = </a:t>
            </a:r>
            <a:r>
              <a:rPr lang="en-US" altLang="ja-JP" sz="1800" dirty="0" err="1"/>
              <a:t>τριτον</a:t>
            </a:r>
            <a:endParaRPr kumimoji="1" lang="en-US" altLang="ja-JP" sz="1800" dirty="0"/>
          </a:p>
          <a:p>
            <a:r>
              <a:rPr lang="en-US" altLang="ja-JP" sz="2400" dirty="0"/>
              <a:t>The heaviest lepton</a:t>
            </a:r>
          </a:p>
          <a:p>
            <a:pPr lvl="1"/>
            <a:r>
              <a:rPr lang="en-US" altLang="ja-JP" sz="2000" dirty="0"/>
              <a:t>Heavier than π</a:t>
            </a:r>
          </a:p>
          <a:p>
            <a:pPr marL="342900" lvl="1" indent="0">
              <a:buNone/>
            </a:pPr>
            <a:r>
              <a:rPr lang="ja-JP" altLang="en-US" sz="2000" dirty="0"/>
              <a:t>（</a:t>
            </a:r>
            <a:r>
              <a:rPr lang="en-US" altLang="ja-JP" sz="2000" dirty="0"/>
              <a:t>Muon</a:t>
            </a:r>
            <a:r>
              <a:rPr lang="ja-JP" altLang="en-US" sz="2000" dirty="0"/>
              <a:t> </a:t>
            </a:r>
            <a:r>
              <a:rPr lang="en-US" altLang="ja-JP" sz="2000" dirty="0"/>
              <a:t>is</a:t>
            </a:r>
            <a:r>
              <a:rPr lang="ja-JP" altLang="en-US" sz="2000" dirty="0"/>
              <a:t> </a:t>
            </a:r>
            <a:r>
              <a:rPr lang="en-US" altLang="ja-JP" sz="2000" dirty="0"/>
              <a:t>lighter</a:t>
            </a:r>
            <a:r>
              <a:rPr lang="ja-JP" altLang="en-US" sz="2000" dirty="0"/>
              <a:t> </a:t>
            </a:r>
            <a:r>
              <a:rPr lang="en-US" altLang="ja-JP" sz="2000" dirty="0"/>
              <a:t>than</a:t>
            </a:r>
            <a:r>
              <a:rPr lang="ja-JP" altLang="en-US" sz="2000" dirty="0"/>
              <a:t> </a:t>
            </a:r>
            <a:r>
              <a:rPr lang="en-US" altLang="ja-JP" sz="2000" dirty="0"/>
              <a:t>π.</a:t>
            </a:r>
            <a:r>
              <a:rPr lang="ja-JP" altLang="en-US" sz="2000" dirty="0"/>
              <a:t>）</a:t>
            </a:r>
            <a:endParaRPr lang="en-US" altLang="ja-JP" sz="2000" dirty="0"/>
          </a:p>
          <a:p>
            <a:pPr lvl="1">
              <a:buNone/>
            </a:pPr>
            <a:r>
              <a:rPr lang="ja-JP" altLang="en-US" sz="2000" dirty="0"/>
              <a:t>　＝</a:t>
            </a:r>
            <a:r>
              <a:rPr lang="en-US" altLang="ja-JP" sz="2000" dirty="0"/>
              <a:t>possible to decay includingπ</a:t>
            </a:r>
          </a:p>
          <a:p>
            <a:r>
              <a:rPr lang="en-US" altLang="ja-JP" sz="2400" dirty="0"/>
              <a:t>Weak</a:t>
            </a:r>
            <a:r>
              <a:rPr lang="ja-JP" altLang="en-US" sz="2400" dirty="0"/>
              <a:t> </a:t>
            </a:r>
            <a:r>
              <a:rPr lang="en-US" altLang="ja-JP" sz="2400" dirty="0"/>
              <a:t>decay</a:t>
            </a:r>
          </a:p>
          <a:p>
            <a:pPr lvl="1"/>
            <a:r>
              <a:rPr lang="en-US" altLang="ja-JP" sz="2000" dirty="0"/>
              <a:t>Various</a:t>
            </a:r>
            <a:r>
              <a:rPr lang="ja-JP" altLang="en-US" sz="2000" dirty="0"/>
              <a:t> </a:t>
            </a:r>
            <a:r>
              <a:rPr lang="en-US" altLang="ja-JP" sz="2000" dirty="0"/>
              <a:t>decays are possible.</a:t>
            </a:r>
          </a:p>
          <a:p>
            <a:pPr lvl="1">
              <a:buNone/>
            </a:pPr>
            <a:r>
              <a:rPr lang="ja-JP" altLang="en-US" sz="2000" dirty="0"/>
              <a:t>（</a:t>
            </a:r>
            <a:r>
              <a:rPr lang="en-US" altLang="ja-JP" sz="2000" dirty="0"/>
              <a:t>Muon</a:t>
            </a:r>
            <a:r>
              <a:rPr lang="ja-JP" altLang="en-US" sz="2000" dirty="0"/>
              <a:t> </a:t>
            </a:r>
            <a:r>
              <a:rPr lang="en-US" altLang="ja-JP" sz="2000" dirty="0"/>
              <a:t>has</a:t>
            </a:r>
            <a:r>
              <a:rPr lang="ja-JP" altLang="en-US" sz="2000" dirty="0"/>
              <a:t> </a:t>
            </a:r>
            <a:r>
              <a:rPr lang="en-US" altLang="ja-JP" sz="2000" dirty="0"/>
              <a:t>at</a:t>
            </a:r>
            <a:r>
              <a:rPr lang="ja-JP" altLang="en-US" sz="2000" dirty="0"/>
              <a:t> </a:t>
            </a:r>
            <a:r>
              <a:rPr lang="en-US" altLang="ja-JP" sz="2000" dirty="0"/>
              <a:t>most</a:t>
            </a:r>
            <a:r>
              <a:rPr lang="ja-JP" altLang="en-US" sz="2000" dirty="0"/>
              <a:t> </a:t>
            </a:r>
            <a:r>
              <a:rPr lang="en-US" altLang="ja-JP" sz="2000" dirty="0"/>
              <a:t>3</a:t>
            </a:r>
            <a:r>
              <a:rPr lang="ja-JP" altLang="en-US" sz="2000" dirty="0"/>
              <a:t> </a:t>
            </a:r>
            <a:r>
              <a:rPr lang="en-US" altLang="ja-JP" sz="2000" dirty="0"/>
              <a:t>decays</a:t>
            </a:r>
            <a:r>
              <a:rPr lang="ja-JP" altLang="en-US" sz="2000" dirty="0"/>
              <a:t>）</a:t>
            </a:r>
            <a:endParaRPr lang="en-US" altLang="ja-JP" sz="2000" dirty="0"/>
          </a:p>
          <a:p>
            <a:pPr lvl="1">
              <a:buNone/>
            </a:pPr>
            <a:endParaRPr lang="en-US" altLang="ja-JP" sz="2000" dirty="0"/>
          </a:p>
          <a:p>
            <a:endParaRPr kumimoji="1" lang="ja-JP" altLang="en-US" sz="240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4/Jun/2019</a:t>
            </a:r>
            <a:endParaRPr 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International School on cLFV</a:t>
            </a:r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764704"/>
            <a:ext cx="3326017" cy="4791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5661248"/>
            <a:ext cx="1838057" cy="197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コンテンツ プレースホルダ 6" descr="thrust.png">
            <a:extLst>
              <a:ext uri="{FF2B5EF4-FFF2-40B4-BE49-F238E27FC236}">
                <a16:creationId xmlns:a16="http://schemas.microsoft.com/office/drawing/2014/main" id="{8268E4ED-481A-4D21-AF87-ACC2763E3F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16886" y="1299583"/>
            <a:ext cx="7602328" cy="5120365"/>
          </a:xfrm>
        </p:spPr>
      </p:pic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F3CB31B-99E5-4848-923A-DE8957C2A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4/Jun/2019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03D57AA-DF07-4F5A-9A08-E5A075D8B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International School on cLFV</a:t>
            </a:r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BCA5E3C-EDB2-475F-8095-3A50AD2AB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altLang="ja-JP" smtClean="0"/>
              <a:pPr/>
              <a:t>30</a:t>
            </a:fld>
            <a:endParaRPr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A373691-9BB6-4A7B-BFBC-F499BF6E5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075" y="333322"/>
            <a:ext cx="6772275" cy="1325563"/>
          </a:xfrm>
        </p:spPr>
        <p:txBody>
          <a:bodyPr/>
          <a:lstStyle/>
          <a:p>
            <a:r>
              <a:rPr kumimoji="1" lang="en-US" altLang="ja-JP" dirty="0"/>
              <a:t>Size of thrust</a:t>
            </a: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900AD3E-8511-42FE-A2E5-35CB1336A025}"/>
              </a:ext>
            </a:extLst>
          </p:cNvPr>
          <p:cNvSpPr txBox="1"/>
          <p:nvPr/>
        </p:nvSpPr>
        <p:spPr>
          <a:xfrm>
            <a:off x="1526654" y="1792776"/>
            <a:ext cx="428835" cy="461665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kumimoji="1" lang="en-US" altLang="ja-JP" sz="2400" dirty="0" err="1"/>
              <a:t>ττ</a:t>
            </a:r>
            <a:endParaRPr kumimoji="1" lang="ja-JP" altLang="en-US" sz="24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4103F74-8948-4DF3-9FEA-262E90B4F20D}"/>
              </a:ext>
            </a:extLst>
          </p:cNvPr>
          <p:cNvSpPr txBox="1"/>
          <p:nvPr/>
        </p:nvSpPr>
        <p:spPr>
          <a:xfrm>
            <a:off x="5398167" y="4122022"/>
            <a:ext cx="832279" cy="461665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kumimoji="1" lang="en-US" altLang="ja-JP" sz="2400" dirty="0" err="1"/>
              <a:t>eeμμ</a:t>
            </a:r>
            <a:endParaRPr kumimoji="1" lang="ja-JP" altLang="en-US" sz="24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8716197-EE2D-4C92-AB52-57061FE70976}"/>
              </a:ext>
            </a:extLst>
          </p:cNvPr>
          <p:cNvSpPr txBox="1"/>
          <p:nvPr/>
        </p:nvSpPr>
        <p:spPr>
          <a:xfrm>
            <a:off x="5595350" y="1687756"/>
            <a:ext cx="524503" cy="461665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kumimoji="1" lang="en-US" altLang="ja-JP" sz="2400" dirty="0" err="1"/>
              <a:t>μμ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B779E8D-C6C7-4EDE-8072-55EB3B373764}"/>
                  </a:ext>
                </a:extLst>
              </p:cNvPr>
              <p:cNvSpPr txBox="1"/>
              <p:nvPr/>
            </p:nvSpPr>
            <p:spPr>
              <a:xfrm>
                <a:off x="1447496" y="4352855"/>
                <a:ext cx="1435136" cy="923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 anchor="ctr" anchorCtr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𝑞</m:t>
                      </m:r>
                      <m:acc>
                        <m:accPr>
                          <m:chr m:val="̅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</m:oMath>
                  </m:oMathPara>
                </a14:m>
                <a:endParaRPr kumimoji="1" lang="en-US" altLang="ja-JP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kumimoji="1" lang="en-US" altLang="ja-JP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kumimoji="1" lang="en-US" altLang="ja-JP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kumimoji="1" lang="en-US" altLang="ja-JP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kumimoji="1" lang="en-US" altLang="ja-JP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kumimoji="1" lang="en-US" altLang="ja-JP" b="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kumimoji="1" lang="en-US" altLang="ja-JP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kumimoji="1" lang="ja-JP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B779E8D-C6C7-4EDE-8072-55EB3B3737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496" y="4352855"/>
                <a:ext cx="1435136" cy="923330"/>
              </a:xfrm>
              <a:prstGeom prst="rect">
                <a:avLst/>
              </a:prstGeom>
              <a:blipFill>
                <a:blip r:embed="rId6"/>
                <a:stretch>
                  <a:fillRect b="-19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矢印: 左右 17">
            <a:extLst>
              <a:ext uri="{FF2B5EF4-FFF2-40B4-BE49-F238E27FC236}">
                <a16:creationId xmlns:a16="http://schemas.microsoft.com/office/drawing/2014/main" id="{A4ED9F27-F0DB-4190-BF78-955B4AE9D632}"/>
              </a:ext>
            </a:extLst>
          </p:cNvPr>
          <p:cNvSpPr/>
          <p:nvPr/>
        </p:nvSpPr>
        <p:spPr>
          <a:xfrm>
            <a:off x="2502619" y="2121013"/>
            <a:ext cx="693805" cy="442106"/>
          </a:xfrm>
          <a:prstGeom prst="leftRightArrow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5446878-EE7F-4B69-AF4F-4693B39E3D93}"/>
              </a:ext>
            </a:extLst>
          </p:cNvPr>
          <p:cNvSpPr txBox="1"/>
          <p:nvPr/>
        </p:nvSpPr>
        <p:spPr>
          <a:xfrm>
            <a:off x="1478947" y="2157609"/>
            <a:ext cx="1025922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kumimoji="1" lang="en-US" altLang="ja-JP" dirty="0"/>
              <a:t>spherical</a:t>
            </a:r>
            <a:endParaRPr kumimoji="1" lang="ja-JP" altLang="en-US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E2DE718-0EEE-426E-A71A-4A4B18D9F3D9}"/>
              </a:ext>
            </a:extLst>
          </p:cNvPr>
          <p:cNvSpPr txBox="1"/>
          <p:nvPr/>
        </p:nvSpPr>
        <p:spPr>
          <a:xfrm>
            <a:off x="3140765" y="2161581"/>
            <a:ext cx="838050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kumimoji="1" lang="en-US" altLang="ja-JP" dirty="0"/>
              <a:t>Jet-like</a:t>
            </a:r>
            <a:endParaRPr kumimoji="1" lang="ja-JP" altLang="en-US" dirty="0"/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A6946153-C6E1-4410-9B78-BF9DBC88159C}"/>
              </a:ext>
            </a:extLst>
          </p:cNvPr>
          <p:cNvCxnSpPr>
            <a:stCxn id="17" idx="2"/>
          </p:cNvCxnSpPr>
          <p:nvPr/>
        </p:nvCxnSpPr>
        <p:spPr>
          <a:xfrm>
            <a:off x="2165064" y="5276185"/>
            <a:ext cx="204425" cy="114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89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Features of tau-pair events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 2"/>
              <p:cNvSpPr>
                <a:spLocks noGrp="1"/>
              </p:cNvSpPr>
              <p:nvPr>
                <p:ph idx="1"/>
              </p:nvPr>
            </p:nvSpPr>
            <p:spPr>
              <a:xfrm>
                <a:off x="1171574" y="1825625"/>
                <a:ext cx="7813399" cy="4351338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sz="3200" dirty="0"/>
                  <a:t># of tracks</a:t>
                </a:r>
                <a:r>
                  <a:rPr kumimoji="1" lang="ja-JP" altLang="en-US" sz="3200" dirty="0"/>
                  <a:t>（</a:t>
                </a:r>
                <a:r>
                  <a:rPr kumimoji="1" lang="en-US" altLang="ja-JP" sz="3200" dirty="0"/>
                  <a:t>or # of </a:t>
                </a:r>
                <a:r>
                  <a:rPr lang="en-US" altLang="ja-JP" sz="3200" dirty="0"/>
                  <a:t>photons</a:t>
                </a:r>
                <a:r>
                  <a:rPr lang="ja-JP" altLang="en-US" sz="3200" dirty="0"/>
                  <a:t>）</a:t>
                </a:r>
                <a:endParaRPr lang="en-US" altLang="ja-JP" sz="3200" dirty="0"/>
              </a:p>
              <a:p>
                <a:pPr>
                  <a:buNone/>
                </a:pPr>
                <a:r>
                  <a:rPr kumimoji="1" lang="en-US" altLang="ja-JP" sz="3200" dirty="0" err="1"/>
                  <a:t>Bhabha,</a:t>
                </a:r>
                <a:r>
                  <a:rPr kumimoji="1" lang="en-US" altLang="ja-JP" sz="3200" dirty="0" err="1">
                    <a:latin typeface="Symbol" pitchFamily="18" charset="2"/>
                  </a:rPr>
                  <a:t>mm</a:t>
                </a:r>
                <a:r>
                  <a:rPr kumimoji="1" lang="en-US" altLang="ja-JP" sz="3200" dirty="0"/>
                  <a:t> &lt; 2photon &lt; </a:t>
                </a:r>
                <a:r>
                  <a:rPr kumimoji="1" lang="en-US" altLang="ja-JP" sz="3200" dirty="0" err="1">
                    <a:latin typeface="Symbol" pitchFamily="18" charset="2"/>
                  </a:rPr>
                  <a:t>tt</a:t>
                </a:r>
                <a:r>
                  <a:rPr kumimoji="1" lang="en-US" altLang="ja-JP" sz="3200" dirty="0"/>
                  <a:t> &lt;&lt; </a:t>
                </a:r>
                <a14:m>
                  <m:oMath xmlns:m="http://schemas.openxmlformats.org/officeDocument/2006/math">
                    <m:r>
                      <a:rPr kumimoji="1" lang="en-US" altLang="ja-JP" sz="3200" b="0" i="1" smtClean="0"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endParaRPr kumimoji="1" lang="en-US" altLang="ja-JP" sz="3200" dirty="0"/>
              </a:p>
              <a:p>
                <a:r>
                  <a:rPr kumimoji="1" lang="en-US" altLang="ja-JP" sz="3200" dirty="0"/>
                  <a:t>Total energy (CMS</a:t>
                </a:r>
                <a:r>
                  <a:rPr kumimoji="1" lang="ja-JP" altLang="en-US" sz="3200" dirty="0"/>
                  <a:t>）</a:t>
                </a:r>
                <a:endParaRPr kumimoji="1" lang="en-US" altLang="ja-JP" sz="3200" dirty="0"/>
              </a:p>
              <a:p>
                <a:pPr>
                  <a:buNone/>
                </a:pPr>
                <a:r>
                  <a:rPr kumimoji="1" lang="en-US" altLang="ja-JP" sz="3200" dirty="0"/>
                  <a:t>2photon &lt;&lt; </a:t>
                </a:r>
                <a:r>
                  <a:rPr kumimoji="1" lang="en-US" altLang="ja-JP" sz="3200" dirty="0" err="1">
                    <a:latin typeface="Symbol" pitchFamily="18" charset="2"/>
                  </a:rPr>
                  <a:t>tt</a:t>
                </a:r>
                <a:r>
                  <a:rPr kumimoji="1" lang="en-US" altLang="ja-JP" sz="3200" dirty="0"/>
                  <a:t> &lt; </a:t>
                </a:r>
                <a14:m>
                  <m:oMath xmlns:m="http://schemas.openxmlformats.org/officeDocument/2006/math">
                    <m:r>
                      <a:rPr lang="en-US" altLang="ja-JP" sz="3200" i="1"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altLang="ja-JP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32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altLang="ja-JP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ja-JP" sz="3200" dirty="0"/>
                  <a:t>&lt; </a:t>
                </a:r>
                <a:r>
                  <a:rPr lang="en-US" altLang="ja-JP" sz="3200" dirty="0"/>
                  <a:t>B</a:t>
                </a:r>
                <a:r>
                  <a:rPr kumimoji="1" lang="en-US" altLang="ja-JP" sz="3200" dirty="0"/>
                  <a:t>habha, </a:t>
                </a:r>
                <a:r>
                  <a:rPr kumimoji="1" lang="en-US" altLang="ja-JP" sz="3200" dirty="0">
                    <a:latin typeface="Symbol" pitchFamily="18" charset="2"/>
                  </a:rPr>
                  <a:t>mm</a:t>
                </a:r>
              </a:p>
              <a:p>
                <a:r>
                  <a:rPr lang="en-US" altLang="ja-JP" sz="3200" dirty="0"/>
                  <a:t>size of thrust vector</a:t>
                </a:r>
              </a:p>
              <a:p>
                <a:pPr>
                  <a:buNone/>
                </a:pPr>
                <a14:m>
                  <m:oMath xmlns:m="http://schemas.openxmlformats.org/officeDocument/2006/math">
                    <m:r>
                      <a:rPr lang="en-US" altLang="ja-JP" sz="3200" i="1"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altLang="ja-JP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32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altLang="ja-JP" sz="3200" dirty="0"/>
                  <a:t> &lt;</a:t>
                </a:r>
                <a:r>
                  <a:rPr lang="en-US" altLang="ja-JP" sz="3200" dirty="0">
                    <a:latin typeface="Symbol" pitchFamily="18" charset="2"/>
                  </a:rPr>
                  <a:t> </a:t>
                </a:r>
                <a:r>
                  <a:rPr lang="en-US" altLang="ja-JP" sz="3200" dirty="0" err="1">
                    <a:latin typeface="Symbol" pitchFamily="18" charset="2"/>
                  </a:rPr>
                  <a:t>tt</a:t>
                </a:r>
                <a:r>
                  <a:rPr lang="en-US" altLang="ja-JP" sz="3200" dirty="0"/>
                  <a:t> &lt; Bhabha, </a:t>
                </a:r>
                <a:r>
                  <a:rPr lang="en-US" altLang="ja-JP" sz="3200" dirty="0">
                    <a:latin typeface="Symbol" pitchFamily="18" charset="2"/>
                  </a:rPr>
                  <a:t>mm</a:t>
                </a:r>
                <a:endParaRPr kumimoji="1" lang="en-US" altLang="ja-JP" sz="3200" dirty="0">
                  <a:latin typeface="Symbol" pitchFamily="18" charset="2"/>
                </a:endParaRPr>
              </a:p>
              <a:p>
                <a:pPr>
                  <a:buNone/>
                </a:pPr>
                <a:endParaRPr kumimoji="1" lang="en-US" altLang="ja-JP" sz="3200" dirty="0"/>
              </a:p>
              <a:p>
                <a:pPr>
                  <a:buNone/>
                </a:pPr>
                <a:endParaRPr kumimoji="1" lang="ja-JP" altLang="en-US" sz="3200" dirty="0"/>
              </a:p>
            </p:txBody>
          </p:sp>
        </mc:Choice>
        <mc:Fallback xmlns="">
          <p:sp>
            <p:nvSpPr>
              <p:cNvPr id="3" name="コンテンツ プレースホル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71574" y="1825625"/>
                <a:ext cx="7813399" cy="4351338"/>
              </a:xfrm>
              <a:blipFill>
                <a:blip r:embed="rId2"/>
                <a:stretch>
                  <a:fillRect l="-1950" t="-29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/>
          <p:cNvSpPr txBox="1"/>
          <p:nvPr/>
        </p:nvSpPr>
        <p:spPr>
          <a:xfrm>
            <a:off x="3467395" y="2616436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~</a:t>
            </a:r>
            <a:endParaRPr kumimoji="1" lang="ja-JP" altLang="en-US" sz="3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71003" y="261529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~</a:t>
            </a:r>
            <a:endParaRPr kumimoji="1" lang="ja-JP" altLang="en-US" sz="3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9" name="日付プレースホルダ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4/Jun/2019</a:t>
            </a:r>
            <a:endParaRPr lang="en-US"/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1" name="フッター プレースホル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International School on cLFV</a:t>
            </a:r>
            <a:endParaRPr 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8D49FA6-8EDC-4B75-AD1F-DAC9B9526A90}"/>
              </a:ext>
            </a:extLst>
          </p:cNvPr>
          <p:cNvSpPr txBox="1"/>
          <p:nvPr/>
        </p:nvSpPr>
        <p:spPr>
          <a:xfrm>
            <a:off x="1135008" y="5390011"/>
            <a:ext cx="73230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FF0000"/>
                </a:solidFill>
              </a:rPr>
              <a:t>Since tau cannot be reconstructed, using above conditions and so on,</a:t>
            </a:r>
          </a:p>
          <a:p>
            <a:r>
              <a:rPr kumimoji="1" lang="en-US" altLang="ja-JP" sz="2000" dirty="0">
                <a:solidFill>
                  <a:srgbClr val="FF0000"/>
                </a:solidFill>
              </a:rPr>
              <a:t>more</a:t>
            </a:r>
            <a:r>
              <a:rPr kumimoji="1" lang="ja-JP" altLang="en-US" sz="2000" dirty="0">
                <a:solidFill>
                  <a:srgbClr val="FF0000"/>
                </a:solidFill>
              </a:rPr>
              <a:t> </a:t>
            </a:r>
            <a:r>
              <a:rPr kumimoji="1" lang="en-US" altLang="ja-JP" sz="2000" dirty="0">
                <a:solidFill>
                  <a:srgbClr val="FF0000"/>
                </a:solidFill>
              </a:rPr>
              <a:t>tau-pair-like</a:t>
            </a:r>
            <a:r>
              <a:rPr kumimoji="1" lang="ja-JP" altLang="en-US" sz="2000" dirty="0">
                <a:solidFill>
                  <a:srgbClr val="FF0000"/>
                </a:solidFill>
              </a:rPr>
              <a:t> </a:t>
            </a:r>
            <a:r>
              <a:rPr kumimoji="1" lang="en-US" altLang="ja-JP" sz="2000" dirty="0">
                <a:solidFill>
                  <a:srgbClr val="FF0000"/>
                </a:solidFill>
              </a:rPr>
              <a:t>events are selected.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40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Tau helicity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232951" y="1642744"/>
            <a:ext cx="8515350" cy="4351338"/>
          </a:xfrm>
        </p:spPr>
        <p:txBody>
          <a:bodyPr>
            <a:normAutofit/>
          </a:bodyPr>
          <a:lstStyle/>
          <a:p>
            <a:r>
              <a:rPr lang="en-US" altLang="ja-JP" sz="2800" dirty="0"/>
              <a:t>Since τ comes from pair-production…</a:t>
            </a:r>
            <a:endParaRPr kumimoji="1" lang="ja-JP" altLang="en-US" sz="280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4/Jun/2019</a:t>
            </a:r>
            <a:endParaRPr 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International School on cLFV</a:t>
            </a:r>
            <a:endParaRPr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863" y="2300423"/>
            <a:ext cx="6264275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1619672" y="4725144"/>
            <a:ext cx="52981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Helicity correlates each other.</a:t>
            </a:r>
          </a:p>
          <a:p>
            <a:r>
              <a:rPr kumimoji="1" lang="en-US" altLang="ja-JP" dirty="0"/>
              <a:t>If tau helicity information is important in your analysis,</a:t>
            </a:r>
          </a:p>
          <a:p>
            <a:r>
              <a:rPr kumimoji="1" lang="en-US" altLang="ja-JP" dirty="0"/>
              <a:t>from another tau, you can take it.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Symbol" pitchFamily="18" charset="2"/>
              </a:rPr>
              <a:t>t</a:t>
            </a:r>
            <a:r>
              <a:rPr lang="ja-JP" altLang="en-US" dirty="0">
                <a:latin typeface="Symbol" pitchFamily="18" charset="2"/>
              </a:rPr>
              <a:t> </a:t>
            </a:r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Decay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and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en-US" altLang="ja-JP" dirty="0"/>
              <a:t>helicity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1520" y="1340768"/>
            <a:ext cx="922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>
                <a:latin typeface="Symbol" pitchFamily="18" charset="2"/>
              </a:rPr>
              <a:t>t</a:t>
            </a:r>
            <a:r>
              <a:rPr kumimoji="1" lang="en-US" altLang="ja-JP" sz="2400" dirty="0" err="1">
                <a:latin typeface="Wingdings 3" pitchFamily="18" charset="2"/>
              </a:rPr>
              <a:t>g</a:t>
            </a:r>
            <a:r>
              <a:rPr kumimoji="1" lang="en-US" altLang="ja-JP" sz="2400" dirty="0" err="1">
                <a:latin typeface="Symbol" pitchFamily="18" charset="2"/>
              </a:rPr>
              <a:t>pn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012160" y="1412776"/>
            <a:ext cx="2258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h</a:t>
            </a:r>
            <a:r>
              <a:rPr kumimoji="1" lang="en-US" altLang="ja-JP" baseline="-25000" dirty="0" err="1">
                <a:latin typeface="Symbol" pitchFamily="18" charset="2"/>
              </a:rPr>
              <a:t>t</a:t>
            </a:r>
            <a:r>
              <a:rPr kumimoji="1" lang="en-US" altLang="ja-JP" dirty="0" err="1"/>
              <a:t>:helicity</a:t>
            </a:r>
            <a:r>
              <a:rPr kumimoji="1" lang="en-US" altLang="ja-JP" dirty="0"/>
              <a:t>,</a:t>
            </a:r>
            <a:r>
              <a:rPr kumimoji="1" lang="ja-JP" altLang="en-US" dirty="0"/>
              <a:t> </a:t>
            </a:r>
            <a:r>
              <a:rPr kumimoji="1" lang="en-US" altLang="ja-JP" dirty="0" err="1"/>
              <a:t>x</a:t>
            </a:r>
            <a:r>
              <a:rPr kumimoji="1" lang="en-US" altLang="ja-JP" baseline="-25000" dirty="0" err="1">
                <a:latin typeface="Symbol" pitchFamily="18" charset="2"/>
              </a:rPr>
              <a:t>p</a:t>
            </a:r>
            <a:r>
              <a:rPr kumimoji="1" lang="en-US" altLang="ja-JP" dirty="0"/>
              <a:t>=E</a:t>
            </a:r>
            <a:r>
              <a:rPr kumimoji="1" lang="en-US" altLang="ja-JP" baseline="-25000" dirty="0">
                <a:latin typeface="Symbol" pitchFamily="18" charset="2"/>
              </a:rPr>
              <a:t>p</a:t>
            </a:r>
            <a:r>
              <a:rPr kumimoji="1" lang="en-US" altLang="ja-JP" dirty="0"/>
              <a:t>/</a:t>
            </a:r>
            <a:r>
              <a:rPr kumimoji="1" lang="en-US" altLang="ja-JP" dirty="0" err="1"/>
              <a:t>E</a:t>
            </a:r>
            <a:r>
              <a:rPr kumimoji="1" lang="en-US" altLang="ja-JP" baseline="-25000" dirty="0" err="1"/>
              <a:t>beam</a:t>
            </a:r>
            <a:endParaRPr kumimoji="1" lang="ja-JP" altLang="en-US" baseline="-25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815845" y="5157192"/>
            <a:ext cx="33281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A.Shtal</a:t>
            </a:r>
            <a:r>
              <a:rPr lang="en-US" altLang="ja-JP" dirty="0"/>
              <a:t>: Physics with Tau Leptons</a:t>
            </a:r>
          </a:p>
          <a:p>
            <a:r>
              <a:rPr lang="en-US" altLang="ja-JP" dirty="0"/>
              <a:t>ISBN: 978-3-540-66267-9 (Print) </a:t>
            </a:r>
          </a:p>
          <a:p>
            <a:r>
              <a:rPr lang="en-US" altLang="ja-JP" dirty="0"/>
              <a:t>          978-3-540-48458-5 (Online)</a:t>
            </a:r>
            <a:endParaRPr kumimoji="1" lang="ja-JP" alt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3"/>
            <a:ext cx="3979661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916832"/>
            <a:ext cx="257175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005064"/>
            <a:ext cx="35718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3861048"/>
            <a:ext cx="30003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右矢印 11"/>
          <p:cNvSpPr/>
          <p:nvPr/>
        </p:nvSpPr>
        <p:spPr>
          <a:xfrm>
            <a:off x="4860032" y="2348880"/>
            <a:ext cx="648072" cy="1224136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903112" y="4581128"/>
            <a:ext cx="3182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If you do not see the helicity,</a:t>
            </a:r>
          </a:p>
          <a:p>
            <a:r>
              <a:rPr kumimoji="1" lang="en-US" altLang="ja-JP" dirty="0">
                <a:solidFill>
                  <a:srgbClr val="FF0000"/>
                </a:solidFill>
              </a:rPr>
              <a:t>distribution gets flat. (averaged)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4/Jun/2019</a:t>
            </a:r>
            <a:endParaRPr kumimoji="1" lang="ja-JP" altLang="en-US"/>
          </a:p>
        </p:txBody>
      </p:sp>
      <p:sp>
        <p:nvSpPr>
          <p:cNvPr id="15" name="スライド番号プレースホル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52327-689E-4C75-8572-615DBDA1C945}" type="slidenum">
              <a:rPr kumimoji="1" lang="ja-JP" altLang="en-US" smtClean="0"/>
              <a:pPr/>
              <a:t>33</a:t>
            </a:fld>
            <a:endParaRPr kumimoji="1" lang="ja-JP" altLang="en-US"/>
          </a:p>
        </p:txBody>
      </p:sp>
      <p:sp>
        <p:nvSpPr>
          <p:cNvPr id="16" name="フッター プレースホルダ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/>
              <a:t>International School on cLFV</a:t>
            </a:r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cxnSp>
        <p:nvCxnSpPr>
          <p:cNvPr id="4" name="直線矢印コネクタ 3"/>
          <p:cNvCxnSpPr/>
          <p:nvPr/>
        </p:nvCxnSpPr>
        <p:spPr>
          <a:xfrm flipV="1">
            <a:off x="1979712" y="1268760"/>
            <a:ext cx="1512168" cy="648072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タイトル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Correlation</a:t>
            </a: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j-ea"/>
                <a:cs typeface="+mj-cs"/>
              </a:rPr>
              <a:t> </a:t>
            </a: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between</a:t>
            </a: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j-ea"/>
                <a:cs typeface="+mj-cs"/>
              </a:rPr>
              <a:t> t</a:t>
            </a:r>
            <a:r>
              <a:rPr kumimoji="1" lang="en-US" altLang="ja-JP" sz="40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j-ea"/>
                <a:cs typeface="+mj-cs"/>
              </a:rPr>
              <a:t>-</a:t>
            </a:r>
            <a:r>
              <a:rPr kumimoji="1" lang="en-US" altLang="ja-JP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Wingdings 3" pitchFamily="18" charset="2"/>
                <a:ea typeface="+mj-ea"/>
                <a:cs typeface="+mj-cs"/>
              </a:rPr>
              <a:t>g</a:t>
            </a:r>
            <a:r>
              <a:rPr kumimoji="1" lang="en-US" altLang="ja-JP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j-ea"/>
                <a:cs typeface="+mj-cs"/>
              </a:rPr>
              <a:t>p</a:t>
            </a:r>
            <a:r>
              <a:rPr kumimoji="1" lang="en-US" altLang="ja-JP" sz="40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j-ea"/>
                <a:cs typeface="+mj-cs"/>
              </a:rPr>
              <a:t>-</a:t>
            </a: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j-ea"/>
                <a:cs typeface="+mj-cs"/>
              </a:rPr>
              <a:t>n/</a:t>
            </a:r>
            <a:r>
              <a:rPr kumimoji="1" lang="en-US" altLang="ja-JP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j-ea"/>
                <a:cs typeface="+mj-cs"/>
              </a:rPr>
              <a:t>t</a:t>
            </a:r>
            <a:r>
              <a:rPr kumimoji="1" lang="en-US" altLang="ja-JP" sz="4000" b="0" i="0" u="none" strike="noStrike" kern="1200" cap="none" spc="0" normalizeH="0" baseline="3000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j-ea"/>
                <a:cs typeface="+mj-cs"/>
              </a:rPr>
              <a:t>+</a:t>
            </a:r>
            <a:r>
              <a:rPr kumimoji="1" lang="en-US" altLang="ja-JP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Wingdings 3" pitchFamily="18" charset="2"/>
                <a:ea typeface="+mj-ea"/>
                <a:cs typeface="+mj-cs"/>
              </a:rPr>
              <a:t>g</a:t>
            </a:r>
            <a:r>
              <a:rPr kumimoji="1" lang="en-US" altLang="ja-JP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j-ea"/>
                <a:cs typeface="+mj-cs"/>
              </a:rPr>
              <a:t>p</a:t>
            </a:r>
            <a:r>
              <a:rPr kumimoji="1" lang="en-US" altLang="ja-JP" sz="4000" b="0" i="0" u="none" strike="noStrike" kern="1200" cap="none" spc="0" normalizeH="0" baseline="3000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j-ea"/>
                <a:cs typeface="+mj-cs"/>
              </a:rPr>
              <a:t>+</a:t>
            </a:r>
            <a:r>
              <a:rPr kumimoji="1" lang="en-US" altLang="ja-JP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j-ea"/>
                <a:cs typeface="+mj-cs"/>
              </a:rPr>
              <a:t>n</a:t>
            </a:r>
            <a:endParaRPr kumimoji="1" lang="ja-JP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j-ea"/>
              <a:cs typeface="+mj-cs"/>
            </a:endParaRPr>
          </a:p>
        </p:txBody>
      </p:sp>
      <p:pic>
        <p:nvPicPr>
          <p:cNvPr id="6" name="図 5" descr="pipi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704018"/>
            <a:ext cx="3969524" cy="3893334"/>
          </a:xfrm>
          <a:prstGeom prst="rect">
            <a:avLst/>
          </a:prstGeom>
        </p:spPr>
      </p:pic>
      <p:cxnSp>
        <p:nvCxnSpPr>
          <p:cNvPr id="7" name="直線矢印コネクタ 6"/>
          <p:cNvCxnSpPr/>
          <p:nvPr/>
        </p:nvCxnSpPr>
        <p:spPr>
          <a:xfrm>
            <a:off x="467544" y="1916832"/>
            <a:ext cx="3096344" cy="15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2699792" y="1095127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Symbol" pitchFamily="18" charset="2"/>
              </a:rPr>
              <a:t>p</a:t>
            </a:r>
            <a:endParaRPr kumimoji="1" lang="ja-JP" altLang="en-US" sz="2400" dirty="0">
              <a:latin typeface="Symbol" pitchFamily="18" charset="2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771800" y="1527175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Symbol" pitchFamily="18" charset="2"/>
              </a:rPr>
              <a:t>q</a:t>
            </a:r>
            <a:endParaRPr kumimoji="1" lang="ja-JP" altLang="en-US" sz="2400" dirty="0">
              <a:latin typeface="Symbol" pitchFamily="18" charset="2"/>
            </a:endParaRPr>
          </a:p>
        </p:txBody>
      </p:sp>
      <p:sp>
        <p:nvSpPr>
          <p:cNvPr id="10" name="円弧 9"/>
          <p:cNvSpPr/>
          <p:nvPr/>
        </p:nvSpPr>
        <p:spPr>
          <a:xfrm>
            <a:off x="2483768" y="1700808"/>
            <a:ext cx="216024" cy="432048"/>
          </a:xfrm>
          <a:prstGeom prst="arc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矢印コネクタ 10"/>
          <p:cNvCxnSpPr/>
          <p:nvPr/>
        </p:nvCxnSpPr>
        <p:spPr>
          <a:xfrm flipV="1">
            <a:off x="539552" y="1916832"/>
            <a:ext cx="1512168" cy="64807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円/楕円 11"/>
          <p:cNvSpPr/>
          <p:nvPr/>
        </p:nvSpPr>
        <p:spPr>
          <a:xfrm>
            <a:off x="1691680" y="1628800"/>
            <a:ext cx="648072" cy="64807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latin typeface="Symbol" pitchFamily="18" charset="2"/>
              </a:rPr>
              <a:t>t</a:t>
            </a:r>
            <a:endParaRPr kumimoji="1" lang="ja-JP" altLang="en-US" sz="4000" b="1" dirty="0">
              <a:latin typeface="Symbol" pitchFamily="18" charset="2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99592" y="1887215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Symbol" pitchFamily="18" charset="2"/>
              </a:rPr>
              <a:t>n</a:t>
            </a:r>
            <a:endParaRPr kumimoji="1" lang="ja-JP" altLang="en-US" sz="2400" dirty="0">
              <a:latin typeface="Symbol" pitchFamily="18" charset="2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67544" y="1124744"/>
            <a:ext cx="1322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Symbol" pitchFamily="18" charset="2"/>
              </a:rPr>
              <a:t>t</a:t>
            </a:r>
            <a:r>
              <a:rPr kumimoji="1" lang="en-US" altLang="ja-JP" dirty="0"/>
              <a:t>-rest frame</a:t>
            </a:r>
            <a:endParaRPr kumimoji="1" lang="ja-JP" altLang="en-US" dirty="0"/>
          </a:p>
        </p:txBody>
      </p:sp>
      <p:pic>
        <p:nvPicPr>
          <p:cNvPr id="15" name="図 14" descr="pipi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2210" y="1196752"/>
            <a:ext cx="2954286" cy="2937143"/>
          </a:xfrm>
          <a:prstGeom prst="rect">
            <a:avLst/>
          </a:prstGeom>
        </p:spPr>
      </p:pic>
      <p:pic>
        <p:nvPicPr>
          <p:cNvPr id="16" name="図 15" descr="pipi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65067" y="3824804"/>
            <a:ext cx="2971429" cy="2988572"/>
          </a:xfrm>
          <a:prstGeom prst="rect">
            <a:avLst/>
          </a:prstGeom>
        </p:spPr>
      </p:pic>
      <p:sp>
        <p:nvSpPr>
          <p:cNvPr id="17" name="右矢印 16"/>
          <p:cNvSpPr/>
          <p:nvPr/>
        </p:nvSpPr>
        <p:spPr>
          <a:xfrm rot="20276745">
            <a:off x="4718258" y="2928551"/>
            <a:ext cx="1296144" cy="648072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右矢印 17"/>
          <p:cNvSpPr/>
          <p:nvPr/>
        </p:nvSpPr>
        <p:spPr>
          <a:xfrm rot="2094708">
            <a:off x="4712828" y="4268542"/>
            <a:ext cx="1296144" cy="648072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644008" y="2204864"/>
            <a:ext cx="130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hel</a:t>
            </a:r>
            <a:r>
              <a:rPr kumimoji="1" lang="en-US" altLang="ja-JP" dirty="0"/>
              <a:t>. of </a:t>
            </a:r>
            <a:r>
              <a:rPr kumimoji="1" lang="en-US" altLang="ja-JP" dirty="0">
                <a:latin typeface="Symbol" pitchFamily="18" charset="2"/>
              </a:rPr>
              <a:t>t</a:t>
            </a:r>
            <a:r>
              <a:rPr kumimoji="1" lang="en-US" altLang="ja-JP" baseline="30000" dirty="0">
                <a:latin typeface="Symbol" pitchFamily="18" charset="2"/>
              </a:rPr>
              <a:t>-</a:t>
            </a:r>
            <a:r>
              <a:rPr kumimoji="1" lang="en-US" altLang="ja-JP" dirty="0"/>
              <a:t> =1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644008" y="5291916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hel</a:t>
            </a:r>
            <a:r>
              <a:rPr kumimoji="1" lang="en-US" altLang="ja-JP" dirty="0"/>
              <a:t>. of </a:t>
            </a:r>
            <a:r>
              <a:rPr kumimoji="1" lang="en-US" altLang="ja-JP" dirty="0">
                <a:latin typeface="Symbol" pitchFamily="18" charset="2"/>
              </a:rPr>
              <a:t>t</a:t>
            </a:r>
            <a:r>
              <a:rPr kumimoji="1" lang="en-US" altLang="ja-JP" baseline="30000" dirty="0">
                <a:latin typeface="Symbol" pitchFamily="18" charset="2"/>
              </a:rPr>
              <a:t>-</a:t>
            </a:r>
            <a:r>
              <a:rPr kumimoji="1" lang="en-US" altLang="ja-JP" dirty="0"/>
              <a:t> =-1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067944" y="6165304"/>
            <a:ext cx="276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Black</a:t>
            </a:r>
            <a:r>
              <a:rPr kumimoji="1" lang="ja-JP" altLang="en-US" dirty="0"/>
              <a:t> </a:t>
            </a:r>
            <a:r>
              <a:rPr kumimoji="1" lang="en-US" altLang="ja-JP" dirty="0"/>
              <a:t>(high) </a:t>
            </a:r>
            <a:r>
              <a:rPr kumimoji="1" lang="ja-JP" altLang="en-US" dirty="0"/>
              <a:t>⇔</a:t>
            </a:r>
            <a:r>
              <a:rPr kumimoji="1" lang="en-US" altLang="ja-JP" dirty="0"/>
              <a:t>White(low</a:t>
            </a:r>
            <a:r>
              <a:rPr kumimoji="1" lang="ja-JP" altLang="en-US" dirty="0"/>
              <a:t>）</a:t>
            </a:r>
          </a:p>
        </p:txBody>
      </p:sp>
      <p:sp>
        <p:nvSpPr>
          <p:cNvPr id="21" name="日付プレースホルダ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4/Jun/2019</a:t>
            </a:r>
            <a:endParaRPr kumimoji="1" lang="ja-JP" altLang="en-US"/>
          </a:p>
        </p:txBody>
      </p:sp>
      <p:sp>
        <p:nvSpPr>
          <p:cNvPr id="22" name="スライド番号プレースホル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52327-689E-4C75-8572-615DBDA1C945}" type="slidenum">
              <a:rPr kumimoji="1" lang="ja-JP" altLang="en-US" smtClean="0"/>
              <a:pPr/>
              <a:t>34</a:t>
            </a:fld>
            <a:endParaRPr kumimoji="1" lang="ja-JP" altLang="en-US"/>
          </a:p>
        </p:txBody>
      </p:sp>
      <p:sp>
        <p:nvSpPr>
          <p:cNvPr id="24" name="フッター プレースホル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/>
              <a:t>International School on cLFV</a:t>
            </a:r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3FBF5F0-FFA9-48A2-B762-CBDE52FC10F0}"/>
              </a:ext>
            </a:extLst>
          </p:cNvPr>
          <p:cNvSpPr txBox="1"/>
          <p:nvPr/>
        </p:nvSpPr>
        <p:spPr>
          <a:xfrm>
            <a:off x="179512" y="2737441"/>
            <a:ext cx="505267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kumimoji="1" lang="en-US" altLang="ja-JP" dirty="0"/>
              <a:t>MC</a:t>
            </a:r>
            <a:endParaRPr kumimoji="1" lang="ja-JP" altLang="en-US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4A36CF3-EA61-46FE-8976-E610AE171FDA}"/>
              </a:ext>
            </a:extLst>
          </p:cNvPr>
          <p:cNvSpPr txBox="1"/>
          <p:nvPr/>
        </p:nvSpPr>
        <p:spPr>
          <a:xfrm>
            <a:off x="6032995" y="1148509"/>
            <a:ext cx="505267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kumimoji="1" lang="en-US" altLang="ja-JP" dirty="0"/>
              <a:t>MC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8CB292-6008-4001-AA43-DEC13E6FA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Generic tau analysis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4F73ED3-25D3-40A8-8F01-E221D4B04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Since </a:t>
            </a:r>
            <a:r>
              <a:rPr kumimoji="1" lang="en-US" altLang="ja-JP" dirty="0">
                <a:latin typeface="Symbol" panose="05050102010706020507" pitchFamily="18" charset="2"/>
              </a:rPr>
              <a:t>t</a:t>
            </a:r>
            <a:r>
              <a:rPr kumimoji="1" lang="en-US" altLang="ja-JP" dirty="0"/>
              <a:t>-pair is produced,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76B085F-0AC2-435E-9F0D-6F5EFCBA7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4/Jun/2019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52274C3-2B19-4D24-ABF3-BBBA3F290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International School on cLFV</a:t>
            </a:r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FA1D61B-E14C-4B57-B574-B72DEF8F2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altLang="ja-JP" smtClean="0"/>
              <a:pPr/>
              <a:t>35</a:t>
            </a:fld>
            <a:endParaRPr lang="ja-JP" altLang="en-US" dirty="0"/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AEBA016B-869E-441F-A88B-C594B528988F}"/>
              </a:ext>
            </a:extLst>
          </p:cNvPr>
          <p:cNvCxnSpPr/>
          <p:nvPr/>
        </p:nvCxnSpPr>
        <p:spPr>
          <a:xfrm>
            <a:off x="1558984" y="3821818"/>
            <a:ext cx="1224136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8B174178-2706-4367-A70F-D5C8873F48B5}"/>
              </a:ext>
            </a:extLst>
          </p:cNvPr>
          <p:cNvCxnSpPr/>
          <p:nvPr/>
        </p:nvCxnSpPr>
        <p:spPr>
          <a:xfrm flipH="1">
            <a:off x="2783120" y="3821818"/>
            <a:ext cx="1368152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28871516-D0C0-41C5-B4A8-D2427CEFD287}"/>
              </a:ext>
            </a:extLst>
          </p:cNvPr>
          <p:cNvCxnSpPr/>
          <p:nvPr/>
        </p:nvCxnSpPr>
        <p:spPr>
          <a:xfrm flipV="1">
            <a:off x="2783120" y="3029730"/>
            <a:ext cx="792088" cy="7920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75273F99-43B9-4AC9-8FE4-5B6D2A776631}"/>
              </a:ext>
            </a:extLst>
          </p:cNvPr>
          <p:cNvCxnSpPr/>
          <p:nvPr/>
        </p:nvCxnSpPr>
        <p:spPr>
          <a:xfrm flipV="1">
            <a:off x="1991032" y="3821818"/>
            <a:ext cx="792088" cy="792088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3F61D728-20AC-4C9A-853F-D6F6ACAC5131}"/>
              </a:ext>
            </a:extLst>
          </p:cNvPr>
          <p:cNvCxnSpPr/>
          <p:nvPr/>
        </p:nvCxnSpPr>
        <p:spPr>
          <a:xfrm flipV="1">
            <a:off x="3575208" y="2885714"/>
            <a:ext cx="792088" cy="14401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D9DFB161-C577-4C9D-BD23-E8AED88107D0}"/>
              </a:ext>
            </a:extLst>
          </p:cNvPr>
          <p:cNvCxnSpPr/>
          <p:nvPr/>
        </p:nvCxnSpPr>
        <p:spPr>
          <a:xfrm flipH="1" flipV="1">
            <a:off x="3503200" y="2597682"/>
            <a:ext cx="72008" cy="432048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92688BD6-D46D-49BD-B20B-3144BBE0BC88}"/>
              </a:ext>
            </a:extLst>
          </p:cNvPr>
          <p:cNvCxnSpPr/>
          <p:nvPr/>
        </p:nvCxnSpPr>
        <p:spPr>
          <a:xfrm>
            <a:off x="1991032" y="4613906"/>
            <a:ext cx="72008" cy="360040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8E064368-60C0-4355-8179-4D74748CF42F}"/>
              </a:ext>
            </a:extLst>
          </p:cNvPr>
          <p:cNvCxnSpPr/>
          <p:nvPr/>
        </p:nvCxnSpPr>
        <p:spPr>
          <a:xfrm flipH="1" flipV="1">
            <a:off x="1558984" y="4613906"/>
            <a:ext cx="450336" cy="182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19B78B4-387A-4805-ACF5-0EF309A920EF}"/>
              </a:ext>
            </a:extLst>
          </p:cNvPr>
          <p:cNvSpPr txBox="1"/>
          <p:nvPr/>
        </p:nvSpPr>
        <p:spPr>
          <a:xfrm>
            <a:off x="2927136" y="302973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+mn-ea"/>
              </a:rPr>
              <a:t>τ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DABE20C-0634-42DD-919A-BBBFCC9B05C8}"/>
              </a:ext>
            </a:extLst>
          </p:cNvPr>
          <p:cNvSpPr txBox="1"/>
          <p:nvPr/>
        </p:nvSpPr>
        <p:spPr>
          <a:xfrm>
            <a:off x="2511638" y="402855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+mn-ea"/>
              </a:rPr>
              <a:t>τ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2988B31-879D-4387-96FA-155E3539EFEC}"/>
              </a:ext>
            </a:extLst>
          </p:cNvPr>
          <p:cNvSpPr txBox="1"/>
          <p:nvPr/>
        </p:nvSpPr>
        <p:spPr>
          <a:xfrm>
            <a:off x="1558984" y="3740518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e</a:t>
            </a:r>
            <a:endParaRPr kumimoji="1" lang="ja-JP" altLang="en-US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CFD9E66-AED3-40B3-A783-F7960986DCEE}"/>
              </a:ext>
            </a:extLst>
          </p:cNvPr>
          <p:cNvSpPr txBox="1"/>
          <p:nvPr/>
        </p:nvSpPr>
        <p:spPr>
          <a:xfrm>
            <a:off x="3863240" y="374981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e</a:t>
            </a:r>
            <a:endParaRPr kumimoji="1" lang="ja-JP" altLang="en-US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ED4BE2B-0FD5-411B-A289-55885C216F3F}"/>
              </a:ext>
            </a:extLst>
          </p:cNvPr>
          <p:cNvSpPr txBox="1"/>
          <p:nvPr/>
        </p:nvSpPr>
        <p:spPr>
          <a:xfrm>
            <a:off x="1558984" y="2885714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CMS</a:t>
            </a:r>
            <a:endParaRPr kumimoji="1" lang="ja-JP" altLang="en-US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7BA9918-96DC-45DC-8C4C-85AC38A24D96}"/>
              </a:ext>
            </a:extLst>
          </p:cNvPr>
          <p:cNvSpPr txBox="1"/>
          <p:nvPr/>
        </p:nvSpPr>
        <p:spPr>
          <a:xfrm>
            <a:off x="2631882" y="4308467"/>
            <a:ext cx="564578" cy="646331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kumimoji="1" lang="en-US" altLang="ja-JP" dirty="0"/>
              <a:t>Tag</a:t>
            </a:r>
          </a:p>
          <a:p>
            <a:r>
              <a:rPr kumimoji="1" lang="en-US" altLang="ja-JP" dirty="0"/>
              <a:t>side</a:t>
            </a:r>
            <a:endParaRPr kumimoji="1" lang="ja-JP" altLang="en-US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E59EDBA-A4B0-4505-8220-AF4C1DCE0411}"/>
              </a:ext>
            </a:extLst>
          </p:cNvPr>
          <p:cNvSpPr txBox="1"/>
          <p:nvPr/>
        </p:nvSpPr>
        <p:spPr>
          <a:xfrm>
            <a:off x="2495088" y="2616871"/>
            <a:ext cx="737702" cy="646331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kumimoji="1" lang="en-US" altLang="ja-JP" dirty="0"/>
              <a:t>Signal</a:t>
            </a:r>
          </a:p>
          <a:p>
            <a:r>
              <a:rPr kumimoji="1" lang="en-US" altLang="ja-JP" dirty="0"/>
              <a:t>side</a:t>
            </a:r>
            <a:endParaRPr kumimoji="1" lang="ja-JP" altLang="en-US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6053656-DCEF-447E-A50A-438555FA7066}"/>
              </a:ext>
            </a:extLst>
          </p:cNvPr>
          <p:cNvSpPr txBox="1"/>
          <p:nvPr/>
        </p:nvSpPr>
        <p:spPr>
          <a:xfrm>
            <a:off x="4303993" y="2381135"/>
            <a:ext cx="5307863" cy="452431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kumimoji="1" lang="en-US" altLang="ja-JP" dirty="0">
                <a:latin typeface="Symbol" panose="05050102010706020507" pitchFamily="18" charset="2"/>
                <a:ea typeface="UD デジタル 教科書体 NK-R" panose="02020400000000000000" pitchFamily="18" charset="-128"/>
              </a:rPr>
              <a:t>t</a:t>
            </a:r>
            <a:r>
              <a:rPr kumimoji="1"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decaying into what we like to see</a:t>
            </a:r>
          </a:p>
          <a:p>
            <a:r>
              <a:rPr kumimoji="1"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is called “on signal side”, while another</a:t>
            </a:r>
          </a:p>
          <a:p>
            <a:r>
              <a:rPr kumimoji="1" lang="en-US" altLang="ja-JP" dirty="0">
                <a:latin typeface="Symbol" panose="05050102010706020507" pitchFamily="18" charset="2"/>
                <a:ea typeface="UD デジタル 教科書体 NK-R" panose="02020400000000000000" pitchFamily="18" charset="-128"/>
              </a:rPr>
              <a:t>t</a:t>
            </a:r>
            <a:r>
              <a:rPr kumimoji="1"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is called “on tag side”.</a:t>
            </a:r>
          </a:p>
          <a:p>
            <a:r>
              <a:rPr kumimoji="1"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2-a. When signal</a:t>
            </a:r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  <a:r>
              <a:rPr kumimoji="1"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side</a:t>
            </a:r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  <a:r>
              <a:rPr kumimoji="1" lang="en-US" altLang="ja-JP" dirty="0">
                <a:latin typeface="Symbol" panose="05050102010706020507" pitchFamily="18" charset="2"/>
                <a:ea typeface="UD デジタル 教科書体 NK-R" panose="02020400000000000000" pitchFamily="18" charset="-128"/>
              </a:rPr>
              <a:t>t</a:t>
            </a:r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  <a:r>
              <a:rPr kumimoji="1"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makes</a:t>
            </a:r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  <a:r>
              <a:rPr kumimoji="1"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a</a:t>
            </a:r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  <a:r>
              <a:rPr kumimoji="1"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hadronic</a:t>
            </a:r>
          </a:p>
          <a:p>
            <a:r>
              <a:rPr kumimoji="1"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decay, we require a leptonic decay for </a:t>
            </a:r>
          </a:p>
          <a:p>
            <a:r>
              <a:rPr kumimoji="1"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tag side </a:t>
            </a:r>
            <a:r>
              <a:rPr kumimoji="1" lang="en-US" altLang="ja-JP" dirty="0">
                <a:latin typeface="Symbol" panose="05050102010706020507" pitchFamily="18" charset="2"/>
                <a:ea typeface="UD デジタル 教科書体 NK-R" panose="02020400000000000000" pitchFamily="18" charset="-128"/>
              </a:rPr>
              <a:t>t</a:t>
            </a:r>
            <a:r>
              <a:rPr kumimoji="1"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.</a:t>
            </a:r>
          </a:p>
          <a:p>
            <a:r>
              <a:rPr kumimoji="1"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2-b. When signal side tau decay includes</a:t>
            </a:r>
          </a:p>
          <a:p>
            <a:r>
              <a:rPr kumimoji="1"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a lepton as a decay product, it is avoided </a:t>
            </a:r>
          </a:p>
          <a:p>
            <a:r>
              <a:rPr kumimoji="1"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to appear same lepton on tag side.</a:t>
            </a:r>
          </a:p>
          <a:p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３． </a:t>
            </a:r>
            <a:r>
              <a:rPr kumimoji="1" lang="en-US" altLang="ja-JP" dirty="0" err="1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Missin</a:t>
            </a:r>
            <a:r>
              <a:rPr kumimoji="1"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momentum or mass should be large.</a:t>
            </a:r>
          </a:p>
          <a:p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４．</a:t>
            </a:r>
            <a:r>
              <a:rPr kumimoji="1"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Size of the thrust should be around 1 </a:t>
            </a:r>
          </a:p>
          <a:p>
            <a:r>
              <a:rPr kumimoji="1"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but less than 1.</a:t>
            </a:r>
          </a:p>
          <a:p>
            <a:r>
              <a:rPr kumimoji="1"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5. Decay products on signal</a:t>
            </a:r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  <a:r>
              <a:rPr kumimoji="1"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side</a:t>
            </a:r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  <a:r>
              <a:rPr kumimoji="1"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and</a:t>
            </a:r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  <a:r>
              <a:rPr kumimoji="1"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tag</a:t>
            </a:r>
          </a:p>
          <a:p>
            <a:r>
              <a:rPr kumimoji="1"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side are well separated.</a:t>
            </a:r>
          </a:p>
          <a:p>
            <a:endParaRPr kumimoji="1"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342900" indent="-342900">
              <a:buFont typeface="+mj-lt"/>
              <a:buAutoNum type="arabicPeriod"/>
            </a:pPr>
            <a:endParaRPr kumimoji="1" lang="ja-JP" altLang="en-US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7CE3991B-5CC6-4F81-A87E-35124FC631F0}"/>
              </a:ext>
            </a:extLst>
          </p:cNvPr>
          <p:cNvCxnSpPr/>
          <p:nvPr/>
        </p:nvCxnSpPr>
        <p:spPr>
          <a:xfrm flipV="1">
            <a:off x="1580418" y="3368401"/>
            <a:ext cx="2448272" cy="864096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2D8BC81-1C66-4FCF-8E06-792C3DD938F4}"/>
              </a:ext>
            </a:extLst>
          </p:cNvPr>
          <p:cNvSpPr txBox="1"/>
          <p:nvPr/>
        </p:nvSpPr>
        <p:spPr>
          <a:xfrm>
            <a:off x="551359" y="4012252"/>
            <a:ext cx="784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Thrust</a:t>
            </a:r>
          </a:p>
          <a:p>
            <a:r>
              <a:rPr kumimoji="1" lang="en-US" altLang="ja-JP" dirty="0"/>
              <a:t>axis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0156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123E9A-42F7-4E4F-B1A5-856C01C56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Pros/Cons for tau analyses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1C699A1-73AD-43C5-88E1-7F34F733B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741" y="1554162"/>
            <a:ext cx="8285259" cy="4525963"/>
          </a:xfrm>
        </p:spPr>
        <p:txBody>
          <a:bodyPr>
            <a:normAutofit/>
          </a:bodyPr>
          <a:lstStyle/>
          <a:p>
            <a:r>
              <a:rPr kumimoji="1" lang="en-US" altLang="ja-JP" sz="2400" dirty="0"/>
              <a:t># of charged tracks : low</a:t>
            </a:r>
          </a:p>
          <a:p>
            <a:r>
              <a:rPr lang="en-US" altLang="ja-JP" sz="2400" dirty="0"/>
              <a:t># of gammas : low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altLang="ja-JP" sz="2400" dirty="0">
                <a:sym typeface="Wingdings" panose="05000000000000000000" pitchFamily="2" charset="2"/>
              </a:rPr>
              <a:t>Selection criteria gets simple.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altLang="ja-JP" sz="2400" dirty="0">
                <a:sym typeface="Wingdings" panose="05000000000000000000" pitchFamily="2" charset="2"/>
              </a:rPr>
              <a:t>It is difficult to add original idea for the selection.</a:t>
            </a:r>
            <a:endParaRPr lang="en-US" altLang="ja-JP" sz="2400" dirty="0"/>
          </a:p>
          <a:p>
            <a:pPr marL="0" indent="0" algn="ctr">
              <a:buNone/>
            </a:pPr>
            <a:endParaRPr kumimoji="1" lang="en-US" altLang="ja-JP" sz="44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F5CFCE9-2615-40C0-83DC-4F1212E96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4/Jun/2019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29ECE1F-011F-4C20-BBD8-AF7A81E2E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International School on cLFV</a:t>
            </a:r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DB18617-3EE4-4ED5-8484-9E43B040D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altLang="ja-JP" smtClean="0"/>
              <a:pPr/>
              <a:t>36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7115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FE087B-3378-4AB4-AE0F-F962AA969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Analysis of tau LFV</a:t>
            </a:r>
            <a:endParaRPr kumimoji="1"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D6C1177-D9A2-484C-9419-9CA5D35D87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9092399-455E-4CEE-B4B3-F112CF669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4/Jun/2019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D9248B4-A06B-4261-ACF0-E855BD0E3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International School on cLFV</a:t>
            </a:r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FADAF58-2CC0-4848-B578-534347301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altLang="ja-JP" smtClean="0"/>
              <a:pPr/>
              <a:t>37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5315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ACFEF1-CA0D-4F3D-B0B6-5CB676034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Experimental advantage for LFV search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EB2C50-ECF9-4B33-85A1-5110E0A69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1575" y="1825625"/>
            <a:ext cx="7343775" cy="4530726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sz="3200" dirty="0">
                <a:latin typeface="+mn-lt"/>
              </a:rPr>
              <a:t>Various attempts to find New Physics (NP) exist.</a:t>
            </a:r>
          </a:p>
          <a:p>
            <a:r>
              <a:rPr lang="en-US" altLang="ja-JP" sz="3200" dirty="0">
                <a:latin typeface="+mn-lt"/>
              </a:rPr>
              <a:t>Deviation from SM expectation is evaluated to find NP.</a:t>
            </a:r>
          </a:p>
          <a:p>
            <a:r>
              <a:rPr kumimoji="1" lang="en-US" altLang="ja-JP" sz="3200" dirty="0">
                <a:latin typeface="+mn-lt"/>
              </a:rPr>
              <a:t>Usually, SM expectation has ambiguity from QCD, limitation of theoretical calculation and so on…as well as uncertainties from measurements</a:t>
            </a:r>
            <a:r>
              <a:rPr kumimoji="1" lang="en-US" altLang="ja-JP" sz="3200" dirty="0">
                <a:latin typeface="+mn-lt"/>
                <a:sym typeface="Wingdings" panose="05000000000000000000" pitchFamily="2" charset="2"/>
              </a:rPr>
              <a:t></a:t>
            </a:r>
            <a:r>
              <a:rPr lang="en-US" altLang="ja-JP" sz="3200" dirty="0">
                <a:latin typeface="+mn-lt"/>
                <a:sym typeface="Wingdings" panose="05000000000000000000" pitchFamily="2" charset="2"/>
              </a:rPr>
              <a:t> Difficult to judge the existent of NP</a:t>
            </a:r>
            <a:endParaRPr kumimoji="1" lang="en-US" altLang="ja-JP" sz="3200" dirty="0">
              <a:latin typeface="+mn-lt"/>
            </a:endParaRPr>
          </a:p>
          <a:p>
            <a:r>
              <a:rPr lang="en-US" altLang="ja-JP" sz="3200" dirty="0">
                <a:latin typeface="+mn-lt"/>
              </a:rPr>
              <a:t>If SM expectation is exactly zero, judgement get much easier.</a:t>
            </a:r>
          </a:p>
          <a:p>
            <a:r>
              <a:rPr kumimoji="1" lang="en-US" altLang="ja-JP" sz="3200" dirty="0">
                <a:latin typeface="+mn-lt"/>
              </a:rPr>
              <a:t>LFV is exactly forbidden in SM.</a:t>
            </a:r>
            <a:endParaRPr kumimoji="1" lang="ja-JP" altLang="en-US" sz="3200" dirty="0">
              <a:latin typeface="+mn-lt"/>
            </a:endParaRP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D529A25-7794-48D5-9199-28B08B0DD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4/Jun/2019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E2311B8-1D34-40DF-99E7-CB1D2ABEF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International School on cLFV</a:t>
            </a:r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B2FC49A-C81B-4551-ADAE-EA5FD8EF1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altLang="ja-JP" smtClean="0"/>
              <a:pPr/>
              <a:t>38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9079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939C3F-7A9D-41E2-8B35-079663A69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Targets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2376435-101A-4AA5-8364-F7B095EAB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1575" y="1825625"/>
            <a:ext cx="7741837" cy="4351338"/>
          </a:xfrm>
        </p:spPr>
        <p:txBody>
          <a:bodyPr>
            <a:normAutofit/>
          </a:bodyPr>
          <a:lstStyle/>
          <a:p>
            <a:r>
              <a:rPr lang="en-US" altLang="ja-JP" sz="3200" dirty="0"/>
              <a:t>Any possible decays are new physics candidates.</a:t>
            </a:r>
          </a:p>
          <a:p>
            <a:r>
              <a:rPr kumimoji="1" lang="en-US" altLang="ja-JP" sz="3200" dirty="0"/>
              <a:t>But, </a:t>
            </a:r>
            <a:r>
              <a:rPr lang="en-US" altLang="ja-JP" sz="3200" dirty="0"/>
              <a:t>at least, spin and charge conservation lows should be kept.</a:t>
            </a:r>
          </a:p>
          <a:p>
            <a:pPr marL="0" indent="0">
              <a:buNone/>
            </a:pPr>
            <a:r>
              <a:rPr lang="en-US" altLang="ja-JP" sz="3200" dirty="0" err="1">
                <a:latin typeface="Symbol" panose="05050102010706020507" pitchFamily="18" charset="2"/>
              </a:rPr>
              <a:t>t</a:t>
            </a:r>
            <a:r>
              <a:rPr lang="en-US" altLang="ja-JP" sz="3200" dirty="0" err="1">
                <a:latin typeface="Wingdings 3" panose="05040102010807070707" pitchFamily="18" charset="2"/>
              </a:rPr>
              <a:t>g</a:t>
            </a:r>
            <a:r>
              <a:rPr lang="en-US" altLang="ja-JP" sz="3200" dirty="0"/>
              <a:t>ℓ</a:t>
            </a:r>
            <a:r>
              <a:rPr lang="en-US" altLang="ja-JP" sz="3200" dirty="0">
                <a:latin typeface="Symbol" panose="05050102010706020507" pitchFamily="18" charset="2"/>
              </a:rPr>
              <a:t>g</a:t>
            </a:r>
            <a:r>
              <a:rPr lang="en-US" altLang="ja-JP" sz="3200" dirty="0"/>
              <a:t>,</a:t>
            </a:r>
            <a:r>
              <a:rPr lang="en-US" altLang="ja-JP" sz="3200" dirty="0">
                <a:latin typeface="Symbol" panose="05050102010706020507" pitchFamily="18" charset="2"/>
              </a:rPr>
              <a:t>t</a:t>
            </a:r>
            <a:r>
              <a:rPr lang="en-US" altLang="ja-JP" sz="3200" dirty="0">
                <a:latin typeface="Wingdings 3" panose="05040102010807070707" pitchFamily="18" charset="2"/>
              </a:rPr>
              <a:t>g</a:t>
            </a:r>
            <a:r>
              <a:rPr lang="en-US" altLang="ja-JP" sz="3200" dirty="0"/>
              <a:t>ℓℓℓ, </a:t>
            </a:r>
            <a:r>
              <a:rPr lang="en-US" altLang="ja-JP" sz="3200" dirty="0">
                <a:latin typeface="Symbol" panose="05050102010706020507" pitchFamily="18" charset="2"/>
              </a:rPr>
              <a:t>t</a:t>
            </a:r>
            <a:r>
              <a:rPr lang="en-US" altLang="ja-JP" sz="3200" dirty="0">
                <a:latin typeface="Wingdings 3" panose="05040102010807070707" pitchFamily="18" charset="2"/>
              </a:rPr>
              <a:t>g</a:t>
            </a:r>
            <a:r>
              <a:rPr lang="en-US" altLang="ja-JP" sz="3200" dirty="0"/>
              <a:t>ℓhh, </a:t>
            </a:r>
            <a:r>
              <a:rPr lang="en-US" altLang="ja-JP" sz="3200" dirty="0">
                <a:latin typeface="Symbol" panose="05050102010706020507" pitchFamily="18" charset="2"/>
              </a:rPr>
              <a:t>t</a:t>
            </a:r>
            <a:r>
              <a:rPr lang="en-US" altLang="ja-JP" sz="3200" dirty="0">
                <a:latin typeface="Wingdings 3" panose="05040102010807070707" pitchFamily="18" charset="2"/>
              </a:rPr>
              <a:t>g</a:t>
            </a:r>
            <a:r>
              <a:rPr lang="en-US" altLang="ja-JP" sz="3200" dirty="0"/>
              <a:t>ℓP</a:t>
            </a:r>
            <a:r>
              <a:rPr lang="en-US" altLang="ja-JP" sz="3200" baseline="30000" dirty="0"/>
              <a:t>0</a:t>
            </a:r>
            <a:r>
              <a:rPr lang="en-US" altLang="ja-JP" sz="3200" dirty="0"/>
              <a:t>/S</a:t>
            </a:r>
            <a:r>
              <a:rPr lang="en-US" altLang="ja-JP" sz="3200" baseline="30000" dirty="0"/>
              <a:t>0</a:t>
            </a:r>
            <a:r>
              <a:rPr lang="en-US" altLang="ja-JP" sz="3200" dirty="0"/>
              <a:t>/V</a:t>
            </a:r>
            <a:r>
              <a:rPr lang="en-US" altLang="ja-JP" sz="3200" baseline="30000" dirty="0"/>
              <a:t>0</a:t>
            </a:r>
            <a:r>
              <a:rPr lang="en-US" altLang="ja-JP" sz="3200" dirty="0"/>
              <a:t>,…</a:t>
            </a:r>
          </a:p>
          <a:p>
            <a:pPr marL="0" indent="0">
              <a:buNone/>
            </a:pPr>
            <a:r>
              <a:rPr kumimoji="1" lang="en-US" altLang="ja-JP" sz="3200" dirty="0"/>
              <a:t>Of course, we can consider, for example, </a:t>
            </a:r>
            <a:r>
              <a:rPr kumimoji="1" lang="en-US" altLang="ja-JP" sz="3200" dirty="0" err="1">
                <a:latin typeface="Symbol" panose="05050102010706020507" pitchFamily="18" charset="2"/>
              </a:rPr>
              <a:t>t</a:t>
            </a:r>
            <a:r>
              <a:rPr kumimoji="1" lang="en-US" altLang="ja-JP" sz="3200" baseline="30000" dirty="0" err="1"/>
              <a:t>-</a:t>
            </a:r>
            <a:r>
              <a:rPr kumimoji="1" lang="en-US" altLang="ja-JP" sz="3200" dirty="0" err="1">
                <a:latin typeface="Wingdings 3" panose="05040102010807070707" pitchFamily="18" charset="2"/>
              </a:rPr>
              <a:t>g</a:t>
            </a:r>
            <a:r>
              <a:rPr kumimoji="1" lang="en-US" altLang="ja-JP" sz="3200" dirty="0" err="1">
                <a:latin typeface="Symbol" panose="05050102010706020507" pitchFamily="18" charset="2"/>
              </a:rPr>
              <a:t>m</a:t>
            </a:r>
            <a:r>
              <a:rPr kumimoji="1" lang="en-US" altLang="ja-JP" sz="3200" baseline="30000" dirty="0" err="1"/>
              <a:t>-</a:t>
            </a:r>
            <a:r>
              <a:rPr kumimoji="1" lang="en-US" altLang="ja-JP" sz="3200" dirty="0" err="1"/>
              <a:t>e</a:t>
            </a:r>
            <a:r>
              <a:rPr kumimoji="1" lang="en-US" altLang="ja-JP" sz="3200" baseline="30000" dirty="0" err="1"/>
              <a:t>+</a:t>
            </a:r>
            <a:r>
              <a:rPr kumimoji="1" lang="en-US" altLang="ja-JP" sz="3200" dirty="0" err="1"/>
              <a:t>e</a:t>
            </a:r>
            <a:r>
              <a:rPr kumimoji="1" lang="en-US" altLang="ja-JP" sz="3200" baseline="30000" dirty="0" err="1"/>
              <a:t>+</a:t>
            </a:r>
            <a:r>
              <a:rPr kumimoji="1" lang="en-US" altLang="ja-JP" sz="3200" dirty="0" err="1">
                <a:latin typeface="Symbol" panose="05050102010706020507" pitchFamily="18" charset="2"/>
              </a:rPr>
              <a:t>nn</a:t>
            </a:r>
            <a:r>
              <a:rPr kumimoji="1" lang="en-US" altLang="ja-JP" sz="3200" dirty="0"/>
              <a:t>, but here, we consider only </a:t>
            </a:r>
            <a:r>
              <a:rPr kumimoji="1" lang="en-US" altLang="ja-JP" sz="3200" dirty="0" err="1"/>
              <a:t>neutrinoless</a:t>
            </a:r>
            <a:r>
              <a:rPr kumimoji="1" lang="en-US" altLang="ja-JP" sz="3200" dirty="0"/>
              <a:t> decays.</a:t>
            </a:r>
            <a:endParaRPr kumimoji="1" lang="ja-JP" altLang="en-US" sz="3200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70F733E-7641-4B6B-B91C-388CDA43E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4/Jun/2019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73CE60-20F4-4BC8-982A-B8D403C9A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International School on cLFV</a:t>
            </a:r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24CD29-0DE8-445D-9CC5-5E54AF8AF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altLang="ja-JP" smtClean="0"/>
              <a:pPr/>
              <a:t>39</a:t>
            </a:fld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36BCE23A-3D3D-4C90-8114-A4E317F3623E}"/>
                  </a:ext>
                </a:extLst>
              </p:cNvPr>
              <p:cNvSpPr txBox="1"/>
              <p:nvPr/>
            </p:nvSpPr>
            <p:spPr>
              <a:xfrm>
                <a:off x="1171575" y="5893926"/>
                <a:ext cx="6790577" cy="3727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  <m:sup>
                          <m:r>
                            <a:rPr kumimoji="1" lang="en-US" altLang="ja-JP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ja-JP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ja-JP" alt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ja-JP" alt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ja-JP" altLang="en-US" b="0" i="1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ja-JP" altLang="en-US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ja-JP" alt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ja-JP" alt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ja-JP" altLang="en-US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36BCE23A-3D3D-4C90-8114-A4E317F362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575" y="5893926"/>
                <a:ext cx="6790577" cy="372731"/>
              </a:xfrm>
              <a:prstGeom prst="rect">
                <a:avLst/>
              </a:prstGeom>
              <a:blipFill>
                <a:blip r:embed="rId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165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Who discovers tau lepton?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4/Jun/2019</a:t>
            </a:r>
            <a:endParaRPr 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International School on cLFV</a:t>
            </a:r>
            <a:endParaRPr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8F27339-1EBA-4FAB-853E-66338FC8F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816" y="1396856"/>
            <a:ext cx="7243638" cy="4518081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118E130-59D0-4DAF-889C-B71A496BCDF0}"/>
              </a:ext>
            </a:extLst>
          </p:cNvPr>
          <p:cNvSpPr txBox="1"/>
          <p:nvPr/>
        </p:nvSpPr>
        <p:spPr>
          <a:xfrm>
            <a:off x="1049571" y="6017999"/>
            <a:ext cx="4769383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kumimoji="1" lang="en-US" altLang="ja-JP" dirty="0">
                <a:hlinkClick r:id="rId3"/>
              </a:rPr>
              <a:t>https://en.wikipedia.org/wiki/Martin_Lewis_Perl</a:t>
            </a:r>
            <a:endParaRPr kumimoji="1" lang="en-US" altLang="ja-JP" dirty="0"/>
          </a:p>
          <a:p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Homework/discussion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554163"/>
                <a:ext cx="8731696" cy="1298774"/>
              </a:xfrm>
            </p:spPr>
            <p:txBody>
              <a:bodyPr>
                <a:normAutofit lnSpcReduction="10000"/>
              </a:bodyPr>
              <a:lstStyle/>
              <a:p>
                <a:r>
                  <a:rPr kumimoji="1" lang="en-US" altLang="ja-JP" sz="2800" dirty="0"/>
                  <a:t>Sometimes, we are asked why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ja-JP" altLang="en-US" sz="280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kumimoji="1" lang="ja-JP" altLang="en-US" sz="2800" i="1" smtClean="0">
                        <a:latin typeface="Cambria Math" panose="02040503050406030204" pitchFamily="18" charset="0"/>
                      </a:rPr>
                      <m:t>→</m:t>
                    </m:r>
                    <m:acc>
                      <m:accPr>
                        <m:chr m:val="̅"/>
                        <m:ctrlPr>
                          <a:rPr kumimoji="1" lang="ja-JP" alt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kumimoji="1" lang="ja-JP" altLang="en-US" sz="280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kumimoji="1" lang="ja-JP" altLang="en-US" sz="2800" dirty="0"/>
                  <a:t> </a:t>
                </a:r>
                <a:r>
                  <a:rPr kumimoji="1" lang="en-US" altLang="ja-JP" sz="2800" dirty="0"/>
                  <a:t>is not studied?</a:t>
                </a:r>
              </a:p>
              <a:p>
                <a:pPr marL="0" indent="0">
                  <a:buNone/>
                </a:pPr>
                <a:r>
                  <a:rPr lang="en-US" altLang="ja-JP" sz="2800" dirty="0"/>
                  <a:t>Proton mass~1GeV, tau mass~1.8GeV:</a:t>
                </a:r>
                <a:r>
                  <a:rPr lang="ja-JP" altLang="en-US" sz="2800" dirty="0"/>
                  <a:t> </a:t>
                </a:r>
                <a:r>
                  <a:rPr lang="en-US" altLang="ja-JP" sz="2800" dirty="0"/>
                  <a:t>possible</a:t>
                </a:r>
              </a:p>
              <a:p>
                <a:pPr marL="0" indent="0">
                  <a:buNone/>
                </a:pPr>
                <a:endParaRPr kumimoji="1" lang="ja-JP" altLang="en-US" sz="28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554163"/>
                <a:ext cx="8731696" cy="1298774"/>
              </a:xfrm>
              <a:blipFill>
                <a:blip r:embed="rId2"/>
                <a:stretch>
                  <a:fillRect l="-1397" t="-13615" b="-892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4/Jun/2019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International School on cLFV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F7A2BDD-D331-44F0-96AA-4FB4ED497064}" type="slidenum">
              <a:rPr lang="en-US" altLang="ja-JP" smtClean="0"/>
              <a:pPr/>
              <a:t>40</a:t>
            </a:fld>
            <a:endParaRPr lang="en-US" altLang="ja-JP" dirty="0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0E731BA8-EFC9-4F88-8154-D6AB044AF684}"/>
              </a:ext>
            </a:extLst>
          </p:cNvPr>
          <p:cNvCxnSpPr/>
          <p:nvPr/>
        </p:nvCxnSpPr>
        <p:spPr>
          <a:xfrm flipV="1">
            <a:off x="1331640" y="3573016"/>
            <a:ext cx="720080" cy="5040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D540C5BB-33FD-468F-AFD7-05C5DFFE95AB}"/>
              </a:ext>
            </a:extLst>
          </p:cNvPr>
          <p:cNvCxnSpPr>
            <a:cxnSpLocks/>
          </p:cNvCxnSpPr>
          <p:nvPr/>
        </p:nvCxnSpPr>
        <p:spPr>
          <a:xfrm>
            <a:off x="1979712" y="2852936"/>
            <a:ext cx="72008" cy="7200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22D0E070-4CEC-466D-A9FC-1E7698F54EAC}"/>
              </a:ext>
            </a:extLst>
          </p:cNvPr>
          <p:cNvCxnSpPr/>
          <p:nvPr/>
        </p:nvCxnSpPr>
        <p:spPr>
          <a:xfrm>
            <a:off x="2051720" y="3573016"/>
            <a:ext cx="714400" cy="3600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2BB68661-3586-4BE8-A727-7BF8EFB8E916}"/>
                  </a:ext>
                </a:extLst>
              </p:cNvPr>
              <p:cNvSpPr txBox="1"/>
              <p:nvPr/>
            </p:nvSpPr>
            <p:spPr>
              <a:xfrm>
                <a:off x="1331640" y="3831431"/>
                <a:ext cx="4092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2BB68661-3586-4BE8-A727-7BF8EFB8E9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3831431"/>
                <a:ext cx="409278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0C903F69-70B2-4D17-B708-F10539C72CA7}"/>
                  </a:ext>
                </a:extLst>
              </p:cNvPr>
              <p:cNvSpPr txBox="1"/>
              <p:nvPr/>
            </p:nvSpPr>
            <p:spPr>
              <a:xfrm>
                <a:off x="1930474" y="2708920"/>
                <a:ext cx="4369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0C903F69-70B2-4D17-B708-F10539C72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474" y="2708920"/>
                <a:ext cx="436914" cy="461665"/>
              </a:xfrm>
              <a:prstGeom prst="rect">
                <a:avLst/>
              </a:prstGeom>
              <a:blipFill>
                <a:blip r:embed="rId4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33DA7343-1A47-44F6-89EC-DC42AF8995F0}"/>
                  </a:ext>
                </a:extLst>
              </p:cNvPr>
              <p:cNvSpPr txBox="1"/>
              <p:nvPr/>
            </p:nvSpPr>
            <p:spPr>
              <a:xfrm>
                <a:off x="2506538" y="3429000"/>
                <a:ext cx="4317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33DA7343-1A47-44F6-89EC-DC42AF8995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6538" y="3429000"/>
                <a:ext cx="431785" cy="461665"/>
              </a:xfrm>
              <a:prstGeom prst="rect">
                <a:avLst/>
              </a:prstGeom>
              <a:blipFill>
                <a:blip r:embed="rId5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D5543480-019A-446C-8459-FCCED9DED2BE}"/>
                  </a:ext>
                </a:extLst>
              </p:cNvPr>
              <p:cNvSpPr txBox="1"/>
              <p:nvPr/>
            </p:nvSpPr>
            <p:spPr>
              <a:xfrm>
                <a:off x="3635896" y="2839879"/>
                <a:ext cx="4850495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The existence of this effective vertex </a:t>
                </a:r>
              </a:p>
              <a:p>
                <a:r>
                  <a:rPr kumimoji="1" lang="en-US" altLang="ja-JP" sz="20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having strong coupling which allow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ja-JP" altLang="en-US" sz="20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kumimoji="1" lang="ja-JP" altLang="en-US" sz="2000" i="1">
                        <a:latin typeface="Cambria Math" panose="02040503050406030204" pitchFamily="18" charset="0"/>
                      </a:rPr>
                      <m:t>→</m:t>
                    </m:r>
                    <m:acc>
                      <m:accPr>
                        <m:chr m:val="̅"/>
                        <m:ctrlPr>
                          <a:rPr kumimoji="1" lang="ja-JP" alt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kumimoji="1" lang="ja-JP" altLang="en-US" sz="2000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kumimoji="1" lang="en-US" altLang="ja-JP" sz="20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r>
                  <a:rPr kumimoji="1" lang="en-US" altLang="ja-JP" sz="20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as large as B-factory observes</a:t>
                </a:r>
              </a:p>
              <a:p>
                <a:r>
                  <a:rPr kumimoji="1" lang="en-US" altLang="ja-JP" sz="20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affects… what? </a:t>
                </a: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D5543480-019A-446C-8459-FCCED9DED2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2839879"/>
                <a:ext cx="4850495" cy="1323439"/>
              </a:xfrm>
              <a:prstGeom prst="rect">
                <a:avLst/>
              </a:prstGeom>
              <a:blipFill>
                <a:blip r:embed="rId6"/>
                <a:stretch>
                  <a:fillRect l="-1256" t="-2765" r="-2136" b="-73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ECEDD50-5E19-480F-9AEC-1068C5C80F59}"/>
              </a:ext>
            </a:extLst>
          </p:cNvPr>
          <p:cNvSpPr txBox="1"/>
          <p:nvPr/>
        </p:nvSpPr>
        <p:spPr>
          <a:xfrm>
            <a:off x="1740918" y="4906433"/>
            <a:ext cx="6251968" cy="46166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kumimoji="1" lang="en-US" altLang="ja-JP" sz="2400" dirty="0"/>
              <a:t>Actually, </a:t>
            </a:r>
            <a:r>
              <a:rPr kumimoji="1" lang="en-US" altLang="ja-JP" sz="2400" dirty="0" err="1"/>
              <a:t>LHb</a:t>
            </a:r>
            <a:r>
              <a:rPr kumimoji="1" lang="en-US" altLang="ja-JP" sz="2400" dirty="0"/>
              <a:t> published search result for </a:t>
            </a:r>
            <a:r>
              <a:rPr kumimoji="1" lang="en-US" altLang="ja-JP" sz="2400" dirty="0" err="1">
                <a:latin typeface="Symbol" panose="05050102010706020507" pitchFamily="18" charset="2"/>
              </a:rPr>
              <a:t>t</a:t>
            </a:r>
            <a:r>
              <a:rPr kumimoji="1" lang="en-US" altLang="ja-JP" sz="2400" dirty="0" err="1">
                <a:latin typeface="Wingdings 3" panose="05040102010807070707" pitchFamily="18" charset="2"/>
              </a:rPr>
              <a:t>g</a:t>
            </a:r>
            <a:r>
              <a:rPr kumimoji="1" lang="en-US" altLang="ja-JP" sz="2400" dirty="0" err="1"/>
              <a:t>p</a:t>
            </a:r>
            <a:r>
              <a:rPr kumimoji="1" lang="en-US" altLang="ja-JP" sz="2400" dirty="0" err="1">
                <a:latin typeface="Symbol" panose="05050102010706020507" pitchFamily="18" charset="2"/>
              </a:rPr>
              <a:t>mm</a:t>
            </a:r>
            <a:r>
              <a:rPr kumimoji="1" lang="en-US" altLang="ja-JP" sz="2400" dirty="0">
                <a:latin typeface="Symbol" panose="05050102010706020507" pitchFamily="18" charset="2"/>
              </a:rPr>
              <a:t>.</a:t>
            </a:r>
            <a:endParaRPr kumimoji="1" lang="ja-JP" altLang="en-US" sz="2400" dirty="0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6484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88113" y="365126"/>
            <a:ext cx="7983940" cy="1325563"/>
          </a:xfrm>
        </p:spPr>
        <p:txBody>
          <a:bodyPr/>
          <a:lstStyle/>
          <a:p>
            <a:r>
              <a:rPr lang="en-US" altLang="ja-JP" dirty="0"/>
              <a:t>Rough sketch for tau LFV processes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554162"/>
                <a:ext cx="3835152" cy="452596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ja-JP" altLang="en-US" sz="280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kumimoji="1" lang="ja-JP" altLang="en-US" sz="280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ja-JP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ja-JP" altLang="en-US" sz="280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kumimoji="1" lang="ja-JP" altLang="en-US" sz="280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kumimoji="1" lang="ja-JP" altLang="en-US" sz="2800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554162"/>
                <a:ext cx="3835152" cy="45259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4/Jun/2019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International School on cLFV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altLang="ja-JP" smtClean="0"/>
              <a:pPr/>
              <a:t>41</a:t>
            </a:fld>
            <a:endParaRPr lang="en-US" altLang="ja-JP" dirty="0"/>
          </a:p>
        </p:txBody>
      </p:sp>
      <p:grpSp>
        <p:nvGrpSpPr>
          <p:cNvPr id="7" name="Group 37">
            <a:extLst>
              <a:ext uri="{FF2B5EF4-FFF2-40B4-BE49-F238E27FC236}">
                <a16:creationId xmlns:a16="http://schemas.microsoft.com/office/drawing/2014/main" id="{2DB1A442-28A1-4086-A51B-50E40E75A114}"/>
              </a:ext>
            </a:extLst>
          </p:cNvPr>
          <p:cNvGrpSpPr>
            <a:grpSpLocks/>
          </p:cNvGrpSpPr>
          <p:nvPr/>
        </p:nvGrpSpPr>
        <p:grpSpPr bwMode="auto">
          <a:xfrm>
            <a:off x="549092" y="1772816"/>
            <a:ext cx="3516984" cy="2079626"/>
            <a:chOff x="3699" y="960"/>
            <a:chExt cx="1662" cy="1310"/>
          </a:xfrm>
        </p:grpSpPr>
        <p:pic>
          <p:nvPicPr>
            <p:cNvPr id="8" name="Picture 1060" descr="C:\Documents and Settings\miyamiya\デスクトップ\Higgs_LFV.eps">
              <a:extLst>
                <a:ext uri="{FF2B5EF4-FFF2-40B4-BE49-F238E27FC236}">
                  <a16:creationId xmlns:a16="http://schemas.microsoft.com/office/drawing/2014/main" id="{20D43801-5E89-44A0-8704-51856723A8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44" y="1200"/>
              <a:ext cx="1392" cy="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Group 20">
              <a:extLst>
                <a:ext uri="{FF2B5EF4-FFF2-40B4-BE49-F238E27FC236}">
                  <a16:creationId xmlns:a16="http://schemas.microsoft.com/office/drawing/2014/main" id="{3C00E351-EC11-47B0-906C-D424EE8726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2" y="1818"/>
              <a:ext cx="102" cy="150"/>
              <a:chOff x="5184" y="2736"/>
              <a:chExt cx="102" cy="150"/>
            </a:xfrm>
          </p:grpSpPr>
          <p:sp>
            <p:nvSpPr>
              <p:cNvPr id="16" name="Line 1065">
                <a:extLst>
                  <a:ext uri="{FF2B5EF4-FFF2-40B4-BE49-F238E27FC236}">
                    <a16:creationId xmlns:a16="http://schemas.microsoft.com/office/drawing/2014/main" id="{74C4DA7B-94BD-4792-9497-B9A325DCAF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84" y="2736"/>
                <a:ext cx="102" cy="15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7" name="Line 1066">
                <a:extLst>
                  <a:ext uri="{FF2B5EF4-FFF2-40B4-BE49-F238E27FC236}">
                    <a16:creationId xmlns:a16="http://schemas.microsoft.com/office/drawing/2014/main" id="{AC24091B-3779-45D6-B1B6-FBD3C80785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84" y="2736"/>
                <a:ext cx="102" cy="15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  <p:sp>
          <p:nvSpPr>
            <p:cNvPr id="10" name="Text Box 1068">
              <a:extLst>
                <a:ext uri="{FF2B5EF4-FFF2-40B4-BE49-F238E27FC236}">
                  <a16:creationId xmlns:a16="http://schemas.microsoft.com/office/drawing/2014/main" id="{FDAF2369-5BDF-47AF-93FD-24DFED86A6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6" y="1863"/>
              <a:ext cx="14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3600" dirty="0">
                  <a:latin typeface="Symbol" pitchFamily="18" charset="2"/>
                  <a:ea typeface="HGｺﾞｼｯｸE" pitchFamily="49" charset="-128"/>
                </a:rPr>
                <a:t>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 Box 1062">
                  <a:extLst>
                    <a:ext uri="{FF2B5EF4-FFF2-40B4-BE49-F238E27FC236}">
                      <a16:creationId xmlns:a16="http://schemas.microsoft.com/office/drawing/2014/main" id="{7E4B15E0-5FD0-47F1-AC80-6532ACC8E0F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99" y="1586"/>
                  <a:ext cx="256" cy="2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ja-JP" sz="2400" i="1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HGｺﾞｼｯｸE" pitchFamily="49" charset="-128"/>
                              </a:rPr>
                            </m:ctrlPr>
                          </m:sSupPr>
                          <m:e>
                            <m:r>
                              <a:rPr lang="ja-JP" altLang="en-US" sz="2400" i="1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HGｺﾞｼｯｸE" pitchFamily="49" charset="-128"/>
                              </a:rPr>
                              <m:t>𝜏</m:t>
                            </m:r>
                          </m:e>
                          <m:sup>
                            <m:r>
                              <a:rPr lang="en-US" altLang="ja-JP" sz="2400" b="0" i="1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HGｺﾞｼｯｸE" pitchFamily="49" charset="-128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en-US" altLang="ja-JP" sz="2400" dirty="0">
                    <a:solidFill>
                      <a:schemeClr val="accent4">
                        <a:lumMod val="10000"/>
                      </a:schemeClr>
                    </a:solidFill>
                    <a:latin typeface="Symbol" pitchFamily="18" charset="2"/>
                    <a:ea typeface="HGｺﾞｼｯｸE" pitchFamily="49" charset="-128"/>
                  </a:endParaRPr>
                </a:p>
              </p:txBody>
            </p:sp>
          </mc:Choice>
          <mc:Fallback xmlns="">
            <p:sp>
              <p:nvSpPr>
                <p:cNvPr id="11" name="Text Box 1062">
                  <a:extLst>
                    <a:ext uri="{FF2B5EF4-FFF2-40B4-BE49-F238E27FC236}">
                      <a16:creationId xmlns:a16="http://schemas.microsoft.com/office/drawing/2014/main" id="{7E4B15E0-5FD0-47F1-AC80-6532ACC8E0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699" y="1586"/>
                  <a:ext cx="256" cy="29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070">
                  <a:extLst>
                    <a:ext uri="{FF2B5EF4-FFF2-40B4-BE49-F238E27FC236}">
                      <a16:creationId xmlns:a16="http://schemas.microsoft.com/office/drawing/2014/main" id="{388B3457-2030-461A-8E66-751EB73C06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1344"/>
                  <a:ext cx="368" cy="2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ja-JP" sz="2400" i="1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HGｺﾞｼｯｸE" pitchFamily="49" charset="-128"/>
                              </a:rPr>
                            </m:ctrlPr>
                          </m:sSupPr>
                          <m:e>
                            <m:r>
                              <a:rPr lang="en-US" altLang="ja-JP" sz="2400" b="0" i="1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HGｺﾞｼｯｸE" pitchFamily="49" charset="-128"/>
                              </a:rPr>
                              <m:t>𝑊</m:t>
                            </m:r>
                          </m:e>
                          <m:sup>
                            <m:r>
                              <a:rPr lang="en-US" altLang="ja-JP" sz="2400" b="0" i="1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HGｺﾞｼｯｸE" pitchFamily="49" charset="-128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en-US" altLang="ja-JP" sz="2400" dirty="0">
                    <a:solidFill>
                      <a:schemeClr val="accent4">
                        <a:lumMod val="10000"/>
                      </a:schemeClr>
                    </a:solidFill>
                    <a:latin typeface="Gill Sans MT"/>
                    <a:ea typeface="HGｺﾞｼｯｸE" pitchFamily="49" charset="-128"/>
                  </a:endParaRPr>
                </a:p>
              </p:txBody>
            </p:sp>
          </mc:Choice>
          <mc:Fallback xmlns="">
            <p:sp>
              <p:nvSpPr>
                <p:cNvPr id="12" name="Rectangle 1070">
                  <a:extLst>
                    <a:ext uri="{FF2B5EF4-FFF2-40B4-BE49-F238E27FC236}">
                      <a16:creationId xmlns:a16="http://schemas.microsoft.com/office/drawing/2014/main" id="{388B3457-2030-461A-8E66-751EB73C062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92" y="1344"/>
                  <a:ext cx="368" cy="29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 Box 35">
              <a:extLst>
                <a:ext uri="{FF2B5EF4-FFF2-40B4-BE49-F238E27FC236}">
                  <a16:creationId xmlns:a16="http://schemas.microsoft.com/office/drawing/2014/main" id="{FA65A3C0-8F2E-4312-9346-4E4FEDD804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2" y="1846"/>
              <a:ext cx="20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400" dirty="0" err="1">
                  <a:solidFill>
                    <a:schemeClr val="accent4">
                      <a:lumMod val="10000"/>
                    </a:schemeClr>
                  </a:solidFill>
                  <a:latin typeface="Symbol" pitchFamily="18" charset="2"/>
                  <a:ea typeface="HGｺﾞｼｯｸE" pitchFamily="49" charset="-128"/>
                </a:rPr>
                <a:t>n</a:t>
              </a:r>
              <a:r>
                <a:rPr lang="en-US" altLang="ja-JP" sz="2400" baseline="-25000" dirty="0" err="1">
                  <a:solidFill>
                    <a:schemeClr val="accent4">
                      <a:lumMod val="10000"/>
                    </a:schemeClr>
                  </a:solidFill>
                  <a:latin typeface="Symbol" pitchFamily="18" charset="2"/>
                  <a:ea typeface="HGｺﾞｼｯｸE" pitchFamily="49" charset="-128"/>
                </a:rPr>
                <a:t>t</a:t>
              </a:r>
              <a:endParaRPr lang="en-US" altLang="ja-JP" sz="2400" baseline="-25000" dirty="0">
                <a:solidFill>
                  <a:schemeClr val="accent4">
                    <a:lumMod val="10000"/>
                  </a:schemeClr>
                </a:solidFill>
                <a:latin typeface="Symbol" pitchFamily="18" charset="2"/>
                <a:ea typeface="HGｺﾞｼｯｸE" pitchFamily="49" charset="-128"/>
              </a:endParaRPr>
            </a:p>
          </p:txBody>
        </p:sp>
        <p:sp>
          <p:nvSpPr>
            <p:cNvPr id="14" name="Rectangle 36">
              <a:extLst>
                <a:ext uri="{FF2B5EF4-FFF2-40B4-BE49-F238E27FC236}">
                  <a16:creationId xmlns:a16="http://schemas.microsoft.com/office/drawing/2014/main" id="{53BC993F-6EB6-4000-8D87-3A5438D1D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1" y="1848"/>
              <a:ext cx="96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2400">
                  <a:solidFill>
                    <a:schemeClr val="accent4">
                      <a:lumMod val="10000"/>
                    </a:schemeClr>
                  </a:solidFill>
                  <a:latin typeface="Symbol" pitchFamily="18" charset="2"/>
                  <a:ea typeface="HGｺﾞｼｯｸE" pitchFamily="49" charset="-128"/>
                </a:rPr>
                <a:t>n</a:t>
              </a:r>
              <a:r>
                <a:rPr lang="en-US" altLang="ja-JP" sz="2400" baseline="-25000">
                  <a:solidFill>
                    <a:schemeClr val="accent4">
                      <a:lumMod val="10000"/>
                    </a:schemeClr>
                  </a:solidFill>
                  <a:latin typeface="Symbol" pitchFamily="18" charset="2"/>
                  <a:ea typeface="HGｺﾞｼｯｸE" pitchFamily="49" charset="-128"/>
                </a:rPr>
                <a:t>m </a:t>
              </a:r>
              <a:r>
                <a:rPr lang="en-US" altLang="ja-JP" sz="2400">
                  <a:solidFill>
                    <a:schemeClr val="accent4">
                      <a:lumMod val="10000"/>
                    </a:schemeClr>
                  </a:solidFill>
                  <a:latin typeface="Gill Sans MT"/>
                  <a:ea typeface="HGｺﾞｼｯｸE" pitchFamily="49" charset="-128"/>
                </a:rPr>
                <a:t>(or</a:t>
              </a:r>
              <a:r>
                <a:rPr lang="en-US" altLang="ja-JP" sz="2400" baseline="-25000">
                  <a:solidFill>
                    <a:schemeClr val="accent4">
                      <a:lumMod val="10000"/>
                    </a:schemeClr>
                  </a:solidFill>
                  <a:latin typeface="Gill Sans MT"/>
                  <a:ea typeface="HGｺﾞｼｯｸE" pitchFamily="49" charset="-128"/>
                </a:rPr>
                <a:t> </a:t>
              </a:r>
              <a:r>
                <a:rPr lang="en-US" altLang="ja-JP" sz="2400">
                  <a:solidFill>
                    <a:schemeClr val="accent4">
                      <a:lumMod val="10000"/>
                    </a:schemeClr>
                  </a:solidFill>
                  <a:latin typeface="Symbol" pitchFamily="18" charset="2"/>
                  <a:ea typeface="HGｺﾞｼｯｸE" pitchFamily="49" charset="-128"/>
                </a:rPr>
                <a:t>n</a:t>
              </a:r>
              <a:r>
                <a:rPr lang="en-US" altLang="ja-JP" sz="2400" baseline="-25000">
                  <a:solidFill>
                    <a:schemeClr val="accent4">
                      <a:lumMod val="10000"/>
                    </a:schemeClr>
                  </a:solidFill>
                  <a:latin typeface="Gill Sans MT"/>
                  <a:ea typeface="HGｺﾞｼｯｸE" pitchFamily="49" charset="-128"/>
                </a:rPr>
                <a:t>e</a:t>
              </a:r>
              <a:r>
                <a:rPr lang="en-US" altLang="ja-JP" sz="2400">
                  <a:solidFill>
                    <a:schemeClr val="accent4">
                      <a:lumMod val="10000"/>
                    </a:schemeClr>
                  </a:solidFill>
                  <a:latin typeface="Gill Sans MT"/>
                  <a:ea typeface="HGｺﾞｼｯｸE" pitchFamily="49" charset="-128"/>
                </a:rPr>
                <a:t>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 Box 1073">
                  <a:extLst>
                    <a:ext uri="{FF2B5EF4-FFF2-40B4-BE49-F238E27FC236}">
                      <a16:creationId xmlns:a16="http://schemas.microsoft.com/office/drawing/2014/main" id="{2F85E316-6CED-4FA5-9DF7-FBD67F94B11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44" y="960"/>
                  <a:ext cx="183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ja-JP" alt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GｺﾞｼｯｸE" pitchFamily="49" charset="-128"/>
                          </a:rPr>
                          <m:t>𝜸</m:t>
                        </m:r>
                      </m:oMath>
                    </m:oMathPara>
                  </a14:m>
                  <a:endParaRPr lang="en-US" altLang="ja-JP" b="1" dirty="0">
                    <a:solidFill>
                      <a:schemeClr val="tx1"/>
                    </a:solidFill>
                    <a:latin typeface="Gill Sans MT"/>
                    <a:ea typeface="HGｺﾞｼｯｸE" pitchFamily="49" charset="-128"/>
                  </a:endParaRPr>
                </a:p>
              </p:txBody>
            </p:sp>
          </mc:Choice>
          <mc:Fallback xmlns="">
            <p:sp>
              <p:nvSpPr>
                <p:cNvPr id="15" name="Text Box 1073">
                  <a:extLst>
                    <a:ext uri="{FF2B5EF4-FFF2-40B4-BE49-F238E27FC236}">
                      <a16:creationId xmlns:a16="http://schemas.microsoft.com/office/drawing/2014/main" id="{2F85E316-6CED-4FA5-9DF7-FBD67F94B1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044" y="960"/>
                  <a:ext cx="183" cy="233"/>
                </a:xfrm>
                <a:prstGeom prst="rect">
                  <a:avLst/>
                </a:prstGeom>
                <a:blipFill>
                  <a:blip r:embed="rId6"/>
                  <a:stretch>
                    <a:fillRect b="-6667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6C544BF2-E00D-447F-A795-503AF5A6352F}"/>
                  </a:ext>
                </a:extLst>
              </p:cNvPr>
              <p:cNvSpPr txBox="1"/>
              <p:nvPr/>
            </p:nvSpPr>
            <p:spPr>
              <a:xfrm>
                <a:off x="2739632" y="2780928"/>
                <a:ext cx="14003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ja-JP" altLang="en-US" sz="240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kumimoji="1" lang="en-US" altLang="ja-JP" sz="2400" dirty="0"/>
                  <a:t>(or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kumimoji="1" lang="en-US" altLang="ja-JP" sz="2400" dirty="0"/>
                  <a:t>)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6C544BF2-E00D-447F-A795-503AF5A635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9632" y="2780928"/>
                <a:ext cx="1400320" cy="461665"/>
              </a:xfrm>
              <a:prstGeom prst="rect">
                <a:avLst/>
              </a:prstGeom>
              <a:blipFill>
                <a:blip r:embed="rId7"/>
                <a:stretch>
                  <a:fillRect l="-870" t="-9211" r="-6087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37A4913-F597-4F0D-927C-09FE6E15208A}"/>
              </a:ext>
            </a:extLst>
          </p:cNvPr>
          <p:cNvSpPr txBox="1"/>
          <p:nvPr/>
        </p:nvSpPr>
        <p:spPr>
          <a:xfrm>
            <a:off x="861464" y="2196238"/>
            <a:ext cx="332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~</a:t>
            </a:r>
            <a:endParaRPr kumimoji="1" lang="ja-JP" altLang="en-US" sz="2400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525F8EB-775D-48AC-A942-7B70EDD85DBD}"/>
              </a:ext>
            </a:extLst>
          </p:cNvPr>
          <p:cNvSpPr txBox="1"/>
          <p:nvPr/>
        </p:nvSpPr>
        <p:spPr>
          <a:xfrm>
            <a:off x="1090148" y="3109390"/>
            <a:ext cx="332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~</a:t>
            </a:r>
            <a:endParaRPr kumimoji="1" lang="ja-JP" altLang="en-US" sz="2400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09B0F5B-6EFD-4615-8D77-B6821D51EA3A}"/>
              </a:ext>
            </a:extLst>
          </p:cNvPr>
          <p:cNvSpPr txBox="1"/>
          <p:nvPr/>
        </p:nvSpPr>
        <p:spPr>
          <a:xfrm>
            <a:off x="2048981" y="3100764"/>
            <a:ext cx="332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~</a:t>
            </a:r>
            <a:endParaRPr kumimoji="1" lang="ja-JP" altLang="en-US" sz="2400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D5EEAE85-207C-49C0-A3B7-5255DB331229}"/>
              </a:ext>
            </a:extLst>
          </p:cNvPr>
          <p:cNvSpPr txBox="1"/>
          <p:nvPr/>
        </p:nvSpPr>
        <p:spPr>
          <a:xfrm>
            <a:off x="2797939" y="3100764"/>
            <a:ext cx="332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~</a:t>
            </a:r>
            <a:endParaRPr kumimoji="1" lang="ja-JP" altLang="en-US" sz="2400" dirty="0"/>
          </a:p>
        </p:txBody>
      </p:sp>
      <p:grpSp>
        <p:nvGrpSpPr>
          <p:cNvPr id="28" name="Group 37">
            <a:extLst>
              <a:ext uri="{FF2B5EF4-FFF2-40B4-BE49-F238E27FC236}">
                <a16:creationId xmlns:a16="http://schemas.microsoft.com/office/drawing/2014/main" id="{82C18436-CB8F-46B1-96D1-95EE68AAC771}"/>
              </a:ext>
            </a:extLst>
          </p:cNvPr>
          <p:cNvGrpSpPr>
            <a:grpSpLocks/>
          </p:cNvGrpSpPr>
          <p:nvPr/>
        </p:nvGrpSpPr>
        <p:grpSpPr bwMode="auto">
          <a:xfrm>
            <a:off x="5013588" y="2153816"/>
            <a:ext cx="3516984" cy="1698626"/>
            <a:chOff x="3699" y="1200"/>
            <a:chExt cx="1662" cy="1070"/>
          </a:xfrm>
        </p:grpSpPr>
        <p:pic>
          <p:nvPicPr>
            <p:cNvPr id="29" name="Picture 1060" descr="C:\Documents and Settings\miyamiya\デスクトップ\Higgs_LFV.eps">
              <a:extLst>
                <a:ext uri="{FF2B5EF4-FFF2-40B4-BE49-F238E27FC236}">
                  <a16:creationId xmlns:a16="http://schemas.microsoft.com/office/drawing/2014/main" id="{C747B2EE-486B-4A37-B362-B267A27252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44" y="1200"/>
              <a:ext cx="1392" cy="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0" name="Group 20">
              <a:extLst>
                <a:ext uri="{FF2B5EF4-FFF2-40B4-BE49-F238E27FC236}">
                  <a16:creationId xmlns:a16="http://schemas.microsoft.com/office/drawing/2014/main" id="{012194C7-8A5C-430F-A984-EB6BBCC6AA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2" y="1818"/>
              <a:ext cx="102" cy="150"/>
              <a:chOff x="5184" y="2736"/>
              <a:chExt cx="102" cy="150"/>
            </a:xfrm>
          </p:grpSpPr>
          <p:sp>
            <p:nvSpPr>
              <p:cNvPr id="37" name="Line 1065">
                <a:extLst>
                  <a:ext uri="{FF2B5EF4-FFF2-40B4-BE49-F238E27FC236}">
                    <a16:creationId xmlns:a16="http://schemas.microsoft.com/office/drawing/2014/main" id="{498484E6-94D5-4BED-9DEC-EA371920B3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84" y="2736"/>
                <a:ext cx="102" cy="15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38" name="Line 1066">
                <a:extLst>
                  <a:ext uri="{FF2B5EF4-FFF2-40B4-BE49-F238E27FC236}">
                    <a16:creationId xmlns:a16="http://schemas.microsoft.com/office/drawing/2014/main" id="{3B32CEA4-FEA5-409E-A3BC-320824746D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84" y="2736"/>
                <a:ext cx="102" cy="15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  <p:sp>
          <p:nvSpPr>
            <p:cNvPr id="31" name="Text Box 1068">
              <a:extLst>
                <a:ext uri="{FF2B5EF4-FFF2-40B4-BE49-F238E27FC236}">
                  <a16:creationId xmlns:a16="http://schemas.microsoft.com/office/drawing/2014/main" id="{58DA176B-17E8-4A60-A1D6-DC68146898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6" y="1863"/>
              <a:ext cx="14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3600" dirty="0">
                  <a:latin typeface="Symbol" pitchFamily="18" charset="2"/>
                  <a:ea typeface="HGｺﾞｼｯｸE" pitchFamily="49" charset="-128"/>
                </a:rPr>
                <a:t>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 Box 1062">
                  <a:extLst>
                    <a:ext uri="{FF2B5EF4-FFF2-40B4-BE49-F238E27FC236}">
                      <a16:creationId xmlns:a16="http://schemas.microsoft.com/office/drawing/2014/main" id="{0D6E1B54-922D-449B-9F38-3B46DD97493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99" y="1586"/>
                  <a:ext cx="256" cy="2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ja-JP" sz="2400" i="1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HGｺﾞｼｯｸE" pitchFamily="49" charset="-128"/>
                              </a:rPr>
                            </m:ctrlPr>
                          </m:sSupPr>
                          <m:e>
                            <m:r>
                              <a:rPr lang="ja-JP" altLang="en-US" sz="2400" i="1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HGｺﾞｼｯｸE" pitchFamily="49" charset="-128"/>
                              </a:rPr>
                              <m:t>𝜏</m:t>
                            </m:r>
                          </m:e>
                          <m:sup>
                            <m:r>
                              <a:rPr lang="en-US" altLang="ja-JP" sz="2400" b="0" i="1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HGｺﾞｼｯｸE" pitchFamily="49" charset="-128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en-US" altLang="ja-JP" sz="2400" dirty="0">
                    <a:solidFill>
                      <a:schemeClr val="accent4">
                        <a:lumMod val="10000"/>
                      </a:schemeClr>
                    </a:solidFill>
                    <a:latin typeface="Symbol" pitchFamily="18" charset="2"/>
                    <a:ea typeface="HGｺﾞｼｯｸE" pitchFamily="49" charset="-128"/>
                  </a:endParaRPr>
                </a:p>
              </p:txBody>
            </p:sp>
          </mc:Choice>
          <mc:Fallback xmlns="">
            <p:sp>
              <p:nvSpPr>
                <p:cNvPr id="32" name="Text Box 1062">
                  <a:extLst>
                    <a:ext uri="{FF2B5EF4-FFF2-40B4-BE49-F238E27FC236}">
                      <a16:creationId xmlns:a16="http://schemas.microsoft.com/office/drawing/2014/main" id="{0D6E1B54-922D-449B-9F38-3B46DD9749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699" y="1586"/>
                  <a:ext cx="256" cy="29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1070">
                  <a:extLst>
                    <a:ext uri="{FF2B5EF4-FFF2-40B4-BE49-F238E27FC236}">
                      <a16:creationId xmlns:a16="http://schemas.microsoft.com/office/drawing/2014/main" id="{DFBEDE7F-2813-448B-B586-7CE5925E84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1344"/>
                  <a:ext cx="358" cy="2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ja-JP" sz="2400" i="1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HGｺﾞｼｯｸE" pitchFamily="49" charset="-128"/>
                              </a:rPr>
                            </m:ctrlPr>
                          </m:sSupPr>
                          <m:e>
                            <m:r>
                              <a:rPr lang="en-US" altLang="ja-JP" sz="2400" b="0" i="1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HGｺﾞｼｯｸE" pitchFamily="49" charset="-128"/>
                              </a:rPr>
                              <m:t>𝑊</m:t>
                            </m:r>
                          </m:e>
                          <m:sup>
                            <m:r>
                              <a:rPr lang="en-US" altLang="ja-JP" sz="2400" b="0" i="1" smtClean="0">
                                <a:solidFill>
                                  <a:schemeClr val="accent4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HGｺﾞｼｯｸE" pitchFamily="49" charset="-128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en-US" altLang="ja-JP" sz="2400" dirty="0">
                    <a:solidFill>
                      <a:schemeClr val="accent4">
                        <a:lumMod val="10000"/>
                      </a:schemeClr>
                    </a:solidFill>
                    <a:latin typeface="Gill Sans MT"/>
                    <a:ea typeface="HGｺﾞｼｯｸE" pitchFamily="49" charset="-128"/>
                  </a:endParaRPr>
                </a:p>
              </p:txBody>
            </p:sp>
          </mc:Choice>
          <mc:Fallback xmlns="">
            <p:sp>
              <p:nvSpPr>
                <p:cNvPr id="33" name="Rectangle 1070">
                  <a:extLst>
                    <a:ext uri="{FF2B5EF4-FFF2-40B4-BE49-F238E27FC236}">
                      <a16:creationId xmlns:a16="http://schemas.microsoft.com/office/drawing/2014/main" id="{DFBEDE7F-2813-448B-B586-7CE5925E845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92" y="1344"/>
                  <a:ext cx="358" cy="29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Text Box 35">
              <a:extLst>
                <a:ext uri="{FF2B5EF4-FFF2-40B4-BE49-F238E27FC236}">
                  <a16:creationId xmlns:a16="http://schemas.microsoft.com/office/drawing/2014/main" id="{0ADDB836-9021-41BF-BC93-885AF743C5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2" y="1846"/>
              <a:ext cx="20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400" dirty="0" err="1">
                  <a:solidFill>
                    <a:schemeClr val="accent4">
                      <a:lumMod val="10000"/>
                    </a:schemeClr>
                  </a:solidFill>
                  <a:latin typeface="Symbol" pitchFamily="18" charset="2"/>
                  <a:ea typeface="HGｺﾞｼｯｸE" pitchFamily="49" charset="-128"/>
                </a:rPr>
                <a:t>n</a:t>
              </a:r>
              <a:r>
                <a:rPr lang="en-US" altLang="ja-JP" sz="2400" baseline="-25000" dirty="0" err="1">
                  <a:solidFill>
                    <a:schemeClr val="accent4">
                      <a:lumMod val="10000"/>
                    </a:schemeClr>
                  </a:solidFill>
                  <a:latin typeface="Symbol" pitchFamily="18" charset="2"/>
                  <a:ea typeface="HGｺﾞｼｯｸE" pitchFamily="49" charset="-128"/>
                </a:rPr>
                <a:t>t</a:t>
              </a:r>
              <a:endParaRPr lang="en-US" altLang="ja-JP" sz="2400" baseline="-25000" dirty="0">
                <a:solidFill>
                  <a:schemeClr val="accent4">
                    <a:lumMod val="10000"/>
                  </a:schemeClr>
                </a:solidFill>
                <a:latin typeface="Symbol" pitchFamily="18" charset="2"/>
                <a:ea typeface="HGｺﾞｼｯｸE" pitchFamily="49" charset="-128"/>
              </a:endParaRPr>
            </a:p>
          </p:txBody>
        </p:sp>
        <p:sp>
          <p:nvSpPr>
            <p:cNvPr id="35" name="Rectangle 36">
              <a:extLst>
                <a:ext uri="{FF2B5EF4-FFF2-40B4-BE49-F238E27FC236}">
                  <a16:creationId xmlns:a16="http://schemas.microsoft.com/office/drawing/2014/main" id="{872E2319-80D6-4A49-BD0F-7788B068D7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1" y="1848"/>
              <a:ext cx="96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2400">
                  <a:solidFill>
                    <a:schemeClr val="accent4">
                      <a:lumMod val="10000"/>
                    </a:schemeClr>
                  </a:solidFill>
                  <a:latin typeface="Symbol" pitchFamily="18" charset="2"/>
                  <a:ea typeface="HGｺﾞｼｯｸE" pitchFamily="49" charset="-128"/>
                </a:rPr>
                <a:t>n</a:t>
              </a:r>
              <a:r>
                <a:rPr lang="en-US" altLang="ja-JP" sz="2400" baseline="-25000">
                  <a:solidFill>
                    <a:schemeClr val="accent4">
                      <a:lumMod val="10000"/>
                    </a:schemeClr>
                  </a:solidFill>
                  <a:latin typeface="Symbol" pitchFamily="18" charset="2"/>
                  <a:ea typeface="HGｺﾞｼｯｸE" pitchFamily="49" charset="-128"/>
                </a:rPr>
                <a:t>m </a:t>
              </a:r>
              <a:r>
                <a:rPr lang="en-US" altLang="ja-JP" sz="2400">
                  <a:solidFill>
                    <a:schemeClr val="accent4">
                      <a:lumMod val="10000"/>
                    </a:schemeClr>
                  </a:solidFill>
                  <a:latin typeface="Gill Sans MT"/>
                  <a:ea typeface="HGｺﾞｼｯｸE" pitchFamily="49" charset="-128"/>
                </a:rPr>
                <a:t>(or</a:t>
              </a:r>
              <a:r>
                <a:rPr lang="en-US" altLang="ja-JP" sz="2400" baseline="-25000">
                  <a:solidFill>
                    <a:schemeClr val="accent4">
                      <a:lumMod val="10000"/>
                    </a:schemeClr>
                  </a:solidFill>
                  <a:latin typeface="Gill Sans MT"/>
                  <a:ea typeface="HGｺﾞｼｯｸE" pitchFamily="49" charset="-128"/>
                </a:rPr>
                <a:t> </a:t>
              </a:r>
              <a:r>
                <a:rPr lang="en-US" altLang="ja-JP" sz="2400">
                  <a:solidFill>
                    <a:schemeClr val="accent4">
                      <a:lumMod val="10000"/>
                    </a:schemeClr>
                  </a:solidFill>
                  <a:latin typeface="Symbol" pitchFamily="18" charset="2"/>
                  <a:ea typeface="HGｺﾞｼｯｸE" pitchFamily="49" charset="-128"/>
                </a:rPr>
                <a:t>n</a:t>
              </a:r>
              <a:r>
                <a:rPr lang="en-US" altLang="ja-JP" sz="2400" baseline="-25000">
                  <a:solidFill>
                    <a:schemeClr val="accent4">
                      <a:lumMod val="10000"/>
                    </a:schemeClr>
                  </a:solidFill>
                  <a:latin typeface="Gill Sans MT"/>
                  <a:ea typeface="HGｺﾞｼｯｸE" pitchFamily="49" charset="-128"/>
                </a:rPr>
                <a:t>e</a:t>
              </a:r>
              <a:r>
                <a:rPr lang="en-US" altLang="ja-JP" sz="2400">
                  <a:solidFill>
                    <a:schemeClr val="accent4">
                      <a:lumMod val="10000"/>
                    </a:schemeClr>
                  </a:solidFill>
                  <a:latin typeface="Gill Sans MT"/>
                  <a:ea typeface="HGｺﾞｼｯｸE" pitchFamily="49" charset="-128"/>
                </a:rPr>
                <a:t>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B7AD8FBA-A6E6-48B6-8BA8-DEF9B64732FD}"/>
                  </a:ext>
                </a:extLst>
              </p:cNvPr>
              <p:cNvSpPr txBox="1"/>
              <p:nvPr/>
            </p:nvSpPr>
            <p:spPr>
              <a:xfrm>
                <a:off x="7204128" y="2780928"/>
                <a:ext cx="14003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ja-JP" altLang="en-US" sz="240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kumimoji="1" lang="en-US" altLang="ja-JP" sz="2400" dirty="0"/>
                  <a:t>(or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kumimoji="1" lang="en-US" altLang="ja-JP" sz="2400" dirty="0"/>
                  <a:t>)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B7AD8FBA-A6E6-48B6-8BA8-DEF9B64732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128" y="2780928"/>
                <a:ext cx="1400320" cy="461665"/>
              </a:xfrm>
              <a:prstGeom prst="rect">
                <a:avLst/>
              </a:prstGeom>
              <a:blipFill>
                <a:blip r:embed="rId10"/>
                <a:stretch>
                  <a:fillRect l="-1310" t="-9211" r="-6114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BB1627DB-1F6D-4C31-888D-12CA5F2475E6}"/>
              </a:ext>
            </a:extLst>
          </p:cNvPr>
          <p:cNvSpPr txBox="1"/>
          <p:nvPr/>
        </p:nvSpPr>
        <p:spPr>
          <a:xfrm>
            <a:off x="5325960" y="2196238"/>
            <a:ext cx="332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~</a:t>
            </a:r>
            <a:endParaRPr kumimoji="1" lang="ja-JP" altLang="en-US" sz="2400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02FE35BE-8A69-4CCA-9F49-E07DF66DC69B}"/>
              </a:ext>
            </a:extLst>
          </p:cNvPr>
          <p:cNvSpPr txBox="1"/>
          <p:nvPr/>
        </p:nvSpPr>
        <p:spPr>
          <a:xfrm>
            <a:off x="5562595" y="3109390"/>
            <a:ext cx="332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~</a:t>
            </a:r>
            <a:endParaRPr kumimoji="1" lang="ja-JP" altLang="en-US" sz="2400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E81E1F59-7961-4635-9D7B-DA4D4C71B37F}"/>
              </a:ext>
            </a:extLst>
          </p:cNvPr>
          <p:cNvSpPr txBox="1"/>
          <p:nvPr/>
        </p:nvSpPr>
        <p:spPr>
          <a:xfrm>
            <a:off x="6521428" y="3100764"/>
            <a:ext cx="332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~</a:t>
            </a:r>
            <a:endParaRPr kumimoji="1" lang="ja-JP" altLang="en-US" sz="2400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0DB25EEE-0E11-4BCC-9DAA-ADD57A7AE588}"/>
              </a:ext>
            </a:extLst>
          </p:cNvPr>
          <p:cNvSpPr txBox="1"/>
          <p:nvPr/>
        </p:nvSpPr>
        <p:spPr>
          <a:xfrm>
            <a:off x="7270386" y="3100764"/>
            <a:ext cx="332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~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コンテンツ プレースホルダー 2">
                <a:extLst>
                  <a:ext uri="{FF2B5EF4-FFF2-40B4-BE49-F238E27FC236}">
                    <a16:creationId xmlns:a16="http://schemas.microsoft.com/office/drawing/2014/main" id="{C4126618-7E24-4532-9482-6AF78E7D093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13312" y="1556792"/>
                <a:ext cx="3835152" cy="4525963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42900" indent="-3429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/>
                  <a:buChar char=""/>
                  <a:defRPr kumimoji="1" lang="ja-JP" sz="3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/>
                  <a:buChar char=""/>
                  <a:defRPr kumimoji="1" lang="ja-JP" sz="2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/>
                  <a:buChar char=""/>
                  <a:defRPr kumimoji="1" lang="ja-JP"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/>
                  <a:buChar char=""/>
                  <a:defRPr kumimoji="1" lang="ja-JP"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/>
                  <a:buChar char=""/>
                  <a:defRPr kumimoji="1" lang="ja-JP"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/>
                  <a:buChar char=""/>
                  <a:defRPr kumimoji="1" lang="ja-JP"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/>
                  <a:buChar char=""/>
                  <a:defRPr kumimoji="1" lang="ja-JP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/>
                  <a:buChar char=""/>
                  <a:defRPr kumimoji="1" lang="ja-JP"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/>
                  <a:buChar char=""/>
                  <a:defRPr kumimoji="1" lang="ja-JP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ar-AE" altLang="ja-JP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altLang="en-US" sz="280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ar-AE" altLang="ja-JP" sz="280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ar-AE" altLang="en-US" sz="280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ar-AE" altLang="ja-JP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altLang="ja-JP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ar-AE" altLang="ja-JP" sz="280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ar-AE" altLang="ja-JP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altLang="ja-JP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ar-AE" altLang="ja-JP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altLang="ja-JP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∓</m:t>
                        </m:r>
                      </m:sup>
                    </m:sSup>
                  </m:oMath>
                </a14:m>
                <a:endParaRPr lang="ar-AE" altLang="en-US" sz="2800" dirty="0"/>
              </a:p>
            </p:txBody>
          </p:sp>
        </mc:Choice>
        <mc:Fallback xmlns="">
          <p:sp>
            <p:nvSpPr>
              <p:cNvPr id="44" name="コンテンツ プレースホルダー 2">
                <a:extLst>
                  <a:ext uri="{FF2B5EF4-FFF2-40B4-BE49-F238E27FC236}">
                    <a16:creationId xmlns:a16="http://schemas.microsoft.com/office/drawing/2014/main" id="{C4126618-7E24-4532-9482-6AF78E7D09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3312" y="1556792"/>
                <a:ext cx="3835152" cy="452596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DC041D9C-2900-4689-87D7-67889F2ECCA6}"/>
              </a:ext>
            </a:extLst>
          </p:cNvPr>
          <p:cNvCxnSpPr>
            <a:cxnSpLocks/>
          </p:cNvCxnSpPr>
          <p:nvPr/>
        </p:nvCxnSpPr>
        <p:spPr>
          <a:xfrm flipV="1">
            <a:off x="8054446" y="2017718"/>
            <a:ext cx="476126" cy="13539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811F7423-207E-49D5-BCBB-66EE35D18D5A}"/>
              </a:ext>
            </a:extLst>
          </p:cNvPr>
          <p:cNvCxnSpPr/>
          <p:nvPr/>
        </p:nvCxnSpPr>
        <p:spPr>
          <a:xfrm flipV="1">
            <a:off x="8054446" y="1772816"/>
            <a:ext cx="175154" cy="3698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849177A2-2120-44C7-8B01-B7B253D7B58F}"/>
                  </a:ext>
                </a:extLst>
              </p:cNvPr>
              <p:cNvSpPr txBox="1"/>
              <p:nvPr/>
            </p:nvSpPr>
            <p:spPr>
              <a:xfrm>
                <a:off x="8120532" y="1412776"/>
                <a:ext cx="49205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849177A2-2120-44C7-8B01-B7B253D7B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0532" y="1412776"/>
                <a:ext cx="492058" cy="369332"/>
              </a:xfrm>
              <a:prstGeom prst="rect">
                <a:avLst/>
              </a:prstGeom>
              <a:blipFill>
                <a:blip r:embed="rId12"/>
                <a:stretch>
                  <a:fillRect l="-13580"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A8E2AD92-920A-4BD5-AD7E-3B1967ABC00A}"/>
                  </a:ext>
                </a:extLst>
              </p:cNvPr>
              <p:cNvSpPr txBox="1"/>
              <p:nvPr/>
            </p:nvSpPr>
            <p:spPr>
              <a:xfrm>
                <a:off x="8552580" y="1763524"/>
                <a:ext cx="49205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A8E2AD92-920A-4BD5-AD7E-3B1967ABC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2580" y="1763524"/>
                <a:ext cx="492058" cy="369332"/>
              </a:xfrm>
              <a:prstGeom prst="rect">
                <a:avLst/>
              </a:prstGeom>
              <a:blipFill>
                <a:blip r:embed="rId13"/>
                <a:stretch>
                  <a:fillRect l="-13580" r="-4938" b="-131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正方形/長方形 51">
                <a:extLst>
                  <a:ext uri="{FF2B5EF4-FFF2-40B4-BE49-F238E27FC236}">
                    <a16:creationId xmlns:a16="http://schemas.microsoft.com/office/drawing/2014/main" id="{B1B9995B-CD74-49CC-B678-F756423BDF04}"/>
                  </a:ext>
                </a:extLst>
              </p:cNvPr>
              <p:cNvSpPr/>
              <p:nvPr/>
            </p:nvSpPr>
            <p:spPr>
              <a:xfrm>
                <a:off x="577981" y="3789040"/>
                <a:ext cx="161986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1" lang="en-US" altLang="ja-JP" sz="2000" dirty="0"/>
                  <a:t>cf.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ja-JP" altLang="en-US" sz="200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kumimoji="1" lang="ja-JP" altLang="en-US" sz="20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kumimoji="1" lang="ja-JP" altLang="en-US" sz="2000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52" name="正方形/長方形 51">
                <a:extLst>
                  <a:ext uri="{FF2B5EF4-FFF2-40B4-BE49-F238E27FC236}">
                    <a16:creationId xmlns:a16="http://schemas.microsoft.com/office/drawing/2014/main" id="{B1B9995B-CD74-49CC-B678-F756423BDF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981" y="3789040"/>
                <a:ext cx="1619867" cy="400110"/>
              </a:xfrm>
              <a:prstGeom prst="rect">
                <a:avLst/>
              </a:prstGeom>
              <a:blipFill>
                <a:blip r:embed="rId14"/>
                <a:stretch>
                  <a:fillRect l="-4135" t="-9231" b="-276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正方形/長方形 52">
                <a:extLst>
                  <a:ext uri="{FF2B5EF4-FFF2-40B4-BE49-F238E27FC236}">
                    <a16:creationId xmlns:a16="http://schemas.microsoft.com/office/drawing/2014/main" id="{8BCFCDC7-CFF1-495C-9A67-C0614C66F456}"/>
                  </a:ext>
                </a:extLst>
              </p:cNvPr>
              <p:cNvSpPr/>
              <p:nvPr/>
            </p:nvSpPr>
            <p:spPr>
              <a:xfrm>
                <a:off x="5220072" y="3789040"/>
                <a:ext cx="202414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1" lang="en-US" altLang="ja-JP" sz="2000" dirty="0"/>
                  <a:t>cf.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ja-JP" altLang="en-US" sz="200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kumimoji="1" lang="ja-JP" altLang="en-US" sz="20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53" name="正方形/長方形 52">
                <a:extLst>
                  <a:ext uri="{FF2B5EF4-FFF2-40B4-BE49-F238E27FC236}">
                    <a16:creationId xmlns:a16="http://schemas.microsoft.com/office/drawing/2014/main" id="{8BCFCDC7-CFF1-495C-9A67-C0614C66F4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3789040"/>
                <a:ext cx="2024144" cy="400110"/>
              </a:xfrm>
              <a:prstGeom prst="rect">
                <a:avLst/>
              </a:prstGeom>
              <a:blipFill>
                <a:blip r:embed="rId15"/>
                <a:stretch>
                  <a:fillRect l="-3012" t="-9231" b="-276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コンテンツ プレースホルダー 2">
                <a:extLst>
                  <a:ext uri="{FF2B5EF4-FFF2-40B4-BE49-F238E27FC236}">
                    <a16:creationId xmlns:a16="http://schemas.microsoft.com/office/drawing/2014/main" id="{F0153ED2-7BAA-4915-8403-695370489E8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13312" y="4293096"/>
                <a:ext cx="3835152" cy="4525963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42900" indent="-3429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/>
                  <a:buChar char=""/>
                  <a:defRPr kumimoji="1" lang="ja-JP" sz="3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/>
                  <a:buChar char=""/>
                  <a:defRPr kumimoji="1" lang="ja-JP" sz="2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/>
                  <a:buChar char=""/>
                  <a:defRPr kumimoji="1" lang="ja-JP"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/>
                  <a:buChar char=""/>
                  <a:defRPr kumimoji="1" lang="ja-JP"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/>
                  <a:buChar char=""/>
                  <a:defRPr kumimoji="1" lang="ja-JP"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/>
                  <a:buChar char=""/>
                  <a:defRPr kumimoji="1" lang="ja-JP"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/>
                  <a:buChar char=""/>
                  <a:defRPr kumimoji="1" lang="ja-JP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/>
                  <a:buChar char=""/>
                  <a:defRPr kumimoji="1" lang="ja-JP"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/>
                  <a:buChar char=""/>
                  <a:defRPr kumimoji="1" lang="ja-JP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ar-AE" altLang="ja-JP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altLang="en-US" sz="280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ar-AE" altLang="ja-JP" sz="280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ar-AE" altLang="en-US" sz="280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ar-AE" altLang="ja-JP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altLang="ja-JP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ar-AE" altLang="ja-JP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altLang="ja-JP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ar-AE" altLang="ja-JP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altLang="ja-JP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en-US" sz="2800" dirty="0"/>
                  <a:t>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altLang="en-US" sz="28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altLang="en-US" sz="28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ar-AE" altLang="en-US" sz="2800" dirty="0"/>
              </a:p>
            </p:txBody>
          </p:sp>
        </mc:Choice>
        <mc:Fallback xmlns="">
          <p:sp>
            <p:nvSpPr>
              <p:cNvPr id="54" name="コンテンツ プレースホルダー 2">
                <a:extLst>
                  <a:ext uri="{FF2B5EF4-FFF2-40B4-BE49-F238E27FC236}">
                    <a16:creationId xmlns:a16="http://schemas.microsoft.com/office/drawing/2014/main" id="{F0153ED2-7BAA-4915-8403-695370489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3312" y="4293096"/>
                <a:ext cx="3835152" cy="4525963"/>
              </a:xfrm>
              <a:prstGeom prst="rect">
                <a:avLst/>
              </a:prstGeom>
              <a:blipFill>
                <a:blip r:embed="rId16"/>
                <a:stretch>
                  <a:fillRect t="-12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EBDF4CB7-D84C-4945-86D4-C4B5AB228966}"/>
              </a:ext>
            </a:extLst>
          </p:cNvPr>
          <p:cNvCxnSpPr/>
          <p:nvPr/>
        </p:nvCxnSpPr>
        <p:spPr>
          <a:xfrm>
            <a:off x="5220072" y="6021288"/>
            <a:ext cx="24482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D0CFD5DD-8977-4790-ACD5-3007550564B3}"/>
              </a:ext>
            </a:extLst>
          </p:cNvPr>
          <p:cNvCxnSpPr/>
          <p:nvPr/>
        </p:nvCxnSpPr>
        <p:spPr>
          <a:xfrm flipV="1">
            <a:off x="6300192" y="5373216"/>
            <a:ext cx="792088" cy="6480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87AC1395-8A1B-4E63-B2EE-D89C3FC99FE0}"/>
              </a:ext>
            </a:extLst>
          </p:cNvPr>
          <p:cNvCxnSpPr/>
          <p:nvPr/>
        </p:nvCxnSpPr>
        <p:spPr>
          <a:xfrm>
            <a:off x="7092280" y="5373216"/>
            <a:ext cx="576064" cy="720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73D8928B-5B83-4D11-B9D3-11D6557CB75F}"/>
              </a:ext>
            </a:extLst>
          </p:cNvPr>
          <p:cNvCxnSpPr/>
          <p:nvPr/>
        </p:nvCxnSpPr>
        <p:spPr>
          <a:xfrm flipV="1">
            <a:off x="7092280" y="5013176"/>
            <a:ext cx="576064" cy="3600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 Box 1062">
                <a:extLst>
                  <a:ext uri="{FF2B5EF4-FFF2-40B4-BE49-F238E27FC236}">
                    <a16:creationId xmlns:a16="http://schemas.microsoft.com/office/drawing/2014/main" id="{28BB2941-514F-442B-AE08-7E2E6DBADF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65988" y="5559325"/>
                <a:ext cx="541726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40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HGｺﾞｼｯｸE" pitchFamily="49" charset="-128"/>
                            </a:rPr>
                          </m:ctrlPr>
                        </m:sSupPr>
                        <m:e>
                          <m:r>
                            <a:rPr lang="ja-JP" altLang="en-US" sz="240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HGｺﾞｼｯｸE" pitchFamily="49" charset="-128"/>
                            </a:rPr>
                            <m:t>𝜏</m:t>
                          </m:r>
                        </m:e>
                        <m:sup>
                          <m:r>
                            <a:rPr lang="en-US" altLang="ja-JP" sz="2400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HGｺﾞｼｯｸE" pitchFamily="49" charset="-128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altLang="ja-JP" sz="2400" dirty="0">
                  <a:solidFill>
                    <a:schemeClr val="accent4">
                      <a:lumMod val="10000"/>
                    </a:schemeClr>
                  </a:solidFill>
                  <a:latin typeface="Symbol" pitchFamily="18" charset="2"/>
                  <a:ea typeface="HGｺﾞｼｯｸE" pitchFamily="49" charset="-128"/>
                </a:endParaRPr>
              </a:p>
            </p:txBody>
          </p:sp>
        </mc:Choice>
        <mc:Fallback xmlns="">
          <p:sp>
            <p:nvSpPr>
              <p:cNvPr id="63" name="Text Box 1062">
                <a:extLst>
                  <a:ext uri="{FF2B5EF4-FFF2-40B4-BE49-F238E27FC236}">
                    <a16:creationId xmlns:a16="http://schemas.microsoft.com/office/drawing/2014/main" id="{28BB2941-514F-442B-AE08-7E2E6DBAD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65988" y="5559325"/>
                <a:ext cx="541726" cy="46196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DF011F86-6C5A-4ACD-BF04-77A5CBA283FD}"/>
                  </a:ext>
                </a:extLst>
              </p:cNvPr>
              <p:cNvSpPr txBox="1"/>
              <p:nvPr/>
            </p:nvSpPr>
            <p:spPr>
              <a:xfrm>
                <a:off x="7680342" y="4787860"/>
                <a:ext cx="11300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DF011F86-6C5A-4ACD-BF04-77A5CBA28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342" y="4787860"/>
                <a:ext cx="1130053" cy="369332"/>
              </a:xfrm>
              <a:prstGeom prst="rect">
                <a:avLst/>
              </a:prstGeom>
              <a:blipFill>
                <a:blip r:embed="rId18"/>
                <a:stretch>
                  <a:fillRect l="-5946" b="-377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16AB5A45-BAFE-4118-BB88-DCE6188FB545}"/>
                  </a:ext>
                </a:extLst>
              </p:cNvPr>
              <p:cNvSpPr txBox="1"/>
              <p:nvPr/>
            </p:nvSpPr>
            <p:spPr>
              <a:xfrm>
                <a:off x="7668344" y="5291916"/>
                <a:ext cx="11300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kumimoji="1"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16AB5A45-BAFE-4118-BB88-DCE6188FB5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344" y="5291916"/>
                <a:ext cx="1130053" cy="369332"/>
              </a:xfrm>
              <a:prstGeom prst="rect">
                <a:avLst/>
              </a:prstGeom>
              <a:blipFill>
                <a:blip r:embed="rId19"/>
                <a:stretch>
                  <a:fillRect l="-9730" r="-1081" b="-377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97722302-1F7B-4BFF-AA75-6FBC4FE92765}"/>
                  </a:ext>
                </a:extLst>
              </p:cNvPr>
              <p:cNvSpPr txBox="1"/>
              <p:nvPr/>
            </p:nvSpPr>
            <p:spPr>
              <a:xfrm>
                <a:off x="7308304" y="5651956"/>
                <a:ext cx="4119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97722302-1F7B-4BFF-AA75-6FBC4FE927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5651956"/>
                <a:ext cx="411908" cy="369332"/>
              </a:xfrm>
              <a:prstGeom prst="rect">
                <a:avLst/>
              </a:prstGeom>
              <a:blipFill>
                <a:blip r:embed="rId20"/>
                <a:stretch>
                  <a:fillRect l="-16418" r="-7463" b="-98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B7148413-20B6-4D7B-9D59-1733F44F95CA}"/>
                  </a:ext>
                </a:extLst>
              </p:cNvPr>
              <p:cNvSpPr txBox="1"/>
              <p:nvPr/>
            </p:nvSpPr>
            <p:spPr>
              <a:xfrm>
                <a:off x="6240182" y="5373216"/>
                <a:ext cx="6501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−−</m:t>
                          </m:r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B7148413-20B6-4D7B-9D59-1733F44F95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182" y="5373216"/>
                <a:ext cx="650178" cy="369332"/>
              </a:xfrm>
              <a:prstGeom prst="rect">
                <a:avLst/>
              </a:prstGeom>
              <a:blipFill>
                <a:blip r:embed="rId21"/>
                <a:stretch>
                  <a:fillRect l="-10377" b="-98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9F5DB3E1-776A-4F9B-93F3-8038C96C52B9}"/>
              </a:ext>
            </a:extLst>
          </p:cNvPr>
          <p:cNvSpPr txBox="1"/>
          <p:nvPr/>
        </p:nvSpPr>
        <p:spPr>
          <a:xfrm>
            <a:off x="5330464" y="6165304"/>
            <a:ext cx="292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cf. no corresponding </a:t>
            </a:r>
            <a:r>
              <a:rPr kumimoji="1" lang="en-US" altLang="ja-JP" dirty="0">
                <a:latin typeface="Symbol" panose="05050102010706020507" pitchFamily="18" charset="2"/>
              </a:rPr>
              <a:t>m</a:t>
            </a:r>
            <a:r>
              <a:rPr kumimoji="1" lang="en-US" altLang="ja-JP" dirty="0"/>
              <a:t> </a:t>
            </a:r>
            <a:r>
              <a:rPr kumimoji="1" lang="en-US" altLang="ja-JP" dirty="0">
                <a:ea typeface="HG教科書体" panose="02020609000000000000" pitchFamily="17" charset="-128"/>
              </a:rPr>
              <a:t>decay</a:t>
            </a:r>
            <a:endParaRPr kumimoji="1" lang="ja-JP" altLang="en-US" dirty="0">
              <a:latin typeface="HG教科書体" panose="02020609000000000000" pitchFamily="17" charset="-128"/>
              <a:ea typeface="HG教科書体" panose="02020609000000000000" pitchFamily="17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BF5EC755-57FC-4441-B41B-E6CEEDCE7B0F}"/>
                  </a:ext>
                </a:extLst>
              </p:cNvPr>
              <p:cNvSpPr txBox="1"/>
              <p:nvPr/>
            </p:nvSpPr>
            <p:spPr>
              <a:xfrm>
                <a:off x="7963895" y="3933056"/>
                <a:ext cx="10726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ja-JP" alt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BF5EC755-57FC-4441-B41B-E6CEEDCE7B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3895" y="3933056"/>
                <a:ext cx="1072601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141A7107-1C6D-4908-9961-8FA027B00F27}"/>
              </a:ext>
            </a:extLst>
          </p:cNvPr>
          <p:cNvSpPr txBox="1"/>
          <p:nvPr/>
        </p:nvSpPr>
        <p:spPr>
          <a:xfrm>
            <a:off x="582343" y="4611466"/>
            <a:ext cx="4284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Here, I show the simplest process, no one</a:t>
            </a:r>
          </a:p>
          <a:p>
            <a:r>
              <a:rPr kumimoji="1" lang="en-US" altLang="ja-JP" dirty="0"/>
              <a:t>knows what process induces tau LFV decay.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127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304799" y="1554162"/>
                <a:ext cx="4159135" cy="452596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ja-JP" altLang="en-US" sz="280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kumimoji="1" lang="ja-JP" altLang="en-US" sz="280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ja-JP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kumimoji="1" lang="en-US" altLang="ja-JP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p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ja-JP" sz="2800" dirty="0"/>
                  <a:t> …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799" y="1554162"/>
                <a:ext cx="4159135" cy="4525963"/>
              </a:xfrm>
              <a:blipFill>
                <a:blip r:embed="rId2"/>
                <a:stretch>
                  <a:fillRect t="-29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4/Jun/2019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International School on cLFV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F7A2BDD-D331-44F0-96AA-4FB4ED497064}" type="slidenum">
              <a:rPr lang="en-US" altLang="ja-JP" smtClean="0"/>
              <a:pPr/>
              <a:t>42</a:t>
            </a:fld>
            <a:endParaRPr lang="en-US" altLang="ja-JP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コンテンツ プレースホルダー 2">
                <a:extLst>
                  <a:ext uri="{FF2B5EF4-FFF2-40B4-BE49-F238E27FC236}">
                    <a16:creationId xmlns:a16="http://schemas.microsoft.com/office/drawing/2014/main" id="{C4126618-7E24-4532-9482-6AF78E7D093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13312" y="1556792"/>
                <a:ext cx="4230688" cy="4525963"/>
              </a:xfrm>
              <a:prstGeom prst="rect">
                <a:avLst/>
              </a:prstGeom>
            </p:spPr>
            <p:txBody>
              <a:bodyPr vert="horz">
                <a:normAutofit lnSpcReduction="10000"/>
              </a:bodyPr>
              <a:lstStyle>
                <a:lvl1pPr marL="342900" indent="-3429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/>
                  <a:buChar char=""/>
                  <a:defRPr kumimoji="1" lang="ja-JP" sz="3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/>
                  <a:buChar char=""/>
                  <a:defRPr kumimoji="1" lang="ja-JP" sz="2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/>
                  <a:buChar char=""/>
                  <a:defRPr kumimoji="1" lang="ja-JP"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/>
                  <a:buChar char=""/>
                  <a:defRPr kumimoji="1" lang="ja-JP"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/>
                  <a:buChar char=""/>
                  <a:defRPr kumimoji="1" lang="ja-JP"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/>
                  <a:buChar char=""/>
                  <a:defRPr kumimoji="1" lang="ja-JP"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/>
                  <a:buChar char=""/>
                  <a:defRPr kumimoji="1" lang="ja-JP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/>
                  <a:buChar char=""/>
                  <a:defRPr kumimoji="1" lang="ja-JP"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/>
                  <a:buChar char=""/>
                  <a:defRPr kumimoji="1" lang="ja-JP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ar-AE" altLang="ja-JP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altLang="en-US" sz="280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ar-AE" altLang="ja-JP" sz="280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ar-AE" altLang="en-US" sz="280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ar-AE" altLang="ja-JP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ar-AE" altLang="ja-JP" sz="280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n-US" alt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acc>
                      <m:accPr>
                        <m:chr m:val="̅"/>
                        <m:ctrlPr>
                          <a:rPr lang="en-US" alt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alt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</m:acc>
                  </m:oMath>
                </a14:m>
                <a:endParaRPr lang="en-US" altLang="en-US" sz="2800" dirty="0"/>
              </a:p>
              <a:p>
                <a:pPr marL="0" indent="0">
                  <a:buNone/>
                </a:pPr>
                <a:r>
                  <a:rPr lang="en-US" altLang="en-US" sz="2800" dirty="0"/>
                  <a:t>Too complicated to draw diagram… </a:t>
                </a:r>
              </a:p>
              <a:p>
                <a:pPr marL="0" indent="0">
                  <a:buNone/>
                </a:pPr>
                <a:r>
                  <a:rPr lang="en-US" altLang="ja-JP" sz="2400" dirty="0"/>
                  <a:t>※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d>
                      <m:d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𝑢𝑑𝑠</m:t>
                        </m:r>
                      </m:e>
                    </m:d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ja-JP" sz="24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Neutral baryon</a:t>
                </a:r>
              </a:p>
              <a:p>
                <a:pPr marL="0" indent="0">
                  <a:buNone/>
                </a:pPr>
                <a:r>
                  <a:rPr lang="en-US" altLang="ja-JP" sz="24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Lepton</a:t>
                </a:r>
                <a:r>
                  <a:rPr lang="ja-JP" altLang="en-US" sz="24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:r>
                  <a:rPr lang="en-US" altLang="ja-JP" sz="24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number(L), Baryon number(B)</a:t>
                </a:r>
              </a:p>
              <a:p>
                <a:pPr marL="0" indent="0">
                  <a:buNone/>
                </a:pPr>
                <a:r>
                  <a:rPr lang="en-US" altLang="ja-JP" sz="2400" b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ar-AE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altLang="en-US" sz="24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ar-AE" altLang="ja-JP" sz="24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ar-AE" altLang="en-US" sz="24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ar-AE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ar-AE" altLang="ja-JP" sz="24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/    </m:t>
                    </m:r>
                    <m:sSup>
                      <m:sSupPr>
                        <m:ctrlPr>
                          <a:rPr lang="ar-AE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ar-AE" altLang="ja-JP" sz="24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acc>
                      <m:accPr>
                        <m:chr m:val="̅"/>
                        <m:ctrlPr>
                          <a:rPr lang="en-US" alt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alt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</m:acc>
                  </m:oMath>
                </a14:m>
                <a:endParaRPr lang="en-US" altLang="ja-JP" sz="24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marL="0" indent="0">
                  <a:buNone/>
                </a:pPr>
                <a:r>
                  <a:rPr lang="en-US" altLang="ja-JP" sz="24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L</a:t>
                </a:r>
                <a:r>
                  <a:rPr lang="ja-JP" altLang="en-US" sz="24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             </a:t>
                </a:r>
                <a:r>
                  <a:rPr lang="en-US" altLang="ja-JP" sz="24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1         0           0</a:t>
                </a:r>
              </a:p>
              <a:p>
                <a:pPr marL="0" indent="0">
                  <a:buNone/>
                </a:pPr>
                <a:r>
                  <a:rPr lang="en-US" altLang="ja-JP" sz="24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B             </a:t>
                </a:r>
                <a:r>
                  <a:rPr lang="ja-JP" altLang="en-US" sz="24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 </a:t>
                </a:r>
                <a:r>
                  <a:rPr lang="en-US" altLang="ja-JP" sz="24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0         1          -1</a:t>
                </a:r>
              </a:p>
              <a:p>
                <a:pPr marL="0" indent="0">
                  <a:buNone/>
                </a:pPr>
                <a:r>
                  <a:rPr lang="en-US" altLang="ja-JP" sz="24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B-L          -1        1          -1 </a:t>
                </a:r>
              </a:p>
              <a:p>
                <a:pPr marL="0" indent="0">
                  <a:buNone/>
                </a:pPr>
                <a:r>
                  <a:rPr lang="en-US" altLang="en-US" sz="24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B+L           1         1         -1</a:t>
                </a:r>
                <a:endParaRPr lang="ar-AE" altLang="en-US" sz="24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44" name="コンテンツ プレースホルダー 2">
                <a:extLst>
                  <a:ext uri="{FF2B5EF4-FFF2-40B4-BE49-F238E27FC236}">
                    <a16:creationId xmlns:a16="http://schemas.microsoft.com/office/drawing/2014/main" id="{C4126618-7E24-4532-9482-6AF78E7D09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3312" y="1556792"/>
                <a:ext cx="4230688" cy="4525963"/>
              </a:xfrm>
              <a:prstGeom prst="rect">
                <a:avLst/>
              </a:prstGeom>
              <a:blipFill>
                <a:blip r:embed="rId3"/>
                <a:stretch>
                  <a:fillRect l="-3026" r="-9798" b="-16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正方形/長方形 51">
                <a:extLst>
                  <a:ext uri="{FF2B5EF4-FFF2-40B4-BE49-F238E27FC236}">
                    <a16:creationId xmlns:a16="http://schemas.microsoft.com/office/drawing/2014/main" id="{B1B9995B-CD74-49CC-B678-F756423BDF04}"/>
                  </a:ext>
                </a:extLst>
              </p:cNvPr>
              <p:cNvSpPr/>
              <p:nvPr/>
            </p:nvSpPr>
            <p:spPr>
              <a:xfrm>
                <a:off x="577981" y="3789040"/>
                <a:ext cx="260064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1" lang="en-US" altLang="ja-JP" sz="2000" dirty="0"/>
                  <a:t>cf.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ja-JP" altLang="en-US" sz="200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kumimoji="1" lang="ja-JP" altLang="en-US" sz="20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2000" dirty="0">
                    <a:ea typeface="HG教科書体" panose="02020609000000000000" pitchFamily="17" charset="-128"/>
                  </a:rPr>
                  <a:t>conversion</a:t>
                </a:r>
                <a:endParaRPr lang="ja-JP" altLang="en-US" sz="2000" dirty="0">
                  <a:ea typeface="HG教科書体" panose="02020609000000000000" pitchFamily="17" charset="-128"/>
                </a:endParaRPr>
              </a:p>
            </p:txBody>
          </p:sp>
        </mc:Choice>
        <mc:Fallback xmlns="">
          <p:sp>
            <p:nvSpPr>
              <p:cNvPr id="52" name="正方形/長方形 51">
                <a:extLst>
                  <a:ext uri="{FF2B5EF4-FFF2-40B4-BE49-F238E27FC236}">
                    <a16:creationId xmlns:a16="http://schemas.microsoft.com/office/drawing/2014/main" id="{B1B9995B-CD74-49CC-B678-F756423BDF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981" y="3789040"/>
                <a:ext cx="2600648" cy="400110"/>
              </a:xfrm>
              <a:prstGeom prst="rect">
                <a:avLst/>
              </a:prstGeom>
              <a:blipFill>
                <a:blip r:embed="rId4"/>
                <a:stretch>
                  <a:fillRect l="-2582" t="-9231" r="-1878" b="-276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713150FD-96A6-446C-B7CE-46BA52CC0DC5}"/>
              </a:ext>
            </a:extLst>
          </p:cNvPr>
          <p:cNvCxnSpPr/>
          <p:nvPr/>
        </p:nvCxnSpPr>
        <p:spPr>
          <a:xfrm>
            <a:off x="737652" y="3645024"/>
            <a:ext cx="24482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AAEF21DC-1AD8-4364-8582-C273347088CA}"/>
              </a:ext>
            </a:extLst>
          </p:cNvPr>
          <p:cNvCxnSpPr/>
          <p:nvPr/>
        </p:nvCxnSpPr>
        <p:spPr>
          <a:xfrm flipV="1">
            <a:off x="1817772" y="2996952"/>
            <a:ext cx="792088" cy="6480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3C56351F-7617-4FE2-BB83-507FBFF63102}"/>
              </a:ext>
            </a:extLst>
          </p:cNvPr>
          <p:cNvCxnSpPr/>
          <p:nvPr/>
        </p:nvCxnSpPr>
        <p:spPr>
          <a:xfrm>
            <a:off x="2609860" y="2996952"/>
            <a:ext cx="576064" cy="720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>
            <a:extLst>
              <a:ext uri="{FF2B5EF4-FFF2-40B4-BE49-F238E27FC236}">
                <a16:creationId xmlns:a16="http://schemas.microsoft.com/office/drawing/2014/main" id="{90E94D93-98CA-43C8-9A70-F7468F95621E}"/>
              </a:ext>
            </a:extLst>
          </p:cNvPr>
          <p:cNvCxnSpPr/>
          <p:nvPr/>
        </p:nvCxnSpPr>
        <p:spPr>
          <a:xfrm flipV="1">
            <a:off x="2609860" y="2636912"/>
            <a:ext cx="576064" cy="3600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 Box 1062">
                <a:extLst>
                  <a:ext uri="{FF2B5EF4-FFF2-40B4-BE49-F238E27FC236}">
                    <a16:creationId xmlns:a16="http://schemas.microsoft.com/office/drawing/2014/main" id="{1799083F-B138-4FE0-9CD4-AC229E69C7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3568" y="3183061"/>
                <a:ext cx="541726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40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HGｺﾞｼｯｸE" pitchFamily="49" charset="-128"/>
                            </a:rPr>
                          </m:ctrlPr>
                        </m:sSupPr>
                        <m:e>
                          <m:r>
                            <a:rPr lang="ja-JP" altLang="en-US" sz="240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HGｺﾞｼｯｸE" pitchFamily="49" charset="-128"/>
                            </a:rPr>
                            <m:t>𝜏</m:t>
                          </m:r>
                        </m:e>
                        <m:sup>
                          <m:r>
                            <a:rPr lang="en-US" altLang="ja-JP" sz="2400" b="0" i="1" smtClean="0">
                              <a:solidFill>
                                <a:schemeClr val="accent4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HGｺﾞｼｯｸE" pitchFamily="49" charset="-128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altLang="ja-JP" sz="2400" dirty="0">
                  <a:solidFill>
                    <a:schemeClr val="accent4">
                      <a:lumMod val="10000"/>
                    </a:schemeClr>
                  </a:solidFill>
                  <a:latin typeface="Symbol" pitchFamily="18" charset="2"/>
                  <a:ea typeface="HGｺﾞｼｯｸE" pitchFamily="49" charset="-128"/>
                </a:endParaRPr>
              </a:p>
            </p:txBody>
          </p:sp>
        </mc:Choice>
        <mc:Fallback xmlns="">
          <p:sp>
            <p:nvSpPr>
              <p:cNvPr id="70" name="Text Box 1062">
                <a:extLst>
                  <a:ext uri="{FF2B5EF4-FFF2-40B4-BE49-F238E27FC236}">
                    <a16:creationId xmlns:a16="http://schemas.microsoft.com/office/drawing/2014/main" id="{1799083F-B138-4FE0-9CD4-AC229E69C7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3183061"/>
                <a:ext cx="541726" cy="4619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テキスト ボックス 70">
                <a:extLst>
                  <a:ext uri="{FF2B5EF4-FFF2-40B4-BE49-F238E27FC236}">
                    <a16:creationId xmlns:a16="http://schemas.microsoft.com/office/drawing/2014/main" id="{775B188B-98E2-45F1-9DA2-9A670100D571}"/>
                  </a:ext>
                </a:extLst>
              </p:cNvPr>
              <p:cNvSpPr txBox="1"/>
              <p:nvPr/>
            </p:nvSpPr>
            <p:spPr>
              <a:xfrm>
                <a:off x="3197922" y="2411596"/>
                <a:ext cx="25135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71" name="テキスト ボックス 70">
                <a:extLst>
                  <a:ext uri="{FF2B5EF4-FFF2-40B4-BE49-F238E27FC236}">
                    <a16:creationId xmlns:a16="http://schemas.microsoft.com/office/drawing/2014/main" id="{775B188B-98E2-45F1-9DA2-9A670100D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922" y="2411596"/>
                <a:ext cx="251351" cy="369332"/>
              </a:xfrm>
              <a:prstGeom prst="rect">
                <a:avLst/>
              </a:prstGeom>
              <a:blipFill>
                <a:blip r:embed="rId6"/>
                <a:stretch>
                  <a:fillRect l="-29268" r="-24390" b="-3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テキスト ボックス 71">
                <a:extLst>
                  <a:ext uri="{FF2B5EF4-FFF2-40B4-BE49-F238E27FC236}">
                    <a16:creationId xmlns:a16="http://schemas.microsoft.com/office/drawing/2014/main" id="{0A19457A-0E6A-4982-B0B5-F7D65724CFB7}"/>
                  </a:ext>
                </a:extLst>
              </p:cNvPr>
              <p:cNvSpPr txBox="1"/>
              <p:nvPr/>
            </p:nvSpPr>
            <p:spPr>
              <a:xfrm>
                <a:off x="3185924" y="2915652"/>
                <a:ext cx="25135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kumimoji="1" lang="ja-JP" alt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72" name="テキスト ボックス 71">
                <a:extLst>
                  <a:ext uri="{FF2B5EF4-FFF2-40B4-BE49-F238E27FC236}">
                    <a16:creationId xmlns:a16="http://schemas.microsoft.com/office/drawing/2014/main" id="{0A19457A-0E6A-4982-B0B5-F7D65724C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924" y="2915652"/>
                <a:ext cx="251351" cy="369332"/>
              </a:xfrm>
              <a:prstGeom prst="rect">
                <a:avLst/>
              </a:prstGeom>
              <a:blipFill>
                <a:blip r:embed="rId7"/>
                <a:stretch>
                  <a:fillRect l="-29268" r="-41463" b="-278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id="{0915CB0F-4430-4C8F-8833-0ABCEF9ED974}"/>
                  </a:ext>
                </a:extLst>
              </p:cNvPr>
              <p:cNvSpPr txBox="1"/>
              <p:nvPr/>
            </p:nvSpPr>
            <p:spPr>
              <a:xfrm>
                <a:off x="2825884" y="3275692"/>
                <a:ext cx="4119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id="{0915CB0F-4430-4C8F-8833-0ABCEF9ED9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5884" y="3275692"/>
                <a:ext cx="411908" cy="369332"/>
              </a:xfrm>
              <a:prstGeom prst="rect">
                <a:avLst/>
              </a:prstGeom>
              <a:blipFill>
                <a:blip r:embed="rId8"/>
                <a:stretch>
                  <a:fillRect l="-16418" b="-98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85FB2898-81C2-4175-B7A7-4D584325809E}"/>
                  </a:ext>
                </a:extLst>
              </p:cNvPr>
              <p:cNvSpPr txBox="1"/>
              <p:nvPr/>
            </p:nvSpPr>
            <p:spPr>
              <a:xfrm>
                <a:off x="1757762" y="2996952"/>
                <a:ext cx="3104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85FB2898-81C2-4175-B7A7-4D5843258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762" y="2996952"/>
                <a:ext cx="310406" cy="369332"/>
              </a:xfrm>
              <a:prstGeom prst="rect">
                <a:avLst/>
              </a:prstGeom>
              <a:blipFill>
                <a:blip r:embed="rId9"/>
                <a:stretch>
                  <a:fillRect l="-21569" r="-17647" b="-1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6216F40D-F3D7-45BA-AD00-7087270879B9}"/>
                  </a:ext>
                </a:extLst>
              </p:cNvPr>
              <p:cNvSpPr txBox="1"/>
              <p:nvPr/>
            </p:nvSpPr>
            <p:spPr>
              <a:xfrm>
                <a:off x="1321911" y="2004828"/>
                <a:ext cx="2888418" cy="3727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ja-JP" alt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ja-JP" altLang="en-US" b="0" i="1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ja-JP" altLang="en-US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ja-JP" alt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6216F40D-F3D7-45BA-AD00-708727087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911" y="2004828"/>
                <a:ext cx="2888418" cy="372731"/>
              </a:xfrm>
              <a:prstGeom prst="rect">
                <a:avLst/>
              </a:prstGeom>
              <a:blipFill>
                <a:blip r:embed="rId10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直線コネクタ 74">
            <a:extLst>
              <a:ext uri="{FF2B5EF4-FFF2-40B4-BE49-F238E27FC236}">
                <a16:creationId xmlns:a16="http://schemas.microsoft.com/office/drawing/2014/main" id="{8A4B7C05-6C38-436C-A69A-BA8AE089F2E1}"/>
              </a:ext>
            </a:extLst>
          </p:cNvPr>
          <p:cNvCxnSpPr/>
          <p:nvPr/>
        </p:nvCxnSpPr>
        <p:spPr>
          <a:xfrm>
            <a:off x="755576" y="4725144"/>
            <a:ext cx="24482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C38E9F3B-77D7-49A2-AD5D-41CF53B87249}"/>
                  </a:ext>
                </a:extLst>
              </p:cNvPr>
              <p:cNvSpPr/>
              <p:nvPr/>
            </p:nvSpPr>
            <p:spPr>
              <a:xfrm>
                <a:off x="755576" y="4283804"/>
                <a:ext cx="50661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ja-JP" alt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C38E9F3B-77D7-49A2-AD5D-41CF53B872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283804"/>
                <a:ext cx="506613" cy="369332"/>
              </a:xfrm>
              <a:prstGeom prst="rect">
                <a:avLst/>
              </a:prstGeom>
              <a:blipFill>
                <a:blip r:embed="rId11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正方形/長方形 75">
                <a:extLst>
                  <a:ext uri="{FF2B5EF4-FFF2-40B4-BE49-F238E27FC236}">
                    <a16:creationId xmlns:a16="http://schemas.microsoft.com/office/drawing/2014/main" id="{3BA4443A-C9E1-45B9-A050-8CDEDCA181D0}"/>
                  </a:ext>
                </a:extLst>
              </p:cNvPr>
              <p:cNvSpPr/>
              <p:nvPr/>
            </p:nvSpPr>
            <p:spPr>
              <a:xfrm>
                <a:off x="2771800" y="4293096"/>
                <a:ext cx="4999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76" name="正方形/長方形 75">
                <a:extLst>
                  <a:ext uri="{FF2B5EF4-FFF2-40B4-BE49-F238E27FC236}">
                    <a16:creationId xmlns:a16="http://schemas.microsoft.com/office/drawing/2014/main" id="{3BA4443A-C9E1-45B9-A050-8CDEDCA181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4293096"/>
                <a:ext cx="499945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D15BFDBD-19E3-4DCC-976F-38E6181F9BAF}"/>
              </a:ext>
            </a:extLst>
          </p:cNvPr>
          <p:cNvCxnSpPr/>
          <p:nvPr/>
        </p:nvCxnSpPr>
        <p:spPr>
          <a:xfrm>
            <a:off x="755576" y="5517232"/>
            <a:ext cx="24482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7972CD7D-EC0D-4833-AEC6-D04A3B085387}"/>
                  </a:ext>
                </a:extLst>
              </p:cNvPr>
              <p:cNvSpPr txBox="1"/>
              <p:nvPr/>
            </p:nvSpPr>
            <p:spPr>
              <a:xfrm>
                <a:off x="683568" y="5157192"/>
                <a:ext cx="3743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7972CD7D-EC0D-4833-AEC6-D04A3B085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157192"/>
                <a:ext cx="374397" cy="369332"/>
              </a:xfrm>
              <a:prstGeom prst="rect">
                <a:avLst/>
              </a:prstGeom>
              <a:blipFill>
                <a:blip r:embed="rId1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テキスト ボックス 77">
                <a:extLst>
                  <a:ext uri="{FF2B5EF4-FFF2-40B4-BE49-F238E27FC236}">
                    <a16:creationId xmlns:a16="http://schemas.microsoft.com/office/drawing/2014/main" id="{8F8D06F6-4809-4AF5-BE9F-0FD86A9EC678}"/>
                  </a:ext>
                </a:extLst>
              </p:cNvPr>
              <p:cNvSpPr txBox="1"/>
              <p:nvPr/>
            </p:nvSpPr>
            <p:spPr>
              <a:xfrm>
                <a:off x="2829451" y="5147900"/>
                <a:ext cx="3743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78" name="テキスト ボックス 77">
                <a:extLst>
                  <a:ext uri="{FF2B5EF4-FFF2-40B4-BE49-F238E27FC236}">
                    <a16:creationId xmlns:a16="http://schemas.microsoft.com/office/drawing/2014/main" id="{8F8D06F6-4809-4AF5-BE9F-0FD86A9EC6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9451" y="5147900"/>
                <a:ext cx="374397" cy="369332"/>
              </a:xfrm>
              <a:prstGeom prst="rect">
                <a:avLst/>
              </a:prstGeom>
              <a:blipFill>
                <a:blip r:embed="rId1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9CE6340D-DD5B-4DE7-92A1-500736807E86}"/>
              </a:ext>
            </a:extLst>
          </p:cNvPr>
          <p:cNvCxnSpPr/>
          <p:nvPr/>
        </p:nvCxnSpPr>
        <p:spPr>
          <a:xfrm>
            <a:off x="1912965" y="4725144"/>
            <a:ext cx="0" cy="79208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楕円 35">
            <a:extLst>
              <a:ext uri="{FF2B5EF4-FFF2-40B4-BE49-F238E27FC236}">
                <a16:creationId xmlns:a16="http://schemas.microsoft.com/office/drawing/2014/main" id="{786F1E68-A859-4A72-B302-31BB6A41326F}"/>
              </a:ext>
            </a:extLst>
          </p:cNvPr>
          <p:cNvSpPr/>
          <p:nvPr/>
        </p:nvSpPr>
        <p:spPr>
          <a:xfrm>
            <a:off x="8558318" y="5220574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楕円 78">
            <a:extLst>
              <a:ext uri="{FF2B5EF4-FFF2-40B4-BE49-F238E27FC236}">
                <a16:creationId xmlns:a16="http://schemas.microsoft.com/office/drawing/2014/main" id="{DF12414D-3C2F-44FF-82E2-998B5DC0EA7D}"/>
              </a:ext>
            </a:extLst>
          </p:cNvPr>
          <p:cNvSpPr/>
          <p:nvPr/>
        </p:nvSpPr>
        <p:spPr>
          <a:xfrm>
            <a:off x="7414816" y="5632370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1A32FAC0-4FEE-476C-BFAF-8EF71525CC43}"/>
              </a:ext>
            </a:extLst>
          </p:cNvPr>
          <p:cNvSpPr txBox="1"/>
          <p:nvPr/>
        </p:nvSpPr>
        <p:spPr>
          <a:xfrm>
            <a:off x="4980451" y="6156012"/>
            <a:ext cx="2096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GUT</a:t>
            </a:r>
            <a:r>
              <a:rPr kumimoji="1" lang="ja-JP" altLang="en-US" dirty="0"/>
              <a:t> </a:t>
            </a:r>
            <a:r>
              <a:rPr kumimoji="1" lang="en-US" altLang="ja-JP" dirty="0"/>
              <a:t>conserves</a:t>
            </a:r>
            <a:r>
              <a:rPr kumimoji="1" lang="ja-JP" altLang="en-US" dirty="0"/>
              <a:t> </a:t>
            </a:r>
            <a:r>
              <a:rPr kumimoji="1" lang="en-US" altLang="ja-JP" dirty="0"/>
              <a:t>B-L…</a:t>
            </a:r>
            <a:endParaRPr kumimoji="1" lang="ja-JP" altLang="en-US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C6A412B-5D10-41F2-A1AC-0D0924B5041E}"/>
              </a:ext>
            </a:extLst>
          </p:cNvPr>
          <p:cNvSpPr/>
          <p:nvPr/>
        </p:nvSpPr>
        <p:spPr>
          <a:xfrm>
            <a:off x="1057965" y="605629"/>
            <a:ext cx="793058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sz="3300" dirty="0">
                <a:solidFill>
                  <a:srgbClr val="5B9BD5">
                    <a:lumMod val="75000"/>
                  </a:srgb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rPr>
              <a:t>Rough sketch for tau LFV processes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4239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-159433"/>
            <a:ext cx="7772400" cy="1143000"/>
          </a:xfrm>
        </p:spPr>
        <p:txBody>
          <a:bodyPr/>
          <a:lstStyle/>
          <a:p>
            <a:r>
              <a:rPr lang="en-US" altLang="ja-JP" dirty="0"/>
              <a:t>Comments on </a:t>
            </a:r>
            <a:r>
              <a:rPr lang="en-US" altLang="ja-JP" dirty="0">
                <a:latin typeface="Symbol" panose="05050102010706020507" pitchFamily="18" charset="2"/>
              </a:rPr>
              <a:t>m</a:t>
            </a:r>
            <a:r>
              <a:rPr lang="en-US" altLang="ja-JP" dirty="0"/>
              <a:t> LFV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67296" y="3707838"/>
            <a:ext cx="5317191" cy="26375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2000" dirty="0"/>
              <a:t>Correlation between </a:t>
            </a:r>
            <a:r>
              <a:rPr lang="en-US" altLang="ja-JP" sz="2000" dirty="0">
                <a:latin typeface="Symbol" panose="05050102010706020507" pitchFamily="18" charset="2"/>
              </a:rPr>
              <a:t>m</a:t>
            </a:r>
            <a:r>
              <a:rPr lang="en-US" altLang="ja-JP" sz="2000" dirty="0"/>
              <a:t> and </a:t>
            </a:r>
            <a:r>
              <a:rPr lang="en-US" altLang="ja-JP" sz="2000" dirty="0">
                <a:latin typeface="Symbol" panose="05050102010706020507" pitchFamily="18" charset="2"/>
              </a:rPr>
              <a:t>t</a:t>
            </a:r>
            <a:r>
              <a:rPr lang="en-US" altLang="ja-JP" sz="2000" dirty="0"/>
              <a:t> LFVs depends on model. </a:t>
            </a:r>
            <a:r>
              <a:rPr kumimoji="1" lang="en-US" altLang="ja-JP" sz="2000" dirty="0"/>
              <a:t>So, generally, they should be </a:t>
            </a:r>
            <a:r>
              <a:rPr lang="en-US" altLang="ja-JP" sz="2000" dirty="0"/>
              <a:t>considered as “independent”.</a:t>
            </a:r>
          </a:p>
          <a:p>
            <a:pPr marL="0" indent="0">
              <a:buNone/>
            </a:pPr>
            <a:r>
              <a:rPr kumimoji="1" lang="en-US" altLang="ja-JP" sz="2000" dirty="0"/>
              <a:t>(Probably, in NP, lepton universality is also violated.)</a:t>
            </a:r>
          </a:p>
          <a:p>
            <a:pPr marL="0" indent="0">
              <a:buNone/>
            </a:pPr>
            <a:r>
              <a:rPr lang="en-US" altLang="ja-JP" sz="2000" dirty="0"/>
              <a:t>On the other hand, experimentally,</a:t>
            </a:r>
          </a:p>
          <a:p>
            <a:pPr marL="0" indent="0">
              <a:buNone/>
            </a:pPr>
            <a:r>
              <a:rPr kumimoji="1" lang="en-US" altLang="ja-JP" sz="2000" dirty="0">
                <a:latin typeface="Symbol" panose="05050102010706020507" pitchFamily="18" charset="2"/>
              </a:rPr>
              <a:t>t</a:t>
            </a:r>
            <a:r>
              <a:rPr kumimoji="1" lang="en-US" altLang="ja-JP" sz="2000" dirty="0"/>
              <a:t> LFV decay measurements can be discussed with same systematics.</a:t>
            </a:r>
            <a:endParaRPr kumimoji="1" lang="ja-JP" altLang="en-US" sz="200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4/Jun/2019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International School on cLFV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02752-4197-4ACC-9EF3-D32E9AC71FAB}" type="slidenum">
              <a:rPr lang="en-US" altLang="ja-JP" smtClean="0"/>
              <a:pPr/>
              <a:t>43</a:t>
            </a:fld>
            <a:endParaRPr lang="en-US" altLang="ja-JP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280760"/>
            <a:ext cx="3818768" cy="2520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1222" y="1064703"/>
            <a:ext cx="2070858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848679"/>
            <a:ext cx="3111414" cy="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71362" y="1136711"/>
            <a:ext cx="3305094" cy="3480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56" y="4737111"/>
            <a:ext cx="3295384" cy="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テキスト ボックス 11"/>
          <p:cNvSpPr txBox="1"/>
          <p:nvPr/>
        </p:nvSpPr>
        <p:spPr>
          <a:xfrm>
            <a:off x="2267744" y="1064703"/>
            <a:ext cx="9667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chemeClr val="accent4">
                    <a:lumMod val="10000"/>
                  </a:schemeClr>
                </a:solidFill>
              </a:rPr>
              <a:t>MEG(2011)</a:t>
            </a:r>
            <a:endParaRPr kumimoji="1" lang="ja-JP" altLang="en-US" sz="12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724128" y="4881127"/>
            <a:ext cx="3326552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>
                <a:solidFill>
                  <a:schemeClr val="accent4">
                    <a:lumMod val="10000"/>
                  </a:schemeClr>
                </a:solidFill>
              </a:rPr>
              <a:t>MEG(2011)= Phys. Rev. </a:t>
            </a:r>
            <a:r>
              <a:rPr kumimoji="1" lang="en-US" altLang="ja-JP" sz="1100" dirty="0" err="1">
                <a:solidFill>
                  <a:schemeClr val="accent4">
                    <a:lumMod val="10000"/>
                  </a:schemeClr>
                </a:solidFill>
              </a:rPr>
              <a:t>Lett</a:t>
            </a:r>
            <a:r>
              <a:rPr kumimoji="1" lang="en-US" altLang="ja-JP" sz="1100" dirty="0">
                <a:solidFill>
                  <a:schemeClr val="accent4">
                    <a:lumMod val="10000"/>
                  </a:schemeClr>
                </a:solidFill>
              </a:rPr>
              <a:t>. 107, 171801 (2011)</a:t>
            </a:r>
          </a:p>
          <a:p>
            <a:r>
              <a:rPr kumimoji="1" lang="en-US" altLang="ja-JP" sz="1100" dirty="0">
                <a:solidFill>
                  <a:schemeClr val="accent4">
                    <a:lumMod val="10000"/>
                  </a:schemeClr>
                </a:solidFill>
              </a:rPr>
              <a:t>MEGA(2002)= </a:t>
            </a:r>
            <a:r>
              <a:rPr kumimoji="1" lang="en-US" altLang="ja-JP" sz="1100" dirty="0" err="1">
                <a:solidFill>
                  <a:schemeClr val="accent4">
                    <a:lumMod val="10000"/>
                  </a:schemeClr>
                </a:solidFill>
              </a:rPr>
              <a:t>Phys.Rev</a:t>
            </a:r>
            <a:r>
              <a:rPr kumimoji="1" lang="en-US" altLang="ja-JP" sz="1100" dirty="0">
                <a:solidFill>
                  <a:schemeClr val="accent4">
                    <a:lumMod val="10000"/>
                  </a:schemeClr>
                </a:solidFill>
              </a:rPr>
              <a:t>. D65, 112002 (2002)</a:t>
            </a:r>
          </a:p>
          <a:p>
            <a:r>
              <a:rPr kumimoji="1" lang="en-US" altLang="ja-JP" sz="1100" dirty="0">
                <a:solidFill>
                  <a:schemeClr val="accent4">
                    <a:lumMod val="10000"/>
                  </a:schemeClr>
                </a:solidFill>
              </a:rPr>
              <a:t>MEGA(1999)= </a:t>
            </a:r>
            <a:r>
              <a:rPr kumimoji="1" lang="en-US" altLang="ja-JP" sz="1100" dirty="0" err="1">
                <a:solidFill>
                  <a:schemeClr val="accent4">
                    <a:lumMod val="10000"/>
                  </a:schemeClr>
                </a:solidFill>
              </a:rPr>
              <a:t>Phys.Rev.Lett</a:t>
            </a:r>
            <a:r>
              <a:rPr kumimoji="1" lang="en-US" altLang="ja-JP" sz="1100" dirty="0">
                <a:solidFill>
                  <a:schemeClr val="accent4">
                    <a:lumMod val="10000"/>
                  </a:schemeClr>
                </a:solidFill>
              </a:rPr>
              <a:t>. 83, 1521 (1999) </a:t>
            </a:r>
          </a:p>
          <a:p>
            <a:r>
              <a:rPr kumimoji="1" lang="en-US" altLang="ja-JP" sz="1100" dirty="0">
                <a:solidFill>
                  <a:schemeClr val="accent4">
                    <a:lumMod val="10000"/>
                  </a:schemeClr>
                </a:solidFill>
              </a:rPr>
              <a:t>Belle(2008)=  Phys. </a:t>
            </a:r>
            <a:r>
              <a:rPr kumimoji="1" lang="en-US" altLang="ja-JP" sz="1100" dirty="0" err="1">
                <a:solidFill>
                  <a:schemeClr val="accent4">
                    <a:lumMod val="10000"/>
                  </a:schemeClr>
                </a:solidFill>
              </a:rPr>
              <a:t>Lett</a:t>
            </a:r>
            <a:r>
              <a:rPr kumimoji="1" lang="en-US" altLang="ja-JP" sz="1100" dirty="0">
                <a:solidFill>
                  <a:schemeClr val="accent4">
                    <a:lumMod val="10000"/>
                  </a:schemeClr>
                </a:solidFill>
              </a:rPr>
              <a:t>. B666,16(2008)</a:t>
            </a:r>
          </a:p>
          <a:p>
            <a:r>
              <a:rPr kumimoji="1" lang="en-US" altLang="ja-JP" sz="1100" dirty="0" err="1">
                <a:solidFill>
                  <a:schemeClr val="accent4">
                    <a:lumMod val="10000"/>
                  </a:schemeClr>
                </a:solidFill>
              </a:rPr>
              <a:t>BaBar</a:t>
            </a:r>
            <a:r>
              <a:rPr kumimoji="1" lang="en-US" altLang="ja-JP" sz="1100" dirty="0">
                <a:solidFill>
                  <a:schemeClr val="accent4">
                    <a:lumMod val="10000"/>
                  </a:schemeClr>
                </a:solidFill>
              </a:rPr>
              <a:t>(2010)=Phys. Rev. </a:t>
            </a:r>
            <a:r>
              <a:rPr kumimoji="1" lang="en-US" altLang="ja-JP" sz="1100" dirty="0" err="1">
                <a:solidFill>
                  <a:schemeClr val="accent4">
                    <a:lumMod val="10000"/>
                  </a:schemeClr>
                </a:solidFill>
              </a:rPr>
              <a:t>Lett</a:t>
            </a:r>
            <a:r>
              <a:rPr kumimoji="1" lang="en-US" altLang="ja-JP" sz="1100" dirty="0">
                <a:solidFill>
                  <a:schemeClr val="accent4">
                    <a:lumMod val="10000"/>
                  </a:schemeClr>
                </a:solidFill>
              </a:rPr>
              <a:t>. 104, 021802 (2010)</a:t>
            </a:r>
            <a:endParaRPr kumimoji="1" lang="ja-JP" altLang="en-US" sz="11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755576" y="1640767"/>
            <a:ext cx="10534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kumimoji="1" lang="en-US" altLang="ja-JP" sz="1200" dirty="0" err="1">
                <a:solidFill>
                  <a:srgbClr val="DADADA">
                    <a:lumMod val="10000"/>
                  </a:srgbClr>
                </a:solidFill>
              </a:rPr>
              <a:t>BaBar</a:t>
            </a:r>
            <a:r>
              <a:rPr kumimoji="1" lang="en-US" altLang="ja-JP" sz="1200" dirty="0">
                <a:solidFill>
                  <a:srgbClr val="DADADA">
                    <a:lumMod val="10000"/>
                  </a:srgbClr>
                </a:solidFill>
              </a:rPr>
              <a:t>(2010)</a:t>
            </a:r>
            <a:endParaRPr kumimoji="1" lang="ja-JP" altLang="en-US" sz="1200" dirty="0">
              <a:solidFill>
                <a:srgbClr val="DADADA">
                  <a:lumMod val="10000"/>
                </a:srgbClr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308304" y="1136711"/>
            <a:ext cx="1463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chemeClr val="accent4">
                    <a:lumMod val="10000"/>
                  </a:schemeClr>
                </a:solidFill>
              </a:rPr>
              <a:t>MEGA(2002,1999)</a:t>
            </a:r>
            <a:endParaRPr kumimoji="1" lang="ja-JP" altLang="en-US" sz="12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5318706" y="1424743"/>
            <a:ext cx="9669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kumimoji="1" lang="en-US" altLang="ja-JP" sz="1200" dirty="0">
                <a:solidFill>
                  <a:srgbClr val="DADADA">
                    <a:lumMod val="10000"/>
                  </a:srgbClr>
                </a:solidFill>
              </a:rPr>
              <a:t>Belle(2008)</a:t>
            </a:r>
            <a:endParaRPr kumimoji="1" lang="ja-JP" altLang="en-US" sz="1200" dirty="0">
              <a:solidFill>
                <a:srgbClr val="DADADA">
                  <a:lumMod val="10000"/>
                </a:srgbClr>
              </a:solidFill>
            </a:endParaRP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992695"/>
            <a:ext cx="2066458" cy="278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テキスト ボックス 17"/>
          <p:cNvSpPr txBox="1"/>
          <p:nvPr/>
        </p:nvSpPr>
        <p:spPr>
          <a:xfrm>
            <a:off x="5292080" y="767379"/>
            <a:ext cx="3205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SUSY SU(5) GUT with seesaw</a:t>
            </a:r>
            <a:endParaRPr kumimoji="1" lang="ja-JP" altLang="en-US" dirty="0"/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71170" y="4524386"/>
            <a:ext cx="4320480" cy="204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テキスト ボックス 19"/>
          <p:cNvSpPr txBox="1"/>
          <p:nvPr/>
        </p:nvSpPr>
        <p:spPr>
          <a:xfrm>
            <a:off x="3059832" y="2670365"/>
            <a:ext cx="1398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200GeV-1TeV</a:t>
            </a:r>
            <a:endParaRPr kumimoji="1" lang="ja-JP" alt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350BDF-CC16-4F28-A5C7-24879D30C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Signal</a:t>
            </a:r>
            <a:r>
              <a:rPr lang="ja-JP" altLang="en-US" dirty="0"/>
              <a:t> </a:t>
            </a:r>
            <a:r>
              <a:rPr lang="en-US" altLang="ja-JP" dirty="0"/>
              <a:t>discriminant</a:t>
            </a:r>
            <a:r>
              <a:rPr kumimoji="1" lang="ja-JP" altLang="en-US" dirty="0"/>
              <a:t>（１）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78D20CE-996E-4E53-8EE8-54813D32C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413" y="1554162"/>
            <a:ext cx="8803704" cy="4525963"/>
          </a:xfrm>
        </p:spPr>
        <p:txBody>
          <a:bodyPr>
            <a:normAutofit/>
          </a:bodyPr>
          <a:lstStyle/>
          <a:p>
            <a:r>
              <a:rPr kumimoji="1" lang="en-US" altLang="ja-JP" sz="3200" dirty="0" err="1"/>
              <a:t>Neutrinoless</a:t>
            </a:r>
            <a:r>
              <a:rPr kumimoji="1" lang="en-US" altLang="ja-JP" sz="3200" dirty="0"/>
              <a:t> </a:t>
            </a:r>
            <a:r>
              <a:rPr lang="en-US" altLang="ja-JP" sz="3200" dirty="0">
                <a:latin typeface="Symbol" panose="05050102010706020507" pitchFamily="18" charset="2"/>
              </a:rPr>
              <a:t>t</a:t>
            </a:r>
            <a:r>
              <a:rPr kumimoji="1" lang="en-US" altLang="ja-JP" sz="3200" dirty="0"/>
              <a:t> LFV decay can fully reconstruct mother </a:t>
            </a:r>
            <a:r>
              <a:rPr kumimoji="1" lang="en-US" altLang="ja-JP" sz="3200" dirty="0">
                <a:latin typeface="Symbol" panose="05050102010706020507" pitchFamily="18" charset="2"/>
              </a:rPr>
              <a:t>t</a:t>
            </a:r>
            <a:r>
              <a:rPr kumimoji="1" lang="en-US" altLang="ja-JP" sz="3200" dirty="0"/>
              <a:t> from daughters.</a:t>
            </a:r>
            <a:endParaRPr kumimoji="1" lang="en-US" altLang="ja-JP" sz="3200" u="sng" dirty="0"/>
          </a:p>
          <a:p>
            <a:pPr marL="0" indent="0">
              <a:buNone/>
            </a:pPr>
            <a:r>
              <a:rPr lang="en-US" altLang="ja-JP" sz="2400" dirty="0">
                <a:sym typeface="Wingdings" panose="05000000000000000000" pitchFamily="2" charset="2"/>
              </a:rPr>
              <a:t>The mass evaluated from sum of 4-momenta for daughters should be around </a:t>
            </a:r>
            <a:r>
              <a:rPr lang="en-US" altLang="ja-JP" sz="2400" dirty="0">
                <a:latin typeface="Symbol" panose="05050102010706020507" pitchFamily="18" charset="2"/>
                <a:sym typeface="Wingdings" panose="05000000000000000000" pitchFamily="2" charset="2"/>
              </a:rPr>
              <a:t>t</a:t>
            </a:r>
            <a:r>
              <a:rPr lang="en-US" altLang="ja-JP" sz="2400" dirty="0">
                <a:sym typeface="Wingdings" panose="05000000000000000000" pitchFamily="2" charset="2"/>
              </a:rPr>
              <a:t> mass in signal events.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B7A43C9-164A-4E45-8717-0C9C8DF53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4/Jun/2019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E211C4-9F34-4151-9189-D748AFB13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International School on cLFV</a:t>
            </a:r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9C5CD97-A9D1-4940-A172-B3E2C6C13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altLang="ja-JP" smtClean="0"/>
              <a:pPr/>
              <a:t>44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1771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350BDF-CC16-4F28-A5C7-24879D30C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Signal</a:t>
            </a:r>
            <a:r>
              <a:rPr lang="ja-JP" altLang="en-US" dirty="0"/>
              <a:t> </a:t>
            </a:r>
            <a:r>
              <a:rPr lang="en-US" altLang="ja-JP" dirty="0"/>
              <a:t>discriminant</a:t>
            </a:r>
            <a:r>
              <a:rPr lang="ja-JP" altLang="en-US" dirty="0"/>
              <a:t>（</a:t>
            </a:r>
            <a:r>
              <a:rPr lang="en-US" altLang="ja-JP" dirty="0"/>
              <a:t>2</a:t>
            </a:r>
            <a:r>
              <a:rPr lang="ja-JP" altLang="en-US" dirty="0"/>
              <a:t>）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78D20CE-996E-4E53-8EE8-54813D32C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849" y="1554162"/>
            <a:ext cx="880370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400" dirty="0" err="1"/>
              <a:t>Neutrinoless</a:t>
            </a:r>
            <a:r>
              <a:rPr lang="en-US" altLang="ja-JP" sz="2400" dirty="0"/>
              <a:t> </a:t>
            </a:r>
            <a:r>
              <a:rPr lang="en-US" altLang="ja-JP" sz="2400" dirty="0">
                <a:latin typeface="Symbol" panose="05050102010706020507" pitchFamily="18" charset="2"/>
              </a:rPr>
              <a:t>t</a:t>
            </a:r>
            <a:r>
              <a:rPr lang="en-US" altLang="ja-JP" sz="2400" dirty="0"/>
              <a:t> LFV decay can fully reconstruct mother </a:t>
            </a:r>
            <a:r>
              <a:rPr lang="en-US" altLang="ja-JP" sz="2400" dirty="0">
                <a:latin typeface="Symbol" panose="05050102010706020507" pitchFamily="18" charset="2"/>
              </a:rPr>
              <a:t>t</a:t>
            </a:r>
            <a:r>
              <a:rPr lang="en-US" altLang="ja-JP" sz="2400" dirty="0"/>
              <a:t> from daughters.</a:t>
            </a:r>
            <a:endParaRPr lang="en-US" altLang="ja-JP" sz="2400" u="sng" dirty="0"/>
          </a:p>
          <a:p>
            <a:pPr marL="0" indent="0">
              <a:buNone/>
            </a:pPr>
            <a:r>
              <a:rPr lang="en-US" altLang="ja-JP" sz="2400" dirty="0">
                <a:sym typeface="Wingdings" panose="05000000000000000000" pitchFamily="2" charset="2"/>
              </a:rPr>
              <a:t>We have one more variable for t-pair produced at B-factory.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B7A43C9-164A-4E45-8717-0C9C8DF53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4/Jun/2019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E211C4-9F34-4151-9189-D748AFB13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International School on cLFV</a:t>
            </a:r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9C5CD97-A9D1-4940-A172-B3E2C6C13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altLang="ja-JP" smtClean="0"/>
              <a:pPr/>
              <a:t>45</a:t>
            </a:fld>
            <a:endParaRPr lang="en-US" altLang="ja-JP" dirty="0"/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55F80BC2-71E2-4233-9D72-3E762398F5DB}"/>
              </a:ext>
            </a:extLst>
          </p:cNvPr>
          <p:cNvCxnSpPr>
            <a:cxnSpLocks/>
          </p:cNvCxnSpPr>
          <p:nvPr/>
        </p:nvCxnSpPr>
        <p:spPr>
          <a:xfrm>
            <a:off x="755576" y="4653136"/>
            <a:ext cx="172819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A61ABA3B-F437-46B0-A04C-738CD5F51D4D}"/>
              </a:ext>
            </a:extLst>
          </p:cNvPr>
          <p:cNvCxnSpPr>
            <a:cxnSpLocks/>
          </p:cNvCxnSpPr>
          <p:nvPr/>
        </p:nvCxnSpPr>
        <p:spPr>
          <a:xfrm>
            <a:off x="2512646" y="4653136"/>
            <a:ext cx="1728192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9CCB6469-E181-4389-8AE2-E420E2BDA17F}"/>
                  </a:ext>
                </a:extLst>
              </p:cNvPr>
              <p:cNvSpPr txBox="1"/>
              <p:nvPr/>
            </p:nvSpPr>
            <p:spPr>
              <a:xfrm>
                <a:off x="755576" y="4221088"/>
                <a:ext cx="4206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9CCB6469-E181-4389-8AE2-E420E2BDA1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221088"/>
                <a:ext cx="420628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31FD610E-7EFC-401D-97F4-9840C1993899}"/>
                  </a:ext>
                </a:extLst>
              </p:cNvPr>
              <p:cNvSpPr txBox="1"/>
              <p:nvPr/>
            </p:nvSpPr>
            <p:spPr>
              <a:xfrm>
                <a:off x="3863340" y="4221088"/>
                <a:ext cx="4206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31FD610E-7EFC-401D-97F4-9840C19938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340" y="4221088"/>
                <a:ext cx="420628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63923D1F-33EB-41C5-B359-3E84B0AC1B9F}"/>
              </a:ext>
            </a:extLst>
          </p:cNvPr>
          <p:cNvCxnSpPr/>
          <p:nvPr/>
        </p:nvCxnSpPr>
        <p:spPr>
          <a:xfrm flipV="1">
            <a:off x="2483768" y="3933056"/>
            <a:ext cx="792088" cy="72008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5BEB5706-3142-4227-9C14-816AEBF286DB}"/>
              </a:ext>
            </a:extLst>
          </p:cNvPr>
          <p:cNvCxnSpPr/>
          <p:nvPr/>
        </p:nvCxnSpPr>
        <p:spPr>
          <a:xfrm flipV="1">
            <a:off x="1674428" y="4664762"/>
            <a:ext cx="792088" cy="720080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DE76D275-739E-40A9-8F3C-110A8E8AEC75}"/>
                  </a:ext>
                </a:extLst>
              </p:cNvPr>
              <p:cNvSpPr txBox="1"/>
              <p:nvPr/>
            </p:nvSpPr>
            <p:spPr>
              <a:xfrm>
                <a:off x="2711212" y="3717032"/>
                <a:ext cx="4206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b="0" i="1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DE76D275-739E-40A9-8F3C-110A8E8AEC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212" y="3717032"/>
                <a:ext cx="42062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4DB0C7B2-3703-4A7E-9044-C20870AAD000}"/>
                  </a:ext>
                </a:extLst>
              </p:cNvPr>
              <p:cNvSpPr txBox="1"/>
              <p:nvPr/>
            </p:nvSpPr>
            <p:spPr>
              <a:xfrm>
                <a:off x="1619672" y="4767535"/>
                <a:ext cx="4206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b="0" i="1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4DB0C7B2-3703-4A7E-9044-C20870AAD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767535"/>
                <a:ext cx="42062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8CC0169-B493-4003-9BA9-A33EDF189111}"/>
              </a:ext>
            </a:extLst>
          </p:cNvPr>
          <p:cNvSpPr txBox="1"/>
          <p:nvPr/>
        </p:nvSpPr>
        <p:spPr>
          <a:xfrm>
            <a:off x="965890" y="3817143"/>
            <a:ext cx="930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CM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系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126756A7-3810-45B5-A562-71A0F580BB8E}"/>
                  </a:ext>
                </a:extLst>
              </p:cNvPr>
              <p:cNvSpPr txBox="1"/>
              <p:nvPr/>
            </p:nvSpPr>
            <p:spPr>
              <a:xfrm>
                <a:off x="4788024" y="3933056"/>
                <a:ext cx="3712298" cy="15724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From energy conservation law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sSubSup>
                        <m:sSub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p>
                      </m:sSubSup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sSubSup>
                        <m:sSub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ja-JP" altLang="en-US" sz="28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sub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p>
                      </m:sSubSup>
                    </m:oMath>
                  </m:oMathPara>
                </a14:m>
                <a:endParaRPr kumimoji="1" lang="en-US" altLang="ja-JP" dirty="0"/>
              </a:p>
              <a:p>
                <a:r>
                  <a:rPr kumimoji="1" lang="en-US" altLang="ja-JP" sz="20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Thus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l-GR" altLang="ja-JP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ja-JP" alt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𝐶𝑀</m:t>
                          </m:r>
                        </m:sup>
                      </m:sSubSup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kumimoji="1"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𝐶𝑀</m:t>
                          </m:r>
                        </m:sup>
                      </m:sSubSup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kumimoji="1"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126756A7-3810-45B5-A562-71A0F580BB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3933056"/>
                <a:ext cx="3712298" cy="1572482"/>
              </a:xfrm>
              <a:prstGeom prst="rect">
                <a:avLst/>
              </a:prstGeom>
              <a:blipFill>
                <a:blip r:embed="rId6"/>
                <a:stretch>
                  <a:fillRect l="-1642" t="-19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A5B2F66-ECA0-4B20-89BD-9FC6F1B6C0D8}"/>
                  </a:ext>
                </a:extLst>
              </p:cNvPr>
              <p:cNvSpPr txBox="1"/>
              <p:nvPr/>
            </p:nvSpPr>
            <p:spPr>
              <a:xfrm>
                <a:off x="1586761" y="5589240"/>
                <a:ext cx="7366119" cy="832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>
                    <a:ea typeface="Cambria Math" panose="02040503050406030204" pitchFamily="18" charset="0"/>
                  </a:rPr>
                  <a:t>Since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𝐶𝑀</m:t>
                        </m:r>
                      </m:sup>
                    </m:sSubSup>
                  </m:oMath>
                </a14:m>
                <a:r>
                  <a:rPr kumimoji="1" lang="ja-JP" altLang="en-US" sz="24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:r>
                  <a:rPr kumimoji="1" lang="en-US" altLang="ja-JP" sz="24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is known, evaluated</a:t>
                </a:r>
                <a14:m>
                  <m:oMath xmlns:m="http://schemas.openxmlformats.org/officeDocument/2006/math">
                    <m:r>
                      <a:rPr kumimoji="1" lang="en-US" altLang="ja-JP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l-GR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kumimoji="1" lang="en-US" altLang="ja-JP" sz="24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, for example, energy</a:t>
                </a:r>
              </a:p>
              <a:p>
                <a:r>
                  <a:rPr kumimoji="1" lang="en-US" altLang="ja-JP" sz="24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of </a:t>
                </a:r>
                <a:r>
                  <a:rPr kumimoji="1" lang="en-US" altLang="ja-JP" sz="2400" dirty="0">
                    <a:latin typeface="Symbol" panose="05050102010706020507" pitchFamily="18" charset="2"/>
                    <a:ea typeface="ＭＳ Ｐゴシック" panose="020B0600070205080204" pitchFamily="50" charset="-128"/>
                  </a:rPr>
                  <a:t>m</a:t>
                </a:r>
                <a:r>
                  <a:rPr kumimoji="1" lang="en-US" altLang="ja-JP" sz="24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and </a:t>
                </a:r>
                <a:r>
                  <a:rPr kumimoji="1" lang="en-US" altLang="ja-JP" sz="2400" dirty="0">
                    <a:latin typeface="Symbol" panose="05050102010706020507" pitchFamily="18" charset="2"/>
                    <a:ea typeface="ＭＳ Ｐゴシック" panose="020B0600070205080204" pitchFamily="50" charset="-128"/>
                  </a:rPr>
                  <a:t>g</a:t>
                </a:r>
                <a:r>
                  <a:rPr kumimoji="1" lang="en-US" altLang="ja-JP" sz="24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in </a:t>
                </a:r>
                <a:r>
                  <a:rPr kumimoji="1" lang="en-US" altLang="ja-JP" sz="2400" dirty="0" err="1">
                    <a:latin typeface="Symbol" panose="05050102010706020507" pitchFamily="18" charset="2"/>
                    <a:ea typeface="ＭＳ Ｐゴシック" panose="020B0600070205080204" pitchFamily="50" charset="-128"/>
                  </a:rPr>
                  <a:t>t</a:t>
                </a:r>
                <a:r>
                  <a:rPr kumimoji="1" lang="en-US" altLang="ja-JP" sz="2400" dirty="0" err="1">
                    <a:latin typeface="Wingdings 3" panose="05040102010807070707" pitchFamily="18" charset="2"/>
                    <a:ea typeface="ＭＳ Ｐゴシック" panose="020B0600070205080204" pitchFamily="50" charset="-128"/>
                  </a:rPr>
                  <a:t>g</a:t>
                </a:r>
                <a:r>
                  <a:rPr kumimoji="1" lang="en-US" altLang="ja-JP" sz="2400" dirty="0" err="1">
                    <a:latin typeface="Symbol" panose="05050102010706020507" pitchFamily="18" charset="2"/>
                    <a:ea typeface="ＭＳ Ｐゴシック" panose="020B0600070205080204" pitchFamily="50" charset="-128"/>
                  </a:rPr>
                  <a:t>mg</a:t>
                </a:r>
                <a:r>
                  <a:rPr kumimoji="1" lang="en-US" altLang="ja-JP" sz="24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, should be around 0 in signal events.</a:t>
                </a:r>
                <a:endParaRPr kumimoji="1" lang="ja-JP" altLang="en-US" sz="24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A5B2F66-ECA0-4B20-89BD-9FC6F1B6C0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6761" y="5589240"/>
                <a:ext cx="7366119" cy="832216"/>
              </a:xfrm>
              <a:prstGeom prst="rect">
                <a:avLst/>
              </a:prstGeom>
              <a:blipFill>
                <a:blip r:embed="rId7"/>
                <a:stretch>
                  <a:fillRect l="-1241" t="-8824" b="-176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235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2B8339-DECE-4D12-A245-D63B4CF67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Lessons from Belle experiences</a:t>
            </a:r>
            <a:endParaRPr kumimoji="1"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A811367-F5E8-4A27-9083-CB565F5097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97CF78F-A24E-49A5-85A9-18F1E9AAE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4/Jun/2019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3956A48-8BB4-4A3A-A69E-864BC33EC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International School on cLFV</a:t>
            </a:r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289F3FF-629C-48FB-8D54-9880AED11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altLang="ja-JP" smtClean="0"/>
              <a:pPr/>
              <a:t>46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537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Analysis method of tau LFV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dirty="0"/>
              <a:t>4/Jun/2019</a:t>
            </a:r>
            <a:endParaRPr 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School on cLFV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069261" y="78274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ja-JP" altLang="ja-JP" sz="2400">
              <a:latin typeface="Times New Roman" pitchFamily="18" charset="0"/>
            </a:endParaRPr>
          </a:p>
        </p:txBody>
      </p:sp>
      <p:grpSp>
        <p:nvGrpSpPr>
          <p:cNvPr id="3" name="グループ化 46"/>
          <p:cNvGrpSpPr>
            <a:grpSpLocks/>
          </p:cNvGrpSpPr>
          <p:nvPr/>
        </p:nvGrpSpPr>
        <p:grpSpPr bwMode="auto">
          <a:xfrm>
            <a:off x="755576" y="1775551"/>
            <a:ext cx="2879725" cy="2157505"/>
            <a:chOff x="5651302" y="-116286"/>
            <a:chExt cx="2160587" cy="2157505"/>
          </a:xfrm>
        </p:grpSpPr>
        <p:sp>
          <p:nvSpPr>
            <p:cNvPr id="18" name="Line 6"/>
            <p:cNvSpPr>
              <a:spLocks noChangeShapeType="1"/>
            </p:cNvSpPr>
            <p:nvPr/>
          </p:nvSpPr>
          <p:spPr bwMode="auto">
            <a:xfrm>
              <a:off x="5651302" y="1085453"/>
              <a:ext cx="10795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" name="Line 7"/>
            <p:cNvSpPr>
              <a:spLocks noChangeShapeType="1"/>
            </p:cNvSpPr>
            <p:nvPr/>
          </p:nvSpPr>
          <p:spPr bwMode="auto">
            <a:xfrm>
              <a:off x="6732389" y="1085453"/>
              <a:ext cx="10795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auto">
            <a:xfrm flipV="1">
              <a:off x="6730802" y="677466"/>
              <a:ext cx="288925" cy="4079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" name="Line 9"/>
            <p:cNvSpPr>
              <a:spLocks noChangeShapeType="1"/>
            </p:cNvSpPr>
            <p:nvPr/>
          </p:nvSpPr>
          <p:spPr bwMode="auto">
            <a:xfrm flipV="1">
              <a:off x="6443464" y="1088628"/>
              <a:ext cx="287338" cy="4079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" name="Line 10"/>
            <p:cNvSpPr>
              <a:spLocks noChangeShapeType="1"/>
            </p:cNvSpPr>
            <p:nvPr/>
          </p:nvSpPr>
          <p:spPr bwMode="auto">
            <a:xfrm flipH="1">
              <a:off x="5938639" y="1496616"/>
              <a:ext cx="504825" cy="206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>
              <a:off x="6443463" y="1496616"/>
              <a:ext cx="72441" cy="5446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" name="Line 12"/>
            <p:cNvSpPr>
              <a:spLocks noChangeShapeType="1"/>
            </p:cNvSpPr>
            <p:nvPr/>
          </p:nvSpPr>
          <p:spPr bwMode="auto">
            <a:xfrm flipV="1">
              <a:off x="7019727" y="-116286"/>
              <a:ext cx="306376" cy="7937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755576" y="2927862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>
                <a:latin typeface="Gill Sans MT" pitchFamily="34" charset="0"/>
                <a:ea typeface="HGｺﾞｼｯｸE" pitchFamily="49" charset="-128"/>
              </a:rPr>
              <a:t>e</a:t>
            </a: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3228901" y="2953262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>
                <a:latin typeface="Gill Sans MT" pitchFamily="34" charset="0"/>
                <a:ea typeface="HGｺﾞｼｯｸE" pitchFamily="49" charset="-128"/>
              </a:rPr>
              <a:t>e</a:t>
            </a: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2094260" y="2398471"/>
            <a:ext cx="317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>
                <a:latin typeface="Symbol" pitchFamily="18" charset="2"/>
                <a:ea typeface="HGｺﾞｼｯｸE" pitchFamily="49" charset="-128"/>
              </a:rPr>
              <a:t>t</a:t>
            </a:r>
          </a:p>
        </p:txBody>
      </p:sp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1983582" y="3071695"/>
            <a:ext cx="284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 dirty="0">
                <a:latin typeface="Symbol" pitchFamily="18" charset="2"/>
                <a:ea typeface="HGｺﾞｼｯｸE" pitchFamily="49" charset="-128"/>
              </a:rPr>
              <a:t>t</a:t>
            </a:r>
          </a:p>
        </p:txBody>
      </p:sp>
      <p:sp>
        <p:nvSpPr>
          <p:cNvPr id="29" name="Text Box 20"/>
          <p:cNvSpPr txBox="1">
            <a:spLocks noChangeArrowheads="1"/>
          </p:cNvSpPr>
          <p:nvPr/>
        </p:nvSpPr>
        <p:spPr bwMode="auto">
          <a:xfrm>
            <a:off x="2874288" y="1919567"/>
            <a:ext cx="360362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>
                <a:latin typeface="Symbol" pitchFamily="18" charset="2"/>
                <a:ea typeface="HGｺﾞｼｯｸE" pitchFamily="49" charset="-128"/>
              </a:rPr>
              <a:t>m</a:t>
            </a:r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1979712" y="3501008"/>
            <a:ext cx="14366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generic 1-prong</a:t>
            </a:r>
          </a:p>
          <a:p>
            <a:r>
              <a:rPr lang="en-US" altLang="ja-JP" sz="14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decay</a:t>
            </a:r>
          </a:p>
        </p:txBody>
      </p:sp>
      <p:cxnSp>
        <p:nvCxnSpPr>
          <p:cNvPr id="31" name="直線矢印コネクタ 30"/>
          <p:cNvCxnSpPr>
            <a:stCxn id="20" idx="1"/>
          </p:cNvCxnSpPr>
          <p:nvPr/>
        </p:nvCxnSpPr>
        <p:spPr>
          <a:xfrm rot="5400000" flipH="1" flipV="1">
            <a:off x="3070303" y="2004305"/>
            <a:ext cx="74168" cy="105582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20"/>
          <p:cNvSpPr txBox="1">
            <a:spLocks noChangeArrowheads="1"/>
          </p:cNvSpPr>
          <p:nvPr/>
        </p:nvSpPr>
        <p:spPr bwMode="auto">
          <a:xfrm>
            <a:off x="3611489" y="2207798"/>
            <a:ext cx="3113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>
                <a:latin typeface="Symbol" pitchFamily="18" charset="2"/>
                <a:ea typeface="HGｺﾞｼｯｸE" pitchFamily="49" charset="-128"/>
              </a:rPr>
              <a:t>g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 rot="18888801">
            <a:off x="1699834" y="2205377"/>
            <a:ext cx="617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signal</a:t>
            </a:r>
          </a:p>
          <a:p>
            <a:r>
              <a:rPr kumimoji="1" lang="en-US" altLang="ja-JP" sz="1400" dirty="0"/>
              <a:t>side</a:t>
            </a:r>
            <a:endParaRPr kumimoji="1" lang="ja-JP" altLang="en-US" sz="1400" dirty="0"/>
          </a:p>
        </p:txBody>
      </p:sp>
      <p:sp>
        <p:nvSpPr>
          <p:cNvPr id="34" name="テキスト ボックス 33"/>
          <p:cNvSpPr txBox="1"/>
          <p:nvPr/>
        </p:nvSpPr>
        <p:spPr>
          <a:xfrm rot="18888801">
            <a:off x="1320024" y="2950272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tag</a:t>
            </a:r>
          </a:p>
          <a:p>
            <a:r>
              <a:rPr kumimoji="1" lang="en-US" altLang="ja-JP" sz="1400" dirty="0"/>
              <a:t>side</a:t>
            </a:r>
            <a:endParaRPr kumimoji="1" lang="ja-JP" altLang="en-US" sz="1400" dirty="0"/>
          </a:p>
        </p:txBody>
      </p:sp>
      <p:graphicFrame>
        <p:nvGraphicFramePr>
          <p:cNvPr id="37" name="Object 8"/>
          <p:cNvGraphicFramePr>
            <a:graphicFrameLocks noChangeAspect="1"/>
          </p:cNvGraphicFramePr>
          <p:nvPr/>
        </p:nvGraphicFramePr>
        <p:xfrm>
          <a:off x="5004048" y="2287191"/>
          <a:ext cx="2808312" cy="530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2" name="数式" r:id="rId4" imgW="1193760" imgH="253800" progId="Equation.3">
                  <p:embed/>
                </p:oleObj>
              </mc:Choice>
              <mc:Fallback>
                <p:oleObj name="数式" r:id="rId4" imgW="1193760" imgH="253800" progId="Equation.3">
                  <p:embed/>
                  <p:pic>
                    <p:nvPicPr>
                      <p:cNvPr id="3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2287191"/>
                        <a:ext cx="2808312" cy="5306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7"/>
          <p:cNvGraphicFramePr>
            <a:graphicFrameLocks noChangeAspect="1"/>
          </p:cNvGraphicFramePr>
          <p:nvPr/>
        </p:nvGraphicFramePr>
        <p:xfrm>
          <a:off x="4979615" y="1647156"/>
          <a:ext cx="3336801" cy="672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3" name="数式" r:id="rId6" imgW="1701720" imgH="330120" progId="Equation.3">
                  <p:embed/>
                </p:oleObj>
              </mc:Choice>
              <mc:Fallback>
                <p:oleObj name="数式" r:id="rId6" imgW="1701720" imgH="330120" progId="Equation.3">
                  <p:embed/>
                  <p:pic>
                    <p:nvPicPr>
                      <p:cNvPr id="3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9615" y="1647156"/>
                        <a:ext cx="3336801" cy="6724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 Box 43"/>
          <p:cNvSpPr txBox="1">
            <a:spLocks noChangeArrowheads="1"/>
          </p:cNvSpPr>
          <p:nvPr/>
        </p:nvSpPr>
        <p:spPr bwMode="auto">
          <a:xfrm>
            <a:off x="4670103" y="1268760"/>
            <a:ext cx="2557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2400" dirty="0">
                <a:solidFill>
                  <a:srgbClr val="FF0000"/>
                </a:solidFill>
              </a:rPr>
              <a:t>Signal Extraction </a:t>
            </a:r>
            <a:endParaRPr lang="en-US" altLang="ja-JP" dirty="0">
              <a:solidFill>
                <a:schemeClr val="accent2"/>
              </a:solidFill>
            </a:endParaRPr>
          </a:p>
        </p:txBody>
      </p:sp>
      <p:pic>
        <p:nvPicPr>
          <p:cNvPr id="41" name="図 40" descr="2sigma_m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76056" y="3002285"/>
            <a:ext cx="3888432" cy="3885021"/>
          </a:xfrm>
          <a:prstGeom prst="rect">
            <a:avLst/>
          </a:prstGeom>
        </p:spPr>
      </p:pic>
      <p:sp>
        <p:nvSpPr>
          <p:cNvPr id="42" name="Rectangle 22"/>
          <p:cNvSpPr>
            <a:spLocks noChangeArrowheads="1"/>
          </p:cNvSpPr>
          <p:nvPr/>
        </p:nvSpPr>
        <p:spPr bwMode="auto">
          <a:xfrm>
            <a:off x="6300192" y="2924944"/>
            <a:ext cx="2520280" cy="571500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ja-JP" altLang="en-US">
              <a:latin typeface="Times New Roman" pitchFamily="18" charset="0"/>
            </a:endParaRPr>
          </a:p>
        </p:txBody>
      </p:sp>
      <p:graphicFrame>
        <p:nvGraphicFramePr>
          <p:cNvPr id="43" name="Object 14"/>
          <p:cNvGraphicFramePr>
            <a:graphicFrameLocks noChangeAspect="1"/>
          </p:cNvGraphicFramePr>
          <p:nvPr/>
        </p:nvGraphicFramePr>
        <p:xfrm>
          <a:off x="6627813" y="2949575"/>
          <a:ext cx="608012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4" name="数式" r:id="rId9" imgW="304560" imgH="253800" progId="Equation.3">
                  <p:embed/>
                </p:oleObj>
              </mc:Choice>
              <mc:Fallback>
                <p:oleObj name="数式" r:id="rId9" imgW="304560" imgH="253800" progId="Equation.3">
                  <p:embed/>
                  <p:pic>
                    <p:nvPicPr>
                      <p:cNvPr id="43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7813" y="2949575"/>
                        <a:ext cx="608012" cy="550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 Box 20"/>
          <p:cNvSpPr txBox="1">
            <a:spLocks noChangeArrowheads="1"/>
          </p:cNvSpPr>
          <p:nvPr/>
        </p:nvSpPr>
        <p:spPr bwMode="auto">
          <a:xfrm>
            <a:off x="7236296" y="2966789"/>
            <a:ext cx="1346844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24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~</a:t>
            </a:r>
            <a:r>
              <a:rPr lang="en-US" altLang="ja-JP" sz="2400" dirty="0"/>
              <a:t> </a:t>
            </a:r>
            <a:r>
              <a:rPr lang="en-US" altLang="ja-JP" sz="2400" dirty="0">
                <a:latin typeface="Symbol" pitchFamily="18" charset="2"/>
              </a:rPr>
              <a:t>t</a:t>
            </a:r>
            <a:r>
              <a:rPr lang="en-US" altLang="ja-JP" sz="2400" dirty="0"/>
              <a:t> mass</a:t>
            </a:r>
          </a:p>
        </p:txBody>
      </p:sp>
      <p:cxnSp>
        <p:nvCxnSpPr>
          <p:cNvPr id="46" name="直線矢印コネクタ 45"/>
          <p:cNvCxnSpPr/>
          <p:nvPr/>
        </p:nvCxnSpPr>
        <p:spPr>
          <a:xfrm>
            <a:off x="7668344" y="3501008"/>
            <a:ext cx="0" cy="292596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23"/>
          <p:cNvSpPr>
            <a:spLocks noChangeArrowheads="1"/>
          </p:cNvSpPr>
          <p:nvPr/>
        </p:nvSpPr>
        <p:spPr bwMode="auto">
          <a:xfrm>
            <a:off x="5896719" y="3673599"/>
            <a:ext cx="792088" cy="533400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altLang="ja-JP" dirty="0">
                <a:latin typeface="Symbol" pitchFamily="18" charset="2"/>
              </a:rPr>
              <a:t>D</a:t>
            </a:r>
            <a:r>
              <a:rPr lang="en-US" altLang="ja-JP" dirty="0">
                <a:latin typeface="Times New Roman" pitchFamily="18" charset="0"/>
              </a:rPr>
              <a:t>E~0</a:t>
            </a:r>
            <a:endParaRPr lang="ja-JP" altLang="en-US" dirty="0">
              <a:latin typeface="Times New Roman" pitchFamily="18" charset="0"/>
            </a:endParaRPr>
          </a:p>
        </p:txBody>
      </p:sp>
      <p:sp>
        <p:nvSpPr>
          <p:cNvPr id="52" name="Line 26"/>
          <p:cNvSpPr>
            <a:spLocks noChangeShapeType="1"/>
          </p:cNvSpPr>
          <p:nvPr/>
        </p:nvSpPr>
        <p:spPr bwMode="auto">
          <a:xfrm flipV="1">
            <a:off x="6732240" y="3933056"/>
            <a:ext cx="697947" cy="0"/>
          </a:xfrm>
          <a:prstGeom prst="line">
            <a:avLst/>
          </a:prstGeom>
          <a:noFill/>
          <a:ln w="25400">
            <a:solidFill>
              <a:srgbClr val="92D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5951160" y="5517232"/>
            <a:ext cx="2797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/>
              <a:t>signal MC distribution.</a:t>
            </a:r>
          </a:p>
          <a:p>
            <a:pPr algn="ctr"/>
            <a:r>
              <a:rPr kumimoji="1" lang="en-US" altLang="ja-JP" dirty="0"/>
              <a:t>Size of boxes shows density.</a:t>
            </a:r>
            <a:endParaRPr kumimoji="1" lang="ja-JP" altLang="en-US" dirty="0"/>
          </a:p>
        </p:txBody>
      </p:sp>
      <p:sp>
        <p:nvSpPr>
          <p:cNvPr id="54" name="Text Box 34"/>
          <p:cNvSpPr txBox="1">
            <a:spLocks noChangeArrowheads="1"/>
          </p:cNvSpPr>
          <p:nvPr/>
        </p:nvSpPr>
        <p:spPr bwMode="auto">
          <a:xfrm>
            <a:off x="251520" y="4077072"/>
            <a:ext cx="223971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600" b="1" dirty="0"/>
              <a:t>Blind analysis</a:t>
            </a:r>
          </a:p>
          <a:p>
            <a:pPr algn="l"/>
            <a:r>
              <a:rPr lang="en-US" altLang="ja-JP" sz="1600" b="1" dirty="0"/>
              <a:t>⇒Blind signal region</a:t>
            </a:r>
          </a:p>
          <a:p>
            <a:pPr algn="l"/>
            <a:r>
              <a:rPr lang="en-US" altLang="ja-JP" sz="1600" b="1" dirty="0">
                <a:latin typeface="Times New Roman" pitchFamily="18" charset="0"/>
              </a:rPr>
              <a:t>    </a:t>
            </a:r>
          </a:p>
        </p:txBody>
      </p:sp>
      <p:sp>
        <p:nvSpPr>
          <p:cNvPr id="55" name="Text Box 35"/>
          <p:cNvSpPr txBox="1">
            <a:spLocks noChangeArrowheads="1"/>
          </p:cNvSpPr>
          <p:nvPr/>
        </p:nvSpPr>
        <p:spPr bwMode="auto">
          <a:xfrm>
            <a:off x="395536" y="4654034"/>
            <a:ext cx="489268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1600" dirty="0"/>
              <a:t>Estimate BG level: sideband data and MC</a:t>
            </a:r>
          </a:p>
          <a:p>
            <a:pPr algn="l"/>
            <a:r>
              <a:rPr lang="en-US" altLang="ja-JP" sz="1600" dirty="0"/>
              <a:t>Signal extraction:  UEML fit/counting</a:t>
            </a:r>
          </a:p>
          <a:p>
            <a:pPr algn="l"/>
            <a:r>
              <a:rPr lang="en-US" altLang="ja-JP" sz="1600" dirty="0"/>
              <a:t>			 on the </a:t>
            </a:r>
            <a:r>
              <a:rPr lang="en-US" altLang="ja-JP" sz="1600" dirty="0" err="1"/>
              <a:t>M</a:t>
            </a:r>
            <a:r>
              <a:rPr lang="en-US" altLang="ja-JP" sz="1600" baseline="-25000" dirty="0" err="1">
                <a:latin typeface="Symbol" pitchFamily="18" charset="2"/>
              </a:rPr>
              <a:t>mg</a:t>
            </a:r>
            <a:r>
              <a:rPr lang="en-US" altLang="ja-JP" sz="1600" dirty="0"/>
              <a:t>-</a:t>
            </a:r>
            <a:r>
              <a:rPr lang="en-US" altLang="ja-JP" sz="1600" dirty="0">
                <a:latin typeface="Symbol" pitchFamily="18" charset="2"/>
              </a:rPr>
              <a:t>D</a:t>
            </a:r>
            <a:r>
              <a:rPr lang="en-US" altLang="ja-JP" sz="1600" dirty="0"/>
              <a:t>E plane.</a:t>
            </a:r>
            <a:endParaRPr lang="en-US" altLang="ja-JP" sz="1600" baseline="30000" dirty="0"/>
          </a:p>
          <a:p>
            <a:pPr algn="l"/>
            <a:r>
              <a:rPr lang="en-US" altLang="ja-JP" sz="1600" dirty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If no excess: set upper limits @ 90%CL</a:t>
            </a:r>
          </a:p>
          <a:p>
            <a:pPr algn="l"/>
            <a:endParaRPr lang="en-US" altLang="ja-JP" sz="1600" dirty="0">
              <a:solidFill>
                <a:srgbClr val="FF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1571316" y="6248345"/>
            <a:ext cx="36487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/>
              <a:t>UEML=</a:t>
            </a:r>
            <a:r>
              <a:rPr lang="en-US" altLang="ja-JP" sz="1200" dirty="0" err="1"/>
              <a:t>Unbinned</a:t>
            </a:r>
            <a:r>
              <a:rPr lang="en-US" altLang="ja-JP" sz="1200" dirty="0"/>
              <a:t> Extended Maximum Likelihood fit</a:t>
            </a:r>
            <a:endParaRPr lang="ja-JP" altLang="en-US" sz="12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08407A3-1E6E-4EAF-8F95-015470C87448}"/>
              </a:ext>
            </a:extLst>
          </p:cNvPr>
          <p:cNvSpPr txBox="1"/>
          <p:nvPr/>
        </p:nvSpPr>
        <p:spPr>
          <a:xfrm>
            <a:off x="337691" y="5700759"/>
            <a:ext cx="4644092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kumimoji="1" lang="en-US" altLang="ja-JP" dirty="0"/>
              <a:t>Differently from muon case, charge conjugation</a:t>
            </a:r>
          </a:p>
          <a:p>
            <a:r>
              <a:rPr kumimoji="1" lang="en-US" altLang="ja-JP" dirty="0"/>
              <a:t>is also considered.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A44732-79B6-43E7-B489-90D0DC3D2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>
                <a:latin typeface="Symbol" panose="05050102010706020507" pitchFamily="18" charset="2"/>
              </a:rPr>
              <a:t>t</a:t>
            </a:r>
            <a:r>
              <a:rPr kumimoji="1" lang="en-US" altLang="ja-JP" dirty="0" err="1">
                <a:latin typeface="Wingdings 3" panose="05040102010807070707" pitchFamily="18" charset="2"/>
              </a:rPr>
              <a:t>g</a:t>
            </a:r>
            <a:r>
              <a:rPr kumimoji="1" lang="en-US" altLang="ja-JP" dirty="0"/>
              <a:t>ℓ</a:t>
            </a:r>
            <a:r>
              <a:rPr kumimoji="1" lang="en-US" altLang="ja-JP" dirty="0">
                <a:latin typeface="Symbol" panose="05050102010706020507" pitchFamily="18" charset="2"/>
              </a:rPr>
              <a:t>g</a:t>
            </a:r>
            <a:endParaRPr kumimoji="1" lang="ja-JP" altLang="en-US" dirty="0">
              <a:latin typeface="Symbol" panose="05050102010706020507" pitchFamily="18" charset="2"/>
            </a:endParaRP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76BB843-883A-448E-9C77-C4CEC8D6FB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Simplest, most promising…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0AECF2-B312-4ED8-A18E-854BC3EB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4/Jun/2019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B4454F0-D46F-4E93-962F-AB770A9F4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International School on cLFV</a:t>
            </a:r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2E8156E-B092-4633-BEFB-5C0440048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altLang="ja-JP" smtClean="0"/>
              <a:pPr/>
              <a:t>48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0572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234950"/>
            <a:ext cx="9144000" cy="1143000"/>
          </a:xfrm>
          <a:noFill/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ja-JP" dirty="0">
                <a:solidFill>
                  <a:schemeClr val="tx2">
                    <a:satMod val="130000"/>
                  </a:schemeClr>
                </a:solidFill>
              </a:rPr>
              <a:t>Signature of signal and background </a:t>
            </a:r>
            <a:endParaRPr lang="ja-JP" alt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92" name="日付プレースホルダ 9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4/Jun/2019</a:t>
            </a:r>
            <a:endParaRPr lang="ja-JP" altLang="en-US" dirty="0"/>
          </a:p>
        </p:txBody>
      </p:sp>
      <p:sp>
        <p:nvSpPr>
          <p:cNvPr id="107" name="フッター プレースホルダ 10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International School on cLFV</a:t>
            </a:r>
            <a:endParaRPr lang="ja-JP" altLang="en-US" dirty="0"/>
          </a:p>
        </p:txBody>
      </p:sp>
      <p:sp>
        <p:nvSpPr>
          <p:cNvPr id="94" name="スライド番号プレースホルダ 9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DD832E-1549-4B72-807C-CC1EA44BAF5F}" type="slidenum">
              <a:rPr lang="ja-JP" altLang="en-US"/>
              <a:pPr>
                <a:defRPr/>
              </a:pPr>
              <a:t>49</a:t>
            </a:fld>
            <a:endParaRPr lang="ja-JP" altLang="en-US"/>
          </a:p>
        </p:txBody>
      </p:sp>
      <p:grpSp>
        <p:nvGrpSpPr>
          <p:cNvPr id="4" name="グループ化 46"/>
          <p:cNvGrpSpPr>
            <a:grpSpLocks/>
          </p:cNvGrpSpPr>
          <p:nvPr/>
        </p:nvGrpSpPr>
        <p:grpSpPr bwMode="auto">
          <a:xfrm>
            <a:off x="107950" y="836613"/>
            <a:ext cx="2881313" cy="2376487"/>
            <a:chOff x="5651302" y="259953"/>
            <a:chExt cx="2160587" cy="1781266"/>
          </a:xfrm>
        </p:grpSpPr>
        <p:sp>
          <p:nvSpPr>
            <p:cNvPr id="16472" name="Line 6"/>
            <p:cNvSpPr>
              <a:spLocks noChangeShapeType="1"/>
            </p:cNvSpPr>
            <p:nvPr/>
          </p:nvSpPr>
          <p:spPr bwMode="auto">
            <a:xfrm>
              <a:off x="5651302" y="1085453"/>
              <a:ext cx="10795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473" name="Line 7"/>
            <p:cNvSpPr>
              <a:spLocks noChangeShapeType="1"/>
            </p:cNvSpPr>
            <p:nvPr/>
          </p:nvSpPr>
          <p:spPr bwMode="auto">
            <a:xfrm>
              <a:off x="6732389" y="1085453"/>
              <a:ext cx="10795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474" name="Line 8"/>
            <p:cNvSpPr>
              <a:spLocks noChangeShapeType="1"/>
            </p:cNvSpPr>
            <p:nvPr/>
          </p:nvSpPr>
          <p:spPr bwMode="auto">
            <a:xfrm flipV="1">
              <a:off x="6730802" y="677466"/>
              <a:ext cx="288925" cy="40798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475" name="Line 9"/>
            <p:cNvSpPr>
              <a:spLocks noChangeShapeType="1"/>
            </p:cNvSpPr>
            <p:nvPr/>
          </p:nvSpPr>
          <p:spPr bwMode="auto">
            <a:xfrm flipV="1">
              <a:off x="6443464" y="1088628"/>
              <a:ext cx="287338" cy="4079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476" name="Line 10"/>
            <p:cNvSpPr>
              <a:spLocks noChangeShapeType="1"/>
            </p:cNvSpPr>
            <p:nvPr/>
          </p:nvSpPr>
          <p:spPr bwMode="auto">
            <a:xfrm flipH="1">
              <a:off x="5938639" y="1496616"/>
              <a:ext cx="504825" cy="206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477" name="Line 11"/>
            <p:cNvSpPr>
              <a:spLocks noChangeShapeType="1"/>
            </p:cNvSpPr>
            <p:nvPr/>
          </p:nvSpPr>
          <p:spPr bwMode="auto">
            <a:xfrm>
              <a:off x="6443463" y="1496616"/>
              <a:ext cx="72441" cy="5446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478" name="Line 12"/>
            <p:cNvSpPr>
              <a:spLocks noChangeShapeType="1"/>
            </p:cNvSpPr>
            <p:nvPr/>
          </p:nvSpPr>
          <p:spPr bwMode="auto">
            <a:xfrm flipV="1">
              <a:off x="7019727" y="259953"/>
              <a:ext cx="144462" cy="417513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479" name="Line 13"/>
            <p:cNvSpPr>
              <a:spLocks noChangeShapeType="1"/>
            </p:cNvSpPr>
            <p:nvPr/>
          </p:nvSpPr>
          <p:spPr bwMode="auto">
            <a:xfrm flipV="1">
              <a:off x="7019727" y="575866"/>
              <a:ext cx="431800" cy="10160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5" name="グループ化 57"/>
          <p:cNvGrpSpPr>
            <a:grpSpLocks/>
          </p:cNvGrpSpPr>
          <p:nvPr/>
        </p:nvGrpSpPr>
        <p:grpSpPr bwMode="auto">
          <a:xfrm>
            <a:off x="5364163" y="981075"/>
            <a:ext cx="2881312" cy="1943100"/>
            <a:chOff x="5364088" y="980728"/>
            <a:chExt cx="2881138" cy="1944215"/>
          </a:xfrm>
        </p:grpSpPr>
        <p:grpSp>
          <p:nvGrpSpPr>
            <p:cNvPr id="6" name="グループ化 46"/>
            <p:cNvGrpSpPr>
              <a:grpSpLocks/>
            </p:cNvGrpSpPr>
            <p:nvPr/>
          </p:nvGrpSpPr>
          <p:grpSpPr bwMode="auto">
            <a:xfrm>
              <a:off x="5364088" y="980728"/>
              <a:ext cx="2881138" cy="1944215"/>
              <a:chOff x="5651302" y="131559"/>
              <a:chExt cx="2160587" cy="1944215"/>
            </a:xfrm>
          </p:grpSpPr>
          <p:sp>
            <p:nvSpPr>
              <p:cNvPr id="16465" name="Line 6"/>
              <p:cNvSpPr>
                <a:spLocks noChangeShapeType="1"/>
              </p:cNvSpPr>
              <p:nvPr/>
            </p:nvSpPr>
            <p:spPr bwMode="auto">
              <a:xfrm>
                <a:off x="5651302" y="1085453"/>
                <a:ext cx="10795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466" name="Line 7"/>
              <p:cNvSpPr>
                <a:spLocks noChangeShapeType="1"/>
              </p:cNvSpPr>
              <p:nvPr/>
            </p:nvSpPr>
            <p:spPr bwMode="auto">
              <a:xfrm>
                <a:off x="6732389" y="1085453"/>
                <a:ext cx="10795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467" name="Line 8"/>
              <p:cNvSpPr>
                <a:spLocks noChangeShapeType="1"/>
              </p:cNvSpPr>
              <p:nvPr/>
            </p:nvSpPr>
            <p:spPr bwMode="auto">
              <a:xfrm flipV="1">
                <a:off x="6730802" y="131559"/>
                <a:ext cx="648479" cy="9538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468" name="Line 9"/>
              <p:cNvSpPr>
                <a:spLocks noChangeShapeType="1"/>
              </p:cNvSpPr>
              <p:nvPr/>
            </p:nvSpPr>
            <p:spPr bwMode="auto">
              <a:xfrm flipV="1">
                <a:off x="6029297" y="1088627"/>
                <a:ext cx="701505" cy="98714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cxnSp>
          <p:nvCxnSpPr>
            <p:cNvPr id="56" name="直線矢印コネクタ 55"/>
            <p:cNvCxnSpPr/>
            <p:nvPr/>
          </p:nvCxnSpPr>
          <p:spPr>
            <a:xfrm rot="5400000" flipH="1" flipV="1">
              <a:off x="5940041" y="1052481"/>
              <a:ext cx="864096" cy="8635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矢印コネクタ 56"/>
            <p:cNvCxnSpPr/>
            <p:nvPr/>
          </p:nvCxnSpPr>
          <p:spPr>
            <a:xfrm flipV="1">
              <a:off x="5724428" y="1268231"/>
              <a:ext cx="503208" cy="28909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89" name="Text Box 16"/>
          <p:cNvSpPr txBox="1">
            <a:spLocks noChangeArrowheads="1"/>
          </p:cNvSpPr>
          <p:nvPr/>
        </p:nvSpPr>
        <p:spPr bwMode="auto">
          <a:xfrm>
            <a:off x="158750" y="15255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>
                <a:latin typeface="Gill Sans MT"/>
                <a:ea typeface="HGｺﾞｼｯｸE" pitchFamily="49" charset="-128"/>
              </a:rPr>
              <a:t>e</a:t>
            </a:r>
          </a:p>
        </p:txBody>
      </p:sp>
      <p:sp>
        <p:nvSpPr>
          <p:cNvPr id="16390" name="Text Box 17"/>
          <p:cNvSpPr txBox="1">
            <a:spLocks noChangeArrowheads="1"/>
          </p:cNvSpPr>
          <p:nvPr/>
        </p:nvSpPr>
        <p:spPr bwMode="auto">
          <a:xfrm>
            <a:off x="2633663" y="154940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>
                <a:latin typeface="Gill Sans MT"/>
                <a:ea typeface="HGｺﾞｼｯｸE" pitchFamily="49" charset="-128"/>
              </a:rPr>
              <a:t>e</a:t>
            </a:r>
          </a:p>
        </p:txBody>
      </p:sp>
      <p:sp>
        <p:nvSpPr>
          <p:cNvPr id="16391" name="Text Box 18"/>
          <p:cNvSpPr txBox="1">
            <a:spLocks noChangeArrowheads="1"/>
          </p:cNvSpPr>
          <p:nvPr/>
        </p:nvSpPr>
        <p:spPr bwMode="auto">
          <a:xfrm>
            <a:off x="1403350" y="1381125"/>
            <a:ext cx="317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>
                <a:latin typeface="Symbol" pitchFamily="18" charset="2"/>
                <a:ea typeface="HGｺﾞｼｯｸE" pitchFamily="49" charset="-128"/>
              </a:rPr>
              <a:t>t</a:t>
            </a:r>
          </a:p>
        </p:txBody>
      </p:sp>
      <p:sp>
        <p:nvSpPr>
          <p:cNvPr id="16392" name="Text Box 19"/>
          <p:cNvSpPr txBox="1">
            <a:spLocks noChangeArrowheads="1"/>
          </p:cNvSpPr>
          <p:nvPr/>
        </p:nvSpPr>
        <p:spPr bwMode="auto">
          <a:xfrm>
            <a:off x="1046163" y="1957388"/>
            <a:ext cx="284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>
                <a:latin typeface="Symbol" pitchFamily="18" charset="2"/>
                <a:ea typeface="HGｺﾞｼｯｸE" pitchFamily="49" charset="-128"/>
              </a:rPr>
              <a:t>t</a:t>
            </a:r>
          </a:p>
        </p:txBody>
      </p:sp>
      <p:sp>
        <p:nvSpPr>
          <p:cNvPr id="16393" name="Text Box 20"/>
          <p:cNvSpPr txBox="1">
            <a:spLocks noChangeArrowheads="1"/>
          </p:cNvSpPr>
          <p:nvPr/>
        </p:nvSpPr>
        <p:spPr bwMode="auto">
          <a:xfrm>
            <a:off x="1958975" y="404813"/>
            <a:ext cx="360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>
                <a:latin typeface="Symbol" pitchFamily="18" charset="2"/>
                <a:ea typeface="HGｺﾞｼｯｸE" pitchFamily="49" charset="-128"/>
              </a:rPr>
              <a:t>m</a:t>
            </a:r>
          </a:p>
        </p:txBody>
      </p:sp>
      <p:sp>
        <p:nvSpPr>
          <p:cNvPr id="16395" name="Text Box 20"/>
          <p:cNvSpPr txBox="1">
            <a:spLocks noChangeArrowheads="1"/>
          </p:cNvSpPr>
          <p:nvPr/>
        </p:nvSpPr>
        <p:spPr bwMode="auto">
          <a:xfrm>
            <a:off x="6419850" y="663575"/>
            <a:ext cx="8159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ea typeface="HGｺﾞｼｯｸE" pitchFamily="49" charset="-128"/>
                <a:cs typeface="Arial" pitchFamily="34" charset="0"/>
              </a:rPr>
              <a:t>ISR</a:t>
            </a:r>
            <a:r>
              <a:rPr lang="en-US" altLang="ja-JP" sz="2400">
                <a:latin typeface="Symbol" pitchFamily="18" charset="2"/>
                <a:ea typeface="HGｺﾞｼｯｸE" pitchFamily="49" charset="-128"/>
              </a:rPr>
              <a:t> g</a:t>
            </a:r>
          </a:p>
        </p:txBody>
      </p:sp>
      <p:sp>
        <p:nvSpPr>
          <p:cNvPr id="16396" name="Text Box 20"/>
          <p:cNvSpPr txBox="1">
            <a:spLocks noChangeArrowheads="1"/>
          </p:cNvSpPr>
          <p:nvPr/>
        </p:nvSpPr>
        <p:spPr bwMode="auto">
          <a:xfrm>
            <a:off x="5556250" y="806450"/>
            <a:ext cx="8715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ea typeface="HGｺﾞｼｯｸE" pitchFamily="49" charset="-128"/>
                <a:cs typeface="Arial" pitchFamily="34" charset="0"/>
              </a:rPr>
              <a:t>fake</a:t>
            </a:r>
            <a:r>
              <a:rPr lang="en-US" altLang="ja-JP" sz="2400">
                <a:latin typeface="Symbol" pitchFamily="18" charset="2"/>
                <a:ea typeface="HGｺﾞｼｯｸE" pitchFamily="49" charset="-128"/>
              </a:rPr>
              <a:t> g</a:t>
            </a:r>
          </a:p>
        </p:txBody>
      </p:sp>
      <p:sp>
        <p:nvSpPr>
          <p:cNvPr id="16397" name="Text Box 20"/>
          <p:cNvSpPr txBox="1">
            <a:spLocks noChangeArrowheads="1"/>
          </p:cNvSpPr>
          <p:nvPr/>
        </p:nvSpPr>
        <p:spPr bwMode="auto">
          <a:xfrm>
            <a:off x="2207886" y="1258090"/>
            <a:ext cx="311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>
                <a:latin typeface="Symbol" pitchFamily="18" charset="2"/>
                <a:ea typeface="HGｺﾞｼｯｸE" pitchFamily="49" charset="-128"/>
              </a:rPr>
              <a:t>g</a:t>
            </a:r>
          </a:p>
        </p:txBody>
      </p:sp>
      <p:sp>
        <p:nvSpPr>
          <p:cNvPr id="16399" name="Text Box 16"/>
          <p:cNvSpPr txBox="1">
            <a:spLocks noChangeArrowheads="1"/>
          </p:cNvSpPr>
          <p:nvPr/>
        </p:nvSpPr>
        <p:spPr bwMode="auto">
          <a:xfrm>
            <a:off x="5435600" y="1484313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>
                <a:latin typeface="Gill Sans MT"/>
                <a:ea typeface="HGｺﾞｼｯｸE" pitchFamily="49" charset="-128"/>
              </a:rPr>
              <a:t>e</a:t>
            </a:r>
          </a:p>
        </p:txBody>
      </p:sp>
      <p:sp>
        <p:nvSpPr>
          <p:cNvPr id="16400" name="Text Box 17"/>
          <p:cNvSpPr txBox="1">
            <a:spLocks noChangeArrowheads="1"/>
          </p:cNvSpPr>
          <p:nvPr/>
        </p:nvSpPr>
        <p:spPr bwMode="auto">
          <a:xfrm>
            <a:off x="7910513" y="1509713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>
                <a:latin typeface="Gill Sans MT"/>
                <a:ea typeface="HGｺﾞｼｯｸE" pitchFamily="49" charset="-128"/>
              </a:rPr>
              <a:t>e</a:t>
            </a:r>
          </a:p>
        </p:txBody>
      </p:sp>
      <p:sp>
        <p:nvSpPr>
          <p:cNvPr id="16401" name="Text Box 18"/>
          <p:cNvSpPr txBox="1">
            <a:spLocks noChangeArrowheads="1"/>
          </p:cNvSpPr>
          <p:nvPr/>
        </p:nvSpPr>
        <p:spPr bwMode="auto">
          <a:xfrm>
            <a:off x="7494588" y="1052513"/>
            <a:ext cx="3635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>
                <a:latin typeface="Symbol" pitchFamily="18" charset="2"/>
                <a:ea typeface="HGｺﾞｼｯｸE" pitchFamily="49" charset="-128"/>
              </a:rPr>
              <a:t>m</a:t>
            </a:r>
          </a:p>
        </p:txBody>
      </p:sp>
      <p:sp>
        <p:nvSpPr>
          <p:cNvPr id="16402" name="Text Box 19"/>
          <p:cNvSpPr txBox="1">
            <a:spLocks noChangeArrowheads="1"/>
          </p:cNvSpPr>
          <p:nvPr/>
        </p:nvSpPr>
        <p:spPr bwMode="auto">
          <a:xfrm>
            <a:off x="5724525" y="2395538"/>
            <a:ext cx="284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>
                <a:latin typeface="Symbol" pitchFamily="18" charset="2"/>
                <a:ea typeface="HGｺﾞｼｯｸE" pitchFamily="49" charset="-128"/>
              </a:rPr>
              <a:t>m</a:t>
            </a:r>
          </a:p>
        </p:txBody>
      </p:sp>
      <p:sp>
        <p:nvSpPr>
          <p:cNvPr id="16403" name="テキスト ボックス 125"/>
          <p:cNvSpPr txBox="1">
            <a:spLocks noChangeArrowheads="1"/>
          </p:cNvSpPr>
          <p:nvPr/>
        </p:nvSpPr>
        <p:spPr bwMode="auto">
          <a:xfrm>
            <a:off x="107950" y="755650"/>
            <a:ext cx="885825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latin typeface="Gill Sans MT"/>
                <a:ea typeface="HGｺﾞｼｯｸE" pitchFamily="49" charset="-128"/>
              </a:rPr>
              <a:t>signal</a:t>
            </a:r>
            <a:endParaRPr lang="ja-JP" altLang="en-US" b="1">
              <a:latin typeface="Gill Sans MT"/>
              <a:ea typeface="HGｺﾞｼｯｸE" pitchFamily="49" charset="-128"/>
            </a:endParaRPr>
          </a:p>
        </p:txBody>
      </p:sp>
      <p:grpSp>
        <p:nvGrpSpPr>
          <p:cNvPr id="7" name="グループ化 127"/>
          <p:cNvGrpSpPr>
            <a:grpSpLocks/>
          </p:cNvGrpSpPr>
          <p:nvPr/>
        </p:nvGrpSpPr>
        <p:grpSpPr bwMode="auto">
          <a:xfrm>
            <a:off x="179388" y="3975100"/>
            <a:ext cx="2881312" cy="2333625"/>
            <a:chOff x="179512" y="3255367"/>
            <a:chExt cx="2881138" cy="2333873"/>
          </a:xfrm>
        </p:grpSpPr>
        <p:grpSp>
          <p:nvGrpSpPr>
            <p:cNvPr id="8" name="グループ化 58"/>
            <p:cNvGrpSpPr>
              <a:grpSpLocks/>
            </p:cNvGrpSpPr>
            <p:nvPr/>
          </p:nvGrpSpPr>
          <p:grpSpPr bwMode="auto">
            <a:xfrm>
              <a:off x="179512" y="3751588"/>
              <a:ext cx="2881138" cy="1837652"/>
              <a:chOff x="107504" y="3429000"/>
              <a:chExt cx="2881138" cy="1837652"/>
            </a:xfrm>
          </p:grpSpPr>
          <p:grpSp>
            <p:nvGrpSpPr>
              <p:cNvPr id="9" name="グループ化 29"/>
              <p:cNvGrpSpPr>
                <a:grpSpLocks/>
              </p:cNvGrpSpPr>
              <p:nvPr/>
            </p:nvGrpSpPr>
            <p:grpSpPr bwMode="auto">
              <a:xfrm>
                <a:off x="107504" y="3485386"/>
                <a:ext cx="2881138" cy="1781266"/>
                <a:chOff x="107504" y="3485386"/>
                <a:chExt cx="2881138" cy="1781266"/>
              </a:xfrm>
            </p:grpSpPr>
            <p:grpSp>
              <p:nvGrpSpPr>
                <p:cNvPr id="10" name="グループ化 46"/>
                <p:cNvGrpSpPr>
                  <a:grpSpLocks/>
                </p:cNvGrpSpPr>
                <p:nvPr/>
              </p:nvGrpSpPr>
              <p:grpSpPr bwMode="auto">
                <a:xfrm>
                  <a:off x="107504" y="3485386"/>
                  <a:ext cx="2881138" cy="1781266"/>
                  <a:chOff x="5651302" y="259953"/>
                  <a:chExt cx="2160587" cy="1781266"/>
                </a:xfrm>
              </p:grpSpPr>
              <p:sp>
                <p:nvSpPr>
                  <p:cNvPr id="16454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5651302" y="1085453"/>
                    <a:ext cx="107950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6455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6732389" y="1085453"/>
                    <a:ext cx="107950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6456" name="Line 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730802" y="677466"/>
                    <a:ext cx="288925" cy="40798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6457" name="Line 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443464" y="1088628"/>
                    <a:ext cx="287338" cy="40798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6458" name="Line 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938639" y="1496616"/>
                    <a:ext cx="504825" cy="20637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6459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6443463" y="1496616"/>
                    <a:ext cx="72441" cy="54460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lgDash"/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6460" name="Line 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019727" y="259953"/>
                    <a:ext cx="144462" cy="41751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6461" name="Line 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019727" y="419591"/>
                    <a:ext cx="305554" cy="25787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</p:grpSp>
            <p:cxnSp>
              <p:nvCxnSpPr>
                <p:cNvPr id="29" name="直線矢印コネクタ 28"/>
                <p:cNvCxnSpPr>
                  <a:stCxn id="16461" idx="0"/>
                </p:cNvCxnSpPr>
                <p:nvPr/>
              </p:nvCxnSpPr>
              <p:spPr>
                <a:xfrm rot="5400000" flipH="1" flipV="1">
                  <a:off x="2187000" y="3607585"/>
                  <a:ext cx="42867" cy="550829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直線矢印コネクタ 31"/>
              <p:cNvCxnSpPr/>
              <p:nvPr/>
            </p:nvCxnSpPr>
            <p:spPr>
              <a:xfrm rot="5400000" flipH="1" flipV="1">
                <a:off x="683659" y="3429792"/>
                <a:ext cx="863692" cy="86354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矢印コネクタ 33"/>
              <p:cNvCxnSpPr/>
              <p:nvPr/>
            </p:nvCxnSpPr>
            <p:spPr>
              <a:xfrm flipV="1">
                <a:off x="612299" y="3539269"/>
                <a:ext cx="503207" cy="28736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440" name="Text Box 16"/>
            <p:cNvSpPr txBox="1">
              <a:spLocks noChangeArrowheads="1"/>
            </p:cNvSpPr>
            <p:nvPr/>
          </p:nvSpPr>
          <p:spPr bwMode="auto">
            <a:xfrm>
              <a:off x="231081" y="4195936"/>
              <a:ext cx="3540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400">
                  <a:latin typeface="Gill Sans MT"/>
                  <a:ea typeface="HGｺﾞｼｯｸE" pitchFamily="49" charset="-128"/>
                </a:rPr>
                <a:t>e</a:t>
              </a:r>
            </a:p>
          </p:txBody>
        </p:sp>
        <p:sp>
          <p:nvSpPr>
            <p:cNvPr id="16441" name="Text Box 17"/>
            <p:cNvSpPr txBox="1">
              <a:spLocks noChangeArrowheads="1"/>
            </p:cNvSpPr>
            <p:nvPr/>
          </p:nvSpPr>
          <p:spPr bwMode="auto">
            <a:xfrm>
              <a:off x="2705820" y="4221088"/>
              <a:ext cx="354012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400">
                  <a:latin typeface="Gill Sans MT"/>
                  <a:ea typeface="HGｺﾞｼｯｸE" pitchFamily="49" charset="-128"/>
                </a:rPr>
                <a:t>e</a:t>
              </a:r>
            </a:p>
          </p:txBody>
        </p:sp>
        <p:sp>
          <p:nvSpPr>
            <p:cNvPr id="16442" name="Text Box 18"/>
            <p:cNvSpPr txBox="1">
              <a:spLocks noChangeArrowheads="1"/>
            </p:cNvSpPr>
            <p:nvPr/>
          </p:nvSpPr>
          <p:spPr bwMode="auto">
            <a:xfrm>
              <a:off x="1475656" y="4051920"/>
              <a:ext cx="3175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400">
                  <a:latin typeface="Symbol" pitchFamily="18" charset="2"/>
                  <a:ea typeface="HGｺﾞｼｯｸE" pitchFamily="49" charset="-128"/>
                </a:rPr>
                <a:t>t</a:t>
              </a:r>
            </a:p>
          </p:txBody>
        </p:sp>
        <p:sp>
          <p:nvSpPr>
            <p:cNvPr id="16443" name="Text Box 19"/>
            <p:cNvSpPr txBox="1">
              <a:spLocks noChangeArrowheads="1"/>
            </p:cNvSpPr>
            <p:nvPr/>
          </p:nvSpPr>
          <p:spPr bwMode="auto">
            <a:xfrm>
              <a:off x="971600" y="4581128"/>
              <a:ext cx="284162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2400">
                  <a:latin typeface="Symbol" pitchFamily="18" charset="2"/>
                  <a:ea typeface="HGｺﾞｼｯｸE" pitchFamily="49" charset="-128"/>
                </a:rPr>
                <a:t>t</a:t>
              </a:r>
            </a:p>
          </p:txBody>
        </p:sp>
        <p:sp>
          <p:nvSpPr>
            <p:cNvPr id="16444" name="Text Box 20"/>
            <p:cNvSpPr txBox="1">
              <a:spLocks noChangeArrowheads="1"/>
            </p:cNvSpPr>
            <p:nvPr/>
          </p:nvSpPr>
          <p:spPr bwMode="auto">
            <a:xfrm>
              <a:off x="2123406" y="3403848"/>
              <a:ext cx="360362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400">
                  <a:latin typeface="Symbol" pitchFamily="18" charset="2"/>
                  <a:ea typeface="HGｺﾞｼｯｸE" pitchFamily="49" charset="-128"/>
                </a:rPr>
                <a:t>m</a:t>
              </a:r>
            </a:p>
          </p:txBody>
        </p:sp>
        <p:sp>
          <p:nvSpPr>
            <p:cNvPr id="16445" name="Text Box 20"/>
            <p:cNvSpPr txBox="1">
              <a:spLocks noChangeArrowheads="1"/>
            </p:cNvSpPr>
            <p:nvPr/>
          </p:nvSpPr>
          <p:spPr bwMode="auto">
            <a:xfrm>
              <a:off x="2339430" y="3619872"/>
              <a:ext cx="34496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400">
                  <a:latin typeface="Symbol" pitchFamily="18" charset="2"/>
                  <a:ea typeface="HGｺﾞｼｯｸE" pitchFamily="49" charset="-128"/>
                </a:rPr>
                <a:t>n</a:t>
              </a:r>
            </a:p>
          </p:txBody>
        </p:sp>
        <p:sp>
          <p:nvSpPr>
            <p:cNvPr id="16446" name="Text Box 20"/>
            <p:cNvSpPr txBox="1">
              <a:spLocks noChangeArrowheads="1"/>
            </p:cNvSpPr>
            <p:nvPr/>
          </p:nvSpPr>
          <p:spPr bwMode="auto">
            <a:xfrm>
              <a:off x="2491830" y="3903439"/>
              <a:ext cx="34496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400">
                  <a:latin typeface="Symbol" pitchFamily="18" charset="2"/>
                  <a:ea typeface="HGｺﾞｼｯｸE" pitchFamily="49" charset="-128"/>
                </a:rPr>
                <a:t>n</a:t>
              </a:r>
            </a:p>
          </p:txBody>
        </p:sp>
        <p:sp>
          <p:nvSpPr>
            <p:cNvPr id="16447" name="Text Box 20"/>
            <p:cNvSpPr txBox="1">
              <a:spLocks noChangeArrowheads="1"/>
            </p:cNvSpPr>
            <p:nvPr/>
          </p:nvSpPr>
          <p:spPr bwMode="auto">
            <a:xfrm>
              <a:off x="1403648" y="3255367"/>
              <a:ext cx="81624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>
                  <a:ea typeface="HGｺﾞｼｯｸE" pitchFamily="49" charset="-128"/>
                  <a:cs typeface="Arial" pitchFamily="34" charset="0"/>
                </a:rPr>
                <a:t>ISR</a:t>
              </a:r>
              <a:r>
                <a:rPr lang="en-US" altLang="ja-JP" sz="2400">
                  <a:latin typeface="Symbol" pitchFamily="18" charset="2"/>
                  <a:ea typeface="HGｺﾞｼｯｸE" pitchFamily="49" charset="-128"/>
                </a:rPr>
                <a:t> g</a:t>
              </a:r>
            </a:p>
          </p:txBody>
        </p:sp>
        <p:sp>
          <p:nvSpPr>
            <p:cNvPr id="16448" name="Text Box 20"/>
            <p:cNvSpPr txBox="1">
              <a:spLocks noChangeArrowheads="1"/>
            </p:cNvSpPr>
            <p:nvPr/>
          </p:nvSpPr>
          <p:spPr bwMode="auto">
            <a:xfrm>
              <a:off x="539552" y="3399383"/>
              <a:ext cx="87235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>
                  <a:ea typeface="HGｺﾞｼｯｸE" pitchFamily="49" charset="-128"/>
                  <a:cs typeface="Arial" pitchFamily="34" charset="0"/>
                </a:rPr>
                <a:t>fake</a:t>
              </a:r>
              <a:r>
                <a:rPr lang="en-US" altLang="ja-JP" sz="2400">
                  <a:latin typeface="Symbol" pitchFamily="18" charset="2"/>
                  <a:ea typeface="HGｺﾞｼｯｸE" pitchFamily="49" charset="-128"/>
                </a:rPr>
                <a:t> g</a:t>
              </a:r>
            </a:p>
          </p:txBody>
        </p:sp>
      </p:grpSp>
      <p:sp>
        <p:nvSpPr>
          <p:cNvPr id="16405" name="テキスト ボックス 129"/>
          <p:cNvSpPr txBox="1">
            <a:spLocks noChangeArrowheads="1"/>
          </p:cNvSpPr>
          <p:nvPr/>
        </p:nvSpPr>
        <p:spPr bwMode="auto">
          <a:xfrm>
            <a:off x="107950" y="3708400"/>
            <a:ext cx="145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latin typeface="Gill Sans MT"/>
                <a:ea typeface="HGｺﾞｼｯｸE" pitchFamily="49" charset="-128"/>
              </a:rPr>
              <a:t>SM </a:t>
            </a:r>
            <a:r>
              <a:rPr lang="en-US" altLang="ja-JP" b="1">
                <a:latin typeface="Symbol" pitchFamily="18" charset="2"/>
                <a:ea typeface="HGｺﾞｼｯｸE" pitchFamily="49" charset="-128"/>
              </a:rPr>
              <a:t>tt</a:t>
            </a:r>
            <a:r>
              <a:rPr lang="en-US" altLang="ja-JP" b="1">
                <a:latin typeface="Gill Sans MT"/>
                <a:ea typeface="HGｺﾞｼｯｸE" pitchFamily="49" charset="-128"/>
              </a:rPr>
              <a:t> event</a:t>
            </a:r>
            <a:endParaRPr lang="ja-JP" altLang="en-US" b="1">
              <a:latin typeface="Gill Sans MT"/>
              <a:ea typeface="HGｺﾞｼｯｸE" pitchFamily="49" charset="-128"/>
            </a:endParaRPr>
          </a:p>
        </p:txBody>
      </p:sp>
      <p:sp>
        <p:nvSpPr>
          <p:cNvPr id="16406" name="テキスト ボックス 130"/>
          <p:cNvSpPr txBox="1">
            <a:spLocks noChangeArrowheads="1"/>
          </p:cNvSpPr>
          <p:nvPr/>
        </p:nvSpPr>
        <p:spPr bwMode="auto">
          <a:xfrm>
            <a:off x="4427538" y="620713"/>
            <a:ext cx="1152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 dirty="0">
                <a:latin typeface="Symbol" pitchFamily="18" charset="2"/>
                <a:ea typeface="HGｺﾞｼｯｸE" pitchFamily="49" charset="-128"/>
              </a:rPr>
              <a:t>mm</a:t>
            </a:r>
            <a:r>
              <a:rPr lang="en-US" altLang="ja-JP" b="1" dirty="0">
                <a:latin typeface="Gill Sans MT"/>
                <a:ea typeface="HGｺﾞｼｯｸE" pitchFamily="49" charset="-128"/>
              </a:rPr>
              <a:t> event</a:t>
            </a:r>
            <a:endParaRPr lang="ja-JP" altLang="en-US" b="1" dirty="0">
              <a:latin typeface="Gill Sans MT"/>
              <a:ea typeface="HGｺﾞｼｯｸE" pitchFamily="49" charset="-128"/>
            </a:endParaRPr>
          </a:p>
        </p:txBody>
      </p:sp>
      <p:sp>
        <p:nvSpPr>
          <p:cNvPr id="16407" name="テキスト ボックス 133"/>
          <p:cNvSpPr txBox="1">
            <a:spLocks noChangeArrowheads="1"/>
          </p:cNvSpPr>
          <p:nvPr/>
        </p:nvSpPr>
        <p:spPr bwMode="auto">
          <a:xfrm>
            <a:off x="1916113" y="2060575"/>
            <a:ext cx="21463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Gill Sans MT"/>
                <a:ea typeface="HGｺﾞｼｯｸE" pitchFamily="49" charset="-128"/>
              </a:rPr>
              <a:t>Only tag side has</a:t>
            </a:r>
          </a:p>
          <a:p>
            <a:r>
              <a:rPr lang="en-US" altLang="ja-JP">
                <a:latin typeface="Gill Sans MT"/>
                <a:ea typeface="HGｺﾞｼｯｸE" pitchFamily="49" charset="-128"/>
              </a:rPr>
              <a:t>neutrino!</a:t>
            </a:r>
            <a:endParaRPr lang="ja-JP" altLang="en-US">
              <a:latin typeface="Gill Sans MT"/>
              <a:ea typeface="HGｺﾞｼｯｸE" pitchFamily="49" charset="-128"/>
            </a:endParaRPr>
          </a:p>
        </p:txBody>
      </p:sp>
      <p:sp>
        <p:nvSpPr>
          <p:cNvPr id="16408" name="テキスト ボックス 89"/>
          <p:cNvSpPr txBox="1">
            <a:spLocks noChangeArrowheads="1"/>
          </p:cNvSpPr>
          <p:nvPr/>
        </p:nvSpPr>
        <p:spPr bwMode="auto">
          <a:xfrm>
            <a:off x="6588125" y="2060575"/>
            <a:ext cx="26082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Gill Sans MT"/>
                <a:ea typeface="HGｺﾞｼｯｸE" pitchFamily="49" charset="-128"/>
              </a:rPr>
              <a:t>Both sides have</a:t>
            </a:r>
          </a:p>
          <a:p>
            <a:r>
              <a:rPr lang="en-US" altLang="ja-JP">
                <a:latin typeface="Gill Sans MT"/>
                <a:ea typeface="HGｺﾞｼｯｸE" pitchFamily="49" charset="-128"/>
              </a:rPr>
              <a:t>no neutrino</a:t>
            </a:r>
          </a:p>
          <a:p>
            <a:r>
              <a:rPr lang="en-US" altLang="ja-JP">
                <a:latin typeface="Gill Sans MT"/>
                <a:ea typeface="HGｺﾞｼｯｸE" pitchFamily="49" charset="-128"/>
                <a:sym typeface="Wingdings" pitchFamily="2" charset="2"/>
              </a:rPr>
              <a:t>total energy is</a:t>
            </a:r>
          </a:p>
          <a:p>
            <a:r>
              <a:rPr lang="en-US" altLang="ja-JP">
                <a:latin typeface="Gill Sans MT"/>
                <a:ea typeface="HGｺﾞｼｯｸE" pitchFamily="49" charset="-128"/>
                <a:sym typeface="Wingdings" pitchFamily="2" charset="2"/>
              </a:rPr>
              <a:t>equal to beam energy.</a:t>
            </a:r>
            <a:endParaRPr lang="ja-JP" altLang="en-US">
              <a:latin typeface="Gill Sans MT"/>
              <a:ea typeface="HGｺﾞｼｯｸE" pitchFamily="49" charset="-128"/>
            </a:endParaRPr>
          </a:p>
        </p:txBody>
      </p:sp>
      <p:sp>
        <p:nvSpPr>
          <p:cNvPr id="16412" name="テキスト ボックス 134"/>
          <p:cNvSpPr txBox="1">
            <a:spLocks noChangeArrowheads="1"/>
          </p:cNvSpPr>
          <p:nvPr/>
        </p:nvSpPr>
        <p:spPr bwMode="auto">
          <a:xfrm>
            <a:off x="5867400" y="5516563"/>
            <a:ext cx="33528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Gill Sans MT"/>
                <a:ea typeface="HGｺﾞｼｯｸE" pitchFamily="49" charset="-128"/>
              </a:rPr>
              <a:t>Both sides have</a:t>
            </a:r>
          </a:p>
          <a:p>
            <a:r>
              <a:rPr lang="en-US" altLang="ja-JP">
                <a:latin typeface="Gill Sans MT"/>
                <a:ea typeface="HGｺﾞｼｯｸE" pitchFamily="49" charset="-128"/>
              </a:rPr>
              <a:t>many tracks and photons.</a:t>
            </a:r>
          </a:p>
          <a:p>
            <a:r>
              <a:rPr lang="en-US" altLang="ja-JP">
                <a:latin typeface="Gill Sans MT"/>
                <a:ea typeface="HGｺﾞｼｯｸE" pitchFamily="49" charset="-128"/>
                <a:sym typeface="Wingdings" pitchFamily="2" charset="2"/>
              </a:rPr>
              <a:t>No. of photons</a:t>
            </a:r>
          </a:p>
          <a:p>
            <a:r>
              <a:rPr lang="en-US" altLang="ja-JP">
                <a:latin typeface="Gill Sans MT"/>
                <a:ea typeface="HGｺﾞｼｯｸE" pitchFamily="49" charset="-128"/>
                <a:sym typeface="Wingdings" pitchFamily="2" charset="2"/>
              </a:rPr>
              <a:t>decreases this kind of BG</a:t>
            </a:r>
            <a:r>
              <a:rPr lang="en-US" altLang="ja-JP">
                <a:ea typeface="HGｺﾞｼｯｸE" pitchFamily="49" charset="-128"/>
                <a:cs typeface="Arial" pitchFamily="34" charset="0"/>
                <a:sym typeface="Wingdings" pitchFamily="2" charset="2"/>
              </a:rPr>
              <a:t>’</a:t>
            </a:r>
            <a:r>
              <a:rPr lang="en-US" altLang="ja-JP">
                <a:latin typeface="Gill Sans MT"/>
                <a:ea typeface="HGｺﾞｼｯｸE" pitchFamily="49" charset="-128"/>
                <a:sym typeface="Wingdings" pitchFamily="2" charset="2"/>
              </a:rPr>
              <a:t>s.</a:t>
            </a:r>
            <a:endParaRPr lang="ja-JP" altLang="en-US">
              <a:latin typeface="Gill Sans MT"/>
              <a:ea typeface="HGｺﾞｼｯｸE" pitchFamily="49" charset="-128"/>
            </a:endParaRPr>
          </a:p>
        </p:txBody>
      </p:sp>
      <p:grpSp>
        <p:nvGrpSpPr>
          <p:cNvPr id="11" name="グループ化 126"/>
          <p:cNvGrpSpPr>
            <a:grpSpLocks/>
          </p:cNvGrpSpPr>
          <p:nvPr/>
        </p:nvGrpSpPr>
        <p:grpSpPr bwMode="auto">
          <a:xfrm>
            <a:off x="5187950" y="3213100"/>
            <a:ext cx="3128963" cy="2376488"/>
            <a:chOff x="5188354" y="3212976"/>
            <a:chExt cx="3128062" cy="2376263"/>
          </a:xfrm>
          <a:noFill/>
        </p:grpSpPr>
        <p:grpSp>
          <p:nvGrpSpPr>
            <p:cNvPr id="12" name="グループ化 46"/>
            <p:cNvGrpSpPr>
              <a:grpSpLocks/>
            </p:cNvGrpSpPr>
            <p:nvPr/>
          </p:nvGrpSpPr>
          <p:grpSpPr bwMode="auto">
            <a:xfrm>
              <a:off x="5435278" y="4365103"/>
              <a:ext cx="2881138" cy="268371"/>
              <a:chOff x="5651302" y="817082"/>
              <a:chExt cx="2160587" cy="268371"/>
            </a:xfrm>
            <a:grpFill/>
          </p:grpSpPr>
          <p:sp>
            <p:nvSpPr>
              <p:cNvPr id="16436" name="Line 6"/>
              <p:cNvSpPr>
                <a:spLocks noChangeShapeType="1"/>
              </p:cNvSpPr>
              <p:nvPr/>
            </p:nvSpPr>
            <p:spPr bwMode="auto">
              <a:xfrm>
                <a:off x="5651302" y="1085453"/>
                <a:ext cx="1079500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437" name="Line 7"/>
              <p:cNvSpPr>
                <a:spLocks noChangeShapeType="1"/>
              </p:cNvSpPr>
              <p:nvPr/>
            </p:nvSpPr>
            <p:spPr bwMode="auto">
              <a:xfrm>
                <a:off x="6732389" y="1085453"/>
                <a:ext cx="1079500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438" name="Line 8"/>
              <p:cNvSpPr>
                <a:spLocks noChangeShapeType="1"/>
              </p:cNvSpPr>
              <p:nvPr/>
            </p:nvSpPr>
            <p:spPr bwMode="auto">
              <a:xfrm flipV="1">
                <a:off x="6730802" y="817082"/>
                <a:ext cx="163098" cy="26837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6418" name="Line 8"/>
            <p:cNvSpPr>
              <a:spLocks noChangeShapeType="1"/>
            </p:cNvSpPr>
            <p:nvPr/>
          </p:nvSpPr>
          <p:spPr bwMode="auto">
            <a:xfrm flipV="1">
              <a:off x="6646377" y="4645088"/>
              <a:ext cx="217491" cy="26837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" name="円/楕円 74"/>
            <p:cNvSpPr/>
            <p:nvPr/>
          </p:nvSpPr>
          <p:spPr>
            <a:xfrm>
              <a:off x="6543689" y="4306660"/>
              <a:ext cx="649101" cy="6476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  <p:cxnSp>
          <p:nvCxnSpPr>
            <p:cNvPr id="79" name="直線矢印コネクタ 78"/>
            <p:cNvCxnSpPr>
              <a:stCxn id="75" idx="7"/>
            </p:cNvCxnSpPr>
            <p:nvPr/>
          </p:nvCxnSpPr>
          <p:spPr>
            <a:xfrm rot="16200000" flipV="1">
              <a:off x="6680101" y="3984435"/>
              <a:ext cx="757166" cy="77766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矢印コネクタ 80"/>
            <p:cNvCxnSpPr>
              <a:stCxn id="75" idx="7"/>
            </p:cNvCxnSpPr>
            <p:nvPr/>
          </p:nvCxnSpPr>
          <p:spPr>
            <a:xfrm rot="5400000" flipH="1" flipV="1">
              <a:off x="7148300" y="3809882"/>
              <a:ext cx="541287" cy="642752"/>
            </a:xfrm>
            <a:prstGeom prst="straightConnector1">
              <a:avLst/>
            </a:prstGeom>
            <a:grpFill/>
            <a:ln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矢印コネクタ 82"/>
            <p:cNvCxnSpPr>
              <a:stCxn id="75" idx="7"/>
            </p:cNvCxnSpPr>
            <p:nvPr/>
          </p:nvCxnSpPr>
          <p:spPr>
            <a:xfrm rot="5400000" flipH="1" flipV="1">
              <a:off x="6896726" y="3774146"/>
              <a:ext cx="828597" cy="426914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矢印コネクタ 84"/>
            <p:cNvCxnSpPr>
              <a:stCxn id="75" idx="7"/>
            </p:cNvCxnSpPr>
            <p:nvPr/>
          </p:nvCxnSpPr>
          <p:spPr>
            <a:xfrm rot="5400000" flipH="1" flipV="1">
              <a:off x="6715796" y="3882058"/>
              <a:ext cx="901615" cy="138072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矢印コネクタ 86"/>
            <p:cNvCxnSpPr>
              <a:stCxn id="75" idx="3"/>
            </p:cNvCxnSpPr>
            <p:nvPr/>
          </p:nvCxnSpPr>
          <p:spPr>
            <a:xfrm rot="5400000">
              <a:off x="6177053" y="4695622"/>
              <a:ext cx="296835" cy="626881"/>
            </a:xfrm>
            <a:prstGeom prst="straightConnector1">
              <a:avLst/>
            </a:prstGeom>
            <a:grpFill/>
            <a:ln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矢印コネクタ 88"/>
            <p:cNvCxnSpPr>
              <a:stCxn id="75" idx="3"/>
            </p:cNvCxnSpPr>
            <p:nvPr/>
          </p:nvCxnSpPr>
          <p:spPr>
            <a:xfrm rot="5400000">
              <a:off x="6141310" y="5020207"/>
              <a:ext cx="657163" cy="33804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矢印コネクタ 90"/>
            <p:cNvCxnSpPr>
              <a:stCxn id="75" idx="3"/>
            </p:cNvCxnSpPr>
            <p:nvPr/>
          </p:nvCxnSpPr>
          <p:spPr>
            <a:xfrm rot="16200000" flipH="1">
              <a:off x="6284930" y="5214626"/>
              <a:ext cx="728594" cy="20632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矢印コネクタ 92"/>
            <p:cNvCxnSpPr>
              <a:stCxn id="75" idx="3"/>
            </p:cNvCxnSpPr>
            <p:nvPr/>
          </p:nvCxnSpPr>
          <p:spPr>
            <a:xfrm rot="5400000">
              <a:off x="6285793" y="4515464"/>
              <a:ext cx="7937" cy="698299"/>
            </a:xfrm>
            <a:prstGeom prst="straightConnector1">
              <a:avLst/>
            </a:prstGeom>
            <a:grpFill/>
            <a:ln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矢印コネクタ 94"/>
            <p:cNvCxnSpPr>
              <a:stCxn id="75" idx="7"/>
            </p:cNvCxnSpPr>
            <p:nvPr/>
          </p:nvCxnSpPr>
          <p:spPr>
            <a:xfrm rot="5400000" flipH="1" flipV="1">
              <a:off x="7328464" y="3990047"/>
              <a:ext cx="180958" cy="642752"/>
            </a:xfrm>
            <a:prstGeom prst="straightConnector1">
              <a:avLst/>
            </a:prstGeom>
            <a:grpFill/>
            <a:ln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29" name="Text Box 16"/>
            <p:cNvSpPr txBox="1">
              <a:spLocks noChangeArrowheads="1"/>
            </p:cNvSpPr>
            <p:nvPr/>
          </p:nvSpPr>
          <p:spPr bwMode="auto">
            <a:xfrm>
              <a:off x="5487665" y="4170784"/>
              <a:ext cx="354013" cy="4572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400">
                  <a:latin typeface="Gill Sans MT"/>
                  <a:ea typeface="HGｺﾞｼｯｸE" pitchFamily="49" charset="-128"/>
                </a:rPr>
                <a:t>e</a:t>
              </a:r>
            </a:p>
          </p:txBody>
        </p:sp>
        <p:sp>
          <p:nvSpPr>
            <p:cNvPr id="16430" name="Text Box 17"/>
            <p:cNvSpPr txBox="1">
              <a:spLocks noChangeArrowheads="1"/>
            </p:cNvSpPr>
            <p:nvPr/>
          </p:nvSpPr>
          <p:spPr bwMode="auto">
            <a:xfrm>
              <a:off x="7962404" y="4195936"/>
              <a:ext cx="354012" cy="4572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400">
                  <a:latin typeface="Gill Sans MT"/>
                  <a:ea typeface="HGｺﾞｼｯｸE" pitchFamily="49" charset="-128"/>
                </a:rPr>
                <a:t>e</a:t>
              </a:r>
            </a:p>
          </p:txBody>
        </p:sp>
        <p:sp>
          <p:nvSpPr>
            <p:cNvPr id="16431" name="テキスト ボックス 121"/>
            <p:cNvSpPr txBox="1">
              <a:spLocks noChangeArrowheads="1"/>
            </p:cNvSpPr>
            <p:nvPr/>
          </p:nvSpPr>
          <p:spPr bwMode="auto">
            <a:xfrm>
              <a:off x="6720190" y="4149080"/>
              <a:ext cx="300082" cy="36933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latin typeface="Gill Sans MT"/>
                  <a:ea typeface="HGｺﾞｼｯｸE" pitchFamily="49" charset="-128"/>
                </a:rPr>
                <a:t>q</a:t>
              </a:r>
              <a:endParaRPr lang="ja-JP" altLang="en-US">
                <a:latin typeface="Gill Sans MT"/>
                <a:ea typeface="HGｺﾞｼｯｸE" pitchFamily="49" charset="-128"/>
              </a:endParaRPr>
            </a:p>
          </p:txBody>
        </p:sp>
        <p:sp>
          <p:nvSpPr>
            <p:cNvPr id="16432" name="テキスト ボックス 122"/>
            <p:cNvSpPr txBox="1">
              <a:spLocks noChangeArrowheads="1"/>
            </p:cNvSpPr>
            <p:nvPr/>
          </p:nvSpPr>
          <p:spPr bwMode="auto">
            <a:xfrm>
              <a:off x="6792198" y="4653136"/>
              <a:ext cx="300082" cy="36933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latin typeface="Gill Sans MT"/>
                  <a:ea typeface="HGｺﾞｼｯｸE" pitchFamily="49" charset="-128"/>
                </a:rPr>
                <a:t>q</a:t>
              </a:r>
              <a:endParaRPr lang="ja-JP" altLang="en-US">
                <a:latin typeface="Gill Sans MT"/>
                <a:ea typeface="HGｺﾞｼｯｸE" pitchFamily="49" charset="-128"/>
              </a:endParaRPr>
            </a:p>
          </p:txBody>
        </p:sp>
        <p:sp>
          <p:nvSpPr>
            <p:cNvPr id="16433" name="テキスト ボックス 123"/>
            <p:cNvSpPr txBox="1">
              <a:spLocks noChangeArrowheads="1"/>
            </p:cNvSpPr>
            <p:nvPr/>
          </p:nvSpPr>
          <p:spPr bwMode="auto">
            <a:xfrm>
              <a:off x="6604774" y="5085184"/>
              <a:ext cx="415498" cy="36933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latin typeface="Gill Sans MT"/>
                  <a:ea typeface="HGｺﾞｼｯｸE" pitchFamily="49" charset="-128"/>
                </a:rPr>
                <a:t>…</a:t>
              </a:r>
              <a:endParaRPr lang="ja-JP" altLang="en-US">
                <a:latin typeface="Gill Sans MT"/>
                <a:ea typeface="HGｺﾞｼｯｸE" pitchFamily="49" charset="-128"/>
              </a:endParaRPr>
            </a:p>
          </p:txBody>
        </p:sp>
        <p:sp>
          <p:nvSpPr>
            <p:cNvPr id="16434" name="テキスト ボックス 124"/>
            <p:cNvSpPr txBox="1">
              <a:spLocks noChangeArrowheads="1"/>
            </p:cNvSpPr>
            <p:nvPr/>
          </p:nvSpPr>
          <p:spPr bwMode="auto">
            <a:xfrm>
              <a:off x="6676782" y="3861048"/>
              <a:ext cx="415498" cy="36933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latin typeface="Gill Sans MT"/>
                  <a:ea typeface="HGｺﾞｼｯｸE" pitchFamily="49" charset="-128"/>
                </a:rPr>
                <a:t>…</a:t>
              </a:r>
              <a:endParaRPr lang="ja-JP" altLang="en-US">
                <a:latin typeface="Gill Sans MT"/>
                <a:ea typeface="HGｺﾞｼｯｸE" pitchFamily="49" charset="-128"/>
              </a:endParaRPr>
            </a:p>
          </p:txBody>
        </p:sp>
        <p:sp>
          <p:nvSpPr>
            <p:cNvPr id="16435" name="テキスト ボックス 131"/>
            <p:cNvSpPr txBox="1">
              <a:spLocks noChangeArrowheads="1"/>
            </p:cNvSpPr>
            <p:nvPr/>
          </p:nvSpPr>
          <p:spPr bwMode="auto">
            <a:xfrm>
              <a:off x="5188354" y="3212976"/>
              <a:ext cx="1471878" cy="6463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dirty="0" err="1">
                  <a:ea typeface="Adobe Heiti Std R" pitchFamily="34" charset="-128"/>
                  <a:cs typeface="Arial" pitchFamily="34" charset="0"/>
                </a:rPr>
                <a:t>qq</a:t>
              </a:r>
              <a:r>
                <a:rPr lang="en-US" altLang="ja-JP" b="1" dirty="0">
                  <a:latin typeface="Gill Sans MT"/>
                  <a:ea typeface="HGｺﾞｼｯｸE" pitchFamily="49" charset="-128"/>
                  <a:cs typeface="Arial" pitchFamily="34" charset="0"/>
                </a:rPr>
                <a:t> event</a:t>
              </a:r>
            </a:p>
            <a:p>
              <a:r>
                <a:rPr lang="en-US" altLang="ja-JP" b="1" dirty="0">
                  <a:latin typeface="Gill Sans MT"/>
                  <a:ea typeface="HGｺﾞｼｯｸE" pitchFamily="49" charset="-128"/>
                  <a:cs typeface="Arial" pitchFamily="34" charset="0"/>
                </a:rPr>
                <a:t>(q=</a:t>
              </a:r>
              <a:r>
                <a:rPr lang="en-US" altLang="ja-JP" b="1" dirty="0" err="1">
                  <a:latin typeface="Gill Sans MT"/>
                  <a:ea typeface="HGｺﾞｼｯｸE" pitchFamily="49" charset="-128"/>
                  <a:cs typeface="Arial" pitchFamily="34" charset="0"/>
                </a:rPr>
                <a:t>u,d,s,c</a:t>
              </a:r>
              <a:r>
                <a:rPr lang="en-US" altLang="ja-JP" b="1" dirty="0">
                  <a:latin typeface="Gill Sans MT"/>
                  <a:ea typeface="HGｺﾞｼｯｸE" pitchFamily="49" charset="-128"/>
                  <a:cs typeface="Arial" pitchFamily="34" charset="0"/>
                </a:rPr>
                <a:t>)</a:t>
              </a:r>
              <a:endParaRPr lang="ja-JP" altLang="en-US" b="1" dirty="0">
                <a:latin typeface="Gill Sans MT"/>
                <a:ea typeface="HGｺﾞｼｯｸE" pitchFamily="49" charset="-128"/>
                <a:cs typeface="Arial" pitchFamily="34" charset="0"/>
              </a:endParaRPr>
            </a:p>
          </p:txBody>
        </p:sp>
      </p:grpSp>
      <p:sp>
        <p:nvSpPr>
          <p:cNvPr id="16414" name="テキスト ボックス 132"/>
          <p:cNvSpPr txBox="1">
            <a:spLocks noChangeArrowheads="1"/>
          </p:cNvSpPr>
          <p:nvPr/>
        </p:nvSpPr>
        <p:spPr bwMode="auto">
          <a:xfrm>
            <a:off x="1692275" y="5516563"/>
            <a:ext cx="3351213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Gill Sans MT"/>
                <a:ea typeface="HGｺﾞｼｯｸE" pitchFamily="49" charset="-128"/>
              </a:rPr>
              <a:t>Both sides have</a:t>
            </a:r>
          </a:p>
          <a:p>
            <a:r>
              <a:rPr lang="en-US" altLang="ja-JP">
                <a:latin typeface="Gill Sans MT"/>
                <a:ea typeface="HGｺﾞｼｯｸE" pitchFamily="49" charset="-128"/>
              </a:rPr>
              <a:t>neutrinos</a:t>
            </a:r>
          </a:p>
          <a:p>
            <a:r>
              <a:rPr lang="en-US" altLang="ja-JP">
                <a:latin typeface="Gill Sans MT"/>
                <a:ea typeface="HGｺﾞｼｯｸE" pitchFamily="49" charset="-128"/>
                <a:sym typeface="Wingdings" pitchFamily="2" charset="2"/>
              </a:rPr>
              <a:t>missing helps us</a:t>
            </a:r>
          </a:p>
          <a:p>
            <a:r>
              <a:rPr lang="en-US" altLang="ja-JP">
                <a:latin typeface="Gill Sans MT"/>
                <a:ea typeface="HGｺﾞｼｯｸE" pitchFamily="49" charset="-128"/>
                <a:sym typeface="Wingdings" pitchFamily="2" charset="2"/>
              </a:rPr>
              <a:t>to reject this kind of BG</a:t>
            </a:r>
            <a:r>
              <a:rPr lang="en-US" altLang="ja-JP">
                <a:ea typeface="HGｺﾞｼｯｸE" pitchFamily="49" charset="-128"/>
                <a:cs typeface="Arial" pitchFamily="34" charset="0"/>
                <a:sym typeface="Wingdings" pitchFamily="2" charset="2"/>
              </a:rPr>
              <a:t>’</a:t>
            </a:r>
            <a:r>
              <a:rPr lang="en-US" altLang="ja-JP">
                <a:latin typeface="Gill Sans MT"/>
                <a:ea typeface="HGｺﾞｼｯｸE" pitchFamily="49" charset="-128"/>
                <a:sym typeface="Wingdings" pitchFamily="2" charset="2"/>
              </a:rPr>
              <a:t>s.</a:t>
            </a:r>
            <a:endParaRPr lang="ja-JP" altLang="en-US">
              <a:latin typeface="Gill Sans MT"/>
              <a:ea typeface="HGｺﾞｼｯｸE" pitchFamily="49" charset="-128"/>
            </a:endParaRPr>
          </a:p>
        </p:txBody>
      </p:sp>
      <p:cxnSp>
        <p:nvCxnSpPr>
          <p:cNvPr id="136" name="直線コネクタ 135"/>
          <p:cNvCxnSpPr/>
          <p:nvPr/>
        </p:nvCxnSpPr>
        <p:spPr>
          <a:xfrm>
            <a:off x="5408613" y="3284538"/>
            <a:ext cx="1444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線コネクタ 136"/>
          <p:cNvCxnSpPr/>
          <p:nvPr/>
        </p:nvCxnSpPr>
        <p:spPr>
          <a:xfrm>
            <a:off x="6804025" y="4292600"/>
            <a:ext cx="14446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Discovery of </a:t>
            </a:r>
            <a:r>
              <a:rPr lang="en-US" altLang="ja-JP" dirty="0"/>
              <a:t>tau</a:t>
            </a:r>
            <a:r>
              <a:rPr lang="ja-JP" altLang="en-US" dirty="0"/>
              <a:t> </a:t>
            </a:r>
            <a:r>
              <a:rPr lang="en-US" altLang="ja-JP" dirty="0"/>
              <a:t>lepton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4/Jun/2019</a:t>
            </a:r>
            <a:endParaRPr 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International School on cLFV</a:t>
            </a:r>
            <a:endParaRPr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8208912" cy="3610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5355" y="5048225"/>
            <a:ext cx="36671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テキスト ボックス 11"/>
          <p:cNvSpPr txBox="1"/>
          <p:nvPr/>
        </p:nvSpPr>
        <p:spPr>
          <a:xfrm>
            <a:off x="29239" y="5445224"/>
            <a:ext cx="9172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It has been discovered at the 4-GeV machine on SLAC,</a:t>
            </a:r>
            <a:r>
              <a:rPr kumimoji="1" lang="ja-JP" altLang="en-US" dirty="0"/>
              <a:t> </a:t>
            </a:r>
            <a:r>
              <a:rPr kumimoji="1" lang="en-US" altLang="ja-JP" dirty="0"/>
              <a:t>called SPEAR, with 64 tau-pair candidates.</a:t>
            </a:r>
            <a:endParaRPr kumimoji="1" lang="ja-JP" altLang="en-US" dirty="0"/>
          </a:p>
        </p:txBody>
      </p:sp>
      <p:cxnSp>
        <p:nvCxnSpPr>
          <p:cNvPr id="14" name="直線コネクタ 13"/>
          <p:cNvCxnSpPr/>
          <p:nvPr/>
        </p:nvCxnSpPr>
        <p:spPr>
          <a:xfrm>
            <a:off x="3995936" y="4149080"/>
            <a:ext cx="21602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1839231-2414-43C5-A94B-F1AB897C2658}"/>
              </a:ext>
            </a:extLst>
          </p:cNvPr>
          <p:cNvSpPr txBox="1"/>
          <p:nvPr/>
        </p:nvSpPr>
        <p:spPr>
          <a:xfrm>
            <a:off x="1502798" y="5775351"/>
            <a:ext cx="4084773" cy="4001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kumimoji="1" lang="en-US" altLang="ja-JP" sz="2000" dirty="0"/>
              <a:t>e</a:t>
            </a:r>
            <a:r>
              <a:rPr kumimoji="1" lang="en-US" altLang="ja-JP" sz="2000" baseline="30000" dirty="0"/>
              <a:t>+</a:t>
            </a:r>
            <a:r>
              <a:rPr kumimoji="1" lang="en-US" altLang="ja-JP" sz="2000" dirty="0"/>
              <a:t>+e</a:t>
            </a:r>
            <a:r>
              <a:rPr kumimoji="1" lang="en-US" altLang="ja-JP" sz="2000" baseline="30000" dirty="0"/>
              <a:t>-</a:t>
            </a:r>
            <a:r>
              <a:rPr kumimoji="1" lang="en-US" altLang="ja-JP" sz="2000" dirty="0">
                <a:sym typeface="Wingdings" panose="05000000000000000000" pitchFamily="2" charset="2"/>
              </a:rPr>
              <a:t></a:t>
            </a:r>
            <a:r>
              <a:rPr kumimoji="1" lang="en-US" altLang="ja-JP" sz="2000" dirty="0">
                <a:latin typeface="Symbol" panose="05050102010706020507" pitchFamily="18" charset="2"/>
                <a:sym typeface="Wingdings" panose="05000000000000000000" pitchFamily="2" charset="2"/>
              </a:rPr>
              <a:t>t</a:t>
            </a:r>
            <a:r>
              <a:rPr kumimoji="1" lang="en-US" altLang="ja-JP" sz="2000" baseline="30000" dirty="0">
                <a:sym typeface="Wingdings" panose="05000000000000000000" pitchFamily="2" charset="2"/>
              </a:rPr>
              <a:t>+</a:t>
            </a:r>
            <a:r>
              <a:rPr kumimoji="1" lang="en-US" altLang="ja-JP" sz="2000" dirty="0">
                <a:sym typeface="Wingdings" panose="05000000000000000000" pitchFamily="2" charset="2"/>
              </a:rPr>
              <a:t>+</a:t>
            </a:r>
            <a:r>
              <a:rPr kumimoji="1" lang="en-US" altLang="ja-JP" sz="2000" dirty="0">
                <a:latin typeface="Symbol" panose="05050102010706020507" pitchFamily="18" charset="2"/>
                <a:sym typeface="Wingdings" panose="05000000000000000000" pitchFamily="2" charset="2"/>
              </a:rPr>
              <a:t>t</a:t>
            </a:r>
            <a:r>
              <a:rPr kumimoji="1" lang="en-US" altLang="ja-JP" sz="2000" baseline="30000" dirty="0">
                <a:sym typeface="Wingdings" panose="05000000000000000000" pitchFamily="2" charset="2"/>
              </a:rPr>
              <a:t>-</a:t>
            </a:r>
            <a:r>
              <a:rPr kumimoji="1" lang="en-US" altLang="ja-JP" sz="2000" dirty="0">
                <a:sym typeface="Wingdings" panose="05000000000000000000" pitchFamily="2" charset="2"/>
              </a:rPr>
              <a:t>e</a:t>
            </a:r>
            <a:r>
              <a:rPr kumimoji="1" lang="en-US" altLang="ja-JP" sz="2000" baseline="30000" dirty="0">
                <a:sym typeface="Wingdings" panose="05000000000000000000" pitchFamily="2" charset="2"/>
              </a:rPr>
              <a:t>±</a:t>
            </a:r>
            <a:r>
              <a:rPr kumimoji="1" lang="en-US" altLang="ja-JP" sz="2000" dirty="0">
                <a:sym typeface="Wingdings" panose="05000000000000000000" pitchFamily="2" charset="2"/>
              </a:rPr>
              <a:t>+</a:t>
            </a:r>
            <a:r>
              <a:rPr kumimoji="1" lang="en-US" altLang="ja-JP" sz="2000" dirty="0"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kumimoji="1" lang="ja-JP" altLang="en-US" sz="2000" baseline="30000" dirty="0">
                <a:sym typeface="Wingdings" panose="05000000000000000000" pitchFamily="2" charset="2"/>
              </a:rPr>
              <a:t>∓</a:t>
            </a:r>
            <a:r>
              <a:rPr kumimoji="1" lang="en-US" altLang="ja-JP" sz="2000" dirty="0">
                <a:sym typeface="Wingdings" panose="05000000000000000000" pitchFamily="2" charset="2"/>
              </a:rPr>
              <a:t>+missing energy</a:t>
            </a:r>
            <a:endParaRPr kumimoji="1" lang="ja-JP" altLang="en-US" sz="20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F90C488-C4D4-4EEF-8B5E-21C1DB337958}"/>
              </a:ext>
            </a:extLst>
          </p:cNvPr>
          <p:cNvSpPr txBox="1"/>
          <p:nvPr/>
        </p:nvSpPr>
        <p:spPr>
          <a:xfrm>
            <a:off x="5905776" y="5818324"/>
            <a:ext cx="3152273" cy="83099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kumimoji="1" lang="en-US" altLang="ja-JP" sz="1200" dirty="0">
                <a:solidFill>
                  <a:srgbClr val="FF0000"/>
                </a:solidFill>
              </a:rPr>
              <a:t>At </a:t>
            </a:r>
            <a:r>
              <a:rPr kumimoji="1" lang="en-US" altLang="ja-JP" sz="1200" dirty="0" err="1">
                <a:solidFill>
                  <a:srgbClr val="FF0000"/>
                </a:solidFill>
              </a:rPr>
              <a:t>e</a:t>
            </a:r>
            <a:r>
              <a:rPr kumimoji="1" lang="en-US" altLang="ja-JP" sz="1200" baseline="30000" dirty="0" err="1">
                <a:solidFill>
                  <a:srgbClr val="FF0000"/>
                </a:solidFill>
              </a:rPr>
              <a:t>+</a:t>
            </a:r>
            <a:r>
              <a:rPr kumimoji="1" lang="en-US" altLang="ja-JP" sz="1200" dirty="0" err="1">
                <a:solidFill>
                  <a:srgbClr val="FF0000"/>
                </a:solidFill>
              </a:rPr>
              <a:t>e</a:t>
            </a:r>
            <a:r>
              <a:rPr kumimoji="1" lang="en-US" altLang="ja-JP" sz="1200" baseline="30000" dirty="0">
                <a:solidFill>
                  <a:srgbClr val="FF0000"/>
                </a:solidFill>
              </a:rPr>
              <a:t>-</a:t>
            </a:r>
            <a:r>
              <a:rPr kumimoji="1" lang="en-US" altLang="ja-JP" sz="1200" dirty="0">
                <a:solidFill>
                  <a:srgbClr val="FF0000"/>
                </a:solidFill>
              </a:rPr>
              <a:t> collider, since bean energy is known,</a:t>
            </a:r>
          </a:p>
          <a:p>
            <a:r>
              <a:rPr kumimoji="1" lang="en-US" altLang="ja-JP" sz="1200" dirty="0">
                <a:solidFill>
                  <a:srgbClr val="FF0000"/>
                </a:solidFill>
              </a:rPr>
              <a:t>via</a:t>
            </a:r>
            <a:r>
              <a:rPr kumimoji="1" lang="ja-JP" altLang="en-US" sz="1200" dirty="0">
                <a:solidFill>
                  <a:srgbClr val="FF0000"/>
                </a:solidFill>
              </a:rPr>
              <a:t> </a:t>
            </a:r>
            <a:r>
              <a:rPr kumimoji="1" lang="en-US" altLang="ja-JP" sz="1200" dirty="0">
                <a:solidFill>
                  <a:srgbClr val="FF0000"/>
                </a:solidFill>
              </a:rPr>
              <a:t>energy</a:t>
            </a:r>
            <a:r>
              <a:rPr kumimoji="1" lang="ja-JP" altLang="en-US" sz="1200" dirty="0">
                <a:solidFill>
                  <a:srgbClr val="FF0000"/>
                </a:solidFill>
              </a:rPr>
              <a:t> </a:t>
            </a:r>
            <a:r>
              <a:rPr kumimoji="1" lang="en-US" altLang="ja-JP" sz="1200" dirty="0">
                <a:solidFill>
                  <a:srgbClr val="FF0000"/>
                </a:solidFill>
              </a:rPr>
              <a:t>conservation</a:t>
            </a:r>
            <a:r>
              <a:rPr kumimoji="1" lang="ja-JP" altLang="en-US" sz="1200" dirty="0">
                <a:solidFill>
                  <a:srgbClr val="FF0000"/>
                </a:solidFill>
              </a:rPr>
              <a:t> </a:t>
            </a:r>
            <a:r>
              <a:rPr kumimoji="1" lang="en-US" altLang="ja-JP" sz="1200" dirty="0">
                <a:solidFill>
                  <a:srgbClr val="FF0000"/>
                </a:solidFill>
              </a:rPr>
              <a:t>law, the energy missing</a:t>
            </a:r>
          </a:p>
          <a:p>
            <a:r>
              <a:rPr kumimoji="1" lang="en-US" altLang="ja-JP" sz="1200" dirty="0">
                <a:solidFill>
                  <a:srgbClr val="FF0000"/>
                </a:solidFill>
              </a:rPr>
              <a:t>from the measurement can be estimated.</a:t>
            </a:r>
          </a:p>
          <a:p>
            <a:r>
              <a:rPr kumimoji="1" lang="en-US" altLang="ja-JP" sz="1200" dirty="0">
                <a:solidFill>
                  <a:srgbClr val="FF0000"/>
                </a:solidFill>
              </a:rPr>
              <a:t>It is called missing energy.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225F31-26E8-45A4-88F5-968B1B078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Concepts for signal selection criteria (</a:t>
            </a:r>
            <a:r>
              <a:rPr kumimoji="1" lang="en-US" altLang="ja-JP" dirty="0" err="1">
                <a:latin typeface="Symbol" panose="05050102010706020507" pitchFamily="18" charset="2"/>
              </a:rPr>
              <a:t>t</a:t>
            </a:r>
            <a:r>
              <a:rPr kumimoji="1" lang="en-US" altLang="ja-JP" dirty="0" err="1">
                <a:latin typeface="Wingdings 3" panose="05040102010807070707" pitchFamily="18" charset="2"/>
              </a:rPr>
              <a:t>g</a:t>
            </a:r>
            <a:r>
              <a:rPr kumimoji="1" lang="en-US" altLang="ja-JP" dirty="0" err="1">
                <a:latin typeface="Symbol" panose="05050102010706020507" pitchFamily="18" charset="2"/>
              </a:rPr>
              <a:t>mg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D46836A-AFC0-4789-A336-E128BE4C3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1575" y="1825625"/>
            <a:ext cx="7839421" cy="4351338"/>
          </a:xfrm>
        </p:spPr>
        <p:txBody>
          <a:bodyPr>
            <a:normAutofit lnSpcReduction="10000"/>
          </a:bodyPr>
          <a:lstStyle/>
          <a:p>
            <a:r>
              <a:rPr kumimoji="1" lang="en-US" altLang="ja-JP" sz="3200" dirty="0"/>
              <a:t>Require 1-1 prong events (2 charged tracks well separated)</a:t>
            </a:r>
          </a:p>
          <a:p>
            <a:r>
              <a:rPr lang="en-US" altLang="ja-JP" sz="3200" dirty="0"/>
              <a:t>Require muon by PID and photon close to muon (using opening angle)</a:t>
            </a:r>
          </a:p>
          <a:p>
            <a:r>
              <a:rPr kumimoji="1" lang="en-US" altLang="ja-JP" sz="3200" dirty="0"/>
              <a:t>Veto muon for another charged track to reject </a:t>
            </a:r>
            <a:r>
              <a:rPr kumimoji="1" lang="en-US" altLang="ja-JP" sz="3200" dirty="0">
                <a:latin typeface="Symbol" panose="05050102010706020507" pitchFamily="18" charset="2"/>
              </a:rPr>
              <a:t>mm</a:t>
            </a:r>
            <a:r>
              <a:rPr kumimoji="1" lang="en-US" altLang="ja-JP" sz="3200" dirty="0"/>
              <a:t> events</a:t>
            </a:r>
          </a:p>
          <a:p>
            <a:r>
              <a:rPr lang="en-US" altLang="ja-JP" sz="3200" dirty="0"/>
              <a:t>Require zero missing mass and large missing momentum, i.e., only one neutrino is expected.</a:t>
            </a:r>
            <a:endParaRPr kumimoji="1" lang="ja-JP" altLang="en-US" sz="3200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AE944F7-D3BB-4EB8-9C0B-888B2F91B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4/Jun/2019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8E98937-FD3E-4FC0-A277-AC1385BAC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International School on cLFV</a:t>
            </a:r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552BC7A-E697-452E-8EDC-F75CD7D19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altLang="ja-JP" smtClean="0"/>
              <a:pPr/>
              <a:t>50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9456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Tau lepton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886569" y="1628800"/>
            <a:ext cx="8229600" cy="50926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ja-JP" sz="2400" dirty="0"/>
              <a:t>Features</a:t>
            </a:r>
            <a:endParaRPr kumimoji="1" lang="en-US" altLang="ja-JP" sz="2400" dirty="0"/>
          </a:p>
          <a:p>
            <a:r>
              <a:rPr lang="en-US" altLang="ja-JP" sz="2400" dirty="0"/>
              <a:t>Charged</a:t>
            </a:r>
            <a:r>
              <a:rPr lang="ja-JP" altLang="en-US" sz="2400" dirty="0"/>
              <a:t> </a:t>
            </a:r>
            <a:r>
              <a:rPr lang="en-US" altLang="ja-JP" sz="2400" dirty="0"/>
              <a:t>lepton</a:t>
            </a:r>
            <a:r>
              <a:rPr kumimoji="1" lang="ja-JP" altLang="en-US" sz="2400" dirty="0"/>
              <a:t>＝</a:t>
            </a:r>
            <a:r>
              <a:rPr kumimoji="1" lang="en-US" altLang="ja-JP" sz="2400" dirty="0"/>
              <a:t>electron</a:t>
            </a:r>
          </a:p>
          <a:p>
            <a:r>
              <a:rPr kumimoji="1" lang="en-US" altLang="ja-JP" sz="2400" dirty="0"/>
              <a:t>Third lepton</a:t>
            </a:r>
          </a:p>
          <a:p>
            <a:pPr lvl="1"/>
            <a:r>
              <a:rPr lang="en-US" altLang="ja-JP" sz="1800" dirty="0"/>
              <a:t>triton (third) = </a:t>
            </a:r>
            <a:r>
              <a:rPr lang="en-US" altLang="ja-JP" sz="1800" dirty="0" err="1"/>
              <a:t>τριτον</a:t>
            </a:r>
            <a:endParaRPr kumimoji="1" lang="en-US" altLang="ja-JP" sz="1800" dirty="0"/>
          </a:p>
          <a:p>
            <a:r>
              <a:rPr lang="en-US" altLang="ja-JP" sz="2400" dirty="0"/>
              <a:t>The heaviest lepton</a:t>
            </a:r>
          </a:p>
          <a:p>
            <a:pPr lvl="1"/>
            <a:r>
              <a:rPr lang="en-US" altLang="ja-JP" sz="2000" dirty="0"/>
              <a:t>Heavier than π</a:t>
            </a:r>
          </a:p>
          <a:p>
            <a:pPr marL="342900" lvl="1" indent="0">
              <a:buNone/>
            </a:pPr>
            <a:r>
              <a:rPr lang="ja-JP" altLang="en-US" sz="2000" dirty="0"/>
              <a:t>（</a:t>
            </a:r>
            <a:r>
              <a:rPr lang="en-US" altLang="ja-JP" sz="2000" dirty="0"/>
              <a:t>Muon</a:t>
            </a:r>
            <a:r>
              <a:rPr lang="ja-JP" altLang="en-US" sz="2000" dirty="0"/>
              <a:t> </a:t>
            </a:r>
            <a:r>
              <a:rPr lang="en-US" altLang="ja-JP" sz="2000" dirty="0"/>
              <a:t>is</a:t>
            </a:r>
            <a:r>
              <a:rPr lang="ja-JP" altLang="en-US" sz="2000" dirty="0"/>
              <a:t> </a:t>
            </a:r>
            <a:r>
              <a:rPr lang="en-US" altLang="ja-JP" sz="2000" dirty="0"/>
              <a:t>lighter</a:t>
            </a:r>
            <a:r>
              <a:rPr lang="ja-JP" altLang="en-US" sz="2000" dirty="0"/>
              <a:t> </a:t>
            </a:r>
            <a:r>
              <a:rPr lang="en-US" altLang="ja-JP" sz="2000" dirty="0"/>
              <a:t>than</a:t>
            </a:r>
            <a:r>
              <a:rPr lang="ja-JP" altLang="en-US" sz="2000" dirty="0"/>
              <a:t> </a:t>
            </a:r>
            <a:r>
              <a:rPr lang="en-US" altLang="ja-JP" sz="2000" dirty="0"/>
              <a:t>π.</a:t>
            </a:r>
            <a:r>
              <a:rPr lang="ja-JP" altLang="en-US" sz="2000" dirty="0"/>
              <a:t>）</a:t>
            </a:r>
            <a:endParaRPr lang="en-US" altLang="ja-JP" sz="2000" dirty="0"/>
          </a:p>
          <a:p>
            <a:pPr lvl="1">
              <a:buNone/>
            </a:pPr>
            <a:r>
              <a:rPr lang="ja-JP" altLang="en-US" sz="2000" dirty="0"/>
              <a:t>　＝</a:t>
            </a:r>
            <a:r>
              <a:rPr lang="en-US" altLang="ja-JP" sz="2000" dirty="0"/>
              <a:t>possible to decay includingπ</a:t>
            </a:r>
          </a:p>
          <a:p>
            <a:r>
              <a:rPr lang="en-US" altLang="ja-JP" sz="2400" dirty="0"/>
              <a:t>Weak</a:t>
            </a:r>
            <a:r>
              <a:rPr lang="ja-JP" altLang="en-US" sz="2400" dirty="0"/>
              <a:t> </a:t>
            </a:r>
            <a:r>
              <a:rPr lang="en-US" altLang="ja-JP" sz="2400" dirty="0"/>
              <a:t>decay</a:t>
            </a:r>
          </a:p>
          <a:p>
            <a:pPr lvl="1"/>
            <a:r>
              <a:rPr lang="en-US" altLang="ja-JP" sz="2000" dirty="0"/>
              <a:t>Various</a:t>
            </a:r>
            <a:r>
              <a:rPr lang="ja-JP" altLang="en-US" sz="2000" dirty="0"/>
              <a:t> </a:t>
            </a:r>
            <a:r>
              <a:rPr lang="en-US" altLang="ja-JP" sz="2000" dirty="0"/>
              <a:t>decays are possible.</a:t>
            </a:r>
          </a:p>
          <a:p>
            <a:pPr lvl="1">
              <a:buNone/>
            </a:pPr>
            <a:r>
              <a:rPr lang="ja-JP" altLang="en-US" sz="2000" dirty="0"/>
              <a:t>（</a:t>
            </a:r>
            <a:r>
              <a:rPr lang="en-US" altLang="ja-JP" sz="2000" dirty="0"/>
              <a:t>Muon</a:t>
            </a:r>
            <a:r>
              <a:rPr lang="ja-JP" altLang="en-US" sz="2000" dirty="0"/>
              <a:t> </a:t>
            </a:r>
            <a:r>
              <a:rPr lang="en-US" altLang="ja-JP" sz="2000" dirty="0"/>
              <a:t>has</a:t>
            </a:r>
            <a:r>
              <a:rPr lang="ja-JP" altLang="en-US" sz="2000" dirty="0"/>
              <a:t> </a:t>
            </a:r>
            <a:r>
              <a:rPr lang="en-US" altLang="ja-JP" sz="2000" dirty="0"/>
              <a:t>at</a:t>
            </a:r>
            <a:r>
              <a:rPr lang="ja-JP" altLang="en-US" sz="2000" dirty="0"/>
              <a:t> </a:t>
            </a:r>
            <a:r>
              <a:rPr lang="en-US" altLang="ja-JP" sz="2000" dirty="0"/>
              <a:t>most</a:t>
            </a:r>
            <a:r>
              <a:rPr lang="ja-JP" altLang="en-US" sz="2000" dirty="0"/>
              <a:t> </a:t>
            </a:r>
            <a:r>
              <a:rPr lang="en-US" altLang="ja-JP" sz="2000" dirty="0"/>
              <a:t>3</a:t>
            </a:r>
            <a:r>
              <a:rPr lang="ja-JP" altLang="en-US" sz="2000" dirty="0"/>
              <a:t> </a:t>
            </a:r>
            <a:r>
              <a:rPr lang="en-US" altLang="ja-JP" sz="2000" dirty="0"/>
              <a:t>decays</a:t>
            </a:r>
            <a:r>
              <a:rPr lang="ja-JP" altLang="en-US" sz="2000" dirty="0"/>
              <a:t>）</a:t>
            </a:r>
            <a:endParaRPr lang="en-US" altLang="ja-JP" sz="2000" dirty="0"/>
          </a:p>
          <a:p>
            <a:pPr lvl="1"/>
            <a:r>
              <a:rPr lang="en-US" altLang="ja-JP" sz="2000" dirty="0"/>
              <a:t>Always neutrino is included in decay products.</a:t>
            </a:r>
          </a:p>
          <a:p>
            <a:endParaRPr kumimoji="1" lang="ja-JP" altLang="en-US" sz="240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4/Jun/2019</a:t>
            </a:r>
            <a:endParaRPr 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6646296" y="6443815"/>
            <a:ext cx="2457450" cy="365125"/>
          </a:xfrm>
        </p:spPr>
        <p:txBody>
          <a:bodyPr/>
          <a:lstStyle/>
          <a:p>
            <a:fld id="{C238F03A-58E1-4ECA-9024-348A9A81A53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International School on cLFV</a:t>
            </a:r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9334"/>
            <a:ext cx="3326017" cy="4791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4905878"/>
            <a:ext cx="1838057" cy="197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6518A9B5-B836-4C18-A318-CBBF12B1A4F8}"/>
              </a:ext>
            </a:extLst>
          </p:cNvPr>
          <p:cNvCxnSpPr/>
          <p:nvPr/>
        </p:nvCxnSpPr>
        <p:spPr>
          <a:xfrm>
            <a:off x="6639871" y="5490706"/>
            <a:ext cx="1296144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C7CEAACF-627E-4A9F-B4CC-1E4838528130}"/>
              </a:ext>
            </a:extLst>
          </p:cNvPr>
          <p:cNvCxnSpPr/>
          <p:nvPr/>
        </p:nvCxnSpPr>
        <p:spPr>
          <a:xfrm flipV="1">
            <a:off x="7936015" y="5418698"/>
            <a:ext cx="1152128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006D5542-AAB6-4A3E-8A83-9DF8E394A226}"/>
              </a:ext>
            </a:extLst>
          </p:cNvPr>
          <p:cNvSpPr/>
          <p:nvPr/>
        </p:nvSpPr>
        <p:spPr>
          <a:xfrm>
            <a:off x="7732420" y="5927481"/>
            <a:ext cx="376382" cy="1316181"/>
          </a:xfrm>
          <a:custGeom>
            <a:avLst/>
            <a:gdLst>
              <a:gd name="connsiteX0" fmla="*/ 193964 w 376382"/>
              <a:gd name="connsiteY0" fmla="*/ 0 h 1316181"/>
              <a:gd name="connsiteX1" fmla="*/ 27709 w 376382"/>
              <a:gd name="connsiteY1" fmla="*/ 180109 h 1316181"/>
              <a:gd name="connsiteX2" fmla="*/ 360218 w 376382"/>
              <a:gd name="connsiteY2" fmla="*/ 318654 h 1316181"/>
              <a:gd name="connsiteX3" fmla="*/ 124691 w 376382"/>
              <a:gd name="connsiteY3" fmla="*/ 595745 h 1316181"/>
              <a:gd name="connsiteX4" fmla="*/ 346364 w 376382"/>
              <a:gd name="connsiteY4" fmla="*/ 762000 h 1316181"/>
              <a:gd name="connsiteX5" fmla="*/ 124691 w 376382"/>
              <a:gd name="connsiteY5" fmla="*/ 983672 h 1316181"/>
              <a:gd name="connsiteX6" fmla="*/ 332509 w 376382"/>
              <a:gd name="connsiteY6" fmla="*/ 1149927 h 1316181"/>
              <a:gd name="connsiteX7" fmla="*/ 180109 w 376382"/>
              <a:gd name="connsiteY7" fmla="*/ 1316181 h 1316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6382" h="1316181">
                <a:moveTo>
                  <a:pt x="193964" y="0"/>
                </a:moveTo>
                <a:cubicBezTo>
                  <a:pt x="96982" y="63500"/>
                  <a:pt x="0" y="127000"/>
                  <a:pt x="27709" y="180109"/>
                </a:cubicBezTo>
                <a:cubicBezTo>
                  <a:pt x="55418" y="233218"/>
                  <a:pt x="344054" y="249381"/>
                  <a:pt x="360218" y="318654"/>
                </a:cubicBezTo>
                <a:cubicBezTo>
                  <a:pt x="376382" y="387927"/>
                  <a:pt x="127000" y="521854"/>
                  <a:pt x="124691" y="595745"/>
                </a:cubicBezTo>
                <a:cubicBezTo>
                  <a:pt x="122382" y="669636"/>
                  <a:pt x="346364" y="697346"/>
                  <a:pt x="346364" y="762000"/>
                </a:cubicBezTo>
                <a:cubicBezTo>
                  <a:pt x="346364" y="826654"/>
                  <a:pt x="127000" y="919018"/>
                  <a:pt x="124691" y="983672"/>
                </a:cubicBezTo>
                <a:cubicBezTo>
                  <a:pt x="122382" y="1048326"/>
                  <a:pt x="323273" y="1094509"/>
                  <a:pt x="332509" y="1149927"/>
                </a:cubicBezTo>
                <a:cubicBezTo>
                  <a:pt x="341745" y="1205345"/>
                  <a:pt x="260927" y="1260763"/>
                  <a:pt x="180109" y="1316181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944C9EA-D2F9-4C0F-BDE1-777D8AB93841}"/>
              </a:ext>
            </a:extLst>
          </p:cNvPr>
          <p:cNvSpPr txBox="1"/>
          <p:nvPr/>
        </p:nvSpPr>
        <p:spPr>
          <a:xfrm>
            <a:off x="6711879" y="5130666"/>
            <a:ext cx="431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Symbol" pitchFamily="18" charset="2"/>
              </a:rPr>
              <a:t>t</a:t>
            </a:r>
            <a:r>
              <a:rPr kumimoji="1" lang="en-US" altLang="ja-JP" sz="2400" baseline="30000" dirty="0">
                <a:latin typeface="Symbol" pitchFamily="18" charset="2"/>
              </a:rPr>
              <a:t>-</a:t>
            </a:r>
            <a:endParaRPr kumimoji="1" lang="ja-JP" altLang="en-US" sz="2400" baseline="30000" dirty="0">
              <a:latin typeface="Symbol" pitchFamily="18" charset="2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5CBDDA0-45DE-4AC5-A2B1-F955BBAA1A4C}"/>
              </a:ext>
            </a:extLst>
          </p:cNvPr>
          <p:cNvSpPr txBox="1"/>
          <p:nvPr/>
        </p:nvSpPr>
        <p:spPr>
          <a:xfrm>
            <a:off x="8584087" y="4986650"/>
            <a:ext cx="434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>
                <a:latin typeface="Symbol" pitchFamily="18" charset="2"/>
              </a:rPr>
              <a:t>n</a:t>
            </a:r>
            <a:r>
              <a:rPr kumimoji="1" lang="en-US" altLang="ja-JP" sz="2400" baseline="-25000" dirty="0" err="1">
                <a:latin typeface="Symbol" pitchFamily="18" charset="2"/>
              </a:rPr>
              <a:t>t</a:t>
            </a:r>
            <a:endParaRPr kumimoji="1" lang="ja-JP" altLang="en-US" sz="2400" baseline="-25000" dirty="0">
              <a:latin typeface="Symbol" pitchFamily="18" charset="2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7EB00F5-A6F6-4210-8277-87F12863AD6B}"/>
              </a:ext>
            </a:extLst>
          </p:cNvPr>
          <p:cNvSpPr txBox="1"/>
          <p:nvPr/>
        </p:nvSpPr>
        <p:spPr>
          <a:xfrm>
            <a:off x="8080031" y="6379566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W</a:t>
            </a:r>
            <a:r>
              <a:rPr kumimoji="1" lang="en-US" altLang="ja-JP" baseline="30000" dirty="0">
                <a:latin typeface="Symbol" pitchFamily="18" charset="2"/>
              </a:rPr>
              <a:t>-</a:t>
            </a:r>
            <a:endParaRPr kumimoji="1" lang="ja-JP" altLang="en-US" baseline="30000" dirty="0"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9532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From PDG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4/Jun/2019</a:t>
            </a:r>
            <a:endParaRPr 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International School on cLFV</a:t>
            </a:r>
            <a:endParaRPr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893138" y="5733256"/>
            <a:ext cx="3326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hlinkClick r:id="rId2"/>
              </a:rPr>
              <a:t>http://pdg.lbl.gov/</a:t>
            </a:r>
            <a:r>
              <a:rPr kumimoji="1" lang="en-US" altLang="ja-JP" dirty="0"/>
              <a:t> </a:t>
            </a:r>
            <a:r>
              <a:rPr kumimoji="1" lang="ja-JP" altLang="en-US" dirty="0"/>
              <a:t>→</a:t>
            </a:r>
            <a:r>
              <a:rPr kumimoji="1" lang="en-US" altLang="ja-JP" dirty="0" err="1"/>
              <a:t>PDGLive</a:t>
            </a:r>
            <a:r>
              <a:rPr kumimoji="1" lang="en-US" altLang="ja-JP" dirty="0"/>
              <a:t> </a:t>
            </a:r>
            <a:r>
              <a:rPr kumimoji="1" lang="ja-JP" altLang="en-US" dirty="0"/>
              <a:t>→</a:t>
            </a:r>
            <a:r>
              <a:rPr kumimoji="1" lang="en-US" altLang="ja-JP" dirty="0"/>
              <a:t>τ</a:t>
            </a:r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5E331A7-56E7-46D3-A4DA-467DF5367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836" y="1297650"/>
            <a:ext cx="6632374" cy="44436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97803" y="269712"/>
            <a:ext cx="6772275" cy="1325563"/>
          </a:xfrm>
        </p:spPr>
        <p:txBody>
          <a:bodyPr/>
          <a:lstStyle/>
          <a:p>
            <a:r>
              <a:rPr kumimoji="1" lang="en-US" altLang="ja-JP" dirty="0"/>
              <a:t>From PDG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4/Jun/2019</a:t>
            </a:r>
            <a:endParaRPr 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International School on cLFV</a:t>
            </a:r>
            <a:endParaRPr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4CCE23-3BAD-4FE5-B596-766F0FA13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11" y="1409810"/>
            <a:ext cx="6446601" cy="4946541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A09C00D-51BE-4FAF-8806-143B8C2F998D}"/>
              </a:ext>
            </a:extLst>
          </p:cNvPr>
          <p:cNvSpPr txBox="1"/>
          <p:nvPr/>
        </p:nvSpPr>
        <p:spPr>
          <a:xfrm>
            <a:off x="6957391" y="1414613"/>
            <a:ext cx="2018886" cy="132343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kumimoji="1" lang="en-US" altLang="ja-JP" sz="2000" dirty="0"/>
              <a:t>1prong:85%</a:t>
            </a:r>
          </a:p>
          <a:p>
            <a:r>
              <a:rPr kumimoji="1" lang="en-US" altLang="ja-JP" sz="2000" dirty="0"/>
              <a:t>=decays including</a:t>
            </a:r>
          </a:p>
          <a:p>
            <a:r>
              <a:rPr kumimoji="1" lang="en-US" altLang="ja-JP" sz="2000" dirty="0"/>
              <a:t>only one charged</a:t>
            </a:r>
          </a:p>
          <a:p>
            <a:r>
              <a:rPr kumimoji="1" lang="en-US" altLang="ja-JP" sz="2000" dirty="0"/>
              <a:t>track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88996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97803" y="269712"/>
            <a:ext cx="6772275" cy="1325563"/>
          </a:xfrm>
        </p:spPr>
        <p:txBody>
          <a:bodyPr/>
          <a:lstStyle/>
          <a:p>
            <a:r>
              <a:rPr kumimoji="1" lang="en-US" altLang="ja-JP" dirty="0"/>
              <a:t>From PDG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4/Jun/2019</a:t>
            </a:r>
            <a:endParaRPr 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International School on cLFV</a:t>
            </a:r>
            <a:endParaRPr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4784EE4-EEC3-493B-A392-D00119A37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351253"/>
            <a:ext cx="5963479" cy="4138938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AB8B291-4A6D-4DD2-999A-F140DF5A0C62}"/>
              </a:ext>
            </a:extLst>
          </p:cNvPr>
          <p:cNvSpPr txBox="1"/>
          <p:nvPr/>
        </p:nvSpPr>
        <p:spPr>
          <a:xfrm>
            <a:off x="6957391" y="1372522"/>
            <a:ext cx="1435714" cy="70788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kumimoji="1" lang="en-US" altLang="ja-JP" sz="2000" dirty="0"/>
              <a:t>1prong:85%</a:t>
            </a:r>
          </a:p>
          <a:p>
            <a:r>
              <a:rPr kumimoji="1" lang="en-US" altLang="ja-JP" sz="2000" dirty="0"/>
              <a:t>3prong:15%</a:t>
            </a:r>
            <a:endParaRPr kumimoji="1" lang="ja-JP" altLang="en-US" sz="2000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D0E17445-9B2A-47E5-B502-5BE886E6B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13" y="5630816"/>
            <a:ext cx="5887565" cy="957818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1DDC9D4-D8D2-48A5-94D2-8747C37ADC93}"/>
              </a:ext>
            </a:extLst>
          </p:cNvPr>
          <p:cNvSpPr txBox="1"/>
          <p:nvPr/>
        </p:nvSpPr>
        <p:spPr>
          <a:xfrm>
            <a:off x="6957391" y="5599903"/>
            <a:ext cx="1371979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kumimoji="1" lang="en-US" altLang="ja-JP" dirty="0"/>
              <a:t>5prong:0.1%</a:t>
            </a:r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BAB4BEF-4181-4392-8972-F78A3EF1C751}"/>
              </a:ext>
            </a:extLst>
          </p:cNvPr>
          <p:cNvSpPr txBox="1"/>
          <p:nvPr/>
        </p:nvSpPr>
        <p:spPr>
          <a:xfrm>
            <a:off x="6488264" y="5978237"/>
            <a:ext cx="2153859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Almost</a:t>
            </a:r>
            <a:r>
              <a:rPr kumimoji="1" lang="ja-JP" altLang="en-US" dirty="0">
                <a:solidFill>
                  <a:srgbClr val="FF0000"/>
                </a:solidFill>
              </a:rPr>
              <a:t> </a:t>
            </a:r>
            <a:r>
              <a:rPr kumimoji="1" lang="en-US" altLang="ja-JP" dirty="0">
                <a:solidFill>
                  <a:srgbClr val="FF0000"/>
                </a:solidFill>
              </a:rPr>
              <a:t>all</a:t>
            </a:r>
            <a:r>
              <a:rPr kumimoji="1" lang="ja-JP" altLang="en-US" dirty="0">
                <a:solidFill>
                  <a:srgbClr val="FF0000"/>
                </a:solidFill>
              </a:rPr>
              <a:t> </a:t>
            </a:r>
            <a:r>
              <a:rPr kumimoji="1" lang="en-US" altLang="ja-JP" dirty="0">
                <a:solidFill>
                  <a:srgbClr val="FF0000"/>
                </a:solidFill>
              </a:rPr>
              <a:t>tau</a:t>
            </a:r>
            <a:r>
              <a:rPr kumimoji="1" lang="ja-JP" altLang="en-US" dirty="0">
                <a:solidFill>
                  <a:srgbClr val="FF0000"/>
                </a:solidFill>
              </a:rPr>
              <a:t> </a:t>
            </a:r>
            <a:r>
              <a:rPr kumimoji="1" lang="en-US" altLang="ja-JP" dirty="0">
                <a:solidFill>
                  <a:srgbClr val="FF0000"/>
                </a:solidFill>
              </a:rPr>
              <a:t>decays</a:t>
            </a:r>
          </a:p>
          <a:p>
            <a:r>
              <a:rPr kumimoji="1" lang="en-US" altLang="ja-JP" dirty="0">
                <a:solidFill>
                  <a:srgbClr val="FF0000"/>
                </a:solidFill>
              </a:rPr>
              <a:t>have 1- or 3-prong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17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クラウド スキッパー デザイン テンプレー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665948_TF03460508.potx" id="{0D814D4C-0EA2-4CAA-95A3-247568EB385E}" vid="{9F8D6E86-7FF6-42FA-BCBF-C4B3671B8E1F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DD01B8-816B-49B7-8C81-03AB51D87C54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0262f94-9f35-4ac3-9a90-690165a166b7"/>
    <ds:schemaRef ds:uri="http://purl.org/dc/elements/1.1/"/>
    <ds:schemaRef ds:uri="a4f35948-e619-41b3-aa29-22878b09cfd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024FD56-CE1B-42FC-9E83-BFBF160724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クラウド スキッパー デザイン スライド</Template>
  <TotalTime>2429</TotalTime>
  <Words>3550</Words>
  <Application>Microsoft Office PowerPoint</Application>
  <PresentationFormat>画面に合わせる (4:3)</PresentationFormat>
  <Paragraphs>697</Paragraphs>
  <Slides>50</Slides>
  <Notes>5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20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50</vt:i4>
      </vt:variant>
    </vt:vector>
  </HeadingPairs>
  <TitlesOfParts>
    <vt:vector size="72" baseType="lpstr">
      <vt:lpstr>Arial Unicode MS</vt:lpstr>
      <vt:lpstr>HG教科書体</vt:lpstr>
      <vt:lpstr>Meiryo UI</vt:lpstr>
      <vt:lpstr>ＭＳ Ｐゴシック</vt:lpstr>
      <vt:lpstr>ＭＳ ゴシック</vt:lpstr>
      <vt:lpstr>ＭＳ 明朝</vt:lpstr>
      <vt:lpstr>UD デジタル 教科書体 NK-B</vt:lpstr>
      <vt:lpstr>UD デジタル 教科書体 NK-R</vt:lpstr>
      <vt:lpstr>UD デジタル 教科書体 NP-B</vt:lpstr>
      <vt:lpstr>UD デジタル 教科書体 NP-R</vt:lpstr>
      <vt:lpstr>Arial</vt:lpstr>
      <vt:lpstr>Calibri</vt:lpstr>
      <vt:lpstr>Cambria</vt:lpstr>
      <vt:lpstr>Cambria Math</vt:lpstr>
      <vt:lpstr>Gill Sans MT</vt:lpstr>
      <vt:lpstr>Symbol</vt:lpstr>
      <vt:lpstr>Times New Roman</vt:lpstr>
      <vt:lpstr>Wingdings</vt:lpstr>
      <vt:lpstr>Wingdings 2</vt:lpstr>
      <vt:lpstr>Wingdings 3</vt:lpstr>
      <vt:lpstr>クラウド スキッパー デザイン テンプレート</vt:lpstr>
      <vt:lpstr>数式</vt:lpstr>
      <vt:lpstr>cLFV in Tau experiments</vt:lpstr>
      <vt:lpstr>Introduction to tau lepton</vt:lpstr>
      <vt:lpstr>Tau lepton</vt:lpstr>
      <vt:lpstr>Who discovers tau lepton?</vt:lpstr>
      <vt:lpstr>Discovery of tau lepton</vt:lpstr>
      <vt:lpstr>Tau lepton</vt:lpstr>
      <vt:lpstr>From PDG</vt:lpstr>
      <vt:lpstr>From PDG</vt:lpstr>
      <vt:lpstr>From PDG</vt:lpstr>
      <vt:lpstr>Contents of tau decay</vt:lpstr>
      <vt:lpstr>Tau production at e+e- collider</vt:lpstr>
      <vt:lpstr>Various events at e+e- collider</vt:lpstr>
      <vt:lpstr>B-factory/Belle/Belle II</vt:lpstr>
      <vt:lpstr>B-factory</vt:lpstr>
      <vt:lpstr>Various events at B-factory</vt:lpstr>
      <vt:lpstr>Initial State Radiation (ISR)</vt:lpstr>
      <vt:lpstr>Beam background</vt:lpstr>
      <vt:lpstr>ＫＥＫ/KEKＢ accelerator</vt:lpstr>
      <vt:lpstr>KEKB/Belle</vt:lpstr>
      <vt:lpstr>SuperKEKB</vt:lpstr>
      <vt:lpstr>Luminosity expectation</vt:lpstr>
      <vt:lpstr>Belle II</vt:lpstr>
      <vt:lpstr>Belle II collaboration</vt:lpstr>
      <vt:lpstr>From China</vt:lpstr>
      <vt:lpstr>Tau-pair feature in measurement level</vt:lpstr>
      <vt:lpstr># of observed charged tracks</vt:lpstr>
      <vt:lpstr>Total observed energy (CMS)</vt:lpstr>
      <vt:lpstr>Pros/Cons for tau analyses</vt:lpstr>
      <vt:lpstr>Thrust vector</vt:lpstr>
      <vt:lpstr>Size of thrust</vt:lpstr>
      <vt:lpstr>Features of tau-pair events</vt:lpstr>
      <vt:lpstr>Tau helicity</vt:lpstr>
      <vt:lpstr>t Decay and helicity</vt:lpstr>
      <vt:lpstr>PowerPoint プレゼンテーション</vt:lpstr>
      <vt:lpstr>Generic tau analysis</vt:lpstr>
      <vt:lpstr>Pros/Cons for tau analyses</vt:lpstr>
      <vt:lpstr>Analysis of tau LFV</vt:lpstr>
      <vt:lpstr>Experimental advantage for LFV search</vt:lpstr>
      <vt:lpstr>Targets</vt:lpstr>
      <vt:lpstr>Homework/discussion</vt:lpstr>
      <vt:lpstr>Rough sketch for tau LFV processes</vt:lpstr>
      <vt:lpstr>PowerPoint プレゼンテーション</vt:lpstr>
      <vt:lpstr>Comments on m LFV</vt:lpstr>
      <vt:lpstr>Signal discriminant（１）</vt:lpstr>
      <vt:lpstr>Signal discriminant（2）</vt:lpstr>
      <vt:lpstr>Lessons from Belle experiences</vt:lpstr>
      <vt:lpstr>Analysis method of tau LFV</vt:lpstr>
      <vt:lpstr>tgℓg</vt:lpstr>
      <vt:lpstr>Signature of signal and background </vt:lpstr>
      <vt:lpstr>Concepts for signal selection criteria (tgmg)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Tau物理（実験）</dc:title>
  <dc:creator>早坂 きよし</dc:creator>
  <cp:lastModifiedBy>早坂 きよし</cp:lastModifiedBy>
  <cp:revision>90</cp:revision>
  <dcterms:created xsi:type="dcterms:W3CDTF">2018-10-30T04:46:16Z</dcterms:created>
  <dcterms:modified xsi:type="dcterms:W3CDTF">2019-06-04T09:11:37Z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