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58" r:id="rId3"/>
    <p:sldId id="356" r:id="rId4"/>
    <p:sldId id="357" r:id="rId5"/>
    <p:sldId id="361" r:id="rId6"/>
    <p:sldId id="363" r:id="rId7"/>
    <p:sldId id="364" r:id="rId8"/>
    <p:sldId id="293" r:id="rId9"/>
    <p:sldId id="294" r:id="rId10"/>
    <p:sldId id="295" r:id="rId11"/>
    <p:sldId id="325" r:id="rId12"/>
    <p:sldId id="350" r:id="rId13"/>
    <p:sldId id="301" r:id="rId14"/>
    <p:sldId id="303" r:id="rId15"/>
    <p:sldId id="304" r:id="rId16"/>
    <p:sldId id="305" r:id="rId17"/>
    <p:sldId id="351" r:id="rId18"/>
    <p:sldId id="311" r:id="rId19"/>
    <p:sldId id="314" r:id="rId20"/>
    <p:sldId id="316" r:id="rId21"/>
    <p:sldId id="317" r:id="rId22"/>
    <p:sldId id="318" r:id="rId23"/>
    <p:sldId id="319" r:id="rId24"/>
    <p:sldId id="322" r:id="rId25"/>
    <p:sldId id="320" r:id="rId26"/>
    <p:sldId id="359" r:id="rId27"/>
    <p:sldId id="360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4F81BD"/>
    <a:srgbClr val="FF0000"/>
    <a:srgbClr val="FFFF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3002" autoAdjust="0"/>
  </p:normalViewPr>
  <p:slideViewPr>
    <p:cSldViewPr>
      <p:cViewPr varScale="1">
        <p:scale>
          <a:sx n="65" d="100"/>
          <a:sy n="65" d="100"/>
        </p:scale>
        <p:origin x="128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2BEF9-B658-4E25-8F9C-613560C1F09F}" type="datetimeFigureOut">
              <a:rPr lang="zh-CN" altLang="en-US" smtClean="0"/>
              <a:t>2019/6/6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6CEC5-852F-44D5-8962-C6D26CAE57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9710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04E82-39E0-485B-A0B9-EBB6A4A31FA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861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04E82-39E0-485B-A0B9-EBB6A4A31FA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426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2829-764F-4E34-A85F-B45FB48911ED}" type="datetime1">
              <a:rPr lang="zh-CN" altLang="en-US" smtClean="0"/>
              <a:t>2019/6/6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9B85-B5DB-4D29-B52B-074AFEEED46E}" type="datetime1">
              <a:rPr lang="zh-CN" altLang="en-US" smtClean="0"/>
              <a:t>2019/6/6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3C3B-A1A7-41C4-BE84-D7EA53905C5E}" type="datetime1">
              <a:rPr lang="zh-CN" altLang="en-US" smtClean="0"/>
              <a:t>2019/6/6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AD3E-3EE1-4C44-9BA7-12825C45C2F5}" type="datetime1">
              <a:rPr lang="zh-CN" altLang="en-US" smtClean="0"/>
              <a:t>2019/6/6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78F9-7E86-4A64-8A45-88D07E34DAF3}" type="datetime1">
              <a:rPr lang="zh-CN" altLang="en-US" smtClean="0"/>
              <a:t>2019/6/6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3677-841D-4458-B6C7-A6D553FF4129}" type="datetime1">
              <a:rPr lang="zh-CN" altLang="en-US" smtClean="0"/>
              <a:t>2019/6/6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2858-8432-4D69-A78C-26817D4E8366}" type="datetime1">
              <a:rPr lang="zh-CN" altLang="en-US" smtClean="0"/>
              <a:t>2019/6/6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D74F2-5535-439D-9CD7-215F265D158E}" type="datetime1">
              <a:rPr lang="zh-CN" altLang="en-US" smtClean="0"/>
              <a:t>2019/6/6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519D4-4124-459D-9043-6D4574E9B281}" type="datetime1">
              <a:rPr lang="zh-CN" altLang="en-US" smtClean="0"/>
              <a:t>2019/6/6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32166-C9B7-4FD4-8B4B-5D0B3ED2BE98}" type="datetime1">
              <a:rPr lang="zh-CN" altLang="en-US" smtClean="0"/>
              <a:t>2019/6/6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24EB-CB9E-4C74-B473-B84D4D8344A4}" type="datetime1">
              <a:rPr lang="zh-CN" altLang="en-US" smtClean="0"/>
              <a:t>2019/6/6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A04FF-A642-4538-9B71-1E16548D1F2C}" type="datetime1">
              <a:rPr lang="zh-CN" altLang="en-US" smtClean="0"/>
              <a:t>2019/6/6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88/0954-3899/30/7/008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0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Background estimation for COMET Phase-I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3648" y="4221088"/>
            <a:ext cx="6400800" cy="1752600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Chen WU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427A-CD30-451A-9810-1A36F9CEE657}" type="datetime1">
              <a:rPr lang="zh-CN" altLang="en-US" smtClean="0"/>
              <a:t>2019/6/6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64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207"/>
          <a:stretch/>
        </p:blipFill>
        <p:spPr bwMode="auto">
          <a:xfrm>
            <a:off x="124001" y="4149080"/>
            <a:ext cx="4187142" cy="246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97" y="0"/>
            <a:ext cx="7543800" cy="9144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DIO Background</a:t>
            </a:r>
            <a:endParaRPr lang="en-US" altLang="zh-CN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BD41-E1E4-4CD1-AB1A-B400C76F7176}" type="datetime1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2019/6/6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F2F7-6151-4B88-8613-9B75C2AFA29A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66797" y="993481"/>
                <a:ext cx="7848872" cy="288700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Muon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 in orbit (DIO) is a Michel decay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>
                            <a:latin typeface="Cambria Math"/>
                          </a:rPr>
                          <m:t>𝜇</m:t>
                        </m:r>
                      </m:e>
                      <m:sup>
                        <m:r>
                          <a:rPr lang="en-US" altLang="zh-CN" sz="200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zh-CN" sz="2000">
                        <a:latin typeface="Cambria Math"/>
                      </a:rPr>
                      <m:t>→</m:t>
                    </m:r>
                    <m:r>
                      <a:rPr lang="en-US" altLang="zh-CN" sz="2000" b="0" i="1" smtClean="0">
                        <a:latin typeface="Cambria Math"/>
                      </a:rPr>
                      <m:t>𝑒</m:t>
                    </m:r>
                    <m:r>
                      <a:rPr lang="en-US" altLang="zh-CN" sz="20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000"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zh-CN" altLang="en-US" sz="2000">
                            <a:latin typeface="Cambria Math"/>
                          </a:rPr>
                          <m:t>𝜇</m:t>
                        </m:r>
                      </m:sub>
                    </m:sSub>
                    <m:r>
                      <a:rPr lang="en-US" altLang="zh-CN" sz="2000">
                        <a:latin typeface="Cambria Math"/>
                      </a:rPr>
                      <m:t>+ </m:t>
                    </m:r>
                    <m:acc>
                      <m:accPr>
                        <m:chr m:val="̅"/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CN" sz="2000">
                                <a:latin typeface="Cambria Math"/>
                              </a:rPr>
                              <m:t>ν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e>
                    </m:acc>
                    <m:r>
                      <a:rPr lang="zh-CN" alt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muons that are 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bounded in a </a:t>
                </a: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muonic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atom.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spectrum (considering nuclear boosting) is calculated in </a:t>
                </a:r>
                <a:r>
                  <a:rPr lang="en-US" altLang="zh-CN" sz="2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</a:t>
                </a:r>
                <a:r>
                  <a:rPr lang="en-US" altLang="zh-CN" sz="2000" dirty="0">
                    <a:solidFill>
                      <a:schemeClr val="bg1"/>
                    </a:solidFill>
                  </a:rPr>
                  <a:t>Phys. Rev. D </a:t>
                </a:r>
                <a:r>
                  <a:rPr lang="en-US" altLang="zh-CN" sz="2000" b="1" dirty="0">
                    <a:solidFill>
                      <a:schemeClr val="bg1"/>
                    </a:solidFill>
                  </a:rPr>
                  <a:t>84</a:t>
                </a:r>
                <a:r>
                  <a:rPr lang="en-US" altLang="zh-CN" sz="2000" dirty="0">
                    <a:solidFill>
                      <a:schemeClr val="bg1"/>
                    </a:solidFill>
                  </a:rPr>
                  <a:t>, </a:t>
                </a:r>
                <a:r>
                  <a:rPr lang="en-US" altLang="zh-CN" sz="2000" dirty="0" smtClean="0">
                    <a:solidFill>
                      <a:schemeClr val="bg1"/>
                    </a:solidFill>
                  </a:rPr>
                  <a:t>013006</a:t>
                </a:r>
                <a:r>
                  <a:rPr lang="en-US" altLang="zh-CN" sz="2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</a:t>
                </a:r>
                <a:r>
                  <a:rPr lang="en-US" altLang="zh-CN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Simulation for DIO events was done with the muon stopping information recorded by the full simulation. (direction is isotropic, momentum is scanned bin by bin). Tracking is then performed.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Nomalized</a:t>
                </a:r>
                <a:r>
                  <a:rPr lang="en-US" altLang="zh-CN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the DIO spectrum, the contamination is controlled to 0.01 events by setting momentum cut at 103.6 MeV/c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97" y="993481"/>
                <a:ext cx="7848872" cy="2887009"/>
              </a:xfrm>
              <a:prstGeom prst="rect">
                <a:avLst/>
              </a:prstGeom>
              <a:blipFill rotWithShape="1">
                <a:blip r:embed="rId3"/>
                <a:stretch>
                  <a:fillRect l="-464" t="-628" r="-1084" b="-23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043608" y="3911388"/>
            <a:ext cx="302433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Calculated Spectrum of DIO electrons</a:t>
            </a:r>
            <a:endParaRPr lang="zh-CN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23704"/>
            <a:ext cx="3367605" cy="247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525003" y="579073"/>
            <a:ext cx="2021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With Hideyuki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05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5799" y="332656"/>
            <a:ext cx="7543800" cy="9144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RMC Background</a:t>
            </a:r>
            <a:endParaRPr lang="en-US" altLang="zh-CN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BD41-E1E4-4CD1-AB1A-B400C76F7176}" type="datetime1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2019/6/6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F2F7-6151-4B88-8613-9B75C2AFA29A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55799" y="1268760"/>
                <a:ext cx="7848872" cy="3244158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Muon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nuclear capture is analogous to electron capture. Radiative </a:t>
                </a: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muon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capture (RMC) given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>
                            <a:latin typeface="Cambria Math"/>
                          </a:rPr>
                          <m:t>𝜇</m:t>
                        </m:r>
                      </m:e>
                      <m:sup>
                        <m:r>
                          <a:rPr lang="en-US" altLang="zh-CN" sz="200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zh-CN" sz="2000">
                        <a:latin typeface="Cambria Math"/>
                      </a:rPr>
                      <m:t>+ </m:t>
                    </m:r>
                    <m:r>
                      <a:rPr lang="en-US" altLang="zh-CN" sz="2000">
                        <a:latin typeface="Cambria Math"/>
                      </a:rPr>
                      <m:t>𝐴</m:t>
                    </m:r>
                    <m:r>
                      <a:rPr lang="en-US" altLang="zh-CN" sz="2000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000"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zh-CN" altLang="en-US" sz="2000">
                            <a:latin typeface="Cambria Math"/>
                          </a:rPr>
                          <m:t>𝜇</m:t>
                        </m:r>
                      </m:sub>
                    </m:sSub>
                    <m:r>
                      <a:rPr lang="en-US" altLang="zh-CN" sz="2000">
                        <a:latin typeface="Cambria Math"/>
                      </a:rPr>
                      <m:t>+ 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altLang="zh-CN" sz="200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zh-CN" sz="2000">
                        <a:latin typeface="Cambria Math"/>
                      </a:rPr>
                      <m:t>+</m:t>
                    </m:r>
                    <m:r>
                      <a:rPr lang="zh-CN" altLang="en-US" sz="2000">
                        <a:latin typeface="Cambria Math"/>
                      </a:rPr>
                      <m:t>𝛾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(external) 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combined with Compton scattering/pair production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>
                            <a:latin typeface="Cambria Math"/>
                          </a:rPr>
                          <m:t>𝜇</m:t>
                        </m:r>
                      </m:e>
                      <m:sup>
                        <m:r>
                          <a:rPr lang="en-US" altLang="zh-CN" sz="200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zh-CN" sz="2000">
                        <a:latin typeface="Cambria Math"/>
                      </a:rPr>
                      <m:t>+ </m:t>
                    </m:r>
                    <m:r>
                      <a:rPr lang="en-US" altLang="zh-CN" sz="2000">
                        <a:latin typeface="Cambria Math"/>
                      </a:rPr>
                      <m:t>𝐴</m:t>
                    </m:r>
                    <m:r>
                      <a:rPr lang="en-US" altLang="zh-CN" sz="2000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000"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zh-CN" altLang="en-US" sz="2000">
                            <a:latin typeface="Cambria Math"/>
                          </a:rPr>
                          <m:t>𝜇</m:t>
                        </m:r>
                      </m:sub>
                    </m:sSub>
                    <m:r>
                      <a:rPr lang="en-US" altLang="zh-CN" sz="2000">
                        <a:latin typeface="Cambria Math"/>
                      </a:rPr>
                      <m:t>+ 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altLang="zh-CN" sz="200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zh-CN" sz="200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CN" sz="200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zh-CN" sz="200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CN" sz="200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(internal). </a:t>
                </a:r>
                <a:endParaRPr lang="en-US" altLang="zh-C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Internal contribution is found to be orders smaller since the production of positron and electron takes extra energy, making the endpoint energy lower than external + Compton scattering by about 1 MeV, far away from the momentum window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endpoint energy is calculated 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𝑚𝑎𝑥</m:t>
                        </m:r>
                      </m:sub>
                      <m:sup/>
                    </m:sSubSup>
                    <m:r>
                      <a:rPr lang="en-US" altLang="zh-CN" sz="2000" i="1">
                        <a:solidFill>
                          <a:schemeClr val="bg1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000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zh-CN" altLang="en-US" sz="2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sz="2000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zh-CN" altLang="en-US" sz="2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sz="2000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𝑍</m:t>
                        </m:r>
                        <m:r>
                          <a:rPr lang="en-US" altLang="zh-CN" sz="2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2000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𝑟𝑒𝑐𝑜𝑖𝑙</m:t>
                        </m:r>
                      </m:sub>
                    </m:sSub>
                    <m:r>
                      <a:rPr lang="en-US" altLang="zh-CN" sz="2000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=101.85 </m:t>
                    </m:r>
                    <m:r>
                      <a:rPr lang="zh-CN" altLang="en-US" sz="2000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𝑀𝑒𝑉</m:t>
                    </m:r>
                  </m:oMath>
                </a14:m>
                <a:r>
                  <a:rPr lang="en-US" altLang="zh-CN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zh-CN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99" y="1268760"/>
                <a:ext cx="7848872" cy="3244158"/>
              </a:xfrm>
              <a:prstGeom prst="rect">
                <a:avLst/>
              </a:prstGeom>
              <a:blipFill rotWithShape="1">
                <a:blip r:embed="rId2"/>
                <a:stretch>
                  <a:fillRect l="-542" t="-560" b="-20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634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543800" cy="914400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RMC Background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BD41-E1E4-4CD1-AB1A-B400C76F7176}" type="datetime1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2019/6/6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F2F7-6151-4B88-8613-9B75C2AFA29A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34897" y="1260263"/>
                <a:ext cx="3766558" cy="5266506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lvl="1"/>
                <a:r>
                  <a:rPr lang="en-US" altLang="zh-CN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spectrum (considering nuclear boosting) is calculated in 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</a:t>
                </a:r>
                <a:r>
                  <a:rPr lang="en-US" altLang="zh-CN" sz="2000" b="1" dirty="0" err="1">
                    <a:solidFill>
                      <a:schemeClr val="bg1"/>
                    </a:solidFill>
                  </a:rPr>
                  <a:t>Phy</a:t>
                </a:r>
                <a:r>
                  <a:rPr lang="en-US" altLang="zh-CN" sz="2000" b="1" dirty="0">
                    <a:solidFill>
                      <a:schemeClr val="bg1"/>
                    </a:solidFill>
                  </a:rPr>
                  <a:t> Rev C, Volume 32, Number5, Nov </a:t>
                </a:r>
                <a:r>
                  <a:rPr lang="en-US" altLang="zh-CN" sz="2000" b="1" dirty="0" smtClean="0">
                    <a:solidFill>
                      <a:schemeClr val="bg1"/>
                    </a:solidFill>
                  </a:rPr>
                  <a:t>1985</a:t>
                </a:r>
                <a:r>
                  <a:rPr lang="en-US" altLang="zh-CN" sz="2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simplified version of this formula is from </a:t>
                </a:r>
                <a:r>
                  <a:rPr lang="en-US" altLang="zh-CN" sz="2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</a:t>
                </a:r>
                <a:r>
                  <a:rPr lang="en-US" altLang="zh-CN" sz="2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Phy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Rev C, Volume 32, Number5, Nov 1985”. 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CN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1600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16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1600" i="1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zh-CN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1600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1−2</m:t>
                          </m:r>
                          <m:r>
                            <a:rPr lang="en-US" altLang="zh-CN" sz="1600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zh-CN" sz="1600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altLang="zh-CN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1600" i="1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sz="1600" i="1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altLang="zh-CN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(1−</m:t>
                          </m:r>
                          <m:r>
                            <a:rPr lang="en-US" altLang="zh-CN" sz="1600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zh-CN" sz="1600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1600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zh-CN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bg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000" i="1">
                        <a:solidFill>
                          <a:schemeClr val="bg1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000" i="1">
                        <a:solidFill>
                          <a:schemeClr val="bg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zh-CN" sz="2000" i="1">
                        <a:solidFill>
                          <a:schemeClr val="bg1"/>
                        </a:solidFill>
                        <a:latin typeface="Cambria Math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US" altLang="zh-CN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choose this branching ratio for Al (Z=13) as</a:t>
                </a:r>
                <a:r>
                  <a:rPr lang="en-US" altLang="zh-CN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𝐵𝑟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𝑅𝑀𝐶</m:t>
                        </m:r>
                        <m:r>
                          <a:rPr lang="en-US" altLang="zh-CN" sz="20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0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𝑜</m:t>
                        </m:r>
                        <m:r>
                          <a:rPr lang="en-US" altLang="zh-CN" sz="20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57</m:t>
                        </m:r>
                      </m:sub>
                    </m:sSub>
                    <m:r>
                      <a:rPr lang="en-US" altLang="zh-CN" sz="2000" i="1">
                        <a:solidFill>
                          <a:schemeClr val="bg1"/>
                        </a:solidFill>
                        <a:latin typeface="Cambria Math"/>
                        <a:cs typeface="Times New Roman" panose="02020603050405020304" pitchFamily="18" charset="0"/>
                      </a:rPr>
                      <m:t>=1.83</m:t>
                    </m:r>
                    <m:r>
                      <a:rPr lang="en-US" altLang="zh-CN" sz="2000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altLang="zh-CN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based on </a:t>
                </a:r>
                <a:r>
                  <a:rPr lang="en-US" altLang="zh-CN" sz="2000" b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</a:t>
                </a:r>
                <a:r>
                  <a:rPr lang="en-US" altLang="zh-CN" sz="2000" b="1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Physics Reports 354 (2001) 243–409</a:t>
                </a:r>
                <a:r>
                  <a:rPr lang="en-US" altLang="zh-CN" sz="2000" b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branching ratio of RMC (over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schemeClr val="bg1"/>
                        </a:solidFill>
                        <a:latin typeface="Cambria Math"/>
                        <a:cs typeface="Times New Roman" panose="02020603050405020304" pitchFamily="18" charset="0"/>
                      </a:rPr>
                      <m:t>93 </m:t>
                    </m:r>
                    <m:r>
                      <a:rPr lang="en-US" altLang="zh-CN" sz="2000" i="1" dirty="0">
                        <a:solidFill>
                          <a:schemeClr val="bg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𝑀𝑒𝑉</m:t>
                    </m:r>
                  </m:oMath>
                </a14:m>
                <a:r>
                  <a:rPr lang="en-US" altLang="zh-CN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to OMC for Al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𝐵𝑟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𝑅𝑀𝐶</m:t>
                        </m:r>
                        <m:r>
                          <a:rPr lang="en-US" altLang="zh-CN" sz="20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0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𝑜</m:t>
                        </m:r>
                        <m:r>
                          <a:rPr lang="en-US" altLang="zh-CN" sz="20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93</m:t>
                        </m:r>
                      </m:sub>
                    </m:sSub>
                    <m:r>
                      <a:rPr lang="en-US" altLang="zh-CN" sz="2000" i="1">
                        <a:solidFill>
                          <a:schemeClr val="bg1"/>
                        </a:solidFill>
                        <a:latin typeface="Cambria Math"/>
                        <a:cs typeface="Times New Roman" panose="02020603050405020304" pitchFamily="18" charset="0"/>
                      </a:rPr>
                      <m:t>=2.97</m:t>
                    </m:r>
                    <m:r>
                      <a:rPr lang="en-US" altLang="zh-CN" sz="2000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−7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897" y="1260263"/>
                <a:ext cx="3766558" cy="5266506"/>
              </a:xfrm>
              <a:prstGeom prst="rect">
                <a:avLst/>
              </a:prstGeom>
              <a:blipFill rotWithShape="1">
                <a:blip r:embed="rId2"/>
                <a:stretch>
                  <a:fillRect l="-1125" t="-346" r="-1929" b="-9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37" y="1268760"/>
            <a:ext cx="4820722" cy="351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79512" y="5003010"/>
            <a:ext cx="4820722" cy="13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179512" y="5805264"/>
            <a:ext cx="4822547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82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4144882" y="3639526"/>
            <a:ext cx="4748126" cy="2893982"/>
            <a:chOff x="4385668" y="3647148"/>
            <a:chExt cx="4748126" cy="289398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2" t="6276" r="8071"/>
            <a:stretch/>
          </p:blipFill>
          <p:spPr bwMode="auto">
            <a:xfrm>
              <a:off x="4385668" y="3647148"/>
              <a:ext cx="4748126" cy="2893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004048" y="4688269"/>
              <a:ext cx="2736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Red: e- from DIO (</a:t>
              </a:r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zh-CN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%)</a:t>
              </a:r>
            </a:p>
            <a:p>
              <a:r>
                <a:rPr lang="en-US" altLang="zh-CN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Blue: e- from RMC (0.19%)</a:t>
              </a:r>
              <a:endPara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59731" y="3764939"/>
              <a:ext cx="23224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Electron momentum in CDC (resolution considered)</a:t>
              </a:r>
              <a:endParaRPr lang="zh-CN" altLang="en-US" dirty="0"/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3" r="8022"/>
          <a:stretch/>
        </p:blipFill>
        <p:spPr bwMode="auto">
          <a:xfrm>
            <a:off x="420298" y="3376737"/>
            <a:ext cx="3941201" cy="308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3680" y="116632"/>
            <a:ext cx="7543800" cy="9144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RMC Background</a:t>
            </a:r>
            <a:endParaRPr lang="en-US" altLang="zh-CN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BD41-E1E4-4CD1-AB1A-B400C76F7176}" type="datetime1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2019/6/6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F2F7-6151-4B88-8613-9B75C2AFA29A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0298" y="908720"/>
                <a:ext cx="8472710" cy="2715615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  <a:cs typeface="Times New Roman" panose="02020603050405020304" pitchFamily="18" charset="0"/>
                          </a:rPr>
                          <m:t>4.3</m:t>
                        </m:r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i="1">
                            <a:latin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  <a:cs typeface="Times New Roman" panose="020206030504050203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photons are generated with </a:t>
                </a:r>
                <a:r>
                  <a:rPr lang="en-US" altLang="zh-C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muon stopping information recorded by the full </a:t>
                </a:r>
                <a:r>
                  <a:rPr lang="en-US" altLang="zh-CN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simulation. (direction is isotropic, energy is scanned from </a:t>
                </a: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93 MeV to 103 MeV). Electrons in CDC are recorded.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After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mearing the momentum these electrons with the resolution function, we got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zh-CN" altLang="en-US" i="1">
                                <a:latin typeface="Cambria Math"/>
                                <a:cs typeface="Times New Roman" panose="02020603050405020304" pitchFamily="18" charset="0"/>
                              </a:rPr>
                              <m:t>𝛾</m:t>
                            </m:r>
                            <m:r>
                              <a:rPr lang="en-US" altLang="zh-CN" i="1">
                                <a:latin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i="1">
                                <a:latin typeface="Cambria Math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𝑔𝑒𝑜</m:t>
                            </m:r>
                          </m:sub>
                        </m:sSub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en-US" altLang="zh-CN" i="1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  <a:cs typeface="Times New Roman" panose="02020603050405020304" pitchFamily="18" charset="0"/>
                          </a:rPr>
                          <m:t>𝑚𝑜𝑚</m:t>
                        </m:r>
                      </m:sub>
                    </m:sSub>
                    <m:r>
                      <a:rPr lang="en-US" altLang="zh-CN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altLang="zh-CN" i="1">
                            <a:latin typeface="Cambria Math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altLang="zh-CN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i="1">
                            <a:latin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  <a:cs typeface="Times New Roman" panose="02020603050405020304" pitchFamily="18" charset="0"/>
                          </a:rPr>
                          <m:t>−1</m:t>
                        </m:r>
                        <m:r>
                          <a:rPr lang="en-US" altLang="zh-CN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  <a:cs typeface="Times New Roman" panose="02020603050405020304" pitchFamily="18" charset="0"/>
                          </a:rPr>
                          <m:t>𝑏𝑘𝑔</m:t>
                        </m:r>
                      </m:sub>
                    </m:sSub>
                    <m:r>
                      <a:rPr lang="en-US" altLang="zh-CN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𝑠𝑡𝑜𝑝</m:t>
                        </m:r>
                        <m:r>
                          <a:rPr lang="en-US" altLang="zh-CN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altLang="zh-CN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𝑐𝑎𝑝</m:t>
                        </m:r>
                      </m:sub>
                    </m:sSub>
                    <m:r>
                      <a:rPr lang="en-US" altLang="zh-CN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𝑔𝑛𝑑</m:t>
                        </m:r>
                      </m:sub>
                    </m:sSub>
                    <m:r>
                      <a:rPr lang="en-US" altLang="zh-CN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𝐵𝑟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𝑅𝑀𝐶</m:t>
                        </m:r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𝑜</m:t>
                        </m:r>
                        <m:r>
                          <a:rPr lang="en-US" altLang="zh-CN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93</m:t>
                        </m:r>
                      </m:sub>
                    </m:sSub>
                    <m:r>
                      <a:rPr lang="en-US" altLang="zh-CN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zh-CN" altLang="en-US" i="1">
                            <a:latin typeface="Cambria Math"/>
                            <a:cs typeface="Times New Roman" panose="02020603050405020304" pitchFamily="18" charset="0"/>
                          </a:rPr>
                          <m:t>𝛾</m:t>
                        </m:r>
                        <m:r>
                          <a:rPr lang="en-US" altLang="zh-CN" i="1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𝑔𝑒𝑜</m:t>
                        </m:r>
                      </m:sub>
                    </m:sSub>
                    <m:r>
                      <a:rPr lang="en-US" altLang="zh-CN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𝑚𝑜𝑚</m:t>
                        </m:r>
                      </m:sub>
                    </m:sSub>
                    <m:r>
                      <a:rPr lang="en-US" altLang="zh-CN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𝑡𝑖𝑚𝑒</m:t>
                        </m:r>
                      </m:sub>
                    </m:sSub>
                    <m:r>
                      <a:rPr lang="en-US" altLang="zh-CN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altLang="zh-CN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𝐸𝑓𝑓</m:t>
                    </m:r>
                  </m:oMath>
                </a14:m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𝑡𝑖𝑚𝑒</m:t>
                        </m:r>
                      </m:sub>
                    </m:sSub>
                    <m:r>
                      <a:rPr lang="en-US" altLang="zh-CN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altLang="zh-CN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𝐸𝑓𝑓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expected to be the same with signal </a:t>
                </a: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tracks, then</a:t>
                </a:r>
                <a:b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  <a:cs typeface="Times New Roman" panose="02020603050405020304" pitchFamily="18" charset="0"/>
                          </a:rPr>
                          <m:t>𝑏𝑘𝑔</m:t>
                        </m:r>
                      </m:sub>
                    </m:sSub>
                    <m:r>
                      <a:rPr lang="en-US" altLang="zh-CN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𝐵𝑟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𝑅𝑀𝐶</m:t>
                            </m:r>
                            <m:r>
                              <a:rPr lang="en-US" altLang="zh-CN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𝑜</m:t>
                            </m:r>
                            <m:r>
                              <a:rPr lang="en-US" altLang="zh-CN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93</m:t>
                            </m:r>
                          </m:sub>
                        </m:sSub>
                      </m:num>
                      <m:den>
                        <m:r>
                          <a:rPr lang="en-US" altLang="zh-CN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𝑆𝐸𝑆</m:t>
                        </m:r>
                      </m:den>
                    </m:f>
                    <m:r>
                      <a:rPr lang="en-US" altLang="zh-CN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zh-CN" altLang="en-US" i="1">
                                <a:latin typeface="Cambria Math"/>
                                <a:cs typeface="Times New Roman" panose="02020603050405020304" pitchFamily="18" charset="0"/>
                              </a:rPr>
                              <m:t>𝛾</m:t>
                            </m:r>
                            <m:r>
                              <a:rPr lang="en-US" altLang="zh-CN" i="1">
                                <a:latin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i="1">
                                <a:latin typeface="Cambria Math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altLang="zh-CN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𝑔𝑒𝑜</m:t>
                            </m:r>
                          </m:sub>
                          <m:sup/>
                        </m:sSubSup>
                        <m:r>
                          <a:rPr lang="en-US" altLang="zh-CN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𝑚𝑜𝑚</m:t>
                            </m:r>
                          </m:sub>
                          <m:sup/>
                        </m:sSubSup>
                      </m:num>
                      <m:den>
                        <m:sSubSup>
                          <m:sSubSupPr>
                            <m:ctrlPr>
                              <a:rPr lang="en-US" altLang="zh-CN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𝑔𝑒𝑜</m:t>
                            </m:r>
                          </m:sub>
                          <m:sup/>
                        </m:sSubSup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𝑚𝑜𝑚</m:t>
                            </m:r>
                          </m:sub>
                          <m:sup/>
                        </m:sSub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(=0.18)</m:t>
                        </m:r>
                      </m:den>
                    </m:f>
                    <m:r>
                      <a:rPr lang="en-US" altLang="zh-CN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i="1">
                        <a:latin typeface="Cambria Math"/>
                        <a:cs typeface="Times New Roman" panose="02020603050405020304" pitchFamily="18" charset="0"/>
                      </a:rPr>
                      <m:t>1.9</m:t>
                    </m:r>
                    <m:r>
                      <a:rPr lang="en-US" altLang="zh-CN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altLang="zh-CN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98" y="908720"/>
                <a:ext cx="8472710" cy="2715615"/>
              </a:xfrm>
              <a:prstGeom prst="rect">
                <a:avLst/>
              </a:prstGeom>
              <a:blipFill rotWithShape="1">
                <a:blip r:embed="rId4"/>
                <a:stretch>
                  <a:fillRect l="-359" t="-667" r="-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接箭头连接符 13"/>
          <p:cNvCxnSpPr/>
          <p:nvPr/>
        </p:nvCxnSpPr>
        <p:spPr>
          <a:xfrm>
            <a:off x="8388424" y="4797152"/>
            <a:ext cx="0" cy="1440160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4861" y="4034960"/>
            <a:ext cx="2274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CDC intrinsic Resolution</a:t>
            </a:r>
          </a:p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MeV/c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>
            <a:off x="8244408" y="4797152"/>
            <a:ext cx="0" cy="1440160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22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6378" y="22503"/>
            <a:ext cx="7543800" cy="914400"/>
          </a:xfrm>
        </p:spPr>
        <p:txBody>
          <a:bodyPr>
            <a:normAutofit/>
          </a:bodyPr>
          <a:lstStyle/>
          <a:p>
            <a:pPr marL="285750" indent="-285750"/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 Related </a:t>
            </a:r>
            <a:r>
              <a:rPr lang="en-US" altLang="zh-CN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Backgrounds</a:t>
            </a:r>
            <a:endParaRPr lang="en-US" altLang="zh-CN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BD41-E1E4-4CD1-AB1A-B400C76F7176}" type="datetime1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2019/6/6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F2F7-6151-4B88-8613-9B75C2AFA29A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 of Backgrounds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1466" y="974485"/>
                <a:ext cx="7848872" cy="2246769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Among all the beam related prompt/delayed backgrounds, RPC backgrounds are the most important one, for that pion survival rate in Phase-I is slightly higher and they can generate electrons through RPC with a spectrum covering the signal region.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altLang="zh-CN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induced </a:t>
                </a:r>
                <a:r>
                  <a:rPr lang="en-US" altLang="zh-CN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background has a large uncertainty. However such background can be effectively suppressed by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altLang="zh-CN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absorber.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Other particles can introduce backgrounds by decay or scatter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66" y="974485"/>
                <a:ext cx="7848872" cy="2246769"/>
              </a:xfrm>
              <a:prstGeom prst="rect">
                <a:avLst/>
              </a:prstGeom>
              <a:blipFill rotWithShape="1">
                <a:blip r:embed="rId2"/>
                <a:stretch>
                  <a:fillRect l="-464" t="-806" b="-34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表格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7498406"/>
                  </p:ext>
                </p:extLst>
              </p:nvPr>
            </p:nvGraphicFramePr>
            <p:xfrm>
              <a:off x="621028" y="3278394"/>
              <a:ext cx="8009748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04874"/>
                    <a:gridCol w="4004874"/>
                  </a:tblGrid>
                  <a:tr h="370840">
                    <a:tc gridSpan="2"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Beam Related prompt/delayed</a:t>
                          </a:r>
                          <a:r>
                            <a:rPr lang="en-US" altLang="zh-CN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Backgrounds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Radiative pion capture (RPC)(external)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CN" sz="1800" i="1" smtClean="0">
                                        <a:latin typeface="Cambria Math"/>
                                        <a:ea typeface="Cambria Math"/>
                                      </a:rPr>
                                      <m:t>π</m:t>
                                    </m:r>
                                  </m:e>
                                  <m:sup>
                                    <m:r>
                                      <a:rPr lang="en-US" altLang="zh-CN" sz="1800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altLang="zh-CN" sz="1800" smtClean="0">
                                    <a:latin typeface="Cambria Math"/>
                                  </a:rPr>
                                  <m:t>+ </m:t>
                                </m:r>
                                <m:r>
                                  <a:rPr lang="en-US" altLang="zh-CN" sz="1800" smtClean="0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en-US" altLang="zh-CN" sz="1800" smtClean="0">
                                    <a:latin typeface="Cambria Math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smtClean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sz="1800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altLang="zh-CN" sz="1800" smtClean="0"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smtClean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sz="1800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sz="1800" smtClean="0"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smtClean="0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altLang="zh-CN" sz="1800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Radiative pion capture (RPC) (internal)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1800" i="1" smtClean="0">
                                      <a:latin typeface="Cambria Math"/>
                                      <a:ea typeface="Cambria Math"/>
                                    </a:rPr>
                                    <m:t>π</m:t>
                                  </m:r>
                                </m:e>
                                <m:sup>
                                  <m:r>
                                    <a:rPr lang="en-US" altLang="zh-CN" sz="1800" smtClean="0">
                                      <a:latin typeface="Cambria Math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altLang="zh-CN" sz="1800" smtClean="0">
                                  <a:latin typeface="Cambria Math"/>
                                </a:rPr>
                                <m:t>+ </m:t>
                              </m:r>
                              <m:r>
                                <a:rPr lang="en-US" altLang="zh-CN" sz="1800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altLang="zh-CN" sz="1800" smtClean="0">
                                  <a:latin typeface="Cambria Math"/>
                                </a:rPr>
                                <m:t>→</m:t>
                              </m:r>
                              <m:r>
                                <a:rPr lang="zh-CN" altLang="en-US" sz="1800" smtClean="0">
                                  <a:latin typeface="Cambria Math"/>
                                </a:rPr>
                                <m:t>𝛾</m:t>
                              </m:r>
                              <m:r>
                                <a:rPr lang="en-US" altLang="zh-CN" sz="1800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zh-CN" sz="1800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zh-CN" altLang="en-US" sz="1800" smtClean="0">
                                  <a:latin typeface="Cambria Math"/>
                                </a:rPr>
                                <m:t>𝛾</m:t>
                              </m:r>
                              <m:r>
                                <a:rPr lang="en-US" altLang="zh-CN" sz="1800" smtClean="0">
                                  <a:latin typeface="Cambria Math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1800" smtClean="0">
                                      <a:latin typeface="Cambria Math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altLang="zh-CN" sz="1800" smtClean="0">
                                  <a:latin typeface="Cambria Math"/>
                                </a:rPr>
                                <m:t>(+</m:t>
                              </m:r>
                              <m:sSup>
                                <m:sSupPr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1800" smtClean="0">
                                      <a:latin typeface="Cambria Math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altLang="zh-CN" sz="1800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altLang="zh-CN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induced backgrounds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b="0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en-US" altLang="zh-CN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800" i="1" smtClean="0">
                                    <a:latin typeface="Cambria Math"/>
                                  </a:rPr>
                                  <m:t>hits</m:t>
                                </m:r>
                                <m:r>
                                  <a:rPr lang="en-US" altLang="zh-CN" sz="180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800" i="1" smtClean="0">
                                    <a:latin typeface="Cambria Math"/>
                                  </a:rPr>
                                  <m:t>material</m:t>
                                </m:r>
                                <m:r>
                                  <a:rPr lang="en-US" altLang="zh-CN" sz="180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800" i="1" smtClean="0">
                                    <a:latin typeface="Cambria Math"/>
                                  </a:rPr>
                                  <m:t>to</m:t>
                                </m:r>
                                <m:r>
                                  <a:rPr lang="en-US" altLang="zh-CN" sz="180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800" i="1" smtClean="0">
                                    <a:latin typeface="Cambria Math"/>
                                  </a:rPr>
                                  <m:t>produce</m:t>
                                </m:r>
                                <m:r>
                                  <a:rPr lang="en-US" altLang="zh-CN" sz="1800" b="0" i="1" smtClean="0">
                                    <a:latin typeface="Cambria Math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smtClean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sz="1800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Beam electrons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smtClean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sz="1800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m:rPr>
                                    <m:nor/>
                                  </m:rPr>
                                  <a:rPr lang="en-US" altLang="zh-CN" sz="1800" b="0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800" b="0" i="0" u="none" strike="noStrike" kern="1200" baseline="0" smtClean="0">
                                    <a:solidFill>
                                      <a:schemeClr val="dk1"/>
                                    </a:solidFill>
                                    <a:latin typeface="Times New Roman" panose="020206030504050203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scattering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800" b="0" i="0" u="none" strike="noStrike" kern="1200" baseline="0" smtClean="0">
                                    <a:solidFill>
                                      <a:schemeClr val="dk1"/>
                                    </a:solidFill>
                                    <a:latin typeface="Times New Roman" panose="020206030504050203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800" b="0" i="0" u="none" strike="noStrike" kern="1200" baseline="0" smtClean="0">
                                    <a:solidFill>
                                      <a:schemeClr val="dk1"/>
                                    </a:solidFill>
                                    <a:latin typeface="Times New Roman" panose="020206030504050203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off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800" b="0" i="0" u="none" strike="noStrike" kern="1200" baseline="0" smtClean="0">
                                    <a:solidFill>
                                      <a:schemeClr val="dk1"/>
                                    </a:solidFill>
                                    <a:latin typeface="Times New Roman" panose="020206030504050203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800" b="0" i="0" u="none" strike="noStrike" kern="1200" baseline="0" smtClean="0">
                                    <a:solidFill>
                                      <a:schemeClr val="dk1"/>
                                    </a:solidFill>
                                    <a:latin typeface="Times New Roman" panose="020206030504050203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800" b="0" i="0" u="none" strike="noStrike" kern="1200" baseline="0" smtClean="0">
                                    <a:solidFill>
                                      <a:schemeClr val="dk1"/>
                                    </a:solidFill>
                                    <a:latin typeface="Times New Roman" panose="020206030504050203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800" b="0" i="0" u="none" strike="noStrike" kern="1200" baseline="0" smtClean="0">
                                    <a:solidFill>
                                      <a:schemeClr val="dk1"/>
                                    </a:solidFill>
                                    <a:latin typeface="Times New Roman" panose="020206030504050203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muon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800" b="0" i="0" u="none" strike="noStrike" kern="1200" baseline="0" smtClean="0">
                                    <a:solidFill>
                                      <a:schemeClr val="dk1"/>
                                    </a:solidFill>
                                    <a:latin typeface="Times New Roman" panose="020206030504050203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800" b="0" i="0" u="none" strike="noStrike" kern="1200" baseline="0" smtClean="0">
                                    <a:solidFill>
                                      <a:schemeClr val="dk1"/>
                                    </a:solidFill>
                                    <a:latin typeface="Times New Roman" panose="020206030504050203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stopping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800" b="0" i="0" u="none" strike="noStrike" kern="1200" baseline="0" smtClean="0">
                                    <a:solidFill>
                                      <a:schemeClr val="dk1"/>
                                    </a:solidFill>
                                    <a:latin typeface="Times New Roman" panose="020206030504050203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800" b="0" i="0" u="none" strike="noStrike" kern="1200" baseline="0" smtClean="0">
                                    <a:solidFill>
                                      <a:schemeClr val="dk1"/>
                                    </a:solidFill>
                                    <a:latin typeface="Times New Roman" panose="020206030504050203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target</m:t>
                                </m:r>
                              </m:oMath>
                            </m:oMathPara>
                          </a14:m>
                          <a:endParaRPr lang="en-US" altLang="zh-CN" sz="18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Muon</a:t>
                          </a:r>
                          <a:r>
                            <a:rPr lang="en-US" altLang="zh-CN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decay in flight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800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CN" sz="1800" smtClean="0">
                                      <a:latin typeface="Cambria Math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decays in flight to produce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1800" smtClean="0">
                                      <a:latin typeface="Cambria Math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Pion decay in flight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1800" i="1" smtClean="0">
                                      <a:latin typeface="Cambria Math"/>
                                      <a:ea typeface="Cambria Math"/>
                                    </a:rPr>
                                    <m:t>π</m:t>
                                  </m:r>
                                </m:e>
                                <m:sup>
                                  <m:r>
                                    <a:rPr lang="en-US" altLang="zh-CN" sz="1800" smtClean="0">
                                      <a:latin typeface="Cambria Math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decays in flight to produce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1800" smtClean="0">
                                      <a:latin typeface="Cambria Math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Neutron induced backgrounds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neutrons hit material to produce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1800" smtClean="0">
                                      <a:latin typeface="Cambria Math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表格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7498406"/>
                  </p:ext>
                </p:extLst>
              </p:nvPr>
            </p:nvGraphicFramePr>
            <p:xfrm>
              <a:off x="621028" y="3278394"/>
              <a:ext cx="8009748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04874"/>
                    <a:gridCol w="4004874"/>
                  </a:tblGrid>
                  <a:tr h="370840">
                    <a:tc gridSpan="2"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Beam Related prompt/delayed</a:t>
                          </a:r>
                          <a:r>
                            <a:rPr lang="en-US" altLang="zh-CN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Backgrounds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Radiative pion capture (RPC)(external)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152" t="-108197" b="-6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Radiative pion capture (RPC) (internal)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152" t="-211667" b="-533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2" t="-306557" r="-100000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152" t="-306557" b="-4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Beam electrons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152" t="-406557" b="-3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Muon</a:t>
                          </a:r>
                          <a:r>
                            <a:rPr lang="en-US" altLang="zh-CN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decay in flight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152" t="-506557" b="-2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Pion decay in flight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152" t="-616667" b="-128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Neutron induced backgrounds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152" t="-704918" b="-2623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3296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0100" y="188640"/>
            <a:ext cx="7543800" cy="9144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RPC Background</a:t>
            </a:r>
            <a:endParaRPr lang="en-US" altLang="zh-CN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BD41-E1E4-4CD1-AB1A-B400C76F7176}" type="datetime1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2019/6/6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F2F7-6151-4B88-8613-9B75C2AFA29A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5536" y="1484784"/>
                <a:ext cx="8352928" cy="193899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radiative pion capture (RPC) is given </a:t>
                </a:r>
                <a:r>
                  <a:rPr lang="en-US" altLang="zh-CN" sz="20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</a:t>
                </a:r>
                <a:r>
                  <a:rPr lang="en-US" altLang="zh-CN" sz="2000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>
                            <a:solidFill>
                              <a:srgbClr val="FFFFFF"/>
                            </a:solidFill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altLang="zh-CN" sz="2000">
                            <a:solidFill>
                              <a:srgbClr val="FFFFFF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zh-CN" sz="2000">
                        <a:solidFill>
                          <a:srgbClr val="FFFFFF"/>
                        </a:solidFill>
                        <a:latin typeface="Cambria Math"/>
                      </a:rPr>
                      <m:t>+ </m:t>
                    </m:r>
                    <m:r>
                      <a:rPr lang="en-US" altLang="zh-CN" sz="2000">
                        <a:solidFill>
                          <a:srgbClr val="FFFFFF"/>
                        </a:solidFill>
                        <a:latin typeface="Cambria Math"/>
                      </a:rPr>
                      <m:t>𝐴</m:t>
                    </m:r>
                    <m:r>
                      <a:rPr lang="en-US" altLang="zh-CN" sz="2000">
                        <a:solidFill>
                          <a:srgbClr val="FFFFFF"/>
                        </a:solidFill>
                        <a:latin typeface="Cambria Math"/>
                      </a:rPr>
                      <m:t>→</m:t>
                    </m:r>
                    <m:r>
                      <a:rPr lang="zh-CN" altLang="en-US" sz="2000">
                        <a:solidFill>
                          <a:srgbClr val="FFFFFF"/>
                        </a:solidFill>
                        <a:latin typeface="Cambria Math"/>
                      </a:rPr>
                      <m:t>𝛾</m:t>
                    </m:r>
                    <m:r>
                      <a:rPr lang="en-US" altLang="zh-CN" sz="2000">
                        <a:solidFill>
                          <a:srgbClr val="FFFFFF"/>
                        </a:solidFill>
                        <a:latin typeface="Cambria Math"/>
                      </a:rPr>
                      <m:t>+ 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>
                            <a:solidFill>
                              <a:srgbClr val="FFFFFF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altLang="zh-CN" sz="2000">
                            <a:solidFill>
                              <a:srgbClr val="FFFFFF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000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(external)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2000" i="1" smtClean="0">
                            <a:solidFill>
                              <a:srgbClr val="FFFFFF"/>
                            </a:solidFill>
                            <a:latin typeface="Cambria Math"/>
                            <a:ea typeface="Cambria Math"/>
                          </a:rPr>
                          <m:t>π</m:t>
                        </m:r>
                      </m:e>
                      <m:sup>
                        <m:r>
                          <a:rPr lang="en-US" altLang="zh-CN" sz="2000">
                            <a:solidFill>
                              <a:srgbClr val="FFFFFF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zh-CN" sz="2000">
                        <a:solidFill>
                          <a:srgbClr val="FFFFFF"/>
                        </a:solidFill>
                        <a:latin typeface="Cambria Math"/>
                      </a:rPr>
                      <m:t>+ </m:t>
                    </m:r>
                    <m:r>
                      <a:rPr lang="en-US" altLang="zh-CN" sz="2000">
                        <a:solidFill>
                          <a:srgbClr val="FFFFFF"/>
                        </a:solidFill>
                        <a:latin typeface="Cambria Math"/>
                      </a:rPr>
                      <m:t>𝐴</m:t>
                    </m:r>
                    <m:r>
                      <a:rPr lang="en-US" altLang="zh-CN" sz="2000">
                        <a:solidFill>
                          <a:srgbClr val="FFFFFF"/>
                        </a:solidFill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>
                            <a:solidFill>
                              <a:srgbClr val="FFFFFF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altLang="zh-CN" sz="2000">
                            <a:solidFill>
                              <a:srgbClr val="FFFFFF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zh-CN" sz="2000">
                        <a:solidFill>
                          <a:srgbClr val="FFFFFF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>
                            <a:solidFill>
                              <a:srgbClr val="FFFFFF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CN" sz="2000">
                            <a:solidFill>
                              <a:srgbClr val="FFFFFF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zh-CN" sz="2000">
                        <a:solidFill>
                          <a:srgbClr val="FFFFFF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>
                            <a:solidFill>
                              <a:srgbClr val="FFFFFF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CN" sz="2000">
                            <a:solidFill>
                              <a:srgbClr val="FFFFFF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000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(internal). We assume two process contribute equally to backgrounds.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:r>
                  <a:rPr lang="en-US" altLang="zh-CN" sz="2000" b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</a:t>
                </a:r>
                <a:r>
                  <a:rPr lang="en-US" altLang="zh-CN" sz="2000" b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Phy</a:t>
                </a:r>
                <a:r>
                  <a:rPr lang="en-US" altLang="zh-CN" sz="2000" b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Rev C, volume 5 number 6, 1972.6”</a:t>
                </a:r>
                <a:r>
                  <a:rPr lang="en-US" altLang="zh-CN" sz="20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000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branching ratio of external RPC to OPC in Al is estimated as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FF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2%</m:t>
                    </m:r>
                  </m:oMath>
                </a14:m>
                <a:r>
                  <a:rPr lang="en-US" altLang="zh-CN" sz="2000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Also RPC spectrum in Mg is provided. </a:t>
                </a:r>
                <a:r>
                  <a:rPr lang="en-US" altLang="zh-CN" sz="20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CN" sz="2000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</a:t>
                </a:r>
                <a:r>
                  <a:rPr lang="en-US" altLang="zh-CN" sz="20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 the spectrum of RPC gamma from Al is </a:t>
                </a:r>
                <a:r>
                  <a:rPr lang="en-US" altLang="zh-CN" sz="2000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similar to </a:t>
                </a:r>
                <a:r>
                  <a:rPr lang="en-US" altLang="zh-CN" sz="20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Mg</a:t>
                </a:r>
                <a:r>
                  <a:rPr lang="en-US" altLang="zh-CN" sz="2000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484784"/>
                <a:ext cx="8352928" cy="1938992"/>
              </a:xfrm>
              <a:prstGeom prst="rect">
                <a:avLst/>
              </a:prstGeom>
              <a:blipFill rotWithShape="1">
                <a:blip r:embed="rId2"/>
                <a:stretch>
                  <a:fillRect l="-509" t="-932" r="-582" b="-40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370" y="4550356"/>
            <a:ext cx="3598433" cy="19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08" y="4816718"/>
            <a:ext cx="4577834" cy="92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03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5220072" y="696725"/>
            <a:ext cx="3799419" cy="5834249"/>
            <a:chOff x="17838" y="691094"/>
            <a:chExt cx="3799419" cy="5834249"/>
          </a:xfrm>
        </p:grpSpPr>
        <p:pic>
          <p:nvPicPr>
            <p:cNvPr id="9" name="Picture 2" descr="D:\Dropbox\W Works\20151201_DRY\pion.150919.W500um.OptD2.1mmCFRP.DD35.151117.time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12" t="7821" r="2802" b="2168"/>
            <a:stretch/>
          </p:blipFill>
          <p:spPr bwMode="auto">
            <a:xfrm>
              <a:off x="17838" y="691094"/>
              <a:ext cx="3799419" cy="583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981490" y="1377372"/>
              <a:ext cx="12997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Pion stopped per proton with different time window (left edge floating)</a:t>
              </a:r>
              <a:endParaRPr lang="zh-CN" altLang="en-US" sz="1400" dirty="0"/>
            </a:p>
          </p:txBody>
        </p:sp>
        <p:cxnSp>
          <p:nvCxnSpPr>
            <p:cNvPr id="11" name="直接箭头连接符 10"/>
            <p:cNvCxnSpPr/>
            <p:nvPr/>
          </p:nvCxnSpPr>
          <p:spPr>
            <a:xfrm>
              <a:off x="1917547" y="4221088"/>
              <a:ext cx="0" cy="1806558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>
              <a:off x="2448170" y="4221088"/>
              <a:ext cx="0" cy="1806558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1755" y="-99392"/>
            <a:ext cx="7543800" cy="9144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Pion Yield and Stopping Time</a:t>
            </a:r>
            <a:endParaRPr lang="en-US" altLang="zh-CN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BD41-E1E4-4CD1-AB1A-B400C76F7176}" type="datetime1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2019/6/6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F2F7-6151-4B88-8613-9B75C2AFA29A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5536" y="1052736"/>
                <a:ext cx="4824536" cy="289271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According to MC3 beam simulation,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number of 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pions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got stopped in stopping target per proton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zh-CN" altLang="en-US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𝑠𝑡𝑜𝑝</m:t>
                        </m:r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=3.4×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en-US" altLang="zh-CN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From the independent simulation, pion stopping time distribution is as left. 700 ns window as default </a:t>
                </a:r>
                <a:r>
                  <a:rPr lang="en-US" altLang="zh-CN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(500 ns is optional)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Delayed: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  <a:cs typeface="Times New Roman" panose="02020603050405020304" pitchFamily="18" charset="0"/>
                          </a:rPr>
                          <m:t>𝑡𝑖𝑚𝑒</m:t>
                        </m:r>
                      </m:sub>
                    </m:sSub>
                    <m:r>
                      <a:rPr lang="en-US" altLang="zh-CN" b="0" i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CN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mbria Math"/>
                        <a:cs typeface="Times New Roman" panose="020206030504050203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−16</m:t>
                        </m:r>
                      </m:sup>
                    </m:sSup>
                  </m:oMath>
                </a14:m>
                <a:r>
                  <a:rPr lang="en-US" altLang="zh-CN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FF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altLang="zh-CN" i="1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−13</m:t>
                        </m:r>
                      </m:sup>
                    </m:sSup>
                  </m:oMath>
                </a14:m>
                <a:r>
                  <a:rPr lang="en-US" altLang="zh-CN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cs typeface="Times New Roman" panose="02020603050405020304" pitchFamily="18" charset="0"/>
                  </a:rPr>
                  <a:t>Prompt: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  <a:cs typeface="Times New Roman" panose="02020603050405020304" pitchFamily="18" charset="0"/>
                          </a:rPr>
                          <m:t>𝑡𝑖𝑚𝑒</m:t>
                        </m:r>
                      </m:sub>
                    </m:sSub>
                    <m:r>
                      <a:rPr lang="en-US" altLang="zh-CN" i="1">
                        <a:latin typeface="Cambria Math"/>
                        <a:cs typeface="Times New Roman" panose="02020603050405020304" pitchFamily="18" charset="0"/>
                      </a:rPr>
                      <m:t>=38.4%</m:t>
                    </m:r>
                  </m:oMath>
                </a14:m>
                <a:r>
                  <a:rPr lang="en-US" altLang="zh-CN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FFFF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altLang="zh-CN" b="0" i="1" dirty="0" smtClean="0">
                        <a:solidFill>
                          <a:srgbClr val="FFFF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altLang="zh-CN" i="1">
                        <a:solidFill>
                          <a:srgbClr val="FFFF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b="0" i="1" smtClean="0">
                        <a:solidFill>
                          <a:srgbClr val="FFFF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altLang="zh-CN" i="1">
                        <a:solidFill>
                          <a:srgbClr val="FFFF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%</m:t>
                    </m:r>
                  </m:oMath>
                </a14:m>
                <a:r>
                  <a:rPr lang="en-US" altLang="zh-CN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)</a:t>
                </a:r>
                <a:br>
                  <a:rPr lang="en-US" altLang="zh-CN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</a:br>
                <a:r>
                  <a:rPr lang="en-US" altLang="zh-CN" sz="1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𝑒𝑥𝑡</m:t>
                        </m:r>
                      </m:sub>
                    </m:sSub>
                    <m:r>
                      <a:rPr lang="en-US" altLang="zh-CN" sz="16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1600" b="0" i="1" smtClean="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altLang="zh-CN" sz="16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6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−1</m:t>
                        </m:r>
                        <m:r>
                          <a:rPr lang="en-US" altLang="zh-CN" sz="16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sz="1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,</a:t>
                </a:r>
                <a:r>
                  <a:rPr lang="en-US" altLang="zh-CN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/>
                </a:r>
                <a:br>
                  <a:rPr lang="en-US" altLang="zh-CN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  <a:cs typeface="Times New Roman" panose="02020603050405020304" pitchFamily="18" charset="0"/>
                          </a:rPr>
                          <m:t>𝑡𝑖𝑚𝑒</m:t>
                        </m:r>
                      </m:sub>
                    </m:sSub>
                    <m:r>
                      <a:rPr lang="en-US" altLang="zh-CN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  <a:cs typeface="Times New Roman" panose="02020603050405020304" pitchFamily="18" charset="0"/>
                          </a:rPr>
                          <m:t>𝑒𝑥𝑡</m:t>
                        </m:r>
                      </m:sub>
                    </m:sSub>
                    <m:r>
                      <a:rPr lang="en-US" altLang="zh-CN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b="0" i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1.1</m:t>
                    </m:r>
                    <m:r>
                      <a:rPr lang="en-US" altLang="zh-CN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−1</m:t>
                        </m:r>
                        <m:r>
                          <a:rPr lang="en-US" altLang="zh-CN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(1.7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−11</m:t>
                        </m:r>
                      </m:sup>
                    </m:sSup>
                  </m:oMath>
                </a14:m>
                <a:r>
                  <a:rPr lang="en-US" altLang="zh-CN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052736"/>
                <a:ext cx="4824536" cy="2892715"/>
              </a:xfrm>
              <a:prstGeom prst="rect">
                <a:avLst/>
              </a:prstGeom>
              <a:blipFill rotWithShape="0">
                <a:blip r:embed="rId3"/>
                <a:stretch>
                  <a:fillRect l="-629" t="-837" r="-2390" b="-10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接连接符 24"/>
          <p:cNvCxnSpPr/>
          <p:nvPr/>
        </p:nvCxnSpPr>
        <p:spPr>
          <a:xfrm>
            <a:off x="6787680" y="3812012"/>
            <a:ext cx="808656" cy="222126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918266" y="3855945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C000"/>
                </a:solidFill>
              </a:rPr>
              <a:t>500</a:t>
            </a:r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49181" y="3859789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700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2233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1755" y="-99392"/>
            <a:ext cx="7543800" cy="9144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RPC Background</a:t>
            </a:r>
            <a:endParaRPr lang="en-US" altLang="zh-CN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BD41-E1E4-4CD1-AB1A-B400C76F7176}" type="datetime1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2019/6/6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F2F7-6151-4B88-8613-9B75C2AFA29A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19572" y="681926"/>
                <a:ext cx="7848872" cy="2907014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0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×10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RPC photons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generated, 13369 of them left effective tack in </a:t>
                </a:r>
                <a:r>
                  <a:rPr lang="en-US" altLang="zh-CN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CyDet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538 of them falls in momentum window.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zh-CN" alt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𝛾</m:t>
                        </m:r>
                        <m:r>
                          <a:rPr lang="en-US" altLang="zh-CN" sz="2000" i="1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0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𝑔𝑒𝑜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𝑚𝑜𝑚</m:t>
                        </m:r>
                      </m:sub>
                    </m:sSub>
                    <m:r>
                      <a:rPr lang="en-US" altLang="zh-CN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=2.7×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−5</m:t>
                        </m:r>
                      </m:sup>
                    </m:sSup>
                  </m:oMath>
                </a14:m>
                <a:endParaRPr lang="en-US" altLang="zh-CN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Delayed:</a:t>
                </a:r>
                <a:br>
                  <a:rPr lang="en-US" altLang="zh-CN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1600" i="1">
                            <a:latin typeface="Cambria Math"/>
                            <a:cs typeface="Times New Roman" panose="02020603050405020304" pitchFamily="18" charset="0"/>
                          </a:rPr>
                          <m:t>𝑏𝑘𝑔</m:t>
                        </m:r>
                      </m:sub>
                    </m:sSub>
                    <m:r>
                      <a:rPr lang="en-US" altLang="zh-CN" sz="16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1600" i="1"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sz="16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sSup>
                          <m:s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16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16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16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𝑠𝑡𝑜𝑝</m:t>
                        </m:r>
                        <m:r>
                          <a:rPr lang="en-US" altLang="zh-CN" sz="16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altLang="zh-CN" sz="16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sz="16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𝐵𝑟</m:t>
                        </m:r>
                      </m:e>
                      <m:sub>
                        <m:r>
                          <a:rPr lang="en-US" altLang="zh-CN" sz="16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𝑅𝑃𝐶</m:t>
                        </m:r>
                      </m:sub>
                    </m:sSub>
                    <m:r>
                      <a:rPr lang="en-US" altLang="zh-CN" sz="16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zh-CN" altLang="en-US" sz="1600" i="1">
                            <a:latin typeface="Cambria Math"/>
                            <a:cs typeface="Times New Roman" panose="02020603050405020304" pitchFamily="18" charset="0"/>
                          </a:rPr>
                          <m:t>𝛾</m:t>
                        </m:r>
                        <m:r>
                          <a:rPr lang="en-US" altLang="zh-CN" sz="1600" i="1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16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sz="16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6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𝑔𝑒𝑜</m:t>
                        </m:r>
                      </m:sub>
                    </m:sSub>
                    <m:r>
                      <a:rPr lang="en-US" altLang="zh-CN" sz="16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6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𝑚𝑜𝑚</m:t>
                        </m:r>
                      </m:sub>
                    </m:sSub>
                    <m:r>
                      <a:rPr lang="en-US" altLang="zh-CN" sz="16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6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𝑡𝑖𝑚𝑒</m:t>
                        </m:r>
                      </m:sub>
                    </m:sSub>
                    <m:r>
                      <a:rPr lang="en-US" altLang="zh-CN" sz="16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altLang="zh-CN" sz="16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𝐸𝑓𝑓</m:t>
                    </m:r>
                    <m:r>
                      <a:rPr lang="en-US" altLang="zh-CN" sz="16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CN" sz="1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2(</m:t>
                    </m:r>
                    <m:r>
                      <a:rPr lang="en-US" altLang="zh-CN" sz="1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𝑤𝑖𝑡h</m:t>
                    </m:r>
                    <m:r>
                      <a:rPr lang="en-US" altLang="zh-CN" sz="1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1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𝑖𝑛𝑡𝑒𝑟𝑛𝑎𝑙</m:t>
                    </m:r>
                    <m:r>
                      <a:rPr lang="en-US" altLang="zh-CN" sz="1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16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/>
                </a:r>
                <a:br>
                  <a:rPr lang="en-US" altLang="zh-CN" sz="16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CN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altLang="zh-CN" sz="1600" b="0" i="1" smtClean="0">
                        <a:latin typeface="Cambria Math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altLang="zh-CN" sz="1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zh-CN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.5 </m:t>
                    </m:r>
                    <m:r>
                      <a:rPr lang="en-US" altLang="zh-CN" i="1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zh-CN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)</a:t>
                </a:r>
              </a:p>
              <a:p>
                <a:endParaRPr lang="en-US" altLang="zh-CN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Prompt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1600" dirty="0">
                    <a:latin typeface="Cambria Math"/>
                    <a:cs typeface="Times New Roman" panose="02020603050405020304" pitchFamily="18" charset="0"/>
                  </a:rPr>
                  <a:t/>
                </a:r>
                <a:br>
                  <a:rPr lang="en-US" altLang="zh-CN" sz="1600" dirty="0">
                    <a:latin typeface="Cambria Math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  <a:cs typeface="Times New Roman" panose="02020603050405020304" pitchFamily="18" charset="0"/>
                          </a:rPr>
                          <m:t>𝑏𝑘𝑔</m:t>
                        </m:r>
                      </m:sub>
                    </m:sSub>
                    <m:r>
                      <a:rPr lang="en-US" altLang="zh-CN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𝑠𝑡𝑜𝑝</m:t>
                        </m:r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𝐵𝑟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𝑅𝑃𝐶</m:t>
                        </m:r>
                      </m:sub>
                    </m:sSub>
                    <m:r>
                      <a:rPr lang="en-US" altLang="zh-CN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zh-CN" altLang="en-US" i="1">
                            <a:latin typeface="Cambria Math"/>
                            <a:cs typeface="Times New Roman" panose="02020603050405020304" pitchFamily="18" charset="0"/>
                          </a:rPr>
                          <m:t>𝛾</m:t>
                        </m:r>
                        <m:r>
                          <a:rPr lang="en-US" altLang="zh-CN" i="1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𝑔𝑒𝑜</m:t>
                        </m:r>
                      </m:sub>
                    </m:sSub>
                    <m:r>
                      <a:rPr lang="en-US" altLang="zh-CN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𝑚𝑜𝑚</m:t>
                        </m:r>
                      </m:sub>
                    </m:sSub>
                    <m:r>
                      <a:rPr lang="en-US" altLang="zh-CN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𝑡𝑖𝑚𝑒</m:t>
                        </m:r>
                      </m:sub>
                    </m:sSub>
                    <m:r>
                      <a:rPr lang="en-US" altLang="zh-CN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𝑒𝑥𝑡</m:t>
                        </m:r>
                      </m:sub>
                    </m:sSub>
                    <m:r>
                      <a:rPr lang="en-US" altLang="zh-CN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altLang="zh-CN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𝐸𝑓𝑓</m:t>
                    </m:r>
                    <m:r>
                      <a:rPr lang="en-US" altLang="zh-CN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×2</m:t>
                    </m:r>
                  </m:oMath>
                </a14:m>
                <a:r>
                  <a:rPr lang="en-US" altLang="zh-CN" sz="1600" i="1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/>
                </a:r>
                <a:br>
                  <a:rPr lang="en-US" altLang="zh-CN" sz="1600" i="1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zh-CN" sz="16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altLang="zh-CN" sz="1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zh-CN" sz="16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altLang="zh-CN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.1</m:t>
                    </m:r>
                    <m:r>
                      <a:rPr lang="en-US" altLang="zh-CN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i="1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zh-CN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)</a:t>
                </a:r>
                <a:endParaRPr lang="en-US" altLang="zh-CN" dirty="0">
                  <a:solidFill>
                    <a:srgbClr val="FFFF00"/>
                  </a:solidFill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72" y="681926"/>
                <a:ext cx="7848872" cy="2907014"/>
              </a:xfrm>
              <a:prstGeom prst="rect">
                <a:avLst/>
              </a:prstGeom>
              <a:blipFill rotWithShape="0">
                <a:blip r:embed="rId2"/>
                <a:stretch>
                  <a:fillRect l="-542" t="-832" r="-1161" b="-20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组合 7"/>
          <p:cNvGrpSpPr/>
          <p:nvPr/>
        </p:nvGrpSpPr>
        <p:grpSpPr>
          <a:xfrm>
            <a:off x="2429894" y="3641053"/>
            <a:ext cx="4428227" cy="3100315"/>
            <a:chOff x="744791" y="3284984"/>
            <a:chExt cx="4428227" cy="3159162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91" y="3284984"/>
              <a:ext cx="4428227" cy="3159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直接箭头连接符 16"/>
            <p:cNvCxnSpPr/>
            <p:nvPr/>
          </p:nvCxnSpPr>
          <p:spPr>
            <a:xfrm>
              <a:off x="3599812" y="3717032"/>
              <a:ext cx="0" cy="2382622"/>
            </a:xfrm>
            <a:prstGeom prst="straightConnector1">
              <a:avLst/>
            </a:prstGeom>
            <a:ln w="76200">
              <a:solidFill>
                <a:srgbClr val="C00000">
                  <a:alpha val="50196"/>
                </a:srgb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矩形 19"/>
          <p:cNvSpPr/>
          <p:nvPr/>
        </p:nvSpPr>
        <p:spPr>
          <a:xfrm>
            <a:off x="6409238" y="5338758"/>
            <a:ext cx="27347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700 ns window as default </a:t>
            </a:r>
            <a:r>
              <a:rPr lang="en-US" altLang="zh-CN" dirty="0">
                <a:solidFill>
                  <a:srgbClr val="FFC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(500 ns </a:t>
            </a:r>
            <a:r>
              <a:rPr lang="en-US" altLang="zh-CN" dirty="0" smtClean="0">
                <a:solidFill>
                  <a:srgbClr val="FFC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window as </a:t>
            </a:r>
            <a:r>
              <a:rPr lang="en-US" altLang="zh-CN" dirty="0">
                <a:solidFill>
                  <a:srgbClr val="FFC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optional)</a:t>
            </a:r>
            <a:endParaRPr lang="zh-CN" alt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39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C:\Users\Chen\Pictures\图片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3056"/>
            <a:ext cx="3759149" cy="254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576" y="14699"/>
            <a:ext cx="7543800" cy="9144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Anti-proton Background</a:t>
            </a:r>
            <a:endParaRPr lang="en-US" altLang="zh-CN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BD41-E1E4-4CD1-AB1A-B400C76F7176}" type="datetime1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2019/6/6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F2F7-6151-4B88-8613-9B75C2AFA29A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Generation of Antiprotons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67544" y="908720"/>
                <a:ext cx="8324502" cy="286584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Cross section of anti-proton 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taken from 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3"/>
                  </a:rPr>
                  <a:t>http://</a:t>
                </a:r>
                <a:r>
                  <a:rPr lang="en-US" altLang="zh-CN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3"/>
                  </a:rPr>
                  <a:t>dx.doi.org/10.1088/0954-3899/30/7/008</a:t>
                </a:r>
                <a:r>
                  <a:rPr lang="en-US" altLang="zh-CN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leading to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bg1"/>
                        </a:solidFill>
                        <a:latin typeface="Cambria Math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altLang="zh-CN" sz="2000" b="0" i="1" smtClean="0">
                        <a:solidFill>
                          <a:schemeClr val="bg1"/>
                        </a:solidFill>
                        <a:latin typeface="Cambria Math"/>
                        <a:cs typeface="Times New Roman" panose="02020603050405020304" pitchFamily="18" charset="0"/>
                      </a:rPr>
                      <m:t>.4</m:t>
                    </m:r>
                    <m:r>
                      <a:rPr lang="en-US" altLang="zh-CN" sz="20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altLang="zh-CN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anti-proton per proton (70 cm long graphite target)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series of theory models were considered and the most conservative one (19</a:t>
                </a:r>
                <a:r>
                  <a:rPr lang="en-US" altLang="zh-CN" sz="2000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83 J. Phys. G: </a:t>
                </a:r>
                <a:r>
                  <a:rPr lang="en-US" altLang="zh-CN" sz="20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Nucl</a:t>
                </a:r>
                <a:r>
                  <a:rPr lang="en-US" altLang="zh-CN" sz="20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Phys) is chosen. Tail component is estimated as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srgbClr val="FFFF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3.2</m:t>
                    </m:r>
                    <m:r>
                      <a:rPr lang="en-US" altLang="zh-CN" sz="2000" i="1">
                        <a:solidFill>
                          <a:srgbClr val="FFFF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rgbClr val="FFFFFF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rgbClr val="FFFFFF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all anti-protons</a:t>
                </a:r>
                <a:r>
                  <a:rPr lang="en-US" altLang="zh-CN" sz="2000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srgbClr val="FFFF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zh-CN" sz="2000" i="1" dirty="0">
                        <a:solidFill>
                          <a:srgbClr val="FFFF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.82</m:t>
                    </m:r>
                    <m:r>
                      <a:rPr lang="en-US" altLang="zh-CN" sz="2000" i="1">
                        <a:solidFill>
                          <a:srgbClr val="FFFF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rgbClr val="FFFFFF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rgbClr val="FFFFFF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low energy anti-protons were generated </a:t>
                </a:r>
                <a:r>
                  <a:rPr lang="en-US" altLang="zh-CN" sz="2000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simulation.</a:t>
                </a:r>
                <a:endParaRPr lang="en-US" altLang="zh-CN" sz="20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Resampling with </a:t>
                </a:r>
                <a:r>
                  <a:rPr lang="en-US" altLang="zh-CN" sz="20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different random </a:t>
                </a:r>
                <a:r>
                  <a:rPr lang="en-US" altLang="zh-CN" sz="2000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seeds was done at </a:t>
                </a:r>
                <a:r>
                  <a:rPr lang="en-US" altLang="zh-CN" sz="20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end of 90 degree </a:t>
                </a:r>
                <a:r>
                  <a:rPr lang="en-US" altLang="zh-CN" sz="2000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bending by a factor of 100.</a:t>
                </a:r>
                <a:endParaRPr lang="en-US" altLang="zh-CN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908720"/>
                <a:ext cx="8324502" cy="2865849"/>
              </a:xfrm>
              <a:prstGeom prst="rect">
                <a:avLst/>
              </a:prstGeom>
              <a:blipFill rotWithShape="1">
                <a:blip r:embed="rId4"/>
                <a:stretch>
                  <a:fillRect l="-511" t="-633" b="-25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35545"/>
            <a:ext cx="28479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95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576" y="14699"/>
            <a:ext cx="7543800" cy="9144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Anti-proton Background</a:t>
            </a:r>
            <a:endParaRPr lang="en-US" altLang="zh-CN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BD41-E1E4-4CD1-AB1A-B400C76F7176}" type="datetime1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2019/6/6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F2F7-6151-4B88-8613-9B75C2AFA29A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Generation of Antiprotons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18900" y="929322"/>
                <a:ext cx="8669809" cy="532453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anti-protons can introduce background contribution by two different ways: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Generate late arrival high energy particles and introduce signal like tracks in </a:t>
                </a:r>
                <a:r>
                  <a:rPr lang="en-US" altLang="zh-CN" sz="2000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CyDet</a:t>
                </a:r>
                <a:r>
                  <a:rPr lang="en-US" altLang="zh-CN" sz="2000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scattering/decay.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Generate late arrival </a:t>
                </a:r>
                <a:r>
                  <a:rPr lang="en-US" altLang="zh-CN" sz="2000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pions</a:t>
                </a:r>
                <a:r>
                  <a:rPr lang="en-US" altLang="zh-CN" sz="2000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stopped in stopping target and introduce signal like tracks in </a:t>
                </a:r>
                <a:r>
                  <a:rPr lang="en-US" altLang="zh-CN" sz="2000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CyDet</a:t>
                </a:r>
                <a:r>
                  <a:rPr lang="en-US" altLang="zh-CN" sz="2000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RPC.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study the first part, high energy tracks are repeated by 10 times in </a:t>
                </a:r>
                <a:r>
                  <a:rPr lang="en-US" altLang="zh-CN" sz="2000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CyDet</a:t>
                </a:r>
                <a:r>
                  <a:rPr lang="en-US" altLang="zh-CN" sz="2000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region with different random numbers.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acceptance is found to be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srgbClr val="FFFF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zh-CN" sz="2000" i="1">
                        <a:solidFill>
                          <a:srgbClr val="FFFF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rgbClr val="FFFFFF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rgbClr val="FFFFFF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000" b="0" i="1" smtClean="0">
                            <a:solidFill>
                              <a:srgbClr val="FFFFFF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altLang="zh-CN" sz="2000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Upper limit of </a:t>
                </a:r>
                <a:r>
                  <a:rPr lang="en-US" altLang="zh-CN" sz="2000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CyDet</a:t>
                </a:r>
                <a:r>
                  <a:rPr lang="en-US" altLang="zh-CN" sz="2000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acceptance is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srgbClr val="FFFF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altLang="zh-CN" sz="2000" i="1">
                        <a:solidFill>
                          <a:srgbClr val="FFFF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rgbClr val="FFFFFF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rgbClr val="FFFFFF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000" b="0" i="1" smtClean="0">
                            <a:solidFill>
                              <a:srgbClr val="FFFFFF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en-US" altLang="zh-CN" sz="2000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Final contribution is considered as 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solidFill>
                          <a:srgbClr val="FFFF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&lt;3</m:t>
                    </m:r>
                    <m:r>
                      <a:rPr lang="en-US" altLang="zh-CN" sz="2000" i="1">
                        <a:solidFill>
                          <a:srgbClr val="FFFF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rgbClr val="FFFFFF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rgbClr val="FFFFFF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−4</m:t>
                        </m:r>
                      </m:sup>
                    </m:sSup>
                  </m:oMath>
                </a14:m>
                <a:endParaRPr lang="en-US" altLang="zh-CN" sz="2000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study the second part, </a:t>
                </a:r>
                <a:r>
                  <a:rPr lang="en-US" altLang="zh-CN" sz="2000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pions</a:t>
                </a:r>
                <a:r>
                  <a:rPr lang="en-US" altLang="zh-CN" sz="2000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repeated</a:t>
                </a:r>
                <a:br>
                  <a:rPr lang="en-US" altLang="zh-CN" sz="2000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CN" sz="2000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10 times in </a:t>
                </a:r>
                <a:r>
                  <a:rPr lang="en-US" altLang="zh-CN" sz="2000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CyDet</a:t>
                </a:r>
                <a:r>
                  <a:rPr lang="en-US" altLang="zh-CN" sz="2000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region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 of stopped </a:t>
                </a:r>
                <a:r>
                  <a:rPr lang="en-US" altLang="zh-CN" sz="2000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pions</a:t>
                </a:r>
                <a:r>
                  <a:rPr lang="en-US" altLang="zh-CN" sz="2000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time</a:t>
                </a:r>
                <a:br>
                  <a:rPr lang="en-US" altLang="zh-CN" sz="2000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CN" sz="2000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window is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srgbClr val="FFFF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zh-CN" sz="2000" b="0" i="1" dirty="0" smtClean="0">
                        <a:solidFill>
                          <a:srgbClr val="FFFF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.9</m:t>
                    </m:r>
                    <m:r>
                      <a:rPr lang="en-US" altLang="zh-CN" sz="2000" i="1">
                        <a:solidFill>
                          <a:srgbClr val="FFFF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rgbClr val="FFFFFF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rgbClr val="FFFFFF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000" b="0" i="1" smtClean="0">
                            <a:solidFill>
                              <a:srgbClr val="FFFFFF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17</m:t>
                        </m:r>
                      </m:sup>
                    </m:sSup>
                  </m:oMath>
                </a14:m>
                <a:r>
                  <a:rPr lang="en-US" altLang="zh-CN" sz="2000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zh-CN" sz="2000" b="0" i="1" dirty="0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.5</m:t>
                    </m:r>
                    <m:r>
                      <a:rPr lang="en-US" altLang="zh-CN" sz="2000" i="1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−1</m:t>
                        </m:r>
                        <m:r>
                          <a:rPr lang="en-US" altLang="zh-CN" sz="20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altLang="zh-CN" sz="2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zh-CN" sz="2000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</a:t>
                </a:r>
                <a:br>
                  <a:rPr lang="en-US" altLang="zh-CN" sz="2000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CN" sz="2000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initial proton.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RPC study result, the final</a:t>
                </a:r>
                <a:br>
                  <a:rPr lang="en-US" altLang="zh-CN" sz="2000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CN" sz="2000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contribution is </a:t>
                </a:r>
                <a14:m>
                  <m:oMath xmlns:m="http://schemas.openxmlformats.org/officeDocument/2006/math">
                    <m:r>
                      <a:rPr lang="en-US" altLang="zh-CN" sz="2000" b="0" i="0" dirty="0" smtClean="0">
                        <a:solidFill>
                          <a:srgbClr val="FFFF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1.</m:t>
                    </m:r>
                    <m:r>
                      <a:rPr lang="en-US" altLang="zh-CN" sz="2000" i="1" dirty="0">
                        <a:solidFill>
                          <a:srgbClr val="FFFF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zh-CN" sz="2000" i="1">
                        <a:solidFill>
                          <a:srgbClr val="FFFF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rgbClr val="FFFFFF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rgbClr val="FFFFFF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000" b="0" i="1" smtClean="0">
                            <a:solidFill>
                              <a:srgbClr val="FFFFFF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CN" sz="2000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000" dirty="0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zh-CN" sz="2000" b="0" i="0" dirty="0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.2</m:t>
                    </m:r>
                    <m:r>
                      <a:rPr lang="en-US" altLang="zh-CN" sz="2000" i="1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zh-CN" sz="2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00" y="929322"/>
                <a:ext cx="8669809" cy="5324535"/>
              </a:xfrm>
              <a:prstGeom prst="rect">
                <a:avLst/>
              </a:prstGeom>
              <a:blipFill rotWithShape="1">
                <a:blip r:embed="rId2"/>
                <a:stretch>
                  <a:fillRect l="-491" t="-342" b="-7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D:\Dropbox\W Works\20151201_DRY\pion.st.tim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053" y="4005064"/>
            <a:ext cx="3599656" cy="244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6153947" y="3140968"/>
            <a:ext cx="27347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*700 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ns window as default </a:t>
            </a:r>
            <a:r>
              <a:rPr lang="en-US" altLang="zh-CN" dirty="0">
                <a:solidFill>
                  <a:srgbClr val="FFFF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(500 ns </a:t>
            </a:r>
            <a:r>
              <a:rPr lang="en-US" altLang="zh-CN" dirty="0" smtClean="0">
                <a:solidFill>
                  <a:srgbClr val="FFFF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window as </a:t>
            </a:r>
            <a:r>
              <a:rPr lang="en-US" altLang="zh-CN" dirty="0">
                <a:solidFill>
                  <a:srgbClr val="FFFF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optional)</a:t>
            </a:r>
            <a:endParaRPr lang="zh-CN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89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Introduction to COMET </a:t>
            </a:r>
            <a:r>
              <a:rPr lang="en-US" altLang="zh-CN" dirty="0" smtClean="0"/>
              <a:t>Phase-I</a:t>
            </a:r>
          </a:p>
          <a:p>
            <a:r>
              <a:rPr lang="en-US" altLang="zh-CN" dirty="0" smtClean="0"/>
              <a:t>MC simulation preparation</a:t>
            </a:r>
            <a:endParaRPr lang="en-US" altLang="zh-CN" dirty="0" smtClean="0"/>
          </a:p>
          <a:p>
            <a:r>
              <a:rPr lang="en-US" altLang="zh-CN" dirty="0" smtClean="0"/>
              <a:t>Background estimations</a:t>
            </a:r>
          </a:p>
          <a:p>
            <a:pPr lvl="1"/>
            <a:r>
              <a:rPr lang="en-US" altLang="zh-CN" dirty="0" smtClean="0"/>
              <a:t>Intrinsic physics background</a:t>
            </a:r>
          </a:p>
          <a:p>
            <a:pPr lvl="1"/>
            <a:r>
              <a:rPr lang="en-US" altLang="zh-CN" dirty="0" smtClean="0"/>
              <a:t>Beam related background</a:t>
            </a:r>
          </a:p>
          <a:p>
            <a:pPr lvl="1"/>
            <a:r>
              <a:rPr lang="en-US" altLang="zh-CN" dirty="0" smtClean="0"/>
              <a:t>Other background</a:t>
            </a:r>
          </a:p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AD3E-3EE1-4C44-9BA7-12825C45C2F5}" type="datetime1">
              <a:rPr lang="zh-CN" altLang="en-US" smtClean="0"/>
              <a:t>2019/6/6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4212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8232" y="0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Beam Related </a:t>
            </a:r>
            <a:r>
              <a:rPr lang="en-US" altLang="zh-CN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Backgrounds</a:t>
            </a:r>
            <a:endParaRPr lang="en-US" altLang="zh-CN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BD41-E1E4-4CD1-AB1A-B400C76F7176}" type="datetime1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2019/6/6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F2F7-6151-4B88-8613-9B75C2AFA29A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Estimation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8232" y="908720"/>
            <a:ext cx="7848872" cy="2246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beam related backgrounds are mainly caused by high energy electrons, muons and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pions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either decaying in flight or scattered by beam line material. 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repeating high energy beam particle samples by 10 times with different random seeds, it is found that for all beam particles, the probability of producing an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energetic electron from one initial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proton and accepted by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CyDet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geometrical cut and momentum cut is: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9788837"/>
                  </p:ext>
                </p:extLst>
              </p:nvPr>
            </p:nvGraphicFramePr>
            <p:xfrm>
              <a:off x="1564668" y="3573016"/>
              <a:ext cx="6096000" cy="18751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/>
                    <a:gridCol w="30480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Beam</a:t>
                          </a:r>
                          <a:r>
                            <a:rPr lang="en-US" altLang="zh-CN" baseline="0" dirty="0" smtClean="0"/>
                            <a:t> Particle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mtClean="0">
                                        <a:latin typeface="Cambria Math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altLang="zh-CN" smtClean="0">
                                        <a:latin typeface="Cambria Math"/>
                                      </a:rPr>
                                      <m:t>𝒑</m:t>
                                    </m:r>
                                    <m:r>
                                      <a:rPr lang="en-US" altLang="zh-CN" smtClean="0">
                                        <a:latin typeface="Cambria Math"/>
                                      </a:rPr>
                                      <m:t>→</m:t>
                                    </m:r>
                                    <m:r>
                                      <a:rPr lang="en-US" altLang="zh-CN" smtClean="0">
                                        <a:latin typeface="Cambria Math"/>
                                      </a:rPr>
                                      <m:t>𝒆</m:t>
                                    </m:r>
                                    <m:r>
                                      <a:rPr lang="en-US" altLang="zh-CN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CN" smtClean="0">
                                        <a:latin typeface="Cambria Math"/>
                                      </a:rPr>
                                      <m:t>𝒐</m:t>
                                    </m:r>
                                    <m:r>
                                      <a:rPr lang="en-US" altLang="zh-CN" smtClean="0">
                                        <a:latin typeface="Cambria Math"/>
                                      </a:rPr>
                                      <m:t>𝟏𝟎𝟎</m:t>
                                    </m:r>
                                  </m:sub>
                                </m:sSub>
                                <m:r>
                                  <a:rPr lang="en-US" altLang="zh-CN" smtClean="0">
                                    <a:latin typeface="Cambria Math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mtClean="0">
                                        <a:latin typeface="Cambria Math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altLang="zh-CN" smtClean="0">
                                        <a:latin typeface="Cambria Math"/>
                                      </a:rPr>
                                      <m:t>𝒈𝒆𝒐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mtClean="0">
                                        <a:latin typeface="Cambria Math"/>
                                      </a:rPr>
                                      <m:t>∙</m:t>
                                    </m:r>
                                    <m:r>
                                      <a:rPr lang="en-US" altLang="zh-CN" smtClean="0">
                                        <a:latin typeface="Cambria Math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altLang="zh-CN" smtClean="0">
                                        <a:latin typeface="Cambria Math"/>
                                      </a:rPr>
                                      <m:t>𝒎𝒐𝒎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Electron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dirty="0" smtClean="0">
                                    <a:latin typeface="Cambria Math"/>
                                  </a:rPr>
                                  <m:t>&lt;2</m:t>
                                </m:r>
                                <m:r>
                                  <a:rPr lang="en-US" altLang="zh-CN" smtClean="0">
                                    <a:latin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CN" smtClean="0">
                                        <a:latin typeface="Cambria Math"/>
                                      </a:rPr>
                                      <m:t>11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err="1" smtClean="0"/>
                            <a:t>Muon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Pion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Others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9788837"/>
                  </p:ext>
                </p:extLst>
              </p:nvPr>
            </p:nvGraphicFramePr>
            <p:xfrm>
              <a:off x="1564668" y="3573016"/>
              <a:ext cx="6096000" cy="18751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/>
                    <a:gridCol w="3048000"/>
                  </a:tblGrid>
                  <a:tr h="391795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Beam</a:t>
                          </a:r>
                          <a:r>
                            <a:rPr lang="en-US" altLang="zh-CN" baseline="0" dirty="0" smtClean="0"/>
                            <a:t> Particle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200" t="-7813" b="-40468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Electron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0200" t="-28279" b="-614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err="1" smtClean="0"/>
                            <a:t>Muon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Pion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Others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9552" y="5661248"/>
                <a:ext cx="8352928" cy="7078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2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altLang="zh-CN" dirty="0" smtClean="0">
                    <a:solidFill>
                      <a:schemeClr val="bg1"/>
                    </a:solidFill>
                  </a:rPr>
                  <a:t>*From the sample of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5</m:t>
                    </m:r>
                    <m:r>
                      <a:rPr lang="en-US" altLang="zh-CN" b="0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.1</m:t>
                    </m:r>
                    <m:r>
                      <a:rPr lang="en-US" altLang="zh-CN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altLang="zh-CN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chemeClr val="bg1"/>
                    </a:solidFill>
                  </a:rPr>
                  <a:t>POT,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934 </a:t>
                </a:r>
                <a:r>
                  <a:rPr lang="en-US" altLang="zh-CN" dirty="0" smtClean="0">
                    <a:solidFill>
                      <a:schemeClr val="bg1"/>
                    </a:solidFill>
                  </a:rPr>
                  <a:t>electrons over 100 MeV/c were found on the </a:t>
                </a:r>
                <a:r>
                  <a:rPr lang="en-US" altLang="zh-CN" dirty="0" err="1" smtClean="0">
                    <a:solidFill>
                      <a:schemeClr val="bg1"/>
                    </a:solidFill>
                  </a:rPr>
                  <a:t>CyDet</a:t>
                </a:r>
                <a:r>
                  <a:rPr lang="en-US" altLang="zh-CN" dirty="0" smtClean="0">
                    <a:solidFill>
                      <a:schemeClr val="bg1"/>
                    </a:solidFill>
                  </a:rPr>
                  <a:t> box,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4</a:t>
                </a:r>
                <a:r>
                  <a:rPr lang="en-US" altLang="zh-CN" dirty="0" smtClean="0">
                    <a:solidFill>
                      <a:schemeClr val="bg1"/>
                    </a:solidFill>
                  </a:rPr>
                  <a:t> passed geometry &amp; quality cut, none in signal region.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661248"/>
                <a:ext cx="8352928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655" t="-2500" r="-873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654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D:\W Particle Physics\MyStudy\Beam\New Folder\Background\em_t_fi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9" y="4695063"/>
            <a:ext cx="2973829" cy="171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3488" y="4676895"/>
            <a:ext cx="3005749" cy="172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9237" y="4653136"/>
            <a:ext cx="3005748" cy="172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8232" y="0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Beam Related </a:t>
            </a:r>
            <a:r>
              <a:rPr lang="en-US" altLang="zh-CN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Backgrounds</a:t>
            </a:r>
            <a:endParaRPr lang="en-US" altLang="zh-CN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BD41-E1E4-4CD1-AB1A-B400C76F7176}" type="datetime1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2019/6/6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F2F7-6151-4B88-8613-9B75C2AFA29A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Estimation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8232" y="836712"/>
            <a:ext cx="7848872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delayed backgrounds, it’s found that the time distribution of energetic particles follow exponential curve.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extrapolating the time distribution, the delayed background is found to be negligible.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2874068"/>
                  </p:ext>
                </p:extLst>
              </p:nvPr>
            </p:nvGraphicFramePr>
            <p:xfrm>
              <a:off x="1331640" y="2204864"/>
              <a:ext cx="60960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/>
                    <a:gridCol w="30480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Beam</a:t>
                          </a:r>
                          <a:r>
                            <a:rPr lang="en-US" altLang="zh-CN" baseline="0" dirty="0" smtClean="0"/>
                            <a:t> Particle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Delayed</a:t>
                          </a:r>
                          <a:r>
                            <a:rPr lang="en-US" altLang="zh-CN" baseline="0" dirty="0" smtClean="0"/>
                            <a:t> Backgrounds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Electron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mtClean="0">
                                    <a:latin typeface="Cambria Math"/>
                                  </a:rPr>
                                  <m:t>2.0×</m:t>
                                </m:r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CN" smtClean="0">
                                        <a:latin typeface="Cambria Math"/>
                                      </a:rPr>
                                      <m:t>33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err="1" smtClean="0"/>
                            <a:t>Muon</a:t>
                          </a:r>
                          <a:r>
                            <a:rPr lang="en-US" altLang="zh-CN" dirty="0" smtClean="0"/>
                            <a:t> (in flight)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mtClean="0">
                                    <a:latin typeface="Cambria Math"/>
                                  </a:rPr>
                                  <m:t>&lt;2.3</m:t>
                                </m:r>
                                <m:r>
                                  <a:rPr lang="en-US" altLang="zh-CN">
                                    <a:latin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−1</m:t>
                                    </m:r>
                                    <m:r>
                                      <a:rPr lang="en-US" altLang="zh-CN" smtClean="0">
                                        <a:latin typeface="Cambria Math"/>
                                      </a:rPr>
                                      <m:t>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/>
                            <a:t>Pion (in flight)</a:t>
                          </a:r>
                          <a:endParaRPr lang="zh-CN" altLang="en-US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mtClean="0">
                                    <a:latin typeface="Cambria Math"/>
                                  </a:rPr>
                                  <m:t>&lt;1</m:t>
                                </m:r>
                                <m:r>
                                  <a:rPr lang="en-US" altLang="zh-CN">
                                    <a:latin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CN" smtClean="0">
                                        <a:latin typeface="Cambria Math"/>
                                      </a:rPr>
                                      <m:t>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Others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mtClean="0">
                                    <a:latin typeface="Cambria Math"/>
                                  </a:rPr>
                                  <m:t>∗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2874068"/>
                  </p:ext>
                </p:extLst>
              </p:nvPr>
            </p:nvGraphicFramePr>
            <p:xfrm>
              <a:off x="1331640" y="2204864"/>
              <a:ext cx="6096000" cy="19135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/>
                    <a:gridCol w="30480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Beam</a:t>
                          </a:r>
                          <a:r>
                            <a:rPr lang="en-US" altLang="zh-CN" baseline="0" dirty="0" smtClean="0"/>
                            <a:t> Particle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Delayed</a:t>
                          </a:r>
                          <a:r>
                            <a:rPr lang="en-US" altLang="zh-CN" baseline="0" dirty="0" smtClean="0"/>
                            <a:t> Backgrounds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91033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Electron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00000" t="-103125" r="-200" b="-318750"/>
                          </a:stretch>
                        </a:blipFill>
                      </a:tcPr>
                    </a:tc>
                  </a:tr>
                  <a:tr h="391033">
                    <a:tc>
                      <a:txBody>
                        <a:bodyPr/>
                        <a:lstStyle/>
                        <a:p>
                          <a:r>
                            <a:rPr lang="en-US" altLang="zh-CN" dirty="0" err="1" smtClean="0"/>
                            <a:t>Muon</a:t>
                          </a:r>
                          <a:r>
                            <a:rPr lang="en-US" altLang="zh-CN" dirty="0" smtClean="0"/>
                            <a:t> (in flight)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00000" t="-203125" r="-200" b="-218750"/>
                          </a:stretch>
                        </a:blipFill>
                      </a:tcPr>
                    </a:tc>
                  </a:tr>
                  <a:tr h="38976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/>
                            <a:t>Pion (in flight)</a:t>
                          </a:r>
                          <a:endParaRPr lang="zh-CN" altLang="en-US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00000" t="-303125" r="-200" b="-11875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Others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00000" t="-422951" r="-200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6" name="TextBox 15"/>
          <p:cNvSpPr txBox="1"/>
          <p:nvPr/>
        </p:nvSpPr>
        <p:spPr>
          <a:xfrm>
            <a:off x="564876" y="4149080"/>
            <a:ext cx="813224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1800" dirty="0"/>
              <a:t>*This part is also considered to be negligible though still needs further investigation.</a:t>
            </a:r>
            <a:endParaRPr lang="zh-CN" altLang="en-US" sz="1800" dirty="0"/>
          </a:p>
        </p:txBody>
      </p:sp>
      <p:sp>
        <p:nvSpPr>
          <p:cNvPr id="8" name="矩形 7"/>
          <p:cNvSpPr/>
          <p:nvPr/>
        </p:nvSpPr>
        <p:spPr>
          <a:xfrm>
            <a:off x="1187624" y="5128760"/>
            <a:ext cx="1563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Beam Electron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789904" y="5094454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Muon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801005" y="5094454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Pion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24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528" y="188640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Beam Related </a:t>
            </a:r>
            <a:r>
              <a:rPr lang="en-US" altLang="zh-CN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Backgrounds</a:t>
            </a:r>
            <a:endParaRPr lang="en-US" altLang="zh-CN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BD41-E1E4-4CD1-AB1A-B400C76F7176}" type="datetime1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2019/6/6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F2F7-6151-4B88-8613-9B75C2AFA29A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8232" y="1718135"/>
                <a:ext cx="7848872" cy="1656159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prompt backgrounds</a:t>
                </a:r>
                <a:r>
                  <a:rPr lang="en-US" altLang="zh-CN" sz="20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assuming residual protons are </a:t>
                </a:r>
                <a:r>
                  <a:rPr lang="en-US" altLang="zh-CN" sz="2000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uniformly distributed </a:t>
                </a:r>
                <a:r>
                  <a:rPr lang="en-US" altLang="zh-CN" sz="20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among bunch interval,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FFFFFF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FFFFFF"/>
                            </a:solidFill>
                            <a:latin typeface="Cambria Math"/>
                          </a:rPr>
                          <m:t>𝑡𝑖𝑚𝑒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FFFFFF"/>
                        </a:solidFill>
                        <a:latin typeface="Cambria Math"/>
                      </a:rPr>
                      <m:t>=38.4%</m:t>
                    </m:r>
                    <m:r>
                      <a:rPr lang="en-US" altLang="zh-CN" sz="2000" i="1">
                        <a:solidFill>
                          <a:srgbClr val="FFFFFF"/>
                        </a:solidFill>
                        <a:latin typeface="Cambria Math"/>
                      </a:rPr>
                      <m:t> </m:t>
                    </m:r>
                    <m:r>
                      <a:rPr lang="en-US" altLang="zh-CN" sz="2000" i="1" smtClean="0">
                        <a:solidFill>
                          <a:srgbClr val="FFFF00"/>
                        </a:solidFill>
                        <a:latin typeface="Cambria Math"/>
                      </a:rPr>
                      <m:t>(</m:t>
                    </m:r>
                    <m:r>
                      <a:rPr lang="en-US" altLang="zh-CN" sz="2000" b="0" i="1" smtClean="0">
                        <a:solidFill>
                          <a:srgbClr val="FFFF00"/>
                        </a:solidFill>
                        <a:latin typeface="Cambria Math"/>
                      </a:rPr>
                      <m:t>57</m:t>
                    </m:r>
                    <m:r>
                      <a:rPr lang="en-US" altLang="zh-CN" sz="2000" i="1">
                        <a:solidFill>
                          <a:srgbClr val="FFFF00"/>
                        </a:solidFill>
                        <a:latin typeface="Cambria Math"/>
                      </a:rPr>
                      <m:t>.</m:t>
                    </m:r>
                    <m:r>
                      <a:rPr lang="en-US" altLang="zh-CN" sz="2000" b="0" i="1" smtClean="0">
                        <a:solidFill>
                          <a:srgbClr val="FFFF00"/>
                        </a:solidFill>
                        <a:latin typeface="Cambria Math"/>
                      </a:rPr>
                      <m:t>3</m:t>
                    </m:r>
                    <m:r>
                      <a:rPr lang="en-US" altLang="zh-CN" sz="2000" i="1">
                        <a:solidFill>
                          <a:srgbClr val="FFFF00"/>
                        </a:solidFill>
                        <a:latin typeface="Cambria Math"/>
                      </a:rPr>
                      <m:t>%)</m:t>
                    </m:r>
                  </m:oMath>
                </a14:m>
                <a:endParaRPr lang="en-US" altLang="zh-CN" sz="2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000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total contamination during COMET Phase-I running period can be calculated as: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0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CN" sz="2000" b="0" i="1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𝑏𝑘𝑔</m:t>
                          </m:r>
                        </m:sub>
                      </m:sSub>
                      <m:r>
                        <a:rPr lang="en-US" altLang="zh-CN" sz="2000" b="0" i="1">
                          <a:solidFill>
                            <a:srgbClr val="FFFFFF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sz="2000" b="0" i="1">
                              <a:solidFill>
                                <a:srgbClr val="FFFFFF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CN" sz="2000" b="0" i="1">
                              <a:solidFill>
                                <a:srgbClr val="FFFFFF"/>
                              </a:solidFill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  <m:r>
                        <a:rPr lang="en-US" altLang="zh-CN" sz="2000" b="0" i="1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CN" sz="20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000" b="0" i="1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altLang="zh-CN" sz="2000" b="0" i="1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altLang="zh-CN" sz="2000" b="0" i="1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𝑒</m:t>
                          </m:r>
                          <m:r>
                            <a:rPr lang="en-US" altLang="zh-CN" sz="2000" b="0" i="1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CN" sz="2000" b="0" i="1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𝑜</m:t>
                          </m:r>
                          <m:r>
                            <a:rPr lang="en-US" altLang="zh-CN" sz="2000" b="0" i="1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100</m:t>
                          </m:r>
                        </m:sub>
                      </m:sSub>
                      <m:r>
                        <a:rPr lang="en-US" altLang="zh-CN" sz="2000" b="0" i="1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CN" sz="20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sz="2000" b="0" i="1">
                              <a:solidFill>
                                <a:srgbClr val="FFFFFF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000" b="0" i="1">
                              <a:solidFill>
                                <a:srgbClr val="FFFFFF"/>
                              </a:solidFill>
                              <a:latin typeface="Cambria Math"/>
                              <a:ea typeface="Cambria Math"/>
                            </a:rPr>
                            <m:t>𝑔𝑒𝑜</m:t>
                          </m:r>
                        </m:sub>
                      </m:sSub>
                      <m:sSub>
                        <m:sSubPr>
                          <m:ctrlPr>
                            <a:rPr lang="en-US" altLang="zh-CN" sz="20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sz="2000" b="0" i="1">
                              <a:solidFill>
                                <a:srgbClr val="FFFFFF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CN" sz="2000" b="0" i="1">
                              <a:solidFill>
                                <a:srgbClr val="FFFFFF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000" b="0" i="1">
                              <a:solidFill>
                                <a:srgbClr val="FFFFFF"/>
                              </a:solidFill>
                              <a:latin typeface="Cambria Math"/>
                              <a:ea typeface="Cambria Math"/>
                            </a:rPr>
                            <m:t>𝑚𝑜𝑚</m:t>
                          </m:r>
                        </m:sub>
                      </m:sSub>
                      <m:r>
                        <a:rPr lang="en-US" altLang="zh-CN" sz="2000" b="0" i="1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zh-CN" altLang="zh-CN" sz="20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000" b="0" i="1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𝑡𝑖𝑚𝑒</m:t>
                          </m:r>
                        </m:sub>
                      </m:sSub>
                      <m:r>
                        <a:rPr lang="en-US" altLang="zh-CN" sz="2000" b="0" i="1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CN" sz="2000" b="0" i="1" smtClean="0">
                          <a:solidFill>
                            <a:srgbClr val="FFFFFF"/>
                          </a:solidFill>
                          <a:latin typeface="Cambria Math"/>
                        </a:rPr>
                        <m:t>𝐸𝑓𝑓</m:t>
                      </m:r>
                      <m:r>
                        <a:rPr lang="en-US" altLang="zh-CN" sz="2000" i="1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zh-CN" altLang="zh-CN" sz="20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𝑒𝑥𝑡</m:t>
                          </m:r>
                        </m:sub>
                      </m:sSub>
                    </m:oMath>
                  </m:oMathPara>
                </a14:m>
                <a:endParaRPr lang="en-US" altLang="zh-CN" sz="2000" i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32" y="1718135"/>
                <a:ext cx="7848872" cy="1656159"/>
              </a:xfrm>
              <a:prstGeom prst="rect">
                <a:avLst/>
              </a:prstGeom>
              <a:blipFill rotWithShape="1">
                <a:blip r:embed="rId2"/>
                <a:stretch>
                  <a:fillRect l="-697" t="-1087" b="-7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5741065"/>
                  </p:ext>
                </p:extLst>
              </p:nvPr>
            </p:nvGraphicFramePr>
            <p:xfrm>
              <a:off x="1331640" y="3933056"/>
              <a:ext cx="6096000" cy="185420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048000"/>
                    <a:gridCol w="30480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Beam</a:t>
                          </a:r>
                          <a:r>
                            <a:rPr lang="en-US" altLang="zh-CN" baseline="0" dirty="0" smtClean="0"/>
                            <a:t> Particle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Prompt</a:t>
                          </a:r>
                          <a:r>
                            <a:rPr lang="en-US" altLang="zh-CN" baseline="0" dirty="0" smtClean="0"/>
                            <a:t> Backgrounds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Electron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mtClean="0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altLang="zh-CN" b="0" i="0" smtClean="0"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altLang="zh-CN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altLang="zh-CN" b="0" i="0" smtClean="0">
                                  <a:latin typeface="Cambria Math"/>
                                </a:rPr>
                                <m:t>9</m:t>
                              </m:r>
                              <m:r>
                                <a:rPr lang="en-US" altLang="zh-CN">
                                  <a:latin typeface="Cambria Math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CN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zh-CN" altLang="en-US" dirty="0" smtClean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 smtClean="0">
                              <a:solidFill>
                                <a:srgbClr val="FFC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altLang="zh-CN" b="0" i="0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6</m:t>
                              </m:r>
                              <m:r>
                                <a:rPr lang="en-US" altLang="zh-CN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altLang="zh-CN" b="0" i="0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9</m:t>
                              </m:r>
                              <m:r>
                                <a:rPr lang="en-US" altLang="zh-CN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CN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 smtClean="0">
                              <a:solidFill>
                                <a:srgbClr val="FFC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dirty="0">
                            <a:solidFill>
                              <a:srgbClr val="FFC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err="1" smtClean="0"/>
                            <a:t>Muon</a:t>
                          </a:r>
                          <a:r>
                            <a:rPr lang="en-US" altLang="zh-CN" dirty="0" smtClean="0"/>
                            <a:t> (in flight)</a:t>
                          </a:r>
                          <a:endParaRPr lang="zh-CN" altLang="en-US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/>
                            <a:t>Pion (in flight)</a:t>
                          </a:r>
                          <a:endParaRPr lang="zh-CN" altLang="en-US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Others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5741065"/>
                  </p:ext>
                </p:extLst>
              </p:nvPr>
            </p:nvGraphicFramePr>
            <p:xfrm>
              <a:off x="1331640" y="3933056"/>
              <a:ext cx="6096000" cy="185420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048000"/>
                    <a:gridCol w="30480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Beam</a:t>
                          </a:r>
                          <a:r>
                            <a:rPr lang="en-US" altLang="zh-CN" baseline="0" dirty="0" smtClean="0"/>
                            <a:t> Particle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Prompt</a:t>
                          </a:r>
                          <a:r>
                            <a:rPr lang="en-US" altLang="zh-CN" baseline="0" dirty="0" smtClean="0"/>
                            <a:t> Backgrounds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Electron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000" t="-27160" r="-200" b="-6584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err="1" smtClean="0"/>
                            <a:t>Muon</a:t>
                          </a:r>
                          <a:r>
                            <a:rPr lang="en-US" altLang="zh-CN" dirty="0" smtClean="0"/>
                            <a:t> (in flight)</a:t>
                          </a:r>
                          <a:endParaRPr lang="zh-CN" altLang="en-US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/>
                            <a:t>Pion (in flight)</a:t>
                          </a:r>
                          <a:endParaRPr lang="zh-CN" altLang="en-US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Others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矩形 7"/>
          <p:cNvSpPr/>
          <p:nvPr/>
        </p:nvSpPr>
        <p:spPr>
          <a:xfrm>
            <a:off x="6228184" y="5706817"/>
            <a:ext cx="27347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* 700 </a:t>
            </a:r>
            <a:r>
              <a:rPr lang="en-US" altLang="zh-CN" dirty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ns window as default </a:t>
            </a:r>
            <a:r>
              <a:rPr lang="en-US" altLang="zh-CN" dirty="0">
                <a:solidFill>
                  <a:srgbClr val="FFC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(500 ns </a:t>
            </a:r>
            <a:r>
              <a:rPr lang="en-US" altLang="zh-CN" dirty="0" smtClean="0">
                <a:solidFill>
                  <a:srgbClr val="FFC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window as </a:t>
            </a:r>
            <a:r>
              <a:rPr lang="en-US" altLang="zh-CN" dirty="0">
                <a:solidFill>
                  <a:srgbClr val="FFC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optional)</a:t>
            </a:r>
            <a:endParaRPr lang="zh-CN" alt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12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6378" y="22503"/>
            <a:ext cx="7543800" cy="914400"/>
          </a:xfrm>
        </p:spPr>
        <p:txBody>
          <a:bodyPr>
            <a:normAutofit/>
          </a:bodyPr>
          <a:lstStyle/>
          <a:p>
            <a:pPr marL="285750" indent="-285750"/>
            <a:r>
              <a:rPr lang="en-US" altLang="zh-CN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Backgrounds</a:t>
            </a:r>
            <a:endParaRPr lang="en-US" altLang="zh-CN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BD41-E1E4-4CD1-AB1A-B400C76F7176}" type="datetime1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2019/6/6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F2F7-6151-4B88-8613-9B75C2AFA29A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14672" y="1498431"/>
                <a:ext cx="7848872" cy="2554545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Cosmic ray induced backgrounds can be caused by </a:t>
                </a:r>
                <a:r>
                  <a:rPr lang="en-US" altLang="zh-CN" sz="2000" dirty="0" smtClean="0"/>
                  <a:t>cosmic-ray </a:t>
                </a:r>
                <a:r>
                  <a:rPr lang="en-US" altLang="zh-CN" sz="2000" dirty="0"/>
                  <a:t>muons that produce an electron which enters the </a:t>
                </a:r>
                <a:r>
                  <a:rPr lang="en-US" altLang="zh-CN" sz="2000" dirty="0" smtClean="0"/>
                  <a:t>detector, or </a:t>
                </a:r>
                <a:r>
                  <a:rPr lang="en-US" altLang="zh-CN" sz="2000" dirty="0"/>
                  <a:t>cosmic-ray muons enter the detector and are misidentified as an electron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This contribution would be suppressed by Cosmic Ray veto system (CRV), which </a:t>
                </a:r>
                <a:r>
                  <a:rPr lang="en-US" altLang="zh-CN" sz="2000" dirty="0"/>
                  <a:t>works as a veto with high efficiency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zh-CN" sz="2000">
                            <a:latin typeface="Cambria Math"/>
                          </a:rPr>
                          <m:t>−</m:t>
                        </m:r>
                        <m:r>
                          <a:rPr lang="en-US" altLang="zh-CN" sz="2000" b="0" i="0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False tracking backgrounds are expected to be at a </a:t>
                </a:r>
                <a:r>
                  <a:rPr lang="en-US" altLang="zh-CN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negligible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level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yet the estimation demands for a realistic tracking method, which we are still improving.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72" y="1498431"/>
                <a:ext cx="7848872" cy="2554545"/>
              </a:xfrm>
              <a:prstGeom prst="rect">
                <a:avLst/>
              </a:prstGeom>
              <a:blipFill rotWithShape="1">
                <a:blip r:embed="rId2"/>
                <a:stretch>
                  <a:fillRect l="-464" t="-709" r="-1238" b="-28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表格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2524951"/>
                  </p:ext>
                </p:extLst>
              </p:nvPr>
            </p:nvGraphicFramePr>
            <p:xfrm>
              <a:off x="634234" y="4581128"/>
              <a:ext cx="8009748" cy="111252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4004874"/>
                    <a:gridCol w="4004874"/>
                  </a:tblGrid>
                  <a:tr h="370840">
                    <a:tc gridSpan="2"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Other Backgrounds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Cosmic-ray induced backgrounds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l-GR" sz="1800" smtClean="0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CN" sz="1800" smtClean="0">
                                      <a:latin typeface="Cambria Math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altLang="zh-CN" sz="1800" smtClean="0">
                                  <a:latin typeface="Cambria Math"/>
                                </a:rPr>
                                <m:t>𝑒𝑡𝑐</m:t>
                              </m:r>
                            </m:oMath>
                          </a14:m>
                          <a:r>
                            <a:rPr lang="zh-CN" altLang="en-US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entering beam line and/or</a:t>
                          </a:r>
                          <a:r>
                            <a:rPr lang="en-US" altLang="zh-CN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detector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 tracking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Hit</a:t>
                          </a:r>
                          <a:r>
                            <a:rPr lang="en-US" altLang="zh-CN" sz="18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points falsely considered as a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1800" smtClean="0">
                                      <a:latin typeface="Cambria Math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track.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表格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2524951"/>
                  </p:ext>
                </p:extLst>
              </p:nvPr>
            </p:nvGraphicFramePr>
            <p:xfrm>
              <a:off x="634234" y="4581128"/>
              <a:ext cx="8009748" cy="111252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4004874"/>
                    <a:gridCol w="4004874"/>
                  </a:tblGrid>
                  <a:tr h="370840">
                    <a:tc gridSpan="2"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Other Backgrounds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Cosmic-ray induced backgrounds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108197" b="-1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 tracking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20819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3908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28419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Cosmic Ray Background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AD3E-3EE1-4C44-9BA7-12825C45C2F5}" type="datetime1">
              <a:rPr lang="zh-CN" altLang="en-US" smtClean="0"/>
              <a:t>2019/6/6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24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6583" y="1081742"/>
                <a:ext cx="4320480" cy="5667705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 dedicated simulations are done for cosmic ray background study:</a:t>
                </a: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General one: covering the whole experimental hall. 23 million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2000" i="1" smtClean="0">
                            <a:latin typeface="Cambria Math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sz="200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∓</m:t>
                        </m:r>
                      </m:sup>
                    </m:sSup>
                  </m:oMath>
                </a14:m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(~1 minute).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Focused one: only dangerous area and directions based on general run’s result. 100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million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sz="20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∓</m:t>
                        </m:r>
                      </m:sup>
                    </m:sSup>
                  </m:oMath>
                </a14:m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(~1/2 day) are generated.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the focused run, 35 electrons in CDC with 85~110 MeV/c momenta were found, but none met the </a:t>
                </a:r>
                <a:r>
                  <a:rPr lang="en-US" altLang="zh-CN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CyDet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requirements.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the assumption that 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additional CRV at dangerous area also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has 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veto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inefficiency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zh-CN" sz="2000">
                            <a:latin typeface="Cambria Math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Cosmic ray background is expected to be smaller than 0.01.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83" y="1081742"/>
                <a:ext cx="4320480" cy="5667705"/>
              </a:xfrm>
              <a:prstGeom prst="rect">
                <a:avLst/>
              </a:prstGeom>
              <a:blipFill rotWithShape="1">
                <a:blip r:embed="rId2"/>
                <a:stretch>
                  <a:fillRect l="-983" t="-321" r="-2107" b="-7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719" y="1349502"/>
            <a:ext cx="2843808" cy="264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接箭头连接符 9"/>
          <p:cNvCxnSpPr/>
          <p:nvPr/>
        </p:nvCxnSpPr>
        <p:spPr>
          <a:xfrm flipH="1">
            <a:off x="5333287" y="3140968"/>
            <a:ext cx="1725337" cy="8554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7668344" y="3140968"/>
            <a:ext cx="111561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279" y="3996432"/>
            <a:ext cx="3472457" cy="246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438752" y="902374"/>
            <a:ext cx="2021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By Nam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895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7996" y="-31548"/>
            <a:ext cx="7543800" cy="914400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 of Backgrounds (in TDR)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BD41-E1E4-4CD1-AB1A-B400C76F7176}" type="datetime1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2019/6/6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F2F7-6151-4B88-8613-9B75C2AFA29A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31840" y="6492875"/>
            <a:ext cx="2895600" cy="365125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Estimation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857250"/>
            <a:ext cx="76009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04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967" y="2780928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Backup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AD3E-3EE1-4C44-9BA7-12825C45C2F5}" type="datetime1">
              <a:rPr lang="zh-CN" altLang="en-US" smtClean="0"/>
              <a:t>2019/6/6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0448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Pion stop time distribution &amp; time window</a:t>
            </a:r>
            <a:endParaRPr lang="zh-CN" altLang="en-US" sz="36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AD3E-3EE1-4C44-9BA7-12825C45C2F5}" type="datetime1">
              <a:rPr lang="zh-CN" altLang="en-US" smtClean="0"/>
              <a:t>2019/6/6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27</a:t>
            </a:fld>
            <a:endParaRPr lang="zh-CN" alt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2352675"/>
            <a:ext cx="66294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1052736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By checking the time distribution of different </a:t>
            </a:r>
            <a:r>
              <a:rPr lang="en-US" altLang="zh-CN" dirty="0" err="1" smtClean="0"/>
              <a:t>pions</a:t>
            </a:r>
            <a:r>
              <a:rPr lang="en-US" altLang="zh-CN" dirty="0" smtClean="0"/>
              <a:t> (according to where they stopped) at the end of 90 degree bending, we can find out that the shoulder after 200ns is formed after Bridge Solenoid (BS).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Below is the histogram stack of different groups of </a:t>
            </a:r>
            <a:r>
              <a:rPr lang="en-US" altLang="zh-CN" dirty="0" err="1" smtClean="0"/>
              <a:t>pions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52120" y="2949270"/>
            <a:ext cx="1656184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000" dirty="0" err="1" smtClean="0"/>
              <a:t>Pions</a:t>
            </a:r>
            <a:r>
              <a:rPr lang="en-US" altLang="zh-CN" sz="1000" dirty="0" smtClean="0"/>
              <a:t> decay or pass through</a:t>
            </a:r>
            <a:endParaRPr lang="zh-CN" altLang="en-US" sz="1000" dirty="0"/>
          </a:p>
        </p:txBody>
      </p:sp>
      <p:pic>
        <p:nvPicPr>
          <p:cNvPr id="8" name="Picture 2" descr="D:\Dropbox\W Works\20160718_CDC\reflected_p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363" y="4077072"/>
            <a:ext cx="3386090" cy="168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箭头连接符 8"/>
          <p:cNvCxnSpPr/>
          <p:nvPr/>
        </p:nvCxnSpPr>
        <p:spPr>
          <a:xfrm>
            <a:off x="3707904" y="4509120"/>
            <a:ext cx="3096344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7045372" y="4637029"/>
            <a:ext cx="64807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5896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Dropbox\W Works\20160331_MW\COMET-PhaseI-sectio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1" b="99951" l="2846" r="986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260" y="1208988"/>
            <a:ext cx="6699646" cy="537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576" y="14699"/>
            <a:ext cx="7543800" cy="914400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COMET Phase-I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BD41-E1E4-4CD1-AB1A-B400C76F7176}" type="datetime1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2019/6/6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F2F7-6151-4B88-8613-9B75C2AFA29A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COMET Phase-I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95936" y="1124744"/>
                <a:ext cx="4770068" cy="2865849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COMET Phase-I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altLang="zh-C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Search </a:t>
                </a:r>
                <a:r>
                  <a:rPr lang="el-GR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→e with SES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/>
                        <a:cs typeface="Times New Roman" panose="02020603050405020304" pitchFamily="18" charset="0"/>
                      </a:rPr>
                      <m:t>3.1</m:t>
                    </m:r>
                    <m:r>
                      <a:rPr lang="en-US" altLang="zh-CN" sz="20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−15</m:t>
                        </m:r>
                      </m:sup>
                    </m:sSup>
                  </m:oMath>
                </a14:m>
                <a:endParaRPr lang="en-US" altLang="zh-C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 beam and backgrounds</a:t>
                </a:r>
              </a:p>
              <a:p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Consists of: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Proton Target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Capture solenoid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Muon transportation beam line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Stopping Target</a:t>
                </a:r>
                <a:endParaRPr lang="en-US" altLang="zh-C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Cylindrical Detector (CDC+CTH)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1124744"/>
                <a:ext cx="4770068" cy="2865849"/>
              </a:xfrm>
              <a:prstGeom prst="rect">
                <a:avLst/>
              </a:prstGeom>
              <a:blipFill rotWithShape="0">
                <a:blip r:embed="rId4"/>
                <a:stretch>
                  <a:fillRect l="-1145" t="-844" b="-25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接箭头连接符 20"/>
          <p:cNvCxnSpPr/>
          <p:nvPr/>
        </p:nvCxnSpPr>
        <p:spPr>
          <a:xfrm flipH="1" flipV="1">
            <a:off x="1763688" y="1772816"/>
            <a:ext cx="2232248" cy="792088"/>
          </a:xfrm>
          <a:prstGeom prst="straightConnector1">
            <a:avLst/>
          </a:prstGeom>
          <a:ln w="28575">
            <a:solidFill>
              <a:srgbClr val="FFC000"/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H="1" flipV="1">
            <a:off x="2411760" y="2564904"/>
            <a:ext cx="1584177" cy="288032"/>
          </a:xfrm>
          <a:prstGeom prst="straightConnector1">
            <a:avLst/>
          </a:prstGeom>
          <a:ln w="28575">
            <a:solidFill>
              <a:srgbClr val="FFC000"/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H="1">
            <a:off x="2411760" y="3140968"/>
            <a:ext cx="1584177" cy="1728192"/>
          </a:xfrm>
          <a:prstGeom prst="straightConnector1">
            <a:avLst/>
          </a:prstGeom>
          <a:ln w="28575">
            <a:solidFill>
              <a:srgbClr val="FFC000"/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>
            <a:off x="3995936" y="3789040"/>
            <a:ext cx="1152128" cy="1440160"/>
          </a:xfrm>
          <a:prstGeom prst="straightConnector1">
            <a:avLst/>
          </a:prstGeom>
          <a:ln w="28575">
            <a:solidFill>
              <a:srgbClr val="FFC000"/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>
            <a:off x="4010104" y="3501008"/>
            <a:ext cx="921936" cy="2016224"/>
          </a:xfrm>
          <a:prstGeom prst="straightConnector1">
            <a:avLst/>
          </a:prstGeom>
          <a:ln w="28575">
            <a:solidFill>
              <a:srgbClr val="FFC000"/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062" name="组合 2061"/>
          <p:cNvGrpSpPr/>
          <p:nvPr/>
        </p:nvGrpSpPr>
        <p:grpSpPr>
          <a:xfrm>
            <a:off x="4734018" y="5455592"/>
            <a:ext cx="360040" cy="152400"/>
            <a:chOff x="6948264" y="5373216"/>
            <a:chExt cx="360040" cy="152400"/>
          </a:xfrm>
        </p:grpSpPr>
        <p:cxnSp>
          <p:nvCxnSpPr>
            <p:cNvPr id="2057" name="直接连接符 2056"/>
            <p:cNvCxnSpPr/>
            <p:nvPr/>
          </p:nvCxnSpPr>
          <p:spPr>
            <a:xfrm>
              <a:off x="6948264" y="5373216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7020272" y="5373216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7092280" y="5373216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7164288" y="5381600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7246292" y="5381600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7308304" y="5378276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933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576" y="14699"/>
            <a:ext cx="7543800" cy="914400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Structure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BD41-E1E4-4CD1-AB1A-B400C76F7176}" type="datetime1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2019/6/6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F2F7-6151-4B88-8613-9B75C2AFA29A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 of Backgrounds</a:t>
            </a:r>
          </a:p>
        </p:txBody>
      </p:sp>
      <p:grpSp>
        <p:nvGrpSpPr>
          <p:cNvPr id="70" name="组合 69"/>
          <p:cNvGrpSpPr/>
          <p:nvPr/>
        </p:nvGrpSpPr>
        <p:grpSpPr>
          <a:xfrm>
            <a:off x="683568" y="548680"/>
            <a:ext cx="5379030" cy="6699646"/>
            <a:chOff x="683568" y="548680"/>
            <a:chExt cx="5379030" cy="6699646"/>
          </a:xfrm>
        </p:grpSpPr>
        <p:pic>
          <p:nvPicPr>
            <p:cNvPr id="3" name="Picture 2" descr="D:\Dropbox\W Works\20160331_MW\COMET-PhaseI-sections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71" b="99951" l="2846" r="9869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3260" y="1208988"/>
              <a:ext cx="6699646" cy="5379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3" name="组合 62"/>
            <p:cNvGrpSpPr/>
            <p:nvPr/>
          </p:nvGrpSpPr>
          <p:grpSpPr>
            <a:xfrm>
              <a:off x="4734018" y="5455592"/>
              <a:ext cx="360040" cy="152400"/>
              <a:chOff x="6948264" y="5373216"/>
              <a:chExt cx="360040" cy="152400"/>
            </a:xfrm>
          </p:grpSpPr>
          <p:cxnSp>
            <p:nvCxnSpPr>
              <p:cNvPr id="64" name="直接连接符 63"/>
              <p:cNvCxnSpPr/>
              <p:nvPr/>
            </p:nvCxnSpPr>
            <p:spPr>
              <a:xfrm>
                <a:off x="6948264" y="5373216"/>
                <a:ext cx="0" cy="1440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>
                <a:off x="7020272" y="5373216"/>
                <a:ext cx="0" cy="1440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>
                <a:off x="7092280" y="5373216"/>
                <a:ext cx="0" cy="1440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>
                <a:off x="7164288" y="5381600"/>
                <a:ext cx="0" cy="1440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>
              <a:xfrm>
                <a:off x="7246292" y="5381600"/>
                <a:ext cx="0" cy="1440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/>
              <p:nvPr/>
            </p:nvCxnSpPr>
            <p:spPr>
              <a:xfrm>
                <a:off x="7308304" y="5378276"/>
                <a:ext cx="0" cy="1440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下箭头 6"/>
          <p:cNvSpPr/>
          <p:nvPr/>
        </p:nvSpPr>
        <p:spPr>
          <a:xfrm rot="11833568">
            <a:off x="1133526" y="1944582"/>
            <a:ext cx="360041" cy="1944216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Proton Beam</a:t>
            </a:r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535305" y="1883391"/>
            <a:ext cx="4456062" cy="3753134"/>
            <a:chOff x="1535305" y="1883391"/>
            <a:chExt cx="4456062" cy="3753134"/>
          </a:xfrm>
        </p:grpSpPr>
        <p:sp>
          <p:nvSpPr>
            <p:cNvPr id="9" name="任意多边形 8"/>
            <p:cNvSpPr/>
            <p:nvPr/>
          </p:nvSpPr>
          <p:spPr>
            <a:xfrm>
              <a:off x="1535305" y="1897039"/>
              <a:ext cx="3364241" cy="3725879"/>
            </a:xfrm>
            <a:custGeom>
              <a:avLst/>
              <a:gdLst>
                <a:gd name="connsiteX0" fmla="*/ 143370 w 3364241"/>
                <a:gd name="connsiteY0" fmla="*/ 0 h 3725879"/>
                <a:gd name="connsiteX1" fmla="*/ 6892 w 3364241"/>
                <a:gd name="connsiteY1" fmla="*/ 436728 h 3725879"/>
                <a:gd name="connsiteX2" fmla="*/ 334438 w 3364241"/>
                <a:gd name="connsiteY2" fmla="*/ 846161 h 3725879"/>
                <a:gd name="connsiteX3" fmla="*/ 129722 w 3364241"/>
                <a:gd name="connsiteY3" fmla="*/ 1091821 h 3725879"/>
                <a:gd name="connsiteX4" fmla="*/ 211608 w 3364241"/>
                <a:gd name="connsiteY4" fmla="*/ 1624083 h 3725879"/>
                <a:gd name="connsiteX5" fmla="*/ 170665 w 3364241"/>
                <a:gd name="connsiteY5" fmla="*/ 2402006 h 3725879"/>
                <a:gd name="connsiteX6" fmla="*/ 552802 w 3364241"/>
                <a:gd name="connsiteY6" fmla="*/ 3084394 h 3725879"/>
                <a:gd name="connsiteX7" fmla="*/ 962235 w 3364241"/>
                <a:gd name="connsiteY7" fmla="*/ 3548418 h 3725879"/>
                <a:gd name="connsiteX8" fmla="*/ 1603680 w 3364241"/>
                <a:gd name="connsiteY8" fmla="*/ 3616657 h 3725879"/>
                <a:gd name="connsiteX9" fmla="*/ 2054056 w 3364241"/>
                <a:gd name="connsiteY9" fmla="*/ 3725839 h 3725879"/>
                <a:gd name="connsiteX10" fmla="*/ 2736444 w 3364241"/>
                <a:gd name="connsiteY10" fmla="*/ 3630304 h 3725879"/>
                <a:gd name="connsiteX11" fmla="*/ 3364241 w 3364241"/>
                <a:gd name="connsiteY11" fmla="*/ 3698543 h 372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64241" h="3725879">
                  <a:moveTo>
                    <a:pt x="143370" y="0"/>
                  </a:moveTo>
                  <a:cubicBezTo>
                    <a:pt x="59208" y="147850"/>
                    <a:pt x="-24953" y="295701"/>
                    <a:pt x="6892" y="436728"/>
                  </a:cubicBezTo>
                  <a:cubicBezTo>
                    <a:pt x="38737" y="577755"/>
                    <a:pt x="313966" y="736979"/>
                    <a:pt x="334438" y="846161"/>
                  </a:cubicBezTo>
                  <a:cubicBezTo>
                    <a:pt x="354910" y="955343"/>
                    <a:pt x="150194" y="962167"/>
                    <a:pt x="129722" y="1091821"/>
                  </a:cubicBezTo>
                  <a:cubicBezTo>
                    <a:pt x="109250" y="1221475"/>
                    <a:pt x="204784" y="1405719"/>
                    <a:pt x="211608" y="1624083"/>
                  </a:cubicBezTo>
                  <a:cubicBezTo>
                    <a:pt x="218432" y="1842447"/>
                    <a:pt x="113799" y="2158621"/>
                    <a:pt x="170665" y="2402006"/>
                  </a:cubicBezTo>
                  <a:cubicBezTo>
                    <a:pt x="227531" y="2645391"/>
                    <a:pt x="420874" y="2893325"/>
                    <a:pt x="552802" y="3084394"/>
                  </a:cubicBezTo>
                  <a:cubicBezTo>
                    <a:pt x="684730" y="3275463"/>
                    <a:pt x="787089" y="3459707"/>
                    <a:pt x="962235" y="3548418"/>
                  </a:cubicBezTo>
                  <a:cubicBezTo>
                    <a:pt x="1137381" y="3637129"/>
                    <a:pt x="1421710" y="3587087"/>
                    <a:pt x="1603680" y="3616657"/>
                  </a:cubicBezTo>
                  <a:cubicBezTo>
                    <a:pt x="1785650" y="3646227"/>
                    <a:pt x="1865262" y="3723565"/>
                    <a:pt x="2054056" y="3725839"/>
                  </a:cubicBezTo>
                  <a:cubicBezTo>
                    <a:pt x="2242850" y="3728114"/>
                    <a:pt x="2518080" y="3634853"/>
                    <a:pt x="2736444" y="3630304"/>
                  </a:cubicBezTo>
                  <a:cubicBezTo>
                    <a:pt x="2954808" y="3625755"/>
                    <a:pt x="3245960" y="3684895"/>
                    <a:pt x="3364241" y="3698543"/>
                  </a:cubicBezTo>
                </a:path>
              </a:pathLst>
            </a:custGeom>
            <a:noFill/>
            <a:ln w="38100">
              <a:solidFill>
                <a:srgbClr val="CE02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1595925" y="1883391"/>
              <a:ext cx="4368147" cy="3726349"/>
            </a:xfrm>
            <a:custGeom>
              <a:avLst/>
              <a:gdLst>
                <a:gd name="connsiteX0" fmla="*/ 82750 w 4368147"/>
                <a:gd name="connsiteY0" fmla="*/ 0 h 3726349"/>
                <a:gd name="connsiteX1" fmla="*/ 232875 w 4368147"/>
                <a:gd name="connsiteY1" fmla="*/ 532263 h 3726349"/>
                <a:gd name="connsiteX2" fmla="*/ 863 w 4368147"/>
                <a:gd name="connsiteY2" fmla="*/ 764275 h 3726349"/>
                <a:gd name="connsiteX3" fmla="*/ 150988 w 4368147"/>
                <a:gd name="connsiteY3" fmla="*/ 1228299 h 3726349"/>
                <a:gd name="connsiteX4" fmla="*/ 69102 w 4368147"/>
                <a:gd name="connsiteY4" fmla="*/ 1583140 h 3726349"/>
                <a:gd name="connsiteX5" fmla="*/ 164636 w 4368147"/>
                <a:gd name="connsiteY5" fmla="*/ 2265528 h 3726349"/>
                <a:gd name="connsiteX6" fmla="*/ 205579 w 4368147"/>
                <a:gd name="connsiteY6" fmla="*/ 2811439 h 3726349"/>
                <a:gd name="connsiteX7" fmla="*/ 642308 w 4368147"/>
                <a:gd name="connsiteY7" fmla="*/ 3207224 h 3726349"/>
                <a:gd name="connsiteX8" fmla="*/ 1229162 w 4368147"/>
                <a:gd name="connsiteY8" fmla="*/ 3657600 h 3726349"/>
                <a:gd name="connsiteX9" fmla="*/ 1856959 w 4368147"/>
                <a:gd name="connsiteY9" fmla="*/ 3657600 h 3726349"/>
                <a:gd name="connsiteX10" fmla="*/ 2512051 w 4368147"/>
                <a:gd name="connsiteY10" fmla="*/ 3725839 h 3726349"/>
                <a:gd name="connsiteX11" fmla="*/ 3085257 w 4368147"/>
                <a:gd name="connsiteY11" fmla="*/ 3616657 h 3726349"/>
                <a:gd name="connsiteX12" fmla="*/ 3699406 w 4368147"/>
                <a:gd name="connsiteY12" fmla="*/ 3725839 h 3726349"/>
                <a:gd name="connsiteX13" fmla="*/ 4368147 w 4368147"/>
                <a:gd name="connsiteY13" fmla="*/ 3616657 h 372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8147" h="3726349">
                  <a:moveTo>
                    <a:pt x="82750" y="0"/>
                  </a:moveTo>
                  <a:cubicBezTo>
                    <a:pt x="164636" y="202442"/>
                    <a:pt x="246523" y="404884"/>
                    <a:pt x="232875" y="532263"/>
                  </a:cubicBezTo>
                  <a:cubicBezTo>
                    <a:pt x="219227" y="659642"/>
                    <a:pt x="14511" y="648269"/>
                    <a:pt x="863" y="764275"/>
                  </a:cubicBezTo>
                  <a:cubicBezTo>
                    <a:pt x="-12785" y="880281"/>
                    <a:pt x="139615" y="1091822"/>
                    <a:pt x="150988" y="1228299"/>
                  </a:cubicBezTo>
                  <a:cubicBezTo>
                    <a:pt x="162361" y="1364776"/>
                    <a:pt x="66827" y="1410269"/>
                    <a:pt x="69102" y="1583140"/>
                  </a:cubicBezTo>
                  <a:cubicBezTo>
                    <a:pt x="71377" y="1756012"/>
                    <a:pt x="141890" y="2060812"/>
                    <a:pt x="164636" y="2265528"/>
                  </a:cubicBezTo>
                  <a:cubicBezTo>
                    <a:pt x="187382" y="2470244"/>
                    <a:pt x="125967" y="2654490"/>
                    <a:pt x="205579" y="2811439"/>
                  </a:cubicBezTo>
                  <a:cubicBezTo>
                    <a:pt x="285191" y="2968388"/>
                    <a:pt x="471711" y="3066197"/>
                    <a:pt x="642308" y="3207224"/>
                  </a:cubicBezTo>
                  <a:cubicBezTo>
                    <a:pt x="812905" y="3348251"/>
                    <a:pt x="1026720" y="3582537"/>
                    <a:pt x="1229162" y="3657600"/>
                  </a:cubicBezTo>
                  <a:cubicBezTo>
                    <a:pt x="1431604" y="3732663"/>
                    <a:pt x="1643144" y="3646227"/>
                    <a:pt x="1856959" y="3657600"/>
                  </a:cubicBezTo>
                  <a:cubicBezTo>
                    <a:pt x="2070774" y="3668973"/>
                    <a:pt x="2307335" y="3732663"/>
                    <a:pt x="2512051" y="3725839"/>
                  </a:cubicBezTo>
                  <a:cubicBezTo>
                    <a:pt x="2716767" y="3719015"/>
                    <a:pt x="2887365" y="3616657"/>
                    <a:pt x="3085257" y="3616657"/>
                  </a:cubicBezTo>
                  <a:cubicBezTo>
                    <a:pt x="3283149" y="3616657"/>
                    <a:pt x="3485591" y="3725839"/>
                    <a:pt x="3699406" y="3725839"/>
                  </a:cubicBezTo>
                  <a:cubicBezTo>
                    <a:pt x="3913221" y="3725839"/>
                    <a:pt x="4206649" y="3639403"/>
                    <a:pt x="4368147" y="3616657"/>
                  </a:cubicBez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1636711" y="1910687"/>
              <a:ext cx="4354656" cy="3725838"/>
            </a:xfrm>
            <a:custGeom>
              <a:avLst/>
              <a:gdLst>
                <a:gd name="connsiteX0" fmla="*/ 41964 w 4354656"/>
                <a:gd name="connsiteY0" fmla="*/ 0 h 3725838"/>
                <a:gd name="connsiteX1" fmla="*/ 192089 w 4354656"/>
                <a:gd name="connsiteY1" fmla="*/ 627797 h 3725838"/>
                <a:gd name="connsiteX2" fmla="*/ 1020 w 4354656"/>
                <a:gd name="connsiteY2" fmla="*/ 1351128 h 3725838"/>
                <a:gd name="connsiteX3" fmla="*/ 123850 w 4354656"/>
                <a:gd name="connsiteY3" fmla="*/ 2265528 h 3725838"/>
                <a:gd name="connsiteX4" fmla="*/ 287623 w 4354656"/>
                <a:gd name="connsiteY4" fmla="*/ 2975212 h 3725838"/>
                <a:gd name="connsiteX5" fmla="*/ 915420 w 4354656"/>
                <a:gd name="connsiteY5" fmla="*/ 3439235 h 3725838"/>
                <a:gd name="connsiteX6" fmla="*/ 1543217 w 4354656"/>
                <a:gd name="connsiteY6" fmla="*/ 3712191 h 3725838"/>
                <a:gd name="connsiteX7" fmla="*/ 2130071 w 4354656"/>
                <a:gd name="connsiteY7" fmla="*/ 3603009 h 3725838"/>
                <a:gd name="connsiteX8" fmla="*/ 2785164 w 4354656"/>
                <a:gd name="connsiteY8" fmla="*/ 3712191 h 3725838"/>
                <a:gd name="connsiteX9" fmla="*/ 3453904 w 4354656"/>
                <a:gd name="connsiteY9" fmla="*/ 3603009 h 3725838"/>
                <a:gd name="connsiteX10" fmla="*/ 4354656 w 4354656"/>
                <a:gd name="connsiteY10" fmla="*/ 3725838 h 3725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54656" h="3725838">
                  <a:moveTo>
                    <a:pt x="41964" y="0"/>
                  </a:moveTo>
                  <a:cubicBezTo>
                    <a:pt x="120438" y="201304"/>
                    <a:pt x="198913" y="402609"/>
                    <a:pt x="192089" y="627797"/>
                  </a:cubicBezTo>
                  <a:cubicBezTo>
                    <a:pt x="185265" y="852985"/>
                    <a:pt x="12393" y="1078173"/>
                    <a:pt x="1020" y="1351128"/>
                  </a:cubicBezTo>
                  <a:cubicBezTo>
                    <a:pt x="-10353" y="1624083"/>
                    <a:pt x="76083" y="1994847"/>
                    <a:pt x="123850" y="2265528"/>
                  </a:cubicBezTo>
                  <a:cubicBezTo>
                    <a:pt x="171617" y="2536209"/>
                    <a:pt x="155695" y="2779594"/>
                    <a:pt x="287623" y="2975212"/>
                  </a:cubicBezTo>
                  <a:cubicBezTo>
                    <a:pt x="419551" y="3170830"/>
                    <a:pt x="706154" y="3316405"/>
                    <a:pt x="915420" y="3439235"/>
                  </a:cubicBezTo>
                  <a:cubicBezTo>
                    <a:pt x="1124686" y="3562065"/>
                    <a:pt x="1340775" y="3684895"/>
                    <a:pt x="1543217" y="3712191"/>
                  </a:cubicBezTo>
                  <a:cubicBezTo>
                    <a:pt x="1745659" y="3739487"/>
                    <a:pt x="1923080" y="3603009"/>
                    <a:pt x="2130071" y="3603009"/>
                  </a:cubicBezTo>
                  <a:cubicBezTo>
                    <a:pt x="2337062" y="3603009"/>
                    <a:pt x="2564525" y="3712191"/>
                    <a:pt x="2785164" y="3712191"/>
                  </a:cubicBezTo>
                  <a:cubicBezTo>
                    <a:pt x="3005803" y="3712191"/>
                    <a:pt x="3192322" y="3600735"/>
                    <a:pt x="3453904" y="3603009"/>
                  </a:cubicBezTo>
                  <a:cubicBezTo>
                    <a:pt x="3715486" y="3605283"/>
                    <a:pt x="4163587" y="3668972"/>
                    <a:pt x="4354656" y="3725838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814039" y="980728"/>
            <a:ext cx="5078441" cy="3477277"/>
            <a:chOff x="3814039" y="980728"/>
            <a:chExt cx="5078441" cy="3477277"/>
          </a:xfrm>
        </p:grpSpPr>
        <p:sp>
          <p:nvSpPr>
            <p:cNvPr id="30" name="矩形 29"/>
            <p:cNvSpPr/>
            <p:nvPr/>
          </p:nvSpPr>
          <p:spPr>
            <a:xfrm>
              <a:off x="3814039" y="980728"/>
              <a:ext cx="5078441" cy="345638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time</a:t>
              </a:r>
              <a:endParaRPr lang="zh-CN" altLang="en-US" dirty="0"/>
            </a:p>
          </p:txBody>
        </p:sp>
        <p:cxnSp>
          <p:nvCxnSpPr>
            <p:cNvPr id="33" name="直接箭头连接符 32"/>
            <p:cNvCxnSpPr/>
            <p:nvPr/>
          </p:nvCxnSpPr>
          <p:spPr>
            <a:xfrm>
              <a:off x="3814039" y="4077072"/>
              <a:ext cx="5006433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/>
            <p:cNvCxnSpPr/>
            <p:nvPr/>
          </p:nvCxnSpPr>
          <p:spPr>
            <a:xfrm flipV="1">
              <a:off x="4067944" y="980728"/>
              <a:ext cx="0" cy="345638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789706" y="4080681"/>
              <a:ext cx="10806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Time [ns]</a:t>
              </a:r>
              <a:endParaRPr lang="zh-CN" alt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367671" y="408867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0</a:t>
              </a:r>
              <a:endParaRPr lang="zh-CN" alt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164317" y="4064399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1170</a:t>
              </a:r>
              <a:endParaRPr lang="zh-CN" altLang="en-US" dirty="0"/>
            </a:p>
          </p:txBody>
        </p:sp>
      </p:grpSp>
      <p:sp>
        <p:nvSpPr>
          <p:cNvPr id="38" name="任意多边形 37"/>
          <p:cNvSpPr/>
          <p:nvPr/>
        </p:nvSpPr>
        <p:spPr>
          <a:xfrm>
            <a:off x="4283968" y="1173705"/>
            <a:ext cx="370830" cy="2906976"/>
          </a:xfrm>
          <a:custGeom>
            <a:avLst/>
            <a:gdLst>
              <a:gd name="connsiteX0" fmla="*/ 0 w 586854"/>
              <a:gd name="connsiteY0" fmla="*/ 2893328 h 2906976"/>
              <a:gd name="connsiteX1" fmla="*/ 300251 w 586854"/>
              <a:gd name="connsiteY1" fmla="*/ 2 h 2906976"/>
              <a:gd name="connsiteX2" fmla="*/ 586854 w 586854"/>
              <a:gd name="connsiteY2" fmla="*/ 2906976 h 2906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6854" h="2906976">
                <a:moveTo>
                  <a:pt x="0" y="2893328"/>
                </a:moveTo>
                <a:cubicBezTo>
                  <a:pt x="101221" y="1445527"/>
                  <a:pt x="202442" y="-2273"/>
                  <a:pt x="300251" y="2"/>
                </a:cubicBezTo>
                <a:cubicBezTo>
                  <a:pt x="398060" y="2277"/>
                  <a:pt x="557284" y="2424755"/>
                  <a:pt x="586854" y="2906976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任意多边形 61"/>
          <p:cNvSpPr/>
          <p:nvPr/>
        </p:nvSpPr>
        <p:spPr>
          <a:xfrm>
            <a:off x="4885899" y="5219388"/>
            <a:ext cx="477670" cy="708669"/>
          </a:xfrm>
          <a:custGeom>
            <a:avLst/>
            <a:gdLst>
              <a:gd name="connsiteX0" fmla="*/ 0 w 423080"/>
              <a:gd name="connsiteY0" fmla="*/ 362545 h 703526"/>
              <a:gd name="connsiteX1" fmla="*/ 54591 w 423080"/>
              <a:gd name="connsiteY1" fmla="*/ 7704 h 703526"/>
              <a:gd name="connsiteX2" fmla="*/ 150125 w 423080"/>
              <a:gd name="connsiteY2" fmla="*/ 662796 h 703526"/>
              <a:gd name="connsiteX3" fmla="*/ 232011 w 423080"/>
              <a:gd name="connsiteY3" fmla="*/ 21351 h 703526"/>
              <a:gd name="connsiteX4" fmla="*/ 327546 w 423080"/>
              <a:gd name="connsiteY4" fmla="*/ 676444 h 703526"/>
              <a:gd name="connsiteX5" fmla="*/ 423080 w 423080"/>
              <a:gd name="connsiteY5" fmla="*/ 594557 h 703526"/>
              <a:gd name="connsiteX0" fmla="*/ 0 w 491318"/>
              <a:gd name="connsiteY0" fmla="*/ 362545 h 718516"/>
              <a:gd name="connsiteX1" fmla="*/ 54591 w 491318"/>
              <a:gd name="connsiteY1" fmla="*/ 7704 h 718516"/>
              <a:gd name="connsiteX2" fmla="*/ 150125 w 491318"/>
              <a:gd name="connsiteY2" fmla="*/ 662796 h 718516"/>
              <a:gd name="connsiteX3" fmla="*/ 232011 w 491318"/>
              <a:gd name="connsiteY3" fmla="*/ 21351 h 718516"/>
              <a:gd name="connsiteX4" fmla="*/ 327546 w 491318"/>
              <a:gd name="connsiteY4" fmla="*/ 676444 h 718516"/>
              <a:gd name="connsiteX5" fmla="*/ 491318 w 491318"/>
              <a:gd name="connsiteY5" fmla="*/ 662796 h 718516"/>
              <a:gd name="connsiteX0" fmla="*/ 0 w 477670"/>
              <a:gd name="connsiteY0" fmla="*/ 362545 h 708669"/>
              <a:gd name="connsiteX1" fmla="*/ 54591 w 477670"/>
              <a:gd name="connsiteY1" fmla="*/ 7704 h 708669"/>
              <a:gd name="connsiteX2" fmla="*/ 150125 w 477670"/>
              <a:gd name="connsiteY2" fmla="*/ 662796 h 708669"/>
              <a:gd name="connsiteX3" fmla="*/ 232011 w 477670"/>
              <a:gd name="connsiteY3" fmla="*/ 21351 h 708669"/>
              <a:gd name="connsiteX4" fmla="*/ 327546 w 477670"/>
              <a:gd name="connsiteY4" fmla="*/ 676444 h 708669"/>
              <a:gd name="connsiteX5" fmla="*/ 477670 w 477670"/>
              <a:gd name="connsiteY5" fmla="*/ 621852 h 70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7670" h="708669">
                <a:moveTo>
                  <a:pt x="0" y="362545"/>
                </a:moveTo>
                <a:cubicBezTo>
                  <a:pt x="14785" y="160103"/>
                  <a:pt x="29570" y="-42338"/>
                  <a:pt x="54591" y="7704"/>
                </a:cubicBezTo>
                <a:cubicBezTo>
                  <a:pt x="79612" y="57746"/>
                  <a:pt x="120555" y="660522"/>
                  <a:pt x="150125" y="662796"/>
                </a:cubicBezTo>
                <a:cubicBezTo>
                  <a:pt x="179695" y="665070"/>
                  <a:pt x="202441" y="19076"/>
                  <a:pt x="232011" y="21351"/>
                </a:cubicBezTo>
                <a:cubicBezTo>
                  <a:pt x="261581" y="23626"/>
                  <a:pt x="286603" y="576361"/>
                  <a:pt x="327546" y="676444"/>
                </a:cubicBezTo>
                <a:cubicBezTo>
                  <a:pt x="368489" y="776528"/>
                  <a:pt x="352566" y="610479"/>
                  <a:pt x="477670" y="621852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1" name="组合 90"/>
          <p:cNvGrpSpPr/>
          <p:nvPr/>
        </p:nvGrpSpPr>
        <p:grpSpPr>
          <a:xfrm>
            <a:off x="4630609" y="2424583"/>
            <a:ext cx="4189863" cy="1639816"/>
            <a:chOff x="4630609" y="2424583"/>
            <a:chExt cx="4189863" cy="1639816"/>
          </a:xfrm>
        </p:grpSpPr>
        <p:grpSp>
          <p:nvGrpSpPr>
            <p:cNvPr id="61" name="组合 60"/>
            <p:cNvGrpSpPr/>
            <p:nvPr/>
          </p:nvGrpSpPr>
          <p:grpSpPr>
            <a:xfrm>
              <a:off x="4630609" y="2424583"/>
              <a:ext cx="4189863" cy="1639816"/>
              <a:chOff x="4630609" y="2424583"/>
              <a:chExt cx="4189863" cy="1639816"/>
            </a:xfrm>
          </p:grpSpPr>
          <p:sp>
            <p:nvSpPr>
              <p:cNvPr id="59" name="任意多边形 58"/>
              <p:cNvSpPr/>
              <p:nvPr/>
            </p:nvSpPr>
            <p:spPr>
              <a:xfrm>
                <a:off x="4630609" y="2424583"/>
                <a:ext cx="4189863" cy="1639816"/>
              </a:xfrm>
              <a:custGeom>
                <a:avLst/>
                <a:gdLst>
                  <a:gd name="connsiteX0" fmla="*/ 0 w 7588155"/>
                  <a:gd name="connsiteY0" fmla="*/ 1684199 h 1684199"/>
                  <a:gd name="connsiteX1" fmla="*/ 327546 w 7588155"/>
                  <a:gd name="connsiteY1" fmla="*/ 1097345 h 1684199"/>
                  <a:gd name="connsiteX2" fmla="*/ 586854 w 7588155"/>
                  <a:gd name="connsiteY2" fmla="*/ 101059 h 1684199"/>
                  <a:gd name="connsiteX3" fmla="*/ 1501254 w 7588155"/>
                  <a:gd name="connsiteY3" fmla="*/ 73763 h 1684199"/>
                  <a:gd name="connsiteX4" fmla="*/ 3384645 w 7588155"/>
                  <a:gd name="connsiteY4" fmla="*/ 455900 h 1684199"/>
                  <a:gd name="connsiteX5" fmla="*/ 7588155 w 7588155"/>
                  <a:gd name="connsiteY5" fmla="*/ 1520426 h 1684199"/>
                  <a:gd name="connsiteX0" fmla="*/ 0 w 7874758"/>
                  <a:gd name="connsiteY0" fmla="*/ 1684199 h 1684199"/>
                  <a:gd name="connsiteX1" fmla="*/ 327546 w 7874758"/>
                  <a:gd name="connsiteY1" fmla="*/ 1097345 h 1684199"/>
                  <a:gd name="connsiteX2" fmla="*/ 586854 w 7874758"/>
                  <a:gd name="connsiteY2" fmla="*/ 101059 h 1684199"/>
                  <a:gd name="connsiteX3" fmla="*/ 1501254 w 7874758"/>
                  <a:gd name="connsiteY3" fmla="*/ 73763 h 1684199"/>
                  <a:gd name="connsiteX4" fmla="*/ 3384645 w 7874758"/>
                  <a:gd name="connsiteY4" fmla="*/ 455900 h 1684199"/>
                  <a:gd name="connsiteX5" fmla="*/ 7874758 w 7874758"/>
                  <a:gd name="connsiteY5" fmla="*/ 1615961 h 1684199"/>
                  <a:gd name="connsiteX0" fmla="*/ 0 w 8038531"/>
                  <a:gd name="connsiteY0" fmla="*/ 1684199 h 1684199"/>
                  <a:gd name="connsiteX1" fmla="*/ 327546 w 8038531"/>
                  <a:gd name="connsiteY1" fmla="*/ 1097345 h 1684199"/>
                  <a:gd name="connsiteX2" fmla="*/ 586854 w 8038531"/>
                  <a:gd name="connsiteY2" fmla="*/ 101059 h 1684199"/>
                  <a:gd name="connsiteX3" fmla="*/ 1501254 w 8038531"/>
                  <a:gd name="connsiteY3" fmla="*/ 73763 h 1684199"/>
                  <a:gd name="connsiteX4" fmla="*/ 3384645 w 8038531"/>
                  <a:gd name="connsiteY4" fmla="*/ 455900 h 1684199"/>
                  <a:gd name="connsiteX5" fmla="*/ 8038531 w 8038531"/>
                  <a:gd name="connsiteY5" fmla="*/ 1656905 h 1684199"/>
                  <a:gd name="connsiteX0" fmla="*/ 0 w 8147713"/>
                  <a:gd name="connsiteY0" fmla="*/ 1684199 h 1684200"/>
                  <a:gd name="connsiteX1" fmla="*/ 327546 w 8147713"/>
                  <a:gd name="connsiteY1" fmla="*/ 1097345 h 1684200"/>
                  <a:gd name="connsiteX2" fmla="*/ 586854 w 8147713"/>
                  <a:gd name="connsiteY2" fmla="*/ 101059 h 1684200"/>
                  <a:gd name="connsiteX3" fmla="*/ 1501254 w 8147713"/>
                  <a:gd name="connsiteY3" fmla="*/ 73763 h 1684200"/>
                  <a:gd name="connsiteX4" fmla="*/ 3384645 w 8147713"/>
                  <a:gd name="connsiteY4" fmla="*/ 455900 h 1684200"/>
                  <a:gd name="connsiteX5" fmla="*/ 8147713 w 8147713"/>
                  <a:gd name="connsiteY5" fmla="*/ 1684200 h 1684200"/>
                  <a:gd name="connsiteX0" fmla="*/ 0 w 8215952"/>
                  <a:gd name="connsiteY0" fmla="*/ 1684199 h 1684200"/>
                  <a:gd name="connsiteX1" fmla="*/ 327546 w 8215952"/>
                  <a:gd name="connsiteY1" fmla="*/ 1097345 h 1684200"/>
                  <a:gd name="connsiteX2" fmla="*/ 586854 w 8215952"/>
                  <a:gd name="connsiteY2" fmla="*/ 101059 h 1684200"/>
                  <a:gd name="connsiteX3" fmla="*/ 1501254 w 8215952"/>
                  <a:gd name="connsiteY3" fmla="*/ 73763 h 1684200"/>
                  <a:gd name="connsiteX4" fmla="*/ 3384645 w 8215952"/>
                  <a:gd name="connsiteY4" fmla="*/ 455900 h 1684200"/>
                  <a:gd name="connsiteX5" fmla="*/ 8215952 w 8215952"/>
                  <a:gd name="connsiteY5" fmla="*/ 1684200 h 1684200"/>
                  <a:gd name="connsiteX0" fmla="*/ 0 w 5090615"/>
                  <a:gd name="connsiteY0" fmla="*/ 1684199 h 1684199"/>
                  <a:gd name="connsiteX1" fmla="*/ 327546 w 5090615"/>
                  <a:gd name="connsiteY1" fmla="*/ 1097345 h 1684199"/>
                  <a:gd name="connsiteX2" fmla="*/ 586854 w 5090615"/>
                  <a:gd name="connsiteY2" fmla="*/ 101059 h 1684199"/>
                  <a:gd name="connsiteX3" fmla="*/ 1501254 w 5090615"/>
                  <a:gd name="connsiteY3" fmla="*/ 73763 h 1684199"/>
                  <a:gd name="connsiteX4" fmla="*/ 3384645 w 5090615"/>
                  <a:gd name="connsiteY4" fmla="*/ 455900 h 1684199"/>
                  <a:gd name="connsiteX5" fmla="*/ 5090615 w 5090615"/>
                  <a:gd name="connsiteY5" fmla="*/ 919925 h 1684199"/>
                  <a:gd name="connsiteX0" fmla="*/ 0 w 5090615"/>
                  <a:gd name="connsiteY0" fmla="*/ 1684199 h 1684199"/>
                  <a:gd name="connsiteX1" fmla="*/ 327546 w 5090615"/>
                  <a:gd name="connsiteY1" fmla="*/ 1097345 h 1684199"/>
                  <a:gd name="connsiteX2" fmla="*/ 586854 w 5090615"/>
                  <a:gd name="connsiteY2" fmla="*/ 101059 h 1684199"/>
                  <a:gd name="connsiteX3" fmla="*/ 1501254 w 5090615"/>
                  <a:gd name="connsiteY3" fmla="*/ 73763 h 1684199"/>
                  <a:gd name="connsiteX4" fmla="*/ 3384645 w 5090615"/>
                  <a:gd name="connsiteY4" fmla="*/ 455900 h 1684199"/>
                  <a:gd name="connsiteX5" fmla="*/ 5090615 w 5090615"/>
                  <a:gd name="connsiteY5" fmla="*/ 919925 h 1684199"/>
                  <a:gd name="connsiteX0" fmla="*/ 0 w 6305266"/>
                  <a:gd name="connsiteY0" fmla="*/ 2007102 h 2007102"/>
                  <a:gd name="connsiteX1" fmla="*/ 327546 w 6305266"/>
                  <a:gd name="connsiteY1" fmla="*/ 1420248 h 2007102"/>
                  <a:gd name="connsiteX2" fmla="*/ 586854 w 6305266"/>
                  <a:gd name="connsiteY2" fmla="*/ 423962 h 2007102"/>
                  <a:gd name="connsiteX3" fmla="*/ 1501254 w 6305266"/>
                  <a:gd name="connsiteY3" fmla="*/ 396666 h 2007102"/>
                  <a:gd name="connsiteX4" fmla="*/ 3384645 w 6305266"/>
                  <a:gd name="connsiteY4" fmla="*/ 778803 h 2007102"/>
                  <a:gd name="connsiteX5" fmla="*/ 6305266 w 6305266"/>
                  <a:gd name="connsiteY5" fmla="*/ 28177 h 2007102"/>
                  <a:gd name="connsiteX0" fmla="*/ 0 w 6305266"/>
                  <a:gd name="connsiteY0" fmla="*/ 2007102 h 2007102"/>
                  <a:gd name="connsiteX1" fmla="*/ 327546 w 6305266"/>
                  <a:gd name="connsiteY1" fmla="*/ 1420248 h 2007102"/>
                  <a:gd name="connsiteX2" fmla="*/ 586854 w 6305266"/>
                  <a:gd name="connsiteY2" fmla="*/ 423962 h 2007102"/>
                  <a:gd name="connsiteX3" fmla="*/ 1501254 w 6305266"/>
                  <a:gd name="connsiteY3" fmla="*/ 396666 h 2007102"/>
                  <a:gd name="connsiteX4" fmla="*/ 3384645 w 6305266"/>
                  <a:gd name="connsiteY4" fmla="*/ 778803 h 2007102"/>
                  <a:gd name="connsiteX5" fmla="*/ 6305266 w 6305266"/>
                  <a:gd name="connsiteY5" fmla="*/ 28177 h 2007102"/>
                  <a:gd name="connsiteX0" fmla="*/ 0 w 4080681"/>
                  <a:gd name="connsiteY0" fmla="*/ 1684200 h 1684200"/>
                  <a:gd name="connsiteX1" fmla="*/ 327546 w 4080681"/>
                  <a:gd name="connsiteY1" fmla="*/ 1097346 h 1684200"/>
                  <a:gd name="connsiteX2" fmla="*/ 586854 w 4080681"/>
                  <a:gd name="connsiteY2" fmla="*/ 101060 h 1684200"/>
                  <a:gd name="connsiteX3" fmla="*/ 1501254 w 4080681"/>
                  <a:gd name="connsiteY3" fmla="*/ 73764 h 1684200"/>
                  <a:gd name="connsiteX4" fmla="*/ 3384645 w 4080681"/>
                  <a:gd name="connsiteY4" fmla="*/ 455901 h 1684200"/>
                  <a:gd name="connsiteX5" fmla="*/ 4080681 w 4080681"/>
                  <a:gd name="connsiteY5" fmla="*/ 1670553 h 1684200"/>
                  <a:gd name="connsiteX0" fmla="*/ 0 w 4148155"/>
                  <a:gd name="connsiteY0" fmla="*/ 1685698 h 1685698"/>
                  <a:gd name="connsiteX1" fmla="*/ 327546 w 4148155"/>
                  <a:gd name="connsiteY1" fmla="*/ 1098844 h 1685698"/>
                  <a:gd name="connsiteX2" fmla="*/ 586854 w 4148155"/>
                  <a:gd name="connsiteY2" fmla="*/ 102558 h 1685698"/>
                  <a:gd name="connsiteX3" fmla="*/ 1501254 w 4148155"/>
                  <a:gd name="connsiteY3" fmla="*/ 75262 h 1685698"/>
                  <a:gd name="connsiteX4" fmla="*/ 4080681 w 4148155"/>
                  <a:gd name="connsiteY4" fmla="*/ 484695 h 1685698"/>
                  <a:gd name="connsiteX5" fmla="*/ 4080681 w 4148155"/>
                  <a:gd name="connsiteY5" fmla="*/ 1672051 h 1685698"/>
                  <a:gd name="connsiteX0" fmla="*/ 0 w 4107602"/>
                  <a:gd name="connsiteY0" fmla="*/ 1685698 h 1685698"/>
                  <a:gd name="connsiteX1" fmla="*/ 327546 w 4107602"/>
                  <a:gd name="connsiteY1" fmla="*/ 1098844 h 1685698"/>
                  <a:gd name="connsiteX2" fmla="*/ 586854 w 4107602"/>
                  <a:gd name="connsiteY2" fmla="*/ 102558 h 1685698"/>
                  <a:gd name="connsiteX3" fmla="*/ 1501254 w 4107602"/>
                  <a:gd name="connsiteY3" fmla="*/ 75262 h 1685698"/>
                  <a:gd name="connsiteX4" fmla="*/ 4080681 w 4107602"/>
                  <a:gd name="connsiteY4" fmla="*/ 484695 h 1685698"/>
                  <a:gd name="connsiteX5" fmla="*/ 4080681 w 4107602"/>
                  <a:gd name="connsiteY5" fmla="*/ 1672051 h 1685698"/>
                  <a:gd name="connsiteX0" fmla="*/ 0 w 4102619"/>
                  <a:gd name="connsiteY0" fmla="*/ 1596272 h 1596272"/>
                  <a:gd name="connsiteX1" fmla="*/ 327546 w 4102619"/>
                  <a:gd name="connsiteY1" fmla="*/ 1009418 h 1596272"/>
                  <a:gd name="connsiteX2" fmla="*/ 586854 w 4102619"/>
                  <a:gd name="connsiteY2" fmla="*/ 13132 h 1596272"/>
                  <a:gd name="connsiteX3" fmla="*/ 2729553 w 4102619"/>
                  <a:gd name="connsiteY3" fmla="*/ 436212 h 1596272"/>
                  <a:gd name="connsiteX4" fmla="*/ 4080681 w 4102619"/>
                  <a:gd name="connsiteY4" fmla="*/ 395269 h 1596272"/>
                  <a:gd name="connsiteX5" fmla="*/ 4080681 w 4102619"/>
                  <a:gd name="connsiteY5" fmla="*/ 1582625 h 1596272"/>
                  <a:gd name="connsiteX0" fmla="*/ 0 w 4080681"/>
                  <a:gd name="connsiteY0" fmla="*/ 1597468 h 1597468"/>
                  <a:gd name="connsiteX1" fmla="*/ 327546 w 4080681"/>
                  <a:gd name="connsiteY1" fmla="*/ 1010614 h 1597468"/>
                  <a:gd name="connsiteX2" fmla="*/ 586854 w 4080681"/>
                  <a:gd name="connsiteY2" fmla="*/ 14328 h 1597468"/>
                  <a:gd name="connsiteX3" fmla="*/ 2729553 w 4080681"/>
                  <a:gd name="connsiteY3" fmla="*/ 437408 h 1597468"/>
                  <a:gd name="connsiteX4" fmla="*/ 3248168 w 4080681"/>
                  <a:gd name="connsiteY4" fmla="*/ 669420 h 1597468"/>
                  <a:gd name="connsiteX5" fmla="*/ 4080681 w 4080681"/>
                  <a:gd name="connsiteY5" fmla="*/ 1583821 h 1597468"/>
                  <a:gd name="connsiteX0" fmla="*/ 0 w 4039738"/>
                  <a:gd name="connsiteY0" fmla="*/ 1597468 h 1597468"/>
                  <a:gd name="connsiteX1" fmla="*/ 327546 w 4039738"/>
                  <a:gd name="connsiteY1" fmla="*/ 1010614 h 1597468"/>
                  <a:gd name="connsiteX2" fmla="*/ 586854 w 4039738"/>
                  <a:gd name="connsiteY2" fmla="*/ 14328 h 1597468"/>
                  <a:gd name="connsiteX3" fmla="*/ 2729553 w 4039738"/>
                  <a:gd name="connsiteY3" fmla="*/ 437408 h 1597468"/>
                  <a:gd name="connsiteX4" fmla="*/ 3248168 w 4039738"/>
                  <a:gd name="connsiteY4" fmla="*/ 669420 h 1597468"/>
                  <a:gd name="connsiteX5" fmla="*/ 4039738 w 4039738"/>
                  <a:gd name="connsiteY5" fmla="*/ 1133445 h 1597468"/>
                  <a:gd name="connsiteX0" fmla="*/ 0 w 4189863"/>
                  <a:gd name="connsiteY0" fmla="*/ 1597468 h 1597469"/>
                  <a:gd name="connsiteX1" fmla="*/ 327546 w 4189863"/>
                  <a:gd name="connsiteY1" fmla="*/ 1010614 h 1597469"/>
                  <a:gd name="connsiteX2" fmla="*/ 586854 w 4189863"/>
                  <a:gd name="connsiteY2" fmla="*/ 14328 h 1597469"/>
                  <a:gd name="connsiteX3" fmla="*/ 2729553 w 4189863"/>
                  <a:gd name="connsiteY3" fmla="*/ 437408 h 1597469"/>
                  <a:gd name="connsiteX4" fmla="*/ 3248168 w 4189863"/>
                  <a:gd name="connsiteY4" fmla="*/ 669420 h 1597469"/>
                  <a:gd name="connsiteX5" fmla="*/ 4189863 w 4189863"/>
                  <a:gd name="connsiteY5" fmla="*/ 1597469 h 1597469"/>
                  <a:gd name="connsiteX0" fmla="*/ 0 w 4189863"/>
                  <a:gd name="connsiteY0" fmla="*/ 1624115 h 1624116"/>
                  <a:gd name="connsiteX1" fmla="*/ 327546 w 4189863"/>
                  <a:gd name="connsiteY1" fmla="*/ 1037261 h 1624116"/>
                  <a:gd name="connsiteX2" fmla="*/ 723332 w 4189863"/>
                  <a:gd name="connsiteY2" fmla="*/ 13679 h 1624116"/>
                  <a:gd name="connsiteX3" fmla="*/ 2729553 w 4189863"/>
                  <a:gd name="connsiteY3" fmla="*/ 464055 h 1624116"/>
                  <a:gd name="connsiteX4" fmla="*/ 3248168 w 4189863"/>
                  <a:gd name="connsiteY4" fmla="*/ 696067 h 1624116"/>
                  <a:gd name="connsiteX5" fmla="*/ 4189863 w 4189863"/>
                  <a:gd name="connsiteY5" fmla="*/ 1624116 h 1624116"/>
                  <a:gd name="connsiteX0" fmla="*/ 0 w 4189863"/>
                  <a:gd name="connsiteY0" fmla="*/ 1614817 h 1614818"/>
                  <a:gd name="connsiteX1" fmla="*/ 327546 w 4189863"/>
                  <a:gd name="connsiteY1" fmla="*/ 1027963 h 1614818"/>
                  <a:gd name="connsiteX2" fmla="*/ 723332 w 4189863"/>
                  <a:gd name="connsiteY2" fmla="*/ 4381 h 1614818"/>
                  <a:gd name="connsiteX3" fmla="*/ 3848669 w 4189863"/>
                  <a:gd name="connsiteY3" fmla="*/ 659473 h 1614818"/>
                  <a:gd name="connsiteX4" fmla="*/ 3248168 w 4189863"/>
                  <a:gd name="connsiteY4" fmla="*/ 686769 h 1614818"/>
                  <a:gd name="connsiteX5" fmla="*/ 4189863 w 4189863"/>
                  <a:gd name="connsiteY5" fmla="*/ 1614818 h 1614818"/>
                  <a:gd name="connsiteX0" fmla="*/ 0 w 4191702"/>
                  <a:gd name="connsiteY0" fmla="*/ 1615397 h 1615398"/>
                  <a:gd name="connsiteX1" fmla="*/ 327546 w 4191702"/>
                  <a:gd name="connsiteY1" fmla="*/ 1028543 h 1615398"/>
                  <a:gd name="connsiteX2" fmla="*/ 723332 w 4191702"/>
                  <a:gd name="connsiteY2" fmla="*/ 4961 h 1615398"/>
                  <a:gd name="connsiteX3" fmla="*/ 3848669 w 4191702"/>
                  <a:gd name="connsiteY3" fmla="*/ 660053 h 1615398"/>
                  <a:gd name="connsiteX4" fmla="*/ 4148921 w 4191702"/>
                  <a:gd name="connsiteY4" fmla="*/ 1151372 h 1615398"/>
                  <a:gd name="connsiteX5" fmla="*/ 4189863 w 4191702"/>
                  <a:gd name="connsiteY5" fmla="*/ 1615398 h 1615398"/>
                  <a:gd name="connsiteX0" fmla="*/ 0 w 4189863"/>
                  <a:gd name="connsiteY0" fmla="*/ 1615379 h 1615380"/>
                  <a:gd name="connsiteX1" fmla="*/ 327546 w 4189863"/>
                  <a:gd name="connsiteY1" fmla="*/ 1028525 h 1615380"/>
                  <a:gd name="connsiteX2" fmla="*/ 723332 w 4189863"/>
                  <a:gd name="connsiteY2" fmla="*/ 4943 h 1615380"/>
                  <a:gd name="connsiteX3" fmla="*/ 3848669 w 4189863"/>
                  <a:gd name="connsiteY3" fmla="*/ 660035 h 1615380"/>
                  <a:gd name="connsiteX4" fmla="*/ 3671250 w 4189863"/>
                  <a:gd name="connsiteY4" fmla="*/ 1137706 h 1615380"/>
                  <a:gd name="connsiteX5" fmla="*/ 4189863 w 4189863"/>
                  <a:gd name="connsiteY5" fmla="*/ 1615380 h 1615380"/>
                  <a:gd name="connsiteX0" fmla="*/ 0 w 4189863"/>
                  <a:gd name="connsiteY0" fmla="*/ 1611215 h 1611216"/>
                  <a:gd name="connsiteX1" fmla="*/ 327546 w 4189863"/>
                  <a:gd name="connsiteY1" fmla="*/ 1024361 h 1611216"/>
                  <a:gd name="connsiteX2" fmla="*/ 723332 w 4189863"/>
                  <a:gd name="connsiteY2" fmla="*/ 779 h 1611216"/>
                  <a:gd name="connsiteX3" fmla="*/ 3944204 w 4189863"/>
                  <a:gd name="connsiteY3" fmla="*/ 860587 h 1611216"/>
                  <a:gd name="connsiteX4" fmla="*/ 3671250 w 4189863"/>
                  <a:gd name="connsiteY4" fmla="*/ 1133542 h 1611216"/>
                  <a:gd name="connsiteX5" fmla="*/ 4189863 w 4189863"/>
                  <a:gd name="connsiteY5" fmla="*/ 1611216 h 1611216"/>
                  <a:gd name="connsiteX0" fmla="*/ 0 w 4189863"/>
                  <a:gd name="connsiteY0" fmla="*/ 1612591 h 1612592"/>
                  <a:gd name="connsiteX1" fmla="*/ 327546 w 4189863"/>
                  <a:gd name="connsiteY1" fmla="*/ 1025737 h 1612592"/>
                  <a:gd name="connsiteX2" fmla="*/ 723332 w 4189863"/>
                  <a:gd name="connsiteY2" fmla="*/ 2155 h 1612592"/>
                  <a:gd name="connsiteX3" fmla="*/ 3944204 w 4189863"/>
                  <a:gd name="connsiteY3" fmla="*/ 766429 h 1612592"/>
                  <a:gd name="connsiteX4" fmla="*/ 3671250 w 4189863"/>
                  <a:gd name="connsiteY4" fmla="*/ 1134918 h 1612592"/>
                  <a:gd name="connsiteX5" fmla="*/ 4189863 w 4189863"/>
                  <a:gd name="connsiteY5" fmla="*/ 1612592 h 1612592"/>
                  <a:gd name="connsiteX0" fmla="*/ 0 w 4189863"/>
                  <a:gd name="connsiteY0" fmla="*/ 1626202 h 1626203"/>
                  <a:gd name="connsiteX1" fmla="*/ 327546 w 4189863"/>
                  <a:gd name="connsiteY1" fmla="*/ 1039348 h 1626203"/>
                  <a:gd name="connsiteX2" fmla="*/ 955344 w 4189863"/>
                  <a:gd name="connsiteY2" fmla="*/ 2118 h 1626203"/>
                  <a:gd name="connsiteX3" fmla="*/ 3944204 w 4189863"/>
                  <a:gd name="connsiteY3" fmla="*/ 780040 h 1626203"/>
                  <a:gd name="connsiteX4" fmla="*/ 3671250 w 4189863"/>
                  <a:gd name="connsiteY4" fmla="*/ 1148529 h 1626203"/>
                  <a:gd name="connsiteX5" fmla="*/ 4189863 w 4189863"/>
                  <a:gd name="connsiteY5" fmla="*/ 1626203 h 1626203"/>
                  <a:gd name="connsiteX0" fmla="*/ 0 w 4189863"/>
                  <a:gd name="connsiteY0" fmla="*/ 1639815 h 1639816"/>
                  <a:gd name="connsiteX1" fmla="*/ 327546 w 4189863"/>
                  <a:gd name="connsiteY1" fmla="*/ 1052961 h 1639816"/>
                  <a:gd name="connsiteX2" fmla="*/ 900753 w 4189863"/>
                  <a:gd name="connsiteY2" fmla="*/ 2083 h 1639816"/>
                  <a:gd name="connsiteX3" fmla="*/ 3944204 w 4189863"/>
                  <a:gd name="connsiteY3" fmla="*/ 793653 h 1639816"/>
                  <a:gd name="connsiteX4" fmla="*/ 3671250 w 4189863"/>
                  <a:gd name="connsiteY4" fmla="*/ 1162142 h 1639816"/>
                  <a:gd name="connsiteX5" fmla="*/ 4189863 w 4189863"/>
                  <a:gd name="connsiteY5" fmla="*/ 1639816 h 1639816"/>
                  <a:gd name="connsiteX0" fmla="*/ 0 w 4189863"/>
                  <a:gd name="connsiteY0" fmla="*/ 1639815 h 1639816"/>
                  <a:gd name="connsiteX1" fmla="*/ 327546 w 4189863"/>
                  <a:gd name="connsiteY1" fmla="*/ 1052961 h 1639816"/>
                  <a:gd name="connsiteX2" fmla="*/ 900753 w 4189863"/>
                  <a:gd name="connsiteY2" fmla="*/ 2083 h 1639816"/>
                  <a:gd name="connsiteX3" fmla="*/ 3944204 w 4189863"/>
                  <a:gd name="connsiteY3" fmla="*/ 793653 h 1639816"/>
                  <a:gd name="connsiteX4" fmla="*/ 3671250 w 4189863"/>
                  <a:gd name="connsiteY4" fmla="*/ 1162142 h 1639816"/>
                  <a:gd name="connsiteX5" fmla="*/ 4189863 w 4189863"/>
                  <a:gd name="connsiteY5" fmla="*/ 1639816 h 1639816"/>
                  <a:gd name="connsiteX0" fmla="*/ 0 w 4189863"/>
                  <a:gd name="connsiteY0" fmla="*/ 1639815 h 1639816"/>
                  <a:gd name="connsiteX1" fmla="*/ 327546 w 4189863"/>
                  <a:gd name="connsiteY1" fmla="*/ 1052961 h 1639816"/>
                  <a:gd name="connsiteX2" fmla="*/ 900753 w 4189863"/>
                  <a:gd name="connsiteY2" fmla="*/ 2083 h 1639816"/>
                  <a:gd name="connsiteX3" fmla="*/ 3944204 w 4189863"/>
                  <a:gd name="connsiteY3" fmla="*/ 793653 h 1639816"/>
                  <a:gd name="connsiteX4" fmla="*/ 3671250 w 4189863"/>
                  <a:gd name="connsiteY4" fmla="*/ 1162142 h 1639816"/>
                  <a:gd name="connsiteX5" fmla="*/ 4189863 w 4189863"/>
                  <a:gd name="connsiteY5" fmla="*/ 1639816 h 1639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89863" h="1639816">
                    <a:moveTo>
                      <a:pt x="0" y="1639815"/>
                    </a:moveTo>
                    <a:cubicBezTo>
                      <a:pt x="114868" y="1478316"/>
                      <a:pt x="163774" y="1476041"/>
                      <a:pt x="327546" y="1052961"/>
                    </a:cubicBezTo>
                    <a:cubicBezTo>
                      <a:pt x="491318" y="629881"/>
                      <a:pt x="229739" y="45301"/>
                      <a:pt x="900753" y="2083"/>
                    </a:cubicBezTo>
                    <a:cubicBezTo>
                      <a:pt x="1571767" y="-41135"/>
                      <a:pt x="3482455" y="600310"/>
                      <a:pt x="3944204" y="793653"/>
                    </a:cubicBezTo>
                    <a:cubicBezTo>
                      <a:pt x="4405953" y="986996"/>
                      <a:pt x="3630307" y="1021115"/>
                      <a:pt x="3671250" y="1162142"/>
                    </a:cubicBezTo>
                    <a:cubicBezTo>
                      <a:pt x="3712193" y="1303169"/>
                      <a:pt x="2800066" y="1444198"/>
                      <a:pt x="4189863" y="1639816"/>
                    </a:cubicBezTo>
                  </a:path>
                </a:pathLst>
              </a:custGeom>
              <a:solidFill>
                <a:srgbClr val="FAC0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7948517" y="3278611"/>
                <a:ext cx="781042" cy="785788"/>
              </a:xfrm>
              <a:prstGeom prst="rect">
                <a:avLst/>
              </a:prstGeom>
              <a:solidFill>
                <a:srgbClr val="FAC0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5566129" y="2851523"/>
              <a:ext cx="22145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From Stopped Muons</a:t>
              </a:r>
              <a:endParaRPr lang="zh-CN" altLang="en-US" dirty="0"/>
            </a:p>
          </p:txBody>
        </p:sp>
      </p:grpSp>
      <p:sp>
        <p:nvSpPr>
          <p:cNvPr id="85" name="任意多边形 84"/>
          <p:cNvSpPr/>
          <p:nvPr/>
        </p:nvSpPr>
        <p:spPr>
          <a:xfrm>
            <a:off x="8335033" y="1157423"/>
            <a:ext cx="370830" cy="2906976"/>
          </a:xfrm>
          <a:custGeom>
            <a:avLst/>
            <a:gdLst>
              <a:gd name="connsiteX0" fmla="*/ 0 w 586854"/>
              <a:gd name="connsiteY0" fmla="*/ 2893328 h 2906976"/>
              <a:gd name="connsiteX1" fmla="*/ 300251 w 586854"/>
              <a:gd name="connsiteY1" fmla="*/ 2 h 2906976"/>
              <a:gd name="connsiteX2" fmla="*/ 586854 w 586854"/>
              <a:gd name="connsiteY2" fmla="*/ 2906976 h 2906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6854" h="2906976">
                <a:moveTo>
                  <a:pt x="0" y="2893328"/>
                </a:moveTo>
                <a:cubicBezTo>
                  <a:pt x="101221" y="1445527"/>
                  <a:pt x="202442" y="-2273"/>
                  <a:pt x="300251" y="2"/>
                </a:cubicBezTo>
                <a:cubicBezTo>
                  <a:pt x="398060" y="2277"/>
                  <a:pt x="557284" y="2424755"/>
                  <a:pt x="586854" y="2906976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0" name="组合 79"/>
          <p:cNvGrpSpPr/>
          <p:nvPr/>
        </p:nvGrpSpPr>
        <p:grpSpPr>
          <a:xfrm>
            <a:off x="6725540" y="1484784"/>
            <a:ext cx="1798263" cy="2603889"/>
            <a:chOff x="6725540" y="1484784"/>
            <a:chExt cx="1798263" cy="2603889"/>
          </a:xfrm>
        </p:grpSpPr>
        <p:cxnSp>
          <p:nvCxnSpPr>
            <p:cNvPr id="72" name="直接箭头连接符 71"/>
            <p:cNvCxnSpPr/>
            <p:nvPr/>
          </p:nvCxnSpPr>
          <p:spPr>
            <a:xfrm>
              <a:off x="6725540" y="1628800"/>
              <a:ext cx="0" cy="2459873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箭头连接符 72"/>
            <p:cNvCxnSpPr/>
            <p:nvPr/>
          </p:nvCxnSpPr>
          <p:spPr>
            <a:xfrm>
              <a:off x="8523803" y="1628800"/>
              <a:ext cx="0" cy="2459873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6725540" y="1801477"/>
              <a:ext cx="1798263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6844803" y="1484784"/>
              <a:ext cx="14902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Time Window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5986810" y="5019333"/>
            <a:ext cx="2905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Pulsed structure matters!</a:t>
            </a:r>
            <a:endParaRPr lang="zh-CN" altLang="en-US" sz="2000" b="1" dirty="0"/>
          </a:p>
        </p:txBody>
      </p:sp>
      <p:grpSp>
        <p:nvGrpSpPr>
          <p:cNvPr id="88" name="组合 87"/>
          <p:cNvGrpSpPr/>
          <p:nvPr/>
        </p:nvGrpSpPr>
        <p:grpSpPr>
          <a:xfrm>
            <a:off x="4654797" y="1801477"/>
            <a:ext cx="3997883" cy="2279204"/>
            <a:chOff x="4654797" y="1801477"/>
            <a:chExt cx="3997883" cy="2279204"/>
          </a:xfrm>
        </p:grpSpPr>
        <p:sp>
          <p:nvSpPr>
            <p:cNvPr id="55" name="任意多边形 54"/>
            <p:cNvSpPr/>
            <p:nvPr/>
          </p:nvSpPr>
          <p:spPr>
            <a:xfrm>
              <a:off x="4654797" y="1801477"/>
              <a:ext cx="3997883" cy="2279204"/>
            </a:xfrm>
            <a:custGeom>
              <a:avLst/>
              <a:gdLst>
                <a:gd name="connsiteX0" fmla="*/ 0 w 4380932"/>
                <a:gd name="connsiteY0" fmla="*/ 2279204 h 2279204"/>
                <a:gd name="connsiteX1" fmla="*/ 354842 w 4380932"/>
                <a:gd name="connsiteY1" fmla="*/ 1624111 h 2279204"/>
                <a:gd name="connsiteX2" fmla="*/ 655093 w 4380932"/>
                <a:gd name="connsiteY2" fmla="*/ 27 h 2279204"/>
                <a:gd name="connsiteX3" fmla="*/ 1119117 w 4380932"/>
                <a:gd name="connsiteY3" fmla="*/ 1583168 h 2279204"/>
                <a:gd name="connsiteX4" fmla="*/ 2006221 w 4380932"/>
                <a:gd name="connsiteY4" fmla="*/ 2006248 h 2279204"/>
                <a:gd name="connsiteX5" fmla="*/ 4380932 w 4380932"/>
                <a:gd name="connsiteY5" fmla="*/ 2279204 h 227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80932" h="2279204">
                  <a:moveTo>
                    <a:pt x="0" y="2279204"/>
                  </a:moveTo>
                  <a:cubicBezTo>
                    <a:pt x="122830" y="2141589"/>
                    <a:pt x="245660" y="2003974"/>
                    <a:pt x="354842" y="1624111"/>
                  </a:cubicBezTo>
                  <a:cubicBezTo>
                    <a:pt x="464024" y="1244248"/>
                    <a:pt x="527714" y="6851"/>
                    <a:pt x="655093" y="27"/>
                  </a:cubicBezTo>
                  <a:cubicBezTo>
                    <a:pt x="782472" y="-6797"/>
                    <a:pt x="893929" y="1248798"/>
                    <a:pt x="1119117" y="1583168"/>
                  </a:cubicBezTo>
                  <a:cubicBezTo>
                    <a:pt x="1344305" y="1917538"/>
                    <a:pt x="1462585" y="1890242"/>
                    <a:pt x="2006221" y="2006248"/>
                  </a:cubicBezTo>
                  <a:cubicBezTo>
                    <a:pt x="2549857" y="2122254"/>
                    <a:pt x="3939654" y="2190493"/>
                    <a:pt x="4380932" y="2279204"/>
                  </a:cubicBezTo>
                </a:path>
              </a:pathLst>
            </a:custGeom>
            <a:solidFill>
              <a:srgbClr val="558ED5">
                <a:alpha val="69804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846514" y="3671505"/>
              <a:ext cx="12538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Beam Flash</a:t>
              </a:r>
              <a:endParaRPr lang="zh-CN" altLang="en-US" dirty="0"/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6631677" y="3188310"/>
            <a:ext cx="1620380" cy="876089"/>
            <a:chOff x="6536737" y="3188310"/>
            <a:chExt cx="1620380" cy="876089"/>
          </a:xfrm>
        </p:grpSpPr>
        <p:grpSp>
          <p:nvGrpSpPr>
            <p:cNvPr id="84" name="组合 83"/>
            <p:cNvGrpSpPr/>
            <p:nvPr/>
          </p:nvGrpSpPr>
          <p:grpSpPr>
            <a:xfrm>
              <a:off x="7092280" y="3188310"/>
              <a:ext cx="688366" cy="876089"/>
              <a:chOff x="4436368" y="1326105"/>
              <a:chExt cx="4368712" cy="2906976"/>
            </a:xfrm>
          </p:grpSpPr>
          <p:sp>
            <p:nvSpPr>
              <p:cNvPr id="82" name="任意多边形 81"/>
              <p:cNvSpPr/>
              <p:nvPr/>
            </p:nvSpPr>
            <p:spPr>
              <a:xfrm>
                <a:off x="4436368" y="1326105"/>
                <a:ext cx="370830" cy="2906976"/>
              </a:xfrm>
              <a:custGeom>
                <a:avLst/>
                <a:gdLst>
                  <a:gd name="connsiteX0" fmla="*/ 0 w 586854"/>
                  <a:gd name="connsiteY0" fmla="*/ 2893328 h 2906976"/>
                  <a:gd name="connsiteX1" fmla="*/ 300251 w 586854"/>
                  <a:gd name="connsiteY1" fmla="*/ 2 h 2906976"/>
                  <a:gd name="connsiteX2" fmla="*/ 586854 w 586854"/>
                  <a:gd name="connsiteY2" fmla="*/ 2906976 h 2906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6854" h="2906976">
                    <a:moveTo>
                      <a:pt x="0" y="2893328"/>
                    </a:moveTo>
                    <a:cubicBezTo>
                      <a:pt x="101221" y="1445527"/>
                      <a:pt x="202442" y="-2273"/>
                      <a:pt x="300251" y="2"/>
                    </a:cubicBezTo>
                    <a:cubicBezTo>
                      <a:pt x="398060" y="2277"/>
                      <a:pt x="557284" y="2424755"/>
                      <a:pt x="586854" y="2906976"/>
                    </a:cubicBezTo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任意多边形 82"/>
              <p:cNvSpPr/>
              <p:nvPr/>
            </p:nvSpPr>
            <p:spPr>
              <a:xfrm>
                <a:off x="4807197" y="1953877"/>
                <a:ext cx="3997883" cy="2279204"/>
              </a:xfrm>
              <a:custGeom>
                <a:avLst/>
                <a:gdLst>
                  <a:gd name="connsiteX0" fmla="*/ 0 w 4380932"/>
                  <a:gd name="connsiteY0" fmla="*/ 2279204 h 2279204"/>
                  <a:gd name="connsiteX1" fmla="*/ 354842 w 4380932"/>
                  <a:gd name="connsiteY1" fmla="*/ 1624111 h 2279204"/>
                  <a:gd name="connsiteX2" fmla="*/ 655093 w 4380932"/>
                  <a:gd name="connsiteY2" fmla="*/ 27 h 2279204"/>
                  <a:gd name="connsiteX3" fmla="*/ 1119117 w 4380932"/>
                  <a:gd name="connsiteY3" fmla="*/ 1583168 h 2279204"/>
                  <a:gd name="connsiteX4" fmla="*/ 2006221 w 4380932"/>
                  <a:gd name="connsiteY4" fmla="*/ 2006248 h 2279204"/>
                  <a:gd name="connsiteX5" fmla="*/ 4380932 w 4380932"/>
                  <a:gd name="connsiteY5" fmla="*/ 2279204 h 2279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80932" h="2279204">
                    <a:moveTo>
                      <a:pt x="0" y="2279204"/>
                    </a:moveTo>
                    <a:cubicBezTo>
                      <a:pt x="122830" y="2141589"/>
                      <a:pt x="245660" y="2003974"/>
                      <a:pt x="354842" y="1624111"/>
                    </a:cubicBezTo>
                    <a:cubicBezTo>
                      <a:pt x="464024" y="1244248"/>
                      <a:pt x="527714" y="6851"/>
                      <a:pt x="655093" y="27"/>
                    </a:cubicBezTo>
                    <a:cubicBezTo>
                      <a:pt x="782472" y="-6797"/>
                      <a:pt x="893929" y="1248798"/>
                      <a:pt x="1119117" y="1583168"/>
                    </a:cubicBezTo>
                    <a:cubicBezTo>
                      <a:pt x="1344305" y="1917538"/>
                      <a:pt x="1462585" y="1890242"/>
                      <a:pt x="2006221" y="2006248"/>
                    </a:cubicBezTo>
                    <a:cubicBezTo>
                      <a:pt x="2549857" y="2122254"/>
                      <a:pt x="3939654" y="2190493"/>
                      <a:pt x="4380932" y="2279204"/>
                    </a:cubicBezTo>
                  </a:path>
                </a:pathLst>
              </a:custGeom>
              <a:solidFill>
                <a:srgbClr val="558ED5">
                  <a:alpha val="69804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2" name="TextBox 91"/>
            <p:cNvSpPr txBox="1"/>
            <p:nvPr/>
          </p:nvSpPr>
          <p:spPr>
            <a:xfrm>
              <a:off x="6536737" y="3409503"/>
              <a:ext cx="16203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Leaked Protons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0417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8" grpId="0" animBg="1"/>
      <p:bldP spid="62" grpId="0" animBg="1"/>
      <p:bldP spid="85" grpId="0" animBg="1"/>
      <p:bldP spid="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Simulation – Ordinary Run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3F3D-34EB-4CDB-A6A1-5321B006842A}" type="datetime1">
              <a:rPr lang="zh-CN" altLang="en-US" smtClean="0"/>
              <a:t>2019/6/6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1026" name="Picture 2" descr="D:\Dropbox\W Works\20151215_CM18\full.pn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4" b="95827" l="23688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38" r="33006" b="3741"/>
          <a:stretch/>
        </p:blipFill>
        <p:spPr bwMode="auto">
          <a:xfrm>
            <a:off x="32955" y="1340768"/>
            <a:ext cx="48724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979712" y="1340768"/>
                <a:ext cx="68505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1. Generate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2.6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altLang="zh-CN" dirty="0" smtClean="0"/>
                  <a:t>protons at production target with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Geant4.10.1.p02</a:t>
                </a:r>
                <a:endParaRPr lang="zh-CN" alt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1340768"/>
                <a:ext cx="6850530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801" t="-983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979711" y="3714002"/>
                <a:ext cx="6044219" cy="669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2. Take the beam profile at the beginning of 90 degree bending,</a:t>
                </a:r>
                <a:br>
                  <a:rPr lang="en-US" altLang="zh-CN" dirty="0" smtClean="0"/>
                </a:br>
                <a:r>
                  <a:rPr lang="en-US" altLang="zh-CN" dirty="0" smtClean="0"/>
                  <a:t>repeat by </a:t>
                </a:r>
                <a:r>
                  <a:rPr lang="en-US" altLang="zh-CN" dirty="0"/>
                  <a:t>5</a:t>
                </a:r>
                <a:r>
                  <a:rPr lang="en-US" altLang="zh-CN" dirty="0" smtClean="0"/>
                  <a:t> times: equivalent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1.3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altLang="zh-CN" dirty="0"/>
                  <a:t>protons </a:t>
                </a:r>
                <a:endParaRPr lang="en-US" altLang="zh-CN" dirty="0" smtClean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1" y="3714002"/>
                <a:ext cx="6044219" cy="669992"/>
              </a:xfrm>
              <a:prstGeom prst="rect">
                <a:avLst/>
              </a:prstGeom>
              <a:blipFill rotWithShape="0">
                <a:blip r:embed="rId6"/>
                <a:stretch>
                  <a:fillRect l="-908" t="-4545" r="-101"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933070" y="4982762"/>
                <a:ext cx="4034675" cy="1500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3. Take the beam profile at the end of 90 degree bending,</a:t>
                </a:r>
                <a:br>
                  <a:rPr lang="en-US" altLang="zh-CN" dirty="0" smtClean="0"/>
                </a:br>
                <a:r>
                  <a:rPr lang="en-US" altLang="zh-CN" dirty="0" smtClean="0"/>
                  <a:t>repeat by 2 times: equivalent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2.6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altLang="zh-CN" dirty="0" smtClean="0"/>
                  <a:t>protons. At last record particles on the surface of </a:t>
                </a:r>
                <a:r>
                  <a:rPr lang="en-US" altLang="zh-CN" dirty="0" err="1" smtClean="0"/>
                  <a:t>CyDet</a:t>
                </a:r>
                <a:r>
                  <a:rPr lang="en-US" altLang="zh-CN" dirty="0" smtClean="0"/>
                  <a:t> Box</a:t>
                </a: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070" y="4982762"/>
                <a:ext cx="4034675" cy="1500988"/>
              </a:xfrm>
              <a:prstGeom prst="rect">
                <a:avLst/>
              </a:prstGeom>
              <a:blipFill rotWithShape="0">
                <a:blip r:embed="rId7"/>
                <a:stretch>
                  <a:fillRect l="-1208" t="-2024" b="-36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3419872" y="5517232"/>
            <a:ext cx="1152128" cy="216024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427675" y="6093296"/>
            <a:ext cx="1152128" cy="216024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915816" y="4599493"/>
            <a:ext cx="5564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CyDet</a:t>
            </a:r>
            <a:r>
              <a:rPr lang="en-US" altLang="zh-CN" dirty="0" smtClean="0"/>
              <a:t> are set as black hole for consecutive </a:t>
            </a:r>
            <a:r>
              <a:rPr lang="en-US" altLang="zh-CN" dirty="0" err="1" smtClean="0"/>
              <a:t>CyDet</a:t>
            </a:r>
            <a:r>
              <a:rPr lang="en-US" altLang="zh-CN" dirty="0" smtClean="0"/>
              <a:t> studies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30993" y="1978422"/>
            <a:ext cx="2424703" cy="646331"/>
          </a:xfrm>
          <a:prstGeom prst="rect">
            <a:avLst/>
          </a:prstGeom>
          <a:solidFill>
            <a:srgbClr val="FFFFFF">
              <a:alpha val="4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Still (60 cm , 2 cm) </a:t>
            </a:r>
            <a:br>
              <a:rPr lang="en-US" altLang="zh-CN" dirty="0" smtClean="0"/>
            </a:br>
            <a:r>
              <a:rPr lang="en-US" altLang="zh-CN" dirty="0" smtClean="0"/>
              <a:t>target in this simulation.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91880" y="1818690"/>
            <a:ext cx="4680520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Started mass production in late 2015 on IN2P3 and IHEPCC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Motivation: cross check with ICEDUST and perform standalone optimization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With 5x2 times of re-seeding, final data size is equivalent to ~3000 bunches</a:t>
            </a:r>
            <a:r>
              <a:rPr lang="en-US" altLang="zh-CN" dirty="0" smtClean="0"/>
              <a:t>.</a:t>
            </a:r>
            <a:endParaRPr lang="en-US" altLang="zh-CN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79512" y="551723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Collimator: Vertical option</a:t>
            </a:r>
            <a:endParaRPr lang="zh-CN" altLang="en-US" dirty="0"/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583899" y="2492896"/>
            <a:ext cx="288032" cy="1008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323528" y="3079334"/>
                <a:ext cx="2950744" cy="668260"/>
              </a:xfrm>
              <a:prstGeom prst="rect">
                <a:avLst/>
              </a:prstGeom>
              <a:solidFill>
                <a:srgbClr val="FFFFFF">
                  <a:alpha val="49804"/>
                </a:srgb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Gaussian beam:</a:t>
                </a:r>
                <a:br>
                  <a:rPr lang="en-US" altLang="zh-CN" dirty="0" smtClean="0"/>
                </a:b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>
                            <a:latin typeface="Cambria Math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>
                            <a:latin typeface="Cambria Math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>
                        <a:latin typeface="Cambria Math"/>
                        <a:cs typeface="Times New Roman" panose="02020603050405020304" pitchFamily="18" charset="0"/>
                      </a:rPr>
                      <m:t>=2.9</m:t>
                    </m:r>
                    <m:r>
                      <a:rPr lang="en-US" altLang="zh-CN">
                        <a:latin typeface="Cambria Math"/>
                        <a:cs typeface="Times New Roman" panose="02020603050405020304" pitchFamily="18" charset="0"/>
                      </a:rPr>
                      <m:t>𝑚𝑚</m:t>
                    </m:r>
                    <m:r>
                      <a:rPr lang="en-US" altLang="zh-CN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>
                            <a:latin typeface="Cambria Math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>
                        <a:latin typeface="Cambria Math"/>
                        <a:cs typeface="Times New Roman" panose="02020603050405020304" pitchFamily="18" charset="0"/>
                      </a:rPr>
                      <m:t>=5.8</m:t>
                    </m:r>
                    <m:r>
                      <a:rPr lang="en-US" altLang="zh-CN">
                        <a:latin typeface="Cambria Math"/>
                        <a:cs typeface="Times New Roman" panose="02020603050405020304" pitchFamily="18" charset="0"/>
                      </a:rPr>
                      <m:t>𝑚𝑚</m:t>
                    </m:r>
                  </m:oMath>
                </a14:m>
                <a:r>
                  <a:rPr lang="en-US" altLang="zh-CN" dirty="0" smtClean="0"/>
                  <a:t>)</a:t>
                </a:r>
                <a:endParaRPr lang="zh-CN" altLang="en-US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079334"/>
                <a:ext cx="2950744" cy="668260"/>
              </a:xfrm>
              <a:prstGeom prst="rect">
                <a:avLst/>
              </a:prstGeom>
              <a:blipFill rotWithShape="0">
                <a:blip r:embed="rId8"/>
                <a:stretch>
                  <a:fillRect l="-1653" t="-4545"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696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Simulation –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 Pion Run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3F3D-34EB-4CDB-A6A1-5321B006842A}" type="datetime1">
              <a:rPr lang="zh-CN" altLang="en-US" smtClean="0"/>
              <a:t>2019/6/6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14" name="Picture 2" descr="D:\Dropbox\W Works\20151215_CM18\full.pn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4" b="95827" l="23688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38" r="33006" b="3741"/>
          <a:stretch/>
        </p:blipFill>
        <p:spPr bwMode="auto">
          <a:xfrm>
            <a:off x="32955" y="1340768"/>
            <a:ext cx="48724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912706" y="1421198"/>
                <a:ext cx="6178230" cy="669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1. Generate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altLang="zh-CN" dirty="0" smtClean="0"/>
                  <a:t>protons at production target, take the sample</a:t>
                </a:r>
                <a:br>
                  <a:rPr lang="en-US" altLang="zh-CN" dirty="0" smtClean="0"/>
                </a:br>
                <a:r>
                  <a:rPr lang="en-US" altLang="zh-CN" dirty="0" smtClean="0"/>
                  <a:t>on the surface and repeat by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10</a:t>
                </a:r>
                <a:r>
                  <a:rPr lang="en-US" altLang="zh-CN" dirty="0" smtClean="0"/>
                  <a:t> times</a:t>
                </a:r>
                <a:r>
                  <a:rPr lang="en-US" altLang="zh-CN" dirty="0"/>
                  <a:t>: equivalent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altLang="zh-CN" dirty="0"/>
                  <a:t>protons </a:t>
                </a: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706" y="1421198"/>
                <a:ext cx="6178230" cy="669992"/>
              </a:xfrm>
              <a:prstGeom prst="rect">
                <a:avLst/>
              </a:prstGeom>
              <a:blipFill rotWithShape="0">
                <a:blip r:embed="rId5"/>
                <a:stretch>
                  <a:fillRect l="-888" t="-4545" r="-395"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5001820" y="5229200"/>
                <a:ext cx="367463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2. Take the beam profile at the end of 90 degree bending,</a:t>
                </a:r>
                <a:br>
                  <a:rPr lang="en-US" altLang="zh-CN" dirty="0" smtClean="0"/>
                </a:br>
                <a:r>
                  <a:rPr lang="en-US" altLang="zh-CN" dirty="0" smtClean="0"/>
                  <a:t>repeat by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10</a:t>
                </a:r>
                <a:r>
                  <a:rPr lang="en-US" altLang="zh-CN" dirty="0" smtClean="0"/>
                  <a:t> times: equivalent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altLang="zh-CN" dirty="0" smtClean="0">
                    <a:solidFill>
                      <a:srgbClr val="FF0000"/>
                    </a:solidFill>
                  </a:rPr>
                  <a:t>protons</a:t>
                </a:r>
                <a:r>
                  <a:rPr lang="en-US" altLang="zh-CN" dirty="0" smtClean="0"/>
                  <a:t>. Pion stopping position is recorded for RPC study.</a:t>
                </a: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820" y="5229200"/>
                <a:ext cx="3674635" cy="1477328"/>
              </a:xfrm>
              <a:prstGeom prst="rect">
                <a:avLst/>
              </a:prstGeom>
              <a:blipFill rotWithShape="0">
                <a:blip r:embed="rId6"/>
                <a:stretch>
                  <a:fillRect l="-1495" t="-2479" r="-997" b="-57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 descr="D:\Dropbox\W Works\20151215_CM18\pi.pa.ptm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706" y="2091189"/>
            <a:ext cx="4315478" cy="293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/>
          <p:cNvSpPr/>
          <p:nvPr/>
        </p:nvSpPr>
        <p:spPr>
          <a:xfrm>
            <a:off x="3419872" y="5517232"/>
            <a:ext cx="1152128" cy="216024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3427675" y="6093296"/>
            <a:ext cx="1152128" cy="216024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5868143" y="2420888"/>
            <a:ext cx="2808312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To generate enough late arrival </a:t>
            </a:r>
            <a:r>
              <a:rPr lang="en-US" altLang="zh-CN" dirty="0" err="1" smtClean="0"/>
              <a:t>pions</a:t>
            </a:r>
            <a:r>
              <a:rPr lang="en-US" altLang="zh-CN" dirty="0" smtClean="0"/>
              <a:t>, decay mode of pion is closed and weight </a:t>
            </a:r>
            <a:r>
              <a:rPr lang="en-US" altLang="zh-CN" dirty="0"/>
              <a:t>is assigned by calculating the decay probability</a:t>
            </a:r>
            <a:r>
              <a:rPr lang="en-US" altLang="zh-CN" dirty="0" smtClean="0"/>
              <a:t>.</a:t>
            </a:r>
            <a:endParaRPr lang="en-US" altLang="zh-CN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179512" y="551723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Collimator: Vertical option</a:t>
            </a:r>
            <a:endParaRPr lang="zh-CN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30993" y="1978422"/>
            <a:ext cx="2424703" cy="646331"/>
          </a:xfrm>
          <a:prstGeom prst="rect">
            <a:avLst/>
          </a:prstGeom>
          <a:solidFill>
            <a:srgbClr val="FFFFFF">
              <a:alpha val="4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Still (60 cm , 2 cm) </a:t>
            </a:r>
            <a:br>
              <a:rPr lang="en-US" altLang="zh-CN" dirty="0" smtClean="0"/>
            </a:br>
            <a:r>
              <a:rPr lang="en-US" altLang="zh-CN" dirty="0" smtClean="0"/>
              <a:t>target in this simulation.</a:t>
            </a:r>
            <a:endParaRPr lang="zh-CN" altLang="en-US" dirty="0"/>
          </a:p>
        </p:txBody>
      </p:sp>
      <p:cxnSp>
        <p:nvCxnSpPr>
          <p:cNvPr id="24" name="直接箭头连接符 23"/>
          <p:cNvCxnSpPr/>
          <p:nvPr/>
        </p:nvCxnSpPr>
        <p:spPr>
          <a:xfrm flipV="1">
            <a:off x="583899" y="2492896"/>
            <a:ext cx="288032" cy="1008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323528" y="3079334"/>
                <a:ext cx="2950744" cy="668260"/>
              </a:xfrm>
              <a:prstGeom prst="rect">
                <a:avLst/>
              </a:prstGeom>
              <a:solidFill>
                <a:srgbClr val="FFFFFF">
                  <a:alpha val="49804"/>
                </a:srgb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Gaussian beam:</a:t>
                </a:r>
                <a:br>
                  <a:rPr lang="en-US" altLang="zh-CN" dirty="0" smtClean="0"/>
                </a:b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>
                            <a:latin typeface="Cambria Math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>
                            <a:latin typeface="Cambria Math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>
                        <a:latin typeface="Cambria Math"/>
                        <a:cs typeface="Times New Roman" panose="02020603050405020304" pitchFamily="18" charset="0"/>
                      </a:rPr>
                      <m:t>=2.9</m:t>
                    </m:r>
                    <m:r>
                      <a:rPr lang="en-US" altLang="zh-CN">
                        <a:latin typeface="Cambria Math"/>
                        <a:cs typeface="Times New Roman" panose="02020603050405020304" pitchFamily="18" charset="0"/>
                      </a:rPr>
                      <m:t>𝑚𝑚</m:t>
                    </m:r>
                    <m:r>
                      <a:rPr lang="en-US" altLang="zh-CN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>
                            <a:latin typeface="Cambria Math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>
                        <a:latin typeface="Cambria Math"/>
                        <a:cs typeface="Times New Roman" panose="02020603050405020304" pitchFamily="18" charset="0"/>
                      </a:rPr>
                      <m:t>=5.8</m:t>
                    </m:r>
                    <m:r>
                      <a:rPr lang="en-US" altLang="zh-CN">
                        <a:latin typeface="Cambria Math"/>
                        <a:cs typeface="Times New Roman" panose="02020603050405020304" pitchFamily="18" charset="0"/>
                      </a:rPr>
                      <m:t>𝑚𝑚</m:t>
                    </m:r>
                  </m:oMath>
                </a14:m>
                <a:r>
                  <a:rPr lang="en-US" altLang="zh-CN" dirty="0" smtClean="0"/>
                  <a:t>)</a:t>
                </a:r>
                <a:endParaRPr lang="zh-CN" altLang="en-US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079334"/>
                <a:ext cx="2950744" cy="668260"/>
              </a:xfrm>
              <a:prstGeom prst="rect">
                <a:avLst/>
              </a:prstGeom>
              <a:blipFill rotWithShape="0">
                <a:blip r:embed="rId8"/>
                <a:stretch>
                  <a:fillRect l="-1653" t="-4545"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32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Beam Profile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0A3A-5805-4AB1-AE9B-C0805E9623BF}" type="datetime1">
              <a:rPr lang="zh-CN" altLang="en-US" smtClean="0"/>
              <a:t>2019/6/6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CB68-50DB-42BE-B05D-2869C0F30EB7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7" name="Picture 3" descr="D:\Dropbox\W Works\20160905_CM20\pa.TS1.ALL.GAUS.60cm20mm0cm.140630.g41001p02QBH.ne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73"/>
          <a:stretch/>
        </p:blipFill>
        <p:spPr bwMode="auto">
          <a:xfrm>
            <a:off x="88421" y="1916832"/>
            <a:ext cx="4403328" cy="406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"/>
          <a:stretch/>
        </p:blipFill>
        <p:spPr bwMode="auto">
          <a:xfrm>
            <a:off x="4491749" y="1946011"/>
            <a:ext cx="4328723" cy="399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48064" y="5657997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Collimator: Vertical option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02564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576" y="14699"/>
            <a:ext cx="7543800" cy="914400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Backgrounds Estimation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BD41-E1E4-4CD1-AB1A-B400C76F7176}" type="datetime1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2019/6/6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F2F7-6151-4B88-8613-9B75C2AFA29A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 of Backgrounds</a:t>
            </a:r>
          </a:p>
        </p:txBody>
      </p:sp>
      <p:grpSp>
        <p:nvGrpSpPr>
          <p:cNvPr id="2055" name="组合 2054"/>
          <p:cNvGrpSpPr/>
          <p:nvPr/>
        </p:nvGrpSpPr>
        <p:grpSpPr>
          <a:xfrm>
            <a:off x="371219" y="2590623"/>
            <a:ext cx="8424065" cy="3820999"/>
            <a:chOff x="371219" y="2590623"/>
            <a:chExt cx="8424065" cy="3820999"/>
          </a:xfrm>
        </p:grpSpPr>
        <p:grpSp>
          <p:nvGrpSpPr>
            <p:cNvPr id="9" name="组合 8"/>
            <p:cNvGrpSpPr/>
            <p:nvPr/>
          </p:nvGrpSpPr>
          <p:grpSpPr>
            <a:xfrm>
              <a:off x="371219" y="2699657"/>
              <a:ext cx="4322688" cy="3711965"/>
              <a:chOff x="371219" y="2699657"/>
              <a:chExt cx="4322688" cy="3711965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54"/>
              <a:stretch/>
            </p:blipFill>
            <p:spPr bwMode="auto">
              <a:xfrm>
                <a:off x="371219" y="2699657"/>
                <a:ext cx="4322688" cy="37119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259632" y="2996952"/>
                <a:ext cx="14401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 smtClean="0">
                    <a:solidFill>
                      <a:schemeClr val="bg1"/>
                    </a:solidFill>
                  </a:rPr>
                  <a:t>Proton Pulse</a:t>
                </a:r>
                <a:endParaRPr lang="zh-CN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942674" y="5104928"/>
                <a:ext cx="14401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 smtClean="0">
                    <a:solidFill>
                      <a:schemeClr val="bg1"/>
                    </a:solidFill>
                  </a:rPr>
                  <a:t>Residual</a:t>
                </a:r>
              </a:p>
              <a:p>
                <a:r>
                  <a:rPr lang="en-US" altLang="zh-CN" sz="1400" dirty="0" smtClean="0">
                    <a:solidFill>
                      <a:schemeClr val="bg1"/>
                    </a:solidFill>
                  </a:rPr>
                  <a:t>Proton</a:t>
                </a:r>
                <a:endParaRPr lang="zh-CN" altLang="en-US" sz="14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1" name="直接箭头连接符 10"/>
            <p:cNvCxnSpPr/>
            <p:nvPr/>
          </p:nvCxnSpPr>
          <p:spPr>
            <a:xfrm flipH="1">
              <a:off x="1259632" y="3289920"/>
              <a:ext cx="72008" cy="13908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/>
            <p:nvPr/>
          </p:nvCxnSpPr>
          <p:spPr>
            <a:xfrm flipH="1">
              <a:off x="2942674" y="5229636"/>
              <a:ext cx="72008" cy="13908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860032" y="2590623"/>
              <a:ext cx="3935252" cy="2677656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2400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Intrinsic Physics Backgrounds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2400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Beam Related Backgrounds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altLang="zh-CN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Delayed</a:t>
              </a:r>
              <a:endParaRPr lang="en-US" altLang="zh-CN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altLang="zh-CN" sz="2400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Prompt</a:t>
              </a:r>
            </a:p>
            <a:p>
              <a:pPr marL="342900" indent="-342900">
                <a:buFont typeface="Wingdings" panose="05000000000000000000" pitchFamily="2" charset="2"/>
                <a:buChar char="n"/>
              </a:pPr>
              <a:r>
                <a:rPr lang="en-US" altLang="zh-CN" sz="240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Other Backgrounds (accidental)</a:t>
              </a:r>
            </a:p>
          </p:txBody>
        </p:sp>
        <p:cxnSp>
          <p:nvCxnSpPr>
            <p:cNvPr id="18" name="直接箭头连接符 17"/>
            <p:cNvCxnSpPr/>
            <p:nvPr/>
          </p:nvCxnSpPr>
          <p:spPr>
            <a:xfrm flipH="1">
              <a:off x="2843808" y="2852936"/>
              <a:ext cx="2016224" cy="2088232"/>
            </a:xfrm>
            <a:prstGeom prst="straightConnector1">
              <a:avLst/>
            </a:prstGeom>
            <a:ln w="19050">
              <a:prstDash val="sysDash"/>
              <a:headEnd type="oval" w="med" len="med"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 flipH="1">
              <a:off x="3014682" y="4293096"/>
              <a:ext cx="1845350" cy="1335052"/>
            </a:xfrm>
            <a:prstGeom prst="straightConnector1">
              <a:avLst/>
            </a:prstGeom>
            <a:ln w="19050">
              <a:solidFill>
                <a:srgbClr val="00B0F0"/>
              </a:solidFill>
              <a:prstDash val="sysDash"/>
              <a:headEnd type="oval" w="med" len="med"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 flipH="1">
              <a:off x="2699792" y="3897052"/>
              <a:ext cx="2160240" cy="1836204"/>
            </a:xfrm>
            <a:prstGeom prst="straightConnector1">
              <a:avLst/>
            </a:prstGeom>
            <a:ln w="19050">
              <a:solidFill>
                <a:srgbClr val="0070C0"/>
              </a:solidFill>
              <a:prstDash val="sysDash"/>
              <a:headEnd type="oval" w="med" len="med"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90845" y="1052736"/>
                <a:ext cx="7848872" cy="1323439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Potential background sources for the search for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0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altLang="zh-CN" sz="2000" b="0" i="1" smtClean="0">
                        <a:latin typeface="Cambria Math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0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conversion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grouped into four categories: </a:t>
                </a:r>
                <a:r>
                  <a:rPr lang="en-US" altLang="zh-CN" sz="20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intrinsic physics backgrounds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0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beam-related prompt backgrounds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0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beam-related delayed </a:t>
                </a:r>
                <a:r>
                  <a:rPr lang="en-US" altLang="zh-CN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backgrounds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:r>
                  <a:rPr lang="en-US" altLang="zh-C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other </a:t>
                </a:r>
                <a:r>
                  <a:rPr lang="en-US" altLang="zh-CN" sz="20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backgrounds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according to the time structure.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45" y="1052736"/>
                <a:ext cx="7848872" cy="1323439"/>
              </a:xfrm>
              <a:prstGeom prst="rect">
                <a:avLst/>
              </a:prstGeom>
              <a:blipFill rotWithShape="1">
                <a:blip r:embed="rId3"/>
                <a:stretch>
                  <a:fillRect l="-619" t="-1357" r="-1084" b="-63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867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0"/>
            <a:ext cx="7543800" cy="914400"/>
          </a:xfrm>
        </p:spPr>
        <p:txBody>
          <a:bodyPr/>
          <a:lstStyle/>
          <a:p>
            <a:pPr marL="285750" indent="-285750"/>
            <a:r>
              <a:rPr lang="en-US" altLang="zh-CN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Intrinsic </a:t>
            </a:r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 Backgrounds</a:t>
            </a:r>
            <a:endParaRPr lang="en-US" altLang="zh-CN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BD41-E1E4-4CD1-AB1A-B400C76F7176}" type="datetime1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2019/6/6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F2F7-6151-4B88-8613-9B75C2AFA29A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表格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9092181"/>
                  </p:ext>
                </p:extLst>
              </p:nvPr>
            </p:nvGraphicFramePr>
            <p:xfrm>
              <a:off x="540463" y="3861048"/>
              <a:ext cx="8148882" cy="1791716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4074441"/>
                    <a:gridCol w="4074441"/>
                  </a:tblGrid>
                  <a:tr h="370840">
                    <a:tc gridSpan="2"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Intrinsic physics backgrounds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Muon</a:t>
                          </a:r>
                          <a:r>
                            <a:rPr lang="en-US" altLang="zh-CN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decay in orbit (DIO)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Bound </a:t>
                          </a:r>
                          <a:r>
                            <a:rPr lang="en-US" altLang="zh-CN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muons</a:t>
                          </a:r>
                          <a:r>
                            <a:rPr lang="en-US" altLang="zh-CN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decay in a </a:t>
                          </a:r>
                          <a:r>
                            <a:rPr lang="en-US" altLang="zh-CN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muonic</a:t>
                          </a:r>
                          <a:r>
                            <a:rPr lang="en-US" altLang="zh-CN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atom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Radiative </a:t>
                          </a:r>
                          <a:r>
                            <a:rPr lang="en-US" altLang="zh-CN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muon</a:t>
                          </a:r>
                          <a:r>
                            <a:rPr lang="en-US" altLang="zh-CN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capture (RMC) (external)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800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CN" sz="1800" smtClean="0">
                                      <a:latin typeface="Cambria Math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altLang="zh-CN" sz="1800" smtClean="0">
                                  <a:latin typeface="Cambria Math"/>
                                </a:rPr>
                                <m:t>+ </m:t>
                              </m:r>
                              <m:r>
                                <a:rPr lang="en-US" altLang="zh-CN" sz="1800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altLang="zh-CN" sz="1800" smtClean="0">
                                  <a:latin typeface="Cambria Math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1800" smtClean="0">
                                      <a:latin typeface="Cambria Math"/>
                                    </a:rPr>
                                    <m:t>ν</m:t>
                                  </m:r>
                                </m:e>
                                <m:sub>
                                  <m:r>
                                    <a:rPr lang="zh-CN" altLang="en-US" sz="1800" smtClean="0">
                                      <a:latin typeface="Cambria Math"/>
                                    </a:rPr>
                                    <m:t>𝜇</m:t>
                                  </m:r>
                                </m:sub>
                              </m:sSub>
                              <m:r>
                                <a:rPr lang="en-US" altLang="zh-CN" sz="1800" smtClean="0">
                                  <a:latin typeface="Cambria Math"/>
                                </a:rPr>
                                <m:t>+ </m:t>
                              </m:r>
                              <m:sSup>
                                <m:sSupPr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zh-CN" sz="1800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sz="1800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zh-CN" altLang="en-US" sz="1800" smtClean="0">
                                  <a:latin typeface="Cambria Math"/>
                                </a:rPr>
                                <m:t>𝛾</m:t>
                              </m:r>
                            </m:oMath>
                          </a14:m>
                          <a:r>
                            <a:rPr lang="en-US" altLang="zh-CN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Followed by </a:t>
                          </a:r>
                          <a14:m>
                            <m:oMath xmlns:m="http://schemas.openxmlformats.org/officeDocument/2006/math">
                              <m:r>
                                <a:rPr lang="zh-CN" altLang="en-US" sz="1800" smtClean="0">
                                  <a:latin typeface="Cambria Math"/>
                                </a:rPr>
                                <m:t>𝛾</m:t>
                              </m:r>
                              <m:r>
                                <a:rPr lang="en-US" altLang="zh-CN" sz="1800" smtClean="0">
                                  <a:latin typeface="Cambria Math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1800" smtClean="0">
                                      <a:latin typeface="Cambria Math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altLang="zh-CN" sz="1800" smtClean="0">
                                  <a:latin typeface="Cambria Math"/>
                                </a:rPr>
                                <m:t>(+</m:t>
                              </m:r>
                              <m:sSup>
                                <m:sSupPr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1800" smtClean="0">
                                      <a:latin typeface="Cambria Math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altLang="zh-CN" sz="1800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Radiative </a:t>
                          </a:r>
                          <a:r>
                            <a:rPr lang="en-US" altLang="zh-CN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muon</a:t>
                          </a:r>
                          <a:r>
                            <a:rPr lang="en-US" altLang="zh-CN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capture (RMC) (internal)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800">
                                        <a:latin typeface="Cambria Math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altLang="zh-CN" sz="1800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altLang="zh-CN" sz="1800" smtClean="0">
                                    <a:latin typeface="Cambria Math"/>
                                  </a:rPr>
                                  <m:t>+ </m:t>
                                </m:r>
                                <m:r>
                                  <a:rPr lang="en-US" altLang="zh-CN" sz="1800" smtClean="0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en-US" altLang="zh-CN" sz="1800" smtClean="0">
                                    <a:latin typeface="Cambria Math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CN" sz="1800" smtClean="0">
                                        <a:latin typeface="Cambria Math"/>
                                      </a:rPr>
                                      <m:t>ν</m:t>
                                    </m:r>
                                  </m:e>
                                  <m:sub>
                                    <m:r>
                                      <a:rPr lang="zh-CN" altLang="en-US" sz="1800" smtClean="0">
                                        <a:latin typeface="Cambria Math"/>
                                      </a:rPr>
                                      <m:t>𝜇</m:t>
                                    </m:r>
                                  </m:sub>
                                </m:sSub>
                                <m:r>
                                  <a:rPr lang="en-US" altLang="zh-CN" sz="1800" smtClean="0">
                                    <a:latin typeface="Cambria Math"/>
                                  </a:rPr>
                                  <m:t>+ </m:t>
                                </m:r>
                                <m:sSup>
                                  <m:sSupPr>
                                    <m:ctrlPr>
                                      <a:rPr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smtClean="0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altLang="zh-CN" sz="1800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altLang="zh-CN" sz="1800" smtClean="0"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smtClean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sz="1800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altLang="zh-CN" sz="1800" smtClean="0"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smtClean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sz="1800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sz="18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表格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1818615"/>
                  </p:ext>
                </p:extLst>
              </p:nvPr>
            </p:nvGraphicFramePr>
            <p:xfrm>
              <a:off x="540463" y="3861048"/>
              <a:ext cx="8148882" cy="1791716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4074441"/>
                    <a:gridCol w="4074441"/>
                  </a:tblGrid>
                  <a:tr h="370840">
                    <a:tc gridSpan="2"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Intrinsic physics backgrounds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Muon</a:t>
                          </a:r>
                          <a:r>
                            <a:rPr lang="en-US" altLang="zh-CN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decay in orbit (DIO)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Bound </a:t>
                          </a:r>
                          <a:r>
                            <a:rPr lang="en-US" altLang="zh-CN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muons</a:t>
                          </a:r>
                          <a:r>
                            <a:rPr lang="en-US" altLang="zh-CN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decay in a </a:t>
                          </a:r>
                          <a:r>
                            <a:rPr lang="en-US" altLang="zh-CN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muonic</a:t>
                          </a:r>
                          <a:r>
                            <a:rPr lang="en-US" altLang="zh-CN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atom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662178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Radiative </a:t>
                          </a:r>
                          <a:r>
                            <a:rPr lang="en-US" altLang="zh-CN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muon</a:t>
                          </a:r>
                          <a:r>
                            <a:rPr lang="en-US" altLang="zh-CN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capture (RMC) (external)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150" t="-117593" r="-150" b="-71296"/>
                          </a:stretch>
                        </a:blipFill>
                      </a:tcPr>
                    </a:tc>
                  </a:tr>
                  <a:tr h="387858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Radiative </a:t>
                          </a:r>
                          <a:r>
                            <a:rPr lang="en-US" altLang="zh-CN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muon</a:t>
                          </a:r>
                          <a:r>
                            <a:rPr lang="en-US" altLang="zh-CN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capture (RMC) (internal)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150" t="-367188" r="-150" b="-2031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3" name="TextBox 22"/>
          <p:cNvSpPr txBox="1"/>
          <p:nvPr/>
        </p:nvSpPr>
        <p:spPr>
          <a:xfrm>
            <a:off x="551646" y="1052736"/>
            <a:ext cx="8208912" cy="255454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stopped muons: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39% (in Al): decay in orbit (DIO). End point energy of electron is the same as signal energy.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rest: Capture by nuclear.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particles are mostly protons, neutrons, low energy electrons and soft gamma rays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Seldom case: radiative muon capture (RMC) will emit a hard gamma ray, with end point energy close to the signal energy.</a:t>
            </a:r>
          </a:p>
        </p:txBody>
      </p:sp>
    </p:spTree>
    <p:extLst>
      <p:ext uri="{BB962C8B-B14F-4D97-AF65-F5344CB8AC3E}">
        <p14:creationId xmlns:p14="http://schemas.microsoft.com/office/powerpoint/2010/main" val="226863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2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3930</TotalTime>
  <Words>1251</Words>
  <Application>Microsoft Office PowerPoint</Application>
  <PresentationFormat>全屏显示(4:3)</PresentationFormat>
  <Paragraphs>290</Paragraphs>
  <Slides>27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宋体</vt:lpstr>
      <vt:lpstr>Arial</vt:lpstr>
      <vt:lpstr>Calibri</vt:lpstr>
      <vt:lpstr>Cambria Math</vt:lpstr>
      <vt:lpstr>Times New Roman</vt:lpstr>
      <vt:lpstr>Wingdings</vt:lpstr>
      <vt:lpstr>Office 主题</vt:lpstr>
      <vt:lpstr>Background estimation for COMET Phase-I</vt:lpstr>
      <vt:lpstr>Outline</vt:lpstr>
      <vt:lpstr>COMET Phase-I</vt:lpstr>
      <vt:lpstr>Beam Structure</vt:lpstr>
      <vt:lpstr>Beam Simulation – Ordinary Run</vt:lpstr>
      <vt:lpstr>Beam Simulation – Stable Pion Run</vt:lpstr>
      <vt:lpstr>Beam Profile</vt:lpstr>
      <vt:lpstr>Backgrounds Estimation</vt:lpstr>
      <vt:lpstr>Intrinsic Physics Backgrounds</vt:lpstr>
      <vt:lpstr>DIO Background</vt:lpstr>
      <vt:lpstr>RMC Background</vt:lpstr>
      <vt:lpstr>RMC Background</vt:lpstr>
      <vt:lpstr>RMC Background</vt:lpstr>
      <vt:lpstr>Beam Related Backgrounds</vt:lpstr>
      <vt:lpstr>RPC Background</vt:lpstr>
      <vt:lpstr>Pion Yield and Stopping Time</vt:lpstr>
      <vt:lpstr>RPC Background</vt:lpstr>
      <vt:lpstr>Anti-proton Background</vt:lpstr>
      <vt:lpstr>Anti-proton Background</vt:lpstr>
      <vt:lpstr>Other Beam Related Backgrounds</vt:lpstr>
      <vt:lpstr>Other Beam Related Backgrounds</vt:lpstr>
      <vt:lpstr>Other Beam Related Backgrounds</vt:lpstr>
      <vt:lpstr>Other Backgrounds</vt:lpstr>
      <vt:lpstr>Cosmic Ray Background</vt:lpstr>
      <vt:lpstr>Summary of Backgrounds (in TDR)</vt:lpstr>
      <vt:lpstr>Backup</vt:lpstr>
      <vt:lpstr>Pion stop time distribution &amp; time window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Muon yield simulations</dc:title>
  <dc:creator>Chen</dc:creator>
  <cp:lastModifiedBy>wu chen</cp:lastModifiedBy>
  <cp:revision>191</cp:revision>
  <dcterms:modified xsi:type="dcterms:W3CDTF">2019-06-06T08:31:20Z</dcterms:modified>
</cp:coreProperties>
</file>