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334" r:id="rId3"/>
    <p:sldId id="335" r:id="rId4"/>
    <p:sldId id="336" r:id="rId5"/>
    <p:sldId id="298" r:id="rId6"/>
    <p:sldId id="314" r:id="rId7"/>
    <p:sldId id="324" r:id="rId8"/>
    <p:sldId id="337" r:id="rId9"/>
    <p:sldId id="301" r:id="rId10"/>
    <p:sldId id="343" r:id="rId11"/>
    <p:sldId id="309" r:id="rId12"/>
    <p:sldId id="338" r:id="rId13"/>
    <p:sldId id="341" r:id="rId14"/>
    <p:sldId id="342" r:id="rId15"/>
    <p:sldId id="345" r:id="rId16"/>
    <p:sldId id="339" r:id="rId17"/>
    <p:sldId id="303" r:id="rId18"/>
    <p:sldId id="306" r:id="rId19"/>
    <p:sldId id="344" r:id="rId20"/>
    <p:sldId id="31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an Pieters" initials="DP" lastIdx="1" clrIdx="0">
    <p:extLst>
      <p:ext uri="{19B8F6BF-5375-455C-9EA6-DF929625EA0E}">
        <p15:presenceInfo xmlns:p15="http://schemas.microsoft.com/office/powerpoint/2012/main" userId="be6a6e7e157c9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32" autoAdjust="0"/>
    <p:restoredTop sz="94660"/>
  </p:normalViewPr>
  <p:slideViewPr>
    <p:cSldViewPr snapToGrid="0">
      <p:cViewPr>
        <p:scale>
          <a:sx n="80" d="100"/>
          <a:sy n="80" d="100"/>
        </p:scale>
        <p:origin x="15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5EEB5-41DC-4AB7-9ADB-48C0DEA2CD2A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9B0E1-6CDB-49E9-BD85-A37E8F0CC4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75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521D-C921-4EFF-9893-3FD3B4F50CAE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44B-7505-4831-AA02-C7EF1208DBC9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6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EC0-C3A0-47CE-A3C6-3CD5D8F208F4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63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7660-8941-453F-8013-45CAF7871992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10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FF4-CDAB-439E-8554-AC59D762B215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34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12ED-BD2C-41BE-BAAD-F57D73A09A01}" type="datetime1">
              <a:rPr lang="fr-FR" smtClean="0"/>
              <a:t>06/06/2019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29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D795-2DBB-4601-ADD5-486126A93966}" type="datetime1">
              <a:rPr lang="fr-FR" smtClean="0"/>
              <a:t>06/06/2019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01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8215-CC44-49C8-B042-5FBB30D18D51}" type="datetime1">
              <a:rPr lang="fr-FR" smtClean="0"/>
              <a:t>06/06/2019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9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5A76-C96B-41F2-ABCC-7C9817A7D4F6}" type="datetime1">
              <a:rPr lang="fr-FR" smtClean="0"/>
              <a:t>06/06/2019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40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2876-CD98-493C-9511-60DDB7A327AD}" type="datetime1">
              <a:rPr lang="fr-FR" smtClean="0"/>
              <a:t>06/06/2019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66F9-F940-445F-9828-FFBE6688AE84}" type="datetime1">
              <a:rPr lang="fr-FR" smtClean="0"/>
              <a:t>06/06/2019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5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FA80-1ADA-4F8B-B269-DA31133F65BF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AD63-1776-4949-961A-206E9D0349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2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97123" y="2333784"/>
            <a:ext cx="6355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cLFV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summer school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talk: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Track finding using persistence homology </a:t>
            </a:r>
          </a:p>
        </p:txBody>
      </p:sp>
      <p:sp>
        <p:nvSpPr>
          <p:cNvPr id="10" name="Shape 112"/>
          <p:cNvSpPr txBox="1">
            <a:spLocks noGrp="1"/>
          </p:cNvSpPr>
          <p:nvPr>
            <p:ph type="subTitle" idx="1"/>
          </p:nvPr>
        </p:nvSpPr>
        <p:spPr>
          <a:xfrm>
            <a:off x="314483" y="6064200"/>
            <a:ext cx="8520600" cy="793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 i="1" dirty="0">
                <a:solidFill>
                  <a:srgbClr val="000000"/>
                </a:solidFill>
              </a:rPr>
              <a:t>Dorian Pieters</a:t>
            </a:r>
          </a:p>
        </p:txBody>
      </p:sp>
      <p:pic>
        <p:nvPicPr>
          <p:cNvPr id="1026" name="Picture 2" descr="Résultat de recherche d'images pour &quot;osaka university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03" y="825136"/>
            <a:ext cx="2447751" cy="10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77086E-5A34-417C-BD93-9E15B9069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70" y="825136"/>
            <a:ext cx="1090125" cy="108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0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Track finding purity issues example (30% BG) 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</a:t>
            </a: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8F203-D918-1041-A68C-F2F531F8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6" y="553673"/>
            <a:ext cx="6354627" cy="63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4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Signal hit efficiency in loop for 10% BG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4725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</a:t>
            </a:r>
          </a:p>
          <a:p>
            <a:endParaRPr lang="en-US"/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2696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CC388-DFD3-4D4E-B1CA-5A0D5687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3" y="818086"/>
            <a:ext cx="5605585" cy="5556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A3C3BE-F78F-3D49-AEFD-89D8697A5EEC}"/>
              </a:ext>
            </a:extLst>
          </p:cNvPr>
          <p:cNvSpPr/>
          <p:nvPr/>
        </p:nvSpPr>
        <p:spPr>
          <a:xfrm>
            <a:off x="3015917" y="2759242"/>
            <a:ext cx="449179" cy="3850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42245-F2E4-954C-8F56-7DD3E5805E1C}"/>
              </a:ext>
            </a:extLst>
          </p:cNvPr>
          <p:cNvSpPr/>
          <p:nvPr/>
        </p:nvSpPr>
        <p:spPr>
          <a:xfrm>
            <a:off x="5846784" y="2839454"/>
            <a:ext cx="314085" cy="2604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7713D6-E626-1B46-9EE0-D824291D10F0}"/>
              </a:ext>
            </a:extLst>
          </p:cNvPr>
          <p:cNvSpPr/>
          <p:nvPr/>
        </p:nvSpPr>
        <p:spPr>
          <a:xfrm>
            <a:off x="3015917" y="5573930"/>
            <a:ext cx="449179" cy="3850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A9FE41-E188-264E-9EA1-3C4587901FD9}"/>
              </a:ext>
            </a:extLst>
          </p:cNvPr>
          <p:cNvSpPr/>
          <p:nvPr/>
        </p:nvSpPr>
        <p:spPr>
          <a:xfrm>
            <a:off x="5779236" y="5573929"/>
            <a:ext cx="449179" cy="3850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B9BC2A-75C1-6B49-859F-2580A348EA14}"/>
                  </a:ext>
                </a:extLst>
              </p:cNvPr>
              <p:cNvSpPr txBox="1"/>
              <p:nvPr/>
            </p:nvSpPr>
            <p:spPr>
              <a:xfrm>
                <a:off x="6447796" y="3158119"/>
                <a:ext cx="2470485" cy="94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𝐸𝑓𝑓𝑖𝑐𝑖𝑒𝑛𝑐𝑦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h𝑖𝑡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𝑙𝑜𝑜𝑝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h𝑖𝑡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B9BC2A-75C1-6B49-859F-2580A348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96" y="3158119"/>
                <a:ext cx="2470485" cy="944489"/>
              </a:xfrm>
              <a:prstGeom prst="rect">
                <a:avLst/>
              </a:prstGeom>
              <a:blipFill>
                <a:blip r:embed="rId3"/>
                <a:stretch>
                  <a:fillRect r="-7692" b="-5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34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Outlook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17430" y="55367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06135-5927-6E43-AB8C-9688CC83D399}"/>
              </a:ext>
            </a:extLst>
          </p:cNvPr>
          <p:cNvSpPr txBox="1"/>
          <p:nvPr/>
        </p:nvSpPr>
        <p:spPr>
          <a:xfrm>
            <a:off x="1532843" y="1667328"/>
            <a:ext cx="61833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COMET Phase –I + Study motivation</a:t>
            </a:r>
          </a:p>
          <a:p>
            <a:endParaRPr lang="en-US" sz="25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Persistent homology </a:t>
            </a:r>
          </a:p>
          <a:p>
            <a:endParaRPr lang="en-US" sz="25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Result with toy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Toy model vs real geometry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Resume and outline </a:t>
            </a:r>
          </a:p>
        </p:txBody>
      </p:sp>
    </p:spTree>
    <p:extLst>
      <p:ext uri="{BB962C8B-B14F-4D97-AF65-F5344CB8AC3E}">
        <p14:creationId xmlns:p14="http://schemas.microsoft.com/office/powerpoint/2010/main" val="81578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008358-BEB3-DD48-9C3D-5321BF3B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89" y="3651756"/>
            <a:ext cx="2467862" cy="189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50EC6-2257-6049-AC0E-5C4FC516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59" y="1356671"/>
            <a:ext cx="2345377" cy="1820185"/>
          </a:xfrm>
          <a:prstGeom prst="rect">
            <a:avLst/>
          </a:prstGeom>
        </p:spPr>
      </p:pic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Toy model vs real geometry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13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29878" y="58015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6BB4F7-1701-6844-BBCF-9B1D8E3D3D90}"/>
                  </a:ext>
                </a:extLst>
              </p:cNvPr>
              <p:cNvSpPr txBox="1"/>
              <p:nvPr/>
            </p:nvSpPr>
            <p:spPr>
              <a:xfrm>
                <a:off x="2916196" y="553673"/>
                <a:ext cx="3006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Straight </a:t>
                </a:r>
                <a:r>
                  <a:rPr lang="fr-FR" dirty="0" err="1"/>
                  <a:t>wire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stereo</a:t>
                </a:r>
                <a:r>
                  <a:rPr lang="fr-FR" dirty="0"/>
                  <a:t> </a:t>
                </a:r>
                <a:r>
                  <a:rPr lang="fr-FR" dirty="0" err="1"/>
                  <a:t>wire</a:t>
                </a:r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6BB4F7-1701-6844-BBCF-9B1D8E3D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96" y="553673"/>
                <a:ext cx="3006808" cy="369332"/>
              </a:xfrm>
              <a:prstGeom prst="rect">
                <a:avLst/>
              </a:prstGeom>
              <a:blipFill>
                <a:blip r:embed="rId4"/>
                <a:stretch>
                  <a:fillRect l="-1688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66B7013-9E9B-8E4C-A53B-D0BF872EE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4" y="890734"/>
            <a:ext cx="2546357" cy="253826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EB813D-1CF8-304F-94DD-8F19A7D7A99C}"/>
              </a:ext>
            </a:extLst>
          </p:cNvPr>
          <p:cNvCxnSpPr>
            <a:stCxn id="11" idx="3"/>
          </p:cNvCxnSpPr>
          <p:nvPr/>
        </p:nvCxnSpPr>
        <p:spPr>
          <a:xfrm>
            <a:off x="3204011" y="2159867"/>
            <a:ext cx="1473186" cy="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26C6186-D6ED-E14A-8A62-CD64D1C5B4A6}"/>
              </a:ext>
            </a:extLst>
          </p:cNvPr>
          <p:cNvSpPr/>
          <p:nvPr/>
        </p:nvSpPr>
        <p:spPr>
          <a:xfrm>
            <a:off x="4602623" y="2055256"/>
            <a:ext cx="573247" cy="559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A0352-5016-B84E-A6DD-0A678B1235ED}"/>
              </a:ext>
            </a:extLst>
          </p:cNvPr>
          <p:cNvSpPr txBox="1"/>
          <p:nvPr/>
        </p:nvSpPr>
        <p:spPr>
          <a:xfrm>
            <a:off x="6710768" y="1702384"/>
            <a:ext cx="2298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Depending</a:t>
            </a:r>
            <a:r>
              <a:rPr lang="fr-FR" dirty="0"/>
              <a:t> on z axis </a:t>
            </a:r>
            <a:r>
              <a:rPr lang="fr-FR" dirty="0" err="1"/>
              <a:t>trajectory</a:t>
            </a:r>
            <a:r>
              <a:rPr lang="fr-FR" dirty="0"/>
              <a:t> projection </a:t>
            </a:r>
            <a:r>
              <a:rPr lang="fr-FR" dirty="0" err="1"/>
              <a:t>is</a:t>
            </a:r>
            <a:r>
              <a:rPr lang="fr-FR" dirty="0"/>
              <a:t> not a </a:t>
            </a:r>
            <a:r>
              <a:rPr lang="fr-FR" dirty="0" err="1"/>
              <a:t>demi-circle</a:t>
            </a:r>
            <a:r>
              <a:rPr lang="fr-FR" dirty="0"/>
              <a:t> </a:t>
            </a:r>
            <a:r>
              <a:rPr lang="fr-FR" dirty="0" err="1"/>
              <a:t>anymore</a:t>
            </a:r>
            <a:r>
              <a:rPr lang="fr-FR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65E962-5FF1-4E43-8DCF-1E8633C85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2" y="3502731"/>
            <a:ext cx="2697420" cy="220052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B18669-2142-5947-9909-AF61C257036F}"/>
              </a:ext>
            </a:extLst>
          </p:cNvPr>
          <p:cNvCxnSpPr/>
          <p:nvPr/>
        </p:nvCxnSpPr>
        <p:spPr>
          <a:xfrm>
            <a:off x="3204011" y="4596993"/>
            <a:ext cx="1473186" cy="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2BC5912-2285-7141-B970-3C5E3B7E8AE1}"/>
              </a:ext>
            </a:extLst>
          </p:cNvPr>
          <p:cNvSpPr txBox="1"/>
          <p:nvPr/>
        </p:nvSpPr>
        <p:spPr>
          <a:xfrm>
            <a:off x="6710768" y="4174024"/>
            <a:ext cx="2105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noise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lose</a:t>
            </a:r>
            <a:r>
              <a:rPr lang="fr-FR" dirty="0"/>
              <a:t> a part of the signal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A41D27-5732-BC48-90A7-C41277888E6A}"/>
              </a:ext>
            </a:extLst>
          </p:cNvPr>
          <p:cNvSpPr/>
          <p:nvPr/>
        </p:nvSpPr>
        <p:spPr>
          <a:xfrm>
            <a:off x="4677197" y="4308463"/>
            <a:ext cx="602626" cy="654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85742B-0B4F-B646-9F4F-54402181F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29" y="3422778"/>
            <a:ext cx="2467349" cy="2424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50EC6-2257-6049-AC0E-5C4FC516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59" y="1356671"/>
            <a:ext cx="2345377" cy="1820185"/>
          </a:xfrm>
          <a:prstGeom prst="rect">
            <a:avLst/>
          </a:prstGeom>
        </p:spPr>
      </p:pic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Toy model vs real geometry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14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29878" y="58015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6BB4F7-1701-6844-BBCF-9B1D8E3D3D90}"/>
                  </a:ext>
                </a:extLst>
              </p:cNvPr>
              <p:cNvSpPr txBox="1"/>
              <p:nvPr/>
            </p:nvSpPr>
            <p:spPr>
              <a:xfrm>
                <a:off x="2916196" y="553673"/>
                <a:ext cx="3006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Straight </a:t>
                </a:r>
                <a:r>
                  <a:rPr lang="fr-FR" dirty="0" err="1"/>
                  <a:t>wire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stereo</a:t>
                </a:r>
                <a:r>
                  <a:rPr lang="fr-FR" dirty="0"/>
                  <a:t> </a:t>
                </a:r>
                <a:r>
                  <a:rPr lang="fr-FR" dirty="0" err="1"/>
                  <a:t>wire</a:t>
                </a:r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6BB4F7-1701-6844-BBCF-9B1D8E3D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96" y="553673"/>
                <a:ext cx="3006808" cy="369332"/>
              </a:xfrm>
              <a:prstGeom prst="rect">
                <a:avLst/>
              </a:prstGeom>
              <a:blipFill>
                <a:blip r:embed="rId4"/>
                <a:stretch>
                  <a:fillRect l="-1688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66B7013-9E9B-8E4C-A53B-D0BF872EE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4" y="890734"/>
            <a:ext cx="2546357" cy="253826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EB813D-1CF8-304F-94DD-8F19A7D7A99C}"/>
              </a:ext>
            </a:extLst>
          </p:cNvPr>
          <p:cNvCxnSpPr>
            <a:stCxn id="11" idx="3"/>
          </p:cNvCxnSpPr>
          <p:nvPr/>
        </p:nvCxnSpPr>
        <p:spPr>
          <a:xfrm>
            <a:off x="3204011" y="2159867"/>
            <a:ext cx="1473186" cy="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26C6186-D6ED-E14A-8A62-CD64D1C5B4A6}"/>
              </a:ext>
            </a:extLst>
          </p:cNvPr>
          <p:cNvSpPr/>
          <p:nvPr/>
        </p:nvSpPr>
        <p:spPr>
          <a:xfrm>
            <a:off x="4602623" y="2055256"/>
            <a:ext cx="573247" cy="559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A0352-5016-B84E-A6DD-0A678B1235ED}"/>
              </a:ext>
            </a:extLst>
          </p:cNvPr>
          <p:cNvSpPr txBox="1"/>
          <p:nvPr/>
        </p:nvSpPr>
        <p:spPr>
          <a:xfrm>
            <a:off x="6710768" y="1702384"/>
            <a:ext cx="2298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Depending</a:t>
            </a:r>
            <a:r>
              <a:rPr lang="fr-FR" dirty="0"/>
              <a:t> on z axis </a:t>
            </a:r>
            <a:r>
              <a:rPr lang="fr-FR" dirty="0" err="1"/>
              <a:t>trajectory</a:t>
            </a:r>
            <a:r>
              <a:rPr lang="fr-FR" dirty="0"/>
              <a:t> projection </a:t>
            </a:r>
            <a:r>
              <a:rPr lang="fr-FR" dirty="0" err="1"/>
              <a:t>is</a:t>
            </a:r>
            <a:r>
              <a:rPr lang="fr-FR" dirty="0"/>
              <a:t> not a </a:t>
            </a:r>
            <a:r>
              <a:rPr lang="fr-FR" dirty="0" err="1"/>
              <a:t>demi-circle</a:t>
            </a:r>
            <a:r>
              <a:rPr lang="fr-FR" dirty="0"/>
              <a:t> </a:t>
            </a:r>
            <a:r>
              <a:rPr lang="fr-FR" dirty="0" err="1"/>
              <a:t>anymore</a:t>
            </a:r>
            <a:r>
              <a:rPr lang="fr-FR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65E962-5FF1-4E43-8DCF-1E8633C85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2" y="3502731"/>
            <a:ext cx="2697420" cy="220052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B18669-2142-5947-9909-AF61C257036F}"/>
              </a:ext>
            </a:extLst>
          </p:cNvPr>
          <p:cNvCxnSpPr/>
          <p:nvPr/>
        </p:nvCxnSpPr>
        <p:spPr>
          <a:xfrm>
            <a:off x="3204011" y="4596993"/>
            <a:ext cx="1473186" cy="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CD1F61C-1D8E-734C-8F11-74B4042F2FF1}"/>
              </a:ext>
            </a:extLst>
          </p:cNvPr>
          <p:cNvSpPr/>
          <p:nvPr/>
        </p:nvSpPr>
        <p:spPr>
          <a:xfrm>
            <a:off x="5175870" y="3659919"/>
            <a:ext cx="573247" cy="513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399708-11F8-5A43-91C6-C96C469A0A60}"/>
              </a:ext>
            </a:extLst>
          </p:cNvPr>
          <p:cNvSpPr/>
          <p:nvPr/>
        </p:nvSpPr>
        <p:spPr>
          <a:xfrm>
            <a:off x="4766651" y="4377641"/>
            <a:ext cx="573247" cy="559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C58DAB-8866-764D-A2CF-454F3FEFD4F1}"/>
              </a:ext>
            </a:extLst>
          </p:cNvPr>
          <p:cNvSpPr txBox="1"/>
          <p:nvPr/>
        </p:nvSpPr>
        <p:spPr>
          <a:xfrm>
            <a:off x="7086600" y="4173246"/>
            <a:ext cx="2298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lose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more information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adding</a:t>
            </a:r>
            <a:r>
              <a:rPr lang="fr-FR" dirty="0"/>
              <a:t> noise </a:t>
            </a:r>
          </a:p>
        </p:txBody>
      </p:sp>
    </p:spTree>
    <p:extLst>
      <p:ext uri="{BB962C8B-B14F-4D97-AF65-F5344CB8AC3E}">
        <p14:creationId xmlns:p14="http://schemas.microsoft.com/office/powerpoint/2010/main" val="167557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Toy model vs real geometry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15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29878" y="58015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0326BF-25BD-6B4F-B31F-ACE96670D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729"/>
            <a:ext cx="4315719" cy="3149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162A66-2811-1B45-A5E0-3B910DB32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81" y="1830854"/>
            <a:ext cx="4393319" cy="4057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78D76C-FDF8-2446-AF46-A83C25B01379}"/>
                  </a:ext>
                </a:extLst>
              </p:cNvPr>
              <p:cNvSpPr txBox="1"/>
              <p:nvPr/>
            </p:nvSpPr>
            <p:spPr>
              <a:xfrm>
                <a:off x="2916196" y="553673"/>
                <a:ext cx="3006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Straight </a:t>
                </a:r>
                <a:r>
                  <a:rPr lang="fr-FR" dirty="0" err="1"/>
                  <a:t>wire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𝑣𝑠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stereo</a:t>
                </a:r>
                <a:r>
                  <a:rPr lang="fr-FR" dirty="0"/>
                  <a:t> </a:t>
                </a:r>
                <a:r>
                  <a:rPr lang="fr-FR" dirty="0" err="1"/>
                  <a:t>wire</a:t>
                </a:r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78D76C-FDF8-2446-AF46-A83C25B01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96" y="553673"/>
                <a:ext cx="3006808" cy="369332"/>
              </a:xfrm>
              <a:prstGeom prst="rect">
                <a:avLst/>
              </a:prstGeom>
              <a:blipFill>
                <a:blip r:embed="rId4"/>
                <a:stretch>
                  <a:fillRect l="-1688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D254DDD-6E28-3041-8800-F28768086002}"/>
              </a:ext>
            </a:extLst>
          </p:cNvPr>
          <p:cNvSpPr txBox="1"/>
          <p:nvPr/>
        </p:nvSpPr>
        <p:spPr>
          <a:xfrm>
            <a:off x="2807761" y="907341"/>
            <a:ext cx="319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Longest</a:t>
            </a:r>
            <a:r>
              <a:rPr lang="fr-FR" dirty="0"/>
              <a:t> life time </a:t>
            </a:r>
            <a:r>
              <a:rPr lang="fr-FR" dirty="0" err="1"/>
              <a:t>loop</a:t>
            </a:r>
            <a:r>
              <a:rPr lang="fr-FR" dirty="0"/>
              <a:t> </a:t>
            </a:r>
            <a:r>
              <a:rPr lang="fr-FR" dirty="0" err="1"/>
              <a:t>efficiency</a:t>
            </a:r>
            <a:r>
              <a:rPr lang="fr-FR" dirty="0"/>
              <a:t>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EBDFD-47A8-9340-9C47-331057A0AE53}"/>
              </a:ext>
            </a:extLst>
          </p:cNvPr>
          <p:cNvSpPr txBox="1"/>
          <p:nvPr/>
        </p:nvSpPr>
        <p:spPr>
          <a:xfrm>
            <a:off x="1891870" y="1507688"/>
            <a:ext cx="176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Toy model  </a:t>
            </a:r>
          </a:p>
          <a:p>
            <a:endParaRPr lang="fr-F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1651DE-5ED5-3F41-8BF3-F578A6171725}"/>
              </a:ext>
            </a:extLst>
          </p:cNvPr>
          <p:cNvSpPr txBox="1"/>
          <p:nvPr/>
        </p:nvSpPr>
        <p:spPr>
          <a:xfrm>
            <a:off x="6206156" y="1588723"/>
            <a:ext cx="202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Real </a:t>
            </a:r>
            <a:r>
              <a:rPr lang="fr-FR" dirty="0" err="1"/>
              <a:t>geometry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5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Outlook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17430" y="55367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06135-5927-6E43-AB8C-9688CC83D399}"/>
              </a:ext>
            </a:extLst>
          </p:cNvPr>
          <p:cNvSpPr txBox="1"/>
          <p:nvPr/>
        </p:nvSpPr>
        <p:spPr>
          <a:xfrm>
            <a:off x="1532843" y="1667328"/>
            <a:ext cx="61833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COMET Phase –I + Study motivation</a:t>
            </a:r>
          </a:p>
          <a:p>
            <a:endParaRPr lang="en-US" sz="25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Persistent homology </a:t>
            </a:r>
          </a:p>
          <a:p>
            <a:endParaRPr lang="en-US" sz="25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Result with toy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Toy model vs real geometry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Resume and outline </a:t>
            </a:r>
          </a:p>
        </p:txBody>
      </p:sp>
    </p:spTree>
    <p:extLst>
      <p:ext uri="{BB962C8B-B14F-4D97-AF65-F5344CB8AC3E}">
        <p14:creationId xmlns:p14="http://schemas.microsoft.com/office/powerpoint/2010/main" val="112929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/>
              <a:t>Resume &amp; Outline 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31169" y="1269706"/>
            <a:ext cx="64841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In the toy model case (straight wire) :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Around 70 – 80 % efficiency for 10% BG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Efficiency become poor when increase BG over 25%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100 % efficiency can be recovered with simple circle fitting</a:t>
            </a:r>
          </a:p>
          <a:p>
            <a:pPr marL="742950" lvl="1" indent="-285750">
              <a:buFontTx/>
              <a:buChar char="-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 the real geometry case (stereo wire):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Even without noise we lose signal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With noise it’s even worse 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There is a few way to solve those issues :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Filter background using energy deposit, drift time …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Separate layers by stereo angles (even and odd layers)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Combining with other track finding method (Hough transform ...)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ym typeface="Wingdings" pitchFamily="2" charset="2"/>
              </a:rPr>
              <a:t>Weighted persistence homology </a:t>
            </a:r>
          </a:p>
          <a:p>
            <a:pPr marL="742950" lvl="1" indent="-285750">
              <a:buFontTx/>
              <a:buChar char="-"/>
            </a:pPr>
            <a:endParaRPr lang="en-US" dirty="0">
              <a:sym typeface="Wingdings" pitchFamily="2" charset="2"/>
            </a:endParaRPr>
          </a:p>
          <a:p>
            <a:pPr marL="742950" lvl="1" indent="-285750">
              <a:buFontTx/>
              <a:buChar char="-"/>
            </a:pP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97123" y="2886919"/>
            <a:ext cx="63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Backup slide  </a:t>
            </a:r>
          </a:p>
        </p:txBody>
      </p:sp>
      <p:sp>
        <p:nvSpPr>
          <p:cNvPr id="10" name="Shape 112"/>
          <p:cNvSpPr txBox="1">
            <a:spLocks noGrp="1"/>
          </p:cNvSpPr>
          <p:nvPr>
            <p:ph type="subTitle" idx="1"/>
          </p:nvPr>
        </p:nvSpPr>
        <p:spPr>
          <a:xfrm>
            <a:off x="314483" y="5807218"/>
            <a:ext cx="8520600" cy="793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00" i="1">
                <a:solidFill>
                  <a:srgbClr val="000000"/>
                </a:solidFill>
              </a:rPr>
              <a:t>Dorian Pieters</a:t>
            </a:r>
          </a:p>
        </p:txBody>
      </p:sp>
      <p:pic>
        <p:nvPicPr>
          <p:cNvPr id="1026" name="Picture 2" descr="Résultat de recherche d'images pour &quot;osaka university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03" y="825136"/>
            <a:ext cx="2447751" cy="10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77086E-5A34-417C-BD93-9E15B9069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70" y="825136"/>
            <a:ext cx="1090125" cy="108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Layer separation by stereo angle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19</a:t>
            </a:fld>
            <a:endParaRPr lang="fr-FR"/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17425-F8C9-9D45-85AB-157E1861F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40" y="3954211"/>
            <a:ext cx="2710807" cy="2266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B92576-A0DD-2F42-89F3-BC222549C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5" y="3994403"/>
            <a:ext cx="2925147" cy="2266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A6A93D-2B9C-4040-8FEA-3CDC3B8D3CD7}"/>
              </a:ext>
            </a:extLst>
          </p:cNvPr>
          <p:cNvSpPr txBox="1"/>
          <p:nvPr/>
        </p:nvSpPr>
        <p:spPr>
          <a:xfrm>
            <a:off x="1890215" y="826051"/>
            <a:ext cx="536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Layer </a:t>
            </a:r>
            <a:r>
              <a:rPr lang="fr-FR" dirty="0" err="1"/>
              <a:t>separation</a:t>
            </a:r>
            <a:r>
              <a:rPr lang="fr-FR" dirty="0"/>
              <a:t>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at all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or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worst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layers</a:t>
            </a:r>
            <a:r>
              <a:rPr lang="fr-FR" dirty="0"/>
              <a:t> </a:t>
            </a:r>
            <a:r>
              <a:rPr lang="fr-FR" dirty="0" err="1"/>
              <a:t>combined</a:t>
            </a:r>
            <a:r>
              <a:rPr lang="fr-FR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3CF850-48D4-AA44-B337-0DA98C707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25" y="1558362"/>
            <a:ext cx="2467349" cy="2424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4C3C8A-CF0F-8C4F-9821-1896E643E5E6}"/>
              </a:ext>
            </a:extLst>
          </p:cNvPr>
          <p:cNvSpPr txBox="1"/>
          <p:nvPr/>
        </p:nvSpPr>
        <p:spPr>
          <a:xfrm>
            <a:off x="6071616" y="2060812"/>
            <a:ext cx="155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 </a:t>
            </a:r>
            <a:r>
              <a:rPr lang="fr-FR" dirty="0" err="1"/>
              <a:t>layers</a:t>
            </a:r>
            <a:endParaRPr lang="fr-F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A92C68-AAEF-6A44-A155-C849ADAC3CBA}"/>
              </a:ext>
            </a:extLst>
          </p:cNvPr>
          <p:cNvSpPr txBox="1"/>
          <p:nvPr/>
        </p:nvSpPr>
        <p:spPr>
          <a:xfrm>
            <a:off x="244526" y="4294544"/>
            <a:ext cx="155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Odd</a:t>
            </a:r>
            <a:r>
              <a:rPr lang="fr-FR" dirty="0"/>
              <a:t> </a:t>
            </a:r>
            <a:r>
              <a:rPr lang="fr-FR" dirty="0" err="1"/>
              <a:t>layers</a:t>
            </a:r>
            <a:endParaRPr lang="fr-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9CB00F-840B-6C44-A7C0-CC6B6645FAE7}"/>
              </a:ext>
            </a:extLst>
          </p:cNvPr>
          <p:cNvSpPr txBox="1"/>
          <p:nvPr/>
        </p:nvSpPr>
        <p:spPr>
          <a:xfrm>
            <a:off x="7731962" y="4297288"/>
            <a:ext cx="155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layers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94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Outlook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17430" y="55367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06135-5927-6E43-AB8C-9688CC83D399}"/>
              </a:ext>
            </a:extLst>
          </p:cNvPr>
          <p:cNvSpPr txBox="1"/>
          <p:nvPr/>
        </p:nvSpPr>
        <p:spPr>
          <a:xfrm>
            <a:off x="1532843" y="1667328"/>
            <a:ext cx="61833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COMET Phase –I + Study motivation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Persistent homology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Result with toy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Toy model vs real geometry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Resume and outline </a:t>
            </a:r>
          </a:p>
        </p:txBody>
      </p:sp>
    </p:spTree>
    <p:extLst>
      <p:ext uri="{BB962C8B-B14F-4D97-AF65-F5344CB8AC3E}">
        <p14:creationId xmlns:p14="http://schemas.microsoft.com/office/powerpoint/2010/main" val="290756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Weighted persistence homology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20</a:t>
            </a:fld>
            <a:endParaRPr lang="fr-FR"/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893ADE-FCF4-8F42-89A3-FEE2E5287B53}"/>
                  </a:ext>
                </a:extLst>
              </p:cNvPr>
              <p:cNvSpPr txBox="1"/>
              <p:nvPr/>
            </p:nvSpPr>
            <p:spPr>
              <a:xfrm>
                <a:off x="1341120" y="558706"/>
                <a:ext cx="69037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can change the way we link point. We are currently using Euclidean distance to link point, and weight them with probability of being a hit of interest (use of </a:t>
                </a:r>
                <a:r>
                  <a:rPr lang="en-US" dirty="0" err="1"/>
                  <a:t>dE</a:t>
                </a:r>
                <a:r>
                  <a:rPr lang="en-US" dirty="0"/>
                  <a:t>/dx for example)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Euclidean distance between X and Y.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893ADE-FCF4-8F42-89A3-FEE2E5287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" y="558706"/>
                <a:ext cx="6903720" cy="1754326"/>
              </a:xfrm>
              <a:prstGeom prst="rect">
                <a:avLst/>
              </a:prstGeom>
              <a:blipFill>
                <a:blip r:embed="rId2"/>
                <a:stretch>
                  <a:fillRect l="-735" t="-1439" r="-735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83D42B1-DE00-634F-8BA1-1383FA81E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80" y="2432558"/>
            <a:ext cx="3822700" cy="149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8FE1-75F9-9749-AD2A-5C1E0088A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80" y="2261108"/>
            <a:ext cx="3810000" cy="1841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916E95-E8E6-AF4E-8D8B-E0B51C60B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52" y="3927063"/>
            <a:ext cx="2912808" cy="2912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050EA1-9283-F044-85F2-572B1733BFB4}"/>
              </a:ext>
            </a:extLst>
          </p:cNvPr>
          <p:cNvSpPr txBox="1"/>
          <p:nvPr/>
        </p:nvSpPr>
        <p:spPr>
          <a:xfrm rot="16200000">
            <a:off x="-1367734" y="4259509"/>
            <a:ext cx="41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Wilfrid da Silva, Workshop 11-13/07/2018</a:t>
            </a:r>
          </a:p>
        </p:txBody>
      </p:sp>
    </p:spTree>
    <p:extLst>
      <p:ext uri="{BB962C8B-B14F-4D97-AF65-F5344CB8AC3E}">
        <p14:creationId xmlns:p14="http://schemas.microsoft.com/office/powerpoint/2010/main" val="365406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COMET Phase-I &amp; Motivation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17430" y="55367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0386E1-79C0-D049-85DE-8BADCD415328}"/>
                  </a:ext>
                </a:extLst>
              </p:cNvPr>
              <p:cNvSpPr txBox="1"/>
              <p:nvPr/>
            </p:nvSpPr>
            <p:spPr>
              <a:xfrm>
                <a:off x="2025261" y="683727"/>
                <a:ext cx="71187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Searching for </a:t>
                </a:r>
                <a:r>
                  <a:rPr lang="fr-FR" dirty="0" err="1"/>
                  <a:t>coherent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	</a:t>
                </a:r>
                <a:r>
                  <a:rPr lang="fr-FR" dirty="0">
                    <a:sym typeface="Wingdings" pitchFamily="2" charset="2"/>
                  </a:rPr>
                  <a:t> </a:t>
                </a:r>
                <a:r>
                  <a:rPr lang="fr-FR" dirty="0" err="1">
                    <a:sym typeface="Wingdings" pitchFamily="2" charset="2"/>
                  </a:rPr>
                  <a:t>Monochromatic</a:t>
                </a:r>
                <a:r>
                  <a:rPr lang="fr-FR" dirty="0">
                    <a:sym typeface="Wingdings" pitchFamily="2" charset="2"/>
                  </a:rPr>
                  <a:t>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~ 105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𝑀𝑒𝑉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0386E1-79C0-D049-85DE-8BADCD415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261" y="683727"/>
                <a:ext cx="7118739" cy="646331"/>
              </a:xfrm>
              <a:prstGeom prst="rect">
                <a:avLst/>
              </a:prstGeom>
              <a:blipFill>
                <a:blip r:embed="rId2"/>
                <a:stretch>
                  <a:fillRect l="-534" t="-3846" b="-13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E81D6D1-9C3E-F246-8A3A-879CEF958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" y="1475295"/>
            <a:ext cx="4571605" cy="2435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E0B7E-ED8E-7C46-B925-F5072EF16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46" y="3976493"/>
            <a:ext cx="4025900" cy="24511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E0B368-6FCE-224E-B7A9-117050AE896E}"/>
              </a:ext>
            </a:extLst>
          </p:cNvPr>
          <p:cNvCxnSpPr>
            <a:cxnSpLocks/>
          </p:cNvCxnSpPr>
          <p:nvPr/>
        </p:nvCxnSpPr>
        <p:spPr>
          <a:xfrm>
            <a:off x="3973038" y="3618168"/>
            <a:ext cx="1119808" cy="765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4BFD91-F6A9-A74C-9601-5BE912FD499E}"/>
                  </a:ext>
                </a:extLst>
              </p:cNvPr>
              <p:cNvSpPr txBox="1"/>
              <p:nvPr/>
            </p:nvSpPr>
            <p:spPr>
              <a:xfrm>
                <a:off x="4807856" y="1958876"/>
                <a:ext cx="444801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Stereo </a:t>
                </a:r>
                <a:r>
                  <a:rPr lang="fr-FR" dirty="0" err="1"/>
                  <a:t>cylindrical</a:t>
                </a:r>
                <a:r>
                  <a:rPr lang="fr-FR" dirty="0"/>
                  <a:t> drift </a:t>
                </a:r>
                <a:r>
                  <a:rPr lang="fr-FR" dirty="0" err="1"/>
                  <a:t>chamber</a:t>
                </a:r>
                <a:r>
                  <a:rPr lang="fr-FR" dirty="0"/>
                  <a:t>  :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/>
                  <a:t>20 </a:t>
                </a:r>
                <a:r>
                  <a:rPr lang="fr-FR" dirty="0" err="1"/>
                  <a:t>Sense</a:t>
                </a:r>
                <a:r>
                  <a:rPr lang="fr-FR" dirty="0"/>
                  <a:t> </a:t>
                </a:r>
                <a:r>
                  <a:rPr lang="fr-FR" dirty="0" err="1"/>
                  <a:t>layers</a:t>
                </a:r>
                <a:r>
                  <a:rPr lang="fr-FR" dirty="0"/>
                  <a:t> (</a:t>
                </a:r>
                <a:r>
                  <a:rPr lang="fr-FR" dirty="0" err="1"/>
                  <a:t>including</a:t>
                </a:r>
                <a:r>
                  <a:rPr lang="fr-FR" dirty="0"/>
                  <a:t> 2 </a:t>
                </a:r>
                <a:r>
                  <a:rPr lang="fr-FR" dirty="0" err="1"/>
                  <a:t>guard</a:t>
                </a:r>
                <a:r>
                  <a:rPr lang="fr-FR" dirty="0"/>
                  <a:t> </a:t>
                </a:r>
                <a:r>
                  <a:rPr lang="fr-FR" dirty="0" err="1"/>
                  <a:t>layers</a:t>
                </a:r>
                <a:r>
                  <a:rPr lang="fr-FR" dirty="0"/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/>
                  <a:t>4986 </a:t>
                </a:r>
                <a:r>
                  <a:rPr lang="fr-FR" dirty="0" err="1"/>
                  <a:t>sense</a:t>
                </a:r>
                <a:r>
                  <a:rPr lang="fr-FR" dirty="0"/>
                  <a:t> </a:t>
                </a:r>
                <a:r>
                  <a:rPr lang="fr-FR" dirty="0" err="1"/>
                  <a:t>wires</a:t>
                </a:r>
                <a:endParaRPr lang="fr-FR" dirty="0"/>
              </a:p>
              <a:p>
                <a:pPr marL="285750" indent="-285750">
                  <a:buFontTx/>
                  <a:buChar char="-"/>
                </a:pPr>
                <a:r>
                  <a:rPr lang="fr-FR" dirty="0"/>
                  <a:t>14,562 </a:t>
                </a:r>
                <a:r>
                  <a:rPr lang="fr-FR" dirty="0" err="1"/>
                  <a:t>field</a:t>
                </a:r>
                <a:r>
                  <a:rPr lang="fr-FR" dirty="0"/>
                  <a:t> </a:t>
                </a:r>
                <a:r>
                  <a:rPr lang="fr-FR" dirty="0" err="1"/>
                  <a:t>wires</a:t>
                </a:r>
                <a:r>
                  <a:rPr lang="fr-FR" dirty="0"/>
                  <a:t>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 err="1"/>
                  <a:t>Stereo</a:t>
                </a:r>
                <a:r>
                  <a:rPr lang="fr-FR" dirty="0"/>
                  <a:t> angle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64 ~ 75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fr-FR" dirty="0"/>
              </a:p>
              <a:p>
                <a:pPr marL="285750" indent="-285750">
                  <a:buFontTx/>
                  <a:buChar char="-"/>
                </a:pPr>
                <a:endParaRPr lang="fr-FR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4BFD91-F6A9-A74C-9601-5BE912FD4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56" y="1958876"/>
                <a:ext cx="4448014" cy="1754326"/>
              </a:xfrm>
              <a:prstGeom prst="rect">
                <a:avLst/>
              </a:prstGeom>
              <a:blipFill>
                <a:blip r:embed="rId5"/>
                <a:stretch>
                  <a:fillRect l="-1140" t="-7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0E4B71-F905-BB41-9F21-F0C6EAA9746C}"/>
                  </a:ext>
                </a:extLst>
              </p:cNvPr>
              <p:cNvSpPr txBox="1"/>
              <p:nvPr/>
            </p:nvSpPr>
            <p:spPr>
              <a:xfrm>
                <a:off x="600419" y="4206484"/>
                <a:ext cx="366572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Rare </a:t>
                </a:r>
                <a:r>
                  <a:rPr lang="fr-FR" dirty="0" err="1"/>
                  <a:t>process</a:t>
                </a:r>
                <a:r>
                  <a:rPr lang="fr-FR" dirty="0"/>
                  <a:t> (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7.10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SINDRUM II)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high </a:t>
                </a:r>
                <a:r>
                  <a:rPr lang="fr-FR" dirty="0" err="1"/>
                  <a:t>luminosity</a:t>
                </a:r>
                <a:r>
                  <a:rPr lang="fr-FR" dirty="0"/>
                  <a:t> </a:t>
                </a:r>
                <a:r>
                  <a:rPr lang="fr-FR" dirty="0" err="1"/>
                  <a:t>needed</a:t>
                </a:r>
                <a:r>
                  <a:rPr lang="fr-FR" dirty="0"/>
                  <a:t> ( proton </a:t>
                </a:r>
                <a:r>
                  <a:rPr lang="fr-FR" dirty="0" err="1"/>
                  <a:t>beam</a:t>
                </a:r>
                <a:r>
                  <a:rPr lang="fr-FR" dirty="0"/>
                  <a:t> 3.2 kW 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Need</a:t>
                </a:r>
                <a:r>
                  <a:rPr lang="fr-FR" dirty="0"/>
                  <a:t> a </a:t>
                </a:r>
                <a:r>
                  <a:rPr lang="fr-FR" dirty="0" err="1"/>
                  <a:t>robust</a:t>
                </a:r>
                <a:r>
                  <a:rPr lang="fr-FR" dirty="0"/>
                  <a:t> </a:t>
                </a:r>
                <a:r>
                  <a:rPr lang="fr-FR" dirty="0" err="1"/>
                  <a:t>way</a:t>
                </a:r>
                <a:r>
                  <a:rPr lang="fr-FR" dirty="0"/>
                  <a:t> to </a:t>
                </a:r>
                <a:r>
                  <a:rPr lang="fr-FR" dirty="0" err="1"/>
                  <a:t>separate</a:t>
                </a:r>
                <a:r>
                  <a:rPr lang="fr-FR" dirty="0"/>
                  <a:t> background </a:t>
                </a:r>
                <a:r>
                  <a:rPr lang="fr-FR" dirty="0" err="1"/>
                  <a:t>from</a:t>
                </a:r>
                <a:r>
                  <a:rPr lang="fr-FR" dirty="0"/>
                  <a:t> the signal (</a:t>
                </a:r>
                <a:r>
                  <a:rPr lang="fr-FR" dirty="0" err="1"/>
                  <a:t>Track</a:t>
                </a:r>
                <a:r>
                  <a:rPr lang="fr-FR" dirty="0"/>
                  <a:t> </a:t>
                </a:r>
                <a:r>
                  <a:rPr lang="fr-FR" dirty="0" err="1"/>
                  <a:t>finding</a:t>
                </a:r>
                <a:r>
                  <a:rPr lang="fr-FR" dirty="0"/>
                  <a:t>)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0E4B71-F905-BB41-9F21-F0C6EAA9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19" y="4206484"/>
                <a:ext cx="3665720" cy="2031325"/>
              </a:xfrm>
              <a:prstGeom prst="rect">
                <a:avLst/>
              </a:prstGeom>
              <a:blipFill>
                <a:blip r:embed="rId6"/>
                <a:stretch>
                  <a:fillRect l="-1034" t="-621" b="-3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54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Outlook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17430" y="55367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06135-5927-6E43-AB8C-9688CC83D399}"/>
              </a:ext>
            </a:extLst>
          </p:cNvPr>
          <p:cNvSpPr txBox="1"/>
          <p:nvPr/>
        </p:nvSpPr>
        <p:spPr>
          <a:xfrm>
            <a:off x="1532843" y="1667328"/>
            <a:ext cx="61833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COMET Phase –I + Study motivation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Persistent homology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Result with toy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Toy model vs real geometry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Resume and outline </a:t>
            </a:r>
          </a:p>
        </p:txBody>
      </p:sp>
    </p:spTree>
    <p:extLst>
      <p:ext uri="{BB962C8B-B14F-4D97-AF65-F5344CB8AC3E}">
        <p14:creationId xmlns:p14="http://schemas.microsoft.com/office/powerpoint/2010/main" val="380099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181F316-5EED-6748-A997-B200904A10E2}"/>
              </a:ext>
            </a:extLst>
          </p:cNvPr>
          <p:cNvSpPr/>
          <p:nvPr/>
        </p:nvSpPr>
        <p:spPr>
          <a:xfrm>
            <a:off x="5672608" y="5293728"/>
            <a:ext cx="1223682" cy="1185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/>
              <a:t>Topology  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</a:t>
            </a:r>
          </a:p>
          <a:p>
            <a:r>
              <a:rPr lang="fr-FR"/>
              <a:t>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E028AD3-A5C1-4BD8-8FE1-A7BDC7FAC5CD}"/>
                  </a:ext>
                </a:extLst>
              </p:cNvPr>
              <p:cNvSpPr txBox="1"/>
              <p:nvPr/>
            </p:nvSpPr>
            <p:spPr>
              <a:xfrm>
                <a:off x="1012630" y="647811"/>
                <a:ext cx="7118739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Topology is a mathematical field to study the properties of space that are preserved under continuous deformations. </a:t>
                </a:r>
              </a:p>
              <a:p>
                <a:endParaRPr lang="en-US" dirty="0"/>
              </a:p>
              <a:p>
                <a:r>
                  <a:rPr lang="en-US" dirty="0"/>
                  <a:t>The space in question are characterized by the </a:t>
                </a:r>
                <a:r>
                  <a:rPr lang="en-US" dirty="0" err="1"/>
                  <a:t>Betti</a:t>
                </a:r>
                <a:r>
                  <a:rPr lang="en-US" dirty="0"/>
                  <a:t> numbers : 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connected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components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h𝑜𝑙𝑒𝑠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(1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𝑑𝑖𝑚𝑒𝑛𝑠𝑖𝑜𝑛𝑎𝑙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h𝑜𝑙𝑒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𝑣𝑜𝑖𝑑𝑠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(2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𝑑𝑖𝑚𝑒𝑛𝑠𝑖𝑜𝑛𝑎𝑙𝑠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h𝑜𝑙𝑒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Taking a torus as example, we got : 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fr-FR" b="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endParaRPr lang="fr-FR" b="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  <a:p>
                <a:r>
                  <a:rPr lang="en-US" dirty="0"/>
                  <a:t>But for us what’s interesting is the trajectory of the electron inside the CDC (adding the inner wall), projected on one endplate. So for each turn can be characterized with: 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fr-FR" b="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fr-FR" b="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E028AD3-A5C1-4BD8-8FE1-A7BDC7FA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30" y="647811"/>
                <a:ext cx="7118739" cy="5632311"/>
              </a:xfrm>
              <a:prstGeom prst="rect">
                <a:avLst/>
              </a:prstGeom>
              <a:blipFill>
                <a:blip r:embed="rId5"/>
                <a:stretch>
                  <a:fillRect l="-685" t="-541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Ã©sultat de recherche d'images pour &quot;torus&quot;">
            <a:extLst>
              <a:ext uri="{FF2B5EF4-FFF2-40B4-BE49-F238E27FC236}">
                <a16:creationId xmlns:a16="http://schemas.microsoft.com/office/drawing/2014/main" id="{3AB027E0-DAA2-4054-A168-F6314BC3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90" y="2620238"/>
            <a:ext cx="2984478" cy="190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928E5941-1BD5-7B43-9D57-4965C7B58B03}"/>
              </a:ext>
            </a:extLst>
          </p:cNvPr>
          <p:cNvSpPr/>
          <p:nvPr/>
        </p:nvSpPr>
        <p:spPr>
          <a:xfrm rot="19798701">
            <a:off x="5579384" y="5203804"/>
            <a:ext cx="1148013" cy="9374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052E8E2-FA49-E941-B848-42BD24CC8EDC}"/>
              </a:ext>
            </a:extLst>
          </p:cNvPr>
          <p:cNvSpPr/>
          <p:nvPr/>
        </p:nvSpPr>
        <p:spPr>
          <a:xfrm rot="19798701" flipH="1">
            <a:off x="5618335" y="5190451"/>
            <a:ext cx="1070109" cy="851116"/>
          </a:xfrm>
          <a:prstGeom prst="arc">
            <a:avLst>
              <a:gd name="adj1" fmla="val 16200000"/>
              <a:gd name="adj2" fmla="val 212309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282DF0-66E4-AB4E-93D8-E0EE46547B48}"/>
                  </a:ext>
                </a:extLst>
              </p:cNvPr>
              <p:cNvSpPr txBox="1"/>
              <p:nvPr/>
            </p:nvSpPr>
            <p:spPr>
              <a:xfrm>
                <a:off x="4954230" y="5141369"/>
                <a:ext cx="16093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1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282DF0-66E4-AB4E-93D8-E0EE4654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230" y="5141369"/>
                <a:ext cx="1609399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8B8B32-2B97-3E42-88A3-815552025B3D}"/>
                  </a:ext>
                </a:extLst>
              </p:cNvPr>
              <p:cNvSpPr txBox="1"/>
              <p:nvPr/>
            </p:nvSpPr>
            <p:spPr>
              <a:xfrm>
                <a:off x="5479749" y="6180038"/>
                <a:ext cx="16093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𝑖𝑛𝑛𝑒𝑟</m:t>
                      </m:r>
                      <m:r>
                        <a:rPr lang="en-US" sz="11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𝑙𝑎𝑦𝑒𝑟</m:t>
                      </m:r>
                      <m:r>
                        <a:rPr lang="en-US" sz="11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1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8B8B32-2B97-3E42-88A3-81555202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49" y="6180038"/>
                <a:ext cx="1609399" cy="261610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6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/>
              <a:t>Persistent Homology: a simple example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6</a:t>
            </a:fld>
            <a:endParaRPr lang="fr-FR"/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F6E7F6-A739-B446-9E5E-3DAC3B7C1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68" y="994398"/>
            <a:ext cx="5199823" cy="5057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C832FF-F824-CE44-BF0E-6B6EB86A60B2}"/>
              </a:ext>
            </a:extLst>
          </p:cNvPr>
          <p:cNvSpPr txBox="1"/>
          <p:nvPr/>
        </p:nvSpPr>
        <p:spPr>
          <a:xfrm>
            <a:off x="372799" y="716875"/>
            <a:ext cx="3048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Small example where we would like to observe a loop/hole </a:t>
            </a:r>
          </a:p>
          <a:p>
            <a:pPr marL="285750" indent="-285750">
              <a:buFontTx/>
              <a:buChar char="-"/>
            </a:pPr>
            <a:r>
              <a:rPr lang="en-US"/>
              <a:t>Replace all data points by vertices </a:t>
            </a:r>
          </a:p>
          <a:p>
            <a:pPr marL="285750" indent="-285750">
              <a:buFontTx/>
              <a:buChar char="-"/>
            </a:pPr>
            <a:r>
              <a:rPr lang="en-US"/>
              <a:t>Draw ball around those vertices with radius of r</a:t>
            </a:r>
          </a:p>
          <a:p>
            <a:pPr marL="285750" indent="-285750">
              <a:buFontTx/>
              <a:buChar char="-"/>
            </a:pPr>
            <a:r>
              <a:rPr lang="en-US"/>
              <a:t>Link two vertices if their sphere connect </a:t>
            </a:r>
          </a:p>
          <a:p>
            <a:pPr marL="285750" indent="-285750">
              <a:buFontTx/>
              <a:buChar char="-"/>
            </a:pPr>
            <a:r>
              <a:rPr lang="en-US"/>
              <a:t>Increase the radius of the balls </a:t>
            </a:r>
          </a:p>
          <a:p>
            <a:pPr marL="285750" indent="-285750">
              <a:buFontTx/>
              <a:buChar char="-"/>
            </a:pPr>
            <a:r>
              <a:rPr lang="en-US"/>
              <a:t>And repeat </a:t>
            </a:r>
          </a:p>
          <a:p>
            <a:endParaRPr lang="en-US"/>
          </a:p>
          <a:p>
            <a:r>
              <a:rPr lang="en-US"/>
              <a:t>We created a lot of holes/loops at the end of the process, but cannot distinguish the “main” hole from the others. We only have the birth radius/birth “time” of each loop  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6764D-C7EC-0843-85E5-4676E120FAD5}"/>
              </a:ext>
            </a:extLst>
          </p:cNvPr>
          <p:cNvSpPr txBox="1"/>
          <p:nvPr/>
        </p:nvSpPr>
        <p:spPr>
          <a:xfrm>
            <a:off x="4287187" y="6052150"/>
            <a:ext cx="41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Wilfrid da Silva, Workshop 11-13/07/2018</a:t>
            </a:r>
          </a:p>
        </p:txBody>
      </p:sp>
    </p:spTree>
    <p:extLst>
      <p:ext uri="{BB962C8B-B14F-4D97-AF65-F5344CB8AC3E}">
        <p14:creationId xmlns:p14="http://schemas.microsoft.com/office/powerpoint/2010/main" val="209925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/>
              <a:t>Persistent Homology: a simple example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7</a:t>
            </a:fld>
            <a:endParaRPr lang="fr-FR"/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832FF-F824-CE44-BF0E-6B6EB86A60B2}"/>
              </a:ext>
            </a:extLst>
          </p:cNvPr>
          <p:cNvSpPr txBox="1"/>
          <p:nvPr/>
        </p:nvSpPr>
        <p:spPr>
          <a:xfrm>
            <a:off x="1021164" y="584026"/>
            <a:ext cx="793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 have more information on the loop created, we need to fill them and thus induce a death radius/”time” for each loop. We can for example use </a:t>
            </a:r>
            <a:r>
              <a:rPr lang="en-US" err="1"/>
              <a:t>Vietoris</a:t>
            </a:r>
            <a:r>
              <a:rPr lang="en-US"/>
              <a:t>-Rips rules, where we only fill the triangle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4DA14-6884-2449-9CE6-34050FC8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21" y="1431455"/>
            <a:ext cx="5600700" cy="3799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C95027-4F30-9546-8C4F-56DB7FB89C2C}"/>
              </a:ext>
            </a:extLst>
          </p:cNvPr>
          <p:cNvSpPr txBox="1"/>
          <p:nvPr/>
        </p:nvSpPr>
        <p:spPr>
          <a:xfrm>
            <a:off x="606124" y="5709354"/>
            <a:ext cx="793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ym typeface="Wingdings" pitchFamily="2" charset="2"/>
              </a:rPr>
              <a:t> We can see that “main” hole persist longer than the other one, and pick it up  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9E97B-A9DF-BF4A-AB13-8CD79030F2BB}"/>
              </a:ext>
            </a:extLst>
          </p:cNvPr>
          <p:cNvSpPr txBox="1"/>
          <p:nvPr/>
        </p:nvSpPr>
        <p:spPr>
          <a:xfrm rot="5400000">
            <a:off x="5682692" y="3255903"/>
            <a:ext cx="41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Wilfrid da Silva, Workshop 11-13/07/2018</a:t>
            </a:r>
          </a:p>
        </p:txBody>
      </p:sp>
    </p:spTree>
    <p:extLst>
      <p:ext uri="{BB962C8B-B14F-4D97-AF65-F5344CB8AC3E}">
        <p14:creationId xmlns:p14="http://schemas.microsoft.com/office/powerpoint/2010/main" val="141716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Outlook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 dirty="0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028AD3-A5C1-4BD8-8FE1-A7BDC7FAC5CD}"/>
              </a:ext>
            </a:extLst>
          </p:cNvPr>
          <p:cNvSpPr txBox="1"/>
          <p:nvPr/>
        </p:nvSpPr>
        <p:spPr>
          <a:xfrm>
            <a:off x="1317430" y="553673"/>
            <a:ext cx="71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06135-5927-6E43-AB8C-9688CC83D399}"/>
              </a:ext>
            </a:extLst>
          </p:cNvPr>
          <p:cNvSpPr txBox="1"/>
          <p:nvPr/>
        </p:nvSpPr>
        <p:spPr>
          <a:xfrm>
            <a:off x="1532843" y="1667328"/>
            <a:ext cx="61833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COMET Phase –I + Study motivation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Persistent homology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Result with toy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Toy model vs real geometry 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Resume and outline </a:t>
            </a:r>
          </a:p>
        </p:txBody>
      </p:sp>
    </p:spTree>
    <p:extLst>
      <p:ext uri="{BB962C8B-B14F-4D97-AF65-F5344CB8AC3E}">
        <p14:creationId xmlns:p14="http://schemas.microsoft.com/office/powerpoint/2010/main" val="292094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0"/>
          <p:cNvSpPr txBox="1">
            <a:spLocks/>
          </p:cNvSpPr>
          <p:nvPr/>
        </p:nvSpPr>
        <p:spPr>
          <a:xfrm>
            <a:off x="0" y="2"/>
            <a:ext cx="9144000" cy="553671"/>
          </a:xfrm>
          <a:prstGeom prst="rect">
            <a:avLst/>
          </a:prstGeom>
          <a:solidFill>
            <a:srgbClr val="051750"/>
          </a:solidFill>
          <a:ln w="9525" cap="flat" cmpd="sng">
            <a:solidFill>
              <a:srgbClr val="0517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Toy model proof of concept – 10BG occupancy 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fr-FR"/>
              <a:t>Dorian Pieters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FEAD63-1776-4949-961A-206E9D034920}" type="slidenum">
              <a:rPr lang="fr-FR" smtClean="0"/>
              <a:t>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01629" y="1635853"/>
            <a:ext cx="57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</a:t>
            </a:r>
          </a:p>
          <a:p>
            <a:endParaRPr lang="en-US"/>
          </a:p>
        </p:txBody>
      </p:sp>
      <p:sp>
        <p:nvSpPr>
          <p:cNvPr id="5" name="AutoShape 2" descr="RÃ©sultat de recherche d'images pour &quot;torus&quot;">
            <a:extLst>
              <a:ext uri="{FF2B5EF4-FFF2-40B4-BE49-F238E27FC236}">
                <a16:creationId xmlns:a16="http://schemas.microsoft.com/office/drawing/2014/main" id="{26CD3A3E-E68E-4518-92C3-74981B24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652016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2C7C30-BDDF-41CC-8FC5-D8E76C9A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24" y="553673"/>
            <a:ext cx="6859476" cy="62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14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5B27F0-C7D3-AC4B-86F3-CAD8647A4EF6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49102</TotalTime>
  <Words>896</Words>
  <Application>Microsoft Macintosh PowerPoint</Application>
  <PresentationFormat>On-screen Show (4:3)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Dorian Pieters</dc:creator>
  <cp:lastModifiedBy>Dorian Pieters</cp:lastModifiedBy>
  <cp:revision>321</cp:revision>
  <dcterms:created xsi:type="dcterms:W3CDTF">2016-07-27T08:35:00Z</dcterms:created>
  <dcterms:modified xsi:type="dcterms:W3CDTF">2019-06-06T06:59:13Z</dcterms:modified>
</cp:coreProperties>
</file>