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31"/>
  </p:notesMasterIdLst>
  <p:sldIdLst>
    <p:sldId id="1630" r:id="rId2"/>
    <p:sldId id="1673" r:id="rId3"/>
    <p:sldId id="1674" r:id="rId4"/>
    <p:sldId id="1703" r:id="rId5"/>
    <p:sldId id="1643" r:id="rId6"/>
    <p:sldId id="1658" r:id="rId7"/>
    <p:sldId id="1642" r:id="rId8"/>
    <p:sldId id="313" r:id="rId9"/>
    <p:sldId id="261" r:id="rId10"/>
    <p:sldId id="283" r:id="rId11"/>
    <p:sldId id="314" r:id="rId12"/>
    <p:sldId id="288" r:id="rId13"/>
    <p:sldId id="1696" r:id="rId14"/>
    <p:sldId id="289" r:id="rId15"/>
    <p:sldId id="304" r:id="rId16"/>
    <p:sldId id="317" r:id="rId17"/>
    <p:sldId id="306" r:id="rId18"/>
    <p:sldId id="307" r:id="rId19"/>
    <p:sldId id="308" r:id="rId20"/>
    <p:sldId id="309" r:id="rId21"/>
    <p:sldId id="1704" r:id="rId22"/>
    <p:sldId id="1697" r:id="rId23"/>
    <p:sldId id="1701" r:id="rId24"/>
    <p:sldId id="1640" r:id="rId25"/>
    <p:sldId id="1699" r:id="rId26"/>
    <p:sldId id="264" r:id="rId27"/>
    <p:sldId id="294" r:id="rId28"/>
    <p:sldId id="1666" r:id="rId29"/>
    <p:sldId id="1667" r:id="rId30"/>
  </p:sldIdLst>
  <p:sldSz cx="9144000" cy="6858000" type="screen4x3"/>
  <p:notesSz cx="6858000" cy="9144000"/>
  <p:custDataLst>
    <p:tags r:id="rId32"/>
  </p:custDataLst>
  <p:defaultTextStyle>
    <a:defPPr>
      <a:defRPr lang="en-US"/>
    </a:defPPr>
    <a:lvl1pPr algn="ctr" rtl="0" fontAlgn="base">
      <a:spcBef>
        <a:spcPct val="0"/>
      </a:spcBef>
      <a:spcAft>
        <a:spcPct val="0"/>
      </a:spcAft>
      <a:defRPr i="1" kern="1200">
        <a:solidFill>
          <a:schemeClr val="tx1"/>
        </a:solidFill>
        <a:latin typeface="Arial" pitchFamily="34" charset="0"/>
        <a:ea typeface="+mn-ea"/>
        <a:cs typeface="+mn-cs"/>
      </a:defRPr>
    </a:lvl1pPr>
    <a:lvl2pPr marL="457200" algn="ctr" rtl="0" fontAlgn="base">
      <a:spcBef>
        <a:spcPct val="0"/>
      </a:spcBef>
      <a:spcAft>
        <a:spcPct val="0"/>
      </a:spcAft>
      <a:defRPr i="1" kern="1200">
        <a:solidFill>
          <a:schemeClr val="tx1"/>
        </a:solidFill>
        <a:latin typeface="Arial" pitchFamily="34" charset="0"/>
        <a:ea typeface="+mn-ea"/>
        <a:cs typeface="+mn-cs"/>
      </a:defRPr>
    </a:lvl2pPr>
    <a:lvl3pPr marL="914400" algn="ctr" rtl="0" fontAlgn="base">
      <a:spcBef>
        <a:spcPct val="0"/>
      </a:spcBef>
      <a:spcAft>
        <a:spcPct val="0"/>
      </a:spcAft>
      <a:defRPr i="1" kern="1200">
        <a:solidFill>
          <a:schemeClr val="tx1"/>
        </a:solidFill>
        <a:latin typeface="Arial" pitchFamily="34" charset="0"/>
        <a:ea typeface="+mn-ea"/>
        <a:cs typeface="+mn-cs"/>
      </a:defRPr>
    </a:lvl3pPr>
    <a:lvl4pPr marL="1371600" algn="ctr" rtl="0" fontAlgn="base">
      <a:spcBef>
        <a:spcPct val="0"/>
      </a:spcBef>
      <a:spcAft>
        <a:spcPct val="0"/>
      </a:spcAft>
      <a:defRPr i="1" kern="1200">
        <a:solidFill>
          <a:schemeClr val="tx1"/>
        </a:solidFill>
        <a:latin typeface="Arial" pitchFamily="34" charset="0"/>
        <a:ea typeface="+mn-ea"/>
        <a:cs typeface="+mn-cs"/>
      </a:defRPr>
    </a:lvl4pPr>
    <a:lvl5pPr marL="1828800" algn="ctr"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6600"/>
    <a:srgbClr val="0033CC"/>
    <a:srgbClr val="FFFF00"/>
    <a:srgbClr val="FB1525"/>
    <a:srgbClr val="008000"/>
    <a:srgbClr val="000099"/>
    <a:srgbClr val="4B14E6"/>
    <a:srgbClr val="B96E57"/>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4311" autoAdjust="0"/>
  </p:normalViewPr>
  <p:slideViewPr>
    <p:cSldViewPr>
      <p:cViewPr varScale="1">
        <p:scale>
          <a:sx n="95" d="100"/>
          <a:sy n="95" d="100"/>
        </p:scale>
        <p:origin x="7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pPr>
              <a:defRPr/>
            </a:pPr>
            <a:fld id="{0641482C-FFD9-42F4-8F48-70920491F426}" type="slidenum">
              <a:rPr lang="en-US"/>
              <a:pPr>
                <a:defRPr/>
              </a:pPr>
              <a:t>‹#›</a:t>
            </a:fld>
            <a:endParaRPr lang="en-US"/>
          </a:p>
        </p:txBody>
      </p:sp>
    </p:spTree>
    <p:extLst>
      <p:ext uri="{BB962C8B-B14F-4D97-AF65-F5344CB8AC3E}">
        <p14:creationId xmlns:p14="http://schemas.microsoft.com/office/powerpoint/2010/main" val="2861057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7FB4F32-F637-4F96-8BED-3A06F51A33B7}" type="slidenum">
              <a:rPr lang="en-US" smtClean="0"/>
              <a:pPr/>
              <a:t>1</a:t>
            </a:fld>
            <a:endParaRPr lang="en-US"/>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8485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23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2709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24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4729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25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5108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28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19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29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5296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8004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2099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76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939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1335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0556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13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888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6B70BE-871C-48C5-A762-1949F4AAD3AA}" type="slidenum">
              <a:rPr lang="en-US" smtClean="0"/>
              <a:pPr/>
              <a:t>22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5829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E0EB83BE-390C-48CD-AA48-6529FCA92532}" type="datetime1">
              <a:rPr lang="en-US" smtClean="0"/>
              <a:t>4/8/2019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Roy A.  Lacey, Stony Brook University, 5th Workshop on chirality &amp; vorticity, Beijing China</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A680365-458B-4FD0-8380-46D6C77C085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A5935DE-A269-4D7F-A9CB-43D4973F6DA9}" type="datetime1">
              <a:rPr lang="en-US" smtClean="0"/>
              <a:t>4/8/2019</a:t>
            </a:fld>
            <a:endParaRPr lang="en-US"/>
          </a:p>
        </p:txBody>
      </p:sp>
      <p:sp>
        <p:nvSpPr>
          <p:cNvPr id="5" name="Footer Placeholder 4"/>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6" name="Slide Number Placeholder 5"/>
          <p:cNvSpPr>
            <a:spLocks noGrp="1"/>
          </p:cNvSpPr>
          <p:nvPr>
            <p:ph type="sldNum" sz="quarter" idx="12"/>
          </p:nvPr>
        </p:nvSpPr>
        <p:spPr/>
        <p:txBody>
          <a:bodyPr/>
          <a:lstStyle/>
          <a:p>
            <a:pPr>
              <a:defRPr/>
            </a:pPr>
            <a:fld id="{C6252C2C-BB50-4755-BB89-BE16F80EC1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0004B5B5-374B-4D3A-B245-B1DBA9754E6F}" type="datetime1">
              <a:rPr lang="en-US" smtClean="0"/>
              <a:t>4/8/2019</a:t>
            </a:fld>
            <a:endParaRPr lang="en-US"/>
          </a:p>
        </p:txBody>
      </p:sp>
      <p:sp>
        <p:nvSpPr>
          <p:cNvPr id="5" name="Footer Placeholder 4"/>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6" name="Slide Number Placeholder 5"/>
          <p:cNvSpPr>
            <a:spLocks noGrp="1"/>
          </p:cNvSpPr>
          <p:nvPr>
            <p:ph type="sldNum" sz="quarter" idx="12"/>
          </p:nvPr>
        </p:nvSpPr>
        <p:spPr/>
        <p:txBody>
          <a:bodyPr/>
          <a:lstStyle/>
          <a:p>
            <a:pPr>
              <a:defRPr/>
            </a:pPr>
            <a:fld id="{64FB1177-5D61-42A5-8A6A-72CCBCA6A8B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E912658-54EF-4540-BCFD-D3165046C359}" type="datetime1">
              <a:rPr lang="en-US" smtClean="0"/>
              <a:t>4/8/2019</a:t>
            </a:fld>
            <a:endParaRPr lang="en-US"/>
          </a:p>
        </p:txBody>
      </p:sp>
      <p:sp>
        <p:nvSpPr>
          <p:cNvPr id="5" name="Footer Placeholder 4"/>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6" name="Slide Number Placeholder 5"/>
          <p:cNvSpPr>
            <a:spLocks noGrp="1"/>
          </p:cNvSpPr>
          <p:nvPr>
            <p:ph type="sldNum" sz="quarter" idx="12"/>
          </p:nvPr>
        </p:nvSpPr>
        <p:spPr/>
        <p:txBody>
          <a:bodyPr/>
          <a:lstStyle/>
          <a:p>
            <a:pPr>
              <a:defRPr/>
            </a:pPr>
            <a:fld id="{59AB1D97-57A0-4161-A196-A33AA84FE83E}" type="slidenum">
              <a:rPr lang="en-US" smtClean="0"/>
              <a:pPr>
                <a:defRPr/>
              </a:pPr>
              <a:t>‹#›</a:t>
            </a:fld>
            <a:r>
              <a:rPr lang="en-US" dirty="0"/>
              <a:t> of 23</a:t>
            </a: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46E518A-FE28-4E20-BCDA-A4E32A2C4590}" type="datetime1">
              <a:rPr lang="en-US" smtClean="0"/>
              <a:t>4/8/2019</a:t>
            </a:fld>
            <a:endParaRPr lang="en-US"/>
          </a:p>
        </p:txBody>
      </p:sp>
      <p:sp>
        <p:nvSpPr>
          <p:cNvPr id="5" name="Footer Placeholder 4"/>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6" name="Slide Number Placeholder 5"/>
          <p:cNvSpPr>
            <a:spLocks noGrp="1"/>
          </p:cNvSpPr>
          <p:nvPr>
            <p:ph type="sldNum" sz="quarter" idx="12"/>
          </p:nvPr>
        </p:nvSpPr>
        <p:spPr/>
        <p:txBody>
          <a:bodyPr/>
          <a:lstStyle/>
          <a:p>
            <a:pPr>
              <a:defRPr/>
            </a:pPr>
            <a:fld id="{89C92847-096F-4B79-AE67-0AC6ED90910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8746AB58-F3B3-4BAE-AA4C-C7143B962391}" type="datetime1">
              <a:rPr lang="en-US" smtClean="0"/>
              <a:t>4/8/2019</a:t>
            </a:fld>
            <a:endParaRPr lang="en-US"/>
          </a:p>
        </p:txBody>
      </p:sp>
      <p:sp>
        <p:nvSpPr>
          <p:cNvPr id="6" name="Footer Placeholder 5"/>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7" name="Slide Number Placeholder 6"/>
          <p:cNvSpPr>
            <a:spLocks noGrp="1"/>
          </p:cNvSpPr>
          <p:nvPr>
            <p:ph type="sldNum" sz="quarter" idx="12"/>
          </p:nvPr>
        </p:nvSpPr>
        <p:spPr/>
        <p:txBody>
          <a:bodyPr/>
          <a:lstStyle/>
          <a:p>
            <a:pPr>
              <a:defRPr/>
            </a:pPr>
            <a:fld id="{2BEE489F-A000-455E-A13A-552F7A347304}"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A2CD51E-9710-4D5F-B927-EEFA4E5A6814}" type="datetime1">
              <a:rPr lang="en-US" smtClean="0"/>
              <a:t>4/8/2019</a:t>
            </a:fld>
            <a:endParaRPr lang="en-US"/>
          </a:p>
        </p:txBody>
      </p:sp>
      <p:sp>
        <p:nvSpPr>
          <p:cNvPr id="8" name="Footer Placeholder 7"/>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9" name="Slide Number Placeholder 8"/>
          <p:cNvSpPr>
            <a:spLocks noGrp="1"/>
          </p:cNvSpPr>
          <p:nvPr>
            <p:ph type="sldNum" sz="quarter" idx="12"/>
          </p:nvPr>
        </p:nvSpPr>
        <p:spPr/>
        <p:txBody>
          <a:bodyPr/>
          <a:lstStyle/>
          <a:p>
            <a:pPr>
              <a:defRPr/>
            </a:pPr>
            <a:fld id="{F1A20533-9E70-4182-A58A-0E47FBE0349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BC72F39-C2A2-4C69-BA09-1E6721EACF63}" type="datetime1">
              <a:rPr lang="en-US" smtClean="0"/>
              <a:t>4/8/2019</a:t>
            </a:fld>
            <a:endParaRPr lang="en-US"/>
          </a:p>
        </p:txBody>
      </p:sp>
      <p:sp>
        <p:nvSpPr>
          <p:cNvPr id="4" name="Footer Placeholder 3"/>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5" name="Slide Number Placeholder 4"/>
          <p:cNvSpPr>
            <a:spLocks noGrp="1"/>
          </p:cNvSpPr>
          <p:nvPr>
            <p:ph type="sldNum" sz="quarter" idx="12"/>
          </p:nvPr>
        </p:nvSpPr>
        <p:spPr/>
        <p:txBody>
          <a:bodyPr/>
          <a:lstStyle/>
          <a:p>
            <a:pPr>
              <a:defRPr/>
            </a:pPr>
            <a:fld id="{EC96CDF1-E45D-4476-8495-D306F40257C0}"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502568" cy="365760"/>
          </a:xfrm>
        </p:spPr>
        <p:txBody>
          <a:bodyPr/>
          <a:lstStyle/>
          <a:p>
            <a:pPr>
              <a:defRPr/>
            </a:pPr>
            <a:fld id="{D0C1B3EB-B689-4E3C-A59B-0D0EC0F43664}" type="datetime1">
              <a:rPr lang="en-US" smtClean="0"/>
              <a:t>4/8/2019</a:t>
            </a:fld>
            <a:endParaRPr lang="en-US"/>
          </a:p>
        </p:txBody>
      </p:sp>
      <p:sp>
        <p:nvSpPr>
          <p:cNvPr id="3" name="Footer Placeholder 2"/>
          <p:cNvSpPr>
            <a:spLocks noGrp="1"/>
          </p:cNvSpPr>
          <p:nvPr>
            <p:ph type="ftr" sz="quarter" idx="11"/>
          </p:nvPr>
        </p:nvSpPr>
        <p:spPr>
          <a:xfrm>
            <a:off x="3733800" y="6407945"/>
            <a:ext cx="2996955" cy="365125"/>
          </a:xfrm>
        </p:spPr>
        <p:txBody>
          <a:bodyPr/>
          <a:lstStyle/>
          <a:p>
            <a:pPr>
              <a:defRPr/>
            </a:pPr>
            <a:r>
              <a:rPr lang="en-US"/>
              <a:t>Roy A.  Lacey, Stony Brook University, 5th Workshop on chirality &amp; vorticity, Beijing China</a:t>
            </a:r>
          </a:p>
        </p:txBody>
      </p:sp>
      <p:sp>
        <p:nvSpPr>
          <p:cNvPr id="4" name="Slide Number Placeholder 3"/>
          <p:cNvSpPr>
            <a:spLocks noGrp="1"/>
          </p:cNvSpPr>
          <p:nvPr>
            <p:ph type="sldNum" sz="quarter" idx="12"/>
          </p:nvPr>
        </p:nvSpPr>
        <p:spPr/>
        <p:txBody>
          <a:bodyPr/>
          <a:lstStyle/>
          <a:p>
            <a:pPr>
              <a:defRPr/>
            </a:pPr>
            <a:fld id="{4B97268E-7B41-4D2C-A323-44435BD330E2}" type="slidenum">
              <a:rPr lang="en-US" smtClean="0"/>
              <a:pPr>
                <a:defRPr/>
              </a:pPr>
              <a:t>‹#›</a:t>
            </a:fld>
            <a:r>
              <a:rPr lang="en-US" dirty="0"/>
              <a:t> of 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D1D46025-0A52-4187-BD59-1AD3E5C86E38}" type="datetime1">
              <a:rPr lang="en-US" smtClean="0"/>
              <a:t>4/8/2019</a:t>
            </a:fld>
            <a:endParaRPr lang="en-US"/>
          </a:p>
        </p:txBody>
      </p:sp>
      <p:sp>
        <p:nvSpPr>
          <p:cNvPr id="6" name="Footer Placeholder 5"/>
          <p:cNvSpPr>
            <a:spLocks noGrp="1"/>
          </p:cNvSpPr>
          <p:nvPr>
            <p:ph type="ftr" sz="quarter" idx="11"/>
          </p:nvPr>
        </p:nvSpPr>
        <p:spPr/>
        <p:txBody>
          <a:bodyPr/>
          <a:lstStyle/>
          <a:p>
            <a:pPr>
              <a:defRPr/>
            </a:pPr>
            <a:r>
              <a:rPr lang="en-US"/>
              <a:t>Roy A.  Lacey, Stony Brook University, 5th Workshop on chirality &amp; vorticity, Beijing China</a:t>
            </a:r>
          </a:p>
        </p:txBody>
      </p:sp>
      <p:sp>
        <p:nvSpPr>
          <p:cNvPr id="7" name="Slide Number Placeholder 6"/>
          <p:cNvSpPr>
            <a:spLocks noGrp="1"/>
          </p:cNvSpPr>
          <p:nvPr>
            <p:ph type="sldNum" sz="quarter" idx="12"/>
          </p:nvPr>
        </p:nvSpPr>
        <p:spPr/>
        <p:txBody>
          <a:bodyPr/>
          <a:lstStyle/>
          <a:p>
            <a:pPr>
              <a:defRPr/>
            </a:pPr>
            <a:fld id="{595CD9F1-2EA4-46BE-91AA-56ACC195072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CB8663D-66FF-42A9-A456-887E396DB9D0}" type="datetime1">
              <a:rPr lang="en-US" smtClean="0"/>
              <a:t>4/8/2019</a:t>
            </a:fld>
            <a:endParaRPr 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pPr>
              <a:defRPr/>
            </a:pPr>
            <a:r>
              <a:rPr lang="en-US"/>
              <a:t>Roy A.  Lacey, Stony Brook University, 5th Workshop on chirality &amp; vorticity, Beijing China</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AAC1ADB7-2207-43EA-BD12-9646E3F2BC9F}" type="slidenum">
              <a:rPr lang="en-US" smtClean="0"/>
              <a:pPr>
                <a:defRPr/>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73231E2-2FDE-4D23-876D-9A27CF76342B}" type="datetime1">
              <a:rPr lang="en-US" smtClean="0"/>
              <a:t>4/8/2019</a:t>
            </a:fld>
            <a:endParaRPr lang="en-US"/>
          </a:p>
        </p:txBody>
      </p:sp>
      <p:sp>
        <p:nvSpPr>
          <p:cNvPr id="22" name="Footer Placeholder 21"/>
          <p:cNvSpPr>
            <a:spLocks noGrp="1"/>
          </p:cNvSpPr>
          <p:nvPr>
            <p:ph type="ftr" sz="quarter" idx="3"/>
          </p:nvPr>
        </p:nvSpPr>
        <p:spPr>
          <a:xfrm>
            <a:off x="3581400" y="6407945"/>
            <a:ext cx="3149355"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Roy A.  Lacey, Stony Brook University, 5th Workshop on chirality &amp; vorticity, Beijing China</a:t>
            </a:r>
          </a:p>
        </p:txBody>
      </p:sp>
      <p:sp>
        <p:nvSpPr>
          <p:cNvPr id="18" name="Slide Number Placeholder 17"/>
          <p:cNvSpPr>
            <a:spLocks noGrp="1"/>
          </p:cNvSpPr>
          <p:nvPr>
            <p:ph type="sldNum" sz="quarter" idx="4"/>
          </p:nvPr>
        </p:nvSpPr>
        <p:spPr>
          <a:xfrm>
            <a:off x="8305800" y="6407945"/>
            <a:ext cx="70723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FC95FFE-6246-48A3-A82F-C4DEEB52FF3F}" type="slidenum">
              <a:rPr lang="en-US" smtClean="0"/>
              <a:pPr>
                <a:defRPr/>
              </a:pPr>
              <a:t>‹#›</a:t>
            </a:fld>
            <a:r>
              <a:rPr lang="en-US" dirty="0"/>
              <a:t> of 23</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emf"/></Relationships>
</file>

<file path=ppt/slides/_rels/slide11.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271.png"/><Relationship Id="rId7" Type="http://schemas.openxmlformats.org/officeDocument/2006/relationships/image" Target="../media/image50.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png"/><Relationship Id="rId10" Type="http://schemas.openxmlformats.org/officeDocument/2006/relationships/image" Target="../media/image38.png"/><Relationship Id="rId4" Type="http://schemas.openxmlformats.org/officeDocument/2006/relationships/image" Target="../media/image47.png"/><Relationship Id="rId9" Type="http://schemas.openxmlformats.org/officeDocument/2006/relationships/image" Target="../media/image52.emf"/></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91.png"/><Relationship Id="rId7" Type="http://schemas.openxmlformats.org/officeDocument/2006/relationships/image" Target="../media/image56.tiff"/><Relationship Id="rId1" Type="http://schemas.openxmlformats.org/officeDocument/2006/relationships/slideLayout" Target="../slideLayouts/slideLayout2.xml"/><Relationship Id="rId6" Type="http://schemas.openxmlformats.org/officeDocument/2006/relationships/image" Target="../media/image55.tiff"/><Relationship Id="rId11" Type="http://schemas.openxmlformats.org/officeDocument/2006/relationships/image" Target="../media/image38.png"/><Relationship Id="rId5" Type="http://schemas.openxmlformats.org/officeDocument/2006/relationships/image" Target="../media/image54.tiff"/><Relationship Id="rId10" Type="http://schemas.openxmlformats.org/officeDocument/2006/relationships/image" Target="../media/image59.png"/><Relationship Id="rId4" Type="http://schemas.openxmlformats.org/officeDocument/2006/relationships/image" Target="../media/image53.tiff"/><Relationship Id="rId9" Type="http://schemas.openxmlformats.org/officeDocument/2006/relationships/image" Target="../media/image58.emf"/></Relationships>
</file>

<file path=ppt/slides/_rels/slide1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60.wmf"/><Relationship Id="rId5" Type="http://schemas.openxmlformats.org/officeDocument/2006/relationships/oleObject" Target="../embeddings/oleObject7.bin"/><Relationship Id="rId10" Type="http://schemas.openxmlformats.org/officeDocument/2006/relationships/image" Target="../media/image38.png"/><Relationship Id="rId4" Type="http://schemas.openxmlformats.org/officeDocument/2006/relationships/notesSlide" Target="../notesSlides/notesSlide8.xml"/><Relationship Id="rId9" Type="http://schemas.openxmlformats.org/officeDocument/2006/relationships/image" Target="../media/image62.emf"/></Relationships>
</file>

<file path=ppt/slides/_rels/slide14.xml.rels><?xml version="1.0" encoding="UTF-8" standalone="yes"?>
<Relationships xmlns="http://schemas.openxmlformats.org/package/2006/relationships"><Relationship Id="rId3" Type="http://schemas.openxmlformats.org/officeDocument/2006/relationships/image" Target="../media/image64.tiff"/><Relationship Id="rId7" Type="http://schemas.openxmlformats.org/officeDocument/2006/relationships/image" Target="../media/image68.png"/><Relationship Id="rId2" Type="http://schemas.openxmlformats.org/officeDocument/2006/relationships/image" Target="../media/image63.tiff"/><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tiff"/><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png"/><Relationship Id="rId7" Type="http://schemas.openxmlformats.org/officeDocument/2006/relationships/image" Target="../media/image74.e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emf"/><Relationship Id="rId11" Type="http://schemas.openxmlformats.org/officeDocument/2006/relationships/image" Target="../media/image18.emf"/><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0.emf"/><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88.emf"/><Relationship Id="rId12"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2.xml"/><Relationship Id="rId11" Type="http://schemas.openxmlformats.org/officeDocument/2006/relationships/image" Target="../media/image90.emf"/><Relationship Id="rId10" Type="http://schemas.openxmlformats.org/officeDocument/2006/relationships/image" Target="../media/image89.emf"/><Relationship Id="rId9" Type="http://schemas.openxmlformats.org/officeDocument/2006/relationships/image" Target="../media/image680.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emf"/><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6.emf"/><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notesSlide" Target="../notesSlides/notesSlide2.xml"/><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image" Target="../media/image720.png"/><Relationship Id="rId1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2.emf"/><Relationship Id="rId11" Type="http://schemas.openxmlformats.org/officeDocument/2006/relationships/image" Target="../media/image89.emf"/><Relationship Id="rId5" Type="http://schemas.openxmlformats.org/officeDocument/2006/relationships/image" Target="../media/image64.png"/><Relationship Id="rId10" Type="http://schemas.openxmlformats.org/officeDocument/2006/relationships/image" Target="../media/image94.emf"/><Relationship Id="rId9" Type="http://schemas.openxmlformats.org/officeDocument/2006/relationships/image" Target="../media/image9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slideLayout" Target="../slideLayouts/slideLayout2.xml"/><Relationship Id="rId7" Type="http://schemas.openxmlformats.org/officeDocument/2006/relationships/image" Target="../media/image96.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61.wmf"/><Relationship Id="rId5" Type="http://schemas.openxmlformats.org/officeDocument/2006/relationships/oleObject" Target="../embeddings/oleObject9.bin"/><Relationship Id="rId4" Type="http://schemas.openxmlformats.org/officeDocument/2006/relationships/notesSlide" Target="../notesSlides/notesSlide9.xml"/><Relationship Id="rId9"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7.png"/><Relationship Id="rId5" Type="http://schemas.openxmlformats.org/officeDocument/2006/relationships/image" Target="../media/image100.emf"/><Relationship Id="rId10" Type="http://schemas.openxmlformats.org/officeDocument/2006/relationships/image" Target="../media/image98.png"/><Relationship Id="rId4" Type="http://schemas.openxmlformats.org/officeDocument/2006/relationships/image" Target="../media/image99.emf"/><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01.wmf"/><Relationship Id="rId5" Type="http://schemas.openxmlformats.org/officeDocument/2006/relationships/oleObject" Target="../embeddings/oleObject10.bin"/><Relationship Id="rId4"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02.tiff"/><Relationship Id="rId4" Type="http://schemas.openxmlformats.org/officeDocument/2006/relationships/image" Target="../media/image590.png"/></Relationships>
</file>

<file path=ppt/slides/_rels/slide2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270.png"/><Relationship Id="rId7" Type="http://schemas.openxmlformats.org/officeDocument/2006/relationships/image" Target="../media/image104.emf"/><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10" Type="http://schemas.openxmlformats.org/officeDocument/2006/relationships/image" Target="../media/image670.png"/><Relationship Id="rId4" Type="http://schemas.openxmlformats.org/officeDocument/2006/relationships/image" Target="../media/image2800.png"/><Relationship Id="rId9"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notesSlide" Target="../notesSlides/notesSlide13.xml"/><Relationship Id="rId7" Type="http://schemas.openxmlformats.org/officeDocument/2006/relationships/image" Target="../media/image109.emf"/><Relationship Id="rId12" Type="http://schemas.openxmlformats.org/officeDocument/2006/relationships/image" Target="../media/image22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08.emf"/><Relationship Id="rId11" Type="http://schemas.openxmlformats.org/officeDocument/2006/relationships/image" Target="../media/image11.emf"/><Relationship Id="rId5" Type="http://schemas.openxmlformats.org/officeDocument/2006/relationships/image" Target="../media/image107.emf"/><Relationship Id="rId10" Type="http://schemas.openxmlformats.org/officeDocument/2006/relationships/image" Target="../media/image200.png"/><Relationship Id="rId4" Type="http://schemas.openxmlformats.org/officeDocument/2006/relationships/image" Target="../media/image106.emf"/><Relationship Id="rId9"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13.emf"/><Relationship Id="rId5" Type="http://schemas.openxmlformats.org/officeDocument/2006/relationships/image" Target="../media/image112.emf"/><Relationship Id="rId4" Type="http://schemas.openxmlformats.org/officeDocument/2006/relationships/image" Target="../media/image111.emf"/></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image" Target="../media/image1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image" Target="../media/image8.wmf"/><Relationship Id="rId5" Type="http://schemas.openxmlformats.org/officeDocument/2006/relationships/image" Target="../media/image9.emf"/><Relationship Id="rId10" Type="http://schemas.openxmlformats.org/officeDocument/2006/relationships/oleObject" Target="../embeddings/oleObject4.bin"/><Relationship Id="rId4" Type="http://schemas.openxmlformats.org/officeDocument/2006/relationships/notesSlide" Target="../notesSlides/notesSlide3.xml"/><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oleObject" Target="../embeddings/oleObject5.bin"/><Relationship Id="rId12" Type="http://schemas.openxmlformats.org/officeDocument/2006/relationships/image" Target="../media/image16.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5.emf"/><Relationship Id="rId11" Type="http://schemas.openxmlformats.org/officeDocument/2006/relationships/image" Target="../media/image11.emf"/><Relationship Id="rId5" Type="http://schemas.openxmlformats.org/officeDocument/2006/relationships/image" Target="../media/image14.emf"/><Relationship Id="rId10" Type="http://schemas.openxmlformats.org/officeDocument/2006/relationships/image" Target="../media/image13.wmf"/><Relationship Id="rId4" Type="http://schemas.openxmlformats.org/officeDocument/2006/relationships/notesSlide" Target="../notesSlides/notesSlide4.xml"/><Relationship Id="rId9"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5.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image" Target="../media/image35.png"/><Relationship Id="rId4" Type="http://schemas.openxmlformats.org/officeDocument/2006/relationships/image" Target="../media/image17.emf"/><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13" Type="http://schemas.openxmlformats.org/officeDocument/2006/relationships/image" Target="../media/image240.png"/><Relationship Id="rId3" Type="http://schemas.openxmlformats.org/officeDocument/2006/relationships/notesSlide" Target="../notesSlides/notesSlide7.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emf"/><Relationship Id="rId11" Type="http://schemas.openxmlformats.org/officeDocument/2006/relationships/image" Target="../media/image21.emf"/><Relationship Id="rId5" Type="http://schemas.openxmlformats.org/officeDocument/2006/relationships/image" Target="../media/image20.png"/><Relationship Id="rId15" Type="http://schemas.openxmlformats.org/officeDocument/2006/relationships/image" Target="../media/image260.png"/><Relationship Id="rId10" Type="http://schemas.openxmlformats.org/officeDocument/2006/relationships/image" Target="../media/image35.png"/><Relationship Id="rId4" Type="http://schemas.openxmlformats.org/officeDocument/2006/relationships/image" Target="../media/image26.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30.png"/><Relationship Id="rId12" Type="http://schemas.openxmlformats.org/officeDocument/2006/relationships/image" Target="../media/image81.png"/><Relationship Id="rId17" Type="http://schemas.openxmlformats.org/officeDocument/2006/relationships/image" Target="../media/image38.png"/><Relationship Id="rId2" Type="http://schemas.openxmlformats.org/officeDocument/2006/relationships/image" Target="../media/image29.png"/><Relationship Id="rId16" Type="http://schemas.openxmlformats.org/officeDocument/2006/relationships/image" Target="../media/image37.png"/><Relationship Id="rId1" Type="http://schemas.openxmlformats.org/officeDocument/2006/relationships/slideLayout" Target="../slideLayouts/slideLayout2.xml"/><Relationship Id="rId15" Type="http://schemas.openxmlformats.org/officeDocument/2006/relationships/image" Target="../media/image36.png"/><Relationship Id="rId4" Type="http://schemas.openxmlformats.org/officeDocument/2006/relationships/image" Target="../media/image6.emf"/><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340.png"/><Relationship Id="rId26" Type="http://schemas.openxmlformats.org/officeDocument/2006/relationships/image" Target="../media/image211.png"/><Relationship Id="rId3" Type="http://schemas.openxmlformats.org/officeDocument/2006/relationships/image" Target="../media/image291.png"/><Relationship Id="rId7" Type="http://schemas.openxmlformats.org/officeDocument/2006/relationships/image" Target="../media/image100.png"/><Relationship Id="rId12" Type="http://schemas.openxmlformats.org/officeDocument/2006/relationships/image" Target="../media/image221.png"/><Relationship Id="rId25" Type="http://schemas.openxmlformats.org/officeDocument/2006/relationships/image" Target="../media/image39.png"/><Relationship Id="rId2" Type="http://schemas.openxmlformats.org/officeDocument/2006/relationships/image" Target="../media/image272.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0.png"/><Relationship Id="rId24" Type="http://schemas.openxmlformats.org/officeDocument/2006/relationships/image" Target="../media/image190.png"/><Relationship Id="rId23" Type="http://schemas.openxmlformats.org/officeDocument/2006/relationships/image" Target="../media/image180.png"/><Relationship Id="rId28" Type="http://schemas.openxmlformats.org/officeDocument/2006/relationships/image" Target="../media/image38.png"/><Relationship Id="rId10" Type="http://schemas.openxmlformats.org/officeDocument/2006/relationships/image" Target="../media/image130.png"/><Relationship Id="rId4" Type="http://schemas.openxmlformats.org/officeDocument/2006/relationships/image" Target="../media/image310.png"/><Relationship Id="rId9" Type="http://schemas.openxmlformats.org/officeDocument/2006/relationships/image" Target="../media/image120.png"/><Relationship Id="rId22" Type="http://schemas.openxmlformats.org/officeDocument/2006/relationships/image" Target="../media/image170.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90"/>
          <p:cNvSpPr txBox="1">
            <a:spLocks noChangeArrowheads="1"/>
          </p:cNvSpPr>
          <p:nvPr/>
        </p:nvSpPr>
        <p:spPr bwMode="auto">
          <a:xfrm>
            <a:off x="4114800" y="1133476"/>
            <a:ext cx="4648200" cy="830997"/>
          </a:xfrm>
          <a:prstGeom prst="rect">
            <a:avLst/>
          </a:prstGeom>
          <a:noFill/>
          <a:ln w="9525" algn="ctr">
            <a:noFill/>
            <a:miter lim="800000"/>
            <a:headEnd/>
            <a:tailEnd/>
          </a:ln>
        </p:spPr>
        <p:txBody>
          <a:bodyPr>
            <a:spAutoFit/>
          </a:bodyPr>
          <a:lstStyle/>
          <a:p>
            <a:pPr algn="l"/>
            <a:r>
              <a:rPr lang="en-US" sz="2400" dirty="0">
                <a:latin typeface="Comic Sans MS" pitchFamily="66" charset="0"/>
              </a:rPr>
              <a:t> </a:t>
            </a:r>
          </a:p>
          <a:p>
            <a:pPr>
              <a:buFontTx/>
              <a:buChar char="•"/>
            </a:pPr>
            <a:endParaRPr lang="en-US" sz="2400" dirty="0">
              <a:latin typeface="Comic Sans MS" pitchFamily="66" charset="0"/>
            </a:endParaRPr>
          </a:p>
        </p:txBody>
      </p:sp>
      <p:sp>
        <p:nvSpPr>
          <p:cNvPr id="10" name="Rectangle 9"/>
          <p:cNvSpPr/>
          <p:nvPr/>
        </p:nvSpPr>
        <p:spPr>
          <a:xfrm>
            <a:off x="-30018" y="71647"/>
            <a:ext cx="9220200" cy="21852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r>
              <a:rPr lang="en-US" sz="2400" b="1" i="0" dirty="0">
                <a:latin typeface="Comic Sans MS" panose="030F0702030302020204" pitchFamily="66" charset="0"/>
              </a:rPr>
              <a:t>How to Detect and Characterize the </a:t>
            </a:r>
          </a:p>
          <a:p>
            <a:r>
              <a:rPr lang="en-US" sz="2400" b="1" i="0" dirty="0">
                <a:latin typeface="Comic Sans MS" panose="030F0702030302020204" pitchFamily="66" charset="0"/>
              </a:rPr>
              <a:t>Chiral Magnetic Effect (CME)</a:t>
            </a:r>
            <a:endParaRPr lang="en-US" sz="2200" i="0" dirty="0">
              <a:latin typeface="Comic Sans MS" panose="030F0702030302020204" pitchFamily="66" charset="0"/>
            </a:endParaRPr>
          </a:p>
          <a:p>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Roy A. Lacey</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Stony Brook University</a:t>
            </a:r>
          </a:p>
          <a:p>
            <a:pPr>
              <a:defRPr/>
            </a:pP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Slide Number Placeholder 6"/>
          <p:cNvSpPr>
            <a:spLocks noGrp="1"/>
          </p:cNvSpPr>
          <p:nvPr>
            <p:ph type="sldNum" sz="quarter" idx="12"/>
          </p:nvPr>
        </p:nvSpPr>
        <p:spPr>
          <a:xfrm>
            <a:off x="8317323" y="6385560"/>
            <a:ext cx="707232" cy="365125"/>
          </a:xfrm>
        </p:spPr>
        <p:txBody>
          <a:bodyPr/>
          <a:lstStyle/>
          <a:p>
            <a:pPr>
              <a:defRPr/>
            </a:pPr>
            <a:fld id="{4B97268E-7B41-4D2C-A323-44435BD330E2}" type="slidenum">
              <a:rPr lang="en-US" smtClean="0"/>
              <a:pPr>
                <a:defRPr/>
              </a:pPr>
              <a:t>1</a:t>
            </a:fld>
            <a:r>
              <a:rPr lang="en-US" dirty="0"/>
              <a:t> </a:t>
            </a:r>
          </a:p>
        </p:txBody>
      </p:sp>
      <p:sp>
        <p:nvSpPr>
          <p:cNvPr id="8" name="Footer Placeholder 7"/>
          <p:cNvSpPr>
            <a:spLocks noGrp="1"/>
          </p:cNvSpPr>
          <p:nvPr>
            <p:ph type="ftr" sz="quarter" idx="11"/>
          </p:nvPr>
        </p:nvSpPr>
        <p:spPr>
          <a:xfrm>
            <a:off x="3048000" y="6400800"/>
            <a:ext cx="5638800" cy="365125"/>
          </a:xfrm>
        </p:spPr>
        <p:txBody>
          <a:bodyPr/>
          <a:lstStyle/>
          <a:p>
            <a:pPr>
              <a:defRPr/>
            </a:pPr>
            <a:r>
              <a:rPr lang="en-US"/>
              <a:t>Roy A.  Lacey, Stony Brook University, 5th Workshop on chirality &amp; vorticity, Beijing China</a:t>
            </a:r>
            <a:endParaRPr lang="en-US" dirty="0"/>
          </a:p>
        </p:txBody>
      </p:sp>
      <mc:AlternateContent xmlns:mc="http://schemas.openxmlformats.org/markup-compatibility/2006">
        <mc:Choice xmlns:a14="http://schemas.microsoft.com/office/drawing/2010/main" Requires="a14">
          <p:sp>
            <p:nvSpPr>
              <p:cNvPr id="17" name="TextBox 16"/>
              <p:cNvSpPr txBox="1"/>
              <p:nvPr/>
            </p:nvSpPr>
            <p:spPr>
              <a:xfrm>
                <a:off x="4656282" y="2504169"/>
                <a:ext cx="4533900" cy="3547125"/>
              </a:xfrm>
              <a:prstGeom prst="rect">
                <a:avLst/>
              </a:prstGeom>
              <a:noFill/>
            </p:spPr>
            <p:txBody>
              <a:bodyPr wrap="square" rtlCol="0">
                <a:spAutoFit/>
              </a:bodyPr>
              <a:lstStyle/>
              <a:p>
                <a:pPr algn="l"/>
                <a:r>
                  <a:rPr lang="en-US" sz="1600" b="1" u="sng" dirty="0"/>
                  <a:t>Outline</a:t>
                </a:r>
              </a:p>
              <a:p>
                <a:pPr marL="285750" indent="-285750" algn="l">
                  <a:buFont typeface="Wingdings" panose="05000000000000000000" pitchFamily="2" charset="2"/>
                  <a:buChar char="Ø"/>
                </a:pPr>
                <a:r>
                  <a:rPr lang="en-US" sz="1600" dirty="0"/>
                  <a:t> Introduction</a:t>
                </a:r>
              </a:p>
              <a:p>
                <a:pPr marL="742950" lvl="1" indent="-285750" algn="l">
                  <a:buFont typeface="Wingdings" panose="05000000000000000000" pitchFamily="2" charset="2"/>
                  <a:buChar char="ü"/>
                </a:pPr>
                <a:r>
                  <a:rPr lang="en-US" sz="1600" dirty="0"/>
                  <a:t>CME &amp; Charge separation</a:t>
                </a:r>
              </a:p>
              <a:p>
                <a:pPr marL="742950" lvl="1" indent="-285750" algn="l">
                  <a:buFont typeface="Wingdings" panose="05000000000000000000" pitchFamily="2" charset="2"/>
                  <a:buChar char="ü"/>
                </a:pPr>
                <a:r>
                  <a:rPr lang="en-US" sz="1600" dirty="0"/>
                  <a:t> Correlator challenges</a:t>
                </a:r>
              </a:p>
              <a:p>
                <a:pPr lvl="1" algn="l"/>
                <a:r>
                  <a:rPr lang="en-US" sz="200" dirty="0"/>
                  <a:t> </a:t>
                </a:r>
              </a:p>
              <a:p>
                <a:pPr marL="285750" indent="-285750" algn="l">
                  <a:buFont typeface="Wingdings" panose="05000000000000000000" pitchFamily="2" charset="2"/>
                  <a:buChar char="Ø"/>
                </a:pPr>
                <a14:m>
                  <m:oMath xmlns:m="http://schemas.openxmlformats.org/officeDocument/2006/math">
                    <m:sSub>
                      <m:sSubPr>
                        <m:ctrlPr>
                          <a:rPr lang="en-US">
                            <a:latin typeface="Cambria Math" panose="02040503050406030204" pitchFamily="18" charset="0"/>
                          </a:rPr>
                        </m:ctrlPr>
                      </m:sSubPr>
                      <m:e>
                        <m:r>
                          <a:rPr lang="en-US">
                            <a:latin typeface="Cambria Math" panose="02040503050406030204" pitchFamily="18" charset="0"/>
                          </a:rPr>
                          <m:t>𝑅</m:t>
                        </m:r>
                      </m:e>
                      <m:sub>
                        <m:r>
                          <m:rPr>
                            <m:sty m:val="p"/>
                          </m:rPr>
                          <a:rPr lang="el-GR">
                            <a:latin typeface="Cambria Math" panose="02040503050406030204" pitchFamily="18" charset="0"/>
                          </a:rPr>
                          <m:t>Ψ</m:t>
                        </m:r>
                        <m:r>
                          <a:rPr lang="en-US">
                            <a:latin typeface="Cambria Math" panose="02040503050406030204" pitchFamily="18" charset="0"/>
                          </a:rPr>
                          <m:t>𝑚</m:t>
                        </m:r>
                      </m:sub>
                    </m:sSub>
                    <m:d>
                      <m:dPr>
                        <m:ctrlPr>
                          <a:rPr lang="en-US">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𝑆</m:t>
                        </m:r>
                      </m:e>
                    </m:d>
                    <m:r>
                      <a:rPr lang="en-US">
                        <a:latin typeface="Cambria Math" panose="02040503050406030204" pitchFamily="18" charset="0"/>
                      </a:rPr>
                      <m:t> </m:t>
                    </m:r>
                  </m:oMath>
                </a14:m>
                <a:r>
                  <a:rPr lang="en-US" dirty="0">
                    <a:latin typeface="Times New Roman"/>
                  </a:rPr>
                  <a:t>Correlator</a:t>
                </a:r>
                <a:endParaRPr lang="en-US" sz="1600" dirty="0"/>
              </a:p>
              <a:p>
                <a:pPr marL="742950" lvl="1" indent="-285750" algn="l">
                  <a:buFont typeface="Wingdings" panose="05000000000000000000" pitchFamily="2" charset="2"/>
                  <a:buChar char="ü"/>
                </a:pPr>
                <a:r>
                  <a:rPr lang="en-US" sz="1600" dirty="0"/>
                  <a:t>Correlator essentials</a:t>
                </a:r>
              </a:p>
              <a:p>
                <a:pPr marL="742950" lvl="1" indent="-285750" algn="l">
                  <a:buFont typeface="Wingdings" panose="05000000000000000000" pitchFamily="2" charset="2"/>
                  <a:buChar char="ü"/>
                </a:pPr>
                <a:r>
                  <a:rPr lang="en-US" sz="1600" dirty="0"/>
                  <a:t>Signal Quantification</a:t>
                </a:r>
              </a:p>
              <a:p>
                <a:pPr marL="742950" lvl="1" indent="-285750" algn="l">
                  <a:buFont typeface="Wingdings" panose="05000000000000000000" pitchFamily="2" charset="2"/>
                  <a:buChar char="ü"/>
                </a:pP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 </m:t>
                    </m:r>
                    <m:r>
                      <a:rPr lang="en-US">
                        <a:latin typeface="Cambria Math" panose="02040503050406030204" pitchFamily="18" charset="0"/>
                        <a:ea typeface="Cambria Math" panose="02040503050406030204" pitchFamily="18" charset="0"/>
                      </a:rPr>
                      <m:t>𝛾</m:t>
                    </m:r>
                    <m:r>
                      <a:rPr lang="en-US">
                        <a:latin typeface="Cambria Math" panose="02040503050406030204" pitchFamily="18" charset="0"/>
                        <a:ea typeface="Cambria Math" panose="02040503050406030204" pitchFamily="18" charset="0"/>
                      </a:rPr>
                      <m:t> </m:t>
                    </m:r>
                  </m:oMath>
                </a14:m>
                <a:r>
                  <a:rPr lang="en-US" dirty="0">
                    <a:latin typeface="Times New Roman"/>
                  </a:rPr>
                  <a:t>vs </a:t>
                </a:r>
                <a14:m>
                  <m:oMath xmlns:m="http://schemas.openxmlformats.org/officeDocument/2006/math">
                    <m:sSub>
                      <m:sSubPr>
                        <m:ctrlPr>
                          <a:rPr lang="en-US">
                            <a:latin typeface="Cambria Math" panose="02040503050406030204" pitchFamily="18" charset="0"/>
                          </a:rPr>
                        </m:ctrlPr>
                      </m:sSubPr>
                      <m:e>
                        <m:r>
                          <a:rPr lang="en-US">
                            <a:latin typeface="Cambria Math" panose="02040503050406030204" pitchFamily="18" charset="0"/>
                          </a:rPr>
                          <m:t>𝑅</m:t>
                        </m:r>
                      </m:e>
                      <m:sub>
                        <m:r>
                          <m:rPr>
                            <m:sty m:val="p"/>
                          </m:rPr>
                          <a:rPr lang="el-GR">
                            <a:latin typeface="Cambria Math" panose="02040503050406030204" pitchFamily="18" charset="0"/>
                          </a:rPr>
                          <m:t>Ψ</m:t>
                        </m:r>
                        <m:r>
                          <a:rPr lang="en-US">
                            <a:latin typeface="Cambria Math" panose="02040503050406030204" pitchFamily="18" charset="0"/>
                          </a:rPr>
                          <m:t>𝑚</m:t>
                        </m:r>
                      </m:sub>
                    </m:sSub>
                    <m:d>
                      <m:dPr>
                        <m:ctrlPr>
                          <a:rPr lang="en-US">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𝑆</m:t>
                        </m:r>
                      </m:e>
                    </m:d>
                  </m:oMath>
                </a14:m>
                <a:endParaRPr lang="en-US" dirty="0"/>
              </a:p>
              <a:p>
                <a:pPr lvl="1" algn="l"/>
                <a:r>
                  <a:rPr lang="en-US" sz="500" dirty="0"/>
                  <a:t> </a:t>
                </a:r>
              </a:p>
              <a:p>
                <a:pPr marL="285750" indent="-285750" algn="l">
                  <a:buFont typeface="Wingdings" panose="05000000000000000000" pitchFamily="2" charset="2"/>
                  <a:buChar char="Ø"/>
                </a:pPr>
                <a:r>
                  <a:rPr lang="en-US" sz="1600" dirty="0"/>
                  <a:t>Correlator response</a:t>
                </a:r>
              </a:p>
              <a:p>
                <a:pPr marL="742950" lvl="1" indent="-285750" algn="l">
                  <a:buFont typeface="Wingdings" panose="05000000000000000000" pitchFamily="2" charset="2"/>
                  <a:buChar char="ü"/>
                </a:pPr>
                <a:r>
                  <a:rPr lang="en-US" sz="1600" dirty="0"/>
                  <a:t>Response to background</a:t>
                </a:r>
              </a:p>
              <a:p>
                <a:pPr marL="742950" lvl="1" indent="-285750" algn="l">
                  <a:buFont typeface="Wingdings" panose="05000000000000000000" pitchFamily="2" charset="2"/>
                  <a:buChar char="ü"/>
                </a:pPr>
                <a:r>
                  <a:rPr lang="en-US" sz="1600" dirty="0"/>
                  <a:t>Response to signal + background</a:t>
                </a:r>
              </a:p>
              <a:p>
                <a:pPr marL="742950" lvl="1" indent="-285750" algn="l">
                  <a:buFont typeface="Wingdings" panose="05000000000000000000" pitchFamily="2" charset="2"/>
                  <a:buChar char="ü"/>
                </a:pPr>
                <a:r>
                  <a:rPr lang="en-US" sz="1600" dirty="0"/>
                  <a:t>Results from measurements</a:t>
                </a:r>
              </a:p>
              <a:p>
                <a:pPr marL="285750" indent="-285750" algn="l">
                  <a:buFont typeface="Wingdings" panose="05000000000000000000" pitchFamily="2" charset="2"/>
                  <a:buChar char="Ø"/>
                </a:pPr>
                <a:r>
                  <a:rPr lang="en-US" sz="1600" dirty="0"/>
                  <a:t>Summary</a:t>
                </a:r>
              </a:p>
            </p:txBody>
          </p:sp>
        </mc:Choice>
        <mc:Fallback>
          <p:sp>
            <p:nvSpPr>
              <p:cNvPr id="17" name="TextBox 16"/>
              <p:cNvSpPr txBox="1">
                <a:spLocks noRot="1" noChangeAspect="1" noMove="1" noResize="1" noEditPoints="1" noAdjustHandles="1" noChangeArrowheads="1" noChangeShapeType="1" noTextEdit="1"/>
              </p:cNvSpPr>
              <p:nvPr/>
            </p:nvSpPr>
            <p:spPr>
              <a:xfrm>
                <a:off x="4656282" y="2504169"/>
                <a:ext cx="4533900" cy="3547125"/>
              </a:xfrm>
              <a:prstGeom prst="rect">
                <a:avLst/>
              </a:prstGeom>
              <a:blipFill>
                <a:blip r:embed="rId4"/>
                <a:stretch>
                  <a:fillRect l="-941" t="-51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99305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8EC1A-C64B-794A-9D98-0E7D8789B833}"/>
              </a:ext>
            </a:extLst>
          </p:cNvPr>
          <p:cNvSpPr>
            <a:spLocks noGrp="1"/>
          </p:cNvSpPr>
          <p:nvPr>
            <p:ph type="sldNum" sz="quarter" idx="12"/>
          </p:nvPr>
        </p:nvSpPr>
        <p:spPr/>
        <p:txBody>
          <a:bodyPr/>
          <a:lstStyle/>
          <a:p>
            <a:fld id="{80B0002B-CAE1-034D-9B93-39F959C2489B}" type="slidenum">
              <a:rPr lang="en-US" smtClean="0"/>
              <a:t>10</a:t>
            </a:fld>
            <a:endParaRPr lang="en-US"/>
          </a:p>
        </p:txBody>
      </p:sp>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B0D53895-F9B8-F242-9CE7-2EE7A593B73F}"/>
                  </a:ext>
                </a:extLst>
              </p:cNvPr>
              <p:cNvSpPr/>
              <p:nvPr/>
            </p:nvSpPr>
            <p:spPr>
              <a:xfrm>
                <a:off x="845820" y="755245"/>
                <a:ext cx="7463790" cy="769441"/>
              </a:xfrm>
              <a:prstGeom prst="rect">
                <a:avLst/>
              </a:prstGeom>
            </p:spPr>
            <p:txBody>
              <a:bodyPr wrap="square">
                <a:spAutoFit/>
              </a:bodyPr>
              <a:lstStyle/>
              <a:p>
                <a:pPr marL="342900" indent="-342900">
                  <a:buFont typeface="Wingdings" pitchFamily="2" charset="2"/>
                  <a:buChar char="Ø"/>
                </a:pPr>
                <a:r>
                  <a:rPr lang="en-US" sz="2200" dirty="0">
                    <a:latin typeface="Times New Roman"/>
                  </a:rPr>
                  <a:t>The charge separation magnitude is reflected in the width of the </a:t>
                </a:r>
                <a14:m>
                  <m:oMath xmlns:m="http://schemas.openxmlformats.org/officeDocument/2006/math">
                    <m:sSub>
                      <m:sSubPr>
                        <m:ctrlPr>
                          <a:rPr lang="en-US" sz="2200" i="1">
                            <a:latin typeface="Cambria Math" panose="02040503050406030204" pitchFamily="18" charset="0"/>
                          </a:rPr>
                        </m:ctrlPr>
                      </m:sSubPr>
                      <m:e>
                        <m:r>
                          <a:rPr lang="en-US" sz="2200" b="0" i="1">
                            <a:latin typeface="Cambria Math" panose="02040503050406030204" pitchFamily="18" charset="0"/>
                          </a:rPr>
                          <m:t>𝑅</m:t>
                        </m:r>
                      </m:e>
                      <m:sub>
                        <m:r>
                          <m:rPr>
                            <m:sty m:val="p"/>
                          </m:rPr>
                          <a:rPr lang="el-GR" sz="2200" b="0" i="1">
                            <a:latin typeface="Cambria Math" panose="02040503050406030204" pitchFamily="18" charset="0"/>
                          </a:rPr>
                          <m:t>Ψ</m:t>
                        </m:r>
                        <m:r>
                          <a:rPr lang="en-US" sz="2200" b="0" i="1">
                            <a:latin typeface="Cambria Math" panose="02040503050406030204" pitchFamily="18" charset="0"/>
                          </a:rPr>
                          <m:t>𝑚</m:t>
                        </m:r>
                      </m:sub>
                    </m:sSub>
                    <m:d>
                      <m:dPr>
                        <m:ctrlPr>
                          <a:rPr lang="en-US" sz="2200" i="1">
                            <a:latin typeface="Cambria Math" panose="02040503050406030204" pitchFamily="18" charset="0"/>
                          </a:rPr>
                        </m:ctrlPr>
                      </m:dPr>
                      <m:e>
                        <m:r>
                          <a:rPr lang="en-US" sz="2200" b="0">
                            <a:latin typeface="Cambria Math" panose="02040503050406030204" pitchFamily="18" charset="0"/>
                          </a:rPr>
                          <m:t>∆</m:t>
                        </m:r>
                        <m:r>
                          <a:rPr lang="en-US" sz="2200" b="0" i="1">
                            <a:latin typeface="Cambria Math" panose="02040503050406030204" pitchFamily="18" charset="0"/>
                          </a:rPr>
                          <m:t>𝑆</m:t>
                        </m:r>
                      </m:e>
                    </m:d>
                  </m:oMath>
                </a14:m>
                <a:r>
                  <a:rPr lang="en-US" sz="2200" dirty="0">
                    <a:latin typeface="Times New Roman"/>
                  </a:rPr>
                  <a:t> distribution which is affected by:</a:t>
                </a:r>
              </a:p>
            </p:txBody>
          </p:sp>
        </mc:Choice>
        <mc:Fallback>
          <p:sp>
            <p:nvSpPr>
              <p:cNvPr id="18" name="Rectangle 17">
                <a:extLst>
                  <a:ext uri="{FF2B5EF4-FFF2-40B4-BE49-F238E27FC236}">
                    <a16:creationId xmlns:a16="http://schemas.microsoft.com/office/drawing/2014/main" id="{B0D53895-F9B8-F242-9CE7-2EE7A593B73F}"/>
                  </a:ext>
                </a:extLst>
              </p:cNvPr>
              <p:cNvSpPr>
                <a:spLocks noRot="1" noChangeAspect="1" noMove="1" noResize="1" noEditPoints="1" noAdjustHandles="1" noChangeArrowheads="1" noChangeShapeType="1" noTextEdit="1"/>
              </p:cNvSpPr>
              <p:nvPr/>
            </p:nvSpPr>
            <p:spPr>
              <a:xfrm>
                <a:off x="845820" y="755245"/>
                <a:ext cx="7463790" cy="769441"/>
              </a:xfrm>
              <a:prstGeom prst="rect">
                <a:avLst/>
              </a:prstGeom>
              <a:blipFill>
                <a:blip r:embed="rId2"/>
                <a:stretch>
                  <a:fillRect t="-5556" r="-572" b="-150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EC287D3E-0F89-BE4F-A765-39ABD6363CC9}"/>
                  </a:ext>
                </a:extLst>
              </p:cNvPr>
              <p:cNvSpPr/>
              <p:nvPr/>
            </p:nvSpPr>
            <p:spPr>
              <a:xfrm>
                <a:off x="917466" y="5486400"/>
                <a:ext cx="7390626" cy="707886"/>
              </a:xfrm>
              <a:prstGeom prst="rect">
                <a:avLst/>
              </a:prstGeom>
            </p:spPr>
            <p:txBody>
              <a:bodyPr wrap="square">
                <a:spAutoFit/>
              </a:bodyPr>
              <a:lstStyle/>
              <a:p>
                <a:pPr marL="342900" indent="-342900" algn="ctr">
                  <a:buFont typeface="Wingdings" pitchFamily="2" charset="2"/>
                  <a:buChar char="Ø"/>
                </a:pPr>
                <a:r>
                  <a:rPr lang="en-US" sz="2000" b="1" dirty="0">
                    <a:solidFill>
                      <a:srgbClr val="FB1525"/>
                    </a:solidFill>
                    <a:latin typeface="Times New Roman"/>
                  </a:rPr>
                  <a:t>We can account for the effects of both number fluctuations and EP-resolution on the width of the </a:t>
                </a:r>
                <a14:m>
                  <m:oMath xmlns:m="http://schemas.openxmlformats.org/officeDocument/2006/math">
                    <m:sSub>
                      <m:sSubPr>
                        <m:ctrlPr>
                          <a:rPr lang="en-US" sz="2000" b="1" i="1">
                            <a:solidFill>
                              <a:srgbClr val="FB1525"/>
                            </a:solidFill>
                            <a:latin typeface="Cambria Math" panose="02040503050406030204" pitchFamily="18" charset="0"/>
                          </a:rPr>
                        </m:ctrlPr>
                      </m:sSubPr>
                      <m:e>
                        <m:r>
                          <a:rPr lang="en-US" sz="2000" b="1" i="1">
                            <a:solidFill>
                              <a:srgbClr val="FB1525"/>
                            </a:solidFill>
                            <a:latin typeface="Cambria Math" panose="02040503050406030204" pitchFamily="18" charset="0"/>
                          </a:rPr>
                          <m:t>𝑹</m:t>
                        </m:r>
                      </m:e>
                      <m:sub>
                        <m:r>
                          <a:rPr lang="el-GR" sz="2000" b="1" i="1">
                            <a:solidFill>
                              <a:srgbClr val="FB1525"/>
                            </a:solidFill>
                            <a:latin typeface="Cambria Math" panose="02040503050406030204" pitchFamily="18" charset="0"/>
                          </a:rPr>
                          <m:t>𝜳</m:t>
                        </m:r>
                        <m:r>
                          <a:rPr lang="en-US" sz="2000" b="1" i="1">
                            <a:solidFill>
                              <a:srgbClr val="FB1525"/>
                            </a:solidFill>
                            <a:latin typeface="Cambria Math" panose="02040503050406030204" pitchFamily="18" charset="0"/>
                          </a:rPr>
                          <m:t>𝒎</m:t>
                        </m:r>
                      </m:sub>
                    </m:sSub>
                    <m:d>
                      <m:dPr>
                        <m:ctrlPr>
                          <a:rPr lang="en-US" sz="2000" b="1" i="1">
                            <a:solidFill>
                              <a:srgbClr val="FB1525"/>
                            </a:solidFill>
                            <a:latin typeface="Cambria Math" panose="02040503050406030204" pitchFamily="18" charset="0"/>
                          </a:rPr>
                        </m:ctrlPr>
                      </m:dPr>
                      <m:e>
                        <m:r>
                          <a:rPr lang="en-US" sz="2000" b="1">
                            <a:solidFill>
                              <a:srgbClr val="FB1525"/>
                            </a:solidFill>
                            <a:latin typeface="Cambria Math" panose="02040503050406030204" pitchFamily="18" charset="0"/>
                          </a:rPr>
                          <m:t>∆</m:t>
                        </m:r>
                        <m:r>
                          <a:rPr lang="en-US" sz="2000" b="1" i="1">
                            <a:solidFill>
                              <a:srgbClr val="FB1525"/>
                            </a:solidFill>
                            <a:latin typeface="Cambria Math" panose="02040503050406030204" pitchFamily="18" charset="0"/>
                          </a:rPr>
                          <m:t>𝑺</m:t>
                        </m:r>
                      </m:e>
                    </m:d>
                  </m:oMath>
                </a14:m>
                <a:endParaRPr lang="en-US" sz="2000" b="1" dirty="0">
                  <a:solidFill>
                    <a:srgbClr val="FB1525"/>
                  </a:solidFill>
                  <a:latin typeface="Times New Roman"/>
                </a:endParaRPr>
              </a:p>
            </p:txBody>
          </p:sp>
        </mc:Choice>
        <mc:Fallback>
          <p:sp>
            <p:nvSpPr>
              <p:cNvPr id="26" name="Rectangle 25">
                <a:extLst>
                  <a:ext uri="{FF2B5EF4-FFF2-40B4-BE49-F238E27FC236}">
                    <a16:creationId xmlns:a16="http://schemas.microsoft.com/office/drawing/2014/main" id="{EC287D3E-0F89-BE4F-A765-39ABD6363CC9}"/>
                  </a:ext>
                </a:extLst>
              </p:cNvPr>
              <p:cNvSpPr>
                <a:spLocks noRot="1" noChangeAspect="1" noMove="1" noResize="1" noEditPoints="1" noAdjustHandles="1" noChangeArrowheads="1" noChangeShapeType="1" noTextEdit="1"/>
              </p:cNvSpPr>
              <p:nvPr/>
            </p:nvSpPr>
            <p:spPr>
              <a:xfrm>
                <a:off x="917466" y="5486400"/>
                <a:ext cx="7390626" cy="707886"/>
              </a:xfrm>
              <a:prstGeom prst="rect">
                <a:avLst/>
              </a:prstGeom>
              <a:blipFill>
                <a:blip r:embed="rId3"/>
                <a:stretch>
                  <a:fillRect t="-4310" b="-1465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D2F7C337-63A2-4146-859D-790A37EEFFEE}"/>
              </a:ext>
            </a:extLst>
          </p:cNvPr>
          <p:cNvPicPr>
            <a:picLocks noChangeAspect="1"/>
          </p:cNvPicPr>
          <p:nvPr/>
        </p:nvPicPr>
        <p:blipFill>
          <a:blip r:embed="rId4"/>
          <a:stretch>
            <a:fillRect/>
          </a:stretch>
        </p:blipFill>
        <p:spPr>
          <a:xfrm>
            <a:off x="179654" y="2822354"/>
            <a:ext cx="8828766" cy="2516546"/>
          </a:xfrm>
          <a:prstGeom prst="rect">
            <a:avLst/>
          </a:prstGeom>
        </p:spPr>
      </p:pic>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B3E626EA-2B81-0048-AF80-6F74BDEC678D}"/>
                  </a:ext>
                </a:extLst>
              </p:cNvPr>
              <p:cNvSpPr/>
              <p:nvPr/>
            </p:nvSpPr>
            <p:spPr>
              <a:xfrm>
                <a:off x="1524000" y="2348690"/>
                <a:ext cx="1953163" cy="4197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charset="0"/>
                          <a:ea typeface="Cambria Math" charset="0"/>
                          <a:cs typeface="Cambria Math" charset="0"/>
                        </a:rPr>
                        <m:t>∆</m:t>
                      </m:r>
                      <m:sSup>
                        <m:sSupPr>
                          <m:ctrlPr>
                            <a:rPr lang="en-US" sz="2000" b="0" i="1" smtClean="0">
                              <a:solidFill>
                                <a:srgbClr val="FF0000"/>
                              </a:solidFill>
                              <a:latin typeface="Cambria Math" panose="02040503050406030204" pitchFamily="18" charset="0"/>
                              <a:ea typeface="Cambria Math" charset="0"/>
                              <a:cs typeface="Cambria Math" charset="0"/>
                            </a:rPr>
                          </m:ctrlPr>
                        </m:sSupPr>
                        <m:e>
                          <m:r>
                            <a:rPr lang="en-US" sz="2000" b="0" i="1" smtClean="0">
                              <a:solidFill>
                                <a:srgbClr val="FF0000"/>
                              </a:solidFill>
                              <a:latin typeface="Cambria Math" panose="02040503050406030204" pitchFamily="18" charset="0"/>
                              <a:ea typeface="Cambria Math" charset="0"/>
                              <a:cs typeface="Cambria Math" charset="0"/>
                            </a:rPr>
                            <m:t>𝑆</m:t>
                          </m:r>
                        </m:e>
                        <m:sup>
                          <m:r>
                            <a:rPr lang="en-US" sz="2000" b="0" i="1" smtClean="0">
                              <a:solidFill>
                                <a:srgbClr val="FF0000"/>
                              </a:solidFill>
                              <a:latin typeface="Cambria Math" panose="02040503050406030204" pitchFamily="18" charset="0"/>
                              <a:ea typeface="Cambria Math" charset="0"/>
                              <a:cs typeface="Cambria Math" charset="0"/>
                            </a:rPr>
                            <m:t>′</m:t>
                          </m:r>
                        </m:sup>
                      </m:sSup>
                      <m:r>
                        <a:rPr lang="en-US" sz="2000" b="0" i="1" smtClean="0">
                          <a:solidFill>
                            <a:srgbClr val="FF0000"/>
                          </a:solidFill>
                          <a:latin typeface="Cambria Math" panose="02040503050406030204" pitchFamily="18" charset="0"/>
                          <a:ea typeface="Cambria Math" charset="0"/>
                        </a:rPr>
                        <m:t>=</m:t>
                      </m:r>
                      <m:r>
                        <a:rPr lang="en-US" sz="2000" i="1">
                          <a:solidFill>
                            <a:srgbClr val="FF0000"/>
                          </a:solidFill>
                          <a:latin typeface="Cambria Math" charset="0"/>
                          <a:ea typeface="Cambria Math" charset="0"/>
                          <a:cs typeface="Cambria Math" charset="0"/>
                        </a:rPr>
                        <m:t>∆</m:t>
                      </m:r>
                      <m:r>
                        <a:rPr lang="en-US" sz="2000" i="1">
                          <a:solidFill>
                            <a:srgbClr val="FF0000"/>
                          </a:solidFill>
                          <a:latin typeface="Cambria Math" charset="0"/>
                          <a:ea typeface="Cambria Math" charset="0"/>
                          <a:cs typeface="Cambria Math" charset="0"/>
                        </a:rPr>
                        <m:t>𝑆</m:t>
                      </m:r>
                      <m:r>
                        <a:rPr lang="en-US" sz="2000" b="0" i="1" smtClean="0">
                          <a:solidFill>
                            <a:srgbClr val="FF0000"/>
                          </a:solidFill>
                          <a:latin typeface="Cambria Math" panose="02040503050406030204" pitchFamily="18" charset="0"/>
                          <a:ea typeface="Cambria Math" charset="0"/>
                          <a:cs typeface="Cambria Math" charset="0"/>
                        </a:rPr>
                        <m:t>/</m:t>
                      </m:r>
                      <m:sSub>
                        <m:sSubPr>
                          <m:ctrlPr>
                            <a:rPr lang="en-US" sz="2000" b="0" i="1" smtClean="0">
                              <a:solidFill>
                                <a:srgbClr val="FF0000"/>
                              </a:solidFill>
                              <a:latin typeface="Cambria Math" panose="02040503050406030204" pitchFamily="18" charset="0"/>
                              <a:ea typeface="Cambria Math" panose="02040503050406030204" pitchFamily="18" charset="0"/>
                              <a:cs typeface="Cambria Math" charset="0"/>
                            </a:rPr>
                          </m:ctrlPr>
                        </m:sSubPr>
                        <m:e>
                          <m:r>
                            <a:rPr lang="en-US" sz="2000" b="0" i="1" smtClean="0">
                              <a:solidFill>
                                <a:srgbClr val="FF0000"/>
                              </a:solidFill>
                              <a:latin typeface="Cambria Math" panose="02040503050406030204" pitchFamily="18" charset="0"/>
                              <a:ea typeface="Cambria Math" panose="02040503050406030204" pitchFamily="18" charset="0"/>
                              <a:cs typeface="Cambria Math" charset="0"/>
                            </a:rPr>
                            <m:t>𝜎</m:t>
                          </m:r>
                        </m:e>
                        <m:sub>
                          <m:r>
                            <a:rPr lang="en-US" sz="2000" i="1">
                              <a:solidFill>
                                <a:srgbClr val="FF0000"/>
                              </a:solidFill>
                              <a:latin typeface="Cambria Math" charset="0"/>
                              <a:ea typeface="Cambria Math" charset="0"/>
                              <a:cs typeface="Cambria Math" charset="0"/>
                            </a:rPr>
                            <m:t>∆</m:t>
                          </m:r>
                          <m:sSup>
                            <m:sSupPr>
                              <m:ctrlPr>
                                <a:rPr lang="en-US" sz="2000" b="0" i="1" smtClean="0">
                                  <a:solidFill>
                                    <a:srgbClr val="FF0000"/>
                                  </a:solidFill>
                                  <a:latin typeface="Cambria Math" panose="02040503050406030204" pitchFamily="18" charset="0"/>
                                  <a:ea typeface="Cambria Math" charset="0"/>
                                  <a:cs typeface="Cambria Math" charset="0"/>
                                </a:rPr>
                              </m:ctrlPr>
                            </m:sSupPr>
                            <m:e>
                              <m:r>
                                <a:rPr lang="en-US" sz="2000" i="1">
                                  <a:solidFill>
                                    <a:srgbClr val="FF0000"/>
                                  </a:solidFill>
                                  <a:latin typeface="Cambria Math" charset="0"/>
                                  <a:ea typeface="Cambria Math" charset="0"/>
                                  <a:cs typeface="Cambria Math" charset="0"/>
                                </a:rPr>
                                <m:t>𝑆</m:t>
                              </m:r>
                            </m:e>
                            <m:sup>
                              <m:r>
                                <a:rPr lang="en-US" sz="2000" b="0" i="1" smtClean="0">
                                  <a:solidFill>
                                    <a:srgbClr val="FF0000"/>
                                  </a:solidFill>
                                  <a:latin typeface="Cambria Math" panose="02040503050406030204" pitchFamily="18" charset="0"/>
                                  <a:ea typeface="Cambria Math" charset="0"/>
                                  <a:cs typeface="Cambria Math" charset="0"/>
                                </a:rPr>
                                <m:t>𝑠h</m:t>
                              </m:r>
                            </m:sup>
                          </m:sSup>
                        </m:sub>
                      </m:sSub>
                    </m:oMath>
                  </m:oMathPara>
                </a14:m>
                <a:endParaRPr lang="en-US" sz="2000" dirty="0"/>
              </a:p>
            </p:txBody>
          </p:sp>
        </mc:Choice>
        <mc:Fallback>
          <p:sp>
            <p:nvSpPr>
              <p:cNvPr id="9" name="Rectangle 8">
                <a:extLst>
                  <a:ext uri="{FF2B5EF4-FFF2-40B4-BE49-F238E27FC236}">
                    <a16:creationId xmlns:a16="http://schemas.microsoft.com/office/drawing/2014/main" id="{B3E626EA-2B81-0048-AF80-6F74BDEC678D}"/>
                  </a:ext>
                </a:extLst>
              </p:cNvPr>
              <p:cNvSpPr>
                <a:spLocks noRot="1" noChangeAspect="1" noMove="1" noResize="1" noEditPoints="1" noAdjustHandles="1" noChangeArrowheads="1" noChangeShapeType="1" noTextEdit="1"/>
              </p:cNvSpPr>
              <p:nvPr/>
            </p:nvSpPr>
            <p:spPr>
              <a:xfrm>
                <a:off x="1524000" y="2348690"/>
                <a:ext cx="1953163" cy="419795"/>
              </a:xfrm>
              <a:prstGeom prst="rect">
                <a:avLst/>
              </a:prstGeom>
              <a:blipFill>
                <a:blip r:embed="rId5"/>
                <a:stretch>
                  <a:fillRect b="-101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E17FE39D-6AD2-E541-8442-5B93230C728D}"/>
                  </a:ext>
                </a:extLst>
              </p:cNvPr>
              <p:cNvSpPr/>
              <p:nvPr/>
            </p:nvSpPr>
            <p:spPr>
              <a:xfrm>
                <a:off x="5299385" y="2143831"/>
                <a:ext cx="3539815" cy="6377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charset="0"/>
                          <a:ea typeface="Cambria Math" charset="0"/>
                          <a:cs typeface="Cambria Math" charset="0"/>
                        </a:rPr>
                        <m:t>∆</m:t>
                      </m:r>
                      <m:sSup>
                        <m:sSupPr>
                          <m:ctrlPr>
                            <a:rPr lang="en-US" sz="2000" i="1">
                              <a:solidFill>
                                <a:srgbClr val="FF0000"/>
                              </a:solidFill>
                              <a:latin typeface="Cambria Math" panose="02040503050406030204" pitchFamily="18" charset="0"/>
                              <a:ea typeface="Cambria Math" charset="0"/>
                            </a:rPr>
                          </m:ctrlPr>
                        </m:sSupPr>
                        <m:e>
                          <m:r>
                            <a:rPr lang="en-US" sz="2000" i="1">
                              <a:solidFill>
                                <a:srgbClr val="FF0000"/>
                              </a:solidFill>
                              <a:latin typeface="Cambria Math" panose="02040503050406030204" pitchFamily="18" charset="0"/>
                              <a:ea typeface="Cambria Math" charset="0"/>
                            </a:rPr>
                            <m:t>𝑆</m:t>
                          </m:r>
                        </m:e>
                        <m:sup>
                          <m:r>
                            <a:rPr lang="en-US" sz="2000" i="1">
                              <a:solidFill>
                                <a:srgbClr val="FF0000"/>
                              </a:solidFill>
                              <a:latin typeface="Cambria Math" panose="02040503050406030204" pitchFamily="18" charset="0"/>
                              <a:ea typeface="Cambria Math" charset="0"/>
                            </a:rPr>
                            <m:t>”</m:t>
                          </m:r>
                        </m:sup>
                      </m:sSup>
                      <m:r>
                        <a:rPr lang="en-US" sz="2000" b="0" i="1" smtClean="0">
                          <a:solidFill>
                            <a:srgbClr val="FF0000"/>
                          </a:solidFill>
                          <a:latin typeface="Cambria Math" panose="02040503050406030204" pitchFamily="18" charset="0"/>
                          <a:ea typeface="Cambria Math" charset="0"/>
                        </a:rPr>
                        <m:t>=</m:t>
                      </m:r>
                      <m:r>
                        <a:rPr lang="en-US" sz="2000" i="1" smtClean="0">
                          <a:solidFill>
                            <a:srgbClr val="FF0000"/>
                          </a:solidFill>
                          <a:latin typeface="Cambria Math" charset="0"/>
                          <a:ea typeface="Cambria Math" charset="0"/>
                          <a:cs typeface="Cambria Math" charset="0"/>
                        </a:rPr>
                        <m:t>∆</m:t>
                      </m:r>
                      <m:sSup>
                        <m:sSupPr>
                          <m:ctrlPr>
                            <a:rPr lang="en-US" sz="2000" b="0" i="1" smtClean="0">
                              <a:solidFill>
                                <a:srgbClr val="FF0000"/>
                              </a:solidFill>
                              <a:latin typeface="Cambria Math" panose="02040503050406030204" pitchFamily="18" charset="0"/>
                              <a:ea typeface="Cambria Math" charset="0"/>
                              <a:cs typeface="Cambria Math" charset="0"/>
                            </a:rPr>
                          </m:ctrlPr>
                        </m:sSupPr>
                        <m:e>
                          <m:r>
                            <a:rPr lang="en-US" sz="2000" b="0" i="1" smtClean="0">
                              <a:solidFill>
                                <a:srgbClr val="FF0000"/>
                              </a:solidFill>
                              <a:latin typeface="Cambria Math" panose="02040503050406030204" pitchFamily="18" charset="0"/>
                              <a:ea typeface="Cambria Math" charset="0"/>
                              <a:cs typeface="Cambria Math" charset="0"/>
                            </a:rPr>
                            <m:t>𝑆</m:t>
                          </m:r>
                        </m:e>
                        <m:sup>
                          <m:r>
                            <a:rPr lang="en-US" sz="2000" b="0" i="1" smtClean="0">
                              <a:solidFill>
                                <a:srgbClr val="FF0000"/>
                              </a:solidFill>
                              <a:latin typeface="Cambria Math" panose="02040503050406030204" pitchFamily="18" charset="0"/>
                              <a:ea typeface="Cambria Math" charset="0"/>
                              <a:cs typeface="Cambria Math" charset="0"/>
                            </a:rPr>
                            <m:t>′</m:t>
                          </m:r>
                        </m:sup>
                      </m:sSup>
                      <m:r>
                        <a:rPr lang="en-US" sz="2000" b="0" i="1" smtClean="0">
                          <a:solidFill>
                            <a:srgbClr val="FF0000"/>
                          </a:solidFill>
                          <a:latin typeface="Cambria Math" panose="02040503050406030204" pitchFamily="18" charset="0"/>
                          <a:ea typeface="Cambria Math" charset="0"/>
                          <a:cs typeface="Cambria Math" charset="0"/>
                        </a:rPr>
                        <m:t>/</m:t>
                      </m:r>
                      <m:sSup>
                        <m:sSupPr>
                          <m:ctrlPr>
                            <a:rPr lang="en-US" sz="2000" b="0" i="1" smtClean="0">
                              <a:solidFill>
                                <a:srgbClr val="FF0000"/>
                              </a:solidFill>
                              <a:latin typeface="Cambria Math" panose="02040503050406030204" pitchFamily="18" charset="0"/>
                              <a:ea typeface="Cambria Math" charset="0"/>
                              <a:cs typeface="Cambria Math" charset="0"/>
                            </a:rPr>
                          </m:ctrlPr>
                        </m:sSupPr>
                        <m:e>
                          <m:r>
                            <a:rPr lang="en-US" sz="2000" b="0" i="1" smtClean="0">
                              <a:solidFill>
                                <a:srgbClr val="FF0000"/>
                              </a:solidFill>
                              <a:latin typeface="Cambria Math" panose="02040503050406030204" pitchFamily="18" charset="0"/>
                              <a:ea typeface="Cambria Math" charset="0"/>
                              <a:cs typeface="Cambria Math" charset="0"/>
                            </a:rPr>
                            <m:t>𝑒</m:t>
                          </m:r>
                        </m:e>
                        <m:sup>
                          <m:sSup>
                            <m:sSupPr>
                              <m:ctrlPr>
                                <a:rPr lang="en-US" sz="2000" b="0" i="1" smtClean="0">
                                  <a:solidFill>
                                    <a:srgbClr val="FF0000"/>
                                  </a:solidFill>
                                  <a:latin typeface="Cambria Math" panose="02040503050406030204" pitchFamily="18" charset="0"/>
                                  <a:ea typeface="Cambria Math" panose="02040503050406030204" pitchFamily="18" charset="0"/>
                                  <a:cs typeface="Cambria Math" charset="0"/>
                                </a:rPr>
                              </m:ctrlPr>
                            </m:sSupPr>
                            <m:e>
                              <m:d>
                                <m:dPr>
                                  <m:ctrlPr>
                                    <a:rPr lang="en-US" sz="2000" i="1">
                                      <a:solidFill>
                                        <a:srgbClr val="FF0000"/>
                                      </a:solidFill>
                                      <a:latin typeface="Cambria Math" panose="02040503050406030204" pitchFamily="18" charset="0"/>
                                      <a:ea typeface="Cambria Math" panose="02040503050406030204" pitchFamily="18" charset="0"/>
                                      <a:cs typeface="Cambria Math" charset="0"/>
                                    </a:rPr>
                                  </m:ctrlPr>
                                </m:dPr>
                                <m:e>
                                  <m:d>
                                    <m:dPr>
                                      <m:ctrlPr>
                                        <a:rPr lang="en-US" sz="2000" i="1">
                                          <a:solidFill>
                                            <a:srgbClr val="FF0000"/>
                                          </a:solidFill>
                                          <a:latin typeface="Cambria Math" panose="02040503050406030204" pitchFamily="18" charset="0"/>
                                          <a:ea typeface="Cambria Math" panose="02040503050406030204" pitchFamily="18" charset="0"/>
                                          <a:cs typeface="Cambria Math" charset="0"/>
                                        </a:rPr>
                                      </m:ctrlPr>
                                    </m:dPr>
                                    <m:e>
                                      <m:r>
                                        <a:rPr lang="en-US" sz="2000" i="1">
                                          <a:solidFill>
                                            <a:srgbClr val="FF0000"/>
                                          </a:solidFill>
                                          <a:latin typeface="Cambria Math" panose="02040503050406030204" pitchFamily="18" charset="0"/>
                                          <a:ea typeface="Cambria Math" panose="02040503050406030204" pitchFamily="18" charset="0"/>
                                          <a:cs typeface="Cambria Math" charset="0"/>
                                        </a:rPr>
                                        <m:t>1−</m:t>
                                      </m:r>
                                      <m:rad>
                                        <m:radPr>
                                          <m:degHide m:val="on"/>
                                          <m:ctrlPr>
                                            <a:rPr lang="en-US" sz="2000" i="1">
                                              <a:solidFill>
                                                <a:srgbClr val="FF0000"/>
                                              </a:solidFill>
                                              <a:latin typeface="Cambria Math" panose="02040503050406030204" pitchFamily="18" charset="0"/>
                                              <a:ea typeface="Cambria Math" panose="02040503050406030204" pitchFamily="18" charset="0"/>
                                            </a:rPr>
                                          </m:ctrlPr>
                                        </m:radPr>
                                        <m:deg/>
                                        <m:e>
                                          <m:d>
                                            <m:dPr>
                                              <m:begChr m:val="⟨"/>
                                              <m:endChr m:val="⟩"/>
                                              <m:ctrlPr>
                                                <a:rPr lang="en-US" sz="2000" i="1">
                                                  <a:solidFill>
                                                    <a:srgbClr val="FF0000"/>
                                                  </a:solidFill>
                                                  <a:latin typeface="Cambria Math" panose="02040503050406030204" pitchFamily="18" charset="0"/>
                                                  <a:ea typeface="Cambria Math" panose="02040503050406030204" pitchFamily="18" charset="0"/>
                                                </a:rPr>
                                              </m:ctrlPr>
                                            </m:dPr>
                                            <m:e>
                                              <m:func>
                                                <m:funcPr>
                                                  <m:ctrlPr>
                                                    <a:rPr lang="en-US" sz="2000" i="1">
                                                      <a:solidFill>
                                                        <a:srgbClr val="FF0000"/>
                                                      </a:solidFill>
                                                      <a:latin typeface="Cambria Math" panose="02040503050406030204" pitchFamily="18" charset="0"/>
                                                      <a:ea typeface="Cambria Math" panose="02040503050406030204" pitchFamily="18" charset="0"/>
                                                    </a:rPr>
                                                  </m:ctrlPr>
                                                </m:funcPr>
                                                <m:fName>
                                                  <m:r>
                                                    <m:rPr>
                                                      <m:sty m:val="p"/>
                                                    </m:rPr>
                                                    <a:rPr lang="en-US" sz="2000">
                                                      <a:solidFill>
                                                        <a:srgbClr val="FF0000"/>
                                                      </a:solidFill>
                                                      <a:latin typeface="Cambria Math" panose="02040503050406030204" pitchFamily="18" charset="0"/>
                                                      <a:ea typeface="Cambria Math" panose="02040503050406030204" pitchFamily="18" charset="0"/>
                                                    </a:rPr>
                                                    <m:t>cos</m:t>
                                                  </m:r>
                                                </m:fName>
                                                <m:e>
                                                  <m:d>
                                                    <m:dPr>
                                                      <m:ctrlPr>
                                                        <a:rPr lang="en-US" sz="2000" i="1">
                                                          <a:solidFill>
                                                            <a:srgbClr val="FF0000"/>
                                                          </a:solidFill>
                                                          <a:latin typeface="Cambria Math" panose="02040503050406030204" pitchFamily="18" charset="0"/>
                                                          <a:ea typeface="Cambria Math" panose="02040503050406030204" pitchFamily="18" charset="0"/>
                                                        </a:rPr>
                                                      </m:ctrlPr>
                                                    </m:dPr>
                                                    <m:e>
                                                      <m:r>
                                                        <a:rPr lang="en-US" sz="2000" i="1">
                                                          <a:solidFill>
                                                            <a:srgbClr val="FF0000"/>
                                                          </a:solidFill>
                                                          <a:latin typeface="Cambria Math" panose="02040503050406030204" pitchFamily="18" charset="0"/>
                                                          <a:ea typeface="Cambria Math" panose="02040503050406030204" pitchFamily="18" charset="0"/>
                                                        </a:rPr>
                                                        <m:t>2∆</m:t>
                                                      </m:r>
                                                      <m:sSub>
                                                        <m:sSubPr>
                                                          <m:ctrlPr>
                                                            <a:rPr lang="en-US" sz="2000" i="1">
                                                              <a:solidFill>
                                                                <a:srgbClr val="FF0000"/>
                                                              </a:solidFill>
                                                              <a:latin typeface="Cambria Math" panose="02040503050406030204" pitchFamily="18" charset="0"/>
                                                              <a:ea typeface="Cambria Math" panose="02040503050406030204" pitchFamily="18" charset="0"/>
                                                            </a:rPr>
                                                          </m:ctrlPr>
                                                        </m:sSubPr>
                                                        <m:e>
                                                          <m:r>
                                                            <m:rPr>
                                                              <m:sty m:val="p"/>
                                                            </m:rPr>
                                                            <a:rPr lang="el-GR" sz="2000" i="1">
                                                              <a:solidFill>
                                                                <a:srgbClr val="FF0000"/>
                                                              </a:solidFill>
                                                              <a:latin typeface="Cambria Math" panose="02040503050406030204" pitchFamily="18" charset="0"/>
                                                              <a:ea typeface="Cambria Math" panose="02040503050406030204" pitchFamily="18" charset="0"/>
                                                            </a:rPr>
                                                            <m:t>Ψ</m:t>
                                                          </m:r>
                                                        </m:e>
                                                        <m:sub>
                                                          <m:r>
                                                            <a:rPr lang="en-US" sz="2000" i="1">
                                                              <a:solidFill>
                                                                <a:srgbClr val="FF0000"/>
                                                              </a:solidFill>
                                                              <a:latin typeface="Cambria Math" panose="02040503050406030204" pitchFamily="18" charset="0"/>
                                                              <a:ea typeface="Cambria Math" panose="02040503050406030204" pitchFamily="18" charset="0"/>
                                                            </a:rPr>
                                                            <m:t>2</m:t>
                                                          </m:r>
                                                        </m:sub>
                                                      </m:sSub>
                                                    </m:e>
                                                  </m:d>
                                                </m:e>
                                              </m:func>
                                            </m:e>
                                          </m:d>
                                        </m:e>
                                      </m:rad>
                                    </m:e>
                                  </m:d>
                                </m:e>
                              </m:d>
                            </m:e>
                            <m:sup>
                              <m:r>
                                <a:rPr lang="en-US" sz="2000" b="0" i="1" smtClean="0">
                                  <a:solidFill>
                                    <a:srgbClr val="FF0000"/>
                                  </a:solidFill>
                                  <a:latin typeface="Cambria Math" panose="02040503050406030204" pitchFamily="18" charset="0"/>
                                  <a:ea typeface="Cambria Math" panose="02040503050406030204" pitchFamily="18" charset="0"/>
                                  <a:cs typeface="Cambria Math" charset="0"/>
                                </a:rPr>
                                <m:t>2</m:t>
                              </m:r>
                            </m:sup>
                          </m:sSup>
                        </m:sup>
                      </m:sSup>
                    </m:oMath>
                  </m:oMathPara>
                </a14:m>
                <a:endParaRPr lang="en-US" sz="2000" dirty="0">
                  <a:solidFill>
                    <a:srgbClr val="FF0000"/>
                  </a:solidFill>
                </a:endParaRPr>
              </a:p>
            </p:txBody>
          </p:sp>
        </mc:Choice>
        <mc:Fallback>
          <p:sp>
            <p:nvSpPr>
              <p:cNvPr id="10" name="Rectangle 9">
                <a:extLst>
                  <a:ext uri="{FF2B5EF4-FFF2-40B4-BE49-F238E27FC236}">
                    <a16:creationId xmlns:a16="http://schemas.microsoft.com/office/drawing/2014/main" id="{E17FE39D-6AD2-E541-8442-5B93230C728D}"/>
                  </a:ext>
                </a:extLst>
              </p:cNvPr>
              <p:cNvSpPr>
                <a:spLocks noRot="1" noChangeAspect="1" noMove="1" noResize="1" noEditPoints="1" noAdjustHandles="1" noChangeArrowheads="1" noChangeShapeType="1" noTextEdit="1"/>
              </p:cNvSpPr>
              <p:nvPr/>
            </p:nvSpPr>
            <p:spPr>
              <a:xfrm>
                <a:off x="5299385" y="2143831"/>
                <a:ext cx="3539815" cy="637739"/>
              </a:xfrm>
              <a:prstGeom prst="rect">
                <a:avLst/>
              </a:prstGeom>
              <a:blipFill>
                <a:blip r:embed="rId6"/>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3FE9A868-7EF8-9F41-9084-F397930ED76E}"/>
              </a:ext>
            </a:extLst>
          </p:cNvPr>
          <p:cNvSpPr/>
          <p:nvPr/>
        </p:nvSpPr>
        <p:spPr>
          <a:xfrm>
            <a:off x="467762" y="1498069"/>
            <a:ext cx="3334738" cy="430887"/>
          </a:xfrm>
          <a:prstGeom prst="rect">
            <a:avLst/>
          </a:prstGeom>
        </p:spPr>
        <p:txBody>
          <a:bodyPr wrap="square">
            <a:spAutoFit/>
          </a:bodyPr>
          <a:lstStyle/>
          <a:p>
            <a:pPr marL="800100" lvl="1" indent="-342900">
              <a:buFont typeface="Wingdings" pitchFamily="2" charset="2"/>
              <a:buChar char="ü"/>
            </a:pPr>
            <a:r>
              <a:rPr lang="en-US" sz="2200" dirty="0">
                <a:latin typeface="Times New Roman"/>
              </a:rPr>
              <a:t>Number fluctuations</a:t>
            </a:r>
            <a:endParaRPr lang="en-US" sz="2200" b="1" dirty="0">
              <a:solidFill>
                <a:srgbClr val="0070C0"/>
              </a:solidFill>
              <a:latin typeface="Times New Roman"/>
            </a:endParaRPr>
          </a:p>
        </p:txBody>
      </p:sp>
      <p:sp>
        <p:nvSpPr>
          <p:cNvPr id="5" name="Rectangle 4">
            <a:extLst>
              <a:ext uri="{FF2B5EF4-FFF2-40B4-BE49-F238E27FC236}">
                <a16:creationId xmlns:a16="http://schemas.microsoft.com/office/drawing/2014/main" id="{1FF9D061-09DD-CC4C-B8AC-D5E44A341539}"/>
              </a:ext>
            </a:extLst>
          </p:cNvPr>
          <p:cNvSpPr/>
          <p:nvPr/>
        </p:nvSpPr>
        <p:spPr>
          <a:xfrm>
            <a:off x="4495800" y="1547754"/>
            <a:ext cx="3535713" cy="430887"/>
          </a:xfrm>
          <a:prstGeom prst="rect">
            <a:avLst/>
          </a:prstGeom>
        </p:spPr>
        <p:txBody>
          <a:bodyPr wrap="none">
            <a:spAutoFit/>
          </a:bodyPr>
          <a:lstStyle/>
          <a:p>
            <a:pPr marL="800100" lvl="1" indent="-342900">
              <a:buFont typeface="Wingdings" pitchFamily="2" charset="2"/>
              <a:buChar char="ü"/>
            </a:pPr>
            <a:r>
              <a:rPr lang="en-US" sz="2200" dirty="0">
                <a:latin typeface="Times New Roman"/>
              </a:rPr>
              <a:t>Event plane resolution</a:t>
            </a:r>
          </a:p>
        </p:txBody>
      </p:sp>
      <p:sp>
        <p:nvSpPr>
          <p:cNvPr id="12" name="Footer Placeholder 1">
            <a:extLst>
              <a:ext uri="{FF2B5EF4-FFF2-40B4-BE49-F238E27FC236}">
                <a16:creationId xmlns:a16="http://schemas.microsoft.com/office/drawing/2014/main" id="{2F92CCEB-B600-44F9-89B9-3E423B6EB360}"/>
              </a:ext>
            </a:extLst>
          </p:cNvPr>
          <p:cNvSpPr>
            <a:spLocks noGrp="1"/>
          </p:cNvSpPr>
          <p:nvPr>
            <p:ph type="ftr" sz="quarter" idx="11"/>
          </p:nvPr>
        </p:nvSpPr>
        <p:spPr>
          <a:xfrm>
            <a:off x="3505200" y="6407945"/>
            <a:ext cx="5257800" cy="365125"/>
          </a:xfrm>
        </p:spPr>
        <p:txBody>
          <a:bodyPr/>
          <a:lstStyle/>
          <a:p>
            <a:pPr>
              <a:defRPr/>
            </a:pPr>
            <a:r>
              <a:rPr lang="en-US" dirty="0"/>
              <a:t>Roy A.  Lacey, Stony Brook University, 5th Workshop on chirality &amp; vorticity, Beijing China</a:t>
            </a:r>
          </a:p>
        </p:txBody>
      </p:sp>
      <mc:AlternateContent xmlns:mc="http://schemas.openxmlformats.org/markup-compatibility/2006">
        <mc:Choice xmlns:a14="http://schemas.microsoft.com/office/drawing/2010/main" Requires="a14">
          <p:sp>
            <p:nvSpPr>
              <p:cNvPr id="14" name="Rounded Rectangle 28">
                <a:extLst>
                  <a:ext uri="{FF2B5EF4-FFF2-40B4-BE49-F238E27FC236}">
                    <a16:creationId xmlns:a16="http://schemas.microsoft.com/office/drawing/2014/main" id="{81DBD7B2-5AE7-496C-801C-7C2FB94BDE86}"/>
                  </a:ext>
                </a:extLst>
              </p:cNvPr>
              <p:cNvSpPr/>
              <p:nvPr/>
            </p:nvSpPr>
            <p:spPr>
              <a:xfrm>
                <a:off x="97299" y="85391"/>
                <a:ext cx="3586043"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a:t>
                </a:r>
                <a:endParaRPr lang="en-US" sz="2200" dirty="0"/>
              </a:p>
            </p:txBody>
          </p:sp>
        </mc:Choice>
        <mc:Fallback>
          <p:sp>
            <p:nvSpPr>
              <p:cNvPr id="14" name="Rounded Rectangle 28">
                <a:extLst>
                  <a:ext uri="{FF2B5EF4-FFF2-40B4-BE49-F238E27FC236}">
                    <a16:creationId xmlns:a16="http://schemas.microsoft.com/office/drawing/2014/main" id="{81DBD7B2-5AE7-496C-801C-7C2FB94BDE86}"/>
                  </a:ext>
                </a:extLst>
              </p:cNvPr>
              <p:cNvSpPr>
                <a:spLocks noRot="1" noChangeAspect="1" noMove="1" noResize="1" noEditPoints="1" noAdjustHandles="1" noChangeArrowheads="1" noChangeShapeType="1" noTextEdit="1"/>
              </p:cNvSpPr>
              <p:nvPr/>
            </p:nvSpPr>
            <p:spPr>
              <a:xfrm>
                <a:off x="97299" y="85391"/>
                <a:ext cx="3586043" cy="431342"/>
              </a:xfrm>
              <a:prstGeom prst="roundRect">
                <a:avLst/>
              </a:prstGeom>
              <a:blipFill>
                <a:blip r:embed="rId7"/>
                <a:stretch>
                  <a:fillRect l="-1698" t="-12500" b="-29167"/>
                </a:stretch>
              </a:blipFill>
              <a:ln w="3175"/>
            </p:spPr>
            <p:txBody>
              <a:bodyPr/>
              <a:lstStyle/>
              <a:p>
                <a:r>
                  <a:rPr lang="en-US">
                    <a:noFill/>
                  </a:rPr>
                  <a:t> </a:t>
                </a:r>
              </a:p>
            </p:txBody>
          </p:sp>
        </mc:Fallback>
      </mc:AlternateContent>
      <p:sp>
        <p:nvSpPr>
          <p:cNvPr id="7" name="TextBox 6">
            <a:extLst>
              <a:ext uri="{FF2B5EF4-FFF2-40B4-BE49-F238E27FC236}">
                <a16:creationId xmlns:a16="http://schemas.microsoft.com/office/drawing/2014/main" id="{24D93F9E-5C53-48EC-9231-7C9FFF7EEA24}"/>
              </a:ext>
            </a:extLst>
          </p:cNvPr>
          <p:cNvSpPr txBox="1"/>
          <p:nvPr/>
        </p:nvSpPr>
        <p:spPr>
          <a:xfrm>
            <a:off x="2660888" y="1999067"/>
            <a:ext cx="3134192" cy="369332"/>
          </a:xfrm>
          <a:prstGeom prst="rect">
            <a:avLst/>
          </a:prstGeom>
          <a:noFill/>
        </p:spPr>
        <p:txBody>
          <a:bodyPr wrap="none" rtlCol="0">
            <a:spAutoFit/>
          </a:bodyPr>
          <a:lstStyle/>
          <a:p>
            <a:r>
              <a:rPr lang="en-US" b="1" dirty="0">
                <a:solidFill>
                  <a:srgbClr val="002060"/>
                </a:solidFill>
              </a:rPr>
              <a:t>Straightforward to mitigate</a:t>
            </a:r>
          </a:p>
        </p:txBody>
      </p:sp>
    </p:spTree>
    <p:extLst>
      <p:ext uri="{BB962C8B-B14F-4D97-AF65-F5344CB8AC3E}">
        <p14:creationId xmlns:p14="http://schemas.microsoft.com/office/powerpoint/2010/main" val="39220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8EC1A-C64B-794A-9D98-0E7D8789B833}"/>
              </a:ext>
            </a:extLst>
          </p:cNvPr>
          <p:cNvSpPr>
            <a:spLocks noGrp="1"/>
          </p:cNvSpPr>
          <p:nvPr>
            <p:ph type="sldNum" sz="quarter" idx="12"/>
          </p:nvPr>
        </p:nvSpPr>
        <p:spPr/>
        <p:txBody>
          <a:bodyPr/>
          <a:lstStyle/>
          <a:p>
            <a:fld id="{80B0002B-CAE1-034D-9B93-39F959C2489B}" type="slidenum">
              <a:rPr lang="en-US" smtClean="0"/>
              <a:t>11</a:t>
            </a:fld>
            <a:endParaRPr lang="en-US"/>
          </a:p>
        </p:txBody>
      </p:sp>
      <p:pic>
        <p:nvPicPr>
          <p:cNvPr id="6" name="Picture 5">
            <a:extLst>
              <a:ext uri="{FF2B5EF4-FFF2-40B4-BE49-F238E27FC236}">
                <a16:creationId xmlns:a16="http://schemas.microsoft.com/office/drawing/2014/main" id="{AE3A6273-D224-824D-8C53-8894BBA74D84}"/>
              </a:ext>
            </a:extLst>
          </p:cNvPr>
          <p:cNvPicPr>
            <a:picLocks noChangeAspect="1"/>
          </p:cNvPicPr>
          <p:nvPr/>
        </p:nvPicPr>
        <p:blipFill>
          <a:blip r:embed="rId2"/>
          <a:stretch>
            <a:fillRect/>
          </a:stretch>
        </p:blipFill>
        <p:spPr>
          <a:xfrm>
            <a:off x="0" y="1066800"/>
            <a:ext cx="5487303" cy="2415025"/>
          </a:xfrm>
          <a:prstGeom prst="rect">
            <a:avLst/>
          </a:prstGeom>
        </p:spPr>
      </p:pic>
      <p:sp>
        <p:nvSpPr>
          <p:cNvPr id="18" name="Rectangle 17">
            <a:extLst>
              <a:ext uri="{FF2B5EF4-FFF2-40B4-BE49-F238E27FC236}">
                <a16:creationId xmlns:a16="http://schemas.microsoft.com/office/drawing/2014/main" id="{C52E6FBC-57F0-034F-BF96-45C91B7AC5B8}"/>
              </a:ext>
            </a:extLst>
          </p:cNvPr>
          <p:cNvSpPr/>
          <p:nvPr/>
        </p:nvSpPr>
        <p:spPr>
          <a:xfrm>
            <a:off x="3128097" y="1818973"/>
            <a:ext cx="2268193" cy="523220"/>
          </a:xfrm>
          <a:prstGeom prst="rect">
            <a:avLst/>
          </a:prstGeom>
        </p:spPr>
        <p:txBody>
          <a:bodyPr wrap="square">
            <a:spAutoFit/>
          </a:bodyPr>
          <a:lstStyle/>
          <a:p>
            <a:pPr algn="ctr"/>
            <a:r>
              <a:rPr lang="en-US" sz="1400" dirty="0">
                <a:latin typeface="Times New Roman"/>
              </a:rPr>
              <a:t>Resonance contributions</a:t>
            </a:r>
          </a:p>
          <a:p>
            <a:pPr algn="ctr"/>
            <a:r>
              <a:rPr lang="en-US" sz="1400" dirty="0">
                <a:latin typeface="Times New Roman"/>
              </a:rPr>
              <a:t>suppressed</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B8BFFCA-506B-024D-82B2-3E81C9053290}"/>
                  </a:ext>
                </a:extLst>
              </p:cNvPr>
              <p:cNvSpPr/>
              <p:nvPr/>
            </p:nvSpPr>
            <p:spPr>
              <a:xfrm>
                <a:off x="4056983" y="3746577"/>
                <a:ext cx="4784185" cy="428066"/>
              </a:xfrm>
              <a:prstGeom prst="rect">
                <a:avLst/>
              </a:prstGeom>
            </p:spPr>
            <p:txBody>
              <a:bodyPr wrap="square">
                <a:spAutoFit/>
              </a:bodyPr>
              <a:lstStyle/>
              <a:p>
                <a:pPr marL="342900" indent="-342900" algn="ctr">
                  <a:buFont typeface="Wingdings" pitchFamily="2" charset="2"/>
                  <a:buChar char="ü"/>
                </a:pPr>
                <a:r>
                  <a:rPr lang="en-US" sz="2000" dirty="0">
                    <a:latin typeface="Times New Roman"/>
                  </a:rPr>
                  <a:t>Resonance suppression leads to flat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𝑅</m:t>
                        </m:r>
                      </m:e>
                      <m:sub>
                        <m:sSub>
                          <m:sSubPr>
                            <m:ctrlPr>
                              <a:rPr lang="en-US" sz="2000" b="0" i="1" smtClean="0">
                                <a:latin typeface="Cambria Math" panose="02040503050406030204" pitchFamily="18" charset="0"/>
                              </a:rPr>
                            </m:ctrlPr>
                          </m:sSubPr>
                          <m:e>
                            <m:r>
                              <m:rPr>
                                <m:sty m:val="p"/>
                              </m:rPr>
                              <a:rPr lang="el-GR" sz="2000">
                                <a:latin typeface="Cambria Math" panose="02040503050406030204" pitchFamily="18" charset="0"/>
                              </a:rPr>
                              <m:t>Ψ</m:t>
                            </m:r>
                          </m:e>
                          <m:sub>
                            <m:r>
                              <a:rPr lang="en-US" sz="2000">
                                <a:latin typeface="Cambria Math" panose="02040503050406030204" pitchFamily="18" charset="0"/>
                              </a:rPr>
                              <m:t>𝑚</m:t>
                            </m:r>
                          </m:sub>
                        </m:sSub>
                      </m:sub>
                    </m:sSub>
                  </m:oMath>
                </a14:m>
                <a:endParaRPr lang="en-US" sz="2000" dirty="0">
                  <a:latin typeface="Times New Roman"/>
                </a:endParaRPr>
              </a:p>
            </p:txBody>
          </p:sp>
        </mc:Choice>
        <mc:Fallback xmlns="">
          <p:sp>
            <p:nvSpPr>
              <p:cNvPr id="10" name="Rectangle 9">
                <a:extLst>
                  <a:ext uri="{FF2B5EF4-FFF2-40B4-BE49-F238E27FC236}">
                    <a16:creationId xmlns:a16="http://schemas.microsoft.com/office/drawing/2014/main" id="{BB8BFFCA-506B-024D-82B2-3E81C9053290}"/>
                  </a:ext>
                </a:extLst>
              </p:cNvPr>
              <p:cNvSpPr>
                <a:spLocks noRot="1" noChangeAspect="1" noMove="1" noResize="1" noEditPoints="1" noAdjustHandles="1" noChangeArrowheads="1" noChangeShapeType="1" noTextEdit="1"/>
              </p:cNvSpPr>
              <p:nvPr/>
            </p:nvSpPr>
            <p:spPr>
              <a:xfrm>
                <a:off x="4056983" y="3746577"/>
                <a:ext cx="4784185" cy="428066"/>
              </a:xfrm>
              <a:prstGeom prst="rect">
                <a:avLst/>
              </a:prstGeom>
              <a:blipFill>
                <a:blip r:embed="rId3"/>
                <a:stretch>
                  <a:fillRect t="-5714" b="-1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7CF11958-FC2F-8946-BB55-56E8A0980CE8}"/>
                  </a:ext>
                </a:extLst>
              </p:cNvPr>
              <p:cNvSpPr/>
              <p:nvPr/>
            </p:nvSpPr>
            <p:spPr>
              <a:xfrm>
                <a:off x="4034949" y="4431157"/>
                <a:ext cx="4736836" cy="1043491"/>
              </a:xfrm>
              <a:prstGeom prst="rect">
                <a:avLst/>
              </a:prstGeom>
            </p:spPr>
            <p:txBody>
              <a:bodyPr wrap="square">
                <a:spAutoFit/>
              </a:bodyPr>
              <a:lstStyle/>
              <a:p>
                <a:pPr marL="457200" indent="-457200" algn="ctr">
                  <a:buFont typeface="Wingdings" pitchFamily="2" charset="2"/>
                  <a:buChar char="ü"/>
                </a:pPr>
                <a:r>
                  <a:rPr lang="en-US" sz="2000" dirty="0">
                    <a:solidFill>
                      <a:srgbClr val="FF0000"/>
                    </a:solidFill>
                    <a:latin typeface="Times New Roman"/>
                  </a:rPr>
                  <a:t>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a:solidFill>
                              <a:srgbClr val="FF0000"/>
                            </a:solidFill>
                            <a:latin typeface="Cambria Math" panose="02040503050406030204" pitchFamily="18" charset="0"/>
                          </a:rPr>
                          <m:t>𝑅</m:t>
                        </m:r>
                      </m:e>
                      <m:sub>
                        <m:sSub>
                          <m:sSubPr>
                            <m:ctrlPr>
                              <a:rPr lang="en-US" sz="2000" b="0" i="1" smtClean="0">
                                <a:solidFill>
                                  <a:srgbClr val="FF0000"/>
                                </a:solidFill>
                                <a:latin typeface="Cambria Math" panose="02040503050406030204" pitchFamily="18" charset="0"/>
                              </a:rPr>
                            </m:ctrlPr>
                          </m:sSubPr>
                          <m:e>
                            <m:r>
                              <m:rPr>
                                <m:sty m:val="p"/>
                              </m:rPr>
                              <a:rPr lang="el-GR" sz="2000">
                                <a:solidFill>
                                  <a:srgbClr val="FF0000"/>
                                </a:solidFill>
                                <a:latin typeface="Cambria Math" panose="02040503050406030204" pitchFamily="18" charset="0"/>
                              </a:rPr>
                              <m:t>Ψ</m:t>
                            </m:r>
                          </m:e>
                          <m:sub>
                            <m:r>
                              <a:rPr lang="en-US" sz="2000" b="0" i="1" smtClean="0">
                                <a:solidFill>
                                  <a:srgbClr val="FF0000"/>
                                </a:solidFill>
                                <a:latin typeface="Cambria Math" panose="02040503050406030204" pitchFamily="18" charset="0"/>
                              </a:rPr>
                              <m:t>2</m:t>
                            </m:r>
                          </m:sub>
                        </m:sSub>
                      </m:sub>
                    </m:sSub>
                  </m:oMath>
                </a14:m>
                <a:r>
                  <a:rPr lang="en-US" sz="2000" dirty="0">
                    <a:solidFill>
                      <a:srgbClr val="FF0000"/>
                    </a:solidFill>
                    <a:latin typeface="Times New Roman"/>
                  </a:rPr>
                  <a:t>and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a:solidFill>
                              <a:srgbClr val="FF0000"/>
                            </a:solidFill>
                            <a:latin typeface="Cambria Math" panose="02040503050406030204" pitchFamily="18" charset="0"/>
                          </a:rPr>
                          <m:t>𝑅</m:t>
                        </m:r>
                      </m:e>
                      <m:sub>
                        <m:sSub>
                          <m:sSubPr>
                            <m:ctrlPr>
                              <a:rPr lang="en-US" sz="2000" b="0" i="1" smtClean="0">
                                <a:solidFill>
                                  <a:srgbClr val="FF0000"/>
                                </a:solidFill>
                                <a:latin typeface="Cambria Math" panose="02040503050406030204" pitchFamily="18" charset="0"/>
                              </a:rPr>
                            </m:ctrlPr>
                          </m:sSubPr>
                          <m:e>
                            <m:r>
                              <m:rPr>
                                <m:sty m:val="p"/>
                              </m:rPr>
                              <a:rPr lang="el-GR" sz="2000">
                                <a:solidFill>
                                  <a:srgbClr val="FF0000"/>
                                </a:solidFill>
                                <a:latin typeface="Cambria Math" panose="02040503050406030204" pitchFamily="18" charset="0"/>
                              </a:rPr>
                              <m:t>Ψ</m:t>
                            </m:r>
                          </m:e>
                          <m:sub>
                            <m:r>
                              <a:rPr lang="en-US" sz="2000" b="0" i="1" smtClean="0">
                                <a:solidFill>
                                  <a:srgbClr val="FF0000"/>
                                </a:solidFill>
                                <a:latin typeface="Cambria Math" panose="02040503050406030204" pitchFamily="18" charset="0"/>
                              </a:rPr>
                              <m:t>3</m:t>
                            </m:r>
                          </m:sub>
                        </m:sSub>
                      </m:sub>
                    </m:sSub>
                  </m:oMath>
                </a14:m>
                <a:r>
                  <a:rPr lang="en-US" sz="2000" dirty="0">
                    <a:solidFill>
                      <a:srgbClr val="FF0000"/>
                    </a:solidFill>
                    <a:latin typeface="Times New Roman"/>
                  </a:rPr>
                  <a:t> give similar response to the background irrespective of the correlator shape </a:t>
                </a:r>
              </a:p>
            </p:txBody>
          </p:sp>
        </mc:Choice>
        <mc:Fallback>
          <p:sp>
            <p:nvSpPr>
              <p:cNvPr id="11" name="Rectangle 10">
                <a:extLst>
                  <a:ext uri="{FF2B5EF4-FFF2-40B4-BE49-F238E27FC236}">
                    <a16:creationId xmlns:a16="http://schemas.microsoft.com/office/drawing/2014/main" id="{7CF11958-FC2F-8946-BB55-56E8A0980CE8}"/>
                  </a:ext>
                </a:extLst>
              </p:cNvPr>
              <p:cNvSpPr>
                <a:spLocks noRot="1" noChangeAspect="1" noMove="1" noResize="1" noEditPoints="1" noAdjustHandles="1" noChangeArrowheads="1" noChangeShapeType="1" noTextEdit="1"/>
              </p:cNvSpPr>
              <p:nvPr/>
            </p:nvSpPr>
            <p:spPr>
              <a:xfrm>
                <a:off x="4034949" y="4431157"/>
                <a:ext cx="4736836" cy="1043491"/>
              </a:xfrm>
              <a:prstGeom prst="rect">
                <a:avLst/>
              </a:prstGeom>
              <a:blipFill>
                <a:blip r:embed="rId4"/>
                <a:stretch>
                  <a:fillRect t="-3509" b="-99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4C7E1327-DBDC-B249-8D46-97C093612343}"/>
                  </a:ext>
                </a:extLst>
              </p:cNvPr>
              <p:cNvSpPr/>
              <p:nvPr/>
            </p:nvSpPr>
            <p:spPr>
              <a:xfrm>
                <a:off x="1766103" y="561443"/>
                <a:ext cx="6374137" cy="400110"/>
              </a:xfrm>
              <a:prstGeom prst="rect">
                <a:avLst/>
              </a:prstGeom>
            </p:spPr>
            <p:txBody>
              <a:bodyPr wrap="square">
                <a:spAutoFit/>
              </a:bodyPr>
              <a:lstStyle/>
              <a:p>
                <a:pPr marL="457200" indent="-457200" algn="ctr">
                  <a:buFont typeface="Wingdings" pitchFamily="2" charset="2"/>
                  <a:buChar char="Ø"/>
                </a:pPr>
                <a14:m>
                  <m:oMath xmlns:m="http://schemas.openxmlformats.org/officeDocument/2006/math">
                    <m:sSub>
                      <m:sSubPr>
                        <m:ctrlPr>
                          <a:rPr lang="en-US" sz="2000" b="1" i="0" smtClean="0">
                            <a:solidFill>
                              <a:srgbClr val="002060"/>
                            </a:solidFill>
                            <a:latin typeface="Cambria Math" panose="02040503050406030204" pitchFamily="18" charset="0"/>
                          </a:rPr>
                        </m:ctrlPr>
                      </m:sSubPr>
                      <m:e>
                        <m:r>
                          <a:rPr lang="en-US" sz="2000" b="1" i="0">
                            <a:solidFill>
                              <a:srgbClr val="002060"/>
                            </a:solidFill>
                            <a:latin typeface="Cambria Math" panose="02040503050406030204" pitchFamily="18" charset="0"/>
                          </a:rPr>
                          <m:t>𝐑</m:t>
                        </m:r>
                      </m:e>
                      <m:sub>
                        <m:r>
                          <a:rPr lang="el-GR" sz="2000" b="1" i="0">
                            <a:solidFill>
                              <a:srgbClr val="002060"/>
                            </a:solidFill>
                            <a:latin typeface="Cambria Math" panose="02040503050406030204" pitchFamily="18" charset="0"/>
                          </a:rPr>
                          <m:t>𝚿</m:t>
                        </m:r>
                        <m:r>
                          <a:rPr lang="en-US" sz="2000" b="1" i="0">
                            <a:solidFill>
                              <a:srgbClr val="002060"/>
                            </a:solidFill>
                            <a:latin typeface="Cambria Math" panose="02040503050406030204" pitchFamily="18" charset="0"/>
                          </a:rPr>
                          <m:t>𝐦</m:t>
                        </m:r>
                      </m:sub>
                    </m:sSub>
                    <m:d>
                      <m:dPr>
                        <m:ctrlPr>
                          <a:rPr lang="en-US" sz="2000" b="1" i="0">
                            <a:solidFill>
                              <a:srgbClr val="002060"/>
                            </a:solidFill>
                            <a:latin typeface="Cambria Math" panose="02040503050406030204" pitchFamily="18" charset="0"/>
                          </a:rPr>
                        </m:ctrlPr>
                      </m:dPr>
                      <m:e>
                        <m:r>
                          <a:rPr lang="en-US" sz="2000" b="1" i="0">
                            <a:solidFill>
                              <a:srgbClr val="002060"/>
                            </a:solidFill>
                            <a:latin typeface="Cambria Math" panose="02040503050406030204" pitchFamily="18" charset="0"/>
                          </a:rPr>
                          <m:t>∆</m:t>
                        </m:r>
                        <m:r>
                          <a:rPr lang="en-US" sz="2000" b="1" i="0">
                            <a:solidFill>
                              <a:srgbClr val="002060"/>
                            </a:solidFill>
                            <a:latin typeface="Cambria Math" panose="02040503050406030204" pitchFamily="18" charset="0"/>
                          </a:rPr>
                          <m:t>𝐒</m:t>
                        </m:r>
                      </m:e>
                    </m:d>
                  </m:oMath>
                </a14:m>
                <a:r>
                  <a:rPr lang="en-US" sz="2000" b="1" i="0" dirty="0">
                    <a:solidFill>
                      <a:srgbClr val="002060"/>
                    </a:solidFill>
                    <a:latin typeface="Times New Roman"/>
                  </a:rPr>
                  <a:t> response in background models </a:t>
                </a:r>
                <a:endParaRPr lang="en-US" sz="2200" b="1" i="0" dirty="0">
                  <a:latin typeface="Times New Roman"/>
                </a:endParaRPr>
              </a:p>
            </p:txBody>
          </p:sp>
        </mc:Choice>
        <mc:Fallback>
          <p:sp>
            <p:nvSpPr>
              <p:cNvPr id="12" name="Rectangle 11">
                <a:extLst>
                  <a:ext uri="{FF2B5EF4-FFF2-40B4-BE49-F238E27FC236}">
                    <a16:creationId xmlns:a16="http://schemas.microsoft.com/office/drawing/2014/main" id="{4C7E1327-DBDC-B249-8D46-97C093612343}"/>
                  </a:ext>
                </a:extLst>
              </p:cNvPr>
              <p:cNvSpPr>
                <a:spLocks noRot="1" noChangeAspect="1" noMove="1" noResize="1" noEditPoints="1" noAdjustHandles="1" noChangeArrowheads="1" noChangeShapeType="1" noTextEdit="1"/>
              </p:cNvSpPr>
              <p:nvPr/>
            </p:nvSpPr>
            <p:spPr>
              <a:xfrm>
                <a:off x="1766103" y="561443"/>
                <a:ext cx="6374137" cy="400110"/>
              </a:xfrm>
              <a:prstGeom prst="rect">
                <a:avLst/>
              </a:prstGeom>
              <a:blipFill>
                <a:blip r:embed="rId5"/>
                <a:stretch>
                  <a:fillRect t="-7576" b="-257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524AE9F-134E-9748-A1D5-5254BEC37BC9}"/>
              </a:ext>
            </a:extLst>
          </p:cNvPr>
          <p:cNvPicPr>
            <a:picLocks noChangeAspect="1"/>
          </p:cNvPicPr>
          <p:nvPr/>
        </p:nvPicPr>
        <p:blipFill>
          <a:blip r:embed="rId6"/>
          <a:stretch>
            <a:fillRect/>
          </a:stretch>
        </p:blipFill>
        <p:spPr>
          <a:xfrm>
            <a:off x="583144" y="3581354"/>
            <a:ext cx="2922056" cy="2363783"/>
          </a:xfrm>
          <a:prstGeom prst="rect">
            <a:avLst/>
          </a:prstGeom>
        </p:spPr>
      </p:pic>
      <p:grpSp>
        <p:nvGrpSpPr>
          <p:cNvPr id="26" name="Group 25">
            <a:extLst>
              <a:ext uri="{FF2B5EF4-FFF2-40B4-BE49-F238E27FC236}">
                <a16:creationId xmlns:a16="http://schemas.microsoft.com/office/drawing/2014/main" id="{EF695CB2-D04A-914F-9DA0-48C9605C0C8E}"/>
              </a:ext>
            </a:extLst>
          </p:cNvPr>
          <p:cNvGrpSpPr/>
          <p:nvPr/>
        </p:nvGrpSpPr>
        <p:grpSpPr>
          <a:xfrm>
            <a:off x="5645160" y="1074059"/>
            <a:ext cx="3293379" cy="2278741"/>
            <a:chOff x="2779922" y="2298700"/>
            <a:chExt cx="3030328" cy="2260600"/>
          </a:xfrm>
        </p:grpSpPr>
        <p:pic>
          <p:nvPicPr>
            <p:cNvPr id="27" name="Picture 26">
              <a:extLst>
                <a:ext uri="{FF2B5EF4-FFF2-40B4-BE49-F238E27FC236}">
                  <a16:creationId xmlns:a16="http://schemas.microsoft.com/office/drawing/2014/main" id="{FA37957C-7AA9-234F-8EA3-2158FD705BB5}"/>
                </a:ext>
              </a:extLst>
            </p:cNvPr>
            <p:cNvPicPr>
              <a:picLocks noChangeAspect="1"/>
            </p:cNvPicPr>
            <p:nvPr/>
          </p:nvPicPr>
          <p:blipFill>
            <a:blip r:embed="rId7"/>
            <a:stretch>
              <a:fillRect/>
            </a:stretch>
          </p:blipFill>
          <p:spPr>
            <a:xfrm>
              <a:off x="3333750" y="2298700"/>
              <a:ext cx="2476500" cy="2260600"/>
            </a:xfrm>
            <a:prstGeom prst="rect">
              <a:avLst/>
            </a:prstGeom>
          </p:spPr>
        </p:pic>
        <p:pic>
          <p:nvPicPr>
            <p:cNvPr id="28" name="Picture 27">
              <a:extLst>
                <a:ext uri="{FF2B5EF4-FFF2-40B4-BE49-F238E27FC236}">
                  <a16:creationId xmlns:a16="http://schemas.microsoft.com/office/drawing/2014/main" id="{57BEB78A-424B-B440-A989-D83823809ECE}"/>
                </a:ext>
              </a:extLst>
            </p:cNvPr>
            <p:cNvPicPr>
              <a:picLocks noChangeAspect="1"/>
            </p:cNvPicPr>
            <p:nvPr/>
          </p:nvPicPr>
          <p:blipFill>
            <a:blip r:embed="rId8"/>
            <a:stretch>
              <a:fillRect/>
            </a:stretch>
          </p:blipFill>
          <p:spPr>
            <a:xfrm>
              <a:off x="2779922" y="2298700"/>
              <a:ext cx="609600" cy="2260600"/>
            </a:xfrm>
            <a:prstGeom prst="rect">
              <a:avLst/>
            </a:prstGeom>
          </p:spPr>
        </p:pic>
      </p:grpSp>
      <p:sp>
        <p:nvSpPr>
          <p:cNvPr id="29" name="Rectangle 28">
            <a:extLst>
              <a:ext uri="{FF2B5EF4-FFF2-40B4-BE49-F238E27FC236}">
                <a16:creationId xmlns:a16="http://schemas.microsoft.com/office/drawing/2014/main" id="{86490BCC-49B1-B94D-BC2C-2F0E16284E9F}"/>
              </a:ext>
            </a:extLst>
          </p:cNvPr>
          <p:cNvSpPr/>
          <p:nvPr/>
        </p:nvSpPr>
        <p:spPr>
          <a:xfrm>
            <a:off x="6720810" y="1318993"/>
            <a:ext cx="1731949" cy="338554"/>
          </a:xfrm>
          <a:prstGeom prst="rect">
            <a:avLst/>
          </a:prstGeom>
        </p:spPr>
        <p:txBody>
          <a:bodyPr wrap="none">
            <a:spAutoFit/>
          </a:bodyPr>
          <a:lstStyle/>
          <a:p>
            <a:r>
              <a:rPr lang="en-US" sz="1600" dirty="0" err="1">
                <a:latin typeface="Times New Roman"/>
              </a:rPr>
              <a:t>EbE</a:t>
            </a:r>
            <a:r>
              <a:rPr lang="en-US" sz="1600" dirty="0">
                <a:latin typeface="Times New Roman"/>
              </a:rPr>
              <a:t> Hydro + LCC</a:t>
            </a:r>
          </a:p>
        </p:txBody>
      </p:sp>
      <p:sp>
        <p:nvSpPr>
          <p:cNvPr id="30" name="Rectangle 29">
            <a:extLst>
              <a:ext uri="{FF2B5EF4-FFF2-40B4-BE49-F238E27FC236}">
                <a16:creationId xmlns:a16="http://schemas.microsoft.com/office/drawing/2014/main" id="{1FE327CF-8BED-5446-A3C7-8C58CE9E06F7}"/>
              </a:ext>
            </a:extLst>
          </p:cNvPr>
          <p:cNvSpPr/>
          <p:nvPr/>
        </p:nvSpPr>
        <p:spPr>
          <a:xfrm>
            <a:off x="6483901" y="1564301"/>
            <a:ext cx="2205768" cy="461665"/>
          </a:xfrm>
          <a:prstGeom prst="rect">
            <a:avLst/>
          </a:prstGeom>
        </p:spPr>
        <p:txBody>
          <a:bodyPr wrap="square">
            <a:spAutoFit/>
          </a:bodyPr>
          <a:lstStyle/>
          <a:p>
            <a:pPr algn="ctr"/>
            <a:r>
              <a:rPr lang="en-US" sz="1200" dirty="0">
                <a:solidFill>
                  <a:srgbClr val="0070C0"/>
                </a:solidFill>
                <a:latin typeface="Times New Roman" panose="02020603050405020304" pitchFamily="18" charset="0"/>
                <a:cs typeface="Times New Roman" panose="02020603050405020304" pitchFamily="18" charset="0"/>
              </a:rPr>
              <a:t>Piotr </a:t>
            </a:r>
            <a:r>
              <a:rPr lang="en-US" sz="1200" dirty="0" err="1">
                <a:solidFill>
                  <a:srgbClr val="0070C0"/>
                </a:solidFill>
                <a:latin typeface="Times New Roman" panose="02020603050405020304" pitchFamily="18" charset="0"/>
                <a:cs typeface="Times New Roman" panose="02020603050405020304" pitchFamily="18" charset="0"/>
              </a:rPr>
              <a:t>Bozek</a:t>
            </a:r>
            <a:r>
              <a:rPr lang="en-US" sz="1200" dirty="0">
                <a:solidFill>
                  <a:srgbClr val="0070C0"/>
                </a:solidFill>
                <a:latin typeface="Times New Roman" panose="02020603050405020304" pitchFamily="18" charset="0"/>
                <a:cs typeface="Times New Roman" panose="02020603050405020304" pitchFamily="18" charset="0"/>
              </a:rPr>
              <a:t> </a:t>
            </a:r>
          </a:p>
          <a:p>
            <a:pPr algn="ctr"/>
            <a:r>
              <a:rPr lang="en-US" sz="1200" dirty="0">
                <a:solidFill>
                  <a:srgbClr val="0070C0"/>
                </a:solidFill>
                <a:latin typeface="Times New Roman" panose="02020603050405020304" pitchFamily="18" charset="0"/>
                <a:cs typeface="Times New Roman" panose="02020603050405020304" pitchFamily="18" charset="0"/>
              </a:rPr>
              <a:t>PRC 97, 034907 (2018)</a:t>
            </a:r>
          </a:p>
        </p:txBody>
      </p:sp>
      <p:sp>
        <p:nvSpPr>
          <p:cNvPr id="31" name="Rectangle 30">
            <a:extLst>
              <a:ext uri="{FF2B5EF4-FFF2-40B4-BE49-F238E27FC236}">
                <a16:creationId xmlns:a16="http://schemas.microsoft.com/office/drawing/2014/main" id="{C895F33B-9563-8F41-9E26-A797F5F444B5}"/>
              </a:ext>
            </a:extLst>
          </p:cNvPr>
          <p:cNvSpPr/>
          <p:nvPr/>
        </p:nvSpPr>
        <p:spPr>
          <a:xfrm>
            <a:off x="1610162" y="5122203"/>
            <a:ext cx="1532791" cy="430887"/>
          </a:xfrm>
          <a:prstGeom prst="rect">
            <a:avLst/>
          </a:prstGeom>
        </p:spPr>
        <p:txBody>
          <a:bodyPr wrap="none">
            <a:spAutoFit/>
          </a:bodyPr>
          <a:lstStyle/>
          <a:p>
            <a:pPr algn="ctr"/>
            <a:r>
              <a:rPr lang="en-US" sz="1100" dirty="0">
                <a:solidFill>
                  <a:schemeClr val="accent1"/>
                </a:solidFill>
                <a:latin typeface="Times New Roman" panose="02020603050405020304" pitchFamily="18" charset="0"/>
                <a:cs typeface="Times New Roman" panose="02020603050405020304" pitchFamily="18" charset="0"/>
              </a:rPr>
              <a:t>N. Magdy,</a:t>
            </a:r>
            <a:r>
              <a:rPr lang="en-US" sz="1100" dirty="0">
                <a:solidFill>
                  <a:srgbClr val="0070C0"/>
                </a:solidFill>
                <a:latin typeface="Times New Roman" panose="02020603050405020304" pitchFamily="18" charset="0"/>
                <a:cs typeface="Times New Roman" panose="02020603050405020304" pitchFamily="18" charset="0"/>
              </a:rPr>
              <a:t> et al. </a:t>
            </a:r>
            <a:endParaRPr lang="en-US" sz="1100" dirty="0">
              <a:solidFill>
                <a:schemeClr val="accent1"/>
              </a:solidFill>
              <a:latin typeface="Times New Roman" panose="02020603050405020304" pitchFamily="18" charset="0"/>
              <a:cs typeface="Times New Roman" panose="02020603050405020304" pitchFamily="18" charset="0"/>
            </a:endParaRPr>
          </a:p>
          <a:p>
            <a:pPr algn="ctr"/>
            <a:r>
              <a:rPr lang="en-US" sz="1100" dirty="0">
                <a:solidFill>
                  <a:schemeClr val="accent1"/>
                </a:solidFill>
                <a:latin typeface="Times New Roman" panose="02020603050405020304" pitchFamily="18" charset="0"/>
                <a:cs typeface="Times New Roman" panose="02020603050405020304" pitchFamily="18" charset="0"/>
              </a:rPr>
              <a:t>PRC 97, 061901 (2018)</a:t>
            </a:r>
          </a:p>
        </p:txBody>
      </p:sp>
      <p:pic>
        <p:nvPicPr>
          <p:cNvPr id="19" name="Picture 18">
            <a:extLst>
              <a:ext uri="{FF2B5EF4-FFF2-40B4-BE49-F238E27FC236}">
                <a16:creationId xmlns:a16="http://schemas.microsoft.com/office/drawing/2014/main" id="{EE7AF5AA-EAFB-48A7-A0D2-C723B4BB98A1}"/>
              </a:ext>
            </a:extLst>
          </p:cNvPr>
          <p:cNvPicPr>
            <a:picLocks noChangeAspect="1"/>
          </p:cNvPicPr>
          <p:nvPr/>
        </p:nvPicPr>
        <p:blipFill>
          <a:blip r:embed="rId9"/>
          <a:stretch>
            <a:fillRect/>
          </a:stretch>
        </p:blipFill>
        <p:spPr>
          <a:xfrm>
            <a:off x="908960" y="5884833"/>
            <a:ext cx="2556598" cy="592167"/>
          </a:xfrm>
          <a:prstGeom prst="rect">
            <a:avLst/>
          </a:prstGeom>
        </p:spPr>
      </p:pic>
      <mc:AlternateContent xmlns:mc="http://schemas.openxmlformats.org/markup-compatibility/2006">
        <mc:Choice xmlns:a14="http://schemas.microsoft.com/office/drawing/2010/main" Requires="a14">
          <p:sp>
            <p:nvSpPr>
              <p:cNvPr id="20" name="Rounded Rectangle 28">
                <a:extLst>
                  <a:ext uri="{FF2B5EF4-FFF2-40B4-BE49-F238E27FC236}">
                    <a16:creationId xmlns:a16="http://schemas.microsoft.com/office/drawing/2014/main" id="{201D70BF-141C-4E42-869E-28963402F0CD}"/>
                  </a:ext>
                </a:extLst>
              </p:cNvPr>
              <p:cNvSpPr/>
              <p:nvPr/>
            </p:nvSpPr>
            <p:spPr>
              <a:xfrm>
                <a:off x="97299" y="85391"/>
                <a:ext cx="3586043"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a:t>
                </a:r>
                <a:endParaRPr lang="en-US" sz="2200" dirty="0"/>
              </a:p>
            </p:txBody>
          </p:sp>
        </mc:Choice>
        <mc:Fallback>
          <p:sp>
            <p:nvSpPr>
              <p:cNvPr id="20" name="Rounded Rectangle 28">
                <a:extLst>
                  <a:ext uri="{FF2B5EF4-FFF2-40B4-BE49-F238E27FC236}">
                    <a16:creationId xmlns:a16="http://schemas.microsoft.com/office/drawing/2014/main" id="{201D70BF-141C-4E42-869E-28963402F0CD}"/>
                  </a:ext>
                </a:extLst>
              </p:cNvPr>
              <p:cNvSpPr>
                <a:spLocks noRot="1" noChangeAspect="1" noMove="1" noResize="1" noEditPoints="1" noAdjustHandles="1" noChangeArrowheads="1" noChangeShapeType="1" noTextEdit="1"/>
              </p:cNvSpPr>
              <p:nvPr/>
            </p:nvSpPr>
            <p:spPr>
              <a:xfrm>
                <a:off x="97299" y="85391"/>
                <a:ext cx="3586043" cy="431342"/>
              </a:xfrm>
              <a:prstGeom prst="roundRect">
                <a:avLst/>
              </a:prstGeom>
              <a:blipFill>
                <a:blip r:embed="rId10"/>
                <a:stretch>
                  <a:fillRect l="-1698" t="-12500" b="-29167"/>
                </a:stretch>
              </a:blipFill>
              <a:ln w="3175"/>
            </p:spPr>
            <p:txBody>
              <a:bodyPr/>
              <a:lstStyle/>
              <a:p>
                <a:r>
                  <a:rPr lang="en-US">
                    <a:noFill/>
                  </a:rPr>
                  <a:t> </a:t>
                </a:r>
              </a:p>
            </p:txBody>
          </p:sp>
        </mc:Fallback>
      </mc:AlternateContent>
      <p:sp>
        <p:nvSpPr>
          <p:cNvPr id="21" name="Footer Placeholder 1">
            <a:extLst>
              <a:ext uri="{FF2B5EF4-FFF2-40B4-BE49-F238E27FC236}">
                <a16:creationId xmlns:a16="http://schemas.microsoft.com/office/drawing/2014/main" id="{9FBF5AC0-FD4F-463F-B5C5-14B065E48770}"/>
              </a:ext>
            </a:extLst>
          </p:cNvPr>
          <p:cNvSpPr>
            <a:spLocks noGrp="1"/>
          </p:cNvSpPr>
          <p:nvPr>
            <p:ph type="ftr" sz="quarter" idx="11"/>
          </p:nvPr>
        </p:nvSpPr>
        <p:spPr>
          <a:xfrm>
            <a:off x="3505200" y="6407945"/>
            <a:ext cx="52578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295386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8EC1A-C64B-794A-9D98-0E7D8789B833}"/>
              </a:ext>
            </a:extLst>
          </p:cNvPr>
          <p:cNvSpPr>
            <a:spLocks noGrp="1"/>
          </p:cNvSpPr>
          <p:nvPr>
            <p:ph type="sldNum" sz="quarter" idx="12"/>
          </p:nvPr>
        </p:nvSpPr>
        <p:spPr/>
        <p:txBody>
          <a:bodyPr/>
          <a:lstStyle/>
          <a:p>
            <a:fld id="{80B0002B-CAE1-034D-9B93-39F959C2489B}" type="slidenum">
              <a:rPr lang="en-US" smtClean="0"/>
              <a:t>12</a:t>
            </a:fld>
            <a:endParaRPr lang="en-US"/>
          </a:p>
        </p:txBody>
      </p:sp>
      <p:grpSp>
        <p:nvGrpSpPr>
          <p:cNvPr id="19" name="Group 18">
            <a:extLst>
              <a:ext uri="{FF2B5EF4-FFF2-40B4-BE49-F238E27FC236}">
                <a16:creationId xmlns:a16="http://schemas.microsoft.com/office/drawing/2014/main" id="{68109BDA-01A2-494E-BDD0-D5D6D8EE5E33}"/>
              </a:ext>
            </a:extLst>
          </p:cNvPr>
          <p:cNvGrpSpPr/>
          <p:nvPr/>
        </p:nvGrpSpPr>
        <p:grpSpPr>
          <a:xfrm>
            <a:off x="5278049" y="4014727"/>
            <a:ext cx="3434151" cy="2438123"/>
            <a:chOff x="314891" y="3584534"/>
            <a:chExt cx="3434151" cy="2438123"/>
          </a:xfrm>
        </p:grpSpPr>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AE2D13D-6B99-2C4F-AF06-A6290B4E7DE4}"/>
                    </a:ext>
                  </a:extLst>
                </p:cNvPr>
                <p:cNvSpPr/>
                <p:nvPr/>
              </p:nvSpPr>
              <p:spPr>
                <a:xfrm>
                  <a:off x="1834649" y="5560992"/>
                  <a:ext cx="605871"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𝑆</m:t>
                        </m:r>
                      </m:oMath>
                    </m:oMathPara>
                  </a14:m>
                  <a:endParaRPr lang="en-US" sz="2400" dirty="0"/>
                </a:p>
              </p:txBody>
            </p:sp>
          </mc:Choice>
          <mc:Fallback xmlns="">
            <p:sp>
              <p:nvSpPr>
                <p:cNvPr id="20" name="Rectangle 19">
                  <a:extLst>
                    <a:ext uri="{FF2B5EF4-FFF2-40B4-BE49-F238E27FC236}">
                      <a16:creationId xmlns:a16="http://schemas.microsoft.com/office/drawing/2014/main" id="{FAE2D13D-6B99-2C4F-AF06-A6290B4E7DE4}"/>
                    </a:ext>
                  </a:extLst>
                </p:cNvPr>
                <p:cNvSpPr>
                  <a:spLocks noRot="1" noChangeAspect="1" noMove="1" noResize="1" noEditPoints="1" noAdjustHandles="1" noChangeArrowheads="1" noChangeShapeType="1" noTextEdit="1"/>
                </p:cNvSpPr>
                <p:nvPr/>
              </p:nvSpPr>
              <p:spPr>
                <a:xfrm>
                  <a:off x="1834649" y="5560992"/>
                  <a:ext cx="605871" cy="461665"/>
                </a:xfrm>
                <a:prstGeom prst="rect">
                  <a:avLst/>
                </a:prstGeom>
                <a:blipFill>
                  <a:blip r:embed="rId3"/>
                  <a:stretch>
                    <a:fillRect/>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4A120FBF-DBBB-314D-AD58-B68521B82BFA}"/>
                </a:ext>
              </a:extLst>
            </p:cNvPr>
            <p:cNvGrpSpPr/>
            <p:nvPr/>
          </p:nvGrpSpPr>
          <p:grpSpPr>
            <a:xfrm>
              <a:off x="649564" y="3584534"/>
              <a:ext cx="2743200" cy="2001858"/>
              <a:chOff x="1075258" y="3617892"/>
              <a:chExt cx="2743200" cy="2001858"/>
            </a:xfrm>
          </p:grpSpPr>
          <p:pic>
            <p:nvPicPr>
              <p:cNvPr id="27" name="Picture 26">
                <a:extLst>
                  <a:ext uri="{FF2B5EF4-FFF2-40B4-BE49-F238E27FC236}">
                    <a16:creationId xmlns:a16="http://schemas.microsoft.com/office/drawing/2014/main" id="{ADB2ABBA-45B3-664A-B08A-D9C85D56782A}"/>
                  </a:ext>
                </a:extLst>
              </p:cNvPr>
              <p:cNvPicPr>
                <a:picLocks noChangeAspect="1"/>
              </p:cNvPicPr>
              <p:nvPr/>
            </p:nvPicPr>
            <p:blipFill rotWithShape="1">
              <a:blip r:embed="rId4"/>
              <a:srcRect t="974"/>
              <a:stretch/>
            </p:blipFill>
            <p:spPr>
              <a:xfrm>
                <a:off x="1075258" y="3617892"/>
                <a:ext cx="2743200" cy="1773258"/>
              </a:xfrm>
              <a:prstGeom prst="rect">
                <a:avLst/>
              </a:prstGeom>
            </p:spPr>
          </p:pic>
          <p:pic>
            <p:nvPicPr>
              <p:cNvPr id="28" name="Picture 27">
                <a:extLst>
                  <a:ext uri="{FF2B5EF4-FFF2-40B4-BE49-F238E27FC236}">
                    <a16:creationId xmlns:a16="http://schemas.microsoft.com/office/drawing/2014/main" id="{725F058C-711E-3C45-8784-719CF7FEFED0}"/>
                  </a:ext>
                </a:extLst>
              </p:cNvPr>
              <p:cNvPicPr>
                <a:picLocks noChangeAspect="1"/>
              </p:cNvPicPr>
              <p:nvPr/>
            </p:nvPicPr>
            <p:blipFill rotWithShape="1">
              <a:blip r:embed="rId5"/>
              <a:srcRect l="11371" t="17391" b="1"/>
              <a:stretch/>
            </p:blipFill>
            <p:spPr>
              <a:xfrm>
                <a:off x="1371600" y="5378450"/>
                <a:ext cx="2408758" cy="241300"/>
              </a:xfrm>
              <a:prstGeom prst="rect">
                <a:avLst/>
              </a:prstGeom>
            </p:spPr>
          </p:pic>
        </p:grpSp>
        <p:sp>
          <p:nvSpPr>
            <p:cNvPr id="25" name="Rectangle 24">
              <a:extLst>
                <a:ext uri="{FF2B5EF4-FFF2-40B4-BE49-F238E27FC236}">
                  <a16:creationId xmlns:a16="http://schemas.microsoft.com/office/drawing/2014/main" id="{24B74341-3F00-9A4F-81C6-9EB6816E92FE}"/>
                </a:ext>
              </a:extLst>
            </p:cNvPr>
            <p:cNvSpPr/>
            <p:nvPr/>
          </p:nvSpPr>
          <p:spPr>
            <a:xfrm>
              <a:off x="3456942" y="3584534"/>
              <a:ext cx="2921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8AD438B-07C0-934D-A2C1-1952A4E84288}"/>
                </a:ext>
              </a:extLst>
            </p:cNvPr>
            <p:cNvPicPr>
              <a:picLocks noChangeAspect="1"/>
            </p:cNvPicPr>
            <p:nvPr/>
          </p:nvPicPr>
          <p:blipFill>
            <a:blip r:embed="rId6"/>
            <a:stretch>
              <a:fillRect/>
            </a:stretch>
          </p:blipFill>
          <p:spPr>
            <a:xfrm>
              <a:off x="314891" y="4092533"/>
              <a:ext cx="355600" cy="876300"/>
            </a:xfrm>
            <a:prstGeom prst="rect">
              <a:avLst/>
            </a:prstGeom>
          </p:spPr>
        </p:pic>
      </p:grpSp>
      <p:pic>
        <p:nvPicPr>
          <p:cNvPr id="29" name="Picture 28">
            <a:extLst>
              <a:ext uri="{FF2B5EF4-FFF2-40B4-BE49-F238E27FC236}">
                <a16:creationId xmlns:a16="http://schemas.microsoft.com/office/drawing/2014/main" id="{ADB861B2-5999-6C43-AC85-4FCAAC8B97E0}"/>
              </a:ext>
            </a:extLst>
          </p:cNvPr>
          <p:cNvPicPr>
            <a:picLocks noChangeAspect="1"/>
          </p:cNvPicPr>
          <p:nvPr/>
        </p:nvPicPr>
        <p:blipFill>
          <a:blip r:embed="rId7"/>
          <a:stretch>
            <a:fillRect/>
          </a:stretch>
        </p:blipFill>
        <p:spPr>
          <a:xfrm>
            <a:off x="5227703" y="3780439"/>
            <a:ext cx="3513238" cy="258161"/>
          </a:xfrm>
          <a:prstGeom prst="rect">
            <a:avLst/>
          </a:prstGeom>
        </p:spPr>
      </p:pic>
      <p:sp>
        <p:nvSpPr>
          <p:cNvPr id="30" name="Rectangle 29">
            <a:extLst>
              <a:ext uri="{FF2B5EF4-FFF2-40B4-BE49-F238E27FC236}">
                <a16:creationId xmlns:a16="http://schemas.microsoft.com/office/drawing/2014/main" id="{8B642EA9-4E06-034F-99DD-BC33C94E4815}"/>
              </a:ext>
            </a:extLst>
          </p:cNvPr>
          <p:cNvSpPr/>
          <p:nvPr/>
        </p:nvSpPr>
        <p:spPr>
          <a:xfrm rot="5400000">
            <a:off x="4075371" y="4737243"/>
            <a:ext cx="2002751" cy="523220"/>
          </a:xfrm>
          <a:prstGeom prst="rect">
            <a:avLst/>
          </a:prstGeom>
        </p:spPr>
        <p:txBody>
          <a:bodyPr wrap="square">
            <a:spAutoFit/>
          </a:bodyPr>
          <a:lstStyle/>
          <a:p>
            <a:pPr algn="ctr"/>
            <a:r>
              <a:rPr lang="en-US" sz="1400" dirty="0">
                <a:solidFill>
                  <a:srgbClr val="0070C0"/>
                </a:solidFill>
                <a:latin typeface="Times New Roman" panose="02020603050405020304" pitchFamily="18" charset="0"/>
                <a:cs typeface="Times New Roman" panose="02020603050405020304" pitchFamily="18" charset="0"/>
              </a:rPr>
              <a:t>Y. Sun et al.</a:t>
            </a:r>
          </a:p>
          <a:p>
            <a:pPr algn="ctr"/>
            <a:r>
              <a:rPr lang="en-US" sz="1400" dirty="0">
                <a:solidFill>
                  <a:srgbClr val="0070C0"/>
                </a:solidFill>
                <a:latin typeface="Times New Roman" panose="02020603050405020304" pitchFamily="18" charset="0"/>
                <a:cs typeface="Times New Roman" panose="02020603050405020304" pitchFamily="18" charset="0"/>
              </a:rPr>
              <a:t>PRC 98, 014911 (2018)</a:t>
            </a: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0688E5EB-B367-0B4A-9C35-A4CD2EAA3E7D}"/>
                  </a:ext>
                </a:extLst>
              </p:cNvPr>
              <p:cNvSpPr txBox="1"/>
              <p:nvPr/>
            </p:nvSpPr>
            <p:spPr>
              <a:xfrm>
                <a:off x="401218" y="1350839"/>
                <a:ext cx="5008117" cy="1042080"/>
              </a:xfrm>
              <a:prstGeom prst="rect">
                <a:avLst/>
              </a:prstGeom>
              <a:noFill/>
            </p:spPr>
            <p:txBody>
              <a:bodyPr wrap="square" rtlCol="0">
                <a:spAutoFit/>
              </a:bodyPr>
              <a:lstStyle/>
              <a:p>
                <a:pPr marL="342900" indent="-342900" algn="l">
                  <a:buFont typeface="Wingdings" panose="05000000000000000000" pitchFamily="2" charset="2"/>
                  <a:buChar char="ü"/>
                </a:pPr>
                <a:r>
                  <a:rPr lang="en-US" sz="2000" dirty="0">
                    <a:latin typeface="Times New Roman"/>
                  </a:rPr>
                  <a:t>Validation of the expected concave-shaped </a:t>
                </a:r>
              </a:p>
              <a:p>
                <a:r>
                  <a:rPr lang="en-US" sz="2000" dirty="0">
                    <a:latin typeface="Times New Roman"/>
                  </a:rPr>
                  <a:t>     response of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𝑅</m:t>
                        </m:r>
                      </m:e>
                      <m:sub>
                        <m:sSub>
                          <m:sSubPr>
                            <m:ctrlPr>
                              <a:rPr lang="en-US" sz="2000" i="1">
                                <a:latin typeface="Cambria Math" panose="02040503050406030204" pitchFamily="18" charset="0"/>
                              </a:rPr>
                            </m:ctrlPr>
                          </m:sSubPr>
                          <m:e>
                            <m:r>
                              <m:rPr>
                                <m:sty m:val="p"/>
                              </m:rPr>
                              <a:rPr lang="el-GR" sz="2000">
                                <a:latin typeface="Cambria Math" panose="02040503050406030204" pitchFamily="18" charset="0"/>
                              </a:rPr>
                              <m:t>Ψ</m:t>
                            </m:r>
                          </m:e>
                          <m:sub>
                            <m:r>
                              <a:rPr lang="en-US" sz="2000">
                                <a:latin typeface="Cambria Math" panose="02040503050406030204" pitchFamily="18" charset="0"/>
                              </a:rPr>
                              <m:t>2</m:t>
                            </m:r>
                          </m:sub>
                        </m:sSub>
                      </m:sub>
                    </m:sSub>
                    <m:d>
                      <m:dPr>
                        <m:ctrlPr>
                          <a:rPr lang="en-US" sz="2000" i="1">
                            <a:latin typeface="Cambria Math" panose="02040503050406030204" pitchFamily="18" charset="0"/>
                          </a:rPr>
                        </m:ctrlPr>
                      </m:dPr>
                      <m:e>
                        <m:r>
                          <a:rPr lang="en-US" sz="2000">
                            <a:latin typeface="Cambria Math" panose="02040503050406030204" pitchFamily="18" charset="0"/>
                          </a:rPr>
                          <m:t>∆</m:t>
                        </m:r>
                        <m:r>
                          <a:rPr lang="en-US" sz="2000">
                            <a:latin typeface="Cambria Math" panose="02040503050406030204" pitchFamily="18" charset="0"/>
                          </a:rPr>
                          <m:t>𝑆</m:t>
                        </m:r>
                      </m:e>
                    </m:d>
                    <m:r>
                      <a:rPr lang="en-US" sz="2000">
                        <a:latin typeface="Cambria Math" panose="02040503050406030204" pitchFamily="18" charset="0"/>
                      </a:rPr>
                      <m:t> </m:t>
                    </m:r>
                  </m:oMath>
                </a14:m>
                <a:r>
                  <a:rPr lang="en-US" sz="2000" dirty="0">
                    <a:latin typeface="Times New Roman"/>
                  </a:rPr>
                  <a:t>to the CME-driven </a:t>
                </a:r>
              </a:p>
              <a:p>
                <a:pPr algn="l"/>
                <a:r>
                  <a:rPr lang="en-US" sz="2000" dirty="0">
                    <a:latin typeface="Times New Roman"/>
                  </a:rPr>
                  <a:t>     charge separation input in CME-events</a:t>
                </a:r>
                <a:r>
                  <a:rPr lang="en-US" b="1" i="0" dirty="0">
                    <a:solidFill>
                      <a:schemeClr val="accent2"/>
                    </a:solidFill>
                  </a:rPr>
                  <a:t>.</a:t>
                </a:r>
              </a:p>
            </p:txBody>
          </p:sp>
        </mc:Choice>
        <mc:Fallback>
          <p:sp>
            <p:nvSpPr>
              <p:cNvPr id="33" name="TextBox 32">
                <a:extLst>
                  <a:ext uri="{FF2B5EF4-FFF2-40B4-BE49-F238E27FC236}">
                    <a16:creationId xmlns:a16="http://schemas.microsoft.com/office/drawing/2014/main" id="{0688E5EB-B367-0B4A-9C35-A4CD2EAA3E7D}"/>
                  </a:ext>
                </a:extLst>
              </p:cNvPr>
              <p:cNvSpPr txBox="1">
                <a:spLocks noRot="1" noChangeAspect="1" noMove="1" noResize="1" noEditPoints="1" noAdjustHandles="1" noChangeArrowheads="1" noChangeShapeType="1" noTextEdit="1"/>
              </p:cNvSpPr>
              <p:nvPr/>
            </p:nvSpPr>
            <p:spPr>
              <a:xfrm>
                <a:off x="401218" y="1350839"/>
                <a:ext cx="5008117" cy="1042080"/>
              </a:xfrm>
              <a:prstGeom prst="rect">
                <a:avLst/>
              </a:prstGeom>
              <a:blipFill>
                <a:blip r:embed="rId8"/>
                <a:stretch>
                  <a:fillRect l="-1096" t="-3509" b="-9942"/>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7163443-CC4A-2F40-9AF5-46AC93932817}"/>
              </a:ext>
            </a:extLst>
          </p:cNvPr>
          <p:cNvSpPr txBox="1"/>
          <p:nvPr/>
        </p:nvSpPr>
        <p:spPr>
          <a:xfrm>
            <a:off x="329592" y="2604951"/>
            <a:ext cx="4826485" cy="1015663"/>
          </a:xfrm>
          <a:prstGeom prst="rect">
            <a:avLst/>
          </a:prstGeom>
          <a:noFill/>
        </p:spPr>
        <p:txBody>
          <a:bodyPr wrap="square" rtlCol="0">
            <a:spAutoFit/>
          </a:bodyPr>
          <a:lstStyle/>
          <a:p>
            <a:pPr marL="342900" indent="-342900" algn="l">
              <a:buFont typeface="Wingdings" panose="05000000000000000000" pitchFamily="2" charset="2"/>
              <a:buChar char="ü"/>
            </a:pPr>
            <a:r>
              <a:rPr lang="en-US" sz="2000" dirty="0">
                <a:latin typeface="Times New Roman"/>
              </a:rPr>
              <a:t>Signal magnitude is reflected in the widths of the distributions</a:t>
            </a:r>
          </a:p>
          <a:p>
            <a:pPr marL="800100" lvl="1" indent="-342900">
              <a:buFont typeface="Wingdings" panose="05000000000000000000" pitchFamily="2" charset="2"/>
              <a:buChar char="v"/>
            </a:pPr>
            <a:r>
              <a:rPr lang="en-US" sz="2000" dirty="0">
                <a:latin typeface="Times New Roman"/>
              </a:rPr>
              <a:t>Smaller widths for larger input signal</a:t>
            </a:r>
          </a:p>
        </p:txBody>
      </p:sp>
      <p:sp>
        <p:nvSpPr>
          <p:cNvPr id="36" name="TextBox 35">
            <a:extLst>
              <a:ext uri="{FF2B5EF4-FFF2-40B4-BE49-F238E27FC236}">
                <a16:creationId xmlns:a16="http://schemas.microsoft.com/office/drawing/2014/main" id="{2709EE41-85F2-504F-9B58-24E660472D0D}"/>
              </a:ext>
            </a:extLst>
          </p:cNvPr>
          <p:cNvSpPr txBox="1"/>
          <p:nvPr/>
        </p:nvSpPr>
        <p:spPr>
          <a:xfrm>
            <a:off x="1145830" y="4469181"/>
            <a:ext cx="3121368" cy="707886"/>
          </a:xfrm>
          <a:prstGeom prst="rect">
            <a:avLst/>
          </a:prstGeom>
          <a:noFill/>
        </p:spPr>
        <p:txBody>
          <a:bodyPr wrap="none" rtlCol="0">
            <a:spAutoFit/>
          </a:bodyPr>
          <a:lstStyle/>
          <a:p>
            <a:pPr algn="ctr"/>
            <a:r>
              <a:rPr lang="en-US" sz="2000" dirty="0">
                <a:solidFill>
                  <a:srgbClr val="FF0000"/>
                </a:solidFill>
                <a:latin typeface="Times New Roman"/>
              </a:rPr>
              <a:t>Concaved-shape distribution</a:t>
            </a:r>
          </a:p>
          <a:p>
            <a:pPr algn="ctr"/>
            <a:r>
              <a:rPr lang="en-US" sz="2000" dirty="0">
                <a:solidFill>
                  <a:srgbClr val="FF0000"/>
                </a:solidFill>
                <a:latin typeface="Times New Roman"/>
              </a:rPr>
              <a:t>for input charge separation</a:t>
            </a:r>
          </a:p>
        </p:txBody>
      </p:sp>
      <p:pic>
        <p:nvPicPr>
          <p:cNvPr id="37" name="Picture 36">
            <a:extLst>
              <a:ext uri="{FF2B5EF4-FFF2-40B4-BE49-F238E27FC236}">
                <a16:creationId xmlns:a16="http://schemas.microsoft.com/office/drawing/2014/main" id="{42B462C5-DECA-0E4D-8C02-6435A21E0830}"/>
              </a:ext>
            </a:extLst>
          </p:cNvPr>
          <p:cNvPicPr>
            <a:picLocks noChangeAspect="1"/>
          </p:cNvPicPr>
          <p:nvPr/>
        </p:nvPicPr>
        <p:blipFill>
          <a:blip r:embed="rId9"/>
          <a:stretch>
            <a:fillRect/>
          </a:stretch>
        </p:blipFill>
        <p:spPr>
          <a:xfrm>
            <a:off x="5641628" y="464670"/>
            <a:ext cx="3145550" cy="2980258"/>
          </a:xfrm>
          <a:prstGeom prst="rect">
            <a:avLst/>
          </a:prstGeom>
        </p:spPr>
      </p:pic>
      <p:sp>
        <p:nvSpPr>
          <p:cNvPr id="18" name="Rectangle 17">
            <a:extLst>
              <a:ext uri="{FF2B5EF4-FFF2-40B4-BE49-F238E27FC236}">
                <a16:creationId xmlns:a16="http://schemas.microsoft.com/office/drawing/2014/main" id="{C03EC9D7-C85C-FB43-ABA4-2B57057B312F}"/>
              </a:ext>
            </a:extLst>
          </p:cNvPr>
          <p:cNvSpPr/>
          <p:nvPr/>
        </p:nvSpPr>
        <p:spPr>
          <a:xfrm>
            <a:off x="6671820" y="5190572"/>
            <a:ext cx="1028700" cy="50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5C2A946-46C3-3C40-8C34-C52460192A7A}"/>
              </a:ext>
            </a:extLst>
          </p:cNvPr>
          <p:cNvSpPr/>
          <p:nvPr/>
        </p:nvSpPr>
        <p:spPr>
          <a:xfrm>
            <a:off x="6018789" y="3422166"/>
            <a:ext cx="2351926" cy="369332"/>
          </a:xfrm>
          <a:prstGeom prst="rect">
            <a:avLst/>
          </a:prstGeom>
        </p:spPr>
        <p:txBody>
          <a:bodyPr wrap="none">
            <a:spAutoFit/>
          </a:bodyPr>
          <a:lstStyle/>
          <a:p>
            <a:r>
              <a:rPr lang="en-US" dirty="0">
                <a:solidFill>
                  <a:srgbClr val="FF0000"/>
                </a:solidFill>
                <a:latin typeface="Times New Roman"/>
              </a:rPr>
              <a:t>Chiral kinetic approach</a:t>
            </a:r>
          </a:p>
        </p:txBody>
      </p:sp>
      <p:sp>
        <p:nvSpPr>
          <p:cNvPr id="39" name="Rectangle 38">
            <a:extLst>
              <a:ext uri="{FF2B5EF4-FFF2-40B4-BE49-F238E27FC236}">
                <a16:creationId xmlns:a16="http://schemas.microsoft.com/office/drawing/2014/main" id="{DE39FFB1-57A6-8D4D-B369-FEC8EF0608F8}"/>
              </a:ext>
            </a:extLst>
          </p:cNvPr>
          <p:cNvSpPr/>
          <p:nvPr/>
        </p:nvSpPr>
        <p:spPr>
          <a:xfrm rot="20136281">
            <a:off x="7728077" y="5130395"/>
            <a:ext cx="555106" cy="234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B885362-F7FB-5349-8388-AF92383D3EAF}"/>
              </a:ext>
            </a:extLst>
          </p:cNvPr>
          <p:cNvSpPr/>
          <p:nvPr/>
        </p:nvSpPr>
        <p:spPr>
          <a:xfrm>
            <a:off x="6886603" y="5234359"/>
            <a:ext cx="486108" cy="110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E826CA2-9BE6-7941-A1AD-3D147A698D51}"/>
              </a:ext>
            </a:extLst>
          </p:cNvPr>
          <p:cNvSpPr/>
          <p:nvPr/>
        </p:nvSpPr>
        <p:spPr>
          <a:xfrm>
            <a:off x="5973014" y="5152468"/>
            <a:ext cx="486108" cy="110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58C4554-EEEF-954B-8CDE-D64C248B4111}"/>
              </a:ext>
            </a:extLst>
          </p:cNvPr>
          <p:cNvSpPr/>
          <p:nvPr/>
        </p:nvSpPr>
        <p:spPr>
          <a:xfrm>
            <a:off x="6068776" y="5201063"/>
            <a:ext cx="486108" cy="110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438C5AE-D91D-3142-B796-92F8116485D3}"/>
              </a:ext>
            </a:extLst>
          </p:cNvPr>
          <p:cNvSpPr/>
          <p:nvPr/>
        </p:nvSpPr>
        <p:spPr>
          <a:xfrm>
            <a:off x="6138874" y="5249658"/>
            <a:ext cx="486108" cy="110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45DC8D3-F145-1543-9BAD-87F0FD781EE2}"/>
              </a:ext>
            </a:extLst>
          </p:cNvPr>
          <p:cNvSpPr/>
          <p:nvPr/>
        </p:nvSpPr>
        <p:spPr>
          <a:xfrm>
            <a:off x="6220369" y="5310072"/>
            <a:ext cx="486108" cy="110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CD1B836-4E3E-D546-909B-BB3F8E8E3899}"/>
              </a:ext>
            </a:extLst>
          </p:cNvPr>
          <p:cNvSpPr/>
          <p:nvPr/>
        </p:nvSpPr>
        <p:spPr>
          <a:xfrm>
            <a:off x="6181587" y="5285750"/>
            <a:ext cx="486108" cy="110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4AEB829-5AD3-574C-A469-6B8E2E0BC928}"/>
              </a:ext>
            </a:extLst>
          </p:cNvPr>
          <p:cNvSpPr/>
          <p:nvPr/>
        </p:nvSpPr>
        <p:spPr>
          <a:xfrm>
            <a:off x="6741268" y="5175243"/>
            <a:ext cx="486108" cy="110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7181D5F-17DC-2A46-AEF9-4C603FBB6E6E}"/>
              </a:ext>
            </a:extLst>
          </p:cNvPr>
          <p:cNvSpPr/>
          <p:nvPr/>
        </p:nvSpPr>
        <p:spPr>
          <a:xfrm>
            <a:off x="6773357" y="5304339"/>
            <a:ext cx="486108" cy="5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CA37CD0-F278-1C40-93F9-1B86B5292DB1}"/>
              </a:ext>
            </a:extLst>
          </p:cNvPr>
          <p:cNvSpPr/>
          <p:nvPr/>
        </p:nvSpPr>
        <p:spPr>
          <a:xfrm flipV="1">
            <a:off x="7073416" y="5322650"/>
            <a:ext cx="242672" cy="87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7530FF7-7FD2-DC41-825F-134940EDAFC6}"/>
              </a:ext>
            </a:extLst>
          </p:cNvPr>
          <p:cNvSpPr/>
          <p:nvPr/>
        </p:nvSpPr>
        <p:spPr>
          <a:xfrm flipV="1">
            <a:off x="7214403" y="5246340"/>
            <a:ext cx="242672" cy="87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BBC008C-A111-B74D-AA8A-1F1EE05CA26B}"/>
              </a:ext>
            </a:extLst>
          </p:cNvPr>
          <p:cNvSpPr/>
          <p:nvPr/>
        </p:nvSpPr>
        <p:spPr>
          <a:xfrm flipV="1">
            <a:off x="7259465" y="5248052"/>
            <a:ext cx="242672" cy="87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FF13CBA-D467-4848-B40A-79F0831E64DC}"/>
              </a:ext>
            </a:extLst>
          </p:cNvPr>
          <p:cNvSpPr/>
          <p:nvPr/>
        </p:nvSpPr>
        <p:spPr>
          <a:xfrm flipV="1">
            <a:off x="7542203" y="5315849"/>
            <a:ext cx="242672" cy="87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130CACE-6013-5049-8A3A-A8A1DF6FD259}"/>
              </a:ext>
            </a:extLst>
          </p:cNvPr>
          <p:cNvSpPr/>
          <p:nvPr/>
        </p:nvSpPr>
        <p:spPr>
          <a:xfrm flipV="1">
            <a:off x="7650761" y="5261136"/>
            <a:ext cx="242672" cy="87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CE582904-9350-0949-A18E-A29030F11B32}"/>
                  </a:ext>
                </a:extLst>
              </p:cNvPr>
              <p:cNvSpPr/>
              <p:nvPr/>
            </p:nvSpPr>
            <p:spPr>
              <a:xfrm>
                <a:off x="-428847" y="705160"/>
                <a:ext cx="5602853" cy="400110"/>
              </a:xfrm>
              <a:prstGeom prst="rect">
                <a:avLst/>
              </a:prstGeom>
            </p:spPr>
            <p:txBody>
              <a:bodyPr wrap="square">
                <a:spAutoFit/>
              </a:bodyPr>
              <a:lstStyle/>
              <a:p>
                <a:pPr marL="342900" indent="-342900" algn="ctr">
                  <a:buFont typeface="Wingdings" pitchFamily="2" charset="2"/>
                  <a:buChar char="Ø"/>
                </a:pPr>
                <a14:m>
                  <m:oMath xmlns:m="http://schemas.openxmlformats.org/officeDocument/2006/math">
                    <m:sSub>
                      <m:sSubPr>
                        <m:ctrlPr>
                          <a:rPr lang="en-US" sz="2000" b="1" i="1" smtClean="0">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𝑹</m:t>
                        </m:r>
                      </m:e>
                      <m:sub>
                        <m:r>
                          <a:rPr lang="el-GR" sz="2000" b="1" i="1">
                            <a:solidFill>
                              <a:srgbClr val="002060"/>
                            </a:solidFill>
                            <a:latin typeface="Cambria Math" panose="02040503050406030204" pitchFamily="18" charset="0"/>
                          </a:rPr>
                          <m:t>𝚿</m:t>
                        </m:r>
                        <m:r>
                          <a:rPr lang="en-US" sz="2000" b="1" i="1">
                            <a:solidFill>
                              <a:srgbClr val="002060"/>
                            </a:solidFill>
                            <a:latin typeface="Cambria Math" panose="02040503050406030204" pitchFamily="18" charset="0"/>
                          </a:rPr>
                          <m:t>𝒎</m:t>
                        </m:r>
                      </m:sub>
                    </m:sSub>
                    <m:d>
                      <m:dPr>
                        <m:ctrlPr>
                          <a:rPr lang="en-US" sz="2000" b="1" i="1">
                            <a:solidFill>
                              <a:srgbClr val="002060"/>
                            </a:solidFill>
                            <a:latin typeface="Cambria Math" panose="02040503050406030204" pitchFamily="18" charset="0"/>
                          </a:rPr>
                        </m:ctrlPr>
                      </m:dPr>
                      <m:e>
                        <m:r>
                          <a:rPr lang="en-US" sz="2000" b="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𝑺</m:t>
                        </m:r>
                      </m:e>
                    </m:d>
                  </m:oMath>
                </a14:m>
                <a:r>
                  <a:rPr lang="en-US" sz="2000" b="1" dirty="0">
                    <a:solidFill>
                      <a:srgbClr val="002060"/>
                    </a:solidFill>
                    <a:latin typeface="Times New Roman"/>
                  </a:rPr>
                  <a:t> response in CME models </a:t>
                </a:r>
                <a:endParaRPr lang="en-US" sz="2200" b="1" dirty="0">
                  <a:latin typeface="Times New Roman"/>
                </a:endParaRPr>
              </a:p>
            </p:txBody>
          </p:sp>
        </mc:Choice>
        <mc:Fallback>
          <p:sp>
            <p:nvSpPr>
              <p:cNvPr id="34" name="Rectangle 33">
                <a:extLst>
                  <a:ext uri="{FF2B5EF4-FFF2-40B4-BE49-F238E27FC236}">
                    <a16:creationId xmlns:a16="http://schemas.microsoft.com/office/drawing/2014/main" id="{CE582904-9350-0949-A18E-A29030F11B32}"/>
                  </a:ext>
                </a:extLst>
              </p:cNvPr>
              <p:cNvSpPr>
                <a:spLocks noRot="1" noChangeAspect="1" noMove="1" noResize="1" noEditPoints="1" noAdjustHandles="1" noChangeArrowheads="1" noChangeShapeType="1" noTextEdit="1"/>
              </p:cNvSpPr>
              <p:nvPr/>
            </p:nvSpPr>
            <p:spPr>
              <a:xfrm>
                <a:off x="-428847" y="705160"/>
                <a:ext cx="5602853" cy="400110"/>
              </a:xfrm>
              <a:prstGeom prst="rect">
                <a:avLst/>
              </a:prstGeom>
              <a:blipFill>
                <a:blip r:embed="rId10"/>
                <a:stretch>
                  <a:fillRect t="-9231" b="-27692"/>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ADB2ECA8-ABE2-1D47-A7F2-C56492B05321}"/>
              </a:ext>
            </a:extLst>
          </p:cNvPr>
          <p:cNvSpPr/>
          <p:nvPr/>
        </p:nvSpPr>
        <p:spPr>
          <a:xfrm>
            <a:off x="6370211" y="0"/>
            <a:ext cx="2145139" cy="584775"/>
          </a:xfrm>
          <a:prstGeom prst="rect">
            <a:avLst/>
          </a:prstGeom>
        </p:spPr>
        <p:txBody>
          <a:bodyPr wrap="none">
            <a:spAutoFit/>
          </a:bodyPr>
          <a:lstStyle/>
          <a:p>
            <a:pPr algn="ctr"/>
            <a:r>
              <a:rPr lang="en-US" sz="1600" dirty="0">
                <a:solidFill>
                  <a:schemeClr val="accent1"/>
                </a:solidFill>
                <a:latin typeface="Times New Roman" panose="02020603050405020304" pitchFamily="18" charset="0"/>
                <a:cs typeface="Times New Roman" panose="02020603050405020304" pitchFamily="18" charset="0"/>
              </a:rPr>
              <a:t>N. Magdy,</a:t>
            </a:r>
            <a:r>
              <a:rPr lang="en-US" sz="1600" dirty="0">
                <a:solidFill>
                  <a:srgbClr val="0070C0"/>
                </a:solidFill>
                <a:latin typeface="Times New Roman" panose="02020603050405020304" pitchFamily="18" charset="0"/>
                <a:cs typeface="Times New Roman" panose="02020603050405020304" pitchFamily="18" charset="0"/>
              </a:rPr>
              <a:t> et al. </a:t>
            </a:r>
            <a:endParaRPr lang="en-US" sz="1600" dirty="0">
              <a:solidFill>
                <a:schemeClr val="accent1"/>
              </a:solidFill>
              <a:latin typeface="Times New Roman" panose="02020603050405020304" pitchFamily="18" charset="0"/>
              <a:cs typeface="Times New Roman" panose="02020603050405020304" pitchFamily="18" charset="0"/>
            </a:endParaRPr>
          </a:p>
          <a:p>
            <a:pPr algn="ctr"/>
            <a:r>
              <a:rPr lang="en-US" sz="1600" dirty="0">
                <a:solidFill>
                  <a:schemeClr val="accent1"/>
                </a:solidFill>
                <a:latin typeface="Times New Roman" panose="02020603050405020304" pitchFamily="18" charset="0"/>
                <a:cs typeface="Times New Roman" panose="02020603050405020304" pitchFamily="18" charset="0"/>
              </a:rPr>
              <a:t>PRC 97, 061901 (2018)</a:t>
            </a:r>
          </a:p>
        </p:txBody>
      </p:sp>
      <mc:AlternateContent xmlns:mc="http://schemas.openxmlformats.org/markup-compatibility/2006">
        <mc:Choice xmlns:a14="http://schemas.microsoft.com/office/drawing/2010/main" Requires="a14">
          <p:sp>
            <p:nvSpPr>
              <p:cNvPr id="55" name="Rounded Rectangle 28">
                <a:extLst>
                  <a:ext uri="{FF2B5EF4-FFF2-40B4-BE49-F238E27FC236}">
                    <a16:creationId xmlns:a16="http://schemas.microsoft.com/office/drawing/2014/main" id="{32324BF0-B6C9-4E59-B2CA-D92D085C2054}"/>
                  </a:ext>
                </a:extLst>
              </p:cNvPr>
              <p:cNvSpPr/>
              <p:nvPr/>
            </p:nvSpPr>
            <p:spPr>
              <a:xfrm>
                <a:off x="97299" y="85391"/>
                <a:ext cx="3586043"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a:t>
                </a:r>
                <a:endParaRPr lang="en-US" sz="2200" dirty="0"/>
              </a:p>
            </p:txBody>
          </p:sp>
        </mc:Choice>
        <mc:Fallback>
          <p:sp>
            <p:nvSpPr>
              <p:cNvPr id="55" name="Rounded Rectangle 28">
                <a:extLst>
                  <a:ext uri="{FF2B5EF4-FFF2-40B4-BE49-F238E27FC236}">
                    <a16:creationId xmlns:a16="http://schemas.microsoft.com/office/drawing/2014/main" id="{32324BF0-B6C9-4E59-B2CA-D92D085C2054}"/>
                  </a:ext>
                </a:extLst>
              </p:cNvPr>
              <p:cNvSpPr>
                <a:spLocks noRot="1" noChangeAspect="1" noMove="1" noResize="1" noEditPoints="1" noAdjustHandles="1" noChangeArrowheads="1" noChangeShapeType="1" noTextEdit="1"/>
              </p:cNvSpPr>
              <p:nvPr/>
            </p:nvSpPr>
            <p:spPr>
              <a:xfrm>
                <a:off x="97299" y="85391"/>
                <a:ext cx="3586043" cy="431342"/>
              </a:xfrm>
              <a:prstGeom prst="roundRect">
                <a:avLst/>
              </a:prstGeom>
              <a:blipFill>
                <a:blip r:embed="rId11"/>
                <a:stretch>
                  <a:fillRect l="-1698" t="-12500" b="-29167"/>
                </a:stretch>
              </a:blipFill>
              <a:ln w="3175"/>
            </p:spPr>
            <p:txBody>
              <a:bodyPr/>
              <a:lstStyle/>
              <a:p>
                <a:r>
                  <a:rPr lang="en-US">
                    <a:noFill/>
                  </a:rPr>
                  <a:t> </a:t>
                </a:r>
              </a:p>
            </p:txBody>
          </p:sp>
        </mc:Fallback>
      </mc:AlternateContent>
      <p:sp>
        <p:nvSpPr>
          <p:cNvPr id="56" name="Footer Placeholder 1">
            <a:extLst>
              <a:ext uri="{FF2B5EF4-FFF2-40B4-BE49-F238E27FC236}">
                <a16:creationId xmlns:a16="http://schemas.microsoft.com/office/drawing/2014/main" id="{522F1F28-4A9F-4AF8-9B09-B34D8205A732}"/>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157080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13</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591767789"/>
              </p:ext>
            </p:extLst>
          </p:nvPr>
        </p:nvGraphicFramePr>
        <p:xfrm>
          <a:off x="152400" y="557953"/>
          <a:ext cx="2866325" cy="716581"/>
        </p:xfrm>
        <a:graphic>
          <a:graphicData uri="http://schemas.openxmlformats.org/presentationml/2006/ole">
            <mc:AlternateContent xmlns:mc="http://schemas.openxmlformats.org/markup-compatibility/2006">
              <mc:Choice xmlns:v="urn:schemas-microsoft-com:vml" Requires="v">
                <p:oleObj spid="_x0000_s3949700" name="Equation" r:id="rId5" imgW="1930320" imgH="482400" progId="Equation.DSMT4">
                  <p:embed/>
                </p:oleObj>
              </mc:Choice>
              <mc:Fallback>
                <p:oleObj name="Equation" r:id="rId5" imgW="1930320" imgH="482400" progId="Equation.DSMT4">
                  <p:embed/>
                  <p:pic>
                    <p:nvPicPr>
                      <p:cNvPr id="12" name="Object 11"/>
                      <p:cNvPicPr/>
                      <p:nvPr/>
                    </p:nvPicPr>
                    <p:blipFill>
                      <a:blip r:embed="rId6"/>
                      <a:stretch>
                        <a:fillRect/>
                      </a:stretch>
                    </p:blipFill>
                    <p:spPr>
                      <a:xfrm>
                        <a:off x="152400" y="557953"/>
                        <a:ext cx="2866325" cy="716581"/>
                      </a:xfrm>
                      <a:prstGeom prst="rect">
                        <a:avLst/>
                      </a:prstGeom>
                      <a:solidFill>
                        <a:schemeClr val="accent1">
                          <a:lumMod val="60000"/>
                          <a:lumOff val="40000"/>
                          <a:alpha val="13000"/>
                        </a:schemeClr>
                      </a:solidFill>
                    </p:spPr>
                  </p:pic>
                </p:oleObj>
              </mc:Fallback>
            </mc:AlternateContent>
          </a:graphicData>
        </a:graphic>
      </p:graphicFrame>
      <p:grpSp>
        <p:nvGrpSpPr>
          <p:cNvPr id="14" name="Group 13"/>
          <p:cNvGrpSpPr/>
          <p:nvPr/>
        </p:nvGrpSpPr>
        <p:grpSpPr>
          <a:xfrm>
            <a:off x="1676400" y="5521592"/>
            <a:ext cx="7336632" cy="646331"/>
            <a:chOff x="533400" y="5087963"/>
            <a:chExt cx="7239000" cy="646331"/>
          </a:xfrm>
        </p:grpSpPr>
        <p:sp>
          <p:nvSpPr>
            <p:cNvPr id="24" name="TextBox 23"/>
            <p:cNvSpPr txBox="1"/>
            <p:nvPr/>
          </p:nvSpPr>
          <p:spPr>
            <a:xfrm>
              <a:off x="533400" y="5087963"/>
              <a:ext cx="7239000" cy="646331"/>
            </a:xfrm>
            <a:prstGeom prst="rect">
              <a:avLst/>
            </a:prstGeom>
            <a:noFill/>
          </p:spPr>
          <p:txBody>
            <a:bodyPr wrap="square" rtlCol="0">
              <a:spAutoFit/>
            </a:bodyPr>
            <a:lstStyle/>
            <a:p>
              <a:pPr marL="285750" indent="-285750" algn="l">
                <a:buFont typeface="Wingdings" panose="05000000000000000000" pitchFamily="2" charset="2"/>
                <a:buChar char="Ø"/>
              </a:pPr>
              <a:r>
                <a:rPr lang="en-US" b="1" i="0" dirty="0">
                  <a:solidFill>
                    <a:schemeClr val="accent2"/>
                  </a:solidFill>
                </a:rPr>
                <a:t>Validation of the expected centrality dependence of </a:t>
              </a:r>
            </a:p>
            <a:p>
              <a:pPr algn="l"/>
              <a:r>
                <a:rPr lang="en-US" b="1" i="0" dirty="0">
                  <a:solidFill>
                    <a:schemeClr val="accent2"/>
                  </a:solidFill>
                </a:rPr>
                <a:t>to CME-driven charge separation input in AVFD events.</a:t>
              </a:r>
            </a:p>
          </p:txBody>
        </p:sp>
        <p:graphicFrame>
          <p:nvGraphicFramePr>
            <p:cNvPr id="13" name="Object 12"/>
            <p:cNvGraphicFramePr>
              <a:graphicFrameLocks noChangeAspect="1"/>
            </p:cNvGraphicFramePr>
            <p:nvPr>
              <p:extLst>
                <p:ext uri="{D42A27DB-BD31-4B8C-83A1-F6EECF244321}">
                  <p14:modId xmlns:p14="http://schemas.microsoft.com/office/powerpoint/2010/main" val="3661245916"/>
                </p:ext>
              </p:extLst>
            </p:nvPr>
          </p:nvGraphicFramePr>
          <p:xfrm>
            <a:off x="6473092" y="5107012"/>
            <a:ext cx="832221" cy="351382"/>
          </p:xfrm>
          <a:graphic>
            <a:graphicData uri="http://schemas.openxmlformats.org/presentationml/2006/ole">
              <mc:AlternateContent xmlns:mc="http://schemas.openxmlformats.org/markup-compatibility/2006">
                <mc:Choice xmlns:v="urn:schemas-microsoft-com:vml" Requires="v">
                  <p:oleObj spid="_x0000_s3949701" name="Equation" r:id="rId7" imgW="571320" imgH="241200" progId="Equation.DSMT4">
                    <p:embed/>
                  </p:oleObj>
                </mc:Choice>
                <mc:Fallback>
                  <p:oleObj name="Equation" r:id="rId7" imgW="571320" imgH="241200" progId="Equation.DSMT4">
                    <p:embed/>
                    <p:pic>
                      <p:nvPicPr>
                        <p:cNvPr id="13" name="Object 12"/>
                        <p:cNvPicPr/>
                        <p:nvPr/>
                      </p:nvPicPr>
                      <p:blipFill>
                        <a:blip r:embed="rId8"/>
                        <a:stretch>
                          <a:fillRect/>
                        </a:stretch>
                      </p:blipFill>
                      <p:spPr>
                        <a:xfrm>
                          <a:off x="6473092" y="5107012"/>
                          <a:ext cx="832221" cy="351382"/>
                        </a:xfrm>
                        <a:prstGeom prst="rect">
                          <a:avLst/>
                        </a:prstGeom>
                        <a:solidFill>
                          <a:srgbClr val="FFFF00">
                            <a:alpha val="20000"/>
                          </a:srgbClr>
                        </a:solidFill>
                      </p:spPr>
                    </p:pic>
                  </p:oleObj>
                </mc:Fallback>
              </mc:AlternateContent>
            </a:graphicData>
          </a:graphic>
        </p:graphicFrame>
      </p:grpSp>
      <p:sp>
        <p:nvSpPr>
          <p:cNvPr id="4" name="Rectangle 3"/>
          <p:cNvSpPr/>
          <p:nvPr/>
        </p:nvSpPr>
        <p:spPr>
          <a:xfrm>
            <a:off x="5105400" y="228371"/>
            <a:ext cx="1752600" cy="523220"/>
          </a:xfrm>
          <a:prstGeom prst="rect">
            <a:avLst/>
          </a:prstGeom>
        </p:spPr>
        <p:txBody>
          <a:bodyPr wrap="square">
            <a:spAutoFit/>
          </a:bodyPr>
          <a:lstStyle/>
          <a:p>
            <a:r>
              <a:rPr lang="da-DK" sz="1400" b="1" i="0" dirty="0"/>
              <a:t>N. Magdy et al. </a:t>
            </a:r>
          </a:p>
          <a:p>
            <a:r>
              <a:rPr lang="da-DK" sz="1400" b="1" i="0" dirty="0"/>
              <a:t>arXiv: 1710.01717</a:t>
            </a:r>
            <a:endParaRPr lang="en-US" sz="1400" b="1" i="0" dirty="0"/>
          </a:p>
        </p:txBody>
      </p:sp>
      <p:sp>
        <p:nvSpPr>
          <p:cNvPr id="3" name="Rectangle 2"/>
          <p:cNvSpPr/>
          <p:nvPr/>
        </p:nvSpPr>
        <p:spPr>
          <a:xfrm>
            <a:off x="7315200" y="4267200"/>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92AD874-8F9F-8448-AD9B-BAED55D146E8}"/>
              </a:ext>
            </a:extLst>
          </p:cNvPr>
          <p:cNvPicPr>
            <a:picLocks noChangeAspect="1"/>
          </p:cNvPicPr>
          <p:nvPr/>
        </p:nvPicPr>
        <p:blipFill>
          <a:blip r:embed="rId9"/>
          <a:stretch>
            <a:fillRect/>
          </a:stretch>
        </p:blipFill>
        <p:spPr>
          <a:xfrm>
            <a:off x="2590800" y="1000343"/>
            <a:ext cx="4486679" cy="4350545"/>
          </a:xfrm>
          <a:prstGeom prst="rect">
            <a:avLst/>
          </a:prstGeom>
        </p:spPr>
      </p:pic>
      <mc:AlternateContent xmlns:mc="http://schemas.openxmlformats.org/markup-compatibility/2006">
        <mc:Choice xmlns:a14="http://schemas.microsoft.com/office/drawing/2010/main" Requires="a14">
          <p:sp>
            <p:nvSpPr>
              <p:cNvPr id="16" name="Rounded Rectangle 28">
                <a:extLst>
                  <a:ext uri="{FF2B5EF4-FFF2-40B4-BE49-F238E27FC236}">
                    <a16:creationId xmlns:a16="http://schemas.microsoft.com/office/drawing/2014/main" id="{2C407F98-BD1D-4681-A580-8FDAA8F4BB14}"/>
                  </a:ext>
                </a:extLst>
              </p:cNvPr>
              <p:cNvSpPr/>
              <p:nvPr/>
            </p:nvSpPr>
            <p:spPr>
              <a:xfrm>
                <a:off x="97299" y="85391"/>
                <a:ext cx="3586043"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a:t>
                </a:r>
                <a:endParaRPr lang="en-US" sz="2200" dirty="0"/>
              </a:p>
            </p:txBody>
          </p:sp>
        </mc:Choice>
        <mc:Fallback>
          <p:sp>
            <p:nvSpPr>
              <p:cNvPr id="16" name="Rounded Rectangle 28">
                <a:extLst>
                  <a:ext uri="{FF2B5EF4-FFF2-40B4-BE49-F238E27FC236}">
                    <a16:creationId xmlns:a16="http://schemas.microsoft.com/office/drawing/2014/main" id="{2C407F98-BD1D-4681-A580-8FDAA8F4BB14}"/>
                  </a:ext>
                </a:extLst>
              </p:cNvPr>
              <p:cNvSpPr>
                <a:spLocks noRot="1" noChangeAspect="1" noMove="1" noResize="1" noEditPoints="1" noAdjustHandles="1" noChangeArrowheads="1" noChangeShapeType="1" noTextEdit="1"/>
              </p:cNvSpPr>
              <p:nvPr/>
            </p:nvSpPr>
            <p:spPr>
              <a:xfrm>
                <a:off x="97299" y="85391"/>
                <a:ext cx="3586043" cy="431342"/>
              </a:xfrm>
              <a:prstGeom prst="roundRect">
                <a:avLst/>
              </a:prstGeom>
              <a:blipFill>
                <a:blip r:embed="rId10"/>
                <a:stretch>
                  <a:fillRect l="-1698" t="-12500" b="-29167"/>
                </a:stretch>
              </a:blipFill>
              <a:ln w="3175"/>
            </p:spPr>
            <p:txBody>
              <a:bodyPr/>
              <a:lstStyle/>
              <a:p>
                <a:r>
                  <a:rPr lang="en-US">
                    <a:noFill/>
                  </a:rPr>
                  <a:t> </a:t>
                </a:r>
              </a:p>
            </p:txBody>
          </p:sp>
        </mc:Fallback>
      </mc:AlternateContent>
    </p:spTree>
    <p:custDataLst>
      <p:tags r:id="rId2"/>
    </p:custDataLst>
    <p:extLst>
      <p:ext uri="{BB962C8B-B14F-4D97-AF65-F5344CB8AC3E}">
        <p14:creationId xmlns:p14="http://schemas.microsoft.com/office/powerpoint/2010/main" val="2140898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8EC1A-C64B-794A-9D98-0E7D8789B833}"/>
              </a:ext>
            </a:extLst>
          </p:cNvPr>
          <p:cNvSpPr>
            <a:spLocks noGrp="1"/>
          </p:cNvSpPr>
          <p:nvPr>
            <p:ph type="sldNum" sz="quarter" idx="12"/>
          </p:nvPr>
        </p:nvSpPr>
        <p:spPr/>
        <p:txBody>
          <a:bodyPr/>
          <a:lstStyle/>
          <a:p>
            <a:fld id="{80B0002B-CAE1-034D-9B93-39F959C2489B}" type="slidenum">
              <a:rPr lang="en-US" smtClean="0"/>
              <a:t>14</a:t>
            </a:fld>
            <a:endParaRPr lang="en-US" dirty="0"/>
          </a:p>
        </p:txBody>
      </p:sp>
      <p:pic>
        <p:nvPicPr>
          <p:cNvPr id="3" name="Picture 2">
            <a:extLst>
              <a:ext uri="{FF2B5EF4-FFF2-40B4-BE49-F238E27FC236}">
                <a16:creationId xmlns:a16="http://schemas.microsoft.com/office/drawing/2014/main" id="{8DB2A540-F401-C046-8362-F2330053D540}"/>
              </a:ext>
            </a:extLst>
          </p:cNvPr>
          <p:cNvPicPr>
            <a:picLocks noChangeAspect="1"/>
          </p:cNvPicPr>
          <p:nvPr/>
        </p:nvPicPr>
        <p:blipFill>
          <a:blip r:embed="rId2"/>
          <a:stretch>
            <a:fillRect/>
          </a:stretch>
        </p:blipFill>
        <p:spPr>
          <a:xfrm>
            <a:off x="76200" y="533400"/>
            <a:ext cx="3178861" cy="2525790"/>
          </a:xfrm>
          <a:prstGeom prst="rect">
            <a:avLst/>
          </a:prstGeom>
        </p:spPr>
      </p:pic>
      <p:pic>
        <p:nvPicPr>
          <p:cNvPr id="17" name="Picture 16">
            <a:extLst>
              <a:ext uri="{FF2B5EF4-FFF2-40B4-BE49-F238E27FC236}">
                <a16:creationId xmlns:a16="http://schemas.microsoft.com/office/drawing/2014/main" id="{7D303335-2DA0-4741-A2AD-EC54A1A7204E}"/>
              </a:ext>
            </a:extLst>
          </p:cNvPr>
          <p:cNvPicPr>
            <a:picLocks noChangeAspect="1"/>
          </p:cNvPicPr>
          <p:nvPr/>
        </p:nvPicPr>
        <p:blipFill>
          <a:blip r:embed="rId3"/>
          <a:stretch>
            <a:fillRect/>
          </a:stretch>
        </p:blipFill>
        <p:spPr>
          <a:xfrm>
            <a:off x="0" y="3124200"/>
            <a:ext cx="4062367" cy="3147265"/>
          </a:xfrm>
          <a:prstGeom prst="rect">
            <a:avLst/>
          </a:prstGeom>
        </p:spPr>
      </p:pic>
      <p:sp>
        <p:nvSpPr>
          <p:cNvPr id="19" name="Oval 18">
            <a:extLst>
              <a:ext uri="{FF2B5EF4-FFF2-40B4-BE49-F238E27FC236}">
                <a16:creationId xmlns:a16="http://schemas.microsoft.com/office/drawing/2014/main" id="{BA021D24-407E-2348-9B73-B428767B151E}"/>
              </a:ext>
            </a:extLst>
          </p:cNvPr>
          <p:cNvSpPr/>
          <p:nvPr/>
        </p:nvSpPr>
        <p:spPr>
          <a:xfrm rot="20730502">
            <a:off x="637937" y="4943918"/>
            <a:ext cx="1016000" cy="431800"/>
          </a:xfrm>
          <a:prstGeom prst="ellipse">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784143A-29CE-C84C-A8A9-11372A46A557}"/>
              </a:ext>
            </a:extLst>
          </p:cNvPr>
          <p:cNvSpPr/>
          <p:nvPr/>
        </p:nvSpPr>
        <p:spPr>
          <a:xfrm rot="20964517">
            <a:off x="2244490" y="4824036"/>
            <a:ext cx="1079668" cy="477547"/>
          </a:xfrm>
          <a:prstGeom prst="ellipse">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54047DEA-FDFC-C044-AE74-EF0073706324}"/>
                  </a:ext>
                </a:extLst>
              </p:cNvPr>
              <p:cNvSpPr/>
              <p:nvPr/>
            </p:nvSpPr>
            <p:spPr>
              <a:xfrm>
                <a:off x="4343400" y="5084506"/>
                <a:ext cx="4076798" cy="1323439"/>
              </a:xfrm>
              <a:prstGeom prst="rect">
                <a:avLst/>
              </a:prstGeom>
            </p:spPr>
            <p:txBody>
              <a:bodyPr wrap="square">
                <a:spAutoFit/>
              </a:bodyPr>
              <a:lstStyle/>
              <a:p>
                <a:pPr marL="285750" indent="-285750">
                  <a:buFont typeface="Wingdings" pitchFamily="2" charset="2"/>
                  <a:buChar char="Ø"/>
                </a:pPr>
                <a14:m>
                  <m:oMath xmlns:m="http://schemas.openxmlformats.org/officeDocument/2006/math">
                    <m:sSub>
                      <m:sSubPr>
                        <m:ctrlPr>
                          <a:rPr lang="en-US" sz="2000" i="1" smtClean="0">
                            <a:latin typeface="Cambria Math" panose="02040503050406030204" pitchFamily="18" charset="0"/>
                          </a:rPr>
                        </m:ctrlPr>
                      </m:sSubPr>
                      <m:e>
                        <m:r>
                          <a:rPr lang="en-US" sz="2000">
                            <a:latin typeface="Cambria Math" panose="02040503050406030204" pitchFamily="18" charset="0"/>
                          </a:rPr>
                          <m:t>𝑎</m:t>
                        </m:r>
                      </m:e>
                      <m:sub>
                        <m:r>
                          <a:rPr lang="en-US" sz="2000">
                            <a:latin typeface="Cambria Math" panose="02040503050406030204" pitchFamily="18" charset="0"/>
                          </a:rPr>
                          <m:t>1</m:t>
                        </m:r>
                      </m:sub>
                    </m:sSub>
                    <m:r>
                      <a:rPr lang="en-US" sz="2000" b="0" i="0" smtClean="0">
                        <a:latin typeface="Cambria Math" panose="02040503050406030204" pitchFamily="18" charset="0"/>
                      </a:rPr>
                      <m:t>~</m:t>
                    </m:r>
                    <m:r>
                      <a:rPr lang="en-US" sz="2000">
                        <a:latin typeface="Cambria Math" panose="02040503050406030204" pitchFamily="18" charset="0"/>
                      </a:rPr>
                      <m:t>0</m:t>
                    </m:r>
                  </m:oMath>
                </a14:m>
                <a:r>
                  <a:rPr lang="en-US" sz="2000" dirty="0">
                    <a:latin typeface="Times New Roman"/>
                  </a:rPr>
                  <a:t> for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𝜏</m:t>
                        </m:r>
                      </m:e>
                      <m:sub>
                        <m:r>
                          <a:rPr lang="en-US" sz="2000">
                            <a:latin typeface="Cambria Math" panose="02040503050406030204" pitchFamily="18" charset="0"/>
                          </a:rPr>
                          <m:t>𝐵</m:t>
                        </m:r>
                      </m:sub>
                    </m:sSub>
                    <m:r>
                      <a:rPr lang="en-US" sz="2000">
                        <a:latin typeface="Cambria Math" panose="02040503050406030204" pitchFamily="18" charset="0"/>
                      </a:rPr>
                      <m:t>&lt;0.6</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fm</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c</m:t>
                    </m:r>
                  </m:oMath>
                </a14:m>
                <a:endParaRPr lang="en-US" sz="2000" dirty="0">
                  <a:latin typeface="Times New Roman"/>
                </a:endParaRPr>
              </a:p>
              <a:p>
                <a:pPr marL="1257300" lvl="2" indent="-342900">
                  <a:buFont typeface="Wingdings" pitchFamily="2" charset="2"/>
                  <a:buChar char="ü"/>
                </a:pPr>
                <a14:m>
                  <m:oMath xmlns:m="http://schemas.openxmlformats.org/officeDocument/2006/math">
                    <m:r>
                      <a:rPr lang="en-US" sz="2000">
                        <a:latin typeface="Cambria Math" panose="02040503050406030204" pitchFamily="18" charset="0"/>
                      </a:rPr>
                      <m:t>∆</m:t>
                    </m:r>
                    <m:r>
                      <m:rPr>
                        <m:sty m:val="p"/>
                      </m:rPr>
                      <a:rPr lang="el-GR" sz="2000" i="1" smtClean="0">
                        <a:latin typeface="Cambria Math" panose="02040503050406030204" pitchFamily="18" charset="0"/>
                        <a:ea typeface="Cambria Math" panose="02040503050406030204" pitchFamily="18" charset="0"/>
                      </a:rPr>
                      <m:t>γ</m:t>
                    </m:r>
                  </m:oMath>
                </a14:m>
                <a:r>
                  <a:rPr lang="en-US" sz="2000" dirty="0">
                    <a:latin typeface="Times New Roman"/>
                  </a:rPr>
                  <a:t> shows non-zero value</a:t>
                </a:r>
              </a:p>
              <a:p>
                <a:pPr marL="1257300" lvl="2" indent="-342900">
                  <a:buFont typeface="Wingdings" pitchFamily="2" charset="2"/>
                  <a:buChar char="ü"/>
                </a:pP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a:solidFill>
                              <a:srgbClr val="FF0000"/>
                            </a:solidFill>
                            <a:latin typeface="Cambria Math" panose="02040503050406030204" pitchFamily="18" charset="0"/>
                          </a:rPr>
                          <m:t>𝑅</m:t>
                        </m:r>
                      </m:e>
                      <m:sub>
                        <m:r>
                          <m:rPr>
                            <m:sty m:val="p"/>
                          </m:rPr>
                          <a:rPr lang="el-GR" sz="2000">
                            <a:solidFill>
                              <a:srgbClr val="FF0000"/>
                            </a:solidFill>
                            <a:latin typeface="Cambria Math" panose="02040503050406030204" pitchFamily="18" charset="0"/>
                          </a:rPr>
                          <m:t>Ψ</m:t>
                        </m:r>
                        <m:r>
                          <a:rPr lang="en-US" sz="2000" i="1">
                            <a:solidFill>
                              <a:srgbClr val="FF0000"/>
                            </a:solidFill>
                            <a:latin typeface="Cambria Math" panose="02040503050406030204" pitchFamily="18" charset="0"/>
                          </a:rPr>
                          <m:t>2</m:t>
                        </m:r>
                      </m:sub>
                    </m:sSub>
                    <m:d>
                      <m:dPr>
                        <m:ctrlPr>
                          <a:rPr lang="en-US" sz="2000" i="1">
                            <a:solidFill>
                              <a:srgbClr val="FF0000"/>
                            </a:solidFill>
                            <a:latin typeface="Cambria Math" panose="02040503050406030204" pitchFamily="18" charset="0"/>
                          </a:rPr>
                        </m:ctrlPr>
                      </m:dPr>
                      <m:e>
                        <m:r>
                          <a:rPr lang="en-US" sz="2000">
                            <a:solidFill>
                              <a:srgbClr val="FF0000"/>
                            </a:solidFill>
                            <a:latin typeface="Cambria Math" panose="02040503050406030204" pitchFamily="18" charset="0"/>
                          </a:rPr>
                          <m:t>∆</m:t>
                        </m:r>
                        <m:r>
                          <a:rPr lang="en-US" sz="2000">
                            <a:solidFill>
                              <a:srgbClr val="FF0000"/>
                            </a:solidFill>
                            <a:latin typeface="Cambria Math" panose="02040503050406030204" pitchFamily="18" charset="0"/>
                          </a:rPr>
                          <m:t>𝑆</m:t>
                        </m:r>
                      </m:e>
                    </m:d>
                    <m:r>
                      <a:rPr lang="en-US" sz="2000" i="1">
                        <a:solidFill>
                          <a:srgbClr val="FF0000"/>
                        </a:solidFill>
                        <a:latin typeface="Cambria Math" panose="02040503050406030204" pitchFamily="18" charset="0"/>
                      </a:rPr>
                      <m:t> </m:t>
                    </m:r>
                  </m:oMath>
                </a14:m>
                <a:r>
                  <a:rPr lang="en-US" sz="2000" dirty="0">
                    <a:solidFill>
                      <a:srgbClr val="FF0000"/>
                    </a:solidFill>
                    <a:latin typeface="Times New Roman"/>
                  </a:rPr>
                  <a:t>shows a flat distribution</a:t>
                </a:r>
              </a:p>
            </p:txBody>
          </p:sp>
        </mc:Choice>
        <mc:Fallback>
          <p:sp>
            <p:nvSpPr>
              <p:cNvPr id="20" name="Rectangle 19">
                <a:extLst>
                  <a:ext uri="{FF2B5EF4-FFF2-40B4-BE49-F238E27FC236}">
                    <a16:creationId xmlns:a16="http://schemas.microsoft.com/office/drawing/2014/main" id="{54047DEA-FDFC-C044-AE74-EF0073706324}"/>
                  </a:ext>
                </a:extLst>
              </p:cNvPr>
              <p:cNvSpPr>
                <a:spLocks noRot="1" noChangeAspect="1" noMove="1" noResize="1" noEditPoints="1" noAdjustHandles="1" noChangeArrowheads="1" noChangeShapeType="1" noTextEdit="1"/>
              </p:cNvSpPr>
              <p:nvPr/>
            </p:nvSpPr>
            <p:spPr>
              <a:xfrm>
                <a:off x="4343400" y="5084506"/>
                <a:ext cx="4076798" cy="1323439"/>
              </a:xfrm>
              <a:prstGeom prst="rect">
                <a:avLst/>
              </a:prstGeom>
              <a:blipFill>
                <a:blip r:embed="rId4"/>
                <a:stretch>
                  <a:fillRect t="-2304" r="-449" b="-7373"/>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5E974191-CB66-644B-84C3-9F635ED90D78}"/>
              </a:ext>
            </a:extLst>
          </p:cNvPr>
          <p:cNvPicPr>
            <a:picLocks noChangeAspect="1"/>
          </p:cNvPicPr>
          <p:nvPr/>
        </p:nvPicPr>
        <p:blipFill>
          <a:blip r:embed="rId5"/>
          <a:stretch>
            <a:fillRect/>
          </a:stretch>
        </p:blipFill>
        <p:spPr>
          <a:xfrm>
            <a:off x="5233026" y="990600"/>
            <a:ext cx="3225174" cy="3698158"/>
          </a:xfrm>
          <a:prstGeom prst="rect">
            <a:avLst/>
          </a:prstGeom>
        </p:spPr>
      </p:pic>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C1E33993-5689-E14F-9E92-4FEEC2DF9F55}"/>
                  </a:ext>
                </a:extLst>
              </p:cNvPr>
              <p:cNvSpPr/>
              <p:nvPr/>
            </p:nvSpPr>
            <p:spPr>
              <a:xfrm>
                <a:off x="6902070" y="4520243"/>
                <a:ext cx="4445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m:t>
                      </m:r>
                      <m:r>
                        <a:rPr lang="en-US" sz="2000" b="1" i="1">
                          <a:latin typeface="Cambria Math" panose="02040503050406030204" pitchFamily="18" charset="0"/>
                        </a:rPr>
                        <m:t>𝐒</m:t>
                      </m:r>
                    </m:oMath>
                  </m:oMathPara>
                </a14:m>
                <a:endParaRPr lang="en-US" sz="2000" b="1" dirty="0"/>
              </a:p>
            </p:txBody>
          </p:sp>
        </mc:Choice>
        <mc:Fallback>
          <p:sp>
            <p:nvSpPr>
              <p:cNvPr id="26" name="Rectangle 25">
                <a:extLst>
                  <a:ext uri="{FF2B5EF4-FFF2-40B4-BE49-F238E27FC236}">
                    <a16:creationId xmlns:a16="http://schemas.microsoft.com/office/drawing/2014/main" id="{C1E33993-5689-E14F-9E92-4FEEC2DF9F55}"/>
                  </a:ext>
                </a:extLst>
              </p:cNvPr>
              <p:cNvSpPr>
                <a:spLocks noRot="1" noChangeAspect="1" noMove="1" noResize="1" noEditPoints="1" noAdjustHandles="1" noChangeArrowheads="1" noChangeShapeType="1" noTextEdit="1"/>
              </p:cNvSpPr>
              <p:nvPr/>
            </p:nvSpPr>
            <p:spPr>
              <a:xfrm>
                <a:off x="6902070" y="4520243"/>
                <a:ext cx="444500" cy="400110"/>
              </a:xfrm>
              <a:prstGeom prst="rect">
                <a:avLst/>
              </a:prstGeom>
              <a:blipFill>
                <a:blip r:embed="rId6"/>
                <a:stretch>
                  <a:fillRect l="-9589"/>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4E8C3AB0-EF18-DC40-BE62-61429E594FAA}"/>
              </a:ext>
            </a:extLst>
          </p:cNvPr>
          <p:cNvSpPr/>
          <p:nvPr/>
        </p:nvSpPr>
        <p:spPr>
          <a:xfrm>
            <a:off x="3165958" y="335080"/>
            <a:ext cx="2635785" cy="400110"/>
          </a:xfrm>
          <a:prstGeom prst="rect">
            <a:avLst/>
          </a:prstGeom>
        </p:spPr>
        <p:txBody>
          <a:bodyPr wrap="none">
            <a:spAutoFit/>
          </a:bodyPr>
          <a:lstStyle/>
          <a:p>
            <a:r>
              <a:rPr lang="en-US" sz="2000" dirty="0">
                <a:solidFill>
                  <a:srgbClr val="FF0000"/>
                </a:solidFill>
                <a:latin typeface="Times New Roman"/>
              </a:rPr>
              <a:t>Chiral kinetic approach</a:t>
            </a:r>
          </a:p>
        </p:txBody>
      </p:sp>
      <p:sp>
        <p:nvSpPr>
          <p:cNvPr id="13" name="Rectangle 12">
            <a:extLst>
              <a:ext uri="{FF2B5EF4-FFF2-40B4-BE49-F238E27FC236}">
                <a16:creationId xmlns:a16="http://schemas.microsoft.com/office/drawing/2014/main" id="{217E48BB-C261-6B47-9D4C-DCB5080C3B5B}"/>
              </a:ext>
            </a:extLst>
          </p:cNvPr>
          <p:cNvSpPr/>
          <p:nvPr/>
        </p:nvSpPr>
        <p:spPr>
          <a:xfrm>
            <a:off x="3505200" y="655985"/>
            <a:ext cx="2002751" cy="523220"/>
          </a:xfrm>
          <a:prstGeom prst="rect">
            <a:avLst/>
          </a:prstGeom>
        </p:spPr>
        <p:txBody>
          <a:bodyPr wrap="square">
            <a:spAutoFit/>
          </a:bodyPr>
          <a:lstStyle/>
          <a:p>
            <a:pPr algn="ctr"/>
            <a:r>
              <a:rPr lang="en-US" sz="1400" dirty="0">
                <a:solidFill>
                  <a:srgbClr val="0070C0"/>
                </a:solidFill>
                <a:latin typeface="Times New Roman" panose="02020603050405020304" pitchFamily="18" charset="0"/>
                <a:cs typeface="Times New Roman" panose="02020603050405020304" pitchFamily="18" charset="0"/>
              </a:rPr>
              <a:t>Y. Sun et al.</a:t>
            </a:r>
          </a:p>
          <a:p>
            <a:pPr algn="ctr"/>
            <a:r>
              <a:rPr lang="en-US" sz="1400" dirty="0">
                <a:solidFill>
                  <a:srgbClr val="0070C0"/>
                </a:solidFill>
                <a:latin typeface="Times New Roman" panose="02020603050405020304" pitchFamily="18" charset="0"/>
                <a:cs typeface="Times New Roman" panose="02020603050405020304" pitchFamily="18" charset="0"/>
              </a:rPr>
              <a:t>PRC 98, 014911 (2018)</a:t>
            </a:r>
          </a:p>
        </p:txBody>
      </p:sp>
      <mc:AlternateContent xmlns:mc="http://schemas.openxmlformats.org/markup-compatibility/2006">
        <mc:Choice xmlns:a14="http://schemas.microsoft.com/office/drawing/2010/main" Requires="a14">
          <p:sp>
            <p:nvSpPr>
              <p:cNvPr id="14" name="Rounded Rectangle 28">
                <a:extLst>
                  <a:ext uri="{FF2B5EF4-FFF2-40B4-BE49-F238E27FC236}">
                    <a16:creationId xmlns:a16="http://schemas.microsoft.com/office/drawing/2014/main" id="{A0FDDA47-6492-4933-ABFA-457574B8F5BB}"/>
                  </a:ext>
                </a:extLst>
              </p:cNvPr>
              <p:cNvSpPr/>
              <p:nvPr/>
            </p:nvSpPr>
            <p:spPr>
              <a:xfrm>
                <a:off x="97299" y="85391"/>
                <a:ext cx="2351927"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14:m>
                  <m:oMath xmlns:m="http://schemas.openxmlformats.org/officeDocument/2006/math">
                    <m:r>
                      <a:rPr lang="en-US" sz="2200" smtClean="0">
                        <a:solidFill>
                          <a:srgbClr val="0033CC"/>
                        </a:solidFill>
                        <a:latin typeface="Cambria Math" panose="02040503050406030204" pitchFamily="18" charset="0"/>
                      </a:rPr>
                      <m:t>∆</m:t>
                    </m:r>
                    <m:r>
                      <a:rPr lang="en-US" sz="2200">
                        <a:solidFill>
                          <a:srgbClr val="0033CC"/>
                        </a:solidFill>
                        <a:latin typeface="Cambria Math" panose="02040503050406030204" pitchFamily="18" charset="0"/>
                      </a:rPr>
                      <m:t> </m:t>
                    </m:r>
                    <m:r>
                      <a:rPr lang="en-US" sz="2200">
                        <a:solidFill>
                          <a:srgbClr val="0033CC"/>
                        </a:solidFill>
                        <a:latin typeface="Cambria Math" panose="02040503050406030204" pitchFamily="18" charset="0"/>
                        <a:ea typeface="Cambria Math" panose="02040503050406030204" pitchFamily="18" charset="0"/>
                      </a:rPr>
                      <m:t>𝛾</m:t>
                    </m:r>
                    <m:r>
                      <a:rPr lang="en-US" sz="2200">
                        <a:solidFill>
                          <a:srgbClr val="0033CC"/>
                        </a:solidFill>
                        <a:latin typeface="Cambria Math" panose="02040503050406030204" pitchFamily="18" charset="0"/>
                        <a:ea typeface="Cambria Math" panose="02040503050406030204" pitchFamily="18" charset="0"/>
                      </a:rPr>
                      <m:t> </m:t>
                    </m:r>
                  </m:oMath>
                </a14:m>
                <a:r>
                  <a:rPr lang="en-US" sz="2200" dirty="0">
                    <a:solidFill>
                      <a:srgbClr val="0033CC"/>
                    </a:solidFill>
                    <a:latin typeface="Times New Roman"/>
                  </a:rPr>
                  <a:t>vs </a:t>
                </a:r>
                <a14:m>
                  <m:oMath xmlns:m="http://schemas.openxmlformats.org/officeDocument/2006/math">
                    <m:sSub>
                      <m:sSubPr>
                        <m:ctrlPr>
                          <a:rPr lang="en-US" sz="2200">
                            <a:solidFill>
                              <a:srgbClr val="0033CC"/>
                            </a:solidFill>
                            <a:latin typeface="Cambria Math" panose="02040503050406030204" pitchFamily="18" charset="0"/>
                          </a:rPr>
                        </m:ctrlPr>
                      </m:sSubPr>
                      <m:e>
                        <m:r>
                          <a:rPr lang="en-US" sz="2200">
                            <a:solidFill>
                              <a:srgbClr val="0033CC"/>
                            </a:solidFill>
                            <a:latin typeface="Cambria Math" panose="02040503050406030204" pitchFamily="18" charset="0"/>
                          </a:rPr>
                          <m:t>𝑅</m:t>
                        </m:r>
                      </m:e>
                      <m:sub>
                        <m:r>
                          <m:rPr>
                            <m:sty m:val="p"/>
                          </m:rPr>
                          <a:rPr lang="el-GR" sz="2200">
                            <a:solidFill>
                              <a:srgbClr val="0033CC"/>
                            </a:solidFill>
                            <a:latin typeface="Cambria Math" panose="02040503050406030204" pitchFamily="18" charset="0"/>
                          </a:rPr>
                          <m:t>Ψ</m:t>
                        </m:r>
                        <m:r>
                          <a:rPr lang="en-US" sz="2200">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a:solidFill>
                              <a:srgbClr val="0033CC"/>
                            </a:solidFill>
                            <a:latin typeface="Cambria Math" panose="02040503050406030204" pitchFamily="18" charset="0"/>
                          </a:rPr>
                          <m:t>∆</m:t>
                        </m:r>
                        <m:r>
                          <a:rPr lang="en-US" sz="2200">
                            <a:solidFill>
                              <a:srgbClr val="0033CC"/>
                            </a:solidFill>
                            <a:latin typeface="Cambria Math" panose="02040503050406030204" pitchFamily="18" charset="0"/>
                          </a:rPr>
                          <m:t>𝑆</m:t>
                        </m:r>
                      </m:e>
                    </m:d>
                  </m:oMath>
                </a14:m>
                <a:endParaRPr lang="en-US" sz="2200" dirty="0">
                  <a:solidFill>
                    <a:srgbClr val="0033CC"/>
                  </a:solidFill>
                </a:endParaRPr>
              </a:p>
            </p:txBody>
          </p:sp>
        </mc:Choice>
        <mc:Fallback>
          <p:sp>
            <p:nvSpPr>
              <p:cNvPr id="14" name="Rounded Rectangle 28">
                <a:extLst>
                  <a:ext uri="{FF2B5EF4-FFF2-40B4-BE49-F238E27FC236}">
                    <a16:creationId xmlns:a16="http://schemas.microsoft.com/office/drawing/2014/main" id="{A0FDDA47-6492-4933-ABFA-457574B8F5BB}"/>
                  </a:ext>
                </a:extLst>
              </p:cNvPr>
              <p:cNvSpPr>
                <a:spLocks noRot="1" noChangeAspect="1" noMove="1" noResize="1" noEditPoints="1" noAdjustHandles="1" noChangeArrowheads="1" noChangeShapeType="1" noTextEdit="1"/>
              </p:cNvSpPr>
              <p:nvPr/>
            </p:nvSpPr>
            <p:spPr>
              <a:xfrm>
                <a:off x="97299" y="85391"/>
                <a:ext cx="2351927" cy="431342"/>
              </a:xfrm>
              <a:prstGeom prst="roundRect">
                <a:avLst/>
              </a:prstGeom>
              <a:blipFill>
                <a:blip r:embed="rId7"/>
                <a:stretch>
                  <a:fillRect t="-12500" b="-22222"/>
                </a:stretch>
              </a:blipFill>
              <a:ln w="3175"/>
            </p:spPr>
            <p:txBody>
              <a:bodyPr/>
              <a:lstStyle/>
              <a:p>
                <a:r>
                  <a:rPr lang="en-US">
                    <a:noFill/>
                  </a:rPr>
                  <a:t> </a:t>
                </a:r>
              </a:p>
            </p:txBody>
          </p:sp>
        </mc:Fallback>
      </mc:AlternateContent>
      <p:sp>
        <p:nvSpPr>
          <p:cNvPr id="15" name="Footer Placeholder 1">
            <a:extLst>
              <a:ext uri="{FF2B5EF4-FFF2-40B4-BE49-F238E27FC236}">
                <a16:creationId xmlns:a16="http://schemas.microsoft.com/office/drawing/2014/main" id="{DDEB1CE9-7A28-4512-B868-E66E87D03FD3}"/>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p:cxnSp>
        <p:nvCxnSpPr>
          <p:cNvPr id="6" name="Straight Arrow Connector 5">
            <a:extLst>
              <a:ext uri="{FF2B5EF4-FFF2-40B4-BE49-F238E27FC236}">
                <a16:creationId xmlns:a16="http://schemas.microsoft.com/office/drawing/2014/main" id="{D96AF2C2-EE60-4379-8D1A-95045E1078F5}"/>
              </a:ext>
            </a:extLst>
          </p:cNvPr>
          <p:cNvCxnSpPr>
            <a:cxnSpLocks/>
          </p:cNvCxnSpPr>
          <p:nvPr/>
        </p:nvCxnSpPr>
        <p:spPr>
          <a:xfrm flipV="1">
            <a:off x="1532965" y="1676400"/>
            <a:ext cx="4486835" cy="1732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B5970B6-B873-4DDD-9F92-6BD65FBA7F5D}"/>
              </a:ext>
            </a:extLst>
          </p:cNvPr>
          <p:cNvCxnSpPr>
            <a:cxnSpLocks/>
          </p:cNvCxnSpPr>
          <p:nvPr/>
        </p:nvCxnSpPr>
        <p:spPr>
          <a:xfrm flipV="1">
            <a:off x="3866029" y="3276600"/>
            <a:ext cx="2153771" cy="811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30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30DF4C-004C-E542-9C09-A66B6317D0F3}"/>
              </a:ext>
            </a:extLst>
          </p:cNvPr>
          <p:cNvSpPr>
            <a:spLocks noGrp="1"/>
          </p:cNvSpPr>
          <p:nvPr>
            <p:ph type="sldNum" sz="quarter" idx="12"/>
          </p:nvPr>
        </p:nvSpPr>
        <p:spPr/>
        <p:txBody>
          <a:bodyPr/>
          <a:lstStyle/>
          <a:p>
            <a:fld id="{80B0002B-CAE1-034D-9B93-39F959C2489B}" type="slidenum">
              <a:rPr lang="en-US" smtClean="0"/>
              <a:t>15</a:t>
            </a:fld>
            <a:endParaRPr lang="en-US"/>
          </a:p>
        </p:txBody>
      </p:sp>
      <p:sp>
        <p:nvSpPr>
          <p:cNvPr id="5" name="Rectangle 4">
            <a:extLst>
              <a:ext uri="{FF2B5EF4-FFF2-40B4-BE49-F238E27FC236}">
                <a16:creationId xmlns:a16="http://schemas.microsoft.com/office/drawing/2014/main" id="{FDA2AD90-FC12-9D4C-AA2A-405E1B2E0B3F}"/>
              </a:ext>
            </a:extLst>
          </p:cNvPr>
          <p:cNvSpPr/>
          <p:nvPr/>
        </p:nvSpPr>
        <p:spPr>
          <a:xfrm>
            <a:off x="1905000" y="2667000"/>
            <a:ext cx="4724347" cy="461665"/>
          </a:xfrm>
          <a:prstGeom prst="rect">
            <a:avLst/>
          </a:prstGeom>
        </p:spPr>
        <p:txBody>
          <a:bodyPr wrap="square">
            <a:spAutoFit/>
          </a:bodyPr>
          <a:lstStyle/>
          <a:p>
            <a:pPr algn="ctr"/>
            <a:r>
              <a:rPr lang="en-US" sz="2400" dirty="0">
                <a:latin typeface="Times New Roman"/>
              </a:rPr>
              <a:t>Results for RHIC Data</a:t>
            </a:r>
          </a:p>
        </p:txBody>
      </p:sp>
      <p:sp>
        <p:nvSpPr>
          <p:cNvPr id="6" name="Footer Placeholder 1">
            <a:extLst>
              <a:ext uri="{FF2B5EF4-FFF2-40B4-BE49-F238E27FC236}">
                <a16:creationId xmlns:a16="http://schemas.microsoft.com/office/drawing/2014/main" id="{B06F66E9-7F9A-4C51-8A83-CDB491C6AF2D}"/>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26781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8EC1A-C64B-794A-9D98-0E7D8789B833}"/>
              </a:ext>
            </a:extLst>
          </p:cNvPr>
          <p:cNvSpPr>
            <a:spLocks noGrp="1"/>
          </p:cNvSpPr>
          <p:nvPr>
            <p:ph type="sldNum" sz="quarter" idx="12"/>
          </p:nvPr>
        </p:nvSpPr>
        <p:spPr/>
        <p:txBody>
          <a:bodyPr/>
          <a:lstStyle/>
          <a:p>
            <a:fld id="{80B0002B-CAE1-034D-9B93-39F959C2489B}" type="slidenum">
              <a:rPr lang="en-US" smtClean="0"/>
              <a:t>16</a:t>
            </a:fld>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3FE054E-FEB0-B149-8894-E18F10CC6C74}"/>
                  </a:ext>
                </a:extLst>
              </p:cNvPr>
              <p:cNvSpPr/>
              <p:nvPr/>
            </p:nvSpPr>
            <p:spPr>
              <a:xfrm>
                <a:off x="82224" y="658874"/>
                <a:ext cx="5229922" cy="707886"/>
              </a:xfrm>
              <a:prstGeom prst="rect">
                <a:avLst/>
              </a:prstGeom>
            </p:spPr>
            <p:txBody>
              <a:bodyPr wrap="square">
                <a:spAutoFit/>
              </a:bodyPr>
              <a:lstStyle/>
              <a:p>
                <a:pPr marL="457200" indent="-457200" algn="l">
                  <a:buFont typeface="Wingdings"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𝑅</m:t>
                        </m:r>
                      </m:e>
                      <m:sub>
                        <m:r>
                          <m:rPr>
                            <m:sty m:val="p"/>
                          </m:rPr>
                          <a:rPr lang="el-GR" sz="2000">
                            <a:latin typeface="Cambria Math" panose="02040503050406030204" pitchFamily="18" charset="0"/>
                          </a:rPr>
                          <m:t>Ψ</m:t>
                        </m:r>
                        <m:r>
                          <m:rPr>
                            <m:sty m:val="p"/>
                          </m:rPr>
                          <a:rPr lang="en-US" sz="2000">
                            <a:latin typeface="Cambria Math" panose="02040503050406030204" pitchFamily="18" charset="0"/>
                          </a:rPr>
                          <m:t>m</m:t>
                        </m:r>
                      </m:sub>
                    </m:sSub>
                    <m:d>
                      <m:dPr>
                        <m:ctrlPr>
                          <a:rPr lang="en-US" sz="2000" i="1">
                            <a:latin typeface="Cambria Math" panose="02040503050406030204" pitchFamily="18" charset="0"/>
                          </a:rPr>
                        </m:ctrlPr>
                      </m:dPr>
                      <m:e>
                        <m:r>
                          <a:rPr lang="en-US" sz="2000">
                            <a:latin typeface="Cambria Math" panose="02040503050406030204" pitchFamily="18" charset="0"/>
                          </a:rPr>
                          <m:t>∆</m:t>
                        </m:r>
                        <m:r>
                          <a:rPr lang="en-US" sz="2000">
                            <a:latin typeface="Cambria Math" panose="02040503050406030204" pitchFamily="18" charset="0"/>
                          </a:rPr>
                          <m:t>𝑆</m:t>
                        </m:r>
                      </m:e>
                    </m:d>
                  </m:oMath>
                </a14:m>
                <a:r>
                  <a:rPr lang="en-US" sz="2000" dirty="0">
                    <a:latin typeface="Times New Roman"/>
                  </a:rPr>
                  <a:t> measurements for </a:t>
                </a:r>
                <a:r>
                  <a:rPr lang="en-US" sz="2000" dirty="0" err="1">
                    <a:latin typeface="Times New Roman"/>
                  </a:rPr>
                  <a:t>Au+Au</a:t>
                </a:r>
                <a:r>
                  <a:rPr lang="en-US" sz="2000" dirty="0">
                    <a:latin typeface="Times New Roman"/>
                  </a:rPr>
                  <a:t> and </a:t>
                </a:r>
                <a:r>
                  <a:rPr lang="en-US" sz="2000" dirty="0" err="1">
                    <a:latin typeface="Times New Roman"/>
                  </a:rPr>
                  <a:t>p+Au</a:t>
                </a:r>
                <a:r>
                  <a:rPr lang="en-US" sz="2000" dirty="0">
                    <a:latin typeface="Times New Roman"/>
                  </a:rPr>
                  <a:t> collisions at 200 GeV</a:t>
                </a:r>
                <a:endParaRPr lang="en-US" sz="2400" dirty="0">
                  <a:latin typeface="Times New Roman"/>
                </a:endParaRPr>
              </a:p>
            </p:txBody>
          </p:sp>
        </mc:Choice>
        <mc:Fallback>
          <p:sp>
            <p:nvSpPr>
              <p:cNvPr id="6" name="Rectangle 5">
                <a:extLst>
                  <a:ext uri="{FF2B5EF4-FFF2-40B4-BE49-F238E27FC236}">
                    <a16:creationId xmlns:a16="http://schemas.microsoft.com/office/drawing/2014/main" id="{E3FE054E-FEB0-B149-8894-E18F10CC6C74}"/>
                  </a:ext>
                </a:extLst>
              </p:cNvPr>
              <p:cNvSpPr>
                <a:spLocks noRot="1" noChangeAspect="1" noMove="1" noResize="1" noEditPoints="1" noAdjustHandles="1" noChangeArrowheads="1" noChangeShapeType="1" noTextEdit="1"/>
              </p:cNvSpPr>
              <p:nvPr/>
            </p:nvSpPr>
            <p:spPr>
              <a:xfrm>
                <a:off x="82224" y="658874"/>
                <a:ext cx="5229922" cy="707886"/>
              </a:xfrm>
              <a:prstGeom prst="rect">
                <a:avLst/>
              </a:prstGeom>
              <a:blipFill>
                <a:blip r:embed="rId2"/>
                <a:stretch>
                  <a:fillRect l="-1049" t="-4310" b="-146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3E9C603-7105-B149-9608-E2F2B0288D94}"/>
                  </a:ext>
                </a:extLst>
              </p:cNvPr>
              <p:cNvSpPr/>
              <p:nvPr/>
            </p:nvSpPr>
            <p:spPr>
              <a:xfrm>
                <a:off x="80024" y="1433941"/>
                <a:ext cx="5003667" cy="1631216"/>
              </a:xfrm>
              <a:prstGeom prst="rect">
                <a:avLst/>
              </a:prstGeom>
            </p:spPr>
            <p:txBody>
              <a:bodyPr wrap="square">
                <a:spAutoFit/>
              </a:bodyPr>
              <a:lstStyle/>
              <a:p>
                <a:pPr marL="342900" indent="-342900" algn="l">
                  <a:buFont typeface="Wingdings" panose="05000000000000000000" pitchFamily="2" charset="2"/>
                  <a:buChar char="q"/>
                </a:pPr>
                <a:r>
                  <a:rPr lang="en-US" sz="2000" dirty="0">
                    <a:latin typeface="Times New Roman"/>
                  </a:rPr>
                  <a:t>Measurements for </a:t>
                </a:r>
                <a14:m>
                  <m:oMath xmlns:m="http://schemas.openxmlformats.org/officeDocument/2006/math">
                    <m:sSub>
                      <m:sSubPr>
                        <m:ctrlPr>
                          <a:rPr lang="en-US" sz="2000" i="1" smtClean="0">
                            <a:latin typeface="Cambria Math" panose="02040503050406030204" pitchFamily="18" charset="0"/>
                          </a:rPr>
                        </m:ctrlPr>
                      </m:sSubPr>
                      <m:e>
                        <m:r>
                          <a:rPr lang="en-US" sz="2000">
                            <a:latin typeface="Cambria Math" panose="02040503050406030204" pitchFamily="18" charset="0"/>
                          </a:rPr>
                          <m:t>𝑅</m:t>
                        </m:r>
                      </m:e>
                      <m:sub>
                        <m:r>
                          <m:rPr>
                            <m:sty m:val="p"/>
                          </m:rPr>
                          <a:rPr lang="el-GR" sz="2000">
                            <a:latin typeface="Cambria Math" panose="02040503050406030204" pitchFamily="18" charset="0"/>
                          </a:rPr>
                          <m:t>Ψ</m:t>
                        </m:r>
                        <m:r>
                          <a:rPr lang="en-US" sz="2000">
                            <a:latin typeface="Cambria Math" panose="02040503050406030204" pitchFamily="18" charset="0"/>
                          </a:rPr>
                          <m:t>𝑚</m:t>
                        </m:r>
                      </m:sub>
                    </m:sSub>
                  </m:oMath>
                </a14:m>
                <a:r>
                  <a:rPr lang="en-US" sz="2000" dirty="0">
                    <a:latin typeface="Times New Roman"/>
                  </a:rPr>
                  <a:t> show:</a:t>
                </a:r>
              </a:p>
              <a:p>
                <a:pPr marL="800100" lvl="1" indent="-342900" algn="l">
                  <a:buFont typeface="Wingdings" panose="05000000000000000000" pitchFamily="2" charset="2"/>
                  <a:buChar char="ü"/>
                </a:pPr>
                <a:r>
                  <a:rPr lang="en-US" sz="2000" dirty="0">
                    <a:latin typeface="Times New Roman"/>
                  </a:rPr>
                  <a:t>Different response for </a:t>
                </a:r>
                <a14:m>
                  <m:oMath xmlns:m="http://schemas.openxmlformats.org/officeDocument/2006/math">
                    <m:sSub>
                      <m:sSubPr>
                        <m:ctrlPr>
                          <a:rPr lang="en-US" sz="2000">
                            <a:latin typeface="Cambria Math" panose="02040503050406030204" pitchFamily="18" charset="0"/>
                          </a:rPr>
                        </m:ctrlPr>
                      </m:sSubPr>
                      <m:e>
                        <m:r>
                          <a:rPr lang="en-US" sz="2000">
                            <a:latin typeface="Cambria Math" panose="02040503050406030204" pitchFamily="18" charset="0"/>
                          </a:rPr>
                          <m:t>𝑅</m:t>
                        </m:r>
                      </m:e>
                      <m:sub>
                        <m:r>
                          <m:rPr>
                            <m:sty m:val="p"/>
                          </m:rPr>
                          <a:rPr lang="el-GR" sz="2000">
                            <a:latin typeface="Cambria Math" panose="02040503050406030204" pitchFamily="18" charset="0"/>
                          </a:rPr>
                          <m:t>Ψ</m:t>
                        </m:r>
                        <m:r>
                          <a:rPr lang="en-US" sz="2000" i="0">
                            <a:latin typeface="Cambria Math" panose="02040503050406030204" pitchFamily="18" charset="0"/>
                          </a:rPr>
                          <m:t>2</m:t>
                        </m:r>
                      </m:sub>
                    </m:sSub>
                    <m:r>
                      <a:rPr lang="en-US" sz="2000">
                        <a:latin typeface="Cambria Math" panose="02040503050406030204" pitchFamily="18" charset="0"/>
                      </a:rPr>
                      <m:t> </m:t>
                    </m:r>
                  </m:oMath>
                </a14:m>
                <a:r>
                  <a:rPr lang="en-US" sz="2000" dirty="0">
                    <a:latin typeface="Times New Roman"/>
                  </a:rPr>
                  <a:t>and</a:t>
                </a:r>
                <a14:m>
                  <m:oMath xmlns:m="http://schemas.openxmlformats.org/officeDocument/2006/math">
                    <m:sSub>
                      <m:sSubPr>
                        <m:ctrlPr>
                          <a:rPr lang="en-US" sz="2000">
                            <a:latin typeface="Cambria Math" panose="02040503050406030204" pitchFamily="18" charset="0"/>
                          </a:rPr>
                        </m:ctrlPr>
                      </m:sSubPr>
                      <m:e>
                        <m:r>
                          <a:rPr lang="en-US" sz="2000" i="0">
                            <a:latin typeface="Cambria Math" panose="02040503050406030204" pitchFamily="18" charset="0"/>
                          </a:rPr>
                          <m:t> </m:t>
                        </m:r>
                        <m:r>
                          <a:rPr lang="en-US" sz="2000">
                            <a:latin typeface="Cambria Math" panose="02040503050406030204" pitchFamily="18" charset="0"/>
                          </a:rPr>
                          <m:t>𝑅</m:t>
                        </m:r>
                      </m:e>
                      <m:sub>
                        <m:r>
                          <m:rPr>
                            <m:sty m:val="p"/>
                          </m:rPr>
                          <a:rPr lang="el-GR" sz="2000">
                            <a:latin typeface="Cambria Math" panose="02040503050406030204" pitchFamily="18" charset="0"/>
                          </a:rPr>
                          <m:t>Ψ</m:t>
                        </m:r>
                        <m:r>
                          <a:rPr lang="en-US" sz="2000">
                            <a:latin typeface="Cambria Math" panose="02040503050406030204" pitchFamily="18" charset="0"/>
                          </a:rPr>
                          <m:t>3</m:t>
                        </m:r>
                      </m:sub>
                    </m:sSub>
                  </m:oMath>
                </a14:m>
                <a:endParaRPr lang="en-US" sz="2000" dirty="0">
                  <a:latin typeface="Times New Roman"/>
                </a:endParaRPr>
              </a:p>
              <a:p>
                <a:pPr marL="800100" lvl="1" indent="-342900" algn="l">
                  <a:buFont typeface="Wingdings" panose="05000000000000000000" pitchFamily="2" charset="2"/>
                  <a:buChar char="ü"/>
                </a:pPr>
                <a:r>
                  <a:rPr lang="en-US" sz="2000" dirty="0">
                    <a:latin typeface="Times New Roman"/>
                  </a:rPr>
                  <a:t>Different response for small (p(d)+Au) and large (</a:t>
                </a:r>
                <a:r>
                  <a:rPr lang="en-US" sz="2000" dirty="0" err="1">
                    <a:latin typeface="Times New Roman"/>
                  </a:rPr>
                  <a:t>Au+Au</a:t>
                </a:r>
                <a:r>
                  <a:rPr lang="en-US" sz="2000" dirty="0">
                    <a:latin typeface="Times New Roman"/>
                  </a:rPr>
                  <a:t>) systems</a:t>
                </a:r>
              </a:p>
              <a:p>
                <a:pPr marL="800100" lvl="1" indent="-342900" algn="l">
                  <a:buFont typeface="Wingdings" panose="05000000000000000000" pitchFamily="2" charset="2"/>
                  <a:buChar char="ü"/>
                </a:pPr>
                <a:endParaRPr lang="en-US" sz="2000" dirty="0">
                  <a:latin typeface="Times New Roman"/>
                </a:endParaRPr>
              </a:p>
            </p:txBody>
          </p:sp>
        </mc:Choice>
        <mc:Fallback>
          <p:sp>
            <p:nvSpPr>
              <p:cNvPr id="7" name="Rectangle 6">
                <a:extLst>
                  <a:ext uri="{FF2B5EF4-FFF2-40B4-BE49-F238E27FC236}">
                    <a16:creationId xmlns:a16="http://schemas.microsoft.com/office/drawing/2014/main" id="{93E9C603-7105-B149-9608-E2F2B0288D94}"/>
                  </a:ext>
                </a:extLst>
              </p:cNvPr>
              <p:cNvSpPr>
                <a:spLocks noRot="1" noChangeAspect="1" noMove="1" noResize="1" noEditPoints="1" noAdjustHandles="1" noChangeArrowheads="1" noChangeShapeType="1" noTextEdit="1"/>
              </p:cNvSpPr>
              <p:nvPr/>
            </p:nvSpPr>
            <p:spPr>
              <a:xfrm>
                <a:off x="80024" y="1433941"/>
                <a:ext cx="5003667" cy="1631216"/>
              </a:xfrm>
              <a:prstGeom prst="rect">
                <a:avLst/>
              </a:prstGeom>
              <a:blipFill>
                <a:blip r:embed="rId3"/>
                <a:stretch>
                  <a:fillRect l="-1096" t="-1866" r="-9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C1E9F46-23CD-7C41-8CC8-78DA1D7CB7AF}"/>
                  </a:ext>
                </a:extLst>
              </p:cNvPr>
              <p:cNvSpPr/>
              <p:nvPr/>
            </p:nvSpPr>
            <p:spPr>
              <a:xfrm>
                <a:off x="-531807" y="2729194"/>
                <a:ext cx="5229922" cy="1015663"/>
              </a:xfrm>
              <a:prstGeom prst="rect">
                <a:avLst/>
              </a:prstGeom>
            </p:spPr>
            <p:txBody>
              <a:bodyPr wrap="square">
                <a:spAutoFit/>
              </a:bodyPr>
              <a:lstStyle/>
              <a:p>
                <a:pPr marL="285750" indent="-285750" algn="ctr">
                  <a:buFont typeface="Wingdings" pitchFamily="2" charset="2"/>
                  <a:buChar char="Ø"/>
                </a:pPr>
                <a14:m>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a:solidFill>
                              <a:srgbClr val="FF0000"/>
                            </a:solidFill>
                            <a:latin typeface="Cambria Math" panose="02040503050406030204" pitchFamily="18" charset="0"/>
                          </a:rPr>
                          <m:t>𝑅</m:t>
                        </m:r>
                      </m:e>
                      <m:sub>
                        <m:r>
                          <m:rPr>
                            <m:sty m:val="p"/>
                          </m:rPr>
                          <a:rPr lang="el-GR" sz="2000">
                            <a:solidFill>
                              <a:srgbClr val="FF0000"/>
                            </a:solidFill>
                            <a:latin typeface="Cambria Math" panose="02040503050406030204" pitchFamily="18" charset="0"/>
                          </a:rPr>
                          <m:t>Ψ</m:t>
                        </m:r>
                        <m:r>
                          <a:rPr lang="en-US" sz="2000">
                            <a:solidFill>
                              <a:srgbClr val="FF0000"/>
                            </a:solidFill>
                            <a:latin typeface="Cambria Math" panose="02040503050406030204" pitchFamily="18" charset="0"/>
                          </a:rPr>
                          <m:t>𝑚</m:t>
                        </m:r>
                      </m:sub>
                    </m:sSub>
                  </m:oMath>
                </a14:m>
                <a:r>
                  <a:rPr lang="en-US" sz="2000" dirty="0">
                    <a:solidFill>
                      <a:srgbClr val="FF0000"/>
                    </a:solidFill>
                    <a:latin typeface="Times New Roman"/>
                  </a:rPr>
                  <a:t> results are consistent with the expectation for the CME-driven charge separation.</a:t>
                </a:r>
              </a:p>
            </p:txBody>
          </p:sp>
        </mc:Choice>
        <mc:Fallback>
          <p:sp>
            <p:nvSpPr>
              <p:cNvPr id="8" name="Rectangle 7">
                <a:extLst>
                  <a:ext uri="{FF2B5EF4-FFF2-40B4-BE49-F238E27FC236}">
                    <a16:creationId xmlns:a16="http://schemas.microsoft.com/office/drawing/2014/main" id="{1C1E9F46-23CD-7C41-8CC8-78DA1D7CB7AF}"/>
                  </a:ext>
                </a:extLst>
              </p:cNvPr>
              <p:cNvSpPr>
                <a:spLocks noRot="1" noChangeAspect="1" noMove="1" noResize="1" noEditPoints="1" noAdjustHandles="1" noChangeArrowheads="1" noChangeShapeType="1" noTextEdit="1"/>
              </p:cNvSpPr>
              <p:nvPr/>
            </p:nvSpPr>
            <p:spPr>
              <a:xfrm>
                <a:off x="-531807" y="2729194"/>
                <a:ext cx="5229922" cy="1015663"/>
              </a:xfrm>
              <a:prstGeom prst="rect">
                <a:avLst/>
              </a:prstGeom>
              <a:blipFill>
                <a:blip r:embed="rId4"/>
                <a:stretch>
                  <a:fillRect t="-3614" b="-102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663ED69E-1F7B-0A43-98CE-68BE560A9444}"/>
                  </a:ext>
                </a:extLst>
              </p:cNvPr>
              <p:cNvSpPr/>
              <p:nvPr/>
            </p:nvSpPr>
            <p:spPr>
              <a:xfrm>
                <a:off x="2751163" y="4620572"/>
                <a:ext cx="2787804" cy="1323439"/>
              </a:xfrm>
              <a:prstGeom prst="rect">
                <a:avLst/>
              </a:prstGeom>
            </p:spPr>
            <p:txBody>
              <a:bodyPr wrap="square">
                <a:spAutoFit/>
              </a:bodyPr>
              <a:lstStyle/>
              <a:p>
                <a:pPr marL="342900" indent="-342900" algn="l">
                  <a:buFont typeface="Wingdings" pitchFamily="2" charset="2"/>
                  <a:buChar char="ü"/>
                </a:pPr>
                <a:r>
                  <a:rPr lang="en-US" sz="2000" dirty="0">
                    <a:solidFill>
                      <a:srgbClr val="FF0000"/>
                    </a:solidFill>
                    <a:latin typeface="Times New Roman"/>
                  </a:rPr>
                  <a:t>Note that these observations contrast with those from the </a:t>
                </a:r>
                <a14:m>
                  <m:oMath xmlns:m="http://schemas.openxmlformats.org/officeDocument/2006/math">
                    <m:r>
                      <m:rPr>
                        <m:sty m:val="p"/>
                      </m:rPr>
                      <a:rPr lang="el-GR" sz="2000" i="1" smtClean="0">
                        <a:solidFill>
                          <a:srgbClr val="FF0000"/>
                        </a:solidFill>
                        <a:latin typeface="Cambria Math" panose="02040503050406030204" pitchFamily="18" charset="0"/>
                        <a:ea typeface="Cambria Math" panose="02040503050406030204" pitchFamily="18" charset="0"/>
                      </a:rPr>
                      <m:t>γ</m:t>
                    </m:r>
                    <m:r>
                      <a:rPr lang="en-US" sz="2000" i="1">
                        <a:solidFill>
                          <a:srgbClr val="FF0000"/>
                        </a:solidFill>
                        <a:latin typeface="Cambria Math" panose="02040503050406030204" pitchFamily="18" charset="0"/>
                      </a:rPr>
                      <m:t> </m:t>
                    </m:r>
                  </m:oMath>
                </a14:m>
                <a:r>
                  <a:rPr lang="en-US" sz="2000" dirty="0">
                    <a:solidFill>
                      <a:srgbClr val="FF0000"/>
                    </a:solidFill>
                    <a:latin typeface="Times New Roman"/>
                  </a:rPr>
                  <a:t>correlator.</a:t>
                </a:r>
              </a:p>
            </p:txBody>
          </p:sp>
        </mc:Choice>
        <mc:Fallback>
          <p:sp>
            <p:nvSpPr>
              <p:cNvPr id="18" name="Rectangle 17">
                <a:extLst>
                  <a:ext uri="{FF2B5EF4-FFF2-40B4-BE49-F238E27FC236}">
                    <a16:creationId xmlns:a16="http://schemas.microsoft.com/office/drawing/2014/main" id="{663ED69E-1F7B-0A43-98CE-68BE560A9444}"/>
                  </a:ext>
                </a:extLst>
              </p:cNvPr>
              <p:cNvSpPr>
                <a:spLocks noRot="1" noChangeAspect="1" noMove="1" noResize="1" noEditPoints="1" noAdjustHandles="1" noChangeArrowheads="1" noChangeShapeType="1" noTextEdit="1"/>
              </p:cNvSpPr>
              <p:nvPr/>
            </p:nvSpPr>
            <p:spPr>
              <a:xfrm>
                <a:off x="2751163" y="4620572"/>
                <a:ext cx="2787804" cy="1323439"/>
              </a:xfrm>
              <a:prstGeom prst="rect">
                <a:avLst/>
              </a:prstGeom>
              <a:blipFill>
                <a:blip r:embed="rId5"/>
                <a:stretch>
                  <a:fillRect l="-1965" t="-2765" r="-1965" b="-7373"/>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446AAFBF-9CFB-2F49-B3AA-D0CD4BFBC155}"/>
              </a:ext>
            </a:extLst>
          </p:cNvPr>
          <p:cNvSpPr/>
          <p:nvPr/>
        </p:nvSpPr>
        <p:spPr>
          <a:xfrm>
            <a:off x="6309730" y="304458"/>
            <a:ext cx="447443" cy="240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3A48692-5633-504B-9C1A-94004FC19217}"/>
              </a:ext>
            </a:extLst>
          </p:cNvPr>
          <p:cNvPicPr>
            <a:picLocks noChangeAspect="1"/>
          </p:cNvPicPr>
          <p:nvPr/>
        </p:nvPicPr>
        <p:blipFill>
          <a:blip r:embed="rId6"/>
          <a:stretch>
            <a:fillRect/>
          </a:stretch>
        </p:blipFill>
        <p:spPr>
          <a:xfrm>
            <a:off x="6162692" y="196773"/>
            <a:ext cx="2905108" cy="2698827"/>
          </a:xfrm>
          <a:prstGeom prst="rect">
            <a:avLst/>
          </a:prstGeom>
        </p:spPr>
      </p:pic>
      <p:pic>
        <p:nvPicPr>
          <p:cNvPr id="24" name="Picture 23">
            <a:extLst>
              <a:ext uri="{FF2B5EF4-FFF2-40B4-BE49-F238E27FC236}">
                <a16:creationId xmlns:a16="http://schemas.microsoft.com/office/drawing/2014/main" id="{619B93F7-981B-5B4F-8A36-06F42C93C528}"/>
              </a:ext>
            </a:extLst>
          </p:cNvPr>
          <p:cNvPicPr>
            <a:picLocks noChangeAspect="1"/>
          </p:cNvPicPr>
          <p:nvPr/>
        </p:nvPicPr>
        <p:blipFill>
          <a:blip r:embed="rId7"/>
          <a:stretch>
            <a:fillRect/>
          </a:stretch>
        </p:blipFill>
        <p:spPr>
          <a:xfrm>
            <a:off x="5204793" y="196772"/>
            <a:ext cx="1031399" cy="2698827"/>
          </a:xfrm>
          <a:prstGeom prst="rect">
            <a:avLst/>
          </a:prstGeom>
        </p:spPr>
      </p:pic>
      <p:sp>
        <p:nvSpPr>
          <p:cNvPr id="25" name="Rectangle 24">
            <a:extLst>
              <a:ext uri="{FF2B5EF4-FFF2-40B4-BE49-F238E27FC236}">
                <a16:creationId xmlns:a16="http://schemas.microsoft.com/office/drawing/2014/main" id="{8CEC33F3-68A5-4143-BADA-95BACD50B51A}"/>
              </a:ext>
            </a:extLst>
          </p:cNvPr>
          <p:cNvSpPr/>
          <p:nvPr/>
        </p:nvSpPr>
        <p:spPr>
          <a:xfrm>
            <a:off x="6808041" y="1941640"/>
            <a:ext cx="1447215" cy="296768"/>
          </a:xfrm>
          <a:prstGeom prst="rect">
            <a:avLst/>
          </a:prstGeom>
        </p:spPr>
        <p:txBody>
          <a:bodyPr wrap="none">
            <a:spAutoFit/>
          </a:bodyPr>
          <a:lstStyle/>
          <a:p>
            <a:r>
              <a:rPr lang="en-US" sz="1400" dirty="0">
                <a:solidFill>
                  <a:srgbClr val="00B0F0"/>
                </a:solidFill>
                <a:latin typeface="Times New Roman"/>
              </a:rPr>
              <a:t>STAR Preliminary</a:t>
            </a:r>
          </a:p>
        </p:txBody>
      </p:sp>
      <p:pic>
        <p:nvPicPr>
          <p:cNvPr id="31" name="Picture 30">
            <a:extLst>
              <a:ext uri="{FF2B5EF4-FFF2-40B4-BE49-F238E27FC236}">
                <a16:creationId xmlns:a16="http://schemas.microsoft.com/office/drawing/2014/main" id="{05A55C30-84D4-8042-A12C-4577F197EF3A}"/>
              </a:ext>
            </a:extLst>
          </p:cNvPr>
          <p:cNvPicPr>
            <a:picLocks noChangeAspect="1"/>
          </p:cNvPicPr>
          <p:nvPr/>
        </p:nvPicPr>
        <p:blipFill>
          <a:blip r:embed="rId8"/>
          <a:stretch>
            <a:fillRect/>
          </a:stretch>
        </p:blipFill>
        <p:spPr>
          <a:xfrm>
            <a:off x="5279582" y="2990443"/>
            <a:ext cx="3788218" cy="3410357"/>
          </a:xfrm>
          <a:prstGeom prst="rect">
            <a:avLst/>
          </a:prstGeom>
        </p:spPr>
      </p:pic>
      <p:grpSp>
        <p:nvGrpSpPr>
          <p:cNvPr id="32" name="Group 31">
            <a:extLst>
              <a:ext uri="{FF2B5EF4-FFF2-40B4-BE49-F238E27FC236}">
                <a16:creationId xmlns:a16="http://schemas.microsoft.com/office/drawing/2014/main" id="{C5269705-4E76-2A44-BABE-85A8AF8E1C12}"/>
              </a:ext>
            </a:extLst>
          </p:cNvPr>
          <p:cNvGrpSpPr/>
          <p:nvPr/>
        </p:nvGrpSpPr>
        <p:grpSpPr>
          <a:xfrm>
            <a:off x="6277761" y="3563195"/>
            <a:ext cx="2643903" cy="1916151"/>
            <a:chOff x="8285468" y="2992793"/>
            <a:chExt cx="2839658" cy="1967668"/>
          </a:xfrm>
        </p:grpSpPr>
        <p:grpSp>
          <p:nvGrpSpPr>
            <p:cNvPr id="33" name="Group 32">
              <a:extLst>
                <a:ext uri="{FF2B5EF4-FFF2-40B4-BE49-F238E27FC236}">
                  <a16:creationId xmlns:a16="http://schemas.microsoft.com/office/drawing/2014/main" id="{7EE92635-08CE-3048-9578-9580EFC77F92}"/>
                </a:ext>
              </a:extLst>
            </p:cNvPr>
            <p:cNvGrpSpPr/>
            <p:nvPr/>
          </p:nvGrpSpPr>
          <p:grpSpPr>
            <a:xfrm>
              <a:off x="8285468" y="2992793"/>
              <a:ext cx="2839658" cy="420346"/>
              <a:chOff x="8285468" y="2992793"/>
              <a:chExt cx="2839658" cy="420346"/>
            </a:xfrm>
          </p:grpSpPr>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409A1FB1-5F00-9344-96A9-B94FE545A52A}"/>
                      </a:ext>
                    </a:extLst>
                  </p:cNvPr>
                  <p:cNvSpPr/>
                  <p:nvPr/>
                </p:nvSpPr>
                <p:spPr>
                  <a:xfrm>
                    <a:off x="9721984" y="3000334"/>
                    <a:ext cx="1403142" cy="4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000" i="1">
                                  <a:latin typeface="Cambria Math" panose="02040503050406030204" pitchFamily="18" charset="0"/>
                                </a:rPr>
                              </m:ctrlPr>
                            </m:fPr>
                            <m:num>
                              <m:r>
                                <a:rPr lang="en-US" sz="1000" i="1">
                                  <a:latin typeface="Cambria Math" panose="02040503050406030204" pitchFamily="18" charset="0"/>
                                </a:rPr>
                                <m:t>𝑅𝑒𝑠</m:t>
                              </m:r>
                              <m:d>
                                <m:dPr>
                                  <m:ctrlPr>
                                    <a:rPr lang="en-US" sz="1000" i="1">
                                      <a:latin typeface="Cambria Math" panose="02040503050406030204" pitchFamily="18" charset="0"/>
                                    </a:rPr>
                                  </m:ctrlPr>
                                </m:dPr>
                                <m:e>
                                  <m:r>
                                    <a:rPr lang="en-US" sz="1000" i="1">
                                      <a:latin typeface="Cambria Math" panose="02040503050406030204" pitchFamily="18" charset="0"/>
                                    </a:rPr>
                                    <m:t>𝑝</m:t>
                                  </m:r>
                                  <m:r>
                                    <a:rPr lang="en-US" sz="1000" i="1">
                                      <a:latin typeface="Cambria Math" panose="02040503050406030204" pitchFamily="18" charset="0"/>
                                    </a:rPr>
                                    <m:t>+</m:t>
                                  </m:r>
                                  <m:r>
                                    <a:rPr lang="en-US" sz="1000" i="1">
                                      <a:latin typeface="Cambria Math" panose="02040503050406030204" pitchFamily="18" charset="0"/>
                                    </a:rPr>
                                    <m:t>𝐴𝑢</m:t>
                                  </m:r>
                                </m:e>
                              </m:d>
                            </m:num>
                            <m:den>
                              <m:r>
                                <a:rPr lang="en-US" sz="1000" i="1">
                                  <a:latin typeface="Cambria Math" panose="02040503050406030204" pitchFamily="18" charset="0"/>
                                </a:rPr>
                                <m:t>𝑅𝑒𝑠</m:t>
                              </m:r>
                              <m:d>
                                <m:dPr>
                                  <m:ctrlPr>
                                    <a:rPr lang="en-US" sz="1000" i="1">
                                      <a:latin typeface="Cambria Math" panose="02040503050406030204" pitchFamily="18" charset="0"/>
                                    </a:rPr>
                                  </m:ctrlPr>
                                </m:dPr>
                                <m:e>
                                  <m:r>
                                    <a:rPr lang="en-US" sz="1000" i="1">
                                      <a:latin typeface="Cambria Math" panose="02040503050406030204" pitchFamily="18" charset="0"/>
                                    </a:rPr>
                                    <m:t>𝐴𝑢</m:t>
                                  </m:r>
                                  <m:r>
                                    <a:rPr lang="en-US" sz="1000" i="1">
                                      <a:latin typeface="Cambria Math" panose="02040503050406030204" pitchFamily="18" charset="0"/>
                                    </a:rPr>
                                    <m:t>+</m:t>
                                  </m:r>
                                  <m:r>
                                    <a:rPr lang="en-US" sz="1000" i="1">
                                      <a:latin typeface="Cambria Math" panose="02040503050406030204" pitchFamily="18" charset="0"/>
                                    </a:rPr>
                                    <m:t>𝐴𝑢</m:t>
                                  </m:r>
                                </m:e>
                              </m:d>
                            </m:den>
                          </m:f>
                          <m:r>
                            <a:rPr lang="en-US" sz="1000" i="1">
                              <a:latin typeface="Cambria Math" panose="02040503050406030204" pitchFamily="18" charset="0"/>
                            </a:rPr>
                            <m:t>=0.45</m:t>
                          </m:r>
                        </m:oMath>
                      </m:oMathPara>
                    </a14:m>
                    <a:endParaRPr lang="en-US" sz="1000" i="1" dirty="0">
                      <a:latin typeface="Cambria Math" panose="02040503050406030204" pitchFamily="18" charset="0"/>
                    </a:endParaRPr>
                  </a:p>
                </p:txBody>
              </p:sp>
            </mc:Choice>
            <mc:Fallback>
              <p:sp>
                <p:nvSpPr>
                  <p:cNvPr id="35" name="Rectangle 34">
                    <a:extLst>
                      <a:ext uri="{FF2B5EF4-FFF2-40B4-BE49-F238E27FC236}">
                        <a16:creationId xmlns:a16="http://schemas.microsoft.com/office/drawing/2014/main" id="{409A1FB1-5F00-9344-96A9-B94FE545A52A}"/>
                      </a:ext>
                    </a:extLst>
                  </p:cNvPr>
                  <p:cNvSpPr>
                    <a:spLocks noRot="1" noChangeAspect="1" noMove="1" noResize="1" noEditPoints="1" noAdjustHandles="1" noChangeArrowheads="1" noChangeShapeType="1" noTextEdit="1"/>
                  </p:cNvSpPr>
                  <p:nvPr/>
                </p:nvSpPr>
                <p:spPr>
                  <a:xfrm>
                    <a:off x="9721984" y="3000334"/>
                    <a:ext cx="1403142" cy="41280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3058442D-53F6-484A-9663-8013EFFAEBA1}"/>
                      </a:ext>
                    </a:extLst>
                  </p:cNvPr>
                  <p:cNvSpPr/>
                  <p:nvPr/>
                </p:nvSpPr>
                <p:spPr>
                  <a:xfrm>
                    <a:off x="8285468" y="2992793"/>
                    <a:ext cx="1403141" cy="412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𝑅𝑒𝑠</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𝑑</m:t>
                                  </m:r>
                                  <m:r>
                                    <a:rPr lang="en-US" sz="1000" b="0" i="1" smtClean="0">
                                      <a:latin typeface="Cambria Math" panose="02040503050406030204" pitchFamily="18" charset="0"/>
                                    </a:rPr>
                                    <m:t>+</m:t>
                                  </m:r>
                                  <m:r>
                                    <a:rPr lang="en-US" sz="1000" b="0" i="1" smtClean="0">
                                      <a:latin typeface="Cambria Math" panose="02040503050406030204" pitchFamily="18" charset="0"/>
                                    </a:rPr>
                                    <m:t>𝐴𝑢</m:t>
                                  </m:r>
                                </m:e>
                              </m:d>
                            </m:num>
                            <m:den>
                              <m:r>
                                <a:rPr lang="en-US" sz="1000" b="0" i="1" smtClean="0">
                                  <a:latin typeface="Cambria Math" panose="02040503050406030204" pitchFamily="18" charset="0"/>
                                </a:rPr>
                                <m:t>𝑅𝑒𝑠</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𝐴𝑢</m:t>
                                  </m:r>
                                  <m:r>
                                    <a:rPr lang="en-US" sz="1000" b="0" i="1" smtClean="0">
                                      <a:latin typeface="Cambria Math" panose="02040503050406030204" pitchFamily="18" charset="0"/>
                                    </a:rPr>
                                    <m:t>+</m:t>
                                  </m:r>
                                  <m:r>
                                    <a:rPr lang="en-US" sz="1000" b="0" i="1" smtClean="0">
                                      <a:latin typeface="Cambria Math" panose="02040503050406030204" pitchFamily="18" charset="0"/>
                                    </a:rPr>
                                    <m:t>𝐴𝑢</m:t>
                                  </m:r>
                                </m:e>
                              </m:d>
                            </m:den>
                          </m:f>
                          <m:r>
                            <a:rPr lang="en-US" sz="1000" b="0" i="1" smtClean="0">
                              <a:latin typeface="Cambria Math" panose="02040503050406030204" pitchFamily="18" charset="0"/>
                            </a:rPr>
                            <m:t>=0.85</m:t>
                          </m:r>
                        </m:oMath>
                      </m:oMathPara>
                    </a14:m>
                    <a:endParaRPr lang="en-US" sz="1000" dirty="0"/>
                  </a:p>
                </p:txBody>
              </p:sp>
            </mc:Choice>
            <mc:Fallback>
              <p:sp>
                <p:nvSpPr>
                  <p:cNvPr id="36" name="Rectangle 35">
                    <a:extLst>
                      <a:ext uri="{FF2B5EF4-FFF2-40B4-BE49-F238E27FC236}">
                        <a16:creationId xmlns:a16="http://schemas.microsoft.com/office/drawing/2014/main" id="{3058442D-53F6-484A-9663-8013EFFAEBA1}"/>
                      </a:ext>
                    </a:extLst>
                  </p:cNvPr>
                  <p:cNvSpPr>
                    <a:spLocks noRot="1" noChangeAspect="1" noMove="1" noResize="1" noEditPoints="1" noAdjustHandles="1" noChangeArrowheads="1" noChangeShapeType="1" noTextEdit="1"/>
                  </p:cNvSpPr>
                  <p:nvPr/>
                </p:nvSpPr>
                <p:spPr>
                  <a:xfrm>
                    <a:off x="8285468" y="2992793"/>
                    <a:ext cx="1403141" cy="412804"/>
                  </a:xfrm>
                  <a:prstGeom prst="rect">
                    <a:avLst/>
                  </a:prstGeom>
                  <a:blipFill>
                    <a:blip r:embed="rId10"/>
                    <a:stretch>
                      <a:fillRect/>
                    </a:stretch>
                  </a:blipFill>
                </p:spPr>
                <p:txBody>
                  <a:bodyPr/>
                  <a:lstStyle/>
                  <a:p>
                    <a:r>
                      <a:rPr lang="en-US">
                        <a:noFill/>
                      </a:rPr>
                      <a:t> </a:t>
                    </a:r>
                  </a:p>
                </p:txBody>
              </p:sp>
            </mc:Fallback>
          </mc:AlternateContent>
        </p:grpSp>
        <p:sp>
          <p:nvSpPr>
            <p:cNvPr id="34" name="Rectangle 33">
              <a:extLst>
                <a:ext uri="{FF2B5EF4-FFF2-40B4-BE49-F238E27FC236}">
                  <a16:creationId xmlns:a16="http://schemas.microsoft.com/office/drawing/2014/main" id="{4B27255D-23C4-314C-BD6A-1DED069B1E2C}"/>
                </a:ext>
              </a:extLst>
            </p:cNvPr>
            <p:cNvSpPr/>
            <p:nvPr/>
          </p:nvSpPr>
          <p:spPr>
            <a:xfrm>
              <a:off x="8909812" y="4655714"/>
              <a:ext cx="1554368" cy="304747"/>
            </a:xfrm>
            <a:prstGeom prst="rect">
              <a:avLst/>
            </a:prstGeom>
          </p:spPr>
          <p:txBody>
            <a:bodyPr wrap="none">
              <a:spAutoFit/>
            </a:bodyPr>
            <a:lstStyle/>
            <a:p>
              <a:r>
                <a:rPr lang="en-US" sz="1400" dirty="0">
                  <a:solidFill>
                    <a:srgbClr val="00B0F0"/>
                  </a:solidFill>
                  <a:latin typeface="Times New Roman"/>
                </a:rPr>
                <a:t>STAR Preliminary</a:t>
              </a:r>
            </a:p>
          </p:txBody>
        </p:sp>
      </p:grpSp>
      <p:sp>
        <p:nvSpPr>
          <p:cNvPr id="3" name="Rectangle 2">
            <a:extLst>
              <a:ext uri="{FF2B5EF4-FFF2-40B4-BE49-F238E27FC236}">
                <a16:creationId xmlns:a16="http://schemas.microsoft.com/office/drawing/2014/main" id="{24DB981B-B5DC-0843-9FA9-7298B38716A3}"/>
              </a:ext>
            </a:extLst>
          </p:cNvPr>
          <p:cNvSpPr/>
          <p:nvPr/>
        </p:nvSpPr>
        <p:spPr>
          <a:xfrm>
            <a:off x="6442276" y="304458"/>
            <a:ext cx="314897" cy="240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728D18-B141-4548-AC85-5515F1C133BF}"/>
              </a:ext>
            </a:extLst>
          </p:cNvPr>
          <p:cNvSpPr/>
          <p:nvPr/>
        </p:nvSpPr>
        <p:spPr>
          <a:xfrm>
            <a:off x="6329551" y="1074857"/>
            <a:ext cx="2653801" cy="523220"/>
          </a:xfrm>
          <a:prstGeom prst="rect">
            <a:avLst/>
          </a:prstGeom>
        </p:spPr>
        <p:txBody>
          <a:bodyPr wrap="square">
            <a:spAutoFit/>
          </a:bodyPr>
          <a:lstStyle/>
          <a:p>
            <a:pPr algn="ctr"/>
            <a:r>
              <a:rPr lang="en-US" sz="1400" dirty="0">
                <a:latin typeface="Times New Roman"/>
              </a:rPr>
              <a:t>With acceptance weighting correction</a:t>
            </a:r>
          </a:p>
        </p:txBody>
      </p:sp>
      <p:sp>
        <p:nvSpPr>
          <p:cNvPr id="29" name="Rectangle 28">
            <a:extLst>
              <a:ext uri="{FF2B5EF4-FFF2-40B4-BE49-F238E27FC236}">
                <a16:creationId xmlns:a16="http://schemas.microsoft.com/office/drawing/2014/main" id="{5B1CCE5E-43AC-2948-B365-AB4986C86E3D}"/>
              </a:ext>
            </a:extLst>
          </p:cNvPr>
          <p:cNvSpPr/>
          <p:nvPr/>
        </p:nvSpPr>
        <p:spPr>
          <a:xfrm>
            <a:off x="7134628" y="501844"/>
            <a:ext cx="856439" cy="307777"/>
          </a:xfrm>
          <a:prstGeom prst="rect">
            <a:avLst/>
          </a:prstGeom>
        </p:spPr>
        <p:txBody>
          <a:bodyPr wrap="square">
            <a:spAutoFit/>
          </a:bodyPr>
          <a:lstStyle/>
          <a:p>
            <a:pPr algn="ctr"/>
            <a:r>
              <a:rPr lang="en-US" sz="1400" dirty="0">
                <a:latin typeface="Times New Roman"/>
              </a:rPr>
              <a:t>0-20 %</a:t>
            </a:r>
          </a:p>
        </p:txBody>
      </p:sp>
      <p:sp>
        <p:nvSpPr>
          <p:cNvPr id="30" name="Rectangle 29">
            <a:extLst>
              <a:ext uri="{FF2B5EF4-FFF2-40B4-BE49-F238E27FC236}">
                <a16:creationId xmlns:a16="http://schemas.microsoft.com/office/drawing/2014/main" id="{49F6B198-FCFF-D24B-95AE-EBDC3C8B2E66}"/>
              </a:ext>
            </a:extLst>
          </p:cNvPr>
          <p:cNvSpPr/>
          <p:nvPr/>
        </p:nvSpPr>
        <p:spPr>
          <a:xfrm>
            <a:off x="6162692" y="4038600"/>
            <a:ext cx="2653801" cy="523220"/>
          </a:xfrm>
          <a:prstGeom prst="rect">
            <a:avLst/>
          </a:prstGeom>
        </p:spPr>
        <p:txBody>
          <a:bodyPr wrap="square">
            <a:spAutoFit/>
          </a:bodyPr>
          <a:lstStyle/>
          <a:p>
            <a:pPr algn="ctr"/>
            <a:r>
              <a:rPr lang="en-US" sz="1400" dirty="0">
                <a:latin typeface="Times New Roman"/>
              </a:rPr>
              <a:t>With acceptance weighting correction</a:t>
            </a:r>
          </a:p>
        </p:txBody>
      </p:sp>
      <p:sp>
        <p:nvSpPr>
          <p:cNvPr id="37" name="Rounded Rectangle 34">
            <a:extLst>
              <a:ext uri="{FF2B5EF4-FFF2-40B4-BE49-F238E27FC236}">
                <a16:creationId xmlns:a16="http://schemas.microsoft.com/office/drawing/2014/main" id="{333C2BAF-8DB8-4A0C-9BCF-A60ECB614E21}"/>
              </a:ext>
            </a:extLst>
          </p:cNvPr>
          <p:cNvSpPr/>
          <p:nvPr/>
        </p:nvSpPr>
        <p:spPr>
          <a:xfrm>
            <a:off x="10883" y="74003"/>
            <a:ext cx="3265717"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Selected RHIC Results</a:t>
            </a:r>
            <a:endParaRPr lang="en-US" sz="2100" dirty="0"/>
          </a:p>
        </p:txBody>
      </p:sp>
      <p:sp>
        <p:nvSpPr>
          <p:cNvPr id="38" name="Footer Placeholder 1">
            <a:extLst>
              <a:ext uri="{FF2B5EF4-FFF2-40B4-BE49-F238E27FC236}">
                <a16:creationId xmlns:a16="http://schemas.microsoft.com/office/drawing/2014/main" id="{9720A873-89C4-4FAC-AD3D-28556CF9A8C0}"/>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p:grpSp>
        <p:nvGrpSpPr>
          <p:cNvPr id="9" name="Group 8">
            <a:extLst>
              <a:ext uri="{FF2B5EF4-FFF2-40B4-BE49-F238E27FC236}">
                <a16:creationId xmlns:a16="http://schemas.microsoft.com/office/drawing/2014/main" id="{D7555A8A-E08A-4A5C-AD72-609AC0C29DD5}"/>
              </a:ext>
            </a:extLst>
          </p:cNvPr>
          <p:cNvGrpSpPr/>
          <p:nvPr/>
        </p:nvGrpSpPr>
        <p:grpSpPr>
          <a:xfrm>
            <a:off x="3011" y="3808042"/>
            <a:ext cx="2878029" cy="3048696"/>
            <a:chOff x="23183" y="3787870"/>
            <a:chExt cx="2878029" cy="3048696"/>
          </a:xfrm>
        </p:grpSpPr>
        <p:pic>
          <p:nvPicPr>
            <p:cNvPr id="39" name="Picture 38">
              <a:extLst>
                <a:ext uri="{FF2B5EF4-FFF2-40B4-BE49-F238E27FC236}">
                  <a16:creationId xmlns:a16="http://schemas.microsoft.com/office/drawing/2014/main" id="{FE037CDA-A1F9-4003-9D9B-1678015E2427}"/>
                </a:ext>
              </a:extLst>
            </p:cNvPr>
            <p:cNvPicPr>
              <a:picLocks noChangeAspect="1"/>
            </p:cNvPicPr>
            <p:nvPr/>
          </p:nvPicPr>
          <p:blipFill>
            <a:blip r:embed="rId11"/>
            <a:stretch>
              <a:fillRect/>
            </a:stretch>
          </p:blipFill>
          <p:spPr>
            <a:xfrm>
              <a:off x="23183" y="4071362"/>
              <a:ext cx="2846955" cy="2765204"/>
            </a:xfrm>
            <a:prstGeom prst="rect">
              <a:avLst/>
            </a:prstGeom>
          </p:spPr>
        </p:pic>
        <p:sp>
          <p:nvSpPr>
            <p:cNvPr id="2" name="Rectangle 1">
              <a:extLst>
                <a:ext uri="{FF2B5EF4-FFF2-40B4-BE49-F238E27FC236}">
                  <a16:creationId xmlns:a16="http://schemas.microsoft.com/office/drawing/2014/main" id="{53336068-D216-794E-875B-D6B2011A97CB}"/>
                </a:ext>
              </a:extLst>
            </p:cNvPr>
            <p:cNvSpPr/>
            <p:nvPr/>
          </p:nvSpPr>
          <p:spPr>
            <a:xfrm>
              <a:off x="113408" y="3787870"/>
              <a:ext cx="2787804" cy="369332"/>
            </a:xfrm>
            <a:prstGeom prst="rect">
              <a:avLst/>
            </a:prstGeom>
          </p:spPr>
          <p:txBody>
            <a:bodyPr wrap="square">
              <a:spAutoFit/>
            </a:bodyPr>
            <a:lstStyle/>
            <a:p>
              <a:r>
                <a:rPr lang="en-US" dirty="0">
                  <a:solidFill>
                    <a:srgbClr val="0070C0"/>
                  </a:solidFill>
                  <a:latin typeface="Times New Roman"/>
                </a:rPr>
                <a:t>[</a:t>
              </a:r>
              <a:r>
                <a:rPr lang="en-US" sz="1200" dirty="0">
                  <a:solidFill>
                    <a:srgbClr val="0070C0"/>
                  </a:solidFill>
                  <a:latin typeface="Times New Roman"/>
                </a:rPr>
                <a:t>CMS Collaboration arXiv:1610.00263</a:t>
              </a:r>
              <a:r>
                <a:rPr lang="en-US" dirty="0">
                  <a:solidFill>
                    <a:srgbClr val="0070C0"/>
                  </a:solidFill>
                  <a:latin typeface="Times New Roman"/>
                </a:rPr>
                <a:t>]</a:t>
              </a:r>
              <a:endParaRPr lang="en-US" sz="1200" dirty="0">
                <a:solidFill>
                  <a:srgbClr val="0070C0"/>
                </a:solidFill>
              </a:endParaRPr>
            </a:p>
          </p:txBody>
        </p:sp>
      </p:grpSp>
    </p:spTree>
    <p:extLst>
      <p:ext uri="{BB962C8B-B14F-4D97-AF65-F5344CB8AC3E}">
        <p14:creationId xmlns:p14="http://schemas.microsoft.com/office/powerpoint/2010/main" val="27353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B3D67-8278-E140-AF41-47AC381A6816}"/>
              </a:ext>
            </a:extLst>
          </p:cNvPr>
          <p:cNvSpPr>
            <a:spLocks noGrp="1"/>
          </p:cNvSpPr>
          <p:nvPr>
            <p:ph type="sldNum" sz="quarter" idx="12"/>
          </p:nvPr>
        </p:nvSpPr>
        <p:spPr/>
        <p:txBody>
          <a:bodyPr/>
          <a:lstStyle/>
          <a:p>
            <a:fld id="{80B0002B-CAE1-034D-9B93-39F959C2489B}" type="slidenum">
              <a:rPr lang="en-US" smtClean="0"/>
              <a:t>17</a:t>
            </a:fld>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37E1F03-8E34-834A-96C2-DED0C0634E6F}"/>
                  </a:ext>
                </a:extLst>
              </p:cNvPr>
              <p:cNvSpPr/>
              <p:nvPr/>
            </p:nvSpPr>
            <p:spPr>
              <a:xfrm>
                <a:off x="1393370" y="5486400"/>
                <a:ext cx="7445829" cy="958980"/>
              </a:xfrm>
              <a:prstGeom prst="rect">
                <a:avLst/>
              </a:prstGeom>
            </p:spPr>
            <p:txBody>
              <a:bodyPr wrap="square">
                <a:spAutoFit/>
              </a:bodyPr>
              <a:lstStyle/>
              <a:p>
                <a:pPr marL="285750" indent="-285750" algn="ctr">
                  <a:buFont typeface="Wingdings" pitchFamily="2" charset="2"/>
                  <a:buChar char="Ø"/>
                </a:pPr>
                <a:r>
                  <a:rPr lang="en-US" dirty="0">
                    <a:solidFill>
                      <a:srgbClr val="FF0000"/>
                    </a:solidFill>
                    <a:latin typeface="Times New Roman"/>
                  </a:rPr>
                  <a:t>Different </a:t>
                </a:r>
                <a14:m>
                  <m:oMath xmlns:m="http://schemas.openxmlformats.org/officeDocument/2006/math">
                    <m:sSub>
                      <m:sSubPr>
                        <m:ctrlPr>
                          <a:rPr lang="en-US" b="0" i="1" smtClean="0">
                            <a:solidFill>
                              <a:srgbClr val="FF0000"/>
                            </a:solidFill>
                            <a:latin typeface="Cambria Math" panose="02040503050406030204" pitchFamily="18" charset="0"/>
                          </a:rPr>
                        </m:ctrlPr>
                      </m:sSubPr>
                      <m:e>
                        <m:r>
                          <m:rPr>
                            <m:sty m:val="p"/>
                          </m:rPr>
                          <a:rPr lang="en-US" b="0" i="0" smtClean="0">
                            <a:solidFill>
                              <a:srgbClr val="FF0000"/>
                            </a:solidFill>
                            <a:latin typeface="Cambria Math" panose="02040503050406030204" pitchFamily="18" charset="0"/>
                          </a:rPr>
                          <m:t>q</m:t>
                        </m:r>
                      </m:e>
                      <m:sub>
                        <m:r>
                          <a:rPr lang="en-US" b="0" i="0" smtClean="0">
                            <a:solidFill>
                              <a:srgbClr val="FF0000"/>
                            </a:solidFill>
                            <a:latin typeface="Cambria Math" panose="02040503050406030204" pitchFamily="18" charset="0"/>
                          </a:rPr>
                          <m:t>2</m:t>
                        </m:r>
                      </m:sub>
                    </m:sSub>
                  </m:oMath>
                </a14:m>
                <a:r>
                  <a:rPr lang="en-US" dirty="0">
                    <a:solidFill>
                      <a:srgbClr val="FF0000"/>
                    </a:solidFill>
                    <a:latin typeface="Times New Roman"/>
                  </a:rPr>
                  <a:t> selections (right panel) suggests that </a:t>
                </a:r>
                <a14:m>
                  <m:oMath xmlns:m="http://schemas.openxmlformats.org/officeDocument/2006/math">
                    <m:sSub>
                      <m:sSubPr>
                        <m:ctrlPr>
                          <a:rPr lang="en-US" i="1">
                            <a:solidFill>
                              <a:srgbClr val="FF0000"/>
                            </a:solidFill>
                            <a:latin typeface="Cambria Math" panose="02040503050406030204" pitchFamily="18" charset="0"/>
                          </a:rPr>
                        </m:ctrlPr>
                      </m:sSubPr>
                      <m:e>
                        <m:r>
                          <a:rPr lang="en-US">
                            <a:solidFill>
                              <a:srgbClr val="FF0000"/>
                            </a:solidFill>
                            <a:latin typeface="Cambria Math" panose="02040503050406030204" pitchFamily="18" charset="0"/>
                          </a:rPr>
                          <m:t>𝑅</m:t>
                        </m:r>
                      </m:e>
                      <m:sub>
                        <m:r>
                          <m:rPr>
                            <m:sty m:val="p"/>
                          </m:rPr>
                          <a:rPr lang="el-GR">
                            <a:solidFill>
                              <a:srgbClr val="FF0000"/>
                            </a:solidFill>
                            <a:latin typeface="Cambria Math" panose="02040503050406030204" pitchFamily="18" charset="0"/>
                          </a:rPr>
                          <m:t>Ψ</m:t>
                        </m:r>
                        <m:r>
                          <a:rPr lang="en-US">
                            <a:solidFill>
                              <a:srgbClr val="FF0000"/>
                            </a:solidFill>
                            <a:latin typeface="Cambria Math" panose="02040503050406030204" pitchFamily="18" charset="0"/>
                          </a:rPr>
                          <m:t>2</m:t>
                        </m:r>
                      </m:sub>
                    </m:sSub>
                    <m:d>
                      <m:dPr>
                        <m:ctrlPr>
                          <a:rPr lang="en-US" i="1">
                            <a:solidFill>
                              <a:srgbClr val="FF0000"/>
                            </a:solidFill>
                            <a:latin typeface="Cambria Math" panose="02040503050406030204" pitchFamily="18" charset="0"/>
                          </a:rPr>
                        </m:ctrlPr>
                      </m:dPr>
                      <m:e>
                        <m:r>
                          <a:rPr lang="en-US">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𝑆</m:t>
                            </m:r>
                          </m:e>
                          <m:sup>
                            <m:r>
                              <a:rPr lang="en-US" b="0" i="1" smtClean="0">
                                <a:solidFill>
                                  <a:srgbClr val="FF0000"/>
                                </a:solidFill>
                                <a:latin typeface="Cambria Math" panose="02040503050406030204" pitchFamily="18" charset="0"/>
                              </a:rPr>
                              <m:t>”</m:t>
                            </m:r>
                          </m:sup>
                        </m:sSup>
                      </m:e>
                    </m:d>
                  </m:oMath>
                </a14:m>
                <a:r>
                  <a:rPr lang="en-US" dirty="0">
                    <a:solidFill>
                      <a:srgbClr val="FF0000"/>
                    </a:solidFill>
                    <a:latin typeface="Times New Roman"/>
                  </a:rPr>
                  <a:t> is not strongly influenced by the v</a:t>
                </a:r>
                <a:r>
                  <a:rPr lang="en-US" baseline="-25000" dirty="0">
                    <a:solidFill>
                      <a:srgbClr val="FF0000"/>
                    </a:solidFill>
                    <a:latin typeface="Times New Roman"/>
                  </a:rPr>
                  <a:t>2 </a:t>
                </a:r>
                <a:r>
                  <a:rPr lang="en-US" dirty="0">
                    <a:solidFill>
                      <a:srgbClr val="FF0000"/>
                    </a:solidFill>
                    <a:latin typeface="Times New Roman"/>
                  </a:rPr>
                  <a:t>background-driven charge separation.</a:t>
                </a:r>
              </a:p>
              <a:p>
                <a:pPr marL="285750" indent="-285750">
                  <a:buFont typeface="Wingdings" panose="05000000000000000000" pitchFamily="2" charset="2"/>
                  <a:buChar char="ü"/>
                </a:pPr>
                <a:r>
                  <a:rPr lang="en-US" dirty="0">
                    <a:solidFill>
                      <a:srgbClr val="FF0000"/>
                    </a:solidFill>
                    <a:latin typeface="Times New Roman"/>
                  </a:rPr>
                  <a:t>consistent with CME-driven charge separation.</a:t>
                </a:r>
              </a:p>
            </p:txBody>
          </p:sp>
        </mc:Choice>
        <mc:Fallback>
          <p:sp>
            <p:nvSpPr>
              <p:cNvPr id="3" name="Rectangle 2">
                <a:extLst>
                  <a:ext uri="{FF2B5EF4-FFF2-40B4-BE49-F238E27FC236}">
                    <a16:creationId xmlns:a16="http://schemas.microsoft.com/office/drawing/2014/main" id="{F37E1F03-8E34-834A-96C2-DED0C0634E6F}"/>
                  </a:ext>
                </a:extLst>
              </p:cNvPr>
              <p:cNvSpPr>
                <a:spLocks noRot="1" noChangeAspect="1" noMove="1" noResize="1" noEditPoints="1" noAdjustHandles="1" noChangeArrowheads="1" noChangeShapeType="1" noTextEdit="1"/>
              </p:cNvSpPr>
              <p:nvPr/>
            </p:nvSpPr>
            <p:spPr>
              <a:xfrm>
                <a:off x="1393370" y="5486400"/>
                <a:ext cx="7445829" cy="958980"/>
              </a:xfrm>
              <a:prstGeom prst="rect">
                <a:avLst/>
              </a:prstGeom>
              <a:blipFill>
                <a:blip r:embed="rId2"/>
                <a:stretch>
                  <a:fillRect l="-164" t="-1274" r="-655" b="-955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5B63E5C9-9101-C842-8928-9AB010F2E428}"/>
              </a:ext>
            </a:extLst>
          </p:cNvPr>
          <p:cNvSpPr/>
          <p:nvPr/>
        </p:nvSpPr>
        <p:spPr>
          <a:xfrm>
            <a:off x="304800" y="699611"/>
            <a:ext cx="3912326" cy="400110"/>
          </a:xfrm>
          <a:prstGeom prst="rect">
            <a:avLst/>
          </a:prstGeom>
        </p:spPr>
        <p:txBody>
          <a:bodyPr wrap="square">
            <a:spAutoFit/>
          </a:bodyPr>
          <a:lstStyle/>
          <a:p>
            <a:pPr marL="457200" indent="-457200">
              <a:buFont typeface="Wingdings" pitchFamily="2" charset="2"/>
              <a:buChar char="Ø"/>
            </a:pPr>
            <a:r>
              <a:rPr lang="en-US" sz="2000" dirty="0">
                <a:solidFill>
                  <a:srgbClr val="0033CC"/>
                </a:solidFill>
                <a:latin typeface="Times New Roman" charset="0"/>
                <a:cs typeface="Times New Roman" charset="0"/>
              </a:rPr>
              <a:t>Event shape selection</a:t>
            </a:r>
            <a:endParaRPr lang="en-US" sz="2000" dirty="0">
              <a:solidFill>
                <a:srgbClr val="0033CC"/>
              </a:solidFill>
              <a:latin typeface="Times New Roman"/>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EFE87308-904D-5541-83B4-29D1CCCBA688}"/>
                  </a:ext>
                </a:extLst>
              </p:cNvPr>
              <p:cNvSpPr/>
              <p:nvPr/>
            </p:nvSpPr>
            <p:spPr>
              <a:xfrm>
                <a:off x="582484" y="1155882"/>
                <a:ext cx="4533801" cy="1512978"/>
              </a:xfrm>
              <a:prstGeom prst="rect">
                <a:avLst/>
              </a:prstGeom>
            </p:spPr>
            <p:txBody>
              <a:bodyPr wrap="square">
                <a:spAutoFit/>
              </a:bodyPr>
              <a:lstStyle/>
              <a:p>
                <a:pPr algn="l"/>
                <a:r>
                  <a:rPr lang="en-US" dirty="0">
                    <a:latin typeface="Times New Roman"/>
                  </a:rPr>
                  <a:t>Comparison of the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𝑅</m:t>
                        </m:r>
                      </m:e>
                      <m:sub>
                        <m:r>
                          <m:rPr>
                            <m:sty m:val="p"/>
                          </m:rPr>
                          <a:rPr lang="el-GR">
                            <a:latin typeface="Cambria Math" panose="02040503050406030204" pitchFamily="18" charset="0"/>
                          </a:rPr>
                          <m:t>Ψ</m:t>
                        </m:r>
                        <m:r>
                          <a:rPr lang="en-US">
                            <a:latin typeface="Cambria Math" panose="02040503050406030204" pitchFamily="18" charset="0"/>
                          </a:rPr>
                          <m:t>2</m:t>
                        </m:r>
                      </m:sub>
                    </m:sSub>
                    <m:d>
                      <m:dPr>
                        <m:ctrlPr>
                          <a:rPr lang="en-US" i="1">
                            <a:latin typeface="Cambria Math" panose="02040503050406030204" pitchFamily="18" charset="0"/>
                          </a:rPr>
                        </m:ctrlPr>
                      </m:dPr>
                      <m:e>
                        <m:r>
                          <a:rPr lang="en-US">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e>
                    </m:d>
                    <m:r>
                      <a:rPr lang="en-US" i="1">
                        <a:latin typeface="Cambria Math" panose="02040503050406030204" pitchFamily="18" charset="0"/>
                      </a:rPr>
                      <m:t> </m:t>
                    </m:r>
                  </m:oMath>
                </a14:m>
                <a:r>
                  <a:rPr lang="en-US" dirty="0">
                    <a:latin typeface="Times New Roman"/>
                  </a:rPr>
                  <a:t>correlators for q</a:t>
                </a:r>
                <a:r>
                  <a:rPr lang="en-US" baseline="-25000" dirty="0">
                    <a:latin typeface="Times New Roman"/>
                  </a:rPr>
                  <a:t>2</a:t>
                </a:r>
                <a:r>
                  <a:rPr lang="en-US" dirty="0">
                    <a:latin typeface="Times New Roman"/>
                  </a:rPr>
                  <a:t> selected events for 30−50% central, </a:t>
                </a:r>
                <a:r>
                  <a:rPr lang="en-US" dirty="0" err="1">
                    <a:latin typeface="Times New Roman"/>
                  </a:rPr>
                  <a:t>Au+Au</a:t>
                </a:r>
                <a:r>
                  <a:rPr lang="en-US" dirty="0">
                    <a:latin typeface="Times New Roman"/>
                  </a:rPr>
                  <a:t> collisions at 200 GeV for (a) AMPT simulations and (b) experimental measurements.</a:t>
                </a:r>
              </a:p>
            </p:txBody>
          </p:sp>
        </mc:Choice>
        <mc:Fallback>
          <p:sp>
            <p:nvSpPr>
              <p:cNvPr id="9" name="Rectangle 8">
                <a:extLst>
                  <a:ext uri="{FF2B5EF4-FFF2-40B4-BE49-F238E27FC236}">
                    <a16:creationId xmlns:a16="http://schemas.microsoft.com/office/drawing/2014/main" id="{EFE87308-904D-5541-83B4-29D1CCCBA688}"/>
                  </a:ext>
                </a:extLst>
              </p:cNvPr>
              <p:cNvSpPr>
                <a:spLocks noRot="1" noChangeAspect="1" noMove="1" noResize="1" noEditPoints="1" noAdjustHandles="1" noChangeArrowheads="1" noChangeShapeType="1" noTextEdit="1"/>
              </p:cNvSpPr>
              <p:nvPr/>
            </p:nvSpPr>
            <p:spPr>
              <a:xfrm>
                <a:off x="582484" y="1155882"/>
                <a:ext cx="4533801" cy="1512978"/>
              </a:xfrm>
              <a:prstGeom prst="rect">
                <a:avLst/>
              </a:prstGeom>
              <a:blipFill>
                <a:blip r:embed="rId3"/>
                <a:stretch>
                  <a:fillRect l="-1211" t="-1210" b="-5645"/>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7F774A2E-FC8A-0842-8593-8D7BF0269D4F}"/>
              </a:ext>
            </a:extLst>
          </p:cNvPr>
          <p:cNvGrpSpPr/>
          <p:nvPr/>
        </p:nvGrpSpPr>
        <p:grpSpPr>
          <a:xfrm>
            <a:off x="5312418" y="304800"/>
            <a:ext cx="3755382" cy="2606822"/>
            <a:chOff x="5006782" y="651291"/>
            <a:chExt cx="4000402" cy="2780892"/>
          </a:xfrm>
        </p:grpSpPr>
        <p:pic>
          <p:nvPicPr>
            <p:cNvPr id="2050" name="Picture 2" descr="Fig. 3">
              <a:extLst>
                <a:ext uri="{FF2B5EF4-FFF2-40B4-BE49-F238E27FC236}">
                  <a16:creationId xmlns:a16="http://schemas.microsoft.com/office/drawing/2014/main" id="{6FCC0897-4558-3B4C-B11C-B3C2BF195E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17"/>
            <a:stretch/>
          </p:blipFill>
          <p:spPr bwMode="auto">
            <a:xfrm>
              <a:off x="5006782" y="651291"/>
              <a:ext cx="4000402" cy="2780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43DBEFB-A2EC-BF41-AD86-884410F427C5}"/>
                </a:ext>
              </a:extLst>
            </p:cNvPr>
            <p:cNvSpPr/>
            <p:nvPr/>
          </p:nvSpPr>
          <p:spPr>
            <a:xfrm>
              <a:off x="6977097" y="2306233"/>
              <a:ext cx="2023311" cy="523220"/>
            </a:xfrm>
            <a:prstGeom prst="rect">
              <a:avLst/>
            </a:prstGeom>
          </p:spPr>
          <p:txBody>
            <a:bodyPr wrap="none">
              <a:spAutoFit/>
            </a:bodyPr>
            <a:lstStyle/>
            <a:p>
              <a:pPr algn="ctr"/>
              <a:r>
                <a:rPr lang="en-US" sz="1400" dirty="0">
                  <a:solidFill>
                    <a:schemeClr val="accent1"/>
                  </a:solidFill>
                  <a:latin typeface="Times New Roman"/>
                </a:rPr>
                <a:t>ALICE Collaboration</a:t>
              </a:r>
              <a:br>
                <a:rPr lang="en-US" sz="1400" dirty="0">
                  <a:solidFill>
                    <a:schemeClr val="accent1"/>
                  </a:solidFill>
                  <a:latin typeface="Times New Roman"/>
                </a:rPr>
              </a:br>
              <a:r>
                <a:rPr lang="en-US" sz="1400" dirty="0">
                  <a:solidFill>
                    <a:schemeClr val="accent1"/>
                  </a:solidFill>
                  <a:latin typeface="Times New Roman"/>
                </a:rPr>
                <a:t>PLB 777 (2018) 151–162</a:t>
              </a:r>
            </a:p>
          </p:txBody>
        </p:sp>
      </p:grpSp>
      <p:grpSp>
        <p:nvGrpSpPr>
          <p:cNvPr id="15" name="Group 14">
            <a:extLst>
              <a:ext uri="{FF2B5EF4-FFF2-40B4-BE49-F238E27FC236}">
                <a16:creationId xmlns:a16="http://schemas.microsoft.com/office/drawing/2014/main" id="{18C10984-28C3-814E-BE81-AE2F07185DB1}"/>
              </a:ext>
            </a:extLst>
          </p:cNvPr>
          <p:cNvGrpSpPr/>
          <p:nvPr/>
        </p:nvGrpSpPr>
        <p:grpSpPr>
          <a:xfrm>
            <a:off x="76200" y="2895600"/>
            <a:ext cx="6044108" cy="2508875"/>
            <a:chOff x="2985493" y="3432183"/>
            <a:chExt cx="6044108" cy="2508875"/>
          </a:xfrm>
        </p:grpSpPr>
        <p:pic>
          <p:nvPicPr>
            <p:cNvPr id="16" name="Picture 15">
              <a:extLst>
                <a:ext uri="{FF2B5EF4-FFF2-40B4-BE49-F238E27FC236}">
                  <a16:creationId xmlns:a16="http://schemas.microsoft.com/office/drawing/2014/main" id="{47BFB50F-2118-0D44-B75A-346D9719AD51}"/>
                </a:ext>
              </a:extLst>
            </p:cNvPr>
            <p:cNvPicPr>
              <a:picLocks noChangeAspect="1"/>
            </p:cNvPicPr>
            <p:nvPr/>
          </p:nvPicPr>
          <p:blipFill>
            <a:blip r:embed="rId5"/>
            <a:stretch>
              <a:fillRect/>
            </a:stretch>
          </p:blipFill>
          <p:spPr>
            <a:xfrm>
              <a:off x="2985493" y="3432183"/>
              <a:ext cx="6044108" cy="2508875"/>
            </a:xfrm>
            <a:prstGeom prst="rect">
              <a:avLst/>
            </a:prstGeom>
          </p:spPr>
        </p:pic>
        <p:sp>
          <p:nvSpPr>
            <p:cNvPr id="17" name="Rectangle 16">
              <a:extLst>
                <a:ext uri="{FF2B5EF4-FFF2-40B4-BE49-F238E27FC236}">
                  <a16:creationId xmlns:a16="http://schemas.microsoft.com/office/drawing/2014/main" id="{DF5272F8-0E5C-364F-8AA1-0D985C3E9FD9}"/>
                </a:ext>
              </a:extLst>
            </p:cNvPr>
            <p:cNvSpPr/>
            <p:nvPr/>
          </p:nvSpPr>
          <p:spPr>
            <a:xfrm>
              <a:off x="6924864" y="4747119"/>
              <a:ext cx="1645072" cy="307777"/>
            </a:xfrm>
            <a:prstGeom prst="rect">
              <a:avLst/>
            </a:prstGeom>
          </p:spPr>
          <p:txBody>
            <a:bodyPr wrap="square">
              <a:spAutoFit/>
            </a:bodyPr>
            <a:lstStyle/>
            <a:p>
              <a:r>
                <a:rPr lang="en-US" sz="1400" dirty="0">
                  <a:solidFill>
                    <a:srgbClr val="00B0F0"/>
                  </a:solidFill>
                  <a:latin typeface="Times New Roman"/>
                </a:rPr>
                <a:t>STAR Preliminary</a:t>
              </a:r>
            </a:p>
          </p:txBody>
        </p:sp>
      </p:grpSp>
      <p:sp>
        <p:nvSpPr>
          <p:cNvPr id="19" name="Rectangle 18">
            <a:extLst>
              <a:ext uri="{FF2B5EF4-FFF2-40B4-BE49-F238E27FC236}">
                <a16:creationId xmlns:a16="http://schemas.microsoft.com/office/drawing/2014/main" id="{BB6DE0FE-FAE0-AA45-BDBD-86F1FC496007}"/>
              </a:ext>
            </a:extLst>
          </p:cNvPr>
          <p:cNvSpPr/>
          <p:nvPr/>
        </p:nvSpPr>
        <p:spPr>
          <a:xfrm>
            <a:off x="3497309" y="4532928"/>
            <a:ext cx="2653801" cy="523220"/>
          </a:xfrm>
          <a:prstGeom prst="rect">
            <a:avLst/>
          </a:prstGeom>
        </p:spPr>
        <p:txBody>
          <a:bodyPr wrap="square">
            <a:spAutoFit/>
          </a:bodyPr>
          <a:lstStyle/>
          <a:p>
            <a:pPr algn="ctr"/>
            <a:r>
              <a:rPr lang="en-US" sz="1400" dirty="0">
                <a:latin typeface="Times New Roman"/>
              </a:rPr>
              <a:t>With acceptance weighting correction</a:t>
            </a:r>
          </a:p>
        </p:txBody>
      </p:sp>
      <p:sp>
        <p:nvSpPr>
          <p:cNvPr id="14" name="Rounded Rectangle 34">
            <a:extLst>
              <a:ext uri="{FF2B5EF4-FFF2-40B4-BE49-F238E27FC236}">
                <a16:creationId xmlns:a16="http://schemas.microsoft.com/office/drawing/2014/main" id="{385EB31A-0C82-4281-BE28-EC0F5B4606C1}"/>
              </a:ext>
            </a:extLst>
          </p:cNvPr>
          <p:cNvSpPr/>
          <p:nvPr/>
        </p:nvSpPr>
        <p:spPr>
          <a:xfrm>
            <a:off x="10883" y="74003"/>
            <a:ext cx="3265717"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Selected RHIC Results</a:t>
            </a:r>
            <a:endParaRPr lang="en-US" sz="2100" dirty="0"/>
          </a:p>
        </p:txBody>
      </p:sp>
      <p:sp>
        <p:nvSpPr>
          <p:cNvPr id="18" name="Footer Placeholder 1">
            <a:extLst>
              <a:ext uri="{FF2B5EF4-FFF2-40B4-BE49-F238E27FC236}">
                <a16:creationId xmlns:a16="http://schemas.microsoft.com/office/drawing/2014/main" id="{9E009B04-81E4-4099-9F34-EC041E0A6F82}"/>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52B63942-2558-49E0-9927-526BAB1706B5}"/>
                  </a:ext>
                </a:extLst>
              </p:cNvPr>
              <p:cNvSpPr/>
              <p:nvPr/>
            </p:nvSpPr>
            <p:spPr>
              <a:xfrm>
                <a:off x="6356196" y="3048000"/>
                <a:ext cx="2787804" cy="1323439"/>
              </a:xfrm>
              <a:prstGeom prst="rect">
                <a:avLst/>
              </a:prstGeom>
            </p:spPr>
            <p:txBody>
              <a:bodyPr wrap="square">
                <a:spAutoFit/>
              </a:bodyPr>
              <a:lstStyle/>
              <a:p>
                <a:pPr marL="342900" indent="-342900" algn="l">
                  <a:buFont typeface="Wingdings" pitchFamily="2" charset="2"/>
                  <a:buChar char="ü"/>
                </a:pPr>
                <a:r>
                  <a:rPr lang="en-US" sz="2000" dirty="0">
                    <a:solidFill>
                      <a:srgbClr val="FF0000"/>
                    </a:solidFill>
                    <a:latin typeface="Times New Roman"/>
                  </a:rPr>
                  <a:t>Note that these observations contrast with those from the </a:t>
                </a:r>
                <a14:m>
                  <m:oMath xmlns:m="http://schemas.openxmlformats.org/officeDocument/2006/math">
                    <m:r>
                      <m:rPr>
                        <m:sty m:val="p"/>
                      </m:rPr>
                      <a:rPr lang="el-GR" sz="2000" i="1" smtClean="0">
                        <a:solidFill>
                          <a:srgbClr val="FF0000"/>
                        </a:solidFill>
                        <a:latin typeface="Cambria Math" panose="02040503050406030204" pitchFamily="18" charset="0"/>
                        <a:ea typeface="Cambria Math" panose="02040503050406030204" pitchFamily="18" charset="0"/>
                      </a:rPr>
                      <m:t>γ</m:t>
                    </m:r>
                    <m:r>
                      <a:rPr lang="en-US" sz="2000" i="1">
                        <a:solidFill>
                          <a:srgbClr val="FF0000"/>
                        </a:solidFill>
                        <a:latin typeface="Cambria Math" panose="02040503050406030204" pitchFamily="18" charset="0"/>
                      </a:rPr>
                      <m:t> </m:t>
                    </m:r>
                  </m:oMath>
                </a14:m>
                <a:r>
                  <a:rPr lang="en-US" sz="2000" dirty="0">
                    <a:solidFill>
                      <a:srgbClr val="FF0000"/>
                    </a:solidFill>
                    <a:latin typeface="Times New Roman"/>
                  </a:rPr>
                  <a:t>correlator.</a:t>
                </a:r>
              </a:p>
            </p:txBody>
          </p:sp>
        </mc:Choice>
        <mc:Fallback>
          <p:sp>
            <p:nvSpPr>
              <p:cNvPr id="20" name="Rectangle 19">
                <a:extLst>
                  <a:ext uri="{FF2B5EF4-FFF2-40B4-BE49-F238E27FC236}">
                    <a16:creationId xmlns:a16="http://schemas.microsoft.com/office/drawing/2014/main" id="{52B63942-2558-49E0-9927-526BAB1706B5}"/>
                  </a:ext>
                </a:extLst>
              </p:cNvPr>
              <p:cNvSpPr>
                <a:spLocks noRot="1" noChangeAspect="1" noMove="1" noResize="1" noEditPoints="1" noAdjustHandles="1" noChangeArrowheads="1" noChangeShapeType="1" noTextEdit="1"/>
              </p:cNvSpPr>
              <p:nvPr/>
            </p:nvSpPr>
            <p:spPr>
              <a:xfrm>
                <a:off x="6356196" y="3048000"/>
                <a:ext cx="2787804" cy="1323439"/>
              </a:xfrm>
              <a:prstGeom prst="rect">
                <a:avLst/>
              </a:prstGeom>
              <a:blipFill>
                <a:blip r:embed="rId6"/>
                <a:stretch>
                  <a:fillRect l="-1969" t="-2304" r="-1969" b="-7373"/>
                </a:stretch>
              </a:blipFill>
            </p:spPr>
            <p:txBody>
              <a:bodyPr/>
              <a:lstStyle/>
              <a:p>
                <a:r>
                  <a:rPr lang="en-US">
                    <a:noFill/>
                  </a:rPr>
                  <a:t> </a:t>
                </a:r>
              </a:p>
            </p:txBody>
          </p:sp>
        </mc:Fallback>
      </mc:AlternateContent>
    </p:spTree>
    <p:extLst>
      <p:ext uri="{BB962C8B-B14F-4D97-AF65-F5344CB8AC3E}">
        <p14:creationId xmlns:p14="http://schemas.microsoft.com/office/powerpoint/2010/main" val="4343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B3D67-8278-E140-AF41-47AC381A6816}"/>
              </a:ext>
            </a:extLst>
          </p:cNvPr>
          <p:cNvSpPr>
            <a:spLocks noGrp="1"/>
          </p:cNvSpPr>
          <p:nvPr>
            <p:ph type="sldNum" sz="quarter" idx="12"/>
          </p:nvPr>
        </p:nvSpPr>
        <p:spPr/>
        <p:txBody>
          <a:bodyPr/>
          <a:lstStyle/>
          <a:p>
            <a:fld id="{80B0002B-CAE1-034D-9B93-39F959C2489B}" type="slidenum">
              <a:rPr lang="en-US" smtClean="0"/>
              <a:t>18</a:t>
            </a:fld>
            <a:endParaRPr lang="en-US"/>
          </a:p>
        </p:txBody>
      </p:sp>
      <p:pic>
        <p:nvPicPr>
          <p:cNvPr id="2" name="Picture 1">
            <a:extLst>
              <a:ext uri="{FF2B5EF4-FFF2-40B4-BE49-F238E27FC236}">
                <a16:creationId xmlns:a16="http://schemas.microsoft.com/office/drawing/2014/main" id="{1D4EC3C1-C3AA-E04C-99F0-C1FBEDCBEA0C}"/>
              </a:ext>
            </a:extLst>
          </p:cNvPr>
          <p:cNvPicPr>
            <a:picLocks noChangeAspect="1"/>
          </p:cNvPicPr>
          <p:nvPr/>
        </p:nvPicPr>
        <p:blipFill>
          <a:blip r:embed="rId2"/>
          <a:stretch>
            <a:fillRect/>
          </a:stretch>
        </p:blipFill>
        <p:spPr>
          <a:xfrm>
            <a:off x="83845" y="1572619"/>
            <a:ext cx="8694292" cy="2378190"/>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2B3A60E0-2F6B-A948-B524-BA33E63C9800}"/>
                  </a:ext>
                </a:extLst>
              </p:cNvPr>
              <p:cNvSpPr/>
              <p:nvPr/>
            </p:nvSpPr>
            <p:spPr>
              <a:xfrm>
                <a:off x="72639" y="698835"/>
                <a:ext cx="8080761" cy="769441"/>
              </a:xfrm>
              <a:prstGeom prst="rect">
                <a:avLst/>
              </a:prstGeom>
            </p:spPr>
            <p:txBody>
              <a:bodyPr wrap="square">
                <a:spAutoFit/>
              </a:bodyPr>
              <a:lstStyle/>
              <a:p>
                <a:pPr marL="457200" indent="-457200">
                  <a:buFont typeface="Wingdings" pitchFamily="2" charset="2"/>
                  <a:buChar char="Ø"/>
                </a:pPr>
                <a14:m>
                  <m:oMath xmlns:m="http://schemas.openxmlformats.org/officeDocument/2006/math">
                    <m:sSub>
                      <m:sSubPr>
                        <m:ctrlPr>
                          <a:rPr lang="en-US" sz="2000" b="1" i="1" smtClean="0">
                            <a:latin typeface="Cambria Math" panose="02040503050406030204" pitchFamily="18" charset="0"/>
                          </a:rPr>
                        </m:ctrlPr>
                      </m:sSubPr>
                      <m:e>
                        <m:r>
                          <a:rPr lang="en-US" sz="2000" b="1" i="0" smtClean="0">
                            <a:latin typeface="Cambria Math" panose="02040503050406030204" pitchFamily="18" charset="0"/>
                          </a:rPr>
                          <m:t>𝐑</m:t>
                        </m:r>
                      </m:e>
                      <m:sub>
                        <m:sSub>
                          <m:sSubPr>
                            <m:ctrlPr>
                              <a:rPr lang="en-US" sz="2000" b="1" i="1" smtClean="0">
                                <a:latin typeface="Cambria Math" panose="02040503050406030204" pitchFamily="18" charset="0"/>
                                <a:ea typeface="Cambria Math" panose="02040503050406030204" pitchFamily="18" charset="0"/>
                              </a:rPr>
                            </m:ctrlPr>
                          </m:sSubPr>
                          <m:e>
                            <m:r>
                              <a:rPr lang="el-GR" sz="2000" b="1" i="1" smtClean="0">
                                <a:latin typeface="Cambria Math" panose="02040503050406030204" pitchFamily="18" charset="0"/>
                                <a:ea typeface="Cambria Math" panose="02040503050406030204" pitchFamily="18" charset="0"/>
                              </a:rPr>
                              <m:t>𝜳</m:t>
                            </m:r>
                          </m:e>
                          <m:sub>
                            <m:r>
                              <a:rPr lang="en-US" sz="2000" b="1" i="0" smtClean="0">
                                <a:latin typeface="Cambria Math" panose="02040503050406030204" pitchFamily="18" charset="0"/>
                                <a:ea typeface="Cambria Math" panose="02040503050406030204" pitchFamily="18" charset="0"/>
                              </a:rPr>
                              <m:t>𝟐</m:t>
                            </m:r>
                          </m:sub>
                        </m:sSub>
                      </m:sub>
                    </m:sSub>
                    <m:r>
                      <a:rPr lang="en-US" sz="2000" b="1" i="0" smtClean="0">
                        <a:latin typeface="Cambria Math" panose="02040503050406030204" pitchFamily="18" charset="0"/>
                      </a:rPr>
                      <m:t>(</m:t>
                    </m:r>
                    <m:r>
                      <a:rPr lang="en-US" sz="2000" b="1">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0" smtClean="0">
                            <a:latin typeface="Cambria Math" panose="02040503050406030204" pitchFamily="18" charset="0"/>
                          </a:rPr>
                          <m:t>𝐒</m:t>
                        </m:r>
                      </m:e>
                      <m:sup>
                        <m:r>
                          <a:rPr lang="en-US" sz="2000" b="1" i="0" smtClean="0">
                            <a:latin typeface="Cambria Math" panose="02040503050406030204" pitchFamily="18" charset="0"/>
                          </a:rPr>
                          <m:t>′′</m:t>
                        </m:r>
                      </m:sup>
                    </m:sSup>
                    <m:r>
                      <a:rPr lang="en-US" sz="2000" b="1" i="0" smtClean="0">
                        <a:latin typeface="Cambria Math" panose="02040503050406030204" pitchFamily="18" charset="0"/>
                      </a:rPr>
                      <m:t>)</m:t>
                    </m:r>
                  </m:oMath>
                </a14:m>
                <a:r>
                  <a:rPr lang="en-US" sz="2000" b="1" dirty="0">
                    <a:latin typeface="Times New Roman"/>
                  </a:rPr>
                  <a:t> and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𝑹</m:t>
                        </m:r>
                      </m:e>
                      <m:sub>
                        <m:sSub>
                          <m:sSubPr>
                            <m:ctrlPr>
                              <a:rPr lang="en-US"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𝜳</m:t>
                            </m:r>
                          </m:e>
                          <m:sub>
                            <m:r>
                              <a:rPr lang="en-US" sz="2000" b="1" i="0" smtClean="0">
                                <a:latin typeface="Cambria Math" panose="02040503050406030204" pitchFamily="18" charset="0"/>
                                <a:ea typeface="Cambria Math" panose="02040503050406030204" pitchFamily="18" charset="0"/>
                              </a:rPr>
                              <m:t>𝟑</m:t>
                            </m:r>
                          </m:sub>
                        </m:sSub>
                      </m:sub>
                    </m:sSub>
                    <m:r>
                      <a:rPr lang="en-US" sz="2000" b="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𝑺</m:t>
                        </m:r>
                      </m:e>
                      <m:sup>
                        <m:r>
                          <a:rPr lang="en-US" sz="2000" b="1">
                            <a:latin typeface="Cambria Math" panose="02040503050406030204" pitchFamily="18" charset="0"/>
                          </a:rPr>
                          <m:t>′′</m:t>
                        </m:r>
                      </m:sup>
                    </m:sSup>
                    <m:r>
                      <a:rPr lang="en-US" sz="2000" b="1">
                        <a:latin typeface="Cambria Math" panose="02040503050406030204" pitchFamily="18" charset="0"/>
                      </a:rPr>
                      <m:t>)</m:t>
                    </m:r>
                  </m:oMath>
                </a14:m>
                <a:r>
                  <a:rPr lang="en-US" sz="2400" dirty="0">
                    <a:latin typeface="Times New Roman"/>
                  </a:rPr>
                  <a:t> </a:t>
                </a:r>
                <a:r>
                  <a:rPr lang="en-US" sz="2000" b="1" dirty="0">
                    <a:latin typeface="Times New Roman"/>
                  </a:rPr>
                  <a:t>measurements for</a:t>
                </a:r>
                <a:r>
                  <a:rPr lang="en-US" sz="2000" dirty="0">
                    <a:latin typeface="Times New Roman"/>
                  </a:rPr>
                  <a:t> </a:t>
                </a:r>
                <a:r>
                  <a:rPr lang="en-US" sz="2000" b="1" dirty="0">
                    <a:latin typeface="Times New Roman"/>
                  </a:rPr>
                  <a:t>0-20% central collisions for </a:t>
                </a:r>
                <a:r>
                  <a:rPr lang="en-US" sz="2000" b="1" dirty="0">
                    <a:latin typeface="Times New Roman" charset="0"/>
                    <a:cs typeface="Times New Roman" charset="0"/>
                  </a:rPr>
                  <a:t>different </a:t>
                </a:r>
                <a:r>
                  <a:rPr lang="en-US" sz="2000" b="1" dirty="0">
                    <a:latin typeface="Times New Roman"/>
                  </a:rPr>
                  <a:t>collision systems</a:t>
                </a:r>
                <a:r>
                  <a:rPr lang="en-US" sz="2000" dirty="0">
                    <a:latin typeface="Times New Roman"/>
                  </a:rPr>
                  <a:t> </a:t>
                </a:r>
                <a:endParaRPr lang="en-US" sz="2400" dirty="0">
                  <a:latin typeface="Times New Roman"/>
                </a:endParaRPr>
              </a:p>
            </p:txBody>
          </p:sp>
        </mc:Choice>
        <mc:Fallback>
          <p:sp>
            <p:nvSpPr>
              <p:cNvPr id="7" name="Rectangle 6">
                <a:extLst>
                  <a:ext uri="{FF2B5EF4-FFF2-40B4-BE49-F238E27FC236}">
                    <a16:creationId xmlns:a16="http://schemas.microsoft.com/office/drawing/2014/main" id="{2B3A60E0-2F6B-A948-B524-BA33E63C9800}"/>
                  </a:ext>
                </a:extLst>
              </p:cNvPr>
              <p:cNvSpPr>
                <a:spLocks noRot="1" noChangeAspect="1" noMove="1" noResize="1" noEditPoints="1" noAdjustHandles="1" noChangeArrowheads="1" noChangeShapeType="1" noTextEdit="1"/>
              </p:cNvSpPr>
              <p:nvPr/>
            </p:nvSpPr>
            <p:spPr>
              <a:xfrm>
                <a:off x="72639" y="698835"/>
                <a:ext cx="8080761" cy="769441"/>
              </a:xfrm>
              <a:prstGeom prst="rect">
                <a:avLst/>
              </a:prstGeom>
              <a:blipFill>
                <a:blip r:embed="rId3"/>
                <a:stretch>
                  <a:fillRect r="-226" b="-134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413041E3-2148-AB48-989A-8D1B5A7AD978}"/>
                  </a:ext>
                </a:extLst>
              </p:cNvPr>
              <p:cNvSpPr/>
              <p:nvPr/>
            </p:nvSpPr>
            <p:spPr>
              <a:xfrm>
                <a:off x="925135" y="4124294"/>
                <a:ext cx="7533065" cy="1743106"/>
              </a:xfrm>
              <a:prstGeom prst="rect">
                <a:avLst/>
              </a:prstGeom>
            </p:spPr>
            <p:txBody>
              <a:bodyPr wrap="square">
                <a:spAutoFit/>
              </a:bodyPr>
              <a:lstStyle/>
              <a:p>
                <a:pPr marL="342900" indent="-342900" algn="l">
                  <a:buFont typeface="Wingdings" panose="05000000000000000000" pitchFamily="2" charset="2"/>
                  <a:buChar char="ü"/>
                </a:pPr>
                <a:r>
                  <a:rPr lang="en-US" sz="2000" dirty="0">
                    <a:solidFill>
                      <a:srgbClr val="002060"/>
                    </a:solidFill>
                    <a:latin typeface="Times New Roman"/>
                  </a:rPr>
                  <a:t>The </a:t>
                </a:r>
                <a14:m>
                  <m:oMath xmlns:m="http://schemas.openxmlformats.org/officeDocument/2006/math">
                    <m:sSub>
                      <m:sSubPr>
                        <m:ctrlPr>
                          <a:rPr lang="en-US" sz="2000" i="1">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R</m:t>
                        </m:r>
                      </m:e>
                      <m:sub>
                        <m:sSub>
                          <m:sSubPr>
                            <m:ctrlPr>
                              <a:rPr lang="en-US" sz="2000" i="1">
                                <a:solidFill>
                                  <a:srgbClr val="002060"/>
                                </a:solidFill>
                                <a:latin typeface="Cambria Math" panose="02040503050406030204" pitchFamily="18" charset="0"/>
                                <a:ea typeface="Cambria Math" panose="02040503050406030204" pitchFamily="18" charset="0"/>
                              </a:rPr>
                            </m:ctrlPr>
                          </m:sSubPr>
                          <m:e>
                            <m:r>
                              <m:rPr>
                                <m:sty m:val="p"/>
                              </m:rPr>
                              <a:rPr lang="el-GR" sz="2000" i="1">
                                <a:solidFill>
                                  <a:srgbClr val="002060"/>
                                </a:solidFill>
                                <a:latin typeface="Cambria Math" panose="02040503050406030204" pitchFamily="18" charset="0"/>
                                <a:ea typeface="Cambria Math" panose="02040503050406030204" pitchFamily="18" charset="0"/>
                              </a:rPr>
                              <m:t>Ψ</m:t>
                            </m:r>
                          </m:e>
                          <m:sub>
                            <m:r>
                              <a:rPr lang="en-US" sz="2000">
                                <a:solidFill>
                                  <a:srgbClr val="002060"/>
                                </a:solidFill>
                                <a:latin typeface="Cambria Math" panose="02040503050406030204" pitchFamily="18" charset="0"/>
                                <a:ea typeface="Cambria Math" panose="02040503050406030204" pitchFamily="18" charset="0"/>
                              </a:rPr>
                              <m:t>2</m:t>
                            </m:r>
                          </m:sub>
                        </m:sSub>
                      </m:sub>
                    </m:sSub>
                    <m:r>
                      <a:rPr lang="en-US" sz="2000">
                        <a:solidFill>
                          <a:srgbClr val="002060"/>
                        </a:solidFill>
                        <a:latin typeface="Cambria Math" panose="02040503050406030204" pitchFamily="18" charset="0"/>
                      </a:rPr>
                      <m:t>(∆</m:t>
                    </m:r>
                    <m:sSup>
                      <m:sSupPr>
                        <m:ctrlPr>
                          <a:rPr lang="en-US" sz="2000" i="1">
                            <a:solidFill>
                              <a:srgbClr val="002060"/>
                            </a:solidFill>
                            <a:latin typeface="Cambria Math" panose="02040503050406030204" pitchFamily="18" charset="0"/>
                          </a:rPr>
                        </m:ctrlPr>
                      </m:sSupPr>
                      <m:e>
                        <m:r>
                          <m:rPr>
                            <m:sty m:val="p"/>
                          </m:rPr>
                          <a:rPr lang="en-US" sz="2000">
                            <a:solidFill>
                              <a:srgbClr val="002060"/>
                            </a:solidFill>
                            <a:latin typeface="Cambria Math" panose="02040503050406030204" pitchFamily="18" charset="0"/>
                          </a:rPr>
                          <m:t>S</m:t>
                        </m:r>
                      </m:e>
                      <m:sup>
                        <m:r>
                          <a:rPr lang="en-US" sz="2000">
                            <a:solidFill>
                              <a:srgbClr val="002060"/>
                            </a:solidFill>
                            <a:latin typeface="Cambria Math" panose="02040503050406030204" pitchFamily="18" charset="0"/>
                          </a:rPr>
                          <m:t>′′</m:t>
                        </m:r>
                      </m:sup>
                    </m:sSup>
                    <m:r>
                      <a:rPr lang="en-US" sz="2000">
                        <a:solidFill>
                          <a:srgbClr val="002060"/>
                        </a:solidFill>
                        <a:latin typeface="Cambria Math" panose="02040503050406030204" pitchFamily="18" charset="0"/>
                      </a:rPr>
                      <m:t>)</m:t>
                    </m:r>
                  </m:oMath>
                </a14:m>
                <a:r>
                  <a:rPr lang="en-US" sz="2000" dirty="0">
                    <a:solidFill>
                      <a:srgbClr val="002060"/>
                    </a:solidFill>
                    <a:latin typeface="Times New Roman"/>
                  </a:rPr>
                  <a:t> correlators for different collision systems is strikingly different from those for the </a:t>
                </a:r>
                <a14:m>
                  <m:oMath xmlns:m="http://schemas.openxmlformats.org/officeDocument/2006/math">
                    <m:sSub>
                      <m:sSubPr>
                        <m:ctrlPr>
                          <a:rPr lang="en-US" sz="2000" i="1">
                            <a:solidFill>
                              <a:srgbClr val="002060"/>
                            </a:solidFill>
                            <a:latin typeface="Cambria Math" panose="02040503050406030204" pitchFamily="18" charset="0"/>
                          </a:rPr>
                        </m:ctrlPr>
                      </m:sSubPr>
                      <m:e>
                        <m:r>
                          <m:rPr>
                            <m:sty m:val="p"/>
                          </m:rPr>
                          <a:rPr lang="en-US" sz="2000">
                            <a:solidFill>
                              <a:srgbClr val="002060"/>
                            </a:solidFill>
                            <a:latin typeface="Cambria Math" panose="02040503050406030204" pitchFamily="18" charset="0"/>
                          </a:rPr>
                          <m:t>R</m:t>
                        </m:r>
                      </m:e>
                      <m:sub>
                        <m:sSub>
                          <m:sSubPr>
                            <m:ctrlPr>
                              <a:rPr lang="en-US" sz="2000" i="1">
                                <a:solidFill>
                                  <a:srgbClr val="002060"/>
                                </a:solidFill>
                                <a:latin typeface="Cambria Math" panose="02040503050406030204" pitchFamily="18" charset="0"/>
                                <a:ea typeface="Cambria Math" panose="02040503050406030204" pitchFamily="18" charset="0"/>
                              </a:rPr>
                            </m:ctrlPr>
                          </m:sSubPr>
                          <m:e>
                            <m:r>
                              <m:rPr>
                                <m:sty m:val="p"/>
                              </m:rPr>
                              <a:rPr lang="el-GR" sz="2000" i="1">
                                <a:solidFill>
                                  <a:srgbClr val="002060"/>
                                </a:solidFill>
                                <a:latin typeface="Cambria Math" panose="02040503050406030204" pitchFamily="18" charset="0"/>
                                <a:ea typeface="Cambria Math" panose="02040503050406030204" pitchFamily="18" charset="0"/>
                              </a:rPr>
                              <m:t>Ψ</m:t>
                            </m:r>
                          </m:e>
                          <m:sub>
                            <m:r>
                              <a:rPr lang="en-US" sz="2000">
                                <a:solidFill>
                                  <a:srgbClr val="002060"/>
                                </a:solidFill>
                                <a:latin typeface="Cambria Math" panose="02040503050406030204" pitchFamily="18" charset="0"/>
                                <a:ea typeface="Cambria Math" panose="02040503050406030204" pitchFamily="18" charset="0"/>
                              </a:rPr>
                              <m:t>3</m:t>
                            </m:r>
                          </m:sub>
                        </m:sSub>
                      </m:sub>
                    </m:sSub>
                    <m:r>
                      <a:rPr lang="en-US" sz="2000">
                        <a:solidFill>
                          <a:srgbClr val="002060"/>
                        </a:solidFill>
                        <a:latin typeface="Cambria Math" panose="02040503050406030204" pitchFamily="18" charset="0"/>
                      </a:rPr>
                      <m:t>(∆</m:t>
                    </m:r>
                    <m:sSup>
                      <m:sSupPr>
                        <m:ctrlPr>
                          <a:rPr lang="en-US" sz="2000" i="1">
                            <a:solidFill>
                              <a:srgbClr val="002060"/>
                            </a:solidFill>
                            <a:latin typeface="Cambria Math" panose="02040503050406030204" pitchFamily="18" charset="0"/>
                          </a:rPr>
                        </m:ctrlPr>
                      </m:sSupPr>
                      <m:e>
                        <m:r>
                          <m:rPr>
                            <m:sty m:val="p"/>
                          </m:rPr>
                          <a:rPr lang="en-US" sz="2000">
                            <a:solidFill>
                              <a:srgbClr val="002060"/>
                            </a:solidFill>
                            <a:latin typeface="Cambria Math" panose="02040503050406030204" pitchFamily="18" charset="0"/>
                          </a:rPr>
                          <m:t>S</m:t>
                        </m:r>
                      </m:e>
                      <m:sup>
                        <m:r>
                          <a:rPr lang="en-US" sz="2000">
                            <a:solidFill>
                              <a:srgbClr val="002060"/>
                            </a:solidFill>
                            <a:latin typeface="Cambria Math" panose="02040503050406030204" pitchFamily="18" charset="0"/>
                          </a:rPr>
                          <m:t>′′</m:t>
                        </m:r>
                      </m:sup>
                    </m:sSup>
                    <m:r>
                      <a:rPr lang="en-US" sz="2000">
                        <a:solidFill>
                          <a:srgbClr val="002060"/>
                        </a:solidFill>
                        <a:latin typeface="Cambria Math" panose="02040503050406030204" pitchFamily="18" charset="0"/>
                      </a:rPr>
                      <m:t>)</m:t>
                    </m:r>
                  </m:oMath>
                </a14:m>
                <a:r>
                  <a:rPr lang="en-US" sz="2000" dirty="0">
                    <a:solidFill>
                      <a:srgbClr val="002060"/>
                    </a:solidFill>
                    <a:latin typeface="Times New Roman"/>
                  </a:rPr>
                  <a:t> correlators.</a:t>
                </a:r>
              </a:p>
              <a:p>
                <a:pPr marL="342900" indent="-342900" algn="l">
                  <a:buFont typeface="Wingdings" panose="05000000000000000000" pitchFamily="2" charset="2"/>
                  <a:buChar char="ü"/>
                </a:pPr>
                <a:r>
                  <a:rPr lang="en-US" sz="2000" dirty="0">
                    <a:solidFill>
                      <a:srgbClr val="FF0000"/>
                    </a:solidFill>
                    <a:latin typeface="Times New Roman"/>
                  </a:rPr>
                  <a:t> </a:t>
                </a:r>
                <a14:m>
                  <m:oMath xmlns:m="http://schemas.openxmlformats.org/officeDocument/2006/math">
                    <m:sSub>
                      <m:sSubPr>
                        <m:ctrlPr>
                          <a:rPr lang="en-US" sz="2000" i="1">
                            <a:solidFill>
                              <a:srgbClr val="FF0000"/>
                            </a:solidFill>
                            <a:latin typeface="Cambria Math" panose="02040503050406030204" pitchFamily="18" charset="0"/>
                          </a:rPr>
                        </m:ctrlPr>
                      </m:sSubPr>
                      <m:e>
                        <m:r>
                          <m:rPr>
                            <m:sty m:val="p"/>
                          </m:rPr>
                          <a:rPr lang="en-US" sz="2000">
                            <a:solidFill>
                              <a:srgbClr val="FF0000"/>
                            </a:solidFill>
                            <a:latin typeface="Cambria Math" panose="02040503050406030204" pitchFamily="18" charset="0"/>
                          </a:rPr>
                          <m:t>R</m:t>
                        </m:r>
                      </m:e>
                      <m:sub>
                        <m:sSub>
                          <m:sSubPr>
                            <m:ctrlPr>
                              <a:rPr lang="en-US" sz="2000" i="1">
                                <a:solidFill>
                                  <a:srgbClr val="FF0000"/>
                                </a:solidFill>
                                <a:latin typeface="Cambria Math" panose="02040503050406030204" pitchFamily="18" charset="0"/>
                              </a:rPr>
                            </m:ctrlPr>
                          </m:sSubPr>
                          <m:e>
                            <m:r>
                              <m:rPr>
                                <m:sty m:val="p"/>
                              </m:rPr>
                              <a:rPr lang="el-GR" sz="2000">
                                <a:solidFill>
                                  <a:srgbClr val="FF0000"/>
                                </a:solidFill>
                                <a:latin typeface="Cambria Math" panose="02040503050406030204" pitchFamily="18" charset="0"/>
                              </a:rPr>
                              <m:t>Ψ</m:t>
                            </m:r>
                          </m:e>
                          <m:sub>
                            <m:r>
                              <a:rPr lang="en-US" sz="2000">
                                <a:solidFill>
                                  <a:srgbClr val="FF0000"/>
                                </a:solidFill>
                                <a:latin typeface="Cambria Math" panose="02040503050406030204" pitchFamily="18" charset="0"/>
                              </a:rPr>
                              <m:t>2</m:t>
                            </m:r>
                          </m:sub>
                        </m:sSub>
                      </m:sub>
                    </m:sSub>
                    <m:r>
                      <a:rPr lang="en-US" sz="2000">
                        <a:solidFill>
                          <a:srgbClr val="FF0000"/>
                        </a:solidFill>
                        <a:latin typeface="Cambria Math" panose="02040503050406030204" pitchFamily="18" charset="0"/>
                      </a:rPr>
                      <m:t>(∆</m:t>
                    </m:r>
                    <m:sSup>
                      <m:sSupPr>
                        <m:ctrlPr>
                          <a:rPr lang="en-US" sz="2000" i="1">
                            <a:solidFill>
                              <a:srgbClr val="FF0000"/>
                            </a:solidFill>
                            <a:latin typeface="Cambria Math" panose="02040503050406030204" pitchFamily="18" charset="0"/>
                          </a:rPr>
                        </m:ctrlPr>
                      </m:sSupPr>
                      <m:e>
                        <m:r>
                          <m:rPr>
                            <m:sty m:val="p"/>
                          </m:rPr>
                          <a:rPr lang="en-US" sz="2000">
                            <a:solidFill>
                              <a:srgbClr val="FF0000"/>
                            </a:solidFill>
                            <a:latin typeface="Cambria Math" panose="02040503050406030204" pitchFamily="18" charset="0"/>
                          </a:rPr>
                          <m:t>S</m:t>
                        </m:r>
                      </m:e>
                      <m:sup>
                        <m:r>
                          <a:rPr lang="en-US" sz="2000">
                            <a:solidFill>
                              <a:srgbClr val="FF0000"/>
                            </a:solidFill>
                            <a:latin typeface="Cambria Math" panose="02040503050406030204" pitchFamily="18" charset="0"/>
                          </a:rPr>
                          <m:t>′′</m:t>
                        </m:r>
                      </m:sup>
                    </m:sSup>
                    <m:r>
                      <a:rPr lang="en-US" sz="2000">
                        <a:solidFill>
                          <a:srgbClr val="FF0000"/>
                        </a:solidFill>
                        <a:latin typeface="Cambria Math" panose="02040503050406030204" pitchFamily="18" charset="0"/>
                      </a:rPr>
                      <m:t>)</m:t>
                    </m:r>
                  </m:oMath>
                </a14:m>
                <a:r>
                  <a:rPr lang="en-US" sz="2000" dirty="0">
                    <a:solidFill>
                      <a:srgbClr val="FF0000"/>
                    </a:solidFill>
                    <a:latin typeface="Times New Roman"/>
                  </a:rPr>
                  <a:t> decidedly concave-shaped, as would be expected for CME-driven charge separation with limited influence from background-driven charge separation.</a:t>
                </a:r>
              </a:p>
            </p:txBody>
          </p:sp>
        </mc:Choice>
        <mc:Fallback>
          <p:sp>
            <p:nvSpPr>
              <p:cNvPr id="9" name="Rectangle 8">
                <a:extLst>
                  <a:ext uri="{FF2B5EF4-FFF2-40B4-BE49-F238E27FC236}">
                    <a16:creationId xmlns:a16="http://schemas.microsoft.com/office/drawing/2014/main" id="{413041E3-2148-AB48-989A-8D1B5A7AD978}"/>
                  </a:ext>
                </a:extLst>
              </p:cNvPr>
              <p:cNvSpPr>
                <a:spLocks noRot="1" noChangeAspect="1" noMove="1" noResize="1" noEditPoints="1" noAdjustHandles="1" noChangeArrowheads="1" noChangeShapeType="1" noTextEdit="1"/>
              </p:cNvSpPr>
              <p:nvPr/>
            </p:nvSpPr>
            <p:spPr>
              <a:xfrm>
                <a:off x="925135" y="4124294"/>
                <a:ext cx="7533065" cy="1743106"/>
              </a:xfrm>
              <a:prstGeom prst="rect">
                <a:avLst/>
              </a:prstGeom>
              <a:blipFill>
                <a:blip r:embed="rId4"/>
                <a:stretch>
                  <a:fillRect l="-728" t="-2098" b="-34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04235692-EF10-0E4B-BBA4-2A11A776F45C}"/>
                  </a:ext>
                </a:extLst>
              </p:cNvPr>
              <p:cNvSpPr/>
              <p:nvPr/>
            </p:nvSpPr>
            <p:spPr>
              <a:xfrm>
                <a:off x="3924424" y="2069330"/>
                <a:ext cx="1911292" cy="47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𝐹𝑖𝑡</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e>
                      </m:d>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𝑒</m:t>
                          </m:r>
                        </m:e>
                        <m:sup>
                          <m:sSup>
                            <m:sSupPr>
                              <m:ctrlPr>
                                <a:rPr lang="en-US" sz="1600" i="1">
                                  <a:latin typeface="Cambria Math" panose="02040503050406030204" pitchFamily="18" charset="0"/>
                                </a:rPr>
                              </m:ctrlPr>
                            </m:sSupPr>
                            <m:e>
                              <m:r>
                                <a:rPr lang="en-US" sz="1600" i="1">
                                  <a:latin typeface="Cambria Math" panose="02040503050406030204" pitchFamily="18" charset="0"/>
                                </a:rPr>
                                <m:t>0.5</m:t>
                              </m:r>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𝑥</m:t>
                                      </m:r>
                                    </m:num>
                                    <m:den>
                                      <m:r>
                                        <a:rPr lang="en-US" sz="1600" i="1">
                                          <a:latin typeface="Cambria Math" panose="02040503050406030204" pitchFamily="18" charset="0"/>
                                          <a:ea typeface="Cambria Math" panose="02040503050406030204" pitchFamily="18" charset="0"/>
                                        </a:rPr>
                                        <m:t>𝜎</m:t>
                                      </m:r>
                                    </m:den>
                                  </m:f>
                                </m:e>
                              </m:d>
                            </m:e>
                            <m:sup>
                              <m:r>
                                <a:rPr lang="en-US" sz="1600" b="0" i="1" smtClean="0">
                                  <a:latin typeface="Cambria Math" panose="02040503050406030204" pitchFamily="18" charset="0"/>
                                </a:rPr>
                                <m:t>2</m:t>
                              </m:r>
                            </m:sup>
                          </m:sSup>
                        </m:sup>
                      </m:sSup>
                    </m:oMath>
                  </m:oMathPara>
                </a14:m>
                <a:endParaRPr lang="en-US" sz="1600" dirty="0"/>
              </a:p>
            </p:txBody>
          </p:sp>
        </mc:Choice>
        <mc:Fallback>
          <p:sp>
            <p:nvSpPr>
              <p:cNvPr id="10" name="Rectangle 9">
                <a:extLst>
                  <a:ext uri="{FF2B5EF4-FFF2-40B4-BE49-F238E27FC236}">
                    <a16:creationId xmlns:a16="http://schemas.microsoft.com/office/drawing/2014/main" id="{04235692-EF10-0E4B-BBA4-2A11A776F45C}"/>
                  </a:ext>
                </a:extLst>
              </p:cNvPr>
              <p:cNvSpPr>
                <a:spLocks noRot="1" noChangeAspect="1" noMove="1" noResize="1" noEditPoints="1" noAdjustHandles="1" noChangeArrowheads="1" noChangeShapeType="1" noTextEdit="1"/>
              </p:cNvSpPr>
              <p:nvPr/>
            </p:nvSpPr>
            <p:spPr>
              <a:xfrm>
                <a:off x="3924424" y="2069330"/>
                <a:ext cx="1911292" cy="479875"/>
              </a:xfrm>
              <a:prstGeom prst="rect">
                <a:avLst/>
              </a:prstGeom>
              <a:blipFill>
                <a:blip r:embed="rId5"/>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936BAD5C-253B-EE4D-9629-922F2CD94259}"/>
              </a:ext>
            </a:extLst>
          </p:cNvPr>
          <p:cNvSpPr/>
          <p:nvPr/>
        </p:nvSpPr>
        <p:spPr>
          <a:xfrm>
            <a:off x="1442649" y="2021335"/>
            <a:ext cx="1447215" cy="296768"/>
          </a:xfrm>
          <a:prstGeom prst="rect">
            <a:avLst/>
          </a:prstGeom>
        </p:spPr>
        <p:txBody>
          <a:bodyPr wrap="none">
            <a:spAutoFit/>
          </a:bodyPr>
          <a:lstStyle/>
          <a:p>
            <a:r>
              <a:rPr lang="en-US" sz="1400" dirty="0">
                <a:solidFill>
                  <a:srgbClr val="00B0F0"/>
                </a:solidFill>
                <a:latin typeface="Times New Roman"/>
              </a:rPr>
              <a:t>STAR Preliminary</a:t>
            </a:r>
          </a:p>
        </p:txBody>
      </p:sp>
      <p:sp>
        <p:nvSpPr>
          <p:cNvPr id="11" name="Rectangle 10">
            <a:extLst>
              <a:ext uri="{FF2B5EF4-FFF2-40B4-BE49-F238E27FC236}">
                <a16:creationId xmlns:a16="http://schemas.microsoft.com/office/drawing/2014/main" id="{7F66CC38-621C-2F49-986F-6E517D67636C}"/>
              </a:ext>
            </a:extLst>
          </p:cNvPr>
          <p:cNvSpPr/>
          <p:nvPr/>
        </p:nvSpPr>
        <p:spPr>
          <a:xfrm>
            <a:off x="6111433" y="1903465"/>
            <a:ext cx="2550026" cy="523220"/>
          </a:xfrm>
          <a:prstGeom prst="rect">
            <a:avLst/>
          </a:prstGeom>
        </p:spPr>
        <p:txBody>
          <a:bodyPr wrap="square">
            <a:spAutoFit/>
          </a:bodyPr>
          <a:lstStyle/>
          <a:p>
            <a:pPr algn="ctr"/>
            <a:r>
              <a:rPr lang="en-US" sz="1400" dirty="0">
                <a:latin typeface="Times New Roman"/>
              </a:rPr>
              <a:t>With acceptance weighting correction</a:t>
            </a:r>
          </a:p>
        </p:txBody>
      </p:sp>
      <p:sp>
        <p:nvSpPr>
          <p:cNvPr id="13" name="Rounded Rectangle 34">
            <a:extLst>
              <a:ext uri="{FF2B5EF4-FFF2-40B4-BE49-F238E27FC236}">
                <a16:creationId xmlns:a16="http://schemas.microsoft.com/office/drawing/2014/main" id="{9D6C8A75-9420-49F9-B6B8-E93F586F50BB}"/>
              </a:ext>
            </a:extLst>
          </p:cNvPr>
          <p:cNvSpPr/>
          <p:nvPr/>
        </p:nvSpPr>
        <p:spPr>
          <a:xfrm>
            <a:off x="10883" y="74003"/>
            <a:ext cx="3265717"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Selected RHIC Results</a:t>
            </a:r>
            <a:endParaRPr lang="en-US" sz="2100" dirty="0"/>
          </a:p>
        </p:txBody>
      </p:sp>
      <p:sp>
        <p:nvSpPr>
          <p:cNvPr id="14" name="Footer Placeholder 1">
            <a:extLst>
              <a:ext uri="{FF2B5EF4-FFF2-40B4-BE49-F238E27FC236}">
                <a16:creationId xmlns:a16="http://schemas.microsoft.com/office/drawing/2014/main" id="{D6123659-F1E5-43E1-B656-06285EBA6F82}"/>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172592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B3D67-8278-E140-AF41-47AC381A6816}"/>
              </a:ext>
            </a:extLst>
          </p:cNvPr>
          <p:cNvSpPr>
            <a:spLocks noGrp="1"/>
          </p:cNvSpPr>
          <p:nvPr>
            <p:ph type="sldNum" sz="quarter" idx="12"/>
          </p:nvPr>
        </p:nvSpPr>
        <p:spPr/>
        <p:txBody>
          <a:bodyPr/>
          <a:lstStyle/>
          <a:p>
            <a:fld id="{80B0002B-CAE1-034D-9B93-39F959C2489B}" type="slidenum">
              <a:rPr lang="en-US" smtClean="0"/>
              <a:t>19</a:t>
            </a:fld>
            <a:endParaRPr lang="en-US"/>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AF3D87FA-5957-D547-B5FA-7DA24267B6F2}"/>
                  </a:ext>
                </a:extLst>
              </p:cNvPr>
              <p:cNvSpPr/>
              <p:nvPr/>
            </p:nvSpPr>
            <p:spPr>
              <a:xfrm>
                <a:off x="412490" y="3808436"/>
                <a:ext cx="5836867" cy="1309461"/>
              </a:xfrm>
              <a:prstGeom prst="rect">
                <a:avLst/>
              </a:prstGeom>
            </p:spPr>
            <p:txBody>
              <a:bodyPr wrap="square">
                <a:spAutoFit/>
              </a:bodyPr>
              <a:lstStyle/>
              <a:p>
                <a:pPr marL="285750" indent="-285750" algn="l">
                  <a:buFont typeface="Wingdings" panose="05000000000000000000" pitchFamily="2" charset="2"/>
                  <a:buChar char="ü"/>
                </a:pPr>
                <a14:m>
                  <m:oMath xmlns:m="http://schemas.openxmlformats.org/officeDocument/2006/math">
                    <m:sSubSup>
                      <m:sSubSupPr>
                        <m:ctrlPr>
                          <a:rPr lang="en-US" i="1" smtClean="0">
                            <a:solidFill>
                              <a:srgbClr val="002060"/>
                            </a:solidFill>
                            <a:latin typeface="Cambria Math" panose="02040503050406030204" pitchFamily="18" charset="0"/>
                          </a:rPr>
                        </m:ctrlPr>
                      </m:sSubSupPr>
                      <m:e>
                        <m:r>
                          <a:rPr lang="en-US">
                            <a:solidFill>
                              <a:srgbClr val="002060"/>
                            </a:solidFill>
                            <a:latin typeface="Cambria Math" panose="02040503050406030204" pitchFamily="18" charset="0"/>
                          </a:rPr>
                          <m:t>𝜎</m:t>
                        </m:r>
                      </m:e>
                      <m:sub>
                        <m:sSub>
                          <m:sSubPr>
                            <m:ctrlPr>
                              <a:rPr lang="en-US" i="1">
                                <a:solidFill>
                                  <a:srgbClr val="002060"/>
                                </a:solidFill>
                                <a:latin typeface="Cambria Math" panose="02040503050406030204" pitchFamily="18" charset="0"/>
                              </a:rPr>
                            </m:ctrlPr>
                          </m:sSubPr>
                          <m:e>
                            <m:r>
                              <m:rPr>
                                <m:sty m:val="p"/>
                              </m:rPr>
                              <a:rPr lang="en-US">
                                <a:solidFill>
                                  <a:srgbClr val="002060"/>
                                </a:solidFill>
                                <a:latin typeface="Cambria Math" panose="02040503050406030204" pitchFamily="18" charset="0"/>
                              </a:rPr>
                              <m:t>R</m:t>
                            </m:r>
                          </m:e>
                          <m:sub>
                            <m:sSub>
                              <m:sSubPr>
                                <m:ctrlPr>
                                  <a:rPr lang="en-US" i="1">
                                    <a:solidFill>
                                      <a:srgbClr val="002060"/>
                                    </a:solidFill>
                                    <a:latin typeface="Cambria Math" panose="02040503050406030204" pitchFamily="18" charset="0"/>
                                  </a:rPr>
                                </m:ctrlPr>
                              </m:sSubPr>
                              <m:e>
                                <m:r>
                                  <m:rPr>
                                    <m:sty m:val="p"/>
                                  </m:rPr>
                                  <a:rPr lang="el-GR">
                                    <a:solidFill>
                                      <a:srgbClr val="002060"/>
                                    </a:solidFill>
                                    <a:latin typeface="Cambria Math" panose="02040503050406030204" pitchFamily="18" charset="0"/>
                                  </a:rPr>
                                  <m:t>Ψ</m:t>
                                </m:r>
                              </m:e>
                              <m:sub>
                                <m:r>
                                  <a:rPr lang="en-US">
                                    <a:solidFill>
                                      <a:srgbClr val="002060"/>
                                    </a:solidFill>
                                    <a:latin typeface="Cambria Math" panose="02040503050406030204" pitchFamily="18" charset="0"/>
                                  </a:rPr>
                                  <m:t>2</m:t>
                                </m:r>
                              </m:sub>
                            </m:sSub>
                          </m:sub>
                        </m:sSub>
                      </m:sub>
                      <m:sup>
                        <m:r>
                          <a:rPr lang="en-US">
                            <a:solidFill>
                              <a:srgbClr val="002060"/>
                            </a:solidFill>
                            <a:latin typeface="Cambria Math" panose="02040503050406030204" pitchFamily="18" charset="0"/>
                          </a:rPr>
                          <m:t>−1</m:t>
                        </m:r>
                      </m:sup>
                    </m:sSubSup>
                    <m:r>
                      <a:rPr lang="en-US">
                        <a:solidFill>
                          <a:srgbClr val="002060"/>
                        </a:solidFill>
                        <a:latin typeface="Cambria Math" panose="02040503050406030204" pitchFamily="18" charset="0"/>
                      </a:rPr>
                      <m:t> </m:t>
                    </m:r>
                  </m:oMath>
                </a14:m>
                <a:r>
                  <a:rPr lang="en-US" dirty="0">
                    <a:solidFill>
                      <a:srgbClr val="002060"/>
                    </a:solidFill>
                    <a:latin typeface="Times New Roman"/>
                  </a:rPr>
                  <a:t>indicates a sizable centrality dependence, suggestive of the expected increase in the magnitude of the CME-driven charge separation when the </a:t>
                </a:r>
                <a14:m>
                  <m:oMath xmlns:m="http://schemas.openxmlformats.org/officeDocument/2006/math">
                    <m:acc>
                      <m:accPr>
                        <m:chr m:val="⃗"/>
                        <m:ctrlPr>
                          <a:rPr lang="en-US" i="1">
                            <a:solidFill>
                              <a:srgbClr val="002060"/>
                            </a:solidFill>
                            <a:latin typeface="Cambria Math" panose="02040503050406030204" pitchFamily="18" charset="0"/>
                          </a:rPr>
                        </m:ctrlPr>
                      </m:accPr>
                      <m:e>
                        <m:r>
                          <a:rPr lang="en-US">
                            <a:solidFill>
                              <a:srgbClr val="002060"/>
                            </a:solidFill>
                            <a:latin typeface="Cambria Math" panose="02040503050406030204" pitchFamily="18" charset="0"/>
                          </a:rPr>
                          <m:t>𝐵</m:t>
                        </m:r>
                      </m:e>
                    </m:acc>
                  </m:oMath>
                </a14:m>
                <a:r>
                  <a:rPr lang="en-US" dirty="0">
                    <a:solidFill>
                      <a:srgbClr val="002060"/>
                    </a:solidFill>
                    <a:latin typeface="Times New Roman"/>
                  </a:rPr>
                  <a:t>-field increases as collisions become more peripheral.</a:t>
                </a:r>
              </a:p>
            </p:txBody>
          </p:sp>
        </mc:Choice>
        <mc:Fallback>
          <p:sp>
            <p:nvSpPr>
              <p:cNvPr id="10" name="Rectangle 9">
                <a:extLst>
                  <a:ext uri="{FF2B5EF4-FFF2-40B4-BE49-F238E27FC236}">
                    <a16:creationId xmlns:a16="http://schemas.microsoft.com/office/drawing/2014/main" id="{AF3D87FA-5957-D547-B5FA-7DA24267B6F2}"/>
                  </a:ext>
                </a:extLst>
              </p:cNvPr>
              <p:cNvSpPr>
                <a:spLocks noRot="1" noChangeAspect="1" noMove="1" noResize="1" noEditPoints="1" noAdjustHandles="1" noChangeArrowheads="1" noChangeShapeType="1" noTextEdit="1"/>
              </p:cNvSpPr>
              <p:nvPr/>
            </p:nvSpPr>
            <p:spPr>
              <a:xfrm>
                <a:off x="412490" y="3808436"/>
                <a:ext cx="5836867" cy="1309461"/>
              </a:xfrm>
              <a:prstGeom prst="rect">
                <a:avLst/>
              </a:prstGeom>
              <a:blipFill>
                <a:blip r:embed="rId2"/>
                <a:stretch>
                  <a:fillRect l="-731" t="-1860" r="-1358" b="-651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305C5FC7-6F22-A441-B433-E0CB797CCFC3}"/>
              </a:ext>
            </a:extLst>
          </p:cNvPr>
          <p:cNvSpPr/>
          <p:nvPr/>
        </p:nvSpPr>
        <p:spPr>
          <a:xfrm>
            <a:off x="2726290" y="5467505"/>
            <a:ext cx="3223158" cy="646331"/>
          </a:xfrm>
          <a:prstGeom prst="rect">
            <a:avLst/>
          </a:prstGeom>
        </p:spPr>
        <p:txBody>
          <a:bodyPr wrap="square">
            <a:spAutoFit/>
          </a:bodyPr>
          <a:lstStyle/>
          <a:p>
            <a:pPr algn="ctr"/>
            <a:r>
              <a:rPr lang="en-US" dirty="0">
                <a:solidFill>
                  <a:srgbClr val="7030A0"/>
                </a:solidFill>
                <a:latin typeface="Times New Roman"/>
              </a:rPr>
              <a:t>All widths are normalized to the width of 0-20% (smallest a</a:t>
            </a:r>
            <a:r>
              <a:rPr lang="en-US" baseline="-25000" dirty="0">
                <a:solidFill>
                  <a:srgbClr val="7030A0"/>
                </a:solidFill>
                <a:latin typeface="Times New Roman"/>
              </a:rPr>
              <a:t>1</a:t>
            </a:r>
            <a:r>
              <a:rPr lang="en-US" dirty="0">
                <a:solidFill>
                  <a:srgbClr val="7030A0"/>
                </a:solidFill>
                <a:latin typeface="Times New Roman"/>
              </a:rPr>
              <a:t>)</a:t>
            </a:r>
            <a:endParaRPr lang="en-US" dirty="0">
              <a:solidFill>
                <a:srgbClr val="7030A0"/>
              </a:solidFill>
            </a:endParaRPr>
          </a:p>
        </p:txBody>
      </p:sp>
      <p:pic>
        <p:nvPicPr>
          <p:cNvPr id="17" name="Picture 16">
            <a:extLst>
              <a:ext uri="{FF2B5EF4-FFF2-40B4-BE49-F238E27FC236}">
                <a16:creationId xmlns:a16="http://schemas.microsoft.com/office/drawing/2014/main" id="{A766CB3A-D4FF-4744-898D-8C43D072274C}"/>
              </a:ext>
            </a:extLst>
          </p:cNvPr>
          <p:cNvPicPr>
            <a:picLocks noChangeAspect="1"/>
          </p:cNvPicPr>
          <p:nvPr/>
        </p:nvPicPr>
        <p:blipFill>
          <a:blip r:embed="rId3"/>
          <a:stretch>
            <a:fillRect/>
          </a:stretch>
        </p:blipFill>
        <p:spPr>
          <a:xfrm>
            <a:off x="392222" y="1494491"/>
            <a:ext cx="6979186" cy="2232150"/>
          </a:xfrm>
          <a:prstGeom prst="rect">
            <a:avLst/>
          </a:prstGeom>
        </p:spPr>
      </p:pic>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080B4C1-8214-8747-8358-9F3857AD0AE5}"/>
                  </a:ext>
                </a:extLst>
              </p:cNvPr>
              <p:cNvSpPr/>
              <p:nvPr/>
            </p:nvSpPr>
            <p:spPr>
              <a:xfrm>
                <a:off x="5497080" y="1678057"/>
                <a:ext cx="1696105" cy="431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𝐹𝑖𝑡</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r>
                        <a:rPr lang="en-US" sz="1400" b="0" i="1" smtClean="0">
                          <a:latin typeface="Cambria Math" panose="02040503050406030204" pitchFamily="18" charset="0"/>
                        </a:rPr>
                        <m:t>𝑎</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sSup>
                            <m:sSupPr>
                              <m:ctrlPr>
                                <a:rPr lang="en-US" sz="1400" i="1">
                                  <a:latin typeface="Cambria Math" panose="02040503050406030204" pitchFamily="18" charset="0"/>
                                </a:rPr>
                              </m:ctrlPr>
                            </m:sSupPr>
                            <m:e>
                              <m:r>
                                <a:rPr lang="en-US" sz="1400" i="1">
                                  <a:latin typeface="Cambria Math" panose="02040503050406030204" pitchFamily="18" charset="0"/>
                                </a:rPr>
                                <m:t>0.5</m:t>
                              </m:r>
                              <m:r>
                                <a:rPr lang="en-US" sz="1400" b="0" i="1" smtClean="0">
                                  <a:latin typeface="Cambria Math" panose="02040503050406030204" pitchFamily="18" charset="0"/>
                                </a:rPr>
                                <m:t> </m:t>
                              </m:r>
                              <m:d>
                                <m:dPr>
                                  <m:ctrlPr>
                                    <a:rPr lang="en-US" sz="1400" b="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𝑥</m:t>
                                      </m:r>
                                    </m:num>
                                    <m:den>
                                      <m:r>
                                        <a:rPr lang="en-US" sz="1400" i="1">
                                          <a:latin typeface="Cambria Math" panose="02040503050406030204" pitchFamily="18" charset="0"/>
                                          <a:ea typeface="Cambria Math" panose="02040503050406030204" pitchFamily="18" charset="0"/>
                                        </a:rPr>
                                        <m:t>𝜎</m:t>
                                      </m:r>
                                    </m:den>
                                  </m:f>
                                </m:e>
                              </m:d>
                            </m:e>
                            <m:sup>
                              <m:r>
                                <a:rPr lang="en-US" sz="1400" b="0" i="1" smtClean="0">
                                  <a:latin typeface="Cambria Math" panose="02040503050406030204" pitchFamily="18" charset="0"/>
                                </a:rPr>
                                <m:t>2</m:t>
                              </m:r>
                            </m:sup>
                          </m:sSup>
                        </m:sup>
                      </m:sSup>
                    </m:oMath>
                  </m:oMathPara>
                </a14:m>
                <a:endParaRPr lang="en-US" sz="1400" dirty="0"/>
              </a:p>
            </p:txBody>
          </p:sp>
        </mc:Choice>
        <mc:Fallback xmlns="">
          <p:sp>
            <p:nvSpPr>
              <p:cNvPr id="22" name="Rectangle 21">
                <a:extLst>
                  <a:ext uri="{FF2B5EF4-FFF2-40B4-BE49-F238E27FC236}">
                    <a16:creationId xmlns:a16="http://schemas.microsoft.com/office/drawing/2014/main" id="{4080B4C1-8214-8747-8358-9F3857AD0AE5}"/>
                  </a:ext>
                </a:extLst>
              </p:cNvPr>
              <p:cNvSpPr>
                <a:spLocks noRot="1" noChangeAspect="1" noMove="1" noResize="1" noEditPoints="1" noAdjustHandles="1" noChangeArrowheads="1" noChangeShapeType="1" noTextEdit="1"/>
              </p:cNvSpPr>
              <p:nvPr/>
            </p:nvSpPr>
            <p:spPr>
              <a:xfrm>
                <a:off x="5497080" y="1678057"/>
                <a:ext cx="1696105" cy="431400"/>
              </a:xfrm>
              <a:prstGeom prst="rect">
                <a:avLst/>
              </a:prstGeom>
              <a:blipFill>
                <a:blip r:embed="rId8"/>
                <a:stretch>
                  <a:fillRect b="-5882"/>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04984D17-BCDF-D544-8FB8-F834397688A0}"/>
              </a:ext>
            </a:extLst>
          </p:cNvPr>
          <p:cNvGrpSpPr/>
          <p:nvPr/>
        </p:nvGrpSpPr>
        <p:grpSpPr>
          <a:xfrm>
            <a:off x="5949448" y="3851160"/>
            <a:ext cx="2941991" cy="2069801"/>
            <a:chOff x="5775827" y="3735410"/>
            <a:chExt cx="2941991" cy="2069801"/>
          </a:xfrm>
        </p:grpSpPr>
        <p:grpSp>
          <p:nvGrpSpPr>
            <p:cNvPr id="43" name="Group 42">
              <a:extLst>
                <a:ext uri="{FF2B5EF4-FFF2-40B4-BE49-F238E27FC236}">
                  <a16:creationId xmlns:a16="http://schemas.microsoft.com/office/drawing/2014/main" id="{C59BDEAC-188B-FB44-862E-6610281751C1}"/>
                </a:ext>
              </a:extLst>
            </p:cNvPr>
            <p:cNvGrpSpPr/>
            <p:nvPr/>
          </p:nvGrpSpPr>
          <p:grpSpPr>
            <a:xfrm>
              <a:off x="5775827" y="4907196"/>
              <a:ext cx="2941991" cy="898015"/>
              <a:chOff x="757778" y="4751624"/>
              <a:chExt cx="2941991" cy="898015"/>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F7BCD4D-0A28-9C41-BF1E-EDFAE61CDD2D}"/>
                      </a:ext>
                    </a:extLst>
                  </p:cNvPr>
                  <p:cNvSpPr/>
                  <p:nvPr/>
                </p:nvSpPr>
                <p:spPr>
                  <a:xfrm>
                    <a:off x="1680173" y="4751624"/>
                    <a:ext cx="707758" cy="409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m:rPr>
                                  <m:sty m:val="p"/>
                                </m:rPr>
                                <a:rPr lang="el-GR" i="1" smtClean="0">
                                  <a:latin typeface="Cambria Math" panose="02040503050406030204" pitchFamily="18" charset="0"/>
                                  <a:ea typeface="Cambria Math" panose="02040503050406030204" pitchFamily="18" charset="0"/>
                                </a:rPr>
                                <m:t>σ</m:t>
                              </m:r>
                            </m:e>
                            <m:sub>
                              <m:sSub>
                                <m:sSubPr>
                                  <m:ctrlPr>
                                    <a:rPr lang="en-US" i="1">
                                      <a:latin typeface="Cambria Math" panose="02040503050406030204" pitchFamily="18" charset="0"/>
                                    </a:rPr>
                                  </m:ctrlPr>
                                </m:sSubPr>
                                <m:e>
                                  <m:r>
                                    <a:rPr lang="en-US">
                                      <a:latin typeface="Cambria Math" panose="02040503050406030204" pitchFamily="18" charset="0"/>
                                    </a:rPr>
                                    <m:t>𝑅</m:t>
                                  </m:r>
                                </m:e>
                                <m:sub>
                                  <m:r>
                                    <m:rPr>
                                      <m:sty m:val="p"/>
                                    </m:rPr>
                                    <a:rPr lang="el-GR">
                                      <a:latin typeface="Cambria Math" panose="02040503050406030204" pitchFamily="18" charset="0"/>
                                    </a:rPr>
                                    <m:t>Ψ</m:t>
                                  </m:r>
                                  <m:r>
                                    <a:rPr lang="en-US" i="1">
                                      <a:latin typeface="Cambria Math" panose="02040503050406030204" pitchFamily="18" charset="0"/>
                                    </a:rPr>
                                    <m:t>2</m:t>
                                  </m:r>
                                </m:sub>
                              </m:sSub>
                            </m:sub>
                            <m:sup>
                              <m:r>
                                <a:rPr lang="en-US" b="0" i="1" smtClean="0">
                                  <a:latin typeface="Cambria Math" panose="02040503050406030204" pitchFamily="18" charset="0"/>
                                  <a:ea typeface="Cambria Math" panose="02040503050406030204" pitchFamily="18" charset="0"/>
                                </a:rPr>
                                <m:t>0</m:t>
                              </m:r>
                            </m:sup>
                          </m:sSubSup>
                        </m:oMath>
                      </m:oMathPara>
                    </a14:m>
                    <a:endParaRPr lang="en-US" dirty="0"/>
                  </a:p>
                </p:txBody>
              </p:sp>
            </mc:Choice>
            <mc:Fallback xmlns="">
              <p:sp>
                <p:nvSpPr>
                  <p:cNvPr id="48" name="Rectangle 47">
                    <a:extLst>
                      <a:ext uri="{FF2B5EF4-FFF2-40B4-BE49-F238E27FC236}">
                        <a16:creationId xmlns:a16="http://schemas.microsoft.com/office/drawing/2014/main" id="{985EF57A-3C72-764D-90E0-44145EFF6A57}"/>
                      </a:ext>
                    </a:extLst>
                  </p:cNvPr>
                  <p:cNvSpPr>
                    <a:spLocks noRot="1" noChangeAspect="1" noMove="1" noResize="1" noEditPoints="1" noAdjustHandles="1" noChangeArrowheads="1" noChangeShapeType="1" noTextEdit="1"/>
                  </p:cNvSpPr>
                  <p:nvPr/>
                </p:nvSpPr>
                <p:spPr>
                  <a:xfrm>
                    <a:off x="1680173" y="4751624"/>
                    <a:ext cx="707758" cy="409215"/>
                  </a:xfrm>
                  <a:prstGeom prst="rect">
                    <a:avLst/>
                  </a:prstGeom>
                  <a:blipFill>
                    <a:blip r:embed="rId9"/>
                    <a:stretch>
                      <a:fillRect/>
                    </a:stretch>
                  </a:blipFill>
                </p:spPr>
                <p:txBody>
                  <a:bodyPr/>
                  <a:lstStyle/>
                  <a:p>
                    <a:r>
                      <a:rPr lang="en-US">
                        <a:noFill/>
                      </a:rPr>
                      <a:t> </a:t>
                    </a:r>
                  </a:p>
                </p:txBody>
              </p:sp>
            </mc:Fallback>
          </mc:AlternateContent>
          <p:sp>
            <p:nvSpPr>
              <p:cNvPr id="48" name="Oval 47">
                <a:extLst>
                  <a:ext uri="{FF2B5EF4-FFF2-40B4-BE49-F238E27FC236}">
                    <a16:creationId xmlns:a16="http://schemas.microsoft.com/office/drawing/2014/main" id="{DBC79AFE-6642-FC4D-AFBA-E00D6A2A2367}"/>
                  </a:ext>
                </a:extLst>
              </p:cNvPr>
              <p:cNvSpPr/>
              <p:nvPr/>
            </p:nvSpPr>
            <p:spPr>
              <a:xfrm>
                <a:off x="1839431" y="5128551"/>
                <a:ext cx="350729" cy="466846"/>
              </a:xfrm>
              <a:prstGeom prst="ellipse">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E50A48C9-B7D7-6444-8CF6-DDE62E6DDE1D}"/>
                  </a:ext>
                </a:extLst>
              </p:cNvPr>
              <p:cNvCxnSpPr>
                <a:cxnSpLocks/>
              </p:cNvCxnSpPr>
              <p:nvPr/>
            </p:nvCxnSpPr>
            <p:spPr>
              <a:xfrm flipV="1">
                <a:off x="757778" y="5361974"/>
                <a:ext cx="1091208" cy="674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92BA578-07C6-C54A-8D37-E060CD0406F5}"/>
                  </a:ext>
                </a:extLst>
              </p:cNvPr>
              <p:cNvSpPr/>
              <p:nvPr/>
            </p:nvSpPr>
            <p:spPr>
              <a:xfrm>
                <a:off x="2179738" y="5341862"/>
                <a:ext cx="1520031" cy="307777"/>
              </a:xfrm>
              <a:prstGeom prst="rect">
                <a:avLst/>
              </a:prstGeom>
            </p:spPr>
            <p:txBody>
              <a:bodyPr wrap="none">
                <a:spAutoFit/>
              </a:bodyPr>
              <a:lstStyle/>
              <a:p>
                <a:r>
                  <a:rPr lang="en-US" sz="1400" dirty="0">
                    <a:solidFill>
                      <a:srgbClr val="00B0F0"/>
                    </a:solidFill>
                    <a:latin typeface="Times New Roman"/>
                  </a:rPr>
                  <a:t>STAR Preliminary</a:t>
                </a:r>
              </a:p>
            </p:txBody>
          </p:sp>
        </p:grpSp>
        <p:pic>
          <p:nvPicPr>
            <p:cNvPr id="44" name="Picture 43">
              <a:extLst>
                <a:ext uri="{FF2B5EF4-FFF2-40B4-BE49-F238E27FC236}">
                  <a16:creationId xmlns:a16="http://schemas.microsoft.com/office/drawing/2014/main" id="{8F56294D-6FD9-5743-A889-0D987B1DAE33}"/>
                </a:ext>
              </a:extLst>
            </p:cNvPr>
            <p:cNvPicPr>
              <a:picLocks noChangeAspect="1"/>
            </p:cNvPicPr>
            <p:nvPr/>
          </p:nvPicPr>
          <p:blipFill>
            <a:blip r:embed="rId10"/>
            <a:stretch>
              <a:fillRect/>
            </a:stretch>
          </p:blipFill>
          <p:spPr>
            <a:xfrm rot="16200000">
              <a:off x="5714328" y="4400081"/>
              <a:ext cx="914368" cy="467816"/>
            </a:xfrm>
            <a:prstGeom prst="rect">
              <a:avLst/>
            </a:prstGeom>
          </p:spPr>
        </p:pic>
        <p:sp>
          <p:nvSpPr>
            <p:cNvPr id="45" name="Rectangle 44">
              <a:extLst>
                <a:ext uri="{FF2B5EF4-FFF2-40B4-BE49-F238E27FC236}">
                  <a16:creationId xmlns:a16="http://schemas.microsoft.com/office/drawing/2014/main" id="{8D3B4979-CE90-D947-9F80-3A642EA4E67A}"/>
                </a:ext>
              </a:extLst>
            </p:cNvPr>
            <p:cNvSpPr/>
            <p:nvPr/>
          </p:nvSpPr>
          <p:spPr>
            <a:xfrm>
              <a:off x="7486650" y="4933975"/>
              <a:ext cx="943672" cy="552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92A6585-48CC-8540-8D71-314DB65778CF}"/>
                </a:ext>
              </a:extLst>
            </p:cNvPr>
            <p:cNvSpPr/>
            <p:nvPr/>
          </p:nvSpPr>
          <p:spPr>
            <a:xfrm>
              <a:off x="6646986" y="3735410"/>
              <a:ext cx="932649" cy="738664"/>
            </a:xfrm>
            <a:prstGeom prst="rect">
              <a:avLst/>
            </a:prstGeom>
          </p:spPr>
          <p:txBody>
            <a:bodyPr wrap="square">
              <a:spAutoFit/>
            </a:bodyPr>
            <a:lstStyle/>
            <a:p>
              <a:pPr algn="ctr"/>
              <a:r>
                <a:rPr lang="en-US" sz="1400" dirty="0">
                  <a:solidFill>
                    <a:srgbClr val="00B0F0"/>
                  </a:solidFill>
                  <a:latin typeface="Times New Roman"/>
                </a:rPr>
                <a:t>Statistical uncertainties only</a:t>
              </a:r>
            </a:p>
          </p:txBody>
        </p:sp>
      </p:grpSp>
      <p:pic>
        <p:nvPicPr>
          <p:cNvPr id="51" name="Picture 50">
            <a:extLst>
              <a:ext uri="{FF2B5EF4-FFF2-40B4-BE49-F238E27FC236}">
                <a16:creationId xmlns:a16="http://schemas.microsoft.com/office/drawing/2014/main" id="{A8CBEFB0-4F0E-D648-8341-88DFE3C0B014}"/>
              </a:ext>
            </a:extLst>
          </p:cNvPr>
          <p:cNvPicPr>
            <a:picLocks noChangeAspect="1"/>
          </p:cNvPicPr>
          <p:nvPr/>
        </p:nvPicPr>
        <p:blipFill>
          <a:blip r:embed="rId11"/>
          <a:stretch>
            <a:fillRect/>
          </a:stretch>
        </p:blipFill>
        <p:spPr>
          <a:xfrm>
            <a:off x="6790777" y="3588929"/>
            <a:ext cx="2259612" cy="2884500"/>
          </a:xfrm>
          <a:prstGeom prst="rect">
            <a:avLst/>
          </a:prstGeom>
        </p:spPr>
      </p:pic>
      <p:sp>
        <p:nvSpPr>
          <p:cNvPr id="52" name="Rectangle 51">
            <a:extLst>
              <a:ext uri="{FF2B5EF4-FFF2-40B4-BE49-F238E27FC236}">
                <a16:creationId xmlns:a16="http://schemas.microsoft.com/office/drawing/2014/main" id="{AD1A404D-6D78-E243-9E25-796616EFA313}"/>
              </a:ext>
            </a:extLst>
          </p:cNvPr>
          <p:cNvSpPr/>
          <p:nvPr/>
        </p:nvSpPr>
        <p:spPr>
          <a:xfrm>
            <a:off x="5503524" y="2024504"/>
            <a:ext cx="1447215" cy="296768"/>
          </a:xfrm>
          <a:prstGeom prst="rect">
            <a:avLst/>
          </a:prstGeom>
        </p:spPr>
        <p:txBody>
          <a:bodyPr wrap="none">
            <a:spAutoFit/>
          </a:bodyPr>
          <a:lstStyle/>
          <a:p>
            <a:r>
              <a:rPr lang="en-US" sz="1400" dirty="0">
                <a:solidFill>
                  <a:srgbClr val="00B0F0"/>
                </a:solidFill>
                <a:latin typeface="Times New Roman"/>
              </a:rPr>
              <a:t>STAR Preliminary</a:t>
            </a:r>
          </a:p>
        </p:txBody>
      </p:sp>
      <p:sp>
        <p:nvSpPr>
          <p:cNvPr id="21" name="Rectangle 20">
            <a:extLst>
              <a:ext uri="{FF2B5EF4-FFF2-40B4-BE49-F238E27FC236}">
                <a16:creationId xmlns:a16="http://schemas.microsoft.com/office/drawing/2014/main" id="{0BEE94E6-C050-834D-9E7F-0928E7ED0E50}"/>
              </a:ext>
            </a:extLst>
          </p:cNvPr>
          <p:cNvSpPr/>
          <p:nvPr/>
        </p:nvSpPr>
        <p:spPr>
          <a:xfrm>
            <a:off x="948527" y="1975793"/>
            <a:ext cx="2143016" cy="461665"/>
          </a:xfrm>
          <a:prstGeom prst="rect">
            <a:avLst/>
          </a:prstGeom>
        </p:spPr>
        <p:txBody>
          <a:bodyPr wrap="square">
            <a:spAutoFit/>
          </a:bodyPr>
          <a:lstStyle/>
          <a:p>
            <a:pPr algn="ctr"/>
            <a:r>
              <a:rPr lang="en-US" sz="1200" dirty="0">
                <a:latin typeface="Times New Roman"/>
              </a:rPr>
              <a:t>Without acceptance weighting correction</a:t>
            </a:r>
          </a:p>
        </p:txBody>
      </p:sp>
      <p:sp>
        <p:nvSpPr>
          <p:cNvPr id="23" name="Rounded Rectangle 34">
            <a:extLst>
              <a:ext uri="{FF2B5EF4-FFF2-40B4-BE49-F238E27FC236}">
                <a16:creationId xmlns:a16="http://schemas.microsoft.com/office/drawing/2014/main" id="{A1782F6D-35C0-4226-8138-89CDA3A94008}"/>
              </a:ext>
            </a:extLst>
          </p:cNvPr>
          <p:cNvSpPr/>
          <p:nvPr/>
        </p:nvSpPr>
        <p:spPr>
          <a:xfrm>
            <a:off x="10883" y="74003"/>
            <a:ext cx="3265717"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Selected RHIC Results</a:t>
            </a:r>
            <a:endParaRPr lang="en-US" sz="2100" dirty="0"/>
          </a:p>
        </p:txBody>
      </p:sp>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A66EF424-B33D-4E0A-83FA-BE5F4EB89824}"/>
                  </a:ext>
                </a:extLst>
              </p:cNvPr>
              <p:cNvSpPr/>
              <p:nvPr/>
            </p:nvSpPr>
            <p:spPr>
              <a:xfrm>
                <a:off x="28250" y="578945"/>
                <a:ext cx="8080761" cy="769441"/>
              </a:xfrm>
              <a:prstGeom prst="rect">
                <a:avLst/>
              </a:prstGeom>
            </p:spPr>
            <p:txBody>
              <a:bodyPr wrap="square">
                <a:spAutoFit/>
              </a:bodyPr>
              <a:lstStyle/>
              <a:p>
                <a:pPr marL="457200" indent="-457200">
                  <a:buFont typeface="Wingdings" pitchFamily="2" charset="2"/>
                  <a:buChar char="Ø"/>
                </a:pPr>
                <a14:m>
                  <m:oMath xmlns:m="http://schemas.openxmlformats.org/officeDocument/2006/math">
                    <m:sSub>
                      <m:sSubPr>
                        <m:ctrlPr>
                          <a:rPr lang="en-US" sz="2000" b="1" i="1" smtClean="0">
                            <a:latin typeface="Cambria Math" panose="02040503050406030204" pitchFamily="18" charset="0"/>
                          </a:rPr>
                        </m:ctrlPr>
                      </m:sSubPr>
                      <m:e>
                        <m:r>
                          <a:rPr lang="en-US" sz="2000" b="1" i="0" smtClean="0">
                            <a:latin typeface="Cambria Math" panose="02040503050406030204" pitchFamily="18" charset="0"/>
                          </a:rPr>
                          <m:t>𝐑</m:t>
                        </m:r>
                      </m:e>
                      <m:sub>
                        <m:sSub>
                          <m:sSubPr>
                            <m:ctrlPr>
                              <a:rPr lang="en-US" sz="2000" b="1" i="1" smtClean="0">
                                <a:latin typeface="Cambria Math" panose="02040503050406030204" pitchFamily="18" charset="0"/>
                                <a:ea typeface="Cambria Math" panose="02040503050406030204" pitchFamily="18" charset="0"/>
                              </a:rPr>
                            </m:ctrlPr>
                          </m:sSubPr>
                          <m:e>
                            <m:r>
                              <a:rPr lang="el-GR" sz="2000" b="1" i="1" smtClean="0">
                                <a:latin typeface="Cambria Math" panose="02040503050406030204" pitchFamily="18" charset="0"/>
                                <a:ea typeface="Cambria Math" panose="02040503050406030204" pitchFamily="18" charset="0"/>
                              </a:rPr>
                              <m:t>𝜳</m:t>
                            </m:r>
                          </m:e>
                          <m:sub>
                            <m:r>
                              <a:rPr lang="en-US" sz="2000" b="1" i="0" smtClean="0">
                                <a:latin typeface="Cambria Math" panose="02040503050406030204" pitchFamily="18" charset="0"/>
                                <a:ea typeface="Cambria Math" panose="02040503050406030204" pitchFamily="18" charset="0"/>
                              </a:rPr>
                              <m:t>𝟐</m:t>
                            </m:r>
                          </m:sub>
                        </m:sSub>
                      </m:sub>
                    </m:sSub>
                    <m:r>
                      <a:rPr lang="en-US" sz="2000" b="1" i="0" smtClean="0">
                        <a:latin typeface="Cambria Math" panose="02040503050406030204" pitchFamily="18" charset="0"/>
                      </a:rPr>
                      <m:t>(</m:t>
                    </m:r>
                    <m:r>
                      <a:rPr lang="en-US" sz="2000" b="1">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0" smtClean="0">
                            <a:latin typeface="Cambria Math" panose="02040503050406030204" pitchFamily="18" charset="0"/>
                          </a:rPr>
                          <m:t>𝐒</m:t>
                        </m:r>
                      </m:e>
                      <m:sup>
                        <m:r>
                          <a:rPr lang="en-US" sz="2000" b="1" i="0" smtClean="0">
                            <a:latin typeface="Cambria Math" panose="02040503050406030204" pitchFamily="18" charset="0"/>
                          </a:rPr>
                          <m:t>′′</m:t>
                        </m:r>
                      </m:sup>
                    </m:sSup>
                    <m:r>
                      <a:rPr lang="en-US" sz="2000" b="1" i="0" smtClean="0">
                        <a:latin typeface="Cambria Math" panose="02040503050406030204" pitchFamily="18" charset="0"/>
                      </a:rPr>
                      <m:t>)</m:t>
                    </m:r>
                  </m:oMath>
                </a14:m>
                <a:r>
                  <a:rPr lang="en-US" sz="2000" b="1" dirty="0">
                    <a:latin typeface="Times New Roman"/>
                  </a:rPr>
                  <a:t> and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𝑹</m:t>
                        </m:r>
                      </m:e>
                      <m:sub>
                        <m:sSub>
                          <m:sSubPr>
                            <m:ctrlPr>
                              <a:rPr lang="en-US"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𝜳</m:t>
                            </m:r>
                          </m:e>
                          <m:sub>
                            <m:r>
                              <a:rPr lang="en-US" sz="2000" b="1" i="0" smtClean="0">
                                <a:latin typeface="Cambria Math" panose="02040503050406030204" pitchFamily="18" charset="0"/>
                                <a:ea typeface="Cambria Math" panose="02040503050406030204" pitchFamily="18" charset="0"/>
                              </a:rPr>
                              <m:t>𝟑</m:t>
                            </m:r>
                          </m:sub>
                        </m:sSub>
                      </m:sub>
                    </m:sSub>
                    <m:r>
                      <a:rPr lang="en-US" sz="2000" b="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𝑺</m:t>
                        </m:r>
                      </m:e>
                      <m:sup>
                        <m:r>
                          <a:rPr lang="en-US" sz="2000" b="1">
                            <a:latin typeface="Cambria Math" panose="02040503050406030204" pitchFamily="18" charset="0"/>
                          </a:rPr>
                          <m:t>′′</m:t>
                        </m:r>
                      </m:sup>
                    </m:sSup>
                    <m:r>
                      <a:rPr lang="en-US" sz="2000" b="1">
                        <a:latin typeface="Cambria Math" panose="02040503050406030204" pitchFamily="18" charset="0"/>
                      </a:rPr>
                      <m:t>)</m:t>
                    </m:r>
                  </m:oMath>
                </a14:m>
                <a:r>
                  <a:rPr lang="en-US" sz="2400" dirty="0">
                    <a:latin typeface="Times New Roman"/>
                  </a:rPr>
                  <a:t> </a:t>
                </a:r>
                <a:r>
                  <a:rPr lang="en-US" sz="2000" b="1" dirty="0">
                    <a:latin typeface="Times New Roman"/>
                  </a:rPr>
                  <a:t>measurements vs. centrality for </a:t>
                </a:r>
              </a:p>
              <a:p>
                <a:r>
                  <a:rPr lang="en-US" sz="2000" b="1" dirty="0" err="1">
                    <a:latin typeface="Times New Roman"/>
                  </a:rPr>
                  <a:t>Au+Au</a:t>
                </a:r>
                <a:r>
                  <a:rPr lang="en-US" sz="2000" b="1" dirty="0">
                    <a:latin typeface="Times New Roman"/>
                  </a:rPr>
                  <a:t> Collisions at 200 GeV</a:t>
                </a:r>
                <a:endParaRPr lang="en-US" sz="2400" dirty="0">
                  <a:latin typeface="Times New Roman"/>
                </a:endParaRPr>
              </a:p>
            </p:txBody>
          </p:sp>
        </mc:Choice>
        <mc:Fallback>
          <p:sp>
            <p:nvSpPr>
              <p:cNvPr id="24" name="Rectangle 23">
                <a:extLst>
                  <a:ext uri="{FF2B5EF4-FFF2-40B4-BE49-F238E27FC236}">
                    <a16:creationId xmlns:a16="http://schemas.microsoft.com/office/drawing/2014/main" id="{A66EF424-B33D-4E0A-83FA-BE5F4EB89824}"/>
                  </a:ext>
                </a:extLst>
              </p:cNvPr>
              <p:cNvSpPr>
                <a:spLocks noRot="1" noChangeAspect="1" noMove="1" noResize="1" noEditPoints="1" noAdjustHandles="1" noChangeArrowheads="1" noChangeShapeType="1" noTextEdit="1"/>
              </p:cNvSpPr>
              <p:nvPr/>
            </p:nvSpPr>
            <p:spPr>
              <a:xfrm>
                <a:off x="28250" y="578945"/>
                <a:ext cx="8080761" cy="769441"/>
              </a:xfrm>
              <a:prstGeom prst="rect">
                <a:avLst/>
              </a:prstGeom>
              <a:blipFill>
                <a:blip r:embed="rId12"/>
                <a:stretch>
                  <a:fillRect b="-13492"/>
                </a:stretch>
              </a:blipFill>
            </p:spPr>
            <p:txBody>
              <a:bodyPr/>
              <a:lstStyle/>
              <a:p>
                <a:r>
                  <a:rPr lang="en-US">
                    <a:noFill/>
                  </a:rPr>
                  <a:t> </a:t>
                </a:r>
              </a:p>
            </p:txBody>
          </p:sp>
        </mc:Fallback>
      </mc:AlternateContent>
      <p:sp>
        <p:nvSpPr>
          <p:cNvPr id="25" name="Footer Placeholder 1">
            <a:extLst>
              <a:ext uri="{FF2B5EF4-FFF2-40B4-BE49-F238E27FC236}">
                <a16:creationId xmlns:a16="http://schemas.microsoft.com/office/drawing/2014/main" id="{D042BD1A-DAC9-4F90-A72D-71591F41E2C9}"/>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421667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2</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sp>
        <p:nvSpPr>
          <p:cNvPr id="7" name="Rectangle 6"/>
          <p:cNvSpPr/>
          <p:nvPr/>
        </p:nvSpPr>
        <p:spPr>
          <a:xfrm>
            <a:off x="-21983" y="3916627"/>
            <a:ext cx="4502149" cy="2031325"/>
          </a:xfrm>
          <a:prstGeom prst="rect">
            <a:avLst/>
          </a:prstGeom>
        </p:spPr>
        <p:txBody>
          <a:bodyPr wrap="square">
            <a:spAutoFit/>
          </a:bodyPr>
          <a:lstStyle/>
          <a:p>
            <a:pPr algn="l"/>
            <a:r>
              <a:rPr lang="en-US" dirty="0"/>
              <a:t>The Chiral Magnetic Effect (CME) results from anomalous chiral transport of the chiral fermions in the QGP, leading to the generation of an electric current along the  magnetic field    generated in the collision:</a:t>
            </a:r>
          </a:p>
          <a:p>
            <a:pPr marL="285750" indent="-285750">
              <a:buFont typeface="Wingdings" panose="05000000000000000000" pitchFamily="2" charset="2"/>
              <a:buChar char="à"/>
            </a:pPr>
            <a:r>
              <a:rPr lang="en-US" b="1" i="0" dirty="0">
                <a:solidFill>
                  <a:srgbClr val="FF0000"/>
                </a:solidFill>
                <a:sym typeface="Wingdings" panose="05000000000000000000" pitchFamily="2" charset="2"/>
              </a:rPr>
              <a:t>Leads to charge separation along </a:t>
            </a:r>
          </a:p>
          <a:p>
            <a:r>
              <a:rPr lang="en-US" b="1" i="0" dirty="0">
                <a:solidFill>
                  <a:srgbClr val="FF0000"/>
                </a:solidFill>
                <a:sym typeface="Wingdings" panose="05000000000000000000" pitchFamily="2" charset="2"/>
              </a:rPr>
              <a:t>the B-field</a:t>
            </a:r>
            <a:endParaRPr lang="en-US" b="1" i="0" dirty="0">
              <a:solidFill>
                <a:srgbClr val="FF0000"/>
              </a:solidFill>
            </a:endParaRPr>
          </a:p>
        </p:txBody>
      </p:sp>
      <p:sp>
        <p:nvSpPr>
          <p:cNvPr id="6" name="Rectangle 5"/>
          <p:cNvSpPr/>
          <p:nvPr/>
        </p:nvSpPr>
        <p:spPr>
          <a:xfrm>
            <a:off x="278447" y="1828800"/>
            <a:ext cx="2007554" cy="1800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2"/>
          </p:cNvCxnSpPr>
          <p:nvPr/>
        </p:nvCxnSpPr>
        <p:spPr>
          <a:xfrm>
            <a:off x="1282224" y="3629163"/>
            <a:ext cx="0" cy="3332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4624" y="833182"/>
            <a:ext cx="869148" cy="584775"/>
          </a:xfrm>
          <a:prstGeom prst="rect">
            <a:avLst/>
          </a:prstGeom>
          <a:noFill/>
          <a:ln>
            <a:solidFill>
              <a:schemeClr val="bg2"/>
            </a:solidFill>
          </a:ln>
        </p:spPr>
        <p:txBody>
          <a:bodyPr wrap="none" rtlCol="0">
            <a:spAutoFit/>
          </a:bodyPr>
          <a:lstStyle/>
          <a:p>
            <a:r>
              <a:rPr lang="en-US" sz="1600" dirty="0"/>
              <a:t>Electric</a:t>
            </a:r>
          </a:p>
          <a:p>
            <a:r>
              <a:rPr lang="en-US" sz="1600" dirty="0"/>
              <a:t>Current</a:t>
            </a:r>
          </a:p>
        </p:txBody>
      </p:sp>
      <p:cxnSp>
        <p:nvCxnSpPr>
          <p:cNvPr id="13" name="Straight Arrow Connector 12"/>
          <p:cNvCxnSpPr>
            <a:stCxn id="10" idx="2"/>
          </p:cNvCxnSpPr>
          <p:nvPr/>
        </p:nvCxnSpPr>
        <p:spPr>
          <a:xfrm>
            <a:off x="799198" y="1417957"/>
            <a:ext cx="202832" cy="715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91775" y="840860"/>
            <a:ext cx="1608133" cy="584775"/>
          </a:xfrm>
          <a:prstGeom prst="rect">
            <a:avLst/>
          </a:prstGeom>
          <a:noFill/>
          <a:ln>
            <a:solidFill>
              <a:schemeClr val="bg2"/>
            </a:solidFill>
          </a:ln>
        </p:spPr>
        <p:txBody>
          <a:bodyPr wrap="none" rtlCol="0">
            <a:spAutoFit/>
          </a:bodyPr>
          <a:lstStyle/>
          <a:p>
            <a:r>
              <a:rPr lang="en-US" sz="1600" dirty="0"/>
              <a:t>Chiral Magnetic</a:t>
            </a:r>
          </a:p>
          <a:p>
            <a:r>
              <a:rPr lang="en-US" sz="1600" dirty="0"/>
              <a:t>Conductivity</a:t>
            </a:r>
          </a:p>
        </p:txBody>
      </p:sp>
      <p:cxnSp>
        <p:nvCxnSpPr>
          <p:cNvPr id="16" name="Straight Arrow Connector 15"/>
          <p:cNvCxnSpPr>
            <a:stCxn id="14" idx="2"/>
          </p:cNvCxnSpPr>
          <p:nvPr/>
        </p:nvCxnSpPr>
        <p:spPr>
          <a:xfrm flipH="1">
            <a:off x="1542600" y="1425635"/>
            <a:ext cx="753242" cy="784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09800" y="1539072"/>
            <a:ext cx="1628972" cy="584775"/>
          </a:xfrm>
          <a:prstGeom prst="rect">
            <a:avLst/>
          </a:prstGeom>
          <a:noFill/>
          <a:ln>
            <a:solidFill>
              <a:schemeClr val="bg2"/>
            </a:solidFill>
          </a:ln>
        </p:spPr>
        <p:txBody>
          <a:bodyPr wrap="none" rtlCol="0">
            <a:spAutoFit/>
          </a:bodyPr>
          <a:lstStyle/>
          <a:p>
            <a:r>
              <a:rPr lang="en-US" sz="1600" dirty="0"/>
              <a:t>Chiral Chemical</a:t>
            </a:r>
          </a:p>
          <a:p>
            <a:r>
              <a:rPr lang="en-US" sz="1600" dirty="0"/>
              <a:t>potential</a:t>
            </a:r>
          </a:p>
        </p:txBody>
      </p:sp>
      <p:cxnSp>
        <p:nvCxnSpPr>
          <p:cNvPr id="26" name="Straight Arrow Connector 25"/>
          <p:cNvCxnSpPr>
            <a:stCxn id="28" idx="2"/>
          </p:cNvCxnSpPr>
          <p:nvPr/>
        </p:nvCxnSpPr>
        <p:spPr>
          <a:xfrm flipH="1">
            <a:off x="1857572" y="2123847"/>
            <a:ext cx="1166714" cy="56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95311" y="2416913"/>
            <a:ext cx="2009600" cy="523220"/>
          </a:xfrm>
          <a:prstGeom prst="rect">
            <a:avLst/>
          </a:prstGeom>
        </p:spPr>
        <p:txBody>
          <a:bodyPr wrap="square">
            <a:spAutoFit/>
          </a:bodyPr>
          <a:lstStyle/>
          <a:p>
            <a:r>
              <a:rPr lang="en-US" sz="1400" i="0" dirty="0" err="1"/>
              <a:t>Kharzeev</a:t>
            </a:r>
            <a:r>
              <a:rPr lang="en-US" sz="1400" i="0" dirty="0"/>
              <a:t> </a:t>
            </a:r>
          </a:p>
          <a:p>
            <a:r>
              <a:rPr lang="en-US" sz="1400" i="0" dirty="0" err="1"/>
              <a:t>hep-ph</a:t>
            </a:r>
            <a:r>
              <a:rPr lang="en-US" sz="1400" i="0" dirty="0"/>
              <a:t>/0406125</a:t>
            </a:r>
            <a:endParaRPr lang="en-US" sz="1400" dirty="0"/>
          </a:p>
        </p:txBody>
      </p:sp>
      <p:graphicFrame>
        <p:nvGraphicFramePr>
          <p:cNvPr id="45" name="Object 44"/>
          <p:cNvGraphicFramePr>
            <a:graphicFrameLocks noChangeAspect="1"/>
          </p:cNvGraphicFramePr>
          <p:nvPr>
            <p:extLst/>
          </p:nvPr>
        </p:nvGraphicFramePr>
        <p:xfrm>
          <a:off x="883989" y="2124886"/>
          <a:ext cx="1013483" cy="452833"/>
        </p:xfrm>
        <a:graphic>
          <a:graphicData uri="http://schemas.openxmlformats.org/presentationml/2006/ole">
            <mc:AlternateContent xmlns:mc="http://schemas.openxmlformats.org/markup-compatibility/2006">
              <mc:Choice xmlns:v="urn:schemas-microsoft-com:vml" Requires="v">
                <p:oleObj spid="_x0000_s3930414" name="Equation" r:id="rId5" imgW="596880" imgH="266400" progId="Equation.DSMT4">
                  <p:embed/>
                </p:oleObj>
              </mc:Choice>
              <mc:Fallback>
                <p:oleObj name="Equation" r:id="rId5" imgW="596880" imgH="266400" progId="Equation.DSMT4">
                  <p:embed/>
                  <p:pic>
                    <p:nvPicPr>
                      <p:cNvPr id="45" name="Object 44"/>
                      <p:cNvPicPr/>
                      <p:nvPr/>
                    </p:nvPicPr>
                    <p:blipFill>
                      <a:blip r:embed="rId6"/>
                      <a:stretch>
                        <a:fillRect/>
                      </a:stretch>
                    </p:blipFill>
                    <p:spPr>
                      <a:xfrm>
                        <a:off x="883989" y="2124886"/>
                        <a:ext cx="1013483" cy="452833"/>
                      </a:xfrm>
                      <a:prstGeom prst="rect">
                        <a:avLst/>
                      </a:prstGeom>
                    </p:spPr>
                  </p:pic>
                </p:oleObj>
              </mc:Fallback>
            </mc:AlternateContent>
          </a:graphicData>
        </a:graphic>
      </p:graphicFrame>
      <p:graphicFrame>
        <p:nvGraphicFramePr>
          <p:cNvPr id="48" name="Object 47"/>
          <p:cNvGraphicFramePr>
            <a:graphicFrameLocks noChangeAspect="1"/>
          </p:cNvGraphicFramePr>
          <p:nvPr>
            <p:extLst/>
          </p:nvPr>
        </p:nvGraphicFramePr>
        <p:xfrm>
          <a:off x="831765" y="2535306"/>
          <a:ext cx="1120775" cy="387350"/>
        </p:xfrm>
        <a:graphic>
          <a:graphicData uri="http://schemas.openxmlformats.org/presentationml/2006/ole">
            <mc:AlternateContent xmlns:mc="http://schemas.openxmlformats.org/markup-compatibility/2006">
              <mc:Choice xmlns:v="urn:schemas-microsoft-com:vml" Requires="v">
                <p:oleObj spid="_x0000_s3930415" name="Equation" r:id="rId7" imgW="660240" imgH="228600" progId="Equation.DSMT4">
                  <p:embed/>
                </p:oleObj>
              </mc:Choice>
              <mc:Fallback>
                <p:oleObj name="Equation" r:id="rId7" imgW="660240" imgH="228600" progId="Equation.DSMT4">
                  <p:embed/>
                  <p:pic>
                    <p:nvPicPr>
                      <p:cNvPr id="48" name="Object 47"/>
                      <p:cNvPicPr/>
                      <p:nvPr/>
                    </p:nvPicPr>
                    <p:blipFill>
                      <a:blip r:embed="rId8"/>
                      <a:stretch>
                        <a:fillRect/>
                      </a:stretch>
                    </p:blipFill>
                    <p:spPr>
                      <a:xfrm>
                        <a:off x="831765" y="2535306"/>
                        <a:ext cx="1120775" cy="387350"/>
                      </a:xfrm>
                      <a:prstGeom prst="rect">
                        <a:avLst/>
                      </a:prstGeom>
                    </p:spPr>
                  </p:pic>
                </p:oleObj>
              </mc:Fallback>
            </mc:AlternateContent>
          </a:graphicData>
        </a:graphic>
      </p:graphicFrame>
      <p:graphicFrame>
        <p:nvGraphicFramePr>
          <p:cNvPr id="49" name="Object 48"/>
          <p:cNvGraphicFramePr>
            <a:graphicFrameLocks noChangeAspect="1"/>
          </p:cNvGraphicFramePr>
          <p:nvPr>
            <p:extLst/>
          </p:nvPr>
        </p:nvGraphicFramePr>
        <p:xfrm>
          <a:off x="589693" y="2983095"/>
          <a:ext cx="1488949" cy="361341"/>
        </p:xfrm>
        <a:graphic>
          <a:graphicData uri="http://schemas.openxmlformats.org/presentationml/2006/ole">
            <mc:AlternateContent xmlns:mc="http://schemas.openxmlformats.org/markup-compatibility/2006">
              <mc:Choice xmlns:v="urn:schemas-microsoft-com:vml" Requires="v">
                <p:oleObj spid="_x0000_s3930416" name="Equation" r:id="rId9" imgW="990360" imgH="241200" progId="Equation.DSMT4">
                  <p:embed/>
                </p:oleObj>
              </mc:Choice>
              <mc:Fallback>
                <p:oleObj name="Equation" r:id="rId9" imgW="990360" imgH="241200" progId="Equation.DSMT4">
                  <p:embed/>
                  <p:pic>
                    <p:nvPicPr>
                      <p:cNvPr id="49" name="Object 48"/>
                      <p:cNvPicPr/>
                      <p:nvPr/>
                    </p:nvPicPr>
                    <p:blipFill>
                      <a:blip r:embed="rId10"/>
                      <a:stretch>
                        <a:fillRect/>
                      </a:stretch>
                    </p:blipFill>
                    <p:spPr>
                      <a:xfrm>
                        <a:off x="589693" y="2983095"/>
                        <a:ext cx="1488949" cy="361341"/>
                      </a:xfrm>
                      <a:prstGeom prst="rect">
                        <a:avLst/>
                      </a:prstGeom>
                    </p:spPr>
                  </p:pic>
                </p:oleObj>
              </mc:Fallback>
            </mc:AlternateContent>
          </a:graphicData>
        </a:graphic>
      </p:graphicFrame>
      <p:sp>
        <p:nvSpPr>
          <p:cNvPr id="20" name="Rectangle 19"/>
          <p:cNvSpPr/>
          <p:nvPr/>
        </p:nvSpPr>
        <p:spPr>
          <a:xfrm>
            <a:off x="278447" y="471528"/>
            <a:ext cx="3379153" cy="369332"/>
          </a:xfrm>
          <a:prstGeom prst="rect">
            <a:avLst/>
          </a:prstGeom>
        </p:spPr>
        <p:txBody>
          <a:bodyPr wrap="square">
            <a:spAutoFit/>
          </a:bodyPr>
          <a:lstStyle/>
          <a:p>
            <a:pPr algn="l"/>
            <a:r>
              <a:rPr lang="en-US" b="1" dirty="0">
                <a:solidFill>
                  <a:srgbClr val="320CD6"/>
                </a:solidFill>
              </a:rPr>
              <a:t>Chiral Magnetic Effect (CME)</a:t>
            </a:r>
            <a:endParaRPr lang="en-US" dirty="0"/>
          </a:p>
        </p:txBody>
      </p:sp>
      <p:sp>
        <p:nvSpPr>
          <p:cNvPr id="12" name="Rounded Rectangle 11"/>
          <p:cNvSpPr/>
          <p:nvPr/>
        </p:nvSpPr>
        <p:spPr>
          <a:xfrm>
            <a:off x="0" y="60125"/>
            <a:ext cx="436679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A</a:t>
            </a:r>
            <a:r>
              <a:rPr lang="en-US" sz="2000" b="1" dirty="0">
                <a:solidFill>
                  <a:srgbClr val="320CD6"/>
                </a:solidFill>
              </a:rPr>
              <a:t>nomalous Transport in the QGP</a:t>
            </a:r>
            <a:endParaRPr lang="en-US" sz="2000" dirty="0"/>
          </a:p>
        </p:txBody>
      </p:sp>
      <p:grpSp>
        <p:nvGrpSpPr>
          <p:cNvPr id="2" name="Group 1"/>
          <p:cNvGrpSpPr/>
          <p:nvPr/>
        </p:nvGrpSpPr>
        <p:grpSpPr>
          <a:xfrm>
            <a:off x="4626768" y="914400"/>
            <a:ext cx="4288632" cy="1981419"/>
            <a:chOff x="4724400" y="344041"/>
            <a:chExt cx="4288632" cy="1981419"/>
          </a:xfrm>
        </p:grpSpPr>
        <p:grpSp>
          <p:nvGrpSpPr>
            <p:cNvPr id="23" name="Group 22"/>
            <p:cNvGrpSpPr/>
            <p:nvPr/>
          </p:nvGrpSpPr>
          <p:grpSpPr>
            <a:xfrm>
              <a:off x="4724400" y="381000"/>
              <a:ext cx="2621419" cy="1944460"/>
              <a:chOff x="3959372" y="394080"/>
              <a:chExt cx="2621419" cy="1944460"/>
            </a:xfrm>
          </p:grpSpPr>
          <p:grpSp>
            <p:nvGrpSpPr>
              <p:cNvPr id="21" name="Group 20"/>
              <p:cNvGrpSpPr/>
              <p:nvPr/>
            </p:nvGrpSpPr>
            <p:grpSpPr>
              <a:xfrm>
                <a:off x="3959372" y="394080"/>
                <a:ext cx="2621419" cy="1944460"/>
                <a:chOff x="3959372" y="394080"/>
                <a:chExt cx="2621419" cy="1944460"/>
              </a:xfrm>
            </p:grpSpPr>
            <p:grpSp>
              <p:nvGrpSpPr>
                <p:cNvPr id="41" name="Group 40"/>
                <p:cNvGrpSpPr/>
                <p:nvPr/>
              </p:nvGrpSpPr>
              <p:grpSpPr>
                <a:xfrm>
                  <a:off x="4023276" y="394080"/>
                  <a:ext cx="2557515" cy="1944460"/>
                  <a:chOff x="3915228" y="450006"/>
                  <a:chExt cx="2557515" cy="1944460"/>
                </a:xfrm>
              </p:grpSpPr>
              <p:sp>
                <p:nvSpPr>
                  <p:cNvPr id="31" name="TextBox 30"/>
                  <p:cNvSpPr txBox="1"/>
                  <p:nvPr/>
                </p:nvSpPr>
                <p:spPr>
                  <a:xfrm>
                    <a:off x="5110103" y="450006"/>
                    <a:ext cx="351379" cy="369332"/>
                  </a:xfrm>
                  <a:prstGeom prst="rect">
                    <a:avLst/>
                  </a:prstGeom>
                  <a:noFill/>
                </p:spPr>
                <p:txBody>
                  <a:bodyPr wrap="none" rtlCol="0">
                    <a:spAutoFit/>
                  </a:bodyPr>
                  <a:lstStyle/>
                  <a:p>
                    <a:r>
                      <a:rPr lang="en-US" b="1" i="0" dirty="0"/>
                      <a:t>B</a:t>
                    </a:r>
                  </a:p>
                </p:txBody>
              </p:sp>
              <p:pic>
                <p:nvPicPr>
                  <p:cNvPr id="34" name="Picture 33"/>
                  <p:cNvPicPr>
                    <a:picLocks noChangeAspect="1"/>
                  </p:cNvPicPr>
                  <p:nvPr/>
                </p:nvPicPr>
                <p:blipFill>
                  <a:blip r:embed="rId11"/>
                  <a:stretch>
                    <a:fillRect/>
                  </a:stretch>
                </p:blipFill>
                <p:spPr>
                  <a:xfrm>
                    <a:off x="4098844" y="737415"/>
                    <a:ext cx="2373899" cy="1477798"/>
                  </a:xfrm>
                  <a:prstGeom prst="rect">
                    <a:avLst/>
                  </a:prstGeom>
                </p:spPr>
              </p:pic>
              <p:cxnSp>
                <p:nvCxnSpPr>
                  <p:cNvPr id="36" name="Straight Arrow Connector 35"/>
                  <p:cNvCxnSpPr/>
                  <p:nvPr/>
                </p:nvCxnSpPr>
                <p:spPr>
                  <a:xfrm flipV="1">
                    <a:off x="4158281" y="1657928"/>
                    <a:ext cx="0" cy="447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334000" y="2094344"/>
                    <a:ext cx="533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42241" y="2025134"/>
                    <a:ext cx="300083" cy="369332"/>
                  </a:xfrm>
                  <a:prstGeom prst="rect">
                    <a:avLst/>
                  </a:prstGeom>
                  <a:noFill/>
                </p:spPr>
                <p:txBody>
                  <a:bodyPr wrap="none" rtlCol="0">
                    <a:spAutoFit/>
                  </a:bodyPr>
                  <a:lstStyle/>
                  <a:p>
                    <a:r>
                      <a:rPr lang="en-US" dirty="0"/>
                      <a:t>x</a:t>
                    </a:r>
                  </a:p>
                </p:txBody>
              </p:sp>
              <p:sp>
                <p:nvSpPr>
                  <p:cNvPr id="40" name="TextBox 39"/>
                  <p:cNvSpPr txBox="1"/>
                  <p:nvPr/>
                </p:nvSpPr>
                <p:spPr>
                  <a:xfrm>
                    <a:off x="3915228" y="1696985"/>
                    <a:ext cx="300083" cy="369332"/>
                  </a:xfrm>
                  <a:prstGeom prst="rect">
                    <a:avLst/>
                  </a:prstGeom>
                  <a:noFill/>
                </p:spPr>
                <p:txBody>
                  <a:bodyPr wrap="none" rtlCol="0">
                    <a:spAutoFit/>
                  </a:bodyPr>
                  <a:lstStyle/>
                  <a:p>
                    <a:r>
                      <a:rPr lang="en-US" dirty="0"/>
                      <a:t>y</a:t>
                    </a:r>
                  </a:p>
                </p:txBody>
              </p:sp>
            </p:grpSp>
            <mc:AlternateContent xmlns:mc="http://schemas.openxmlformats.org/markup-compatibility/2006" xmlns:a14="http://schemas.microsoft.com/office/drawing/2010/main">
              <mc:Choice Requires="a14">
                <p:sp>
                  <p:nvSpPr>
                    <p:cNvPr id="42" name="TextBox 41"/>
                    <p:cNvSpPr txBox="1"/>
                    <p:nvPr/>
                  </p:nvSpPr>
                  <p:spPr>
                    <a:xfrm>
                      <a:off x="3959372" y="934614"/>
                      <a:ext cx="852348" cy="461665"/>
                    </a:xfrm>
                    <a:prstGeom prst="rect">
                      <a:avLst/>
                    </a:prstGeom>
                    <a:noFill/>
                  </p:spPr>
                  <p:txBody>
                    <a:bodyPr wrap="none" rtlCol="0">
                      <a:spAutoFit/>
                    </a:bodyPr>
                    <a:lstStyle/>
                    <a:p>
                      <a:r>
                        <a:rPr lang="en-US" sz="1200" dirty="0"/>
                        <a:t>Reaction</a:t>
                      </a:r>
                    </a:p>
                    <a:p>
                      <a:r>
                        <a:rPr lang="en-US" sz="1200" dirty="0"/>
                        <a:t>Plane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Ψ</m:t>
                              </m:r>
                            </m:e>
                            <m:sub>
                              <m:r>
                                <a:rPr lang="en-US" sz="1200" b="0" i="1" smtClean="0">
                                  <a:latin typeface="Cambria Math" panose="02040503050406030204" pitchFamily="18" charset="0"/>
                                </a:rPr>
                                <m:t>𝑛</m:t>
                              </m:r>
                            </m:sub>
                          </m:sSub>
                        </m:oMath>
                      </a14:m>
                      <a:r>
                        <a:rPr lang="en-US" sz="1200" dirty="0"/>
                        <a:t> </a:t>
                      </a:r>
                    </a:p>
                  </p:txBody>
                </p:sp>
              </mc:Choice>
              <mc:Fallback xmlns="">
                <p:sp>
                  <p:nvSpPr>
                    <p:cNvPr id="42" name="TextBox 41"/>
                    <p:cNvSpPr txBox="1">
                      <a:spLocks noRot="1" noChangeAspect="1" noMove="1" noResize="1" noEditPoints="1" noAdjustHandles="1" noChangeArrowheads="1" noChangeShapeType="1" noTextEdit="1"/>
                    </p:cNvSpPr>
                    <p:nvPr/>
                  </p:nvSpPr>
                  <p:spPr>
                    <a:xfrm>
                      <a:off x="3959372" y="934614"/>
                      <a:ext cx="852348" cy="461665"/>
                    </a:xfrm>
                    <a:prstGeom prst="rect">
                      <a:avLst/>
                    </a:prstGeom>
                    <a:blipFill>
                      <a:blip r:embed="rId12"/>
                      <a:stretch>
                        <a:fillRect t="-2667" b="-9333"/>
                      </a:stretch>
                    </a:blipFill>
                  </p:spPr>
                  <p:txBody>
                    <a:bodyPr/>
                    <a:lstStyle/>
                    <a:p>
                      <a:r>
                        <a:rPr lang="en-US">
                          <a:noFill/>
                        </a:rPr>
                        <a:t> </a:t>
                      </a:r>
                    </a:p>
                  </p:txBody>
                </p:sp>
              </mc:Fallback>
            </mc:AlternateContent>
          </p:grpSp>
          <p:cxnSp>
            <p:nvCxnSpPr>
              <p:cNvPr id="44" name="Straight Arrow Connector 43"/>
              <p:cNvCxnSpPr/>
              <p:nvPr/>
            </p:nvCxnSpPr>
            <p:spPr>
              <a:xfrm>
                <a:off x="4648200" y="1165446"/>
                <a:ext cx="163520" cy="1299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a:blip r:embed="rId13"/>
            <a:stretch>
              <a:fillRect/>
            </a:stretch>
          </p:blipFill>
          <p:spPr>
            <a:xfrm>
              <a:off x="6299045" y="344041"/>
              <a:ext cx="2713987" cy="200083"/>
            </a:xfrm>
            <a:prstGeom prst="rect">
              <a:avLst/>
            </a:prstGeom>
          </p:spPr>
        </p:pic>
      </p:grpSp>
      <p:sp>
        <p:nvSpPr>
          <p:cNvPr id="50" name="Rectangle 49"/>
          <p:cNvSpPr/>
          <p:nvPr/>
        </p:nvSpPr>
        <p:spPr>
          <a:xfrm>
            <a:off x="4791412" y="3310487"/>
            <a:ext cx="4345645" cy="2462213"/>
          </a:xfrm>
          <a:prstGeom prst="rect">
            <a:avLst/>
          </a:prstGeom>
        </p:spPr>
        <p:txBody>
          <a:bodyPr wrap="square">
            <a:spAutoFit/>
          </a:bodyPr>
          <a:lstStyle/>
          <a:p>
            <a:pPr algn="l"/>
            <a:r>
              <a:rPr lang="en-US" b="1" u="sng" dirty="0">
                <a:solidFill>
                  <a:srgbClr val="002060"/>
                </a:solidFill>
              </a:rPr>
              <a:t>Why the CME</a:t>
            </a:r>
            <a:r>
              <a:rPr lang="en-US" b="1" dirty="0">
                <a:solidFill>
                  <a:srgbClr val="002060"/>
                </a:solidFill>
              </a:rPr>
              <a:t>?</a:t>
            </a:r>
          </a:p>
          <a:p>
            <a:pPr algn="l"/>
            <a:r>
              <a:rPr lang="en-US" b="1" dirty="0">
                <a:solidFill>
                  <a:srgbClr val="002060"/>
                </a:solidFill>
              </a:rPr>
              <a:t>CME detection &amp; characterization could provide crucial insights on; </a:t>
            </a:r>
          </a:p>
          <a:p>
            <a:pPr algn="l"/>
            <a:r>
              <a:rPr lang="en-US" sz="600" b="1" dirty="0">
                <a:solidFill>
                  <a:srgbClr val="FF0000"/>
                </a:solidFill>
              </a:rPr>
              <a:t> </a:t>
            </a:r>
          </a:p>
          <a:p>
            <a:pPr marL="742950" lvl="1" indent="-285750" algn="l">
              <a:buFont typeface="Wingdings" panose="05000000000000000000" pitchFamily="2" charset="2"/>
              <a:buChar char="ü"/>
            </a:pPr>
            <a:r>
              <a:rPr lang="en-US" b="1" dirty="0">
                <a:solidFill>
                  <a:srgbClr val="FF0000"/>
                </a:solidFill>
              </a:rPr>
              <a:t>Anomalous transport </a:t>
            </a:r>
          </a:p>
          <a:p>
            <a:pPr lvl="1" algn="l"/>
            <a:r>
              <a:rPr lang="en-US" sz="400" b="1" dirty="0">
                <a:solidFill>
                  <a:srgbClr val="FF0000"/>
                </a:solidFill>
              </a:rPr>
              <a:t> </a:t>
            </a:r>
          </a:p>
          <a:p>
            <a:pPr marL="742950" lvl="1" indent="-285750" algn="l">
              <a:buFont typeface="Wingdings" panose="05000000000000000000" pitchFamily="2" charset="2"/>
              <a:buChar char="ü"/>
            </a:pPr>
            <a:r>
              <a:rPr lang="en-US" b="1" dirty="0">
                <a:solidFill>
                  <a:srgbClr val="FF0000"/>
                </a:solidFill>
              </a:rPr>
              <a:t>The interplay of chiral symmetry restoration, axial anomaly, and gluonic topology in the QGP</a:t>
            </a:r>
          </a:p>
        </p:txBody>
      </p:sp>
      <p:sp>
        <p:nvSpPr>
          <p:cNvPr id="3" name="Rectangle 2">
            <a:extLst>
              <a:ext uri="{FF2B5EF4-FFF2-40B4-BE49-F238E27FC236}">
                <a16:creationId xmlns:a16="http://schemas.microsoft.com/office/drawing/2014/main" id="{BA6DC4A9-92D8-44B1-93CB-6B34727F3E08}"/>
              </a:ext>
            </a:extLst>
          </p:cNvPr>
          <p:cNvSpPr/>
          <p:nvPr/>
        </p:nvSpPr>
        <p:spPr>
          <a:xfrm>
            <a:off x="4802613" y="3290048"/>
            <a:ext cx="4276388" cy="2562205"/>
          </a:xfrm>
          <a:prstGeom prst="rect">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598062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500"/>
                                        <p:tgtEl>
                                          <p:spTgt spid="4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2" presetClass="entr" presetSubtype="1"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par>
                                <p:cTn id="40" presetID="22" presetClass="entr" presetSubtype="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500"/>
                                        <p:tgtEl>
                                          <p:spTgt spid="33"/>
                                        </p:tgtEl>
                                      </p:cBhvr>
                                    </p:animEffect>
                                  </p:childTnLst>
                                </p:cTn>
                              </p:par>
                            </p:childTnLst>
                          </p:cTn>
                        </p:par>
                        <p:par>
                          <p:cTn id="55" fill="hold">
                            <p:stCondLst>
                              <p:cond delay="4500"/>
                            </p:stCondLst>
                            <p:childTnLst>
                              <p:par>
                                <p:cTn id="56" presetID="16" presetClass="entr" presetSubtype="21"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arn(inVertical)">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animBg="1"/>
      <p:bldP spid="14" grpId="0" animBg="1"/>
      <p:bldP spid="28" grpId="0" animBg="1"/>
      <p:bldP spid="33" grpId="0"/>
      <p:bldP spid="50"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B3D67-8278-E140-AF41-47AC381A6816}"/>
              </a:ext>
            </a:extLst>
          </p:cNvPr>
          <p:cNvSpPr>
            <a:spLocks noGrp="1"/>
          </p:cNvSpPr>
          <p:nvPr>
            <p:ph type="sldNum" sz="quarter" idx="12"/>
          </p:nvPr>
        </p:nvSpPr>
        <p:spPr/>
        <p:txBody>
          <a:bodyPr/>
          <a:lstStyle/>
          <a:p>
            <a:fld id="{80B0002B-CAE1-034D-9B93-39F959C2489B}" type="slidenum">
              <a:rPr lang="en-US" smtClean="0"/>
              <a:t>20</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FEC9A23-7417-EA40-8541-19E01EA8C642}"/>
                  </a:ext>
                </a:extLst>
              </p:cNvPr>
              <p:cNvSpPr/>
              <p:nvPr/>
            </p:nvSpPr>
            <p:spPr>
              <a:xfrm>
                <a:off x="294405" y="3996418"/>
                <a:ext cx="5826835" cy="1309461"/>
              </a:xfrm>
              <a:prstGeom prst="rect">
                <a:avLst/>
              </a:prstGeom>
            </p:spPr>
            <p:txBody>
              <a:bodyPr wrap="square">
                <a:spAutoFit/>
              </a:bodyPr>
              <a:lstStyle/>
              <a:p>
                <a:pPr marL="285750" indent="-285750" algn="ctr">
                  <a:buFont typeface="Wingdings" pitchFamily="2" charset="2"/>
                  <a:buChar char="Ø"/>
                </a:pPr>
                <a14:m>
                  <m:oMath xmlns:m="http://schemas.openxmlformats.org/officeDocument/2006/math">
                    <m:sSubSup>
                      <m:sSubSupPr>
                        <m:ctrlPr>
                          <a:rPr lang="en-US" i="1" smtClean="0">
                            <a:solidFill>
                              <a:schemeClr val="accent1"/>
                            </a:solidFill>
                            <a:latin typeface="Cambria Math" panose="02040503050406030204" pitchFamily="18" charset="0"/>
                          </a:rPr>
                        </m:ctrlPr>
                      </m:sSubSupPr>
                      <m:e>
                        <m:r>
                          <a:rPr lang="en-US">
                            <a:solidFill>
                              <a:schemeClr val="accent1"/>
                            </a:solidFill>
                            <a:latin typeface="Cambria Math" panose="02040503050406030204" pitchFamily="18" charset="0"/>
                          </a:rPr>
                          <m:t>𝜎</m:t>
                        </m:r>
                      </m:e>
                      <m:sub>
                        <m:sSub>
                          <m:sSubPr>
                            <m:ctrlPr>
                              <a:rPr lang="en-US" i="1">
                                <a:solidFill>
                                  <a:schemeClr val="accent1"/>
                                </a:solidFill>
                                <a:latin typeface="Cambria Math" panose="02040503050406030204" pitchFamily="18" charset="0"/>
                              </a:rPr>
                            </m:ctrlPr>
                          </m:sSubPr>
                          <m:e>
                            <m:r>
                              <m:rPr>
                                <m:sty m:val="p"/>
                              </m:rPr>
                              <a:rPr lang="en-US">
                                <a:solidFill>
                                  <a:schemeClr val="accent1"/>
                                </a:solidFill>
                                <a:latin typeface="Cambria Math" panose="02040503050406030204" pitchFamily="18" charset="0"/>
                              </a:rPr>
                              <m:t>R</m:t>
                            </m:r>
                          </m:e>
                          <m:sub>
                            <m:sSub>
                              <m:sSubPr>
                                <m:ctrlPr>
                                  <a:rPr lang="en-US" i="1">
                                    <a:solidFill>
                                      <a:schemeClr val="accent1"/>
                                    </a:solidFill>
                                    <a:latin typeface="Cambria Math" panose="02040503050406030204" pitchFamily="18" charset="0"/>
                                  </a:rPr>
                                </m:ctrlPr>
                              </m:sSubPr>
                              <m:e>
                                <m:r>
                                  <m:rPr>
                                    <m:sty m:val="p"/>
                                  </m:rPr>
                                  <a:rPr lang="el-GR">
                                    <a:solidFill>
                                      <a:schemeClr val="accent1"/>
                                    </a:solidFill>
                                    <a:latin typeface="Cambria Math" panose="02040503050406030204" pitchFamily="18" charset="0"/>
                                  </a:rPr>
                                  <m:t>Ψ</m:t>
                                </m:r>
                              </m:e>
                              <m:sub>
                                <m:r>
                                  <a:rPr lang="en-US">
                                    <a:solidFill>
                                      <a:schemeClr val="accent1"/>
                                    </a:solidFill>
                                    <a:latin typeface="Cambria Math" panose="02040503050406030204" pitchFamily="18" charset="0"/>
                                  </a:rPr>
                                  <m:t>2</m:t>
                                </m:r>
                              </m:sub>
                            </m:sSub>
                          </m:sub>
                        </m:sSub>
                      </m:sub>
                      <m:sup>
                        <m:r>
                          <a:rPr lang="en-US">
                            <a:solidFill>
                              <a:schemeClr val="accent1"/>
                            </a:solidFill>
                            <a:latin typeface="Cambria Math" panose="02040503050406030204" pitchFamily="18" charset="0"/>
                          </a:rPr>
                          <m:t>−1</m:t>
                        </m:r>
                      </m:sup>
                    </m:sSubSup>
                    <m:r>
                      <a:rPr lang="en-US">
                        <a:solidFill>
                          <a:schemeClr val="accent1"/>
                        </a:solidFill>
                        <a:latin typeface="Cambria Math" panose="02040503050406030204" pitchFamily="18" charset="0"/>
                      </a:rPr>
                      <m:t> </m:t>
                    </m:r>
                  </m:oMath>
                </a14:m>
                <a:r>
                  <a:rPr lang="en-US" dirty="0">
                    <a:solidFill>
                      <a:schemeClr val="accent1"/>
                    </a:solidFill>
                    <a:latin typeface="Times New Roman"/>
                  </a:rPr>
                  <a:t>indicates a sizable centrality dependence, suggestive of the expected increase in the magnitude of the CME-driven charge separation when the </a:t>
                </a:r>
                <a14:m>
                  <m:oMath xmlns:m="http://schemas.openxmlformats.org/officeDocument/2006/math">
                    <m:acc>
                      <m:accPr>
                        <m:chr m:val="⃗"/>
                        <m:ctrlPr>
                          <a:rPr lang="en-US" i="1">
                            <a:solidFill>
                              <a:schemeClr val="accent1"/>
                            </a:solidFill>
                            <a:latin typeface="Cambria Math" panose="02040503050406030204" pitchFamily="18" charset="0"/>
                          </a:rPr>
                        </m:ctrlPr>
                      </m:accPr>
                      <m:e>
                        <m:r>
                          <a:rPr lang="en-US">
                            <a:solidFill>
                              <a:schemeClr val="accent1"/>
                            </a:solidFill>
                            <a:latin typeface="Cambria Math" panose="02040503050406030204" pitchFamily="18" charset="0"/>
                          </a:rPr>
                          <m:t>𝐵</m:t>
                        </m:r>
                      </m:e>
                    </m:acc>
                  </m:oMath>
                </a14:m>
                <a:r>
                  <a:rPr lang="en-US" dirty="0">
                    <a:solidFill>
                      <a:schemeClr val="accent1"/>
                    </a:solidFill>
                    <a:latin typeface="Times New Roman"/>
                  </a:rPr>
                  <a:t>-field increases as collisions become more peripheral.</a:t>
                </a:r>
              </a:p>
            </p:txBody>
          </p:sp>
        </mc:Choice>
        <mc:Fallback xmlns="">
          <p:sp>
            <p:nvSpPr>
              <p:cNvPr id="6" name="Rectangle 5">
                <a:extLst>
                  <a:ext uri="{FF2B5EF4-FFF2-40B4-BE49-F238E27FC236}">
                    <a16:creationId xmlns:a16="http://schemas.microsoft.com/office/drawing/2014/main" id="{3FEC9A23-7417-EA40-8541-19E01EA8C642}"/>
                  </a:ext>
                </a:extLst>
              </p:cNvPr>
              <p:cNvSpPr>
                <a:spLocks noRot="1" noChangeAspect="1" noMove="1" noResize="1" noEditPoints="1" noAdjustHandles="1" noChangeArrowheads="1" noChangeShapeType="1" noTextEdit="1"/>
              </p:cNvSpPr>
              <p:nvPr/>
            </p:nvSpPr>
            <p:spPr>
              <a:xfrm>
                <a:off x="294405" y="3996418"/>
                <a:ext cx="5826835" cy="1309461"/>
              </a:xfrm>
              <a:prstGeom prst="rect">
                <a:avLst/>
              </a:prstGeom>
              <a:blipFill>
                <a:blip r:embed="rId5"/>
                <a:stretch>
                  <a:fillRect l="-217" t="-962" r="-1304" b="-5769"/>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4EDA1B9E-97AC-0B47-8E96-137E93ABB2FD}"/>
              </a:ext>
            </a:extLst>
          </p:cNvPr>
          <p:cNvPicPr>
            <a:picLocks noChangeAspect="1"/>
          </p:cNvPicPr>
          <p:nvPr/>
        </p:nvPicPr>
        <p:blipFill>
          <a:blip r:embed="rId6"/>
          <a:stretch>
            <a:fillRect/>
          </a:stretch>
        </p:blipFill>
        <p:spPr>
          <a:xfrm>
            <a:off x="92410" y="1469731"/>
            <a:ext cx="7442709" cy="2332790"/>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9BD57C1-0C6D-F549-B8AE-1DDD61F9A198}"/>
                  </a:ext>
                </a:extLst>
              </p:cNvPr>
              <p:cNvSpPr/>
              <p:nvPr/>
            </p:nvSpPr>
            <p:spPr>
              <a:xfrm>
                <a:off x="5555941" y="1685947"/>
                <a:ext cx="1696105" cy="431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𝐹𝑖𝑡</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r>
                        <a:rPr lang="en-US" sz="1400" b="0" i="1" smtClean="0">
                          <a:latin typeface="Cambria Math" panose="02040503050406030204" pitchFamily="18" charset="0"/>
                        </a:rPr>
                        <m:t>𝑎</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sSup>
                            <m:sSupPr>
                              <m:ctrlPr>
                                <a:rPr lang="en-US" sz="1400" i="1">
                                  <a:latin typeface="Cambria Math" panose="02040503050406030204" pitchFamily="18" charset="0"/>
                                </a:rPr>
                              </m:ctrlPr>
                            </m:sSupPr>
                            <m:e>
                              <m:r>
                                <a:rPr lang="en-US" sz="1400" i="1">
                                  <a:latin typeface="Cambria Math" panose="02040503050406030204" pitchFamily="18" charset="0"/>
                                </a:rPr>
                                <m:t>0.5</m:t>
                              </m:r>
                              <m:r>
                                <a:rPr lang="en-US" sz="1400" b="0" i="1" smtClean="0">
                                  <a:latin typeface="Cambria Math" panose="02040503050406030204" pitchFamily="18" charset="0"/>
                                </a:rPr>
                                <m:t> </m:t>
                              </m:r>
                              <m:d>
                                <m:dPr>
                                  <m:ctrlPr>
                                    <a:rPr lang="en-US" sz="1400" b="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𝑥</m:t>
                                      </m:r>
                                    </m:num>
                                    <m:den>
                                      <m:r>
                                        <a:rPr lang="en-US" sz="1400" i="1">
                                          <a:latin typeface="Cambria Math" panose="02040503050406030204" pitchFamily="18" charset="0"/>
                                          <a:ea typeface="Cambria Math" panose="02040503050406030204" pitchFamily="18" charset="0"/>
                                        </a:rPr>
                                        <m:t>𝜎</m:t>
                                      </m:r>
                                    </m:den>
                                  </m:f>
                                </m:e>
                              </m:d>
                            </m:e>
                            <m:sup>
                              <m:r>
                                <a:rPr lang="en-US" sz="1400" b="0" i="1" smtClean="0">
                                  <a:latin typeface="Cambria Math" panose="02040503050406030204" pitchFamily="18" charset="0"/>
                                </a:rPr>
                                <m:t>2</m:t>
                              </m:r>
                            </m:sup>
                          </m:sSup>
                        </m:sup>
                      </m:sSup>
                    </m:oMath>
                  </m:oMathPara>
                </a14:m>
                <a:endParaRPr lang="en-US" sz="1400" dirty="0"/>
              </a:p>
            </p:txBody>
          </p:sp>
        </mc:Choice>
        <mc:Fallback xmlns="">
          <p:sp>
            <p:nvSpPr>
              <p:cNvPr id="14" name="Rectangle 13">
                <a:extLst>
                  <a:ext uri="{FF2B5EF4-FFF2-40B4-BE49-F238E27FC236}">
                    <a16:creationId xmlns:a16="http://schemas.microsoft.com/office/drawing/2014/main" id="{09BD57C1-0C6D-F549-B8AE-1DDD61F9A198}"/>
                  </a:ext>
                </a:extLst>
              </p:cNvPr>
              <p:cNvSpPr>
                <a:spLocks noRot="1" noChangeAspect="1" noMove="1" noResize="1" noEditPoints="1" noAdjustHandles="1" noChangeArrowheads="1" noChangeShapeType="1" noTextEdit="1"/>
              </p:cNvSpPr>
              <p:nvPr/>
            </p:nvSpPr>
            <p:spPr>
              <a:xfrm>
                <a:off x="5555941" y="1685947"/>
                <a:ext cx="1696105" cy="431400"/>
              </a:xfrm>
              <a:prstGeom prst="rect">
                <a:avLst/>
              </a:prstGeom>
              <a:blipFill>
                <a:blip r:embed="rId8"/>
                <a:stretch>
                  <a:fillRect b="-5714"/>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08E8759E-F9A9-2C42-BF3D-34580C4EB837}"/>
              </a:ext>
            </a:extLst>
          </p:cNvPr>
          <p:cNvPicPr>
            <a:picLocks noChangeAspect="1"/>
          </p:cNvPicPr>
          <p:nvPr/>
        </p:nvPicPr>
        <p:blipFill>
          <a:blip r:embed="rId9"/>
          <a:stretch>
            <a:fillRect/>
          </a:stretch>
        </p:blipFill>
        <p:spPr>
          <a:xfrm>
            <a:off x="6740123" y="3729626"/>
            <a:ext cx="2311467" cy="2729212"/>
          </a:xfrm>
          <a:prstGeom prst="rect">
            <a:avLst/>
          </a:prstGeom>
        </p:spPr>
      </p:pic>
      <p:sp>
        <p:nvSpPr>
          <p:cNvPr id="16" name="Rectangle 15">
            <a:extLst>
              <a:ext uri="{FF2B5EF4-FFF2-40B4-BE49-F238E27FC236}">
                <a16:creationId xmlns:a16="http://schemas.microsoft.com/office/drawing/2014/main" id="{7DB82E71-6E8D-394C-A7F9-96F7CB8F0E01}"/>
              </a:ext>
            </a:extLst>
          </p:cNvPr>
          <p:cNvSpPr/>
          <p:nvPr/>
        </p:nvSpPr>
        <p:spPr>
          <a:xfrm>
            <a:off x="6829309" y="4055178"/>
            <a:ext cx="1142479" cy="738664"/>
          </a:xfrm>
          <a:prstGeom prst="rect">
            <a:avLst/>
          </a:prstGeom>
        </p:spPr>
        <p:txBody>
          <a:bodyPr wrap="square">
            <a:spAutoFit/>
          </a:bodyPr>
          <a:lstStyle/>
          <a:p>
            <a:pPr algn="ctr"/>
            <a:r>
              <a:rPr lang="en-US" sz="1400" dirty="0">
                <a:solidFill>
                  <a:srgbClr val="00B0F0"/>
                </a:solidFill>
                <a:latin typeface="Times New Roman"/>
              </a:rPr>
              <a:t>Statistical uncertainties only</a:t>
            </a:r>
          </a:p>
        </p:txBody>
      </p:sp>
      <p:sp>
        <p:nvSpPr>
          <p:cNvPr id="17" name="Oval 16">
            <a:extLst>
              <a:ext uri="{FF2B5EF4-FFF2-40B4-BE49-F238E27FC236}">
                <a16:creationId xmlns:a16="http://schemas.microsoft.com/office/drawing/2014/main" id="{29C3C167-E6AB-F94B-9E13-4CA167CF39F8}"/>
              </a:ext>
            </a:extLst>
          </p:cNvPr>
          <p:cNvSpPr/>
          <p:nvPr/>
        </p:nvSpPr>
        <p:spPr>
          <a:xfrm>
            <a:off x="7003945" y="5469055"/>
            <a:ext cx="297228" cy="409481"/>
          </a:xfrm>
          <a:prstGeom prst="ellipse">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C48FA46-225C-AC4E-BD85-00F96316C69F}"/>
              </a:ext>
            </a:extLst>
          </p:cNvPr>
          <p:cNvPicPr>
            <a:picLocks noChangeAspect="1"/>
          </p:cNvPicPr>
          <p:nvPr/>
        </p:nvPicPr>
        <p:blipFill>
          <a:blip r:embed="rId10"/>
          <a:stretch>
            <a:fillRect/>
          </a:stretch>
        </p:blipFill>
        <p:spPr>
          <a:xfrm>
            <a:off x="6453577" y="3727450"/>
            <a:ext cx="286546" cy="2729212"/>
          </a:xfrm>
          <a:prstGeom prst="rect">
            <a:avLst/>
          </a:prstGeom>
        </p:spPr>
      </p:pic>
      <p:pic>
        <p:nvPicPr>
          <p:cNvPr id="19" name="Picture 18">
            <a:extLst>
              <a:ext uri="{FF2B5EF4-FFF2-40B4-BE49-F238E27FC236}">
                <a16:creationId xmlns:a16="http://schemas.microsoft.com/office/drawing/2014/main" id="{B3263895-1D51-BB4F-B2A3-3D6CE65ACE73}"/>
              </a:ext>
            </a:extLst>
          </p:cNvPr>
          <p:cNvPicPr>
            <a:picLocks noChangeAspect="1"/>
          </p:cNvPicPr>
          <p:nvPr/>
        </p:nvPicPr>
        <p:blipFill>
          <a:blip r:embed="rId11"/>
          <a:stretch>
            <a:fillRect/>
          </a:stretch>
        </p:blipFill>
        <p:spPr>
          <a:xfrm rot="16200000">
            <a:off x="5712902" y="4644429"/>
            <a:ext cx="914368" cy="467816"/>
          </a:xfrm>
          <a:prstGeom prst="rect">
            <a:avLst/>
          </a:prstGeom>
        </p:spPr>
      </p:pic>
      <p:sp>
        <p:nvSpPr>
          <p:cNvPr id="20" name="Rectangle 19">
            <a:extLst>
              <a:ext uri="{FF2B5EF4-FFF2-40B4-BE49-F238E27FC236}">
                <a16:creationId xmlns:a16="http://schemas.microsoft.com/office/drawing/2014/main" id="{DB88D863-C29E-4A4A-ACE8-00DDA24259AA}"/>
              </a:ext>
            </a:extLst>
          </p:cNvPr>
          <p:cNvSpPr/>
          <p:nvPr/>
        </p:nvSpPr>
        <p:spPr>
          <a:xfrm>
            <a:off x="5577713" y="2033015"/>
            <a:ext cx="1447215" cy="296768"/>
          </a:xfrm>
          <a:prstGeom prst="rect">
            <a:avLst/>
          </a:prstGeom>
        </p:spPr>
        <p:txBody>
          <a:bodyPr wrap="none">
            <a:spAutoFit/>
          </a:bodyPr>
          <a:lstStyle/>
          <a:p>
            <a:r>
              <a:rPr lang="en-US" sz="1400" dirty="0">
                <a:solidFill>
                  <a:srgbClr val="00B0F0"/>
                </a:solidFill>
                <a:latin typeface="Times New Roman"/>
              </a:rPr>
              <a:t>STAR Preliminary</a:t>
            </a:r>
          </a:p>
        </p:txBody>
      </p:sp>
      <p:sp>
        <p:nvSpPr>
          <p:cNvPr id="21" name="Rectangle 20">
            <a:extLst>
              <a:ext uri="{FF2B5EF4-FFF2-40B4-BE49-F238E27FC236}">
                <a16:creationId xmlns:a16="http://schemas.microsoft.com/office/drawing/2014/main" id="{E6436B15-9A68-7242-9DBB-FE24B15BC575}"/>
              </a:ext>
            </a:extLst>
          </p:cNvPr>
          <p:cNvSpPr/>
          <p:nvPr/>
        </p:nvSpPr>
        <p:spPr>
          <a:xfrm>
            <a:off x="7431416" y="5662780"/>
            <a:ext cx="1447215" cy="296768"/>
          </a:xfrm>
          <a:prstGeom prst="rect">
            <a:avLst/>
          </a:prstGeom>
        </p:spPr>
        <p:txBody>
          <a:bodyPr wrap="none">
            <a:spAutoFit/>
          </a:bodyPr>
          <a:lstStyle/>
          <a:p>
            <a:r>
              <a:rPr lang="en-US" sz="1400" dirty="0">
                <a:solidFill>
                  <a:srgbClr val="00B0F0"/>
                </a:solidFill>
                <a:latin typeface="Times New Roman"/>
              </a:rPr>
              <a:t>STAR Preliminary</a:t>
            </a:r>
          </a:p>
        </p:txBody>
      </p:sp>
      <p:sp>
        <p:nvSpPr>
          <p:cNvPr id="22" name="Rectangle 21">
            <a:extLst>
              <a:ext uri="{FF2B5EF4-FFF2-40B4-BE49-F238E27FC236}">
                <a16:creationId xmlns:a16="http://schemas.microsoft.com/office/drawing/2014/main" id="{92E1ADC8-33CD-9E4B-8760-F72A497CB6ED}"/>
              </a:ext>
            </a:extLst>
          </p:cNvPr>
          <p:cNvSpPr/>
          <p:nvPr/>
        </p:nvSpPr>
        <p:spPr>
          <a:xfrm>
            <a:off x="716989" y="1973676"/>
            <a:ext cx="2143016" cy="461665"/>
          </a:xfrm>
          <a:prstGeom prst="rect">
            <a:avLst/>
          </a:prstGeom>
        </p:spPr>
        <p:txBody>
          <a:bodyPr wrap="square">
            <a:spAutoFit/>
          </a:bodyPr>
          <a:lstStyle/>
          <a:p>
            <a:pPr algn="ctr"/>
            <a:r>
              <a:rPr lang="en-US" sz="1200" dirty="0">
                <a:latin typeface="Times New Roman"/>
              </a:rPr>
              <a:t>Without acceptance weighting correction</a:t>
            </a:r>
          </a:p>
        </p:txBody>
      </p:sp>
      <p:sp>
        <p:nvSpPr>
          <p:cNvPr id="23" name="Footer Placeholder 1">
            <a:extLst>
              <a:ext uri="{FF2B5EF4-FFF2-40B4-BE49-F238E27FC236}">
                <a16:creationId xmlns:a16="http://schemas.microsoft.com/office/drawing/2014/main" id="{C40F9C63-0287-4737-8B56-3C3E3C392348}"/>
              </a:ext>
            </a:extLst>
          </p:cNvPr>
          <p:cNvSpPr>
            <a:spLocks noGrp="1"/>
          </p:cNvSpPr>
          <p:nvPr>
            <p:ph type="ftr" sz="quarter" idx="11"/>
          </p:nvPr>
        </p:nvSpPr>
        <p:spPr>
          <a:xfrm>
            <a:off x="3429000" y="6385116"/>
            <a:ext cx="5257800" cy="365125"/>
          </a:xfrm>
        </p:spPr>
        <p:txBody>
          <a:bodyPr/>
          <a:lstStyle/>
          <a:p>
            <a:pPr>
              <a:defRPr/>
            </a:pPr>
            <a:r>
              <a:rPr lang="en-US" dirty="0"/>
              <a:t>Roy A.  Lacey, Stony Brook University, 5th Workshop on chirality &amp; vorticity, Beijing China</a:t>
            </a:r>
          </a:p>
        </p:txBody>
      </p:sp>
      <p:sp>
        <p:nvSpPr>
          <p:cNvPr id="24" name="Rounded Rectangle 34">
            <a:extLst>
              <a:ext uri="{FF2B5EF4-FFF2-40B4-BE49-F238E27FC236}">
                <a16:creationId xmlns:a16="http://schemas.microsoft.com/office/drawing/2014/main" id="{A630809A-5331-475F-9146-4F954D61BAB2}"/>
              </a:ext>
            </a:extLst>
          </p:cNvPr>
          <p:cNvSpPr/>
          <p:nvPr/>
        </p:nvSpPr>
        <p:spPr>
          <a:xfrm>
            <a:off x="10883" y="74003"/>
            <a:ext cx="3265717"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Selected RHIC Results</a:t>
            </a:r>
            <a:endParaRPr lang="en-US" sz="2100" dirty="0"/>
          </a:p>
        </p:txBody>
      </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78B34070-5ADC-45C7-877B-D3EEBD47171A}"/>
                  </a:ext>
                </a:extLst>
              </p:cNvPr>
              <p:cNvSpPr/>
              <p:nvPr/>
            </p:nvSpPr>
            <p:spPr>
              <a:xfrm>
                <a:off x="28250" y="578945"/>
                <a:ext cx="8080761" cy="769441"/>
              </a:xfrm>
              <a:prstGeom prst="rect">
                <a:avLst/>
              </a:prstGeom>
            </p:spPr>
            <p:txBody>
              <a:bodyPr wrap="square">
                <a:spAutoFit/>
              </a:bodyPr>
              <a:lstStyle/>
              <a:p>
                <a:pPr marL="457200" indent="-457200">
                  <a:buFont typeface="Wingdings" pitchFamily="2" charset="2"/>
                  <a:buChar char="Ø"/>
                </a:pPr>
                <a14:m>
                  <m:oMath xmlns:m="http://schemas.openxmlformats.org/officeDocument/2006/math">
                    <m:sSub>
                      <m:sSubPr>
                        <m:ctrlPr>
                          <a:rPr lang="en-US" sz="2000" b="1" i="1" smtClean="0">
                            <a:latin typeface="Cambria Math" panose="02040503050406030204" pitchFamily="18" charset="0"/>
                          </a:rPr>
                        </m:ctrlPr>
                      </m:sSubPr>
                      <m:e>
                        <m:r>
                          <a:rPr lang="en-US" sz="2000" b="1" i="0" smtClean="0">
                            <a:latin typeface="Cambria Math" panose="02040503050406030204" pitchFamily="18" charset="0"/>
                          </a:rPr>
                          <m:t>𝐑</m:t>
                        </m:r>
                      </m:e>
                      <m:sub>
                        <m:sSub>
                          <m:sSubPr>
                            <m:ctrlPr>
                              <a:rPr lang="en-US" sz="2000" b="1" i="1" smtClean="0">
                                <a:latin typeface="Cambria Math" panose="02040503050406030204" pitchFamily="18" charset="0"/>
                                <a:ea typeface="Cambria Math" panose="02040503050406030204" pitchFamily="18" charset="0"/>
                              </a:rPr>
                            </m:ctrlPr>
                          </m:sSubPr>
                          <m:e>
                            <m:r>
                              <a:rPr lang="el-GR" sz="2000" b="1" i="1" smtClean="0">
                                <a:latin typeface="Cambria Math" panose="02040503050406030204" pitchFamily="18" charset="0"/>
                                <a:ea typeface="Cambria Math" panose="02040503050406030204" pitchFamily="18" charset="0"/>
                              </a:rPr>
                              <m:t>𝜳</m:t>
                            </m:r>
                          </m:e>
                          <m:sub>
                            <m:r>
                              <a:rPr lang="en-US" sz="2000" b="1" i="0" smtClean="0">
                                <a:latin typeface="Cambria Math" panose="02040503050406030204" pitchFamily="18" charset="0"/>
                                <a:ea typeface="Cambria Math" panose="02040503050406030204" pitchFamily="18" charset="0"/>
                              </a:rPr>
                              <m:t>𝟐</m:t>
                            </m:r>
                          </m:sub>
                        </m:sSub>
                      </m:sub>
                    </m:sSub>
                    <m:r>
                      <a:rPr lang="en-US" sz="2000" b="1" i="0" smtClean="0">
                        <a:latin typeface="Cambria Math" panose="02040503050406030204" pitchFamily="18" charset="0"/>
                      </a:rPr>
                      <m:t>(</m:t>
                    </m:r>
                    <m:r>
                      <a:rPr lang="en-US" sz="2000" b="1">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0" smtClean="0">
                            <a:latin typeface="Cambria Math" panose="02040503050406030204" pitchFamily="18" charset="0"/>
                          </a:rPr>
                          <m:t>𝐒</m:t>
                        </m:r>
                      </m:e>
                      <m:sup>
                        <m:r>
                          <a:rPr lang="en-US" sz="2000" b="1" i="0" smtClean="0">
                            <a:latin typeface="Cambria Math" panose="02040503050406030204" pitchFamily="18" charset="0"/>
                          </a:rPr>
                          <m:t>′′</m:t>
                        </m:r>
                      </m:sup>
                    </m:sSup>
                    <m:r>
                      <a:rPr lang="en-US" sz="2000" b="1" i="0" smtClean="0">
                        <a:latin typeface="Cambria Math" panose="02040503050406030204" pitchFamily="18" charset="0"/>
                      </a:rPr>
                      <m:t>)</m:t>
                    </m:r>
                  </m:oMath>
                </a14:m>
                <a:r>
                  <a:rPr lang="en-US" sz="2000" b="1" dirty="0">
                    <a:latin typeface="Times New Roman"/>
                  </a:rPr>
                  <a:t> and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𝑹</m:t>
                        </m:r>
                      </m:e>
                      <m:sub>
                        <m:sSub>
                          <m:sSubPr>
                            <m:ctrlPr>
                              <a:rPr lang="en-US"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𝜳</m:t>
                            </m:r>
                          </m:e>
                          <m:sub>
                            <m:r>
                              <a:rPr lang="en-US" sz="2000" b="1" i="0" smtClean="0">
                                <a:latin typeface="Cambria Math" panose="02040503050406030204" pitchFamily="18" charset="0"/>
                                <a:ea typeface="Cambria Math" panose="02040503050406030204" pitchFamily="18" charset="0"/>
                              </a:rPr>
                              <m:t>𝟑</m:t>
                            </m:r>
                          </m:sub>
                        </m:sSub>
                      </m:sub>
                    </m:sSub>
                    <m:r>
                      <a:rPr lang="en-US" sz="2000" b="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𝑺</m:t>
                        </m:r>
                      </m:e>
                      <m:sup>
                        <m:r>
                          <a:rPr lang="en-US" sz="2000" b="1">
                            <a:latin typeface="Cambria Math" panose="02040503050406030204" pitchFamily="18" charset="0"/>
                          </a:rPr>
                          <m:t>′′</m:t>
                        </m:r>
                      </m:sup>
                    </m:sSup>
                    <m:r>
                      <a:rPr lang="en-US" sz="2000" b="1">
                        <a:latin typeface="Cambria Math" panose="02040503050406030204" pitchFamily="18" charset="0"/>
                      </a:rPr>
                      <m:t>)</m:t>
                    </m:r>
                  </m:oMath>
                </a14:m>
                <a:r>
                  <a:rPr lang="en-US" sz="2400" dirty="0">
                    <a:latin typeface="Times New Roman"/>
                  </a:rPr>
                  <a:t> </a:t>
                </a:r>
                <a:r>
                  <a:rPr lang="en-US" sz="2000" b="1" dirty="0">
                    <a:latin typeface="Times New Roman"/>
                  </a:rPr>
                  <a:t>measurements vs. centrality for </a:t>
                </a:r>
              </a:p>
              <a:p>
                <a:r>
                  <a:rPr lang="en-US" sz="2000" b="1" dirty="0">
                    <a:latin typeface="Times New Roman"/>
                  </a:rPr>
                  <a:t>U+U Collisions at 193 GeV</a:t>
                </a:r>
                <a:endParaRPr lang="en-US" sz="2400" dirty="0">
                  <a:latin typeface="Times New Roman"/>
                </a:endParaRPr>
              </a:p>
            </p:txBody>
          </p:sp>
        </mc:Choice>
        <mc:Fallback>
          <p:sp>
            <p:nvSpPr>
              <p:cNvPr id="25" name="Rectangle 24">
                <a:extLst>
                  <a:ext uri="{FF2B5EF4-FFF2-40B4-BE49-F238E27FC236}">
                    <a16:creationId xmlns:a16="http://schemas.microsoft.com/office/drawing/2014/main" id="{78B34070-5ADC-45C7-877B-D3EEBD47171A}"/>
                  </a:ext>
                </a:extLst>
              </p:cNvPr>
              <p:cNvSpPr>
                <a:spLocks noRot="1" noChangeAspect="1" noMove="1" noResize="1" noEditPoints="1" noAdjustHandles="1" noChangeArrowheads="1" noChangeShapeType="1" noTextEdit="1"/>
              </p:cNvSpPr>
              <p:nvPr/>
            </p:nvSpPr>
            <p:spPr>
              <a:xfrm>
                <a:off x="28250" y="578945"/>
                <a:ext cx="8080761" cy="769441"/>
              </a:xfrm>
              <a:prstGeom prst="rect">
                <a:avLst/>
              </a:prstGeom>
              <a:blipFill>
                <a:blip r:embed="rId12"/>
                <a:stretch>
                  <a:fillRect b="-13492"/>
                </a:stretch>
              </a:blipFill>
            </p:spPr>
            <p:txBody>
              <a:bodyPr/>
              <a:lstStyle/>
              <a:p>
                <a:r>
                  <a:rPr lang="en-US">
                    <a:noFill/>
                  </a:rPr>
                  <a:t> </a:t>
                </a:r>
              </a:p>
            </p:txBody>
          </p:sp>
        </mc:Fallback>
      </mc:AlternateContent>
    </p:spTree>
    <p:extLst>
      <p:ext uri="{BB962C8B-B14F-4D97-AF65-F5344CB8AC3E}">
        <p14:creationId xmlns:p14="http://schemas.microsoft.com/office/powerpoint/2010/main" val="3212710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30DF4C-004C-E542-9C09-A66B6317D0F3}"/>
              </a:ext>
            </a:extLst>
          </p:cNvPr>
          <p:cNvSpPr>
            <a:spLocks noGrp="1"/>
          </p:cNvSpPr>
          <p:nvPr>
            <p:ph type="sldNum" sz="quarter" idx="12"/>
          </p:nvPr>
        </p:nvSpPr>
        <p:spPr/>
        <p:txBody>
          <a:bodyPr/>
          <a:lstStyle/>
          <a:p>
            <a:fld id="{80B0002B-CAE1-034D-9B93-39F959C2489B}" type="slidenum">
              <a:rPr lang="en-US" smtClean="0"/>
              <a:t>21</a:t>
            </a:fld>
            <a:endParaRPr lang="en-US"/>
          </a:p>
        </p:txBody>
      </p:sp>
      <p:sp>
        <p:nvSpPr>
          <p:cNvPr id="5" name="Rectangle 4">
            <a:extLst>
              <a:ext uri="{FF2B5EF4-FFF2-40B4-BE49-F238E27FC236}">
                <a16:creationId xmlns:a16="http://schemas.microsoft.com/office/drawing/2014/main" id="{FDA2AD90-FC12-9D4C-AA2A-405E1B2E0B3F}"/>
              </a:ext>
            </a:extLst>
          </p:cNvPr>
          <p:cNvSpPr/>
          <p:nvPr/>
        </p:nvSpPr>
        <p:spPr>
          <a:xfrm>
            <a:off x="2057400" y="2561101"/>
            <a:ext cx="4724347" cy="892552"/>
          </a:xfrm>
          <a:prstGeom prst="rect">
            <a:avLst/>
          </a:prstGeom>
        </p:spPr>
        <p:txBody>
          <a:bodyPr wrap="square">
            <a:spAutoFit/>
          </a:bodyPr>
          <a:lstStyle/>
          <a:p>
            <a:pPr algn="ctr"/>
            <a:r>
              <a:rPr lang="en-US" sz="2800" b="1" dirty="0">
                <a:latin typeface="Times New Roman"/>
              </a:rPr>
              <a:t>Prospects for the isobar run</a:t>
            </a:r>
          </a:p>
          <a:p>
            <a:pPr algn="ctr"/>
            <a:r>
              <a:rPr lang="en-US" sz="2200" b="1" dirty="0">
                <a:solidFill>
                  <a:srgbClr val="003300"/>
                </a:solidFill>
                <a:latin typeface="Times New Roman"/>
              </a:rPr>
              <a:t>(analysis preparations underway)</a:t>
            </a:r>
          </a:p>
        </p:txBody>
      </p:sp>
      <p:sp>
        <p:nvSpPr>
          <p:cNvPr id="6" name="Footer Placeholder 1">
            <a:extLst>
              <a:ext uri="{FF2B5EF4-FFF2-40B4-BE49-F238E27FC236}">
                <a16:creationId xmlns:a16="http://schemas.microsoft.com/office/drawing/2014/main" id="{B06F66E9-7F9A-4C51-8A83-CDB491C6AF2D}"/>
              </a:ext>
            </a:extLst>
          </p:cNvPr>
          <p:cNvSpPr>
            <a:spLocks noGrp="1"/>
          </p:cNvSpPr>
          <p:nvPr>
            <p:ph type="ftr" sz="quarter" idx="11"/>
          </p:nvPr>
        </p:nvSpPr>
        <p:spPr>
          <a:xfrm>
            <a:off x="3505200" y="6385116"/>
            <a:ext cx="52578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69541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22</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grpSp>
        <p:nvGrpSpPr>
          <p:cNvPr id="14" name="Group 13"/>
          <p:cNvGrpSpPr/>
          <p:nvPr/>
        </p:nvGrpSpPr>
        <p:grpSpPr>
          <a:xfrm>
            <a:off x="1447800" y="4976275"/>
            <a:ext cx="4430085" cy="1200329"/>
            <a:chOff x="533400" y="5087963"/>
            <a:chExt cx="7239000" cy="1200329"/>
          </a:xfrm>
        </p:grpSpPr>
        <p:sp>
          <p:nvSpPr>
            <p:cNvPr id="24" name="TextBox 23"/>
            <p:cNvSpPr txBox="1"/>
            <p:nvPr/>
          </p:nvSpPr>
          <p:spPr>
            <a:xfrm>
              <a:off x="533400" y="5087963"/>
              <a:ext cx="7239000" cy="1200329"/>
            </a:xfrm>
            <a:prstGeom prst="rect">
              <a:avLst/>
            </a:prstGeom>
            <a:noFill/>
          </p:spPr>
          <p:txBody>
            <a:bodyPr wrap="square" rtlCol="0">
              <a:spAutoFit/>
            </a:bodyPr>
            <a:lstStyle/>
            <a:p>
              <a:pPr marL="285750" indent="-285750" algn="l">
                <a:buFont typeface="Wingdings" panose="05000000000000000000" pitchFamily="2" charset="2"/>
                <a:buChar char="Ø"/>
              </a:pPr>
              <a:r>
                <a:rPr lang="en-US" b="1" i="0" dirty="0">
                  <a:solidFill>
                    <a:schemeClr val="accent2"/>
                  </a:solidFill>
                </a:rPr>
                <a:t>Validation of the expected </a:t>
              </a:r>
            </a:p>
            <a:p>
              <a:pPr algn="l"/>
              <a:r>
                <a:rPr lang="en-US" b="1" i="0" dirty="0">
                  <a:solidFill>
                    <a:schemeClr val="accent2"/>
                  </a:solidFill>
                </a:rPr>
                <a:t>isobaric dependence of             to </a:t>
              </a:r>
            </a:p>
            <a:p>
              <a:pPr algn="l"/>
              <a:r>
                <a:rPr lang="en-US" b="1" i="0" dirty="0">
                  <a:solidFill>
                    <a:schemeClr val="accent2"/>
                  </a:solidFill>
                </a:rPr>
                <a:t>CME-driven charge separation </a:t>
              </a:r>
            </a:p>
            <a:p>
              <a:pPr algn="l"/>
              <a:r>
                <a:rPr lang="en-US" b="1" i="0" dirty="0">
                  <a:solidFill>
                    <a:schemeClr val="accent2"/>
                  </a:solidFill>
                </a:rPr>
                <a:t>input in AVFD events.</a:t>
              </a:r>
            </a:p>
          </p:txBody>
        </p:sp>
        <p:graphicFrame>
          <p:nvGraphicFramePr>
            <p:cNvPr id="13" name="Object 12"/>
            <p:cNvGraphicFramePr>
              <a:graphicFrameLocks noChangeAspect="1"/>
            </p:cNvGraphicFramePr>
            <p:nvPr>
              <p:extLst>
                <p:ext uri="{D42A27DB-BD31-4B8C-83A1-F6EECF244321}">
                  <p14:modId xmlns:p14="http://schemas.microsoft.com/office/powerpoint/2010/main" val="1732276581"/>
                </p:ext>
              </p:extLst>
            </p:nvPr>
          </p:nvGraphicFramePr>
          <p:xfrm>
            <a:off x="4970814" y="5384503"/>
            <a:ext cx="1058377" cy="341724"/>
          </p:xfrm>
          <a:graphic>
            <a:graphicData uri="http://schemas.openxmlformats.org/presentationml/2006/ole">
              <mc:AlternateContent xmlns:mc="http://schemas.openxmlformats.org/markup-compatibility/2006">
                <mc:Choice xmlns:v="urn:schemas-microsoft-com:vml" Requires="v">
                  <p:oleObj spid="_x0000_s3950664" name="Equation" r:id="rId5" imgW="571320" imgH="241200" progId="Equation.DSMT4">
                    <p:embed/>
                  </p:oleObj>
                </mc:Choice>
                <mc:Fallback>
                  <p:oleObj name="Equation" r:id="rId5" imgW="571320" imgH="241200" progId="Equation.DSMT4">
                    <p:embed/>
                    <p:pic>
                      <p:nvPicPr>
                        <p:cNvPr id="13" name="Object 12"/>
                        <p:cNvPicPr/>
                        <p:nvPr/>
                      </p:nvPicPr>
                      <p:blipFill>
                        <a:blip r:embed="rId6"/>
                        <a:stretch>
                          <a:fillRect/>
                        </a:stretch>
                      </p:blipFill>
                      <p:spPr>
                        <a:xfrm>
                          <a:off x="4970814" y="5384503"/>
                          <a:ext cx="1058377" cy="341724"/>
                        </a:xfrm>
                        <a:prstGeom prst="rect">
                          <a:avLst/>
                        </a:prstGeom>
                        <a:solidFill>
                          <a:srgbClr val="FFFF00">
                            <a:alpha val="20000"/>
                          </a:srgbClr>
                        </a:solidFill>
                      </p:spPr>
                    </p:pic>
                  </p:oleObj>
                </mc:Fallback>
              </mc:AlternateContent>
            </a:graphicData>
          </a:graphic>
        </p:graphicFrame>
      </p:gr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4052" t="4445" r="9738" b="11111"/>
          <a:stretch/>
        </p:blipFill>
        <p:spPr>
          <a:xfrm rot="5400000">
            <a:off x="808198" y="332777"/>
            <a:ext cx="3618320" cy="5188535"/>
          </a:xfrm>
          <a:prstGeom prst="rect">
            <a:avLst/>
          </a:prstGeom>
        </p:spPr>
      </p:pic>
      <p:sp>
        <p:nvSpPr>
          <p:cNvPr id="10" name="TextBox 9"/>
          <p:cNvSpPr txBox="1"/>
          <p:nvPr/>
        </p:nvSpPr>
        <p:spPr>
          <a:xfrm>
            <a:off x="152400" y="444042"/>
            <a:ext cx="6705600" cy="707886"/>
          </a:xfrm>
          <a:prstGeom prst="rect">
            <a:avLst/>
          </a:prstGeom>
          <a:noFill/>
        </p:spPr>
        <p:txBody>
          <a:bodyPr wrap="square" rtlCol="0">
            <a:spAutoFit/>
          </a:bodyPr>
          <a:lstStyle/>
          <a:p>
            <a:r>
              <a:rPr lang="en-US" sz="2000" dirty="0">
                <a:solidFill>
                  <a:schemeClr val="bg2">
                    <a:lumMod val="25000"/>
                  </a:schemeClr>
                </a:solidFill>
              </a:rPr>
              <a:t>AVFD predictions for the </a:t>
            </a:r>
            <a:r>
              <a:rPr lang="en-US" sz="2000" dirty="0" err="1">
                <a:solidFill>
                  <a:schemeClr val="bg2">
                    <a:lumMod val="25000"/>
                  </a:schemeClr>
                </a:solidFill>
              </a:rPr>
              <a:t>Ru+Ru</a:t>
            </a:r>
            <a:r>
              <a:rPr lang="en-US" sz="2000" dirty="0">
                <a:solidFill>
                  <a:schemeClr val="bg2">
                    <a:lumMod val="25000"/>
                  </a:schemeClr>
                </a:solidFill>
              </a:rPr>
              <a:t> and </a:t>
            </a:r>
            <a:r>
              <a:rPr lang="en-US" sz="2000" dirty="0" err="1">
                <a:solidFill>
                  <a:schemeClr val="bg2">
                    <a:lumMod val="25000"/>
                  </a:schemeClr>
                </a:solidFill>
              </a:rPr>
              <a:t>Zr+Zr</a:t>
            </a:r>
            <a:r>
              <a:rPr lang="en-US" sz="2000" dirty="0">
                <a:solidFill>
                  <a:schemeClr val="bg2">
                    <a:lumMod val="25000"/>
                  </a:schemeClr>
                </a:solidFill>
              </a:rPr>
              <a:t> </a:t>
            </a:r>
          </a:p>
          <a:p>
            <a:r>
              <a:rPr lang="en-US" sz="2000" dirty="0">
                <a:solidFill>
                  <a:schemeClr val="bg2">
                    <a:lumMod val="25000"/>
                  </a:schemeClr>
                </a:solidFill>
              </a:rPr>
              <a:t>isobaric systems</a:t>
            </a:r>
          </a:p>
        </p:txBody>
      </p:sp>
      <p:grpSp>
        <p:nvGrpSpPr>
          <p:cNvPr id="3" name="Group 2"/>
          <p:cNvGrpSpPr/>
          <p:nvPr/>
        </p:nvGrpSpPr>
        <p:grpSpPr>
          <a:xfrm>
            <a:off x="5638800" y="1162805"/>
            <a:ext cx="3246120" cy="1876195"/>
            <a:chOff x="5520120" y="179786"/>
            <a:chExt cx="3246120" cy="1876195"/>
          </a:xfrm>
        </p:grpSpPr>
        <p:grpSp>
          <p:nvGrpSpPr>
            <p:cNvPr id="16" name="Group 15"/>
            <p:cNvGrpSpPr/>
            <p:nvPr/>
          </p:nvGrpSpPr>
          <p:grpSpPr>
            <a:xfrm>
              <a:off x="5520120" y="179786"/>
              <a:ext cx="3246120" cy="1876195"/>
              <a:chOff x="5349017" y="105513"/>
              <a:chExt cx="3246120" cy="1876195"/>
            </a:xfrm>
          </p:grpSpPr>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1177" t="62212" r="24117" b="8889"/>
              <a:stretch/>
            </p:blipFill>
            <p:spPr>
              <a:xfrm>
                <a:off x="5349017" y="105513"/>
                <a:ext cx="3246120" cy="1876195"/>
              </a:xfrm>
              <a:prstGeom prst="rect">
                <a:avLst/>
              </a:prstGeom>
            </p:spPr>
          </p:pic>
          <p:sp>
            <p:nvSpPr>
              <p:cNvPr id="15" name="TextBox 14"/>
              <p:cNvSpPr txBox="1"/>
              <p:nvPr/>
            </p:nvSpPr>
            <p:spPr>
              <a:xfrm>
                <a:off x="6193387" y="249613"/>
                <a:ext cx="1915910" cy="369332"/>
              </a:xfrm>
              <a:prstGeom prst="rect">
                <a:avLst/>
              </a:prstGeom>
              <a:noFill/>
            </p:spPr>
            <p:txBody>
              <a:bodyPr wrap="none" rtlCol="0">
                <a:spAutoFit/>
              </a:bodyPr>
              <a:lstStyle/>
              <a:p>
                <a:r>
                  <a:rPr lang="en-US" dirty="0"/>
                  <a:t>B-field difference</a:t>
                </a:r>
              </a:p>
            </p:txBody>
          </p:sp>
        </p:grpSp>
        <p:sp>
          <p:nvSpPr>
            <p:cNvPr id="2" name="TextBox 1"/>
            <p:cNvSpPr txBox="1"/>
            <p:nvPr/>
          </p:nvSpPr>
          <p:spPr>
            <a:xfrm>
              <a:off x="6265232" y="1150043"/>
              <a:ext cx="2270173" cy="584775"/>
            </a:xfrm>
            <a:prstGeom prst="rect">
              <a:avLst/>
            </a:prstGeom>
            <a:noFill/>
          </p:spPr>
          <p:txBody>
            <a:bodyPr wrap="none" rtlCol="0">
              <a:spAutoFit/>
            </a:bodyPr>
            <a:lstStyle/>
            <a:p>
              <a:r>
                <a:rPr lang="en-US" sz="1600" dirty="0"/>
                <a:t>But similar background</a:t>
              </a:r>
            </a:p>
            <a:p>
              <a:r>
                <a:rPr lang="en-US" sz="1600" dirty="0"/>
                <a:t>for isobars</a:t>
              </a:r>
            </a:p>
          </p:txBody>
        </p:sp>
      </p:grpSp>
      <mc:AlternateContent xmlns:mc="http://schemas.openxmlformats.org/markup-compatibility/2006">
        <mc:Choice xmlns:a14="http://schemas.microsoft.com/office/drawing/2010/main" Requires="a14">
          <p:sp>
            <p:nvSpPr>
              <p:cNvPr id="17" name="Rounded Rectangle 28">
                <a:extLst>
                  <a:ext uri="{FF2B5EF4-FFF2-40B4-BE49-F238E27FC236}">
                    <a16:creationId xmlns:a16="http://schemas.microsoft.com/office/drawing/2014/main" id="{15B931AC-4DDA-44EA-A755-77FC7565AF1A}"/>
                  </a:ext>
                </a:extLst>
              </p:cNvPr>
              <p:cNvSpPr/>
              <p:nvPr/>
            </p:nvSpPr>
            <p:spPr>
              <a:xfrm>
                <a:off x="97299" y="25858"/>
                <a:ext cx="4322301"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 - Isobars</a:t>
                </a:r>
                <a:endParaRPr lang="en-US" sz="2200" dirty="0"/>
              </a:p>
            </p:txBody>
          </p:sp>
        </mc:Choice>
        <mc:Fallback>
          <p:sp>
            <p:nvSpPr>
              <p:cNvPr id="17" name="Rounded Rectangle 28">
                <a:extLst>
                  <a:ext uri="{FF2B5EF4-FFF2-40B4-BE49-F238E27FC236}">
                    <a16:creationId xmlns:a16="http://schemas.microsoft.com/office/drawing/2014/main" id="{15B931AC-4DDA-44EA-A755-77FC7565AF1A}"/>
                  </a:ext>
                </a:extLst>
              </p:cNvPr>
              <p:cNvSpPr>
                <a:spLocks noRot="1" noChangeAspect="1" noMove="1" noResize="1" noEditPoints="1" noAdjustHandles="1" noChangeArrowheads="1" noChangeShapeType="1" noTextEdit="1"/>
              </p:cNvSpPr>
              <p:nvPr/>
            </p:nvSpPr>
            <p:spPr>
              <a:xfrm>
                <a:off x="97299" y="25858"/>
                <a:ext cx="4322301" cy="431342"/>
              </a:xfrm>
              <a:prstGeom prst="roundRect">
                <a:avLst/>
              </a:prstGeom>
              <a:blipFill>
                <a:blip r:embed="rId9"/>
                <a:stretch>
                  <a:fillRect l="-1408" t="-12500" b="-29167"/>
                </a:stretch>
              </a:blipFill>
              <a:ln w="3175"/>
            </p:spPr>
            <p:txBody>
              <a:bodyPr/>
              <a:lstStyle/>
              <a:p>
                <a:r>
                  <a:rPr lang="en-US">
                    <a:noFill/>
                  </a:rPr>
                  <a:t> </a:t>
                </a:r>
              </a:p>
            </p:txBody>
          </p:sp>
        </mc:Fallback>
      </mc:AlternateContent>
      <p:sp>
        <p:nvSpPr>
          <p:cNvPr id="18" name="TextBox 17">
            <a:extLst>
              <a:ext uri="{FF2B5EF4-FFF2-40B4-BE49-F238E27FC236}">
                <a16:creationId xmlns:a16="http://schemas.microsoft.com/office/drawing/2014/main" id="{228A549E-DA6C-4C10-A5DB-07D784943949}"/>
              </a:ext>
            </a:extLst>
          </p:cNvPr>
          <p:cNvSpPr txBox="1"/>
          <p:nvPr/>
        </p:nvSpPr>
        <p:spPr>
          <a:xfrm>
            <a:off x="6312947" y="288061"/>
            <a:ext cx="1790875" cy="584775"/>
          </a:xfrm>
          <a:prstGeom prst="rect">
            <a:avLst/>
          </a:prstGeom>
          <a:noFill/>
        </p:spPr>
        <p:txBody>
          <a:bodyPr wrap="none" rtlCol="0">
            <a:spAutoFit/>
          </a:bodyPr>
          <a:lstStyle/>
          <a:p>
            <a:pPr algn="l"/>
            <a:r>
              <a:rPr lang="en-US" sz="1600" dirty="0"/>
              <a:t>N. Magdy et al.</a:t>
            </a:r>
          </a:p>
          <a:p>
            <a:pPr algn="l"/>
            <a:r>
              <a:rPr lang="en-US" sz="1600" dirty="0"/>
              <a:t>arXiv:1803.02416</a:t>
            </a:r>
          </a:p>
        </p:txBody>
      </p:sp>
    </p:spTree>
    <p:custDataLst>
      <p:tags r:id="rId2"/>
    </p:custDataLst>
    <p:extLst>
      <p:ext uri="{BB962C8B-B14F-4D97-AF65-F5344CB8AC3E}">
        <p14:creationId xmlns:p14="http://schemas.microsoft.com/office/powerpoint/2010/main" val="4131310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23</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sp>
        <p:nvSpPr>
          <p:cNvPr id="10" name="TextBox 9"/>
          <p:cNvSpPr txBox="1"/>
          <p:nvPr/>
        </p:nvSpPr>
        <p:spPr>
          <a:xfrm>
            <a:off x="152400" y="444042"/>
            <a:ext cx="5112553" cy="707886"/>
          </a:xfrm>
          <a:prstGeom prst="rect">
            <a:avLst/>
          </a:prstGeom>
          <a:noFill/>
        </p:spPr>
        <p:txBody>
          <a:bodyPr wrap="none" rtlCol="0">
            <a:spAutoFit/>
          </a:bodyPr>
          <a:lstStyle/>
          <a:p>
            <a:r>
              <a:rPr lang="en-US" sz="2000" dirty="0">
                <a:solidFill>
                  <a:schemeClr val="bg2">
                    <a:lumMod val="25000"/>
                  </a:schemeClr>
                </a:solidFill>
              </a:rPr>
              <a:t>AVFD predictions for the </a:t>
            </a:r>
            <a:r>
              <a:rPr lang="en-US" sz="2000" dirty="0" err="1">
                <a:solidFill>
                  <a:schemeClr val="bg2">
                    <a:lumMod val="25000"/>
                  </a:schemeClr>
                </a:solidFill>
              </a:rPr>
              <a:t>Ru+Ru</a:t>
            </a:r>
            <a:r>
              <a:rPr lang="en-US" sz="2000" dirty="0">
                <a:solidFill>
                  <a:schemeClr val="bg2">
                    <a:lumMod val="25000"/>
                  </a:schemeClr>
                </a:solidFill>
              </a:rPr>
              <a:t> and </a:t>
            </a:r>
            <a:r>
              <a:rPr lang="en-US" sz="2000" dirty="0" err="1">
                <a:solidFill>
                  <a:schemeClr val="bg2">
                    <a:lumMod val="25000"/>
                  </a:schemeClr>
                </a:solidFill>
              </a:rPr>
              <a:t>Zr+Zr</a:t>
            </a:r>
            <a:r>
              <a:rPr lang="en-US" sz="2000" dirty="0">
                <a:solidFill>
                  <a:schemeClr val="bg2">
                    <a:lumMod val="25000"/>
                  </a:schemeClr>
                </a:solidFill>
              </a:rPr>
              <a:t> </a:t>
            </a:r>
          </a:p>
          <a:p>
            <a:r>
              <a:rPr lang="en-US" sz="2000" dirty="0">
                <a:solidFill>
                  <a:schemeClr val="bg2">
                    <a:lumMod val="25000"/>
                  </a:schemeClr>
                </a:solidFill>
              </a:rPr>
              <a:t>isobaric systems</a:t>
            </a:r>
          </a:p>
        </p:txBody>
      </p:sp>
      <p:grpSp>
        <p:nvGrpSpPr>
          <p:cNvPr id="17" name="Group 16"/>
          <p:cNvGrpSpPr/>
          <p:nvPr/>
        </p:nvGrpSpPr>
        <p:grpSpPr>
          <a:xfrm>
            <a:off x="838107" y="1168762"/>
            <a:ext cx="4394954" cy="3967770"/>
            <a:chOff x="5168973" y="2501170"/>
            <a:chExt cx="3844059" cy="3413538"/>
          </a:xfrm>
        </p:grpSpPr>
        <p:pic>
          <p:nvPicPr>
            <p:cNvPr id="8" name="Picture 7"/>
            <p:cNvPicPr>
              <a:picLocks noChangeAspect="1"/>
            </p:cNvPicPr>
            <p:nvPr/>
          </p:nvPicPr>
          <p:blipFill>
            <a:blip r:embed="rId4"/>
            <a:stretch>
              <a:fillRect/>
            </a:stretch>
          </p:blipFill>
          <p:spPr>
            <a:xfrm>
              <a:off x="5168973" y="3300320"/>
              <a:ext cx="3844059" cy="2614388"/>
            </a:xfrm>
            <a:prstGeom prst="rect">
              <a:avLst/>
            </a:prstGeom>
          </p:spPr>
        </p:pic>
        <p:pic>
          <p:nvPicPr>
            <p:cNvPr id="11" name="Picture 10"/>
            <p:cNvPicPr>
              <a:picLocks noChangeAspect="1"/>
            </p:cNvPicPr>
            <p:nvPr/>
          </p:nvPicPr>
          <p:blipFill>
            <a:blip r:embed="rId5"/>
            <a:stretch>
              <a:fillRect/>
            </a:stretch>
          </p:blipFill>
          <p:spPr>
            <a:xfrm>
              <a:off x="6408946" y="2501170"/>
              <a:ext cx="2186191" cy="863901"/>
            </a:xfrm>
            <a:prstGeom prst="rect">
              <a:avLst/>
            </a:prstGeom>
          </p:spPr>
        </p:pic>
      </p:grpSp>
      <p:sp>
        <p:nvSpPr>
          <p:cNvPr id="18" name="Rectangle 17"/>
          <p:cNvSpPr/>
          <p:nvPr/>
        </p:nvSpPr>
        <p:spPr>
          <a:xfrm>
            <a:off x="914400" y="5283473"/>
            <a:ext cx="7696200" cy="707886"/>
          </a:xfrm>
          <a:prstGeom prst="rect">
            <a:avLst/>
          </a:prstGeom>
        </p:spPr>
        <p:txBody>
          <a:bodyPr wrap="square">
            <a:spAutoFit/>
          </a:bodyPr>
          <a:lstStyle/>
          <a:p>
            <a:pPr algn="l"/>
            <a:r>
              <a:rPr lang="en-US" sz="2000" b="1" i="0" dirty="0">
                <a:solidFill>
                  <a:srgbClr val="FF0000"/>
                </a:solidFill>
                <a:latin typeface="TimesNewRomanPSMT"/>
              </a:rPr>
              <a:t>Isobaric ratios of the correlation function can be used to characterize both signal and background – crucial for isobar run!</a:t>
            </a:r>
            <a:endParaRPr lang="en-US" sz="2000" b="1" dirty="0"/>
          </a:p>
        </p:txBody>
      </p:sp>
      <p:grpSp>
        <p:nvGrpSpPr>
          <p:cNvPr id="3" name="Group 2"/>
          <p:cNvGrpSpPr/>
          <p:nvPr/>
        </p:nvGrpSpPr>
        <p:grpSpPr>
          <a:xfrm>
            <a:off x="5520120" y="179786"/>
            <a:ext cx="3246120" cy="1876195"/>
            <a:chOff x="5520120" y="179786"/>
            <a:chExt cx="3246120" cy="1876195"/>
          </a:xfrm>
        </p:grpSpPr>
        <p:grpSp>
          <p:nvGrpSpPr>
            <p:cNvPr id="16" name="Group 15"/>
            <p:cNvGrpSpPr/>
            <p:nvPr/>
          </p:nvGrpSpPr>
          <p:grpSpPr>
            <a:xfrm>
              <a:off x="5520120" y="179786"/>
              <a:ext cx="3246120" cy="1876195"/>
              <a:chOff x="5349017" y="105513"/>
              <a:chExt cx="3246120" cy="1876195"/>
            </a:xfrm>
          </p:grpSpPr>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1177" t="62212" r="24117" b="8889"/>
              <a:stretch/>
            </p:blipFill>
            <p:spPr>
              <a:xfrm>
                <a:off x="5349017" y="105513"/>
                <a:ext cx="3246120" cy="1876195"/>
              </a:xfrm>
              <a:prstGeom prst="rect">
                <a:avLst/>
              </a:prstGeom>
            </p:spPr>
          </p:pic>
          <p:sp>
            <p:nvSpPr>
              <p:cNvPr id="15" name="TextBox 14"/>
              <p:cNvSpPr txBox="1"/>
              <p:nvPr/>
            </p:nvSpPr>
            <p:spPr>
              <a:xfrm>
                <a:off x="6193387" y="249613"/>
                <a:ext cx="1915910" cy="369332"/>
              </a:xfrm>
              <a:prstGeom prst="rect">
                <a:avLst/>
              </a:prstGeom>
              <a:noFill/>
            </p:spPr>
            <p:txBody>
              <a:bodyPr wrap="none" rtlCol="0">
                <a:spAutoFit/>
              </a:bodyPr>
              <a:lstStyle/>
              <a:p>
                <a:r>
                  <a:rPr lang="en-US" dirty="0"/>
                  <a:t>B-field difference</a:t>
                </a:r>
              </a:p>
            </p:txBody>
          </p:sp>
        </p:grpSp>
        <p:sp>
          <p:nvSpPr>
            <p:cNvPr id="2" name="TextBox 1"/>
            <p:cNvSpPr txBox="1"/>
            <p:nvPr/>
          </p:nvSpPr>
          <p:spPr>
            <a:xfrm>
              <a:off x="6265232" y="1150043"/>
              <a:ext cx="2270173" cy="584775"/>
            </a:xfrm>
            <a:prstGeom prst="rect">
              <a:avLst/>
            </a:prstGeom>
            <a:noFill/>
          </p:spPr>
          <p:txBody>
            <a:bodyPr wrap="none" rtlCol="0">
              <a:spAutoFit/>
            </a:bodyPr>
            <a:lstStyle/>
            <a:p>
              <a:r>
                <a:rPr lang="en-US" sz="1600" dirty="0"/>
                <a:t>But similar background</a:t>
              </a:r>
            </a:p>
            <a:p>
              <a:r>
                <a:rPr lang="en-US" sz="1600" dirty="0"/>
                <a:t>for isobars</a:t>
              </a:r>
            </a:p>
          </p:txBody>
        </p:sp>
      </p:grpSp>
      <p:grpSp>
        <p:nvGrpSpPr>
          <p:cNvPr id="21" name="Group 20"/>
          <p:cNvGrpSpPr/>
          <p:nvPr/>
        </p:nvGrpSpPr>
        <p:grpSpPr>
          <a:xfrm>
            <a:off x="5867400" y="2610371"/>
            <a:ext cx="2281689" cy="1782237"/>
            <a:chOff x="2743200" y="2398940"/>
            <a:chExt cx="2621419" cy="1944460"/>
          </a:xfrm>
        </p:grpSpPr>
        <p:sp>
          <p:nvSpPr>
            <p:cNvPr id="23" name="TextBox 22"/>
            <p:cNvSpPr txBox="1"/>
            <p:nvPr/>
          </p:nvSpPr>
          <p:spPr>
            <a:xfrm>
              <a:off x="4001979" y="2398940"/>
              <a:ext cx="351379" cy="369332"/>
            </a:xfrm>
            <a:prstGeom prst="rect">
              <a:avLst/>
            </a:prstGeom>
            <a:noFill/>
          </p:spPr>
          <p:txBody>
            <a:bodyPr wrap="none" rtlCol="0">
              <a:spAutoFit/>
            </a:bodyPr>
            <a:lstStyle/>
            <a:p>
              <a:r>
                <a:rPr lang="en-US" b="1" i="0" dirty="0"/>
                <a:t>B</a:t>
              </a:r>
            </a:p>
          </p:txBody>
        </p:sp>
        <mc:AlternateContent xmlns:mc="http://schemas.openxmlformats.org/markup-compatibility/2006" xmlns:a14="http://schemas.microsoft.com/office/drawing/2010/main">
          <mc:Choice Requires="a14">
            <p:sp>
              <p:nvSpPr>
                <p:cNvPr id="26" name="TextBox 25"/>
                <p:cNvSpPr txBox="1"/>
                <p:nvPr/>
              </p:nvSpPr>
              <p:spPr>
                <a:xfrm>
                  <a:off x="2743200" y="2939474"/>
                  <a:ext cx="852348" cy="461665"/>
                </a:xfrm>
                <a:prstGeom prst="rect">
                  <a:avLst/>
                </a:prstGeom>
                <a:noFill/>
              </p:spPr>
              <p:txBody>
                <a:bodyPr wrap="none" rtlCol="0">
                  <a:spAutoFit/>
                </a:bodyPr>
                <a:lstStyle/>
                <a:p>
                  <a:r>
                    <a:rPr lang="en-US" sz="1200" dirty="0"/>
                    <a:t>Reaction</a:t>
                  </a:r>
                </a:p>
                <a:p>
                  <a:r>
                    <a:rPr lang="en-US" sz="1200" dirty="0"/>
                    <a:t>Plane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Ψ</m:t>
                          </m:r>
                        </m:e>
                        <m:sub>
                          <m:r>
                            <a:rPr lang="en-US" sz="1200" b="0" i="1" smtClean="0">
                              <a:latin typeface="Cambria Math" panose="02040503050406030204" pitchFamily="18" charset="0"/>
                            </a:rPr>
                            <m:t>𝑛</m:t>
                          </m:r>
                        </m:sub>
                      </m:sSub>
                    </m:oMath>
                  </a14:m>
                  <a:r>
                    <a:rPr lang="en-US" sz="1200" dirty="0"/>
                    <a:t> </a:t>
                  </a:r>
                </a:p>
              </p:txBody>
            </p:sp>
          </mc:Choice>
          <mc:Fallback xmlns="">
            <p:sp>
              <p:nvSpPr>
                <p:cNvPr id="16" name="TextBox 15"/>
                <p:cNvSpPr txBox="1">
                  <a:spLocks noRot="1" noChangeAspect="1" noMove="1" noResize="1" noEditPoints="1" noAdjustHandles="1" noChangeArrowheads="1" noChangeShapeType="1" noTextEdit="1"/>
                </p:cNvSpPr>
                <p:nvPr/>
              </p:nvSpPr>
              <p:spPr>
                <a:xfrm>
                  <a:off x="2743200" y="2939474"/>
                  <a:ext cx="852348" cy="461665"/>
                </a:xfrm>
                <a:prstGeom prst="rect">
                  <a:avLst/>
                </a:prstGeom>
                <a:blipFill>
                  <a:blip r:embed="rId7"/>
                  <a:stretch>
                    <a:fillRect l="-719" t="-2667" b="-9333"/>
                  </a:stretch>
                </a:blipFill>
              </p:spPr>
              <p:txBody>
                <a:bodyPr/>
                <a:lstStyle/>
                <a:p>
                  <a:r>
                    <a:rPr lang="en-US">
                      <a:noFill/>
                    </a:rPr>
                    <a:t> </a:t>
                  </a:r>
                </a:p>
              </p:txBody>
            </p:sp>
          </mc:Fallback>
        </mc:AlternateContent>
        <p:grpSp>
          <p:nvGrpSpPr>
            <p:cNvPr id="27" name="Group 26"/>
            <p:cNvGrpSpPr/>
            <p:nvPr/>
          </p:nvGrpSpPr>
          <p:grpSpPr>
            <a:xfrm>
              <a:off x="2748169" y="2398940"/>
              <a:ext cx="2616450" cy="1944460"/>
              <a:chOff x="3964341" y="394080"/>
              <a:chExt cx="2616450" cy="1944460"/>
            </a:xfrm>
          </p:grpSpPr>
          <p:grpSp>
            <p:nvGrpSpPr>
              <p:cNvPr id="28" name="Group 27"/>
              <p:cNvGrpSpPr/>
              <p:nvPr/>
            </p:nvGrpSpPr>
            <p:grpSpPr>
              <a:xfrm>
                <a:off x="3964341" y="394080"/>
                <a:ext cx="2616450" cy="1944460"/>
                <a:chOff x="3964341" y="394080"/>
                <a:chExt cx="2616450" cy="1944460"/>
              </a:xfrm>
            </p:grpSpPr>
            <p:grpSp>
              <p:nvGrpSpPr>
                <p:cNvPr id="30" name="Group 29"/>
                <p:cNvGrpSpPr/>
                <p:nvPr/>
              </p:nvGrpSpPr>
              <p:grpSpPr>
                <a:xfrm>
                  <a:off x="4023276" y="394080"/>
                  <a:ext cx="2557515" cy="1944460"/>
                  <a:chOff x="3915228" y="450006"/>
                  <a:chExt cx="2557515" cy="1944460"/>
                </a:xfrm>
              </p:grpSpPr>
              <p:sp>
                <p:nvSpPr>
                  <p:cNvPr id="32" name="TextBox 31"/>
                  <p:cNvSpPr txBox="1"/>
                  <p:nvPr/>
                </p:nvSpPr>
                <p:spPr>
                  <a:xfrm>
                    <a:off x="5110103" y="450006"/>
                    <a:ext cx="351379" cy="369332"/>
                  </a:xfrm>
                  <a:prstGeom prst="rect">
                    <a:avLst/>
                  </a:prstGeom>
                  <a:noFill/>
                </p:spPr>
                <p:txBody>
                  <a:bodyPr wrap="none" rtlCol="0">
                    <a:spAutoFit/>
                  </a:bodyPr>
                  <a:lstStyle/>
                  <a:p>
                    <a:r>
                      <a:rPr lang="en-US" b="1" i="0" dirty="0"/>
                      <a:t>B</a:t>
                    </a:r>
                  </a:p>
                </p:txBody>
              </p:sp>
              <p:pic>
                <p:nvPicPr>
                  <p:cNvPr id="33" name="Picture 32"/>
                  <p:cNvPicPr>
                    <a:picLocks noChangeAspect="1"/>
                  </p:cNvPicPr>
                  <p:nvPr/>
                </p:nvPicPr>
                <p:blipFill>
                  <a:blip r:embed="rId8"/>
                  <a:stretch>
                    <a:fillRect/>
                  </a:stretch>
                </p:blipFill>
                <p:spPr>
                  <a:xfrm>
                    <a:off x="4098844" y="737415"/>
                    <a:ext cx="2373899" cy="1477798"/>
                  </a:xfrm>
                  <a:prstGeom prst="rect">
                    <a:avLst/>
                  </a:prstGeom>
                </p:spPr>
              </p:pic>
              <p:cxnSp>
                <p:nvCxnSpPr>
                  <p:cNvPr id="34" name="Straight Arrow Connector 33"/>
                  <p:cNvCxnSpPr/>
                  <p:nvPr/>
                </p:nvCxnSpPr>
                <p:spPr>
                  <a:xfrm flipV="1">
                    <a:off x="4158281" y="1657928"/>
                    <a:ext cx="0" cy="447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34000" y="2094344"/>
                    <a:ext cx="533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42241" y="2025134"/>
                    <a:ext cx="300083" cy="369332"/>
                  </a:xfrm>
                  <a:prstGeom prst="rect">
                    <a:avLst/>
                  </a:prstGeom>
                  <a:noFill/>
                </p:spPr>
                <p:txBody>
                  <a:bodyPr wrap="none" rtlCol="0">
                    <a:spAutoFit/>
                  </a:bodyPr>
                  <a:lstStyle/>
                  <a:p>
                    <a:r>
                      <a:rPr lang="en-US" dirty="0"/>
                      <a:t>x</a:t>
                    </a:r>
                  </a:p>
                </p:txBody>
              </p:sp>
              <p:sp>
                <p:nvSpPr>
                  <p:cNvPr id="37" name="TextBox 36"/>
                  <p:cNvSpPr txBox="1"/>
                  <p:nvPr/>
                </p:nvSpPr>
                <p:spPr>
                  <a:xfrm>
                    <a:off x="3915228" y="1696985"/>
                    <a:ext cx="300083" cy="369332"/>
                  </a:xfrm>
                  <a:prstGeom prst="rect">
                    <a:avLst/>
                  </a:prstGeom>
                  <a:noFill/>
                </p:spPr>
                <p:txBody>
                  <a:bodyPr wrap="none" rtlCol="0">
                    <a:spAutoFit/>
                  </a:bodyPr>
                  <a:lstStyle/>
                  <a:p>
                    <a:r>
                      <a:rPr lang="en-US" dirty="0"/>
                      <a:t>y</a:t>
                    </a:r>
                  </a:p>
                </p:txBody>
              </p:sp>
            </p:grpSp>
            <mc:AlternateContent xmlns:mc="http://schemas.openxmlformats.org/markup-compatibility/2006" xmlns:a14="http://schemas.microsoft.com/office/drawing/2010/main">
              <mc:Choice Requires="a14">
                <p:sp>
                  <p:nvSpPr>
                    <p:cNvPr id="31" name="TextBox 30"/>
                    <p:cNvSpPr txBox="1"/>
                    <p:nvPr/>
                  </p:nvSpPr>
                  <p:spPr>
                    <a:xfrm>
                      <a:off x="3964341" y="934614"/>
                      <a:ext cx="842410" cy="461665"/>
                    </a:xfrm>
                    <a:prstGeom prst="rect">
                      <a:avLst/>
                    </a:prstGeom>
                    <a:noFill/>
                  </p:spPr>
                  <p:txBody>
                    <a:bodyPr wrap="none" rtlCol="0">
                      <a:spAutoFit/>
                    </a:bodyPr>
                    <a:lstStyle/>
                    <a:p>
                      <a:r>
                        <a:rPr lang="en-US" sz="1200" dirty="0"/>
                        <a:t>Reaction</a:t>
                      </a:r>
                    </a:p>
                    <a:p>
                      <a:r>
                        <a:rPr lang="en-US" sz="1200" dirty="0"/>
                        <a:t>Plane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Ψ</m:t>
                              </m:r>
                            </m:e>
                            <m:sub>
                              <m:r>
                                <a:rPr lang="en-US" sz="1200" b="0" i="1" smtClean="0">
                                  <a:latin typeface="Cambria Math" panose="02040503050406030204" pitchFamily="18" charset="0"/>
                                </a:rPr>
                                <m:t>2</m:t>
                              </m:r>
                            </m:sub>
                          </m:sSub>
                        </m:oMath>
                      </a14:m>
                      <a:r>
                        <a:rPr lang="en-US" sz="1200" dirty="0"/>
                        <a:t> </a:t>
                      </a:r>
                    </a:p>
                  </p:txBody>
                </p:sp>
              </mc:Choice>
              <mc:Fallback xmlns="">
                <p:sp>
                  <p:nvSpPr>
                    <p:cNvPr id="21" name="TextBox 20"/>
                    <p:cNvSpPr txBox="1">
                      <a:spLocks noRot="1" noChangeAspect="1" noMove="1" noResize="1" noEditPoints="1" noAdjustHandles="1" noChangeArrowheads="1" noChangeShapeType="1" noTextEdit="1"/>
                    </p:cNvSpPr>
                    <p:nvPr/>
                  </p:nvSpPr>
                  <p:spPr>
                    <a:xfrm>
                      <a:off x="3964341" y="934614"/>
                      <a:ext cx="842410" cy="461665"/>
                    </a:xfrm>
                    <a:prstGeom prst="rect">
                      <a:avLst/>
                    </a:prstGeom>
                    <a:blipFill>
                      <a:blip r:embed="rId9"/>
                      <a:stretch>
                        <a:fillRect t="-2667" b="-9333"/>
                      </a:stretch>
                    </a:blipFill>
                  </p:spPr>
                  <p:txBody>
                    <a:bodyPr/>
                    <a:lstStyle/>
                    <a:p>
                      <a:r>
                        <a:rPr lang="en-US">
                          <a:noFill/>
                        </a:rPr>
                        <a:t> </a:t>
                      </a:r>
                    </a:p>
                  </p:txBody>
                </p:sp>
              </mc:Fallback>
            </mc:AlternateContent>
          </p:grpSp>
          <p:cxnSp>
            <p:nvCxnSpPr>
              <p:cNvPr id="29" name="Straight Arrow Connector 28"/>
              <p:cNvCxnSpPr/>
              <p:nvPr/>
            </p:nvCxnSpPr>
            <p:spPr>
              <a:xfrm>
                <a:off x="4648200" y="1165446"/>
                <a:ext cx="163520" cy="1299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mc:Choice xmlns:a14="http://schemas.microsoft.com/office/drawing/2010/main" Requires="a14">
          <p:sp>
            <p:nvSpPr>
              <p:cNvPr id="38" name="Rounded Rectangle 28">
                <a:extLst>
                  <a:ext uri="{FF2B5EF4-FFF2-40B4-BE49-F238E27FC236}">
                    <a16:creationId xmlns:a16="http://schemas.microsoft.com/office/drawing/2014/main" id="{F56C401E-6607-49BD-940B-B7D04C6923AA}"/>
                  </a:ext>
                </a:extLst>
              </p:cNvPr>
              <p:cNvSpPr/>
              <p:nvPr/>
            </p:nvSpPr>
            <p:spPr>
              <a:xfrm>
                <a:off x="97299" y="25858"/>
                <a:ext cx="4322301"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 - Isobars</a:t>
                </a:r>
                <a:endParaRPr lang="en-US" sz="2200" dirty="0"/>
              </a:p>
            </p:txBody>
          </p:sp>
        </mc:Choice>
        <mc:Fallback>
          <p:sp>
            <p:nvSpPr>
              <p:cNvPr id="38" name="Rounded Rectangle 28">
                <a:extLst>
                  <a:ext uri="{FF2B5EF4-FFF2-40B4-BE49-F238E27FC236}">
                    <a16:creationId xmlns:a16="http://schemas.microsoft.com/office/drawing/2014/main" id="{F56C401E-6607-49BD-940B-B7D04C6923AA}"/>
                  </a:ext>
                </a:extLst>
              </p:cNvPr>
              <p:cNvSpPr>
                <a:spLocks noRot="1" noChangeAspect="1" noMove="1" noResize="1" noEditPoints="1" noAdjustHandles="1" noChangeArrowheads="1" noChangeShapeType="1" noTextEdit="1"/>
              </p:cNvSpPr>
              <p:nvPr/>
            </p:nvSpPr>
            <p:spPr>
              <a:xfrm>
                <a:off x="97299" y="25858"/>
                <a:ext cx="4322301" cy="431342"/>
              </a:xfrm>
              <a:prstGeom prst="roundRect">
                <a:avLst/>
              </a:prstGeom>
              <a:blipFill>
                <a:blip r:embed="rId10"/>
                <a:stretch>
                  <a:fillRect l="-1408" t="-12500" b="-29167"/>
                </a:stretch>
              </a:blipFill>
              <a:ln w="3175"/>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20797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24</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49930" y="6407945"/>
            <a:ext cx="5562600" cy="365125"/>
          </a:xfrm>
        </p:spPr>
        <p:txBody>
          <a:bodyPr/>
          <a:lstStyle/>
          <a:p>
            <a:pPr>
              <a:defRPr/>
            </a:pPr>
            <a:r>
              <a:rPr lang="en-US" dirty="0"/>
              <a:t>Roy A.  Lacey, Stony Brook University, 5th Workshop on chirality &amp; vorticity, Beijing China</a:t>
            </a:r>
          </a:p>
        </p:txBody>
      </p:sp>
      <p:sp>
        <p:nvSpPr>
          <p:cNvPr id="28" name="Rounded Rectangle 27"/>
          <p:cNvSpPr/>
          <p:nvPr/>
        </p:nvSpPr>
        <p:spPr>
          <a:xfrm>
            <a:off x="152400" y="152400"/>
            <a:ext cx="152400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Summary</a:t>
            </a:r>
            <a:endParaRPr lang="en-US" sz="2100" dirty="0"/>
          </a:p>
        </p:txBody>
      </p:sp>
      <p:grpSp>
        <p:nvGrpSpPr>
          <p:cNvPr id="3" name="Group 2"/>
          <p:cNvGrpSpPr/>
          <p:nvPr/>
        </p:nvGrpSpPr>
        <p:grpSpPr>
          <a:xfrm>
            <a:off x="228600" y="904371"/>
            <a:ext cx="8763000" cy="646331"/>
            <a:chOff x="152400" y="895350"/>
            <a:chExt cx="8763000" cy="646331"/>
          </a:xfrm>
        </p:grpSpPr>
        <p:sp>
          <p:nvSpPr>
            <p:cNvPr id="10" name="Rectangle 9"/>
            <p:cNvSpPr/>
            <p:nvPr/>
          </p:nvSpPr>
          <p:spPr>
            <a:xfrm>
              <a:off x="152400" y="895350"/>
              <a:ext cx="8763000" cy="646331"/>
            </a:xfrm>
            <a:prstGeom prst="rect">
              <a:avLst/>
            </a:prstGeom>
          </p:spPr>
          <p:txBody>
            <a:bodyPr wrap="square">
              <a:spAutoFit/>
            </a:bodyPr>
            <a:lstStyle/>
            <a:p>
              <a:pPr marL="342900" indent="-342900" algn="l">
                <a:buFont typeface="Wingdings" panose="05000000000000000000" pitchFamily="2" charset="2"/>
                <a:buChar char="Ø"/>
              </a:pPr>
              <a:r>
                <a:rPr lang="en-US" dirty="0"/>
                <a:t>New charge-sensitive            correlators have been developed to identify and characterize CME-driven charge separation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64695750"/>
                </p:ext>
              </p:extLst>
            </p:nvPr>
          </p:nvGraphicFramePr>
          <p:xfrm>
            <a:off x="2794749" y="953103"/>
            <a:ext cx="707159" cy="292966"/>
          </p:xfrm>
          <a:graphic>
            <a:graphicData uri="http://schemas.openxmlformats.org/presentationml/2006/ole">
              <mc:AlternateContent xmlns:mc="http://schemas.openxmlformats.org/markup-compatibility/2006">
                <mc:Choice xmlns:v="urn:schemas-microsoft-com:vml" Requires="v">
                  <p:oleObj spid="_x0000_s3910517" name="Equation" r:id="rId5" imgW="583920" imgH="241200" progId="Equation.DSMT4">
                    <p:embed/>
                  </p:oleObj>
                </mc:Choice>
                <mc:Fallback>
                  <p:oleObj name="Equation" r:id="rId5" imgW="583920" imgH="241200" progId="Equation.DSMT4">
                    <p:embed/>
                    <p:pic>
                      <p:nvPicPr>
                        <p:cNvPr id="0" name=""/>
                        <p:cNvPicPr/>
                        <p:nvPr/>
                      </p:nvPicPr>
                      <p:blipFill>
                        <a:blip r:embed="rId6"/>
                        <a:stretch>
                          <a:fillRect/>
                        </a:stretch>
                      </p:blipFill>
                      <p:spPr>
                        <a:xfrm>
                          <a:off x="2794749" y="953103"/>
                          <a:ext cx="707159" cy="292966"/>
                        </a:xfrm>
                        <a:prstGeom prst="rect">
                          <a:avLst/>
                        </a:prstGeom>
                      </p:spPr>
                    </p:pic>
                  </p:oleObj>
                </mc:Fallback>
              </mc:AlternateContent>
            </a:graphicData>
          </a:graphic>
        </p:graphicFrame>
      </p:grpSp>
      <p:sp>
        <p:nvSpPr>
          <p:cNvPr id="12" name="Rectangle 11"/>
          <p:cNvSpPr/>
          <p:nvPr/>
        </p:nvSpPr>
        <p:spPr>
          <a:xfrm>
            <a:off x="228600" y="1546841"/>
            <a:ext cx="8686800" cy="646331"/>
          </a:xfrm>
          <a:prstGeom prst="rect">
            <a:avLst/>
          </a:prstGeom>
        </p:spPr>
        <p:txBody>
          <a:bodyPr wrap="square">
            <a:spAutoFit/>
          </a:bodyPr>
          <a:lstStyle/>
          <a:p>
            <a:pPr marL="742950" lvl="1" indent="-285750" algn="l">
              <a:buFont typeface="Wingdings" panose="05000000000000000000" pitchFamily="2" charset="2"/>
              <a:buChar char="ü"/>
            </a:pPr>
            <a:r>
              <a:rPr lang="en-US" dirty="0">
                <a:solidFill>
                  <a:schemeClr val="bg2">
                    <a:lumMod val="25000"/>
                  </a:schemeClr>
                </a:solidFill>
              </a:rPr>
              <a:t>This correlator suppresses, as well as measures the well known background contributions to the CME-driven charge separation signal</a:t>
            </a:r>
          </a:p>
        </p:txBody>
      </p:sp>
      <p:sp>
        <p:nvSpPr>
          <p:cNvPr id="4" name="Rectangle 3"/>
          <p:cNvSpPr/>
          <p:nvPr/>
        </p:nvSpPr>
        <p:spPr>
          <a:xfrm>
            <a:off x="186267" y="2290026"/>
            <a:ext cx="8881533" cy="1846659"/>
          </a:xfrm>
          <a:prstGeom prst="rect">
            <a:avLst/>
          </a:prstGeom>
        </p:spPr>
        <p:txBody>
          <a:bodyPr wrap="square">
            <a:spAutoFit/>
          </a:bodyPr>
          <a:lstStyle/>
          <a:p>
            <a:pPr marL="285750" indent="-285750" algn="l">
              <a:buFont typeface="Wingdings" panose="05000000000000000000" pitchFamily="2" charset="2"/>
              <a:buChar char="Ø"/>
            </a:pPr>
            <a:r>
              <a:rPr lang="en-US" dirty="0"/>
              <a:t>Validation tests, performed with several models, indicate that the correlators can give;</a:t>
            </a:r>
          </a:p>
          <a:p>
            <a:pPr marL="742950" lvl="1" indent="-285750" algn="l">
              <a:buFont typeface="Wingdings" panose="05000000000000000000" pitchFamily="2" charset="2"/>
              <a:buChar char="ü"/>
            </a:pPr>
            <a:r>
              <a:rPr lang="en-US" dirty="0"/>
              <a:t> discernible responses for background- and CME-driven charge separation which allows unambiguous identification and characterization of the CME</a:t>
            </a:r>
          </a:p>
          <a:p>
            <a:pPr lvl="1" algn="l"/>
            <a:r>
              <a:rPr lang="en-US" sz="600" dirty="0"/>
              <a:t> </a:t>
            </a:r>
          </a:p>
          <a:p>
            <a:pPr marL="742950" lvl="1" indent="-285750" algn="l">
              <a:buFont typeface="Wingdings" panose="05000000000000000000" pitchFamily="2" charset="2"/>
              <a:buChar char="ü"/>
            </a:pPr>
            <a:r>
              <a:rPr lang="en-US" dirty="0"/>
              <a:t> Crucial information to characterize both signal and background in the isobar data</a:t>
            </a:r>
          </a:p>
        </p:txBody>
      </p:sp>
      <p:sp>
        <p:nvSpPr>
          <p:cNvPr id="7" name="Rectangle 6"/>
          <p:cNvSpPr/>
          <p:nvPr/>
        </p:nvSpPr>
        <p:spPr>
          <a:xfrm>
            <a:off x="186267" y="4083572"/>
            <a:ext cx="7560733" cy="1477328"/>
          </a:xfrm>
          <a:prstGeom prst="rect">
            <a:avLst/>
          </a:prstGeom>
        </p:spPr>
        <p:txBody>
          <a:bodyPr wrap="square">
            <a:spAutoFit/>
          </a:bodyPr>
          <a:lstStyle/>
          <a:p>
            <a:pPr marL="285750" indent="-285750" algn="l">
              <a:buFont typeface="Wingdings" panose="05000000000000000000" pitchFamily="2" charset="2"/>
              <a:buChar char="Ø"/>
            </a:pPr>
            <a:r>
              <a:rPr lang="en-US" b="1" dirty="0">
                <a:solidFill>
                  <a:srgbClr val="FF0000"/>
                </a:solidFill>
              </a:rPr>
              <a:t>The experimentally measured correlators (to date) suggests the presence of a CME-driven charge separation in </a:t>
            </a:r>
            <a:r>
              <a:rPr lang="en-US" b="1" dirty="0" err="1">
                <a:solidFill>
                  <a:srgbClr val="FF0000"/>
                </a:solidFill>
              </a:rPr>
              <a:t>Au+Au</a:t>
            </a:r>
            <a:r>
              <a:rPr lang="en-US" b="1" dirty="0">
                <a:solidFill>
                  <a:srgbClr val="FF0000"/>
                </a:solidFill>
              </a:rPr>
              <a:t> collisions.</a:t>
            </a:r>
          </a:p>
          <a:p>
            <a:pPr marL="1200150" lvl="2" indent="-285750" algn="l">
              <a:buFont typeface="Wingdings" panose="05000000000000000000" pitchFamily="2" charset="2"/>
              <a:buChar char="ü"/>
            </a:pPr>
            <a:r>
              <a:rPr lang="en-US" b="1" dirty="0">
                <a:solidFill>
                  <a:srgbClr val="336600"/>
                </a:solidFill>
              </a:rPr>
              <a:t>Excellent prospects for further validation of the CME with the new isobar data</a:t>
            </a:r>
          </a:p>
          <a:p>
            <a:pPr marL="742950" lvl="1" indent="-285750" algn="l">
              <a:buFont typeface="Wingdings" panose="05000000000000000000" pitchFamily="2" charset="2"/>
              <a:buChar char="ü"/>
            </a:pPr>
            <a:endParaRPr lang="en-US" dirty="0"/>
          </a:p>
        </p:txBody>
      </p:sp>
    </p:spTree>
    <p:custDataLst>
      <p:tags r:id="rId2"/>
    </p:custDataLst>
    <p:extLst>
      <p:ext uri="{BB962C8B-B14F-4D97-AF65-F5344CB8AC3E}">
        <p14:creationId xmlns:p14="http://schemas.microsoft.com/office/powerpoint/2010/main" val="30861944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25</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49930" y="6407945"/>
            <a:ext cx="5562600" cy="365125"/>
          </a:xfrm>
        </p:spPr>
        <p:txBody>
          <a:bodyPr/>
          <a:lstStyle/>
          <a:p>
            <a:pPr>
              <a:defRPr/>
            </a:pPr>
            <a:r>
              <a:rPr lang="en-US"/>
              <a:t>Roy A.  Lacey, Stony Brook University, 5th Workshop on chirality &amp; vorticity, Beijing China</a:t>
            </a:r>
            <a:endParaRPr lang="en-US" dirty="0"/>
          </a:p>
        </p:txBody>
      </p:sp>
      <p:sp>
        <p:nvSpPr>
          <p:cNvPr id="28" name="Rounded Rectangle 27"/>
          <p:cNvSpPr/>
          <p:nvPr/>
        </p:nvSpPr>
        <p:spPr>
          <a:xfrm>
            <a:off x="3657600" y="2438400"/>
            <a:ext cx="152400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rgbClr val="320CD6"/>
                </a:solidFill>
              </a:rPr>
              <a:t>End</a:t>
            </a:r>
            <a:endParaRPr lang="en-US" sz="2100" dirty="0"/>
          </a:p>
        </p:txBody>
      </p:sp>
    </p:spTree>
    <p:custDataLst>
      <p:tags r:id="rId1"/>
    </p:custDataLst>
    <p:extLst>
      <p:ext uri="{BB962C8B-B14F-4D97-AF65-F5344CB8AC3E}">
        <p14:creationId xmlns:p14="http://schemas.microsoft.com/office/powerpoint/2010/main" val="1396071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8EC1A-C64B-794A-9D98-0E7D8789B833}"/>
              </a:ext>
            </a:extLst>
          </p:cNvPr>
          <p:cNvSpPr>
            <a:spLocks noGrp="1"/>
          </p:cNvSpPr>
          <p:nvPr>
            <p:ph type="sldNum" sz="quarter" idx="12"/>
          </p:nvPr>
        </p:nvSpPr>
        <p:spPr/>
        <p:txBody>
          <a:bodyPr/>
          <a:lstStyle/>
          <a:p>
            <a:fld id="{80B0002B-CAE1-034D-9B93-39F959C2489B}" type="slidenum">
              <a:rPr lang="en-US" smtClean="0"/>
              <a:t>26</a:t>
            </a:fld>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D823C92-163A-4A4C-BDBA-5C7898397FF6}"/>
                  </a:ext>
                </a:extLst>
              </p:cNvPr>
              <p:cNvSpPr/>
              <p:nvPr/>
            </p:nvSpPr>
            <p:spPr>
              <a:xfrm>
                <a:off x="0" y="2101110"/>
                <a:ext cx="5242606" cy="779829"/>
              </a:xfrm>
              <a:prstGeom prst="rect">
                <a:avLst/>
              </a:prstGeom>
            </p:spPr>
            <p:txBody>
              <a:bodyPr wrap="square">
                <a:spAutoFit/>
              </a:bodyPr>
              <a:lstStyle/>
              <a:p>
                <a:pPr marL="342900" indent="-342900" algn="ctr">
                  <a:buFont typeface="Wingdings" charset="2"/>
                  <a:buChar char="Ø"/>
                </a:pPr>
                <a:r>
                  <a:rPr lang="en-US" sz="2000" dirty="0">
                    <a:latin typeface="Times New Roman" pitchFamily="18" charset="0"/>
                    <a:cs typeface="Times New Roman" panose="02020603050405020304" pitchFamily="18" charset="0"/>
                  </a:rPr>
                  <a:t> </a:t>
                </a:r>
                <a:r>
                  <a:rPr lang="en-US" sz="2000" dirty="0">
                    <a:latin typeface="Times New Roman" charset="0"/>
                    <a:ea typeface="Times New Roman" charset="0"/>
                    <a:cs typeface="Times New Roman" charset="0"/>
                  </a:rPr>
                  <a:t>Charged hadrons with 0.2 &lt; </a:t>
                </a:r>
                <a:r>
                  <a:rPr lang="en-US" sz="2000" dirty="0" err="1">
                    <a:latin typeface="Times New Roman" charset="0"/>
                    <a:ea typeface="Times New Roman" charset="0"/>
                    <a:cs typeface="Times New Roman" charset="0"/>
                  </a:rPr>
                  <a:t>pT</a:t>
                </a:r>
                <a:r>
                  <a:rPr lang="en-US" sz="2000" dirty="0">
                    <a:latin typeface="Times New Roman" charset="0"/>
                    <a:ea typeface="Times New Roman" charset="0"/>
                    <a:cs typeface="Times New Roman" charset="0"/>
                  </a:rPr>
                  <a:t> &lt; 2.0 GeV/c used to construct </a:t>
                </a:r>
                <a14:m>
                  <m:oMath xmlns:m="http://schemas.openxmlformats.org/officeDocument/2006/math">
                    <m:sSubSup>
                      <m:sSubSupPr>
                        <m:ctrlPr>
                          <a:rPr lang="en-US" sz="2000" i="1">
                            <a:latin typeface="Cambria Math" panose="02040503050406030204" pitchFamily="18" charset="0"/>
                            <a:ea typeface="Times New Roman" charset="0"/>
                            <a:cs typeface="Times New Roman" charset="0"/>
                          </a:rPr>
                        </m:ctrlPr>
                      </m:sSubSupPr>
                      <m:e>
                        <m:r>
                          <m:rPr>
                            <m:sty m:val="p"/>
                          </m:rPr>
                          <a:rPr lang="el-GR" sz="2000">
                            <a:latin typeface="Cambria Math" panose="02040503050406030204" pitchFamily="18" charset="0"/>
                            <a:ea typeface="Times New Roman" charset="0"/>
                            <a:cs typeface="Times New Roman" charset="0"/>
                          </a:rPr>
                          <m:t>Ψ</m:t>
                        </m:r>
                      </m:e>
                      <m:sub>
                        <m:r>
                          <a:rPr lang="en-US" sz="2000">
                            <a:latin typeface="Cambria Math" panose="02040503050406030204" pitchFamily="18" charset="0"/>
                            <a:ea typeface="Times New Roman" charset="0"/>
                            <a:cs typeface="Times New Roman" charset="0"/>
                          </a:rPr>
                          <m:t>2</m:t>
                        </m:r>
                      </m:sub>
                      <m:sup>
                        <m:r>
                          <m:rPr>
                            <m:sty m:val="p"/>
                          </m:rPr>
                          <a:rPr lang="el-GR" sz="2000">
                            <a:latin typeface="Cambria Math" panose="02040503050406030204" pitchFamily="18" charset="0"/>
                            <a:ea typeface="Times New Roman" charset="0"/>
                            <a:cs typeface="Times New Roman" charset="0"/>
                          </a:rPr>
                          <m:t>η</m:t>
                        </m:r>
                        <m:r>
                          <a:rPr lang="en-US" sz="2000">
                            <a:latin typeface="Cambria Math" panose="02040503050406030204" pitchFamily="18" charset="0"/>
                            <a:ea typeface="Times New Roman" charset="0"/>
                            <a:cs typeface="Times New Roman" charset="0"/>
                          </a:rPr>
                          <m:t>&gt;0.1</m:t>
                        </m:r>
                      </m:sup>
                    </m:sSubSup>
                    <m:r>
                      <a:rPr lang="en-US" sz="2000">
                        <a:latin typeface="Cambria Math" panose="02040503050406030204" pitchFamily="18" charset="0"/>
                        <a:ea typeface="Times New Roman" charset="0"/>
                        <a:cs typeface="Times New Roman" charset="0"/>
                      </a:rPr>
                      <m:t>&amp; </m:t>
                    </m:r>
                    <m:sSubSup>
                      <m:sSubSupPr>
                        <m:ctrlPr>
                          <a:rPr lang="en-US" sz="2000" i="1">
                            <a:latin typeface="Cambria Math" panose="02040503050406030204" pitchFamily="18" charset="0"/>
                            <a:ea typeface="Times New Roman" charset="0"/>
                            <a:cs typeface="Times New Roman" charset="0"/>
                          </a:rPr>
                        </m:ctrlPr>
                      </m:sSubSupPr>
                      <m:e>
                        <m:r>
                          <m:rPr>
                            <m:sty m:val="p"/>
                          </m:rPr>
                          <a:rPr lang="el-GR" sz="2000">
                            <a:latin typeface="Cambria Math" panose="02040503050406030204" pitchFamily="18" charset="0"/>
                            <a:ea typeface="Times New Roman" charset="0"/>
                            <a:cs typeface="Times New Roman" charset="0"/>
                          </a:rPr>
                          <m:t>Ψ</m:t>
                        </m:r>
                      </m:e>
                      <m:sub>
                        <m:r>
                          <a:rPr lang="en-US" sz="2000">
                            <a:latin typeface="Cambria Math" panose="02040503050406030204" pitchFamily="18" charset="0"/>
                            <a:ea typeface="Times New Roman" charset="0"/>
                            <a:cs typeface="Times New Roman" charset="0"/>
                          </a:rPr>
                          <m:t>2</m:t>
                        </m:r>
                      </m:sub>
                      <m:sup>
                        <m:r>
                          <m:rPr>
                            <m:sty m:val="p"/>
                          </m:rPr>
                          <a:rPr lang="el-GR" sz="2000">
                            <a:latin typeface="Cambria Math" panose="02040503050406030204" pitchFamily="18" charset="0"/>
                            <a:ea typeface="Times New Roman" charset="0"/>
                            <a:cs typeface="Times New Roman" charset="0"/>
                          </a:rPr>
                          <m:t>η</m:t>
                        </m:r>
                        <m:r>
                          <a:rPr lang="en-US" sz="2000">
                            <a:latin typeface="Cambria Math" panose="02040503050406030204" pitchFamily="18" charset="0"/>
                            <a:ea typeface="Times New Roman" charset="0"/>
                            <a:cs typeface="Times New Roman" charset="0"/>
                          </a:rPr>
                          <m:t>&lt;−0.1</m:t>
                        </m:r>
                      </m:sup>
                    </m:sSubSup>
                  </m:oMath>
                </a14:m>
                <a:endParaRPr lang="en-US" sz="2000" dirty="0">
                  <a:latin typeface="Times New Roman" charset="0"/>
                  <a:ea typeface="Times New Roman" charset="0"/>
                  <a:cs typeface="Times New Roman" charset="0"/>
                </a:endParaRPr>
              </a:p>
            </p:txBody>
          </p:sp>
        </mc:Choice>
        <mc:Fallback xmlns="">
          <p:sp>
            <p:nvSpPr>
              <p:cNvPr id="3" name="Rectangle 2">
                <a:extLst>
                  <a:ext uri="{FF2B5EF4-FFF2-40B4-BE49-F238E27FC236}">
                    <a16:creationId xmlns:a16="http://schemas.microsoft.com/office/drawing/2014/main" id="{AD823C92-163A-4A4C-BDBA-5C7898397FF6}"/>
                  </a:ext>
                </a:extLst>
              </p:cNvPr>
              <p:cNvSpPr>
                <a:spLocks noRot="1" noChangeAspect="1" noMove="1" noResize="1" noEditPoints="1" noAdjustHandles="1" noChangeArrowheads="1" noChangeShapeType="1" noTextEdit="1"/>
              </p:cNvSpPr>
              <p:nvPr/>
            </p:nvSpPr>
            <p:spPr>
              <a:xfrm>
                <a:off x="0" y="2101110"/>
                <a:ext cx="5242606" cy="779829"/>
              </a:xfrm>
              <a:prstGeom prst="rect">
                <a:avLst/>
              </a:prstGeom>
              <a:blipFill>
                <a:blip r:embed="rId2"/>
                <a:stretch>
                  <a:fillRect t="-3175" r="-726"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4FEB1-3AE0-8740-9C02-507DC2CDD1DE}"/>
                  </a:ext>
                </a:extLst>
              </p:cNvPr>
              <p:cNvSpPr/>
              <p:nvPr/>
            </p:nvSpPr>
            <p:spPr>
              <a:xfrm>
                <a:off x="0" y="3139082"/>
                <a:ext cx="4863866" cy="779829"/>
              </a:xfrm>
              <a:prstGeom prst="rect">
                <a:avLst/>
              </a:prstGeom>
            </p:spPr>
            <p:txBody>
              <a:bodyPr wrap="square">
                <a:spAutoFit/>
              </a:bodyPr>
              <a:lstStyle/>
              <a:p>
                <a:pPr marL="342900" indent="-342900" algn="ctr">
                  <a:buFont typeface="Wingdings" charset="2"/>
                  <a:buChar char="Ø"/>
                </a:pPr>
                <a:r>
                  <a:rPr lang="en-US" sz="2000" dirty="0">
                    <a:latin typeface="Times New Roman" charset="0"/>
                    <a:ea typeface="Times New Roman" charset="0"/>
                    <a:cs typeface="Times New Roman" charset="0"/>
                  </a:rPr>
                  <a:t> Particles with 0.35 &lt; </a:t>
                </a:r>
                <a:r>
                  <a:rPr lang="en-US" sz="2000" dirty="0" err="1">
                    <a:latin typeface="Times New Roman" charset="0"/>
                    <a:ea typeface="Times New Roman" charset="0"/>
                    <a:cs typeface="Times New Roman" charset="0"/>
                  </a:rPr>
                  <a:t>pT</a:t>
                </a:r>
                <a:r>
                  <a:rPr lang="en-US" sz="2000" dirty="0">
                    <a:latin typeface="Times New Roman" charset="0"/>
                    <a:ea typeface="Times New Roman" charset="0"/>
                    <a:cs typeface="Times New Roman" charset="0"/>
                  </a:rPr>
                  <a:t> &lt; 2.0 GeV/c and </a:t>
                </a:r>
                <a14:m>
                  <m:oMath xmlns:m="http://schemas.openxmlformats.org/officeDocument/2006/math">
                    <m:r>
                      <m:rPr>
                        <m:sty m:val="p"/>
                      </m:rPr>
                      <a:rPr lang="el-GR" sz="2000">
                        <a:latin typeface="Cambria Math" panose="02040503050406030204" pitchFamily="18" charset="0"/>
                        <a:ea typeface="Times New Roman" charset="0"/>
                        <a:cs typeface="Times New Roman" charset="0"/>
                      </a:rPr>
                      <m:t>η</m:t>
                    </m:r>
                    <m:r>
                      <a:rPr lang="en-US" sz="2000">
                        <a:latin typeface="Cambria Math" panose="02040503050406030204" pitchFamily="18" charset="0"/>
                        <a:ea typeface="Times New Roman" charset="0"/>
                        <a:cs typeface="Times New Roman" charset="0"/>
                      </a:rPr>
                      <m:t>&lt;0 </m:t>
                    </m:r>
                  </m:oMath>
                </a14:m>
                <a:r>
                  <a:rPr lang="en-US" sz="2000" dirty="0">
                    <a:latin typeface="Times New Roman" charset="0"/>
                    <a:ea typeface="Times New Roman" charset="0"/>
                    <a:cs typeface="Times New Roman" charset="0"/>
                  </a:rPr>
                  <a:t>analyzed using </a:t>
                </a:r>
                <a14:m>
                  <m:oMath xmlns:m="http://schemas.openxmlformats.org/officeDocument/2006/math">
                    <m:sSubSup>
                      <m:sSubSupPr>
                        <m:ctrlPr>
                          <a:rPr lang="en-US" sz="2000" i="1">
                            <a:latin typeface="Cambria Math" panose="02040503050406030204" pitchFamily="18" charset="0"/>
                            <a:ea typeface="Times New Roman" charset="0"/>
                            <a:cs typeface="Times New Roman" charset="0"/>
                          </a:rPr>
                        </m:ctrlPr>
                      </m:sSubSupPr>
                      <m:e>
                        <m:r>
                          <m:rPr>
                            <m:sty m:val="p"/>
                          </m:rPr>
                          <a:rPr lang="el-GR" sz="2000">
                            <a:latin typeface="Cambria Math" panose="02040503050406030204" pitchFamily="18" charset="0"/>
                            <a:ea typeface="Times New Roman" charset="0"/>
                            <a:cs typeface="Times New Roman" charset="0"/>
                          </a:rPr>
                          <m:t>Ψ</m:t>
                        </m:r>
                      </m:e>
                      <m:sub>
                        <m:r>
                          <a:rPr lang="en-US" sz="2000">
                            <a:latin typeface="Cambria Math" panose="02040503050406030204" pitchFamily="18" charset="0"/>
                            <a:ea typeface="Times New Roman" charset="0"/>
                            <a:cs typeface="Times New Roman" charset="0"/>
                          </a:rPr>
                          <m:t>2</m:t>
                        </m:r>
                      </m:sub>
                      <m:sup>
                        <m:r>
                          <m:rPr>
                            <m:sty m:val="p"/>
                          </m:rPr>
                          <a:rPr lang="el-GR" sz="2000">
                            <a:latin typeface="Cambria Math" panose="02040503050406030204" pitchFamily="18" charset="0"/>
                            <a:ea typeface="Times New Roman" charset="0"/>
                            <a:cs typeface="Times New Roman" charset="0"/>
                          </a:rPr>
                          <m:t>η</m:t>
                        </m:r>
                        <m:r>
                          <a:rPr lang="en-US" sz="2000">
                            <a:latin typeface="Cambria Math" panose="02040503050406030204" pitchFamily="18" charset="0"/>
                            <a:ea typeface="Times New Roman" charset="0"/>
                            <a:cs typeface="Times New Roman" charset="0"/>
                          </a:rPr>
                          <m:t>&gt;0.1</m:t>
                        </m:r>
                      </m:sup>
                    </m:sSubSup>
                  </m:oMath>
                </a14:m>
                <a:endParaRPr lang="en-US" sz="2000" dirty="0">
                  <a:latin typeface="Times New Roman" charset="0"/>
                  <a:ea typeface="Times New Roman" charset="0"/>
                  <a:cs typeface="Times New Roman" charset="0"/>
                </a:endParaRPr>
              </a:p>
            </p:txBody>
          </p:sp>
        </mc:Choice>
        <mc:Fallback xmlns="">
          <p:sp>
            <p:nvSpPr>
              <p:cNvPr id="5" name="Rectangle 4">
                <a:extLst>
                  <a:ext uri="{FF2B5EF4-FFF2-40B4-BE49-F238E27FC236}">
                    <a16:creationId xmlns:a16="http://schemas.microsoft.com/office/drawing/2014/main" id="{4974FEB1-3AE0-8740-9C02-507DC2CDD1DE}"/>
                  </a:ext>
                </a:extLst>
              </p:cNvPr>
              <p:cNvSpPr>
                <a:spLocks noRot="1" noChangeAspect="1" noMove="1" noResize="1" noEditPoints="1" noAdjustHandles="1" noChangeArrowheads="1" noChangeShapeType="1" noTextEdit="1"/>
              </p:cNvSpPr>
              <p:nvPr/>
            </p:nvSpPr>
            <p:spPr>
              <a:xfrm>
                <a:off x="0" y="3139082"/>
                <a:ext cx="4863866" cy="779829"/>
              </a:xfrm>
              <a:prstGeom prst="rect">
                <a:avLst/>
              </a:prstGeom>
              <a:blipFill>
                <a:blip r:embed="rId3"/>
                <a:stretch>
                  <a:fillRect t="-3175" r="-1567" b="-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7982B09-1186-914A-8EF1-4FE92A815DC4}"/>
                  </a:ext>
                </a:extLst>
              </p:cNvPr>
              <p:cNvSpPr/>
              <p:nvPr/>
            </p:nvSpPr>
            <p:spPr>
              <a:xfrm>
                <a:off x="-65801" y="4328475"/>
                <a:ext cx="5030288" cy="779829"/>
              </a:xfrm>
              <a:prstGeom prst="rect">
                <a:avLst/>
              </a:prstGeom>
            </p:spPr>
            <p:txBody>
              <a:bodyPr wrap="square">
                <a:spAutoFit/>
              </a:bodyPr>
              <a:lstStyle/>
              <a:p>
                <a:pPr marL="342900" indent="-342900" algn="ctr">
                  <a:buFont typeface="Wingdings" charset="2"/>
                  <a:buChar char="Ø"/>
                </a:pPr>
                <a:r>
                  <a:rPr lang="en-US" sz="2000" dirty="0">
                    <a:latin typeface="Times New Roman" charset="0"/>
                    <a:ea typeface="Times New Roman" charset="0"/>
                    <a:cs typeface="Times New Roman" charset="0"/>
                  </a:rPr>
                  <a:t> Particles with 0.35 &lt; </a:t>
                </a:r>
                <a:r>
                  <a:rPr lang="en-US" sz="2000" dirty="0" err="1">
                    <a:latin typeface="Times New Roman" charset="0"/>
                    <a:ea typeface="Times New Roman" charset="0"/>
                    <a:cs typeface="Times New Roman" charset="0"/>
                  </a:rPr>
                  <a:t>pT</a:t>
                </a:r>
                <a:r>
                  <a:rPr lang="en-US" sz="2000" dirty="0">
                    <a:latin typeface="Times New Roman" charset="0"/>
                    <a:ea typeface="Times New Roman" charset="0"/>
                    <a:cs typeface="Times New Roman" charset="0"/>
                  </a:rPr>
                  <a:t> &lt; 2.0 GeV/c and </a:t>
                </a:r>
                <a14:m>
                  <m:oMath xmlns:m="http://schemas.openxmlformats.org/officeDocument/2006/math">
                    <m:r>
                      <m:rPr>
                        <m:sty m:val="p"/>
                      </m:rPr>
                      <a:rPr lang="el-GR" sz="2000">
                        <a:latin typeface="Cambria Math" panose="02040503050406030204" pitchFamily="18" charset="0"/>
                        <a:ea typeface="Times New Roman" charset="0"/>
                        <a:cs typeface="Times New Roman" charset="0"/>
                      </a:rPr>
                      <m:t>η</m:t>
                    </m:r>
                    <m:r>
                      <a:rPr lang="en-US" sz="2000">
                        <a:latin typeface="Cambria Math" panose="02040503050406030204" pitchFamily="18" charset="0"/>
                        <a:ea typeface="Times New Roman" charset="0"/>
                        <a:cs typeface="Times New Roman" charset="0"/>
                      </a:rPr>
                      <m:t>&gt;0 </m:t>
                    </m:r>
                  </m:oMath>
                </a14:m>
                <a:r>
                  <a:rPr lang="en-US" sz="2000" dirty="0">
                    <a:latin typeface="Times New Roman" charset="0"/>
                    <a:ea typeface="Times New Roman" charset="0"/>
                    <a:cs typeface="Times New Roman" charset="0"/>
                  </a:rPr>
                  <a:t>analyzed using </a:t>
                </a:r>
                <a14:m>
                  <m:oMath xmlns:m="http://schemas.openxmlformats.org/officeDocument/2006/math">
                    <m:sSubSup>
                      <m:sSubSupPr>
                        <m:ctrlPr>
                          <a:rPr lang="en-US" sz="2000" i="1">
                            <a:latin typeface="Cambria Math" panose="02040503050406030204" pitchFamily="18" charset="0"/>
                            <a:ea typeface="Times New Roman" charset="0"/>
                            <a:cs typeface="Times New Roman" charset="0"/>
                          </a:rPr>
                        </m:ctrlPr>
                      </m:sSubSupPr>
                      <m:e>
                        <m:r>
                          <m:rPr>
                            <m:sty m:val="p"/>
                          </m:rPr>
                          <a:rPr lang="el-GR" sz="2000">
                            <a:latin typeface="Cambria Math" panose="02040503050406030204" pitchFamily="18" charset="0"/>
                            <a:ea typeface="Times New Roman" charset="0"/>
                            <a:cs typeface="Times New Roman" charset="0"/>
                          </a:rPr>
                          <m:t>Ψ</m:t>
                        </m:r>
                      </m:e>
                      <m:sub>
                        <m:r>
                          <a:rPr lang="en-US" sz="2000">
                            <a:latin typeface="Cambria Math" panose="02040503050406030204" pitchFamily="18" charset="0"/>
                            <a:ea typeface="Times New Roman" charset="0"/>
                            <a:cs typeface="Times New Roman" charset="0"/>
                          </a:rPr>
                          <m:t>2</m:t>
                        </m:r>
                      </m:sub>
                      <m:sup>
                        <m:r>
                          <m:rPr>
                            <m:sty m:val="p"/>
                          </m:rPr>
                          <a:rPr lang="el-GR" sz="2000">
                            <a:latin typeface="Cambria Math" panose="02040503050406030204" pitchFamily="18" charset="0"/>
                            <a:ea typeface="Times New Roman" charset="0"/>
                            <a:cs typeface="Times New Roman" charset="0"/>
                          </a:rPr>
                          <m:t>η</m:t>
                        </m:r>
                        <m:r>
                          <a:rPr lang="en-US" sz="2000">
                            <a:latin typeface="Cambria Math" panose="02040503050406030204" pitchFamily="18" charset="0"/>
                            <a:ea typeface="Times New Roman" charset="0"/>
                            <a:cs typeface="Times New Roman" charset="0"/>
                          </a:rPr>
                          <m:t>&lt;−0.1</m:t>
                        </m:r>
                      </m:sup>
                    </m:sSubSup>
                  </m:oMath>
                </a14:m>
                <a:endParaRPr lang="en-US" sz="2000" dirty="0">
                  <a:latin typeface="Times New Roman" charset="0"/>
                  <a:ea typeface="Times New Roman" charset="0"/>
                  <a:cs typeface="Times New Roman" charset="0"/>
                </a:endParaRPr>
              </a:p>
            </p:txBody>
          </p:sp>
        </mc:Choice>
        <mc:Fallback xmlns="">
          <p:sp>
            <p:nvSpPr>
              <p:cNvPr id="6" name="Rectangle 5">
                <a:extLst>
                  <a:ext uri="{FF2B5EF4-FFF2-40B4-BE49-F238E27FC236}">
                    <a16:creationId xmlns:a16="http://schemas.microsoft.com/office/drawing/2014/main" id="{57982B09-1186-914A-8EF1-4FE92A815DC4}"/>
                  </a:ext>
                </a:extLst>
              </p:cNvPr>
              <p:cNvSpPr>
                <a:spLocks noRot="1" noChangeAspect="1" noMove="1" noResize="1" noEditPoints="1" noAdjustHandles="1" noChangeArrowheads="1" noChangeShapeType="1" noTextEdit="1"/>
              </p:cNvSpPr>
              <p:nvPr/>
            </p:nvSpPr>
            <p:spPr>
              <a:xfrm>
                <a:off x="-65801" y="4328475"/>
                <a:ext cx="5030288" cy="779829"/>
              </a:xfrm>
              <a:prstGeom prst="rect">
                <a:avLst/>
              </a:prstGeom>
              <a:blipFill>
                <a:blip r:embed="rId4"/>
                <a:stretch>
                  <a:fillRect t="-3226" b="-9677"/>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55E07992-665E-BC42-A013-E1FCD1472061}"/>
              </a:ext>
            </a:extLst>
          </p:cNvPr>
          <p:cNvSpPr/>
          <p:nvPr/>
        </p:nvSpPr>
        <p:spPr>
          <a:xfrm>
            <a:off x="3385361" y="699593"/>
            <a:ext cx="3377720" cy="430887"/>
          </a:xfrm>
          <a:prstGeom prst="rect">
            <a:avLst/>
          </a:prstGeom>
        </p:spPr>
        <p:txBody>
          <a:bodyPr wrap="none">
            <a:spAutoFit/>
          </a:bodyPr>
          <a:lstStyle/>
          <a:p>
            <a:r>
              <a:rPr lang="en-US" sz="2200" dirty="0">
                <a:latin typeface="Times New Roman" panose="02020603050405020304" pitchFamily="18" charset="0"/>
                <a:cs typeface="Times New Roman" panose="02020603050405020304" pitchFamily="18" charset="0"/>
              </a:rPr>
              <a:t>The STAR Detector at RHIC</a:t>
            </a:r>
            <a:endParaRPr lang="en-US" sz="2200" dirty="0"/>
          </a:p>
        </p:txBody>
      </p:sp>
      <p:pic>
        <p:nvPicPr>
          <p:cNvPr id="30" name="Picture 29">
            <a:extLst>
              <a:ext uri="{FF2B5EF4-FFF2-40B4-BE49-F238E27FC236}">
                <a16:creationId xmlns:a16="http://schemas.microsoft.com/office/drawing/2014/main" id="{AD2141F9-01F3-A84A-A19B-3007F5365F4D}"/>
              </a:ext>
            </a:extLst>
          </p:cNvPr>
          <p:cNvPicPr>
            <a:picLocks noChangeAspect="1"/>
          </p:cNvPicPr>
          <p:nvPr/>
        </p:nvPicPr>
        <p:blipFill>
          <a:blip r:embed="rId5"/>
          <a:stretch>
            <a:fillRect/>
          </a:stretch>
        </p:blipFill>
        <p:spPr>
          <a:xfrm rot="5400000">
            <a:off x="5586395" y="1009009"/>
            <a:ext cx="3004009" cy="3935076"/>
          </a:xfrm>
          <a:prstGeom prst="rect">
            <a:avLst/>
          </a:prstGeom>
        </p:spPr>
      </p:pic>
      <p:sp>
        <p:nvSpPr>
          <p:cNvPr id="31" name="Rectangle 3">
            <a:extLst>
              <a:ext uri="{FF2B5EF4-FFF2-40B4-BE49-F238E27FC236}">
                <a16:creationId xmlns:a16="http://schemas.microsoft.com/office/drawing/2014/main" id="{46B271DE-D84C-F640-A66B-9A81A2DA2644}"/>
              </a:ext>
            </a:extLst>
          </p:cNvPr>
          <p:cNvSpPr>
            <a:spLocks noChangeArrowheads="1"/>
          </p:cNvSpPr>
          <p:nvPr/>
        </p:nvSpPr>
        <p:spPr bwMode="auto">
          <a:xfrm>
            <a:off x="39" y="1343382"/>
            <a:ext cx="48986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charset="2"/>
              <a:buChar char="Ø"/>
            </a:pPr>
            <a:r>
              <a:rPr lang="en-US" altLang="x-none" sz="2000" dirty="0">
                <a:latin typeface="Times New Roman" charset="0"/>
                <a:ea typeface="Times New Roman" charset="0"/>
                <a:cs typeface="Times New Roman" charset="0"/>
              </a:rPr>
              <a:t>The TPC detector is used in the current analysis</a:t>
            </a:r>
          </a:p>
        </p:txBody>
      </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8A409C09-3F03-704C-8EA7-3466AEADE580}"/>
                  </a:ext>
                </a:extLst>
              </p:cNvPr>
              <p:cNvSpPr/>
              <p:nvPr/>
            </p:nvSpPr>
            <p:spPr>
              <a:xfrm>
                <a:off x="6220552" y="5303871"/>
                <a:ext cx="876822" cy="513763"/>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1" i="1" smtClean="0">
                              <a:solidFill>
                                <a:srgbClr val="FF0000"/>
                              </a:solidFill>
                              <a:latin typeface="Cambria Math" panose="02040503050406030204" pitchFamily="18" charset="0"/>
                              <a:ea typeface="Times New Roman" charset="0"/>
                              <a:cs typeface="Times New Roman" charset="0"/>
                            </a:rPr>
                          </m:ctrlPr>
                        </m:sSubSupPr>
                        <m:e>
                          <m:r>
                            <a:rPr lang="el-GR" b="1" i="1">
                              <a:solidFill>
                                <a:srgbClr val="FF0000"/>
                              </a:solidFill>
                              <a:latin typeface="Cambria Math" panose="02040503050406030204" pitchFamily="18" charset="0"/>
                              <a:ea typeface="Times New Roman" charset="0"/>
                              <a:cs typeface="Times New Roman" charset="0"/>
                            </a:rPr>
                            <m:t>𝜳</m:t>
                          </m:r>
                        </m:e>
                        <m:sub>
                          <m:r>
                            <a:rPr lang="en-US" b="1" i="1">
                              <a:solidFill>
                                <a:srgbClr val="FF0000"/>
                              </a:solidFill>
                              <a:latin typeface="Cambria Math" panose="02040503050406030204" pitchFamily="18" charset="0"/>
                              <a:ea typeface="Times New Roman" charset="0"/>
                              <a:cs typeface="Times New Roman" charset="0"/>
                            </a:rPr>
                            <m:t>𝟐</m:t>
                          </m:r>
                        </m:sub>
                        <m:sup>
                          <m:r>
                            <a:rPr lang="el-GR" b="1" i="1">
                              <a:solidFill>
                                <a:srgbClr val="FF0000"/>
                              </a:solidFill>
                              <a:latin typeface="Cambria Math" panose="02040503050406030204" pitchFamily="18" charset="0"/>
                              <a:ea typeface="Times New Roman" charset="0"/>
                              <a:cs typeface="Times New Roman" charset="0"/>
                            </a:rPr>
                            <m:t>𝛈</m:t>
                          </m:r>
                          <m:r>
                            <a:rPr lang="en-US" b="1">
                              <a:solidFill>
                                <a:srgbClr val="FF0000"/>
                              </a:solidFill>
                              <a:latin typeface="Cambria Math" panose="02040503050406030204" pitchFamily="18" charset="0"/>
                              <a:ea typeface="Times New Roman" charset="0"/>
                              <a:cs typeface="Times New Roman" charset="0"/>
                            </a:rPr>
                            <m:t>&lt;−</m:t>
                          </m:r>
                          <m:r>
                            <a:rPr lang="en-US" b="1" i="1">
                              <a:solidFill>
                                <a:srgbClr val="FF0000"/>
                              </a:solidFill>
                              <a:latin typeface="Cambria Math" panose="02040503050406030204" pitchFamily="18" charset="0"/>
                              <a:ea typeface="Times New Roman" charset="0"/>
                              <a:cs typeface="Times New Roman" charset="0"/>
                            </a:rPr>
                            <m:t>𝟎</m:t>
                          </m:r>
                          <m:r>
                            <a:rPr lang="en-US" b="1">
                              <a:solidFill>
                                <a:srgbClr val="FF0000"/>
                              </a:solidFill>
                              <a:latin typeface="Cambria Math" panose="02040503050406030204" pitchFamily="18" charset="0"/>
                              <a:ea typeface="Times New Roman" charset="0"/>
                              <a:cs typeface="Times New Roman" charset="0"/>
                            </a:rPr>
                            <m:t>.</m:t>
                          </m:r>
                          <m:r>
                            <a:rPr lang="en-US" b="1" i="1">
                              <a:solidFill>
                                <a:srgbClr val="FF0000"/>
                              </a:solidFill>
                              <a:latin typeface="Cambria Math" panose="02040503050406030204" pitchFamily="18" charset="0"/>
                              <a:ea typeface="Times New Roman" charset="0"/>
                              <a:cs typeface="Times New Roman" charset="0"/>
                            </a:rPr>
                            <m:t>𝟏</m:t>
                          </m:r>
                        </m:sup>
                      </m:sSubSup>
                    </m:oMath>
                  </m:oMathPara>
                </a14:m>
                <a:endParaRPr lang="en-US" b="1" dirty="0">
                  <a:solidFill>
                    <a:srgbClr val="FF0000"/>
                  </a:solidFill>
                </a:endParaRPr>
              </a:p>
            </p:txBody>
          </p:sp>
        </mc:Choice>
        <mc:Fallback xmlns="">
          <p:sp>
            <p:nvSpPr>
              <p:cNvPr id="53" name="Rectangle 52">
                <a:extLst>
                  <a:ext uri="{FF2B5EF4-FFF2-40B4-BE49-F238E27FC236}">
                    <a16:creationId xmlns:a16="http://schemas.microsoft.com/office/drawing/2014/main" id="{8A409C09-3F03-704C-8EA7-3466AEADE580}"/>
                  </a:ext>
                </a:extLst>
              </p:cNvPr>
              <p:cNvSpPr>
                <a:spLocks noRot="1" noChangeAspect="1" noMove="1" noResize="1" noEditPoints="1" noAdjustHandles="1" noChangeArrowheads="1" noChangeShapeType="1" noTextEdit="1"/>
              </p:cNvSpPr>
              <p:nvPr/>
            </p:nvSpPr>
            <p:spPr>
              <a:xfrm>
                <a:off x="6220552" y="5303871"/>
                <a:ext cx="876822" cy="513763"/>
              </a:xfrm>
              <a:prstGeom prst="rect">
                <a:avLst/>
              </a:prstGeom>
              <a:blipFill>
                <a:blip r:embed="rId6"/>
                <a:stretch>
                  <a:fillRect l="-5634"/>
                </a:stretch>
              </a:blipFill>
              <a:ln>
                <a:solidFill>
                  <a:schemeClr val="accent6">
                    <a:lumMod val="75000"/>
                  </a:schemeClr>
                </a:solidFill>
              </a:ln>
            </p:spPr>
            <p:txBody>
              <a:bodyPr/>
              <a:lstStyle/>
              <a:p>
                <a:r>
                  <a:rPr lang="en-US">
                    <a:noFill/>
                  </a:rPr>
                  <a:t> </a:t>
                </a:r>
              </a:p>
            </p:txBody>
          </p:sp>
        </mc:Fallback>
      </mc:AlternateContent>
      <p:sp>
        <p:nvSpPr>
          <p:cNvPr id="54" name="Curved Down Arrow 53">
            <a:extLst>
              <a:ext uri="{FF2B5EF4-FFF2-40B4-BE49-F238E27FC236}">
                <a16:creationId xmlns:a16="http://schemas.microsoft.com/office/drawing/2014/main" id="{3063E460-1846-8247-8A2E-158F7E9A6D0B}"/>
              </a:ext>
            </a:extLst>
          </p:cNvPr>
          <p:cNvSpPr/>
          <p:nvPr/>
        </p:nvSpPr>
        <p:spPr>
          <a:xfrm rot="10800000">
            <a:off x="6573938" y="5817633"/>
            <a:ext cx="1186376" cy="549341"/>
          </a:xfrm>
          <a:prstGeom prst="curved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0208132-4757-6E42-8858-191141BD6C07}"/>
                  </a:ext>
                </a:extLst>
              </p:cNvPr>
              <p:cNvSpPr/>
              <p:nvPr/>
            </p:nvSpPr>
            <p:spPr>
              <a:xfrm>
                <a:off x="7236877" y="5318900"/>
                <a:ext cx="876822" cy="513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1" i="1" smtClean="0">
                              <a:solidFill>
                                <a:schemeClr val="tx1"/>
                              </a:solidFill>
                              <a:latin typeface="Cambria Math" panose="02040503050406030204" pitchFamily="18" charset="0"/>
                              <a:ea typeface="Times New Roman" charset="0"/>
                              <a:cs typeface="Times New Roman" charset="0"/>
                            </a:rPr>
                          </m:ctrlPr>
                        </m:sSubSupPr>
                        <m:e>
                          <m:r>
                            <a:rPr lang="el-GR" b="1" i="1">
                              <a:solidFill>
                                <a:schemeClr val="tx1"/>
                              </a:solidFill>
                              <a:latin typeface="Cambria Math" panose="02040503050406030204" pitchFamily="18" charset="0"/>
                              <a:ea typeface="Times New Roman" charset="0"/>
                              <a:cs typeface="Times New Roman" charset="0"/>
                            </a:rPr>
                            <m:t>𝜳</m:t>
                          </m:r>
                        </m:e>
                        <m:sub>
                          <m:r>
                            <a:rPr lang="en-US" b="1" i="1">
                              <a:solidFill>
                                <a:schemeClr val="tx1"/>
                              </a:solidFill>
                              <a:latin typeface="Cambria Math" panose="02040503050406030204" pitchFamily="18" charset="0"/>
                              <a:ea typeface="Times New Roman" charset="0"/>
                              <a:cs typeface="Times New Roman" charset="0"/>
                            </a:rPr>
                            <m:t>𝟐</m:t>
                          </m:r>
                        </m:sub>
                        <m:sup>
                          <m:r>
                            <a:rPr lang="el-GR" b="1" i="1">
                              <a:solidFill>
                                <a:schemeClr val="tx1"/>
                              </a:solidFill>
                              <a:latin typeface="Cambria Math" panose="02040503050406030204" pitchFamily="18" charset="0"/>
                              <a:ea typeface="Times New Roman" charset="0"/>
                              <a:cs typeface="Times New Roman" charset="0"/>
                            </a:rPr>
                            <m:t>𝛈</m:t>
                          </m:r>
                          <m:r>
                            <a:rPr lang="en-US" b="1" i="1" smtClean="0">
                              <a:solidFill>
                                <a:schemeClr val="tx1"/>
                              </a:solidFill>
                              <a:latin typeface="Cambria Math" panose="02040503050406030204" pitchFamily="18" charset="0"/>
                              <a:ea typeface="Times New Roman" charset="0"/>
                              <a:cs typeface="Times New Roman" charset="0"/>
                            </a:rPr>
                            <m:t>&gt;</m:t>
                          </m:r>
                          <m:r>
                            <a:rPr lang="en-US" b="1" i="1">
                              <a:solidFill>
                                <a:schemeClr val="tx1"/>
                              </a:solidFill>
                              <a:latin typeface="Cambria Math" panose="02040503050406030204" pitchFamily="18" charset="0"/>
                              <a:ea typeface="Times New Roman" charset="0"/>
                              <a:cs typeface="Times New Roman" charset="0"/>
                            </a:rPr>
                            <m:t>𝟎</m:t>
                          </m:r>
                          <m:r>
                            <a:rPr lang="en-US" b="1">
                              <a:solidFill>
                                <a:schemeClr val="tx1"/>
                              </a:solidFill>
                              <a:latin typeface="Cambria Math" panose="02040503050406030204" pitchFamily="18" charset="0"/>
                              <a:ea typeface="Times New Roman" charset="0"/>
                              <a:cs typeface="Times New Roman" charset="0"/>
                            </a:rPr>
                            <m:t>.</m:t>
                          </m:r>
                          <m:r>
                            <a:rPr lang="en-US" b="1" i="1">
                              <a:solidFill>
                                <a:schemeClr val="tx1"/>
                              </a:solidFill>
                              <a:latin typeface="Cambria Math" panose="02040503050406030204" pitchFamily="18" charset="0"/>
                              <a:ea typeface="Times New Roman" charset="0"/>
                              <a:cs typeface="Times New Roman" charset="0"/>
                            </a:rPr>
                            <m:t>𝟏</m:t>
                          </m:r>
                        </m:sup>
                      </m:sSubSup>
                    </m:oMath>
                  </m:oMathPara>
                </a14:m>
                <a:endParaRPr lang="en-US" b="1" dirty="0">
                  <a:solidFill>
                    <a:schemeClr val="tx1"/>
                  </a:solidFill>
                </a:endParaRPr>
              </a:p>
            </p:txBody>
          </p:sp>
        </mc:Choice>
        <mc:Fallback xmlns="">
          <p:sp>
            <p:nvSpPr>
              <p:cNvPr id="55" name="Rectangle 54">
                <a:extLst>
                  <a:ext uri="{FF2B5EF4-FFF2-40B4-BE49-F238E27FC236}">
                    <a16:creationId xmlns:a16="http://schemas.microsoft.com/office/drawing/2014/main" id="{10208132-4757-6E42-8858-191141BD6C07}"/>
                  </a:ext>
                </a:extLst>
              </p:cNvPr>
              <p:cNvSpPr>
                <a:spLocks noRot="1" noChangeAspect="1" noMove="1" noResize="1" noEditPoints="1" noAdjustHandles="1" noChangeArrowheads="1" noChangeShapeType="1" noTextEdit="1"/>
              </p:cNvSpPr>
              <p:nvPr/>
            </p:nvSpPr>
            <p:spPr>
              <a:xfrm>
                <a:off x="7236877" y="5318900"/>
                <a:ext cx="876822" cy="513763"/>
              </a:xfrm>
              <a:prstGeom prst="rect">
                <a:avLst/>
              </a:prstGeom>
              <a:blipFill>
                <a:blip r:embed="rId7"/>
                <a:stretch>
                  <a:fillRect/>
                </a:stretch>
              </a:blipFill>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554F468D-043E-EB4C-ADBB-DCE4D8F1A8E7}"/>
              </a:ext>
            </a:extLst>
          </p:cNvPr>
          <p:cNvSpPr/>
          <p:nvPr/>
        </p:nvSpPr>
        <p:spPr>
          <a:xfrm>
            <a:off x="6656586" y="4754530"/>
            <a:ext cx="1186376" cy="549341"/>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B7A3BBCF-8196-EA4D-A29C-D6BA8C74F18E}"/>
              </a:ext>
            </a:extLst>
          </p:cNvPr>
          <p:cNvSpPr/>
          <p:nvPr/>
        </p:nvSpPr>
        <p:spPr>
          <a:xfrm>
            <a:off x="-269203" y="89384"/>
            <a:ext cx="3469642" cy="430887"/>
          </a:xfrm>
          <a:prstGeom prst="rect">
            <a:avLst/>
          </a:prstGeom>
        </p:spPr>
        <p:txBody>
          <a:bodyPr wrap="square">
            <a:spAutoFit/>
          </a:bodyPr>
          <a:lstStyle/>
          <a:p>
            <a:pPr marL="514350" indent="-514350" algn="ctr">
              <a:buFont typeface="Wingdings" pitchFamily="2" charset="2"/>
              <a:buChar char="v"/>
            </a:pPr>
            <a:r>
              <a:rPr lang="en-US" sz="2200" kern="0" dirty="0">
                <a:latin typeface="Times New Roman" pitchFamily="18" charset="0"/>
                <a:cs typeface="Times New Roman" panose="02020603050405020304" pitchFamily="18" charset="0"/>
              </a:rPr>
              <a:t>Data Analysis</a:t>
            </a:r>
          </a:p>
        </p:txBody>
      </p:sp>
      <p:sp>
        <p:nvSpPr>
          <p:cNvPr id="15" name="Footer Placeholder 4">
            <a:extLst>
              <a:ext uri="{FF2B5EF4-FFF2-40B4-BE49-F238E27FC236}">
                <a16:creationId xmlns:a16="http://schemas.microsoft.com/office/drawing/2014/main" id="{1200F710-4436-4AC1-82E6-BEE09E36AC64}"/>
              </a:ext>
            </a:extLst>
          </p:cNvPr>
          <p:cNvSpPr>
            <a:spLocks noGrp="1"/>
          </p:cNvSpPr>
          <p:nvPr>
            <p:ph type="ftr" sz="quarter" idx="11"/>
          </p:nvPr>
        </p:nvSpPr>
        <p:spPr>
          <a:xfrm>
            <a:off x="3124200" y="6407945"/>
            <a:ext cx="55626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40679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arn(inVertical)">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arn(inVertical)">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barn(inVertical)">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9" grpId="0"/>
      <p:bldP spid="31" grpId="0"/>
      <p:bldP spid="53" grpId="0" animBg="1"/>
      <p:bldP spid="54" grpId="0" animBg="1"/>
      <p:bldP spid="55" grpId="0" animBg="1"/>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788C7D-2E6C-CE41-82C1-CFE1C532AA33}"/>
              </a:ext>
            </a:extLst>
          </p:cNvPr>
          <p:cNvSpPr>
            <a:spLocks noGrp="1"/>
          </p:cNvSpPr>
          <p:nvPr>
            <p:ph type="sldNum" sz="quarter" idx="12"/>
          </p:nvPr>
        </p:nvSpPr>
        <p:spPr/>
        <p:txBody>
          <a:bodyPr/>
          <a:lstStyle/>
          <a:p>
            <a:fld id="{80B0002B-CAE1-034D-9B93-39F959C2489B}" type="slidenum">
              <a:rPr lang="en-US" smtClean="0"/>
              <a:t>27</a:t>
            </a:fld>
            <a:endParaRPr lang="en-US"/>
          </a:p>
        </p:txBody>
      </p:sp>
      <p:sp>
        <p:nvSpPr>
          <p:cNvPr id="3" name="Rectangle 2">
            <a:extLst>
              <a:ext uri="{FF2B5EF4-FFF2-40B4-BE49-F238E27FC236}">
                <a16:creationId xmlns:a16="http://schemas.microsoft.com/office/drawing/2014/main" id="{397F52F0-6811-9E4B-95BE-1F5713ABE03A}"/>
              </a:ext>
            </a:extLst>
          </p:cNvPr>
          <p:cNvSpPr/>
          <p:nvPr/>
        </p:nvSpPr>
        <p:spPr>
          <a:xfrm>
            <a:off x="997385" y="507484"/>
            <a:ext cx="4380615" cy="400110"/>
          </a:xfrm>
          <a:prstGeom prst="rect">
            <a:avLst/>
          </a:prstGeom>
        </p:spPr>
        <p:txBody>
          <a:bodyPr wrap="square">
            <a:spAutoFit/>
          </a:bodyPr>
          <a:lstStyle/>
          <a:p>
            <a:pPr marL="457200" indent="-457200" algn="ctr">
              <a:buFont typeface="Wingdings" pitchFamily="2" charset="2"/>
              <a:buChar char="Ø"/>
            </a:pPr>
            <a:r>
              <a:rPr lang="en-US" sz="2000" dirty="0">
                <a:solidFill>
                  <a:schemeClr val="tx1"/>
                </a:solidFill>
                <a:latin typeface="Times New Roman" charset="0"/>
                <a:cs typeface="Times New Roman" charset="0"/>
              </a:rPr>
              <a:t>Event-shape selections (Data) </a:t>
            </a:r>
            <a:endParaRPr lang="en-US" sz="2000" dirty="0">
              <a:solidFill>
                <a:schemeClr val="tx1"/>
              </a:solidFill>
              <a:latin typeface="Times New Roman"/>
            </a:endParaRP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B4EA3C0-AB31-434D-810D-F25108F3A213}"/>
                  </a:ext>
                </a:extLst>
              </p:cNvPr>
              <p:cNvSpPr/>
              <p:nvPr/>
            </p:nvSpPr>
            <p:spPr>
              <a:xfrm>
                <a:off x="1345144" y="870072"/>
                <a:ext cx="6144176" cy="707886"/>
              </a:xfrm>
              <a:prstGeom prst="rect">
                <a:avLst/>
              </a:prstGeom>
            </p:spPr>
            <p:txBody>
              <a:bodyPr wrap="square">
                <a:spAutoFit/>
              </a:bodyPr>
              <a:lstStyle/>
              <a:p>
                <a:pPr marL="342900" indent="-342900" algn="ctr">
                  <a:buFont typeface="Wingdings" pitchFamily="2" charset="2"/>
                  <a:buChar char="ü"/>
                </a:pPr>
                <a:r>
                  <a:rPr lang="en-US" sz="2000" dirty="0">
                    <a:latin typeface="Times New Roman" charset="0"/>
                    <a:cs typeface="Times New Roman" charset="0"/>
                  </a:rPr>
                  <a:t>Events are further subdivided into groups with different </a:t>
                </a:r>
                <a14:m>
                  <m:oMath xmlns:m="http://schemas.openxmlformats.org/officeDocument/2006/math">
                    <m:sSub>
                      <m:sSubPr>
                        <m:ctrlPr>
                          <a:rPr lang="en-US" sz="2000" b="0" i="1" smtClean="0">
                            <a:latin typeface="Cambria Math" panose="02040503050406030204" pitchFamily="18" charset="0"/>
                            <a:cs typeface="Times New Roman" charset="0"/>
                          </a:rPr>
                        </m:ctrlPr>
                      </m:sSubPr>
                      <m:e>
                        <m:r>
                          <a:rPr lang="en-US" sz="2000" b="0" i="1" smtClean="0">
                            <a:latin typeface="Cambria Math" panose="02040503050406030204" pitchFamily="18" charset="0"/>
                            <a:cs typeface="Times New Roman" charset="0"/>
                          </a:rPr>
                          <m:t>𝑞</m:t>
                        </m:r>
                      </m:e>
                      <m:sub>
                        <m:r>
                          <a:rPr lang="en-US" sz="2000" b="0" i="1" smtClean="0">
                            <a:latin typeface="Cambria Math" panose="02040503050406030204" pitchFamily="18" charset="0"/>
                            <a:cs typeface="Times New Roman" charset="0"/>
                          </a:rPr>
                          <m:t>2</m:t>
                        </m:r>
                      </m:sub>
                    </m:sSub>
                  </m:oMath>
                </a14:m>
                <a:r>
                  <a:rPr lang="en-US" sz="2000" dirty="0">
                    <a:latin typeface="Times New Roman" charset="0"/>
                    <a:cs typeface="Times New Roman" charset="0"/>
                  </a:rPr>
                  <a:t> magnitude:</a:t>
                </a:r>
              </a:p>
            </p:txBody>
          </p:sp>
        </mc:Choice>
        <mc:Fallback>
          <p:sp>
            <p:nvSpPr>
              <p:cNvPr id="10" name="Rectangle 9">
                <a:extLst>
                  <a:ext uri="{FF2B5EF4-FFF2-40B4-BE49-F238E27FC236}">
                    <a16:creationId xmlns:a16="http://schemas.microsoft.com/office/drawing/2014/main" id="{3B4EA3C0-AB31-434D-810D-F25108F3A213}"/>
                  </a:ext>
                </a:extLst>
              </p:cNvPr>
              <p:cNvSpPr>
                <a:spLocks noRot="1" noChangeAspect="1" noMove="1" noResize="1" noEditPoints="1" noAdjustHandles="1" noChangeArrowheads="1" noChangeShapeType="1" noTextEdit="1"/>
              </p:cNvSpPr>
              <p:nvPr/>
            </p:nvSpPr>
            <p:spPr>
              <a:xfrm>
                <a:off x="1345144" y="870072"/>
                <a:ext cx="6144176" cy="707886"/>
              </a:xfrm>
              <a:prstGeom prst="rect">
                <a:avLst/>
              </a:prstGeom>
              <a:blipFill>
                <a:blip r:embed="rId2"/>
                <a:stretch>
                  <a:fillRect t="-5172" b="-14655"/>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58057778-DAB2-8843-A0A5-EEB59D80BA41}"/>
              </a:ext>
            </a:extLst>
          </p:cNvPr>
          <p:cNvGrpSpPr/>
          <p:nvPr/>
        </p:nvGrpSpPr>
        <p:grpSpPr>
          <a:xfrm>
            <a:off x="1761186" y="1619754"/>
            <a:ext cx="3369084" cy="1053127"/>
            <a:chOff x="448970" y="2167121"/>
            <a:chExt cx="4258960" cy="1777053"/>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4EAC69C-BFF4-B44C-AB41-91DA8706AFB8}"/>
                    </a:ext>
                  </a:extLst>
                </p:cNvPr>
                <p:cNvSpPr/>
                <p:nvPr/>
              </p:nvSpPr>
              <p:spPr>
                <a:xfrm>
                  <a:off x="3491455" y="3283980"/>
                  <a:ext cx="1099224" cy="66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cs typeface="Times New Roman" charset="0"/>
                              </a:rPr>
                            </m:ctrlPr>
                          </m:sSubPr>
                          <m:e>
                            <m:r>
                              <a:rPr lang="en-US" sz="1600" i="1">
                                <a:latin typeface="Cambria Math" panose="02040503050406030204" pitchFamily="18" charset="0"/>
                                <a:cs typeface="Times New Roman" charset="0"/>
                              </a:rPr>
                              <m:t>𝑞</m:t>
                            </m:r>
                          </m:e>
                          <m:sub>
                            <m:r>
                              <a:rPr lang="en-US" sz="1600" i="1">
                                <a:latin typeface="Cambria Math" panose="02040503050406030204" pitchFamily="18" charset="0"/>
                                <a:cs typeface="Times New Roman" charset="0"/>
                              </a:rPr>
                              <m:t>2</m:t>
                            </m:r>
                          </m:sub>
                        </m:sSub>
                        <m:r>
                          <a:rPr lang="en-US" sz="1600" b="0" i="1" smtClean="0">
                            <a:latin typeface="Cambria Math" panose="02040503050406030204" pitchFamily="18" charset="0"/>
                            <a:cs typeface="Times New Roman" charset="0"/>
                          </a:rPr>
                          <m:t>=</m:t>
                        </m:r>
                        <m:f>
                          <m:fPr>
                            <m:ctrlPr>
                              <a:rPr lang="en-US" sz="1600" b="0" i="1" smtClean="0">
                                <a:latin typeface="Cambria Math" panose="02040503050406030204" pitchFamily="18" charset="0"/>
                                <a:cs typeface="Times New Roman" charset="0"/>
                              </a:rPr>
                            </m:ctrlPr>
                          </m:fPr>
                          <m:num>
                            <m:d>
                              <m:dPr>
                                <m:begChr m:val="|"/>
                                <m:endChr m:val="|"/>
                                <m:ctrlPr>
                                  <a:rPr lang="en-US" sz="1600" b="0" i="1" smtClean="0">
                                    <a:latin typeface="Cambria Math" panose="02040503050406030204" pitchFamily="18" charset="0"/>
                                    <a:cs typeface="Times New Roman" charset="0"/>
                                  </a:rPr>
                                </m:ctrlPr>
                              </m:dPr>
                              <m:e>
                                <m:sSub>
                                  <m:sSubPr>
                                    <m:ctrlPr>
                                      <a:rPr lang="en-US" sz="1600" b="0" i="1" smtClean="0">
                                        <a:latin typeface="Cambria Math" panose="02040503050406030204" pitchFamily="18" charset="0"/>
                                        <a:cs typeface="Times New Roman" charset="0"/>
                                      </a:rPr>
                                    </m:ctrlPr>
                                  </m:sSubPr>
                                  <m:e>
                                    <m:r>
                                      <a:rPr lang="en-US" sz="1600" b="0" i="1" smtClean="0">
                                        <a:latin typeface="Cambria Math" panose="02040503050406030204" pitchFamily="18" charset="0"/>
                                        <a:cs typeface="Times New Roman" charset="0"/>
                                      </a:rPr>
                                      <m:t>𝑄</m:t>
                                    </m:r>
                                  </m:e>
                                  <m:sub>
                                    <m:r>
                                      <a:rPr lang="en-US" sz="1600" b="0" i="1" smtClean="0">
                                        <a:latin typeface="Cambria Math" panose="02040503050406030204" pitchFamily="18" charset="0"/>
                                        <a:cs typeface="Times New Roman" charset="0"/>
                                      </a:rPr>
                                      <m:t>2</m:t>
                                    </m:r>
                                  </m:sub>
                                </m:sSub>
                              </m:e>
                            </m:d>
                          </m:num>
                          <m:den>
                            <m:rad>
                              <m:radPr>
                                <m:degHide m:val="on"/>
                                <m:ctrlPr>
                                  <a:rPr lang="en-US" sz="1600" b="0" i="1" smtClean="0">
                                    <a:latin typeface="Cambria Math" panose="02040503050406030204" pitchFamily="18" charset="0"/>
                                    <a:cs typeface="Times New Roman" charset="0"/>
                                  </a:rPr>
                                </m:ctrlPr>
                              </m:radPr>
                              <m:deg/>
                              <m:e>
                                <m:r>
                                  <a:rPr lang="en-US" sz="1600" b="0" i="1" smtClean="0">
                                    <a:latin typeface="Cambria Math" panose="02040503050406030204" pitchFamily="18" charset="0"/>
                                    <a:cs typeface="Times New Roman" charset="0"/>
                                  </a:rPr>
                                  <m:t>𝑀</m:t>
                                </m:r>
                              </m:e>
                            </m:rad>
                          </m:den>
                        </m:f>
                      </m:oMath>
                    </m:oMathPara>
                  </a14:m>
                  <a:endParaRPr lang="en-US" sz="1600" dirty="0"/>
                </a:p>
              </p:txBody>
            </p:sp>
          </mc:Choice>
          <mc:Fallback xmlns="">
            <p:sp>
              <p:nvSpPr>
                <p:cNvPr id="12" name="Rectangle 11">
                  <a:extLst>
                    <a:ext uri="{FF2B5EF4-FFF2-40B4-BE49-F238E27FC236}">
                      <a16:creationId xmlns:a16="http://schemas.microsoft.com/office/drawing/2014/main" id="{E4EAC69C-BFF4-B44C-AB41-91DA8706AFB8}"/>
                    </a:ext>
                  </a:extLst>
                </p:cNvPr>
                <p:cNvSpPr>
                  <a:spLocks noRot="1" noChangeAspect="1" noMove="1" noResize="1" noEditPoints="1" noAdjustHandles="1" noChangeArrowheads="1" noChangeShapeType="1" noTextEdit="1"/>
                </p:cNvSpPr>
                <p:nvPr/>
              </p:nvSpPr>
              <p:spPr>
                <a:xfrm>
                  <a:off x="3491455" y="3283980"/>
                  <a:ext cx="1099224" cy="660194"/>
                </a:xfrm>
                <a:prstGeom prst="rect">
                  <a:avLst/>
                </a:prstGeom>
                <a:blipFill>
                  <a:blip r:embed="rId3"/>
                  <a:stretch>
                    <a:fillRect r="-8571" b="-5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29A281C-415A-1C46-A3FB-19DA00B33E67}"/>
                    </a:ext>
                  </a:extLst>
                </p:cNvPr>
                <p:cNvSpPr/>
                <p:nvPr/>
              </p:nvSpPr>
              <p:spPr>
                <a:xfrm>
                  <a:off x="479605" y="3243052"/>
                  <a:ext cx="2085203" cy="637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cs typeface="Times New Roman" charset="0"/>
                              </a:rPr>
                            </m:ctrlPr>
                          </m:dPr>
                          <m:e>
                            <m:sSub>
                              <m:sSubPr>
                                <m:ctrlPr>
                                  <a:rPr lang="en-US" sz="1600" i="1">
                                    <a:latin typeface="Cambria Math" panose="02040503050406030204" pitchFamily="18" charset="0"/>
                                    <a:cs typeface="Times New Roman" charset="0"/>
                                  </a:rPr>
                                </m:ctrlPr>
                              </m:sSubPr>
                              <m:e>
                                <m:r>
                                  <a:rPr lang="en-US" sz="1600" i="1">
                                    <a:latin typeface="Cambria Math" panose="02040503050406030204" pitchFamily="18" charset="0"/>
                                    <a:cs typeface="Times New Roman" charset="0"/>
                                  </a:rPr>
                                  <m:t>𝑄</m:t>
                                </m:r>
                              </m:e>
                              <m:sub>
                                <m:r>
                                  <a:rPr lang="en-US" sz="1600" i="1">
                                    <a:latin typeface="Cambria Math" panose="02040503050406030204" pitchFamily="18" charset="0"/>
                                    <a:cs typeface="Times New Roman" charset="0"/>
                                  </a:rPr>
                                  <m:t>2</m:t>
                                </m:r>
                              </m:sub>
                            </m:sSub>
                          </m:e>
                        </m:d>
                        <m:r>
                          <a:rPr lang="en-US" sz="1600" b="0" i="1" smtClean="0">
                            <a:latin typeface="Cambria Math" panose="02040503050406030204" pitchFamily="18" charset="0"/>
                            <a:cs typeface="Times New Roman" charset="0"/>
                          </a:rPr>
                          <m:t>= </m:t>
                        </m:r>
                        <m:rad>
                          <m:radPr>
                            <m:degHide m:val="on"/>
                            <m:ctrlPr>
                              <a:rPr lang="en-US" sz="1600" b="0" i="1" smtClean="0">
                                <a:latin typeface="Cambria Math" panose="02040503050406030204" pitchFamily="18" charset="0"/>
                                <a:cs typeface="Times New Roman" charset="0"/>
                              </a:rPr>
                            </m:ctrlPr>
                          </m:radPr>
                          <m:deg/>
                          <m:e>
                            <m:sSubSup>
                              <m:sSubSupPr>
                                <m:ctrlPr>
                                  <a:rPr lang="en-US" sz="1600" b="0" i="1" smtClean="0">
                                    <a:latin typeface="Cambria Math" panose="02040503050406030204" pitchFamily="18" charset="0"/>
                                    <a:cs typeface="Times New Roman" charset="0"/>
                                  </a:rPr>
                                </m:ctrlPr>
                              </m:sSubSupPr>
                              <m:e>
                                <m:r>
                                  <a:rPr lang="en-US" sz="1600" b="0" i="1" smtClean="0">
                                    <a:latin typeface="Cambria Math" panose="02040503050406030204" pitchFamily="18" charset="0"/>
                                    <a:cs typeface="Times New Roman" charset="0"/>
                                  </a:rPr>
                                  <m:t>𝑄</m:t>
                                </m:r>
                              </m:e>
                              <m:sub>
                                <m:r>
                                  <a:rPr lang="en-US" sz="1600" b="0" i="1" smtClean="0">
                                    <a:latin typeface="Cambria Math" panose="02040503050406030204" pitchFamily="18" charset="0"/>
                                    <a:cs typeface="Times New Roman" charset="0"/>
                                  </a:rPr>
                                  <m:t>2,</m:t>
                                </m:r>
                                <m:r>
                                  <a:rPr lang="en-US" sz="1600" b="0" i="1" smtClean="0">
                                    <a:latin typeface="Cambria Math" panose="02040503050406030204" pitchFamily="18" charset="0"/>
                                    <a:cs typeface="Times New Roman" charset="0"/>
                                  </a:rPr>
                                  <m:t>𝑥</m:t>
                                </m:r>
                              </m:sub>
                              <m:sup>
                                <m:r>
                                  <a:rPr lang="en-US" sz="1600" b="0" i="1" smtClean="0">
                                    <a:latin typeface="Cambria Math" panose="02040503050406030204" pitchFamily="18" charset="0"/>
                                    <a:cs typeface="Times New Roman" charset="0"/>
                                  </a:rPr>
                                  <m:t>2</m:t>
                                </m:r>
                              </m:sup>
                            </m:sSubSup>
                            <m:r>
                              <a:rPr lang="en-US" sz="1600" b="0" i="1" smtClean="0">
                                <a:latin typeface="Cambria Math" panose="02040503050406030204" pitchFamily="18" charset="0"/>
                                <a:cs typeface="Times New Roman" charset="0"/>
                              </a:rPr>
                              <m:t>+</m:t>
                            </m:r>
                            <m:sSubSup>
                              <m:sSubSupPr>
                                <m:ctrlPr>
                                  <a:rPr lang="en-US" sz="1600" i="1">
                                    <a:latin typeface="Cambria Math" panose="02040503050406030204" pitchFamily="18" charset="0"/>
                                    <a:cs typeface="Times New Roman" charset="0"/>
                                  </a:rPr>
                                </m:ctrlPr>
                              </m:sSubSupPr>
                              <m:e>
                                <m:r>
                                  <a:rPr lang="en-US" sz="1600" i="1">
                                    <a:latin typeface="Cambria Math" panose="02040503050406030204" pitchFamily="18" charset="0"/>
                                    <a:cs typeface="Times New Roman" charset="0"/>
                                  </a:rPr>
                                  <m:t>𝑄</m:t>
                                </m:r>
                              </m:e>
                              <m:sub>
                                <m:r>
                                  <a:rPr lang="en-US" sz="1600" i="1">
                                    <a:latin typeface="Cambria Math" panose="02040503050406030204" pitchFamily="18" charset="0"/>
                                    <a:cs typeface="Times New Roman" charset="0"/>
                                  </a:rPr>
                                  <m:t>2,</m:t>
                                </m:r>
                                <m:r>
                                  <a:rPr lang="en-US" sz="1600" b="0" i="1" smtClean="0">
                                    <a:latin typeface="Cambria Math" panose="02040503050406030204" pitchFamily="18" charset="0"/>
                                    <a:cs typeface="Times New Roman" charset="0"/>
                                  </a:rPr>
                                  <m:t>𝑦</m:t>
                                </m:r>
                              </m:sub>
                              <m:sup>
                                <m:r>
                                  <a:rPr lang="en-US" sz="1600" i="1">
                                    <a:latin typeface="Cambria Math" panose="02040503050406030204" pitchFamily="18" charset="0"/>
                                    <a:cs typeface="Times New Roman" charset="0"/>
                                  </a:rPr>
                                  <m:t>2</m:t>
                                </m:r>
                              </m:sup>
                            </m:sSubSup>
                          </m:e>
                        </m:rad>
                      </m:oMath>
                    </m:oMathPara>
                  </a14:m>
                  <a:endParaRPr lang="en-US" sz="1600" dirty="0"/>
                </a:p>
              </p:txBody>
            </p:sp>
          </mc:Choice>
          <mc:Fallback xmlns="">
            <p:sp>
              <p:nvSpPr>
                <p:cNvPr id="13" name="Rectangle 12">
                  <a:extLst>
                    <a:ext uri="{FF2B5EF4-FFF2-40B4-BE49-F238E27FC236}">
                      <a16:creationId xmlns:a16="http://schemas.microsoft.com/office/drawing/2014/main" id="{B29A281C-415A-1C46-A3FB-19DA00B33E67}"/>
                    </a:ext>
                  </a:extLst>
                </p:cNvPr>
                <p:cNvSpPr>
                  <a:spLocks noRot="1" noChangeAspect="1" noMove="1" noResize="1" noEditPoints="1" noAdjustHandles="1" noChangeArrowheads="1" noChangeShapeType="1" noTextEdit="1"/>
                </p:cNvSpPr>
                <p:nvPr/>
              </p:nvSpPr>
              <p:spPr>
                <a:xfrm>
                  <a:off x="479605" y="3243052"/>
                  <a:ext cx="2085203" cy="637596"/>
                </a:xfrm>
                <a:prstGeom prst="rect">
                  <a:avLst/>
                </a:prstGeom>
                <a:blipFill>
                  <a:blip r:embed="rId4"/>
                  <a:stretch>
                    <a:fillRect r="-13740" b="-41935"/>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AFFE8F85-6C10-534A-93C1-28C299043FE9}"/>
                </a:ext>
              </a:extLst>
            </p:cNvPr>
            <p:cNvGrpSpPr/>
            <p:nvPr/>
          </p:nvGrpSpPr>
          <p:grpSpPr>
            <a:xfrm>
              <a:off x="448970" y="2167121"/>
              <a:ext cx="4258960" cy="750098"/>
              <a:chOff x="268140" y="4001626"/>
              <a:chExt cx="4258960" cy="750098"/>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45B8A11-264B-C045-9D71-CDE9EAF5BFD1}"/>
                      </a:ext>
                    </a:extLst>
                  </p:cNvPr>
                  <p:cNvSpPr/>
                  <p:nvPr/>
                </p:nvSpPr>
                <p:spPr>
                  <a:xfrm>
                    <a:off x="268140" y="4001626"/>
                    <a:ext cx="1859645" cy="750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𝑄</m:t>
                              </m:r>
                            </m:e>
                            <m:sub>
                              <m:r>
                                <a:rPr lang="en-US" sz="1400" b="0" i="1" smtClean="0">
                                  <a:latin typeface="Cambria Math" panose="02040503050406030204" pitchFamily="18" charset="0"/>
                                  <a:cs typeface="Times New Roman" panose="02020603050405020304" pitchFamily="18" charset="0"/>
                                </a:rPr>
                                <m:t>2,</m:t>
                              </m:r>
                              <m:r>
                                <a:rPr lang="en-US" sz="1400" b="0" i="1" smtClean="0">
                                  <a:latin typeface="Cambria Math" panose="02040503050406030204" pitchFamily="18" charset="0"/>
                                  <a:cs typeface="Times New Roman" panose="02020603050405020304" pitchFamily="18" charset="0"/>
                                </a:rPr>
                                <m:t>𝑥</m:t>
                              </m:r>
                            </m:sub>
                          </m:sSub>
                          <m:r>
                            <a:rPr lang="en-US" sz="1400" b="0" i="1" smtClean="0">
                              <a:latin typeface="Cambria Math" panose="02040503050406030204" pitchFamily="18" charset="0"/>
                              <a:cs typeface="Times New Roman" panose="02020603050405020304" pitchFamily="18" charset="0"/>
                            </a:rPr>
                            <m:t>= </m:t>
                          </m:r>
                          <m:nary>
                            <m:naryPr>
                              <m:chr m:val="∑"/>
                              <m:ctrlPr>
                                <a:rPr lang="en-US" sz="1400" b="0" i="1" smtClean="0">
                                  <a:latin typeface="Cambria Math" panose="02040503050406030204" pitchFamily="18" charset="0"/>
                                  <a:cs typeface="Times New Roman" panose="02020603050405020304" pitchFamily="18" charset="0"/>
                                </a:rPr>
                              </m:ctrlPr>
                            </m:naryPr>
                            <m:sub>
                              <m:r>
                                <m:rPr>
                                  <m:brk m:alnAt="23"/>
                                </m:rP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=1</m:t>
                              </m:r>
                            </m:sub>
                            <m:sup>
                              <m:r>
                                <a:rPr lang="en-US" sz="1400" b="0" i="1" smtClean="0">
                                  <a:latin typeface="Cambria Math" panose="02040503050406030204" pitchFamily="18" charset="0"/>
                                  <a:cs typeface="Times New Roman" panose="02020603050405020304" pitchFamily="18" charset="0"/>
                                </a:rPr>
                                <m:t>𝑀</m:t>
                              </m:r>
                            </m:sup>
                            <m:e>
                              <m:r>
                                <m:rPr>
                                  <m:sty m:val="p"/>
                                </m:rPr>
                                <a:rPr lang="en-US" sz="1400" b="0" i="0" smtClean="0">
                                  <a:latin typeface="Cambria Math" panose="02040503050406030204" pitchFamily="18" charset="0"/>
                                  <a:cs typeface="Times New Roman" panose="02020603050405020304" pitchFamily="18" charset="0"/>
                                </a:rPr>
                                <m:t>cos</m:t>
                              </m:r>
                              <m:r>
                                <a:rPr lang="en-US" sz="1400" b="0" i="1" smtClean="0">
                                  <a:latin typeface="Cambria Math" panose="02040503050406030204" pitchFamily="18" charset="0"/>
                                  <a:cs typeface="Times New Roman" panose="02020603050405020304" pitchFamily="18" charset="0"/>
                                </a:rPr>
                                <m:t>⁡(2 </m:t>
                              </m:r>
                              <m:sSub>
                                <m:sSubPr>
                                  <m:ctrlPr>
                                    <a:rPr lang="en-US" sz="1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e>
                          </m:nary>
                        </m:oMath>
                      </m:oMathPara>
                    </a14:m>
                    <a:endParaRPr lang="en-US" sz="1400" dirty="0"/>
                  </a:p>
                </p:txBody>
              </p:sp>
            </mc:Choice>
            <mc:Fallback xmlns="">
              <p:sp>
                <p:nvSpPr>
                  <p:cNvPr id="15" name="Rectangle 14">
                    <a:extLst>
                      <a:ext uri="{FF2B5EF4-FFF2-40B4-BE49-F238E27FC236}">
                        <a16:creationId xmlns:a16="http://schemas.microsoft.com/office/drawing/2014/main" id="{245B8A11-264B-C045-9D71-CDE9EAF5BFD1}"/>
                      </a:ext>
                    </a:extLst>
                  </p:cNvPr>
                  <p:cNvSpPr>
                    <a:spLocks noRot="1" noChangeAspect="1" noMove="1" noResize="1" noEditPoints="1" noAdjustHandles="1" noChangeArrowheads="1" noChangeShapeType="1" noTextEdit="1"/>
                  </p:cNvSpPr>
                  <p:nvPr/>
                </p:nvSpPr>
                <p:spPr>
                  <a:xfrm>
                    <a:off x="268140" y="4001626"/>
                    <a:ext cx="1859645" cy="750098"/>
                  </a:xfrm>
                  <a:prstGeom prst="rect">
                    <a:avLst/>
                  </a:prstGeom>
                  <a:blipFill>
                    <a:blip r:embed="rId5"/>
                    <a:stretch>
                      <a:fillRect l="-855" t="-141667" r="-16239" b="-28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B1ED4B3-7D67-3C45-897F-6E0BDF6C50F9}"/>
                      </a:ext>
                    </a:extLst>
                  </p:cNvPr>
                  <p:cNvSpPr/>
                  <p:nvPr/>
                </p:nvSpPr>
                <p:spPr>
                  <a:xfrm>
                    <a:off x="2666256" y="4001626"/>
                    <a:ext cx="1860844" cy="750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𝑄</m:t>
                              </m:r>
                            </m:e>
                            <m:sub>
                              <m:r>
                                <a:rPr lang="en-US" sz="1400" b="0" i="1" smtClean="0">
                                  <a:latin typeface="Cambria Math" panose="02040503050406030204" pitchFamily="18" charset="0"/>
                                  <a:cs typeface="Times New Roman" panose="02020603050405020304" pitchFamily="18" charset="0"/>
                                </a:rPr>
                                <m:t>2,</m:t>
                              </m:r>
                              <m:r>
                                <a:rPr lang="en-US" sz="1400" b="0" i="1" smtClean="0">
                                  <a:latin typeface="Cambria Math" panose="02040503050406030204" pitchFamily="18" charset="0"/>
                                  <a:cs typeface="Times New Roman" panose="02020603050405020304" pitchFamily="18" charset="0"/>
                                </a:rPr>
                                <m:t>𝑦</m:t>
                              </m:r>
                            </m:sub>
                          </m:sSub>
                          <m:r>
                            <a:rPr lang="en-US" sz="1400" b="0" i="1" smtClean="0">
                              <a:latin typeface="Cambria Math" panose="02040503050406030204" pitchFamily="18" charset="0"/>
                              <a:cs typeface="Times New Roman" panose="02020603050405020304" pitchFamily="18" charset="0"/>
                            </a:rPr>
                            <m:t>= </m:t>
                          </m:r>
                          <m:nary>
                            <m:naryPr>
                              <m:chr m:val="∑"/>
                              <m:ctrlPr>
                                <a:rPr lang="en-US" sz="1400" b="0" i="1" smtClean="0">
                                  <a:latin typeface="Cambria Math" panose="02040503050406030204" pitchFamily="18" charset="0"/>
                                  <a:cs typeface="Times New Roman" panose="02020603050405020304" pitchFamily="18" charset="0"/>
                                </a:rPr>
                              </m:ctrlPr>
                            </m:naryPr>
                            <m:sub>
                              <m:r>
                                <m:rPr>
                                  <m:brk m:alnAt="23"/>
                                </m:rP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=1</m:t>
                              </m:r>
                            </m:sub>
                            <m:sup>
                              <m:r>
                                <a:rPr lang="en-US" sz="1400" b="0" i="1" smtClean="0">
                                  <a:latin typeface="Cambria Math" panose="02040503050406030204" pitchFamily="18" charset="0"/>
                                  <a:cs typeface="Times New Roman" panose="02020603050405020304" pitchFamily="18" charset="0"/>
                                </a:rPr>
                                <m:t>𝑀</m:t>
                              </m:r>
                            </m:sup>
                            <m:e>
                              <m:r>
                                <a:rPr lang="en-US" sz="1400" b="0" i="1" smtClean="0">
                                  <a:latin typeface="Cambria Math" panose="02040503050406030204" pitchFamily="18" charset="0"/>
                                  <a:cs typeface="Times New Roman" panose="02020603050405020304" pitchFamily="18" charset="0"/>
                                </a:rPr>
                                <m:t>𝑠𝑖𝑛</m:t>
                              </m:r>
                              <m:r>
                                <a:rPr lang="en-US" sz="1400" b="0" i="1" smtClean="0">
                                  <a:latin typeface="Cambria Math" panose="02040503050406030204" pitchFamily="18" charset="0"/>
                                  <a:cs typeface="Times New Roman" panose="02020603050405020304" pitchFamily="18" charset="0"/>
                                </a:rPr>
                                <m:t>(2 </m:t>
                              </m:r>
                              <m:sSub>
                                <m:sSubPr>
                                  <m:ctrlPr>
                                    <a:rPr lang="en-US" sz="1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e>
                          </m:nary>
                        </m:oMath>
                      </m:oMathPara>
                    </a14:m>
                    <a:endParaRPr lang="en-US" sz="1400" dirty="0"/>
                  </a:p>
                </p:txBody>
              </p:sp>
            </mc:Choice>
            <mc:Fallback xmlns="">
              <p:sp>
                <p:nvSpPr>
                  <p:cNvPr id="16" name="Rectangle 15">
                    <a:extLst>
                      <a:ext uri="{FF2B5EF4-FFF2-40B4-BE49-F238E27FC236}">
                        <a16:creationId xmlns:a16="http://schemas.microsoft.com/office/drawing/2014/main" id="{EB1ED4B3-7D67-3C45-897F-6E0BDF6C50F9}"/>
                      </a:ext>
                    </a:extLst>
                  </p:cNvPr>
                  <p:cNvSpPr>
                    <a:spLocks noRot="1" noChangeAspect="1" noMove="1" noResize="1" noEditPoints="1" noAdjustHandles="1" noChangeArrowheads="1" noChangeShapeType="1" noTextEdit="1"/>
                  </p:cNvSpPr>
                  <p:nvPr/>
                </p:nvSpPr>
                <p:spPr>
                  <a:xfrm>
                    <a:off x="2666256" y="4001626"/>
                    <a:ext cx="1860844" cy="750097"/>
                  </a:xfrm>
                  <a:prstGeom prst="rect">
                    <a:avLst/>
                  </a:prstGeom>
                  <a:blipFill>
                    <a:blip r:embed="rId6"/>
                    <a:stretch>
                      <a:fillRect l="-855" t="-141667" r="-17094" b="-283333"/>
                    </a:stretch>
                  </a:blipFill>
                </p:spPr>
                <p:txBody>
                  <a:bodyPr/>
                  <a:lstStyle/>
                  <a:p>
                    <a:r>
                      <a:rPr lang="en-US">
                        <a:noFill/>
                      </a:rPr>
                      <a:t> </a:t>
                    </a:r>
                  </a:p>
                </p:txBody>
              </p:sp>
            </mc:Fallback>
          </mc:AlternateContent>
        </p:grpSp>
      </p:grpSp>
      <p:pic>
        <p:nvPicPr>
          <p:cNvPr id="5" name="Picture 4">
            <a:extLst>
              <a:ext uri="{FF2B5EF4-FFF2-40B4-BE49-F238E27FC236}">
                <a16:creationId xmlns:a16="http://schemas.microsoft.com/office/drawing/2014/main" id="{4C1E7A89-CDA0-1845-8FBB-F9064E3D7370}"/>
              </a:ext>
            </a:extLst>
          </p:cNvPr>
          <p:cNvPicPr>
            <a:picLocks noChangeAspect="1"/>
          </p:cNvPicPr>
          <p:nvPr/>
        </p:nvPicPr>
        <p:blipFill>
          <a:blip r:embed="rId7"/>
          <a:stretch>
            <a:fillRect/>
          </a:stretch>
        </p:blipFill>
        <p:spPr>
          <a:xfrm>
            <a:off x="1062065" y="3206986"/>
            <a:ext cx="6710335" cy="2723857"/>
          </a:xfrm>
          <a:prstGeom prst="rect">
            <a:avLst/>
          </a:prstGeom>
        </p:spPr>
      </p:pic>
      <p:sp>
        <p:nvSpPr>
          <p:cNvPr id="20" name="Rectangle 19">
            <a:extLst>
              <a:ext uri="{FF2B5EF4-FFF2-40B4-BE49-F238E27FC236}">
                <a16:creationId xmlns:a16="http://schemas.microsoft.com/office/drawing/2014/main" id="{E044369C-E354-004E-A8BE-8BB7CC02C789}"/>
              </a:ext>
            </a:extLst>
          </p:cNvPr>
          <p:cNvSpPr/>
          <p:nvPr/>
        </p:nvSpPr>
        <p:spPr>
          <a:xfrm>
            <a:off x="1872318" y="2850916"/>
            <a:ext cx="3825524" cy="400110"/>
          </a:xfrm>
          <a:prstGeom prst="rect">
            <a:avLst/>
          </a:prstGeom>
        </p:spPr>
        <p:txBody>
          <a:bodyPr wrap="square">
            <a:spAutoFit/>
          </a:bodyPr>
          <a:lstStyle/>
          <a:p>
            <a:pPr marL="342900" indent="-342900">
              <a:buFont typeface="Wingdings" pitchFamily="2" charset="2"/>
              <a:buChar char="ü"/>
            </a:pPr>
            <a:r>
              <a:rPr lang="en-US" sz="2000" dirty="0">
                <a:latin typeface="Times New Roman" charset="0"/>
                <a:cs typeface="Times New Roman" charset="0"/>
              </a:rPr>
              <a:t>The q</a:t>
            </a:r>
            <a:r>
              <a:rPr lang="en-US" sz="2000" baseline="-25000" dirty="0">
                <a:latin typeface="Times New Roman" charset="0"/>
                <a:cs typeface="Times New Roman" charset="0"/>
              </a:rPr>
              <a:t>2</a:t>
            </a:r>
            <a:r>
              <a:rPr lang="en-US" sz="2000" dirty="0">
                <a:latin typeface="Times New Roman" charset="0"/>
                <a:cs typeface="Times New Roman" charset="0"/>
              </a:rPr>
              <a:t> was created for each </a:t>
            </a:r>
            <a:r>
              <a:rPr lang="en-US" sz="2000" dirty="0" err="1">
                <a:latin typeface="Times New Roman" charset="0"/>
                <a:cs typeface="Times New Roman" charset="0"/>
              </a:rPr>
              <a:t>N</a:t>
            </a:r>
            <a:r>
              <a:rPr lang="en-US" sz="2000" baseline="-25000" dirty="0" err="1">
                <a:latin typeface="Times New Roman" charset="0"/>
                <a:cs typeface="Times New Roman" charset="0"/>
              </a:rPr>
              <a:t>ch</a:t>
            </a:r>
            <a:endParaRPr lang="en-US" sz="2000" baseline="-25000" dirty="0">
              <a:latin typeface="Times New Roman" charset="0"/>
              <a:cs typeface="Times New Roman" charset="0"/>
            </a:endParaRPr>
          </a:p>
        </p:txBody>
      </p:sp>
      <p:sp>
        <p:nvSpPr>
          <p:cNvPr id="7" name="Rectangle 6">
            <a:extLst>
              <a:ext uri="{FF2B5EF4-FFF2-40B4-BE49-F238E27FC236}">
                <a16:creationId xmlns:a16="http://schemas.microsoft.com/office/drawing/2014/main" id="{E99A2903-55BF-E34D-8EC7-8E71541CC820}"/>
              </a:ext>
            </a:extLst>
          </p:cNvPr>
          <p:cNvSpPr/>
          <p:nvPr/>
        </p:nvSpPr>
        <p:spPr>
          <a:xfrm>
            <a:off x="1170380" y="5875382"/>
            <a:ext cx="4207620" cy="400110"/>
          </a:xfrm>
          <a:prstGeom prst="rect">
            <a:avLst/>
          </a:prstGeom>
        </p:spPr>
        <p:txBody>
          <a:bodyPr wrap="square">
            <a:spAutoFit/>
          </a:bodyPr>
          <a:lstStyle/>
          <a:p>
            <a:pPr marL="342900" indent="-342900">
              <a:buFont typeface="Wingdings" pitchFamily="2" charset="2"/>
              <a:buChar char="Ø"/>
            </a:pPr>
            <a:r>
              <a:rPr lang="en-US" sz="2000" dirty="0">
                <a:latin typeface="Times New Roman" charset="0"/>
                <a:cs typeface="Times New Roman" charset="0"/>
              </a:rPr>
              <a:t>v</a:t>
            </a:r>
            <a:r>
              <a:rPr lang="en-US" sz="2000" baseline="-25000" dirty="0">
                <a:latin typeface="Times New Roman" charset="0"/>
                <a:cs typeface="Times New Roman" charset="0"/>
              </a:rPr>
              <a:t>2</a:t>
            </a:r>
            <a:r>
              <a:rPr lang="en-US" sz="2000" dirty="0">
                <a:latin typeface="Times New Roman" charset="0"/>
                <a:cs typeface="Times New Roman" charset="0"/>
              </a:rPr>
              <a:t>{2} increases linearly with q</a:t>
            </a:r>
            <a:r>
              <a:rPr lang="en-US" sz="2000" baseline="-25000" dirty="0">
                <a:latin typeface="Times New Roman" charset="0"/>
                <a:cs typeface="Times New Roman" charset="0"/>
              </a:rPr>
              <a:t>2</a:t>
            </a:r>
          </a:p>
        </p:txBody>
      </p:sp>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90ACB57E-CE84-C447-A2C4-082A9410091C}"/>
                  </a:ext>
                </a:extLst>
              </p:cNvPr>
              <p:cNvSpPr/>
              <p:nvPr/>
            </p:nvSpPr>
            <p:spPr>
              <a:xfrm>
                <a:off x="6349441" y="2199117"/>
                <a:ext cx="876822" cy="513763"/>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1" i="1" smtClean="0">
                              <a:solidFill>
                                <a:schemeClr val="bg1"/>
                              </a:solidFill>
                              <a:latin typeface="Cambria Math" panose="02040503050406030204" pitchFamily="18" charset="0"/>
                              <a:ea typeface="Times New Roman" charset="0"/>
                              <a:cs typeface="Times New Roman" charset="0"/>
                            </a:rPr>
                          </m:ctrlPr>
                        </m:sSubSupPr>
                        <m:e>
                          <m:r>
                            <a:rPr lang="el-GR" b="1" i="1">
                              <a:solidFill>
                                <a:schemeClr val="bg1"/>
                              </a:solidFill>
                              <a:latin typeface="Cambria Math" panose="02040503050406030204" pitchFamily="18" charset="0"/>
                              <a:ea typeface="Times New Roman" charset="0"/>
                              <a:cs typeface="Times New Roman" charset="0"/>
                            </a:rPr>
                            <m:t>𝜳</m:t>
                          </m:r>
                        </m:e>
                        <m:sub>
                          <m:r>
                            <a:rPr lang="en-US" b="1" i="1">
                              <a:solidFill>
                                <a:schemeClr val="bg1"/>
                              </a:solidFill>
                              <a:latin typeface="Cambria Math" panose="02040503050406030204" pitchFamily="18" charset="0"/>
                              <a:ea typeface="Times New Roman" charset="0"/>
                              <a:cs typeface="Times New Roman" charset="0"/>
                            </a:rPr>
                            <m:t>𝟐</m:t>
                          </m:r>
                        </m:sub>
                        <m:sup>
                          <m:r>
                            <a:rPr lang="el-GR" b="1" i="1">
                              <a:solidFill>
                                <a:schemeClr val="bg1"/>
                              </a:solidFill>
                              <a:latin typeface="Cambria Math" panose="02040503050406030204" pitchFamily="18" charset="0"/>
                              <a:ea typeface="Times New Roman" charset="0"/>
                              <a:cs typeface="Times New Roman" charset="0"/>
                            </a:rPr>
                            <m:t>𝛈</m:t>
                          </m:r>
                          <m:r>
                            <a:rPr lang="en-US" b="1">
                              <a:solidFill>
                                <a:schemeClr val="bg1"/>
                              </a:solidFill>
                              <a:latin typeface="Cambria Math" panose="02040503050406030204" pitchFamily="18" charset="0"/>
                              <a:ea typeface="Times New Roman" charset="0"/>
                              <a:cs typeface="Times New Roman" charset="0"/>
                            </a:rPr>
                            <m:t>&lt;−</m:t>
                          </m:r>
                          <m:r>
                            <a:rPr lang="en-US" b="1" i="1">
                              <a:solidFill>
                                <a:schemeClr val="bg1"/>
                              </a:solidFill>
                              <a:latin typeface="Cambria Math" panose="02040503050406030204" pitchFamily="18" charset="0"/>
                              <a:ea typeface="Times New Roman" charset="0"/>
                              <a:cs typeface="Times New Roman" charset="0"/>
                            </a:rPr>
                            <m:t>𝟎</m:t>
                          </m:r>
                          <m:r>
                            <a:rPr lang="en-US" b="1">
                              <a:solidFill>
                                <a:schemeClr val="bg1"/>
                              </a:solidFill>
                              <a:latin typeface="Cambria Math" panose="02040503050406030204" pitchFamily="18" charset="0"/>
                              <a:ea typeface="Times New Roman" charset="0"/>
                              <a:cs typeface="Times New Roman" charset="0"/>
                            </a:rPr>
                            <m:t>.</m:t>
                          </m:r>
                          <m:r>
                            <a:rPr lang="en-US" b="1" i="1">
                              <a:solidFill>
                                <a:schemeClr val="bg1"/>
                              </a:solidFill>
                              <a:latin typeface="Cambria Math" panose="02040503050406030204" pitchFamily="18" charset="0"/>
                              <a:ea typeface="Times New Roman" charset="0"/>
                              <a:cs typeface="Times New Roman" charset="0"/>
                            </a:rPr>
                            <m:t>𝟏</m:t>
                          </m:r>
                        </m:sup>
                      </m:sSubSup>
                    </m:oMath>
                  </m:oMathPara>
                </a14:m>
                <a:endParaRPr lang="en-US" b="1" dirty="0">
                  <a:solidFill>
                    <a:schemeClr val="bg1"/>
                  </a:solidFill>
                </a:endParaRPr>
              </a:p>
            </p:txBody>
          </p:sp>
        </mc:Choice>
        <mc:Fallback>
          <p:sp>
            <p:nvSpPr>
              <p:cNvPr id="17" name="Rectangle 16">
                <a:extLst>
                  <a:ext uri="{FF2B5EF4-FFF2-40B4-BE49-F238E27FC236}">
                    <a16:creationId xmlns:a16="http://schemas.microsoft.com/office/drawing/2014/main" id="{90ACB57E-CE84-C447-A2C4-082A9410091C}"/>
                  </a:ext>
                </a:extLst>
              </p:cNvPr>
              <p:cNvSpPr>
                <a:spLocks noRot="1" noChangeAspect="1" noMove="1" noResize="1" noEditPoints="1" noAdjustHandles="1" noChangeArrowheads="1" noChangeShapeType="1" noTextEdit="1"/>
              </p:cNvSpPr>
              <p:nvPr/>
            </p:nvSpPr>
            <p:spPr>
              <a:xfrm>
                <a:off x="6349441" y="2199117"/>
                <a:ext cx="876822" cy="513763"/>
              </a:xfrm>
              <a:prstGeom prst="rect">
                <a:avLst/>
              </a:prstGeom>
              <a:blipFill>
                <a:blip r:embed="rId8"/>
                <a:stretch>
                  <a:fillRect l="-5263"/>
                </a:stretch>
              </a:blipFill>
              <a:ln>
                <a:solidFill>
                  <a:schemeClr val="accent6">
                    <a:lumMod val="75000"/>
                  </a:schemeClr>
                </a:solidFill>
              </a:ln>
            </p:spPr>
            <p:txBody>
              <a:bodyPr/>
              <a:lstStyle/>
              <a:p>
                <a:r>
                  <a:rPr lang="en-US">
                    <a:noFill/>
                  </a:rPr>
                  <a:t> </a:t>
                </a:r>
              </a:p>
            </p:txBody>
          </p:sp>
        </mc:Fallback>
      </mc:AlternateContent>
      <p:sp>
        <p:nvSpPr>
          <p:cNvPr id="18" name="Curved Down Arrow 17">
            <a:extLst>
              <a:ext uri="{FF2B5EF4-FFF2-40B4-BE49-F238E27FC236}">
                <a16:creationId xmlns:a16="http://schemas.microsoft.com/office/drawing/2014/main" id="{3EC0AFA4-A8C9-9249-9D6C-BA49A1AAC883}"/>
              </a:ext>
            </a:extLst>
          </p:cNvPr>
          <p:cNvSpPr/>
          <p:nvPr/>
        </p:nvSpPr>
        <p:spPr>
          <a:xfrm rot="10800000">
            <a:off x="6935911" y="2724031"/>
            <a:ext cx="1186376" cy="549341"/>
          </a:xfrm>
          <a:prstGeom prst="curved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E6FE929-82E5-7846-9120-54E8AEBAC86E}"/>
                  </a:ext>
                </a:extLst>
              </p:cNvPr>
              <p:cNvSpPr/>
              <p:nvPr/>
            </p:nvSpPr>
            <p:spPr>
              <a:xfrm>
                <a:off x="7801799" y="2195481"/>
                <a:ext cx="876822" cy="513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1" i="1" smtClean="0">
                              <a:solidFill>
                                <a:schemeClr val="tx1"/>
                              </a:solidFill>
                              <a:latin typeface="Cambria Math" panose="02040503050406030204" pitchFamily="18" charset="0"/>
                              <a:ea typeface="Times New Roman" charset="0"/>
                              <a:cs typeface="Times New Roman" charset="0"/>
                            </a:rPr>
                          </m:ctrlPr>
                        </m:sSubSupPr>
                        <m:e>
                          <m:r>
                            <a:rPr lang="el-GR" b="1" i="1">
                              <a:solidFill>
                                <a:schemeClr val="tx1"/>
                              </a:solidFill>
                              <a:latin typeface="Cambria Math" panose="02040503050406030204" pitchFamily="18" charset="0"/>
                              <a:ea typeface="Times New Roman" charset="0"/>
                              <a:cs typeface="Times New Roman" charset="0"/>
                            </a:rPr>
                            <m:t>𝜳</m:t>
                          </m:r>
                        </m:e>
                        <m:sub>
                          <m:r>
                            <a:rPr lang="en-US" b="1" i="1">
                              <a:solidFill>
                                <a:schemeClr val="tx1"/>
                              </a:solidFill>
                              <a:latin typeface="Cambria Math" panose="02040503050406030204" pitchFamily="18" charset="0"/>
                              <a:ea typeface="Times New Roman" charset="0"/>
                              <a:cs typeface="Times New Roman" charset="0"/>
                            </a:rPr>
                            <m:t>𝟐</m:t>
                          </m:r>
                        </m:sub>
                        <m:sup>
                          <m:r>
                            <a:rPr lang="el-GR" b="1" i="1">
                              <a:solidFill>
                                <a:schemeClr val="tx1"/>
                              </a:solidFill>
                              <a:latin typeface="Cambria Math" panose="02040503050406030204" pitchFamily="18" charset="0"/>
                              <a:ea typeface="Times New Roman" charset="0"/>
                              <a:cs typeface="Times New Roman" charset="0"/>
                            </a:rPr>
                            <m:t>𝛈</m:t>
                          </m:r>
                          <m:r>
                            <a:rPr lang="en-US" b="1" i="1" smtClean="0">
                              <a:solidFill>
                                <a:schemeClr val="tx1"/>
                              </a:solidFill>
                              <a:latin typeface="Cambria Math" panose="02040503050406030204" pitchFamily="18" charset="0"/>
                              <a:ea typeface="Times New Roman" charset="0"/>
                              <a:cs typeface="Times New Roman" charset="0"/>
                            </a:rPr>
                            <m:t>&gt;</m:t>
                          </m:r>
                          <m:r>
                            <a:rPr lang="en-US" b="1" i="1">
                              <a:solidFill>
                                <a:schemeClr val="tx1"/>
                              </a:solidFill>
                              <a:latin typeface="Cambria Math" panose="02040503050406030204" pitchFamily="18" charset="0"/>
                              <a:ea typeface="Times New Roman" charset="0"/>
                              <a:cs typeface="Times New Roman" charset="0"/>
                            </a:rPr>
                            <m:t>𝟎</m:t>
                          </m:r>
                          <m:r>
                            <a:rPr lang="en-US" b="1">
                              <a:solidFill>
                                <a:schemeClr val="tx1"/>
                              </a:solidFill>
                              <a:latin typeface="Cambria Math" panose="02040503050406030204" pitchFamily="18" charset="0"/>
                              <a:ea typeface="Times New Roman" charset="0"/>
                              <a:cs typeface="Times New Roman" charset="0"/>
                            </a:rPr>
                            <m:t>.</m:t>
                          </m:r>
                          <m:r>
                            <a:rPr lang="en-US" b="1" i="1">
                              <a:solidFill>
                                <a:schemeClr val="tx1"/>
                              </a:solidFill>
                              <a:latin typeface="Cambria Math" panose="02040503050406030204" pitchFamily="18" charset="0"/>
                              <a:ea typeface="Times New Roman" charset="0"/>
                              <a:cs typeface="Times New Roman" charset="0"/>
                            </a:rPr>
                            <m:t>𝟏</m:t>
                          </m:r>
                        </m:sup>
                      </m:sSubSup>
                    </m:oMath>
                  </m:oMathPara>
                </a14:m>
                <a:endParaRPr lang="en-US" b="1" dirty="0">
                  <a:solidFill>
                    <a:schemeClr val="tx1"/>
                  </a:solidFill>
                </a:endParaRPr>
              </a:p>
            </p:txBody>
          </p:sp>
        </mc:Choice>
        <mc:Fallback xmlns="">
          <p:sp>
            <p:nvSpPr>
              <p:cNvPr id="19" name="Rectangle 18">
                <a:extLst>
                  <a:ext uri="{FF2B5EF4-FFF2-40B4-BE49-F238E27FC236}">
                    <a16:creationId xmlns:a16="http://schemas.microsoft.com/office/drawing/2014/main" id="{0E6FE929-82E5-7846-9120-54E8AEBAC86E}"/>
                  </a:ext>
                </a:extLst>
              </p:cNvPr>
              <p:cNvSpPr>
                <a:spLocks noRot="1" noChangeAspect="1" noMove="1" noResize="1" noEditPoints="1" noAdjustHandles="1" noChangeArrowheads="1" noChangeShapeType="1" noTextEdit="1"/>
              </p:cNvSpPr>
              <p:nvPr/>
            </p:nvSpPr>
            <p:spPr>
              <a:xfrm>
                <a:off x="7801799" y="2195481"/>
                <a:ext cx="876822" cy="513763"/>
              </a:xfrm>
              <a:prstGeom prst="rect">
                <a:avLst/>
              </a:prstGeom>
              <a:blipFill>
                <a:blip r:embed="rId9"/>
                <a:stretch>
                  <a:fillRect/>
                </a:stretch>
              </a:blipFill>
            </p:spPr>
            <p:txBody>
              <a:bodyPr/>
              <a:lstStyle/>
              <a:p>
                <a:r>
                  <a:rPr lang="en-US">
                    <a:noFill/>
                  </a:rPr>
                  <a:t> </a:t>
                </a:r>
              </a:p>
            </p:txBody>
          </p:sp>
        </mc:Fallback>
      </mc:AlternateContent>
      <p:sp>
        <p:nvSpPr>
          <p:cNvPr id="21" name="Curved Down Arrow 20">
            <a:extLst>
              <a:ext uri="{FF2B5EF4-FFF2-40B4-BE49-F238E27FC236}">
                <a16:creationId xmlns:a16="http://schemas.microsoft.com/office/drawing/2014/main" id="{A1F27CAE-A6AF-8344-9627-B55B0C8C21AB}"/>
              </a:ext>
            </a:extLst>
          </p:cNvPr>
          <p:cNvSpPr/>
          <p:nvPr/>
        </p:nvSpPr>
        <p:spPr>
          <a:xfrm>
            <a:off x="6964826" y="1638625"/>
            <a:ext cx="1186376" cy="549341"/>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2FF94ED-8957-1642-B4FF-3179C5135FD8}"/>
                  </a:ext>
                </a:extLst>
              </p:cNvPr>
              <p:cNvSpPr/>
              <p:nvPr/>
            </p:nvSpPr>
            <p:spPr>
              <a:xfrm>
                <a:off x="7226264" y="2195481"/>
                <a:ext cx="575536" cy="51376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ea typeface="Times New Roman" charset="0"/>
                              <a:cs typeface="Times New Roman" charset="0"/>
                            </a:rPr>
                          </m:ctrlPr>
                        </m:sSubPr>
                        <m:e>
                          <m:r>
                            <a:rPr lang="en-US" b="1" i="1" smtClean="0">
                              <a:solidFill>
                                <a:srgbClr val="FF0000"/>
                              </a:solidFill>
                              <a:latin typeface="Cambria Math" panose="02040503050406030204" pitchFamily="18" charset="0"/>
                              <a:ea typeface="Times New Roman" charset="0"/>
                              <a:cs typeface="Times New Roman" charset="0"/>
                            </a:rPr>
                            <m:t>𝒒</m:t>
                          </m:r>
                        </m:e>
                        <m:sub>
                          <m:r>
                            <a:rPr lang="en-US" b="1" i="1" smtClean="0">
                              <a:solidFill>
                                <a:srgbClr val="FF0000"/>
                              </a:solidFill>
                              <a:latin typeface="Cambria Math" panose="02040503050406030204" pitchFamily="18" charset="0"/>
                              <a:ea typeface="Times New Roman" charset="0"/>
                              <a:cs typeface="Times New Roman" charset="0"/>
                            </a:rPr>
                            <m:t>𝟐</m:t>
                          </m:r>
                        </m:sub>
                      </m:sSub>
                    </m:oMath>
                  </m:oMathPara>
                </a14:m>
                <a:endParaRPr lang="en-US" b="1" dirty="0">
                  <a:solidFill>
                    <a:schemeClr val="tx1"/>
                  </a:solidFill>
                </a:endParaRPr>
              </a:p>
            </p:txBody>
          </p:sp>
        </mc:Choice>
        <mc:Fallback xmlns="">
          <p:sp>
            <p:nvSpPr>
              <p:cNvPr id="24" name="Rectangle 23">
                <a:extLst>
                  <a:ext uri="{FF2B5EF4-FFF2-40B4-BE49-F238E27FC236}">
                    <a16:creationId xmlns:a16="http://schemas.microsoft.com/office/drawing/2014/main" id="{72FF94ED-8957-1642-B4FF-3179C5135FD8}"/>
                  </a:ext>
                </a:extLst>
              </p:cNvPr>
              <p:cNvSpPr>
                <a:spLocks noRot="1" noChangeAspect="1" noMove="1" noResize="1" noEditPoints="1" noAdjustHandles="1" noChangeArrowheads="1" noChangeShapeType="1" noTextEdit="1"/>
              </p:cNvSpPr>
              <p:nvPr/>
            </p:nvSpPr>
            <p:spPr>
              <a:xfrm>
                <a:off x="7226264" y="2195481"/>
                <a:ext cx="575536" cy="513763"/>
              </a:xfrm>
              <a:prstGeom prst="rect">
                <a:avLst/>
              </a:prstGeom>
              <a:blipFill>
                <a:blip r:embed="rId10"/>
                <a:stretch>
                  <a:fillRect/>
                </a:stretch>
              </a:blipFill>
              <a:ln>
                <a:solidFill>
                  <a:srgbClr val="7030A0"/>
                </a:solidFill>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2A91F0E4-2AC4-F648-9658-B6A3F48CAE46}"/>
              </a:ext>
            </a:extLst>
          </p:cNvPr>
          <p:cNvSpPr/>
          <p:nvPr/>
        </p:nvSpPr>
        <p:spPr>
          <a:xfrm>
            <a:off x="-228600" y="9198"/>
            <a:ext cx="3469642" cy="430887"/>
          </a:xfrm>
          <a:prstGeom prst="rect">
            <a:avLst/>
          </a:prstGeom>
        </p:spPr>
        <p:txBody>
          <a:bodyPr wrap="square">
            <a:spAutoFit/>
          </a:bodyPr>
          <a:lstStyle/>
          <a:p>
            <a:pPr marL="514350" indent="-514350" algn="ctr">
              <a:buFont typeface="Wingdings" pitchFamily="2" charset="2"/>
              <a:buChar char="v"/>
            </a:pPr>
            <a:r>
              <a:rPr lang="en-US" sz="2200" kern="0" dirty="0">
                <a:latin typeface="Times New Roman" pitchFamily="18" charset="0"/>
                <a:cs typeface="Times New Roman" panose="02020603050405020304" pitchFamily="18" charset="0"/>
              </a:rPr>
              <a:t>Data Analysis</a:t>
            </a:r>
          </a:p>
        </p:txBody>
      </p:sp>
      <p:sp>
        <p:nvSpPr>
          <p:cNvPr id="26" name="Rectangle 25">
            <a:extLst>
              <a:ext uri="{FF2B5EF4-FFF2-40B4-BE49-F238E27FC236}">
                <a16:creationId xmlns:a16="http://schemas.microsoft.com/office/drawing/2014/main" id="{6F34706C-8CE5-5C48-8CB5-AB422A0EA0D4}"/>
              </a:ext>
            </a:extLst>
          </p:cNvPr>
          <p:cNvSpPr/>
          <p:nvPr/>
        </p:nvSpPr>
        <p:spPr>
          <a:xfrm>
            <a:off x="5130270" y="5165108"/>
            <a:ext cx="1520031" cy="307777"/>
          </a:xfrm>
          <a:prstGeom prst="rect">
            <a:avLst/>
          </a:prstGeom>
        </p:spPr>
        <p:txBody>
          <a:bodyPr wrap="none">
            <a:spAutoFit/>
          </a:bodyPr>
          <a:lstStyle/>
          <a:p>
            <a:r>
              <a:rPr lang="en-US" sz="1400" dirty="0">
                <a:latin typeface="Times New Roman"/>
              </a:rPr>
              <a:t>STAR Preliminary</a:t>
            </a:r>
          </a:p>
        </p:txBody>
      </p:sp>
      <p:sp>
        <p:nvSpPr>
          <p:cNvPr id="27" name="Rectangle 26">
            <a:extLst>
              <a:ext uri="{FF2B5EF4-FFF2-40B4-BE49-F238E27FC236}">
                <a16:creationId xmlns:a16="http://schemas.microsoft.com/office/drawing/2014/main" id="{0016F4AB-20D4-5E43-B0B1-1061FE952EE4}"/>
              </a:ext>
            </a:extLst>
          </p:cNvPr>
          <p:cNvSpPr/>
          <p:nvPr/>
        </p:nvSpPr>
        <p:spPr>
          <a:xfrm>
            <a:off x="2079361" y="5180774"/>
            <a:ext cx="1520031" cy="307777"/>
          </a:xfrm>
          <a:prstGeom prst="rect">
            <a:avLst/>
          </a:prstGeom>
        </p:spPr>
        <p:txBody>
          <a:bodyPr wrap="none">
            <a:spAutoFit/>
          </a:bodyPr>
          <a:lstStyle/>
          <a:p>
            <a:r>
              <a:rPr lang="en-US" sz="1400" dirty="0">
                <a:latin typeface="Times New Roman"/>
              </a:rPr>
              <a:t>STAR Preliminary</a:t>
            </a:r>
          </a:p>
        </p:txBody>
      </p:sp>
      <p:sp>
        <p:nvSpPr>
          <p:cNvPr id="23" name="Footer Placeholder 4">
            <a:extLst>
              <a:ext uri="{FF2B5EF4-FFF2-40B4-BE49-F238E27FC236}">
                <a16:creationId xmlns:a16="http://schemas.microsoft.com/office/drawing/2014/main" id="{F49B48FA-5D25-43B4-B299-EBA289661FF1}"/>
              </a:ext>
            </a:extLst>
          </p:cNvPr>
          <p:cNvSpPr>
            <a:spLocks noGrp="1"/>
          </p:cNvSpPr>
          <p:nvPr>
            <p:ph type="ftr" sz="quarter" idx="11"/>
          </p:nvPr>
        </p:nvSpPr>
        <p:spPr>
          <a:xfrm>
            <a:off x="3249930" y="6407945"/>
            <a:ext cx="5562600" cy="365125"/>
          </a:xfrm>
        </p:spPr>
        <p:txBody>
          <a:bodyPr/>
          <a:lstStyle/>
          <a:p>
            <a:pPr>
              <a:defRPr/>
            </a:pPr>
            <a:r>
              <a:rPr lang="en-US" dirty="0"/>
              <a:t>Roy A.  Lacey, Stony Brook University, 5th Workshop on chirality &amp; vorticity, Beijing China</a:t>
            </a:r>
          </a:p>
        </p:txBody>
      </p:sp>
      <p:sp>
        <p:nvSpPr>
          <p:cNvPr id="6" name="Rectangle 5">
            <a:extLst>
              <a:ext uri="{FF2B5EF4-FFF2-40B4-BE49-F238E27FC236}">
                <a16:creationId xmlns:a16="http://schemas.microsoft.com/office/drawing/2014/main" id="{1558B0E2-42E7-4066-9FC6-D6030E22E480}"/>
              </a:ext>
            </a:extLst>
          </p:cNvPr>
          <p:cNvSpPr/>
          <p:nvPr/>
        </p:nvSpPr>
        <p:spPr>
          <a:xfrm>
            <a:off x="4799621" y="5876442"/>
            <a:ext cx="4200188" cy="400110"/>
          </a:xfrm>
          <a:prstGeom prst="rect">
            <a:avLst/>
          </a:prstGeom>
        </p:spPr>
        <p:txBody>
          <a:bodyPr wrap="none">
            <a:spAutoFit/>
          </a:bodyPr>
          <a:lstStyle/>
          <a:p>
            <a:pPr marL="800100" lvl="1" indent="-342900">
              <a:buFont typeface="Wingdings" pitchFamily="2" charset="2"/>
              <a:buChar char="ü"/>
            </a:pPr>
            <a:r>
              <a:rPr lang="en-US" sz="2000" dirty="0">
                <a:latin typeface="Times New Roman" charset="0"/>
                <a:cs typeface="Times New Roman" charset="0"/>
              </a:rPr>
              <a:t>q</a:t>
            </a:r>
            <a:r>
              <a:rPr lang="en-US" sz="2000" baseline="-25000" dirty="0">
                <a:latin typeface="Times New Roman" charset="0"/>
                <a:cs typeface="Times New Roman" charset="0"/>
              </a:rPr>
              <a:t>2  </a:t>
            </a:r>
            <a:r>
              <a:rPr lang="en-US" sz="2000" dirty="0">
                <a:latin typeface="Times New Roman" charset="0"/>
                <a:cs typeface="Times New Roman" charset="0"/>
              </a:rPr>
              <a:t>is good event-shape selector</a:t>
            </a:r>
          </a:p>
        </p:txBody>
      </p:sp>
    </p:spTree>
    <p:extLst>
      <p:ext uri="{BB962C8B-B14F-4D97-AF65-F5344CB8AC3E}">
        <p14:creationId xmlns:p14="http://schemas.microsoft.com/office/powerpoint/2010/main" val="6479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2503794" y="5971805"/>
            <a:ext cx="1668600" cy="226200"/>
          </a:xfrm>
          <a:prstGeom prst="rect">
            <a:avLst/>
          </a:prstGeom>
        </p:spPr>
      </p:pic>
      <p:pic>
        <p:nvPicPr>
          <p:cNvPr id="17" name="Picture 16"/>
          <p:cNvPicPr>
            <a:picLocks noChangeAspect="1"/>
          </p:cNvPicPr>
          <p:nvPr/>
        </p:nvPicPr>
        <p:blipFill>
          <a:blip r:embed="rId5"/>
          <a:stretch>
            <a:fillRect/>
          </a:stretch>
        </p:blipFill>
        <p:spPr>
          <a:xfrm>
            <a:off x="4263300" y="5812207"/>
            <a:ext cx="3117294" cy="824117"/>
          </a:xfrm>
          <a:prstGeom prst="rect">
            <a:avLst/>
          </a:prstGeom>
        </p:spPr>
      </p:pic>
      <p:sp>
        <p:nvSpPr>
          <p:cNvPr id="13315" name="Slide Number Placeholder 5"/>
          <p:cNvSpPr>
            <a:spLocks noGrp="1"/>
          </p:cNvSpPr>
          <p:nvPr>
            <p:ph type="sldNum" sz="quarter" idx="12"/>
          </p:nvPr>
        </p:nvSpPr>
        <p:spPr>
          <a:noFill/>
        </p:spPr>
        <p:txBody>
          <a:bodyPr/>
          <a:lstStyle/>
          <a:p>
            <a:fld id="{39D3E141-968B-4F7C-BC11-B3BEC2AE2E98}" type="slidenum">
              <a:rPr lang="en-US" smtClean="0"/>
              <a:pPr/>
              <a:t>28</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sp>
        <p:nvSpPr>
          <p:cNvPr id="12" name="Rounded Rectangle 11"/>
          <p:cNvSpPr/>
          <p:nvPr/>
        </p:nvSpPr>
        <p:spPr>
          <a:xfrm>
            <a:off x="22860" y="67909"/>
            <a:ext cx="363474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CME correlator status quo</a:t>
            </a:r>
            <a:endParaRPr lang="en-US" sz="2100" dirty="0"/>
          </a:p>
        </p:txBody>
      </p:sp>
      <p:sp>
        <p:nvSpPr>
          <p:cNvPr id="26" name="Rectangle 25"/>
          <p:cNvSpPr/>
          <p:nvPr/>
        </p:nvSpPr>
        <p:spPr>
          <a:xfrm>
            <a:off x="266700" y="491817"/>
            <a:ext cx="8915400" cy="707886"/>
          </a:xfrm>
          <a:prstGeom prst="rect">
            <a:avLst/>
          </a:prstGeom>
        </p:spPr>
        <p:txBody>
          <a:bodyPr wrap="square">
            <a:spAutoFit/>
          </a:bodyPr>
          <a:lstStyle/>
          <a:p>
            <a:pPr algn="l"/>
            <a:r>
              <a:rPr lang="en-US" sz="2000" i="0" dirty="0">
                <a:solidFill>
                  <a:srgbClr val="000000"/>
                </a:solidFill>
                <a:latin typeface="CMR10"/>
              </a:rPr>
              <a:t>Several measurements performed at RHIC and the LHC with the so-called </a:t>
            </a:r>
            <a:r>
              <a:rPr lang="en-US" sz="2000" b="1" i="0" dirty="0">
                <a:solidFill>
                  <a:schemeClr val="bg1">
                    <a:lumMod val="50000"/>
                  </a:schemeClr>
                </a:solidFill>
                <a:latin typeface="CMR10"/>
              </a:rPr>
              <a:t>Gamma Correlator</a:t>
            </a:r>
            <a:r>
              <a:rPr lang="en-US" sz="2000" i="0" dirty="0">
                <a:solidFill>
                  <a:srgbClr val="000000"/>
                </a:solidFill>
                <a:latin typeface="CMR10"/>
              </a:rPr>
              <a:t>;</a:t>
            </a:r>
            <a:endParaRPr lang="en-US" sz="2000" dirty="0"/>
          </a:p>
        </p:txBody>
      </p:sp>
      <p:pic>
        <p:nvPicPr>
          <p:cNvPr id="6" name="Picture 5"/>
          <p:cNvPicPr>
            <a:picLocks noChangeAspect="1"/>
          </p:cNvPicPr>
          <p:nvPr/>
        </p:nvPicPr>
        <p:blipFill>
          <a:blip r:embed="rId6"/>
          <a:stretch>
            <a:fillRect/>
          </a:stretch>
        </p:blipFill>
        <p:spPr>
          <a:xfrm>
            <a:off x="1371601" y="1219200"/>
            <a:ext cx="3984814" cy="1209029"/>
          </a:xfrm>
          <a:prstGeom prst="rect">
            <a:avLst/>
          </a:prstGeom>
        </p:spPr>
      </p:pic>
      <p:cxnSp>
        <p:nvCxnSpPr>
          <p:cNvPr id="28" name="Straight Arrow Connector 27"/>
          <p:cNvCxnSpPr/>
          <p:nvPr/>
        </p:nvCxnSpPr>
        <p:spPr>
          <a:xfrm flipH="1">
            <a:off x="4788378" y="1326655"/>
            <a:ext cx="2061544" cy="491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35788" y="988101"/>
            <a:ext cx="2533066" cy="338554"/>
          </a:xfrm>
          <a:prstGeom prst="rect">
            <a:avLst/>
          </a:prstGeom>
          <a:noFill/>
          <a:ln>
            <a:solidFill>
              <a:schemeClr val="bg2"/>
            </a:solidFill>
          </a:ln>
        </p:spPr>
        <p:txBody>
          <a:bodyPr wrap="none" rtlCol="0">
            <a:spAutoFit/>
          </a:bodyPr>
          <a:lstStyle/>
          <a:p>
            <a:r>
              <a:rPr lang="en-US" sz="1600" dirty="0"/>
              <a:t>Second order event plane</a:t>
            </a:r>
          </a:p>
        </p:txBody>
      </p:sp>
      <p:cxnSp>
        <p:nvCxnSpPr>
          <p:cNvPr id="18" name="Straight Arrow Connector 17"/>
          <p:cNvCxnSpPr/>
          <p:nvPr/>
        </p:nvCxnSpPr>
        <p:spPr>
          <a:xfrm flipH="1">
            <a:off x="4800601" y="1323220"/>
            <a:ext cx="2049321" cy="810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7"/>
          <a:srcRect l="44859" t="-8887"/>
          <a:stretch/>
        </p:blipFill>
        <p:spPr>
          <a:xfrm>
            <a:off x="5587000" y="2078839"/>
            <a:ext cx="2466350" cy="322089"/>
          </a:xfrm>
          <a:prstGeom prst="rect">
            <a:avLst/>
          </a:prstGeom>
        </p:spPr>
      </p:pic>
      <p:pic>
        <p:nvPicPr>
          <p:cNvPr id="19" name="Picture 18"/>
          <p:cNvPicPr>
            <a:picLocks noChangeAspect="1"/>
          </p:cNvPicPr>
          <p:nvPr/>
        </p:nvPicPr>
        <p:blipFill>
          <a:blip r:embed="rId8"/>
          <a:stretch>
            <a:fillRect/>
          </a:stretch>
        </p:blipFill>
        <p:spPr>
          <a:xfrm>
            <a:off x="316121" y="1834255"/>
            <a:ext cx="787950" cy="203000"/>
          </a:xfrm>
          <a:prstGeom prst="rect">
            <a:avLst/>
          </a:prstGeom>
        </p:spPr>
      </p:pic>
      <p:pic>
        <p:nvPicPr>
          <p:cNvPr id="29" name="Picture 28"/>
          <p:cNvPicPr>
            <a:picLocks noChangeAspect="1"/>
          </p:cNvPicPr>
          <p:nvPr/>
        </p:nvPicPr>
        <p:blipFill rotWithShape="1">
          <a:blip r:embed="rId7"/>
          <a:srcRect t="-1" r="56557" b="-12138"/>
          <a:stretch/>
        </p:blipFill>
        <p:spPr>
          <a:xfrm>
            <a:off x="5726552" y="1860140"/>
            <a:ext cx="1943100" cy="331707"/>
          </a:xfrm>
          <a:prstGeom prst="rect">
            <a:avLst/>
          </a:prstGeom>
        </p:spPr>
      </p:pic>
      <p:grpSp>
        <p:nvGrpSpPr>
          <p:cNvPr id="31" name="Group 30"/>
          <p:cNvGrpSpPr/>
          <p:nvPr/>
        </p:nvGrpSpPr>
        <p:grpSpPr>
          <a:xfrm>
            <a:off x="1076362" y="2380973"/>
            <a:ext cx="8023771" cy="3539473"/>
            <a:chOff x="1104071" y="2362200"/>
            <a:chExt cx="8023771" cy="3539473"/>
          </a:xfrm>
        </p:grpSpPr>
        <p:grpSp>
          <p:nvGrpSpPr>
            <p:cNvPr id="14" name="Group 13"/>
            <p:cNvGrpSpPr/>
            <p:nvPr/>
          </p:nvGrpSpPr>
          <p:grpSpPr>
            <a:xfrm>
              <a:off x="1104071" y="2362200"/>
              <a:ext cx="7543800" cy="3539473"/>
              <a:chOff x="1104071" y="2442262"/>
              <a:chExt cx="7543800" cy="3539473"/>
            </a:xfrm>
          </p:grpSpPr>
          <p:pic>
            <p:nvPicPr>
              <p:cNvPr id="4" name="Picture 3"/>
              <p:cNvPicPr>
                <a:picLocks noChangeAspect="1"/>
              </p:cNvPicPr>
              <p:nvPr/>
            </p:nvPicPr>
            <p:blipFill>
              <a:blip r:embed="rId9"/>
              <a:stretch>
                <a:fillRect/>
              </a:stretch>
            </p:blipFill>
            <p:spPr>
              <a:xfrm>
                <a:off x="1104071" y="2442262"/>
                <a:ext cx="7543800" cy="3539473"/>
              </a:xfrm>
              <a:prstGeom prst="rect">
                <a:avLst/>
              </a:prstGeom>
            </p:spPr>
          </p:pic>
          <p:sp>
            <p:nvSpPr>
              <p:cNvPr id="13" name="Rectangle 12"/>
              <p:cNvSpPr/>
              <p:nvPr/>
            </p:nvSpPr>
            <p:spPr>
              <a:xfrm>
                <a:off x="1104071" y="2451498"/>
                <a:ext cx="2324929" cy="39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400800" y="3300940"/>
              <a:ext cx="2727042" cy="338554"/>
              <a:chOff x="6400800" y="3300940"/>
              <a:chExt cx="2727042" cy="338554"/>
            </a:xfrm>
          </p:grpSpPr>
          <p:cxnSp>
            <p:nvCxnSpPr>
              <p:cNvPr id="5" name="Straight Connector 4"/>
              <p:cNvCxnSpPr/>
              <p:nvPr/>
            </p:nvCxnSpPr>
            <p:spPr>
              <a:xfrm>
                <a:off x="6400800" y="3352800"/>
                <a:ext cx="2258616" cy="13280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8620844" y="3300940"/>
                    <a:ext cx="50699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l-GR" sz="1600" b="1" i="0">
                                  <a:latin typeface="Cambria Math" panose="02040503050406030204" pitchFamily="18" charset="0"/>
                                  <a:ea typeface="Cambria Math" panose="02040503050406030204" pitchFamily="18" charset="0"/>
                                </a:rPr>
                                <m:t>𝚿</m:t>
                              </m:r>
                            </m:e>
                            <m:sub>
                              <m:r>
                                <a:rPr lang="en-US" sz="1600" b="1" i="0" smtClean="0">
                                  <a:latin typeface="Cambria Math" panose="02040503050406030204" pitchFamily="18" charset="0"/>
                                </a:rPr>
                                <m:t>𝐁</m:t>
                              </m:r>
                            </m:sub>
                          </m:sSub>
                        </m:oMath>
                      </m:oMathPara>
                    </a14:m>
                    <a:endParaRPr lang="en-US" b="1" i="0" dirty="0"/>
                  </a:p>
                </p:txBody>
              </p:sp>
            </mc:Choice>
            <mc:Fallback xmlns="">
              <p:sp>
                <p:nvSpPr>
                  <p:cNvPr id="10" name="Rectangle 9"/>
                  <p:cNvSpPr>
                    <a:spLocks noRot="1" noChangeAspect="1" noMove="1" noResize="1" noEditPoints="1" noAdjustHandles="1" noChangeArrowheads="1" noChangeShapeType="1" noTextEdit="1"/>
                  </p:cNvSpPr>
                  <p:nvPr/>
                </p:nvSpPr>
                <p:spPr>
                  <a:xfrm>
                    <a:off x="8620844" y="3300940"/>
                    <a:ext cx="506998" cy="338554"/>
                  </a:xfrm>
                  <a:prstGeom prst="rect">
                    <a:avLst/>
                  </a:prstGeom>
                  <a:blipFill>
                    <a:blip r:embed="rId10"/>
                    <a:stretch>
                      <a:fillRect/>
                    </a:stretch>
                  </a:blipFill>
                </p:spPr>
                <p:txBody>
                  <a:bodyPr/>
                  <a:lstStyle/>
                  <a:p>
                    <a:r>
                      <a:rPr lang="en-US">
                        <a:noFill/>
                      </a:rPr>
                      <a:t> </a:t>
                    </a:r>
                  </a:p>
                </p:txBody>
              </p:sp>
            </mc:Fallback>
          </mc:AlternateContent>
        </p:grpSp>
      </p:grpSp>
      <p:pic>
        <p:nvPicPr>
          <p:cNvPr id="20" name="Picture 19"/>
          <p:cNvPicPr>
            <a:picLocks noChangeAspect="1"/>
          </p:cNvPicPr>
          <p:nvPr/>
        </p:nvPicPr>
        <p:blipFill>
          <a:blip r:embed="rId11"/>
          <a:stretch>
            <a:fillRect/>
          </a:stretch>
        </p:blipFill>
        <p:spPr>
          <a:xfrm>
            <a:off x="90510" y="2416163"/>
            <a:ext cx="2294653" cy="182419"/>
          </a:xfrm>
          <a:prstGeom prst="rect">
            <a:avLst/>
          </a:prstGeom>
        </p:spPr>
      </p:pic>
      <mc:AlternateContent xmlns:mc="http://schemas.openxmlformats.org/markup-compatibility/2006" xmlns:a14="http://schemas.microsoft.com/office/drawing/2010/main">
        <mc:Choice Requires="a14">
          <p:sp>
            <p:nvSpPr>
              <p:cNvPr id="32" name="Rectangle 31"/>
              <p:cNvSpPr/>
              <p:nvPr/>
            </p:nvSpPr>
            <p:spPr>
              <a:xfrm>
                <a:off x="8098778" y="2662293"/>
                <a:ext cx="1044132" cy="338554"/>
              </a:xfrm>
              <a:prstGeom prst="rect">
                <a:avLst/>
              </a:prstGeom>
            </p:spPr>
            <p:txBody>
              <a:bodyPr wrap="none">
                <a:spAutoFit/>
              </a:bodyPr>
              <a:lstStyle/>
              <a:p>
                <a14:m>
                  <m:oMath xmlns:m="http://schemas.openxmlformats.org/officeDocument/2006/math">
                    <m:sSub>
                      <m:sSubPr>
                        <m:ctrlPr>
                          <a:rPr lang="en-US" sz="1600" b="1" i="1" smtClean="0">
                            <a:latin typeface="Cambria Math" panose="02040503050406030204" pitchFamily="18" charset="0"/>
                          </a:rPr>
                        </m:ctrlPr>
                      </m:sSubPr>
                      <m:e>
                        <m:r>
                          <a:rPr lang="el-GR" sz="1600" b="1" i="0">
                            <a:latin typeface="Cambria Math" panose="02040503050406030204" pitchFamily="18" charset="0"/>
                            <a:ea typeface="Cambria Math" panose="02040503050406030204" pitchFamily="18" charset="0"/>
                          </a:rPr>
                          <m:t>𝚿</m:t>
                        </m:r>
                      </m:e>
                      <m:sub>
                        <m:r>
                          <a:rPr lang="en-US" sz="1600" b="1" i="0">
                            <a:latin typeface="Cambria Math" panose="02040503050406030204" pitchFamily="18" charset="0"/>
                          </a:rPr>
                          <m:t>𝐁</m:t>
                        </m:r>
                      </m:sub>
                    </m:sSub>
                  </m:oMath>
                </a14:m>
                <a:r>
                  <a:rPr lang="en-US" sz="1600" dirty="0"/>
                  <a:t> =</a:t>
                </a:r>
                <a14:m>
                  <m:oMath xmlns:m="http://schemas.openxmlformats.org/officeDocument/2006/math">
                    <m:sSub>
                      <m:sSubPr>
                        <m:ctrlPr>
                          <a:rPr lang="en-US" sz="1600" b="1" i="1">
                            <a:latin typeface="Cambria Math" panose="02040503050406030204" pitchFamily="18" charset="0"/>
                          </a:rPr>
                        </m:ctrlPr>
                      </m:sSubPr>
                      <m:e>
                        <m:r>
                          <a:rPr lang="en-US" sz="1600" b="1" i="0" smtClean="0">
                            <a:latin typeface="Cambria Math" panose="02040503050406030204" pitchFamily="18" charset="0"/>
                          </a:rPr>
                          <m:t> </m:t>
                        </m:r>
                        <m:r>
                          <a:rPr lang="el-GR" sz="1600" b="1" i="0">
                            <a:latin typeface="Cambria Math" panose="02040503050406030204" pitchFamily="18" charset="0"/>
                            <a:ea typeface="Cambria Math" panose="02040503050406030204" pitchFamily="18" charset="0"/>
                          </a:rPr>
                          <m:t>𝚿</m:t>
                        </m:r>
                      </m:e>
                      <m:sub>
                        <m:r>
                          <a:rPr lang="en-US" sz="1600" b="1" i="1" smtClean="0">
                            <a:latin typeface="Cambria Math" panose="02040503050406030204" pitchFamily="18" charset="0"/>
                          </a:rPr>
                          <m:t>𝑹𝑷</m:t>
                        </m:r>
                      </m:sub>
                    </m:sSub>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8098778" y="2662293"/>
                <a:ext cx="1044132" cy="338554"/>
              </a:xfrm>
              <a:prstGeom prst="rect">
                <a:avLst/>
              </a:prstGeom>
              <a:blipFill>
                <a:blip r:embed="rId12"/>
                <a:stretch>
                  <a:fillRect t="-5455" b="-2363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007924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par>
                                <p:cTn id="12" presetID="16" presetClass="entr" presetSubtype="2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par>
                          <p:cTn id="31" fill="hold">
                            <p:stCondLst>
                              <p:cond delay="3000"/>
                            </p:stCondLst>
                            <p:childTnLst>
                              <p:par>
                                <p:cTn id="32" presetID="16" presetClass="entr" presetSubtype="2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childTnLst>
                          </p:cTn>
                        </p:par>
                        <p:par>
                          <p:cTn id="44" fill="hold">
                            <p:stCondLst>
                              <p:cond delay="1000"/>
                            </p:stCondLst>
                            <p:childTnLst>
                              <p:par>
                                <p:cTn id="45" presetID="16" presetClass="entr" presetSubtype="21"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29</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sp>
        <p:nvSpPr>
          <p:cNvPr id="26" name="Rectangle 25"/>
          <p:cNvSpPr/>
          <p:nvPr/>
        </p:nvSpPr>
        <p:spPr>
          <a:xfrm>
            <a:off x="310898" y="637162"/>
            <a:ext cx="8343900" cy="400110"/>
          </a:xfrm>
          <a:prstGeom prst="rect">
            <a:avLst/>
          </a:prstGeom>
        </p:spPr>
        <p:txBody>
          <a:bodyPr wrap="square">
            <a:spAutoFit/>
          </a:bodyPr>
          <a:lstStyle/>
          <a:p>
            <a:pPr algn="l"/>
            <a:r>
              <a:rPr lang="en-US" sz="2000" dirty="0"/>
              <a:t>Local charge conservation is an especially important background </a:t>
            </a:r>
          </a:p>
        </p:txBody>
      </p:sp>
      <p:pic>
        <p:nvPicPr>
          <p:cNvPr id="2" name="Picture 1"/>
          <p:cNvPicPr>
            <a:picLocks noChangeAspect="1"/>
          </p:cNvPicPr>
          <p:nvPr/>
        </p:nvPicPr>
        <p:blipFill>
          <a:blip r:embed="rId4"/>
          <a:stretch>
            <a:fillRect/>
          </a:stretch>
        </p:blipFill>
        <p:spPr>
          <a:xfrm>
            <a:off x="152400" y="1375739"/>
            <a:ext cx="3896348" cy="2358061"/>
          </a:xfrm>
          <a:prstGeom prst="rect">
            <a:avLst/>
          </a:prstGeom>
        </p:spPr>
      </p:pic>
      <p:pic>
        <p:nvPicPr>
          <p:cNvPr id="5" name="Picture 4"/>
          <p:cNvPicPr>
            <a:picLocks noChangeAspect="1"/>
          </p:cNvPicPr>
          <p:nvPr/>
        </p:nvPicPr>
        <p:blipFill>
          <a:blip r:embed="rId5"/>
          <a:stretch>
            <a:fillRect/>
          </a:stretch>
        </p:blipFill>
        <p:spPr>
          <a:xfrm>
            <a:off x="4114800" y="1258972"/>
            <a:ext cx="4721655" cy="2703428"/>
          </a:xfrm>
          <a:prstGeom prst="rect">
            <a:avLst/>
          </a:prstGeom>
        </p:spPr>
      </p:pic>
      <p:pic>
        <p:nvPicPr>
          <p:cNvPr id="7" name="Picture 6"/>
          <p:cNvPicPr>
            <a:picLocks noChangeAspect="1"/>
          </p:cNvPicPr>
          <p:nvPr/>
        </p:nvPicPr>
        <p:blipFill>
          <a:blip r:embed="rId6"/>
          <a:stretch>
            <a:fillRect/>
          </a:stretch>
        </p:blipFill>
        <p:spPr>
          <a:xfrm>
            <a:off x="496619" y="3616966"/>
            <a:ext cx="2603868" cy="993321"/>
          </a:xfrm>
          <a:prstGeom prst="rect">
            <a:avLst/>
          </a:prstGeom>
        </p:spPr>
      </p:pic>
      <p:sp>
        <p:nvSpPr>
          <p:cNvPr id="20" name="Rectangle 19"/>
          <p:cNvSpPr/>
          <p:nvPr/>
        </p:nvSpPr>
        <p:spPr>
          <a:xfrm>
            <a:off x="336298" y="4835594"/>
            <a:ext cx="8258175" cy="707886"/>
          </a:xfrm>
          <a:prstGeom prst="rect">
            <a:avLst/>
          </a:prstGeom>
        </p:spPr>
        <p:txBody>
          <a:bodyPr wrap="square">
            <a:spAutoFit/>
          </a:bodyPr>
          <a:lstStyle/>
          <a:p>
            <a:pPr marL="1257300" lvl="2" indent="-342900" algn="l">
              <a:buFont typeface="Wingdings" panose="05000000000000000000" pitchFamily="2" charset="2"/>
              <a:buChar char="Ø"/>
            </a:pPr>
            <a:r>
              <a:rPr lang="en-US" sz="2000" b="1" i="0" dirty="0">
                <a:solidFill>
                  <a:srgbClr val="FF0000"/>
                </a:solidFill>
                <a:latin typeface="CMR10"/>
              </a:rPr>
              <a:t>Background-driven correlations can account for a </a:t>
            </a:r>
            <a:r>
              <a:rPr lang="en-US" sz="2000" b="1" i="0" u="sng" dirty="0">
                <a:solidFill>
                  <a:srgbClr val="FF0000"/>
                </a:solidFill>
                <a:latin typeface="CMR10"/>
              </a:rPr>
              <a:t>part</a:t>
            </a:r>
            <a:r>
              <a:rPr lang="en-US" sz="2000" b="1" i="0" dirty="0">
                <a:solidFill>
                  <a:srgbClr val="FF0000"/>
                </a:solidFill>
                <a:latin typeface="CMR10"/>
              </a:rPr>
              <a:t>, or </a:t>
            </a:r>
            <a:r>
              <a:rPr lang="en-US" sz="2000" b="1" i="0" u="sng" dirty="0">
                <a:solidFill>
                  <a:srgbClr val="FF0000"/>
                </a:solidFill>
                <a:latin typeface="CMR10"/>
              </a:rPr>
              <a:t>all</a:t>
            </a:r>
            <a:r>
              <a:rPr lang="en-US" sz="2000" b="1" i="0" dirty="0">
                <a:solidFill>
                  <a:srgbClr val="FF0000"/>
                </a:solidFill>
                <a:latin typeface="CMR10"/>
              </a:rPr>
              <a:t> of the observed charge separation signal?</a:t>
            </a:r>
            <a:endParaRPr lang="en-US" sz="2000" b="1" dirty="0">
              <a:solidFill>
                <a:srgbClr val="FF0000"/>
              </a:solidFill>
            </a:endParaRPr>
          </a:p>
        </p:txBody>
      </p:sp>
      <p:sp>
        <p:nvSpPr>
          <p:cNvPr id="12" name="Rounded Rectangle 11"/>
          <p:cNvSpPr/>
          <p:nvPr/>
        </p:nvSpPr>
        <p:spPr>
          <a:xfrm>
            <a:off x="22860" y="67909"/>
            <a:ext cx="637794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Gamma correlator status quo &amp; measurements</a:t>
            </a:r>
            <a:endParaRPr lang="en-US" sz="2100" dirty="0"/>
          </a:p>
        </p:txBody>
      </p:sp>
    </p:spTree>
    <p:custDataLst>
      <p:tags r:id="rId1"/>
    </p:custDataLst>
    <p:extLst>
      <p:ext uri="{BB962C8B-B14F-4D97-AF65-F5344CB8AC3E}">
        <p14:creationId xmlns:p14="http://schemas.microsoft.com/office/powerpoint/2010/main" val="1980493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3</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sp>
        <p:nvSpPr>
          <p:cNvPr id="2" name="Rectangle 1"/>
          <p:cNvSpPr/>
          <p:nvPr/>
        </p:nvSpPr>
        <p:spPr>
          <a:xfrm>
            <a:off x="170589" y="2937041"/>
            <a:ext cx="8392402" cy="646331"/>
          </a:xfrm>
          <a:prstGeom prst="rect">
            <a:avLst/>
          </a:prstGeom>
          <a:effectLst>
            <a:glow rad="101600">
              <a:schemeClr val="accent2">
                <a:satMod val="175000"/>
                <a:alpha val="40000"/>
              </a:schemeClr>
            </a:glow>
            <a:outerShdw blurRad="50800" dist="38100" dir="2700000" algn="tl" rotWithShape="0">
              <a:prstClr val="black">
                <a:alpha val="40000"/>
              </a:prstClr>
            </a:outerShdw>
          </a:effectLst>
        </p:spPr>
        <p:txBody>
          <a:bodyPr wrap="square">
            <a:spAutoFit/>
          </a:bodyPr>
          <a:lstStyle/>
          <a:p>
            <a:r>
              <a:rPr lang="en-US" dirty="0"/>
              <a:t>CME-induced charge separation leads to a dipole term in the azimuthal distribution of the produced charged hadrons:</a:t>
            </a:r>
          </a:p>
        </p:txBody>
      </p:sp>
      <p:pic>
        <p:nvPicPr>
          <p:cNvPr id="3" name="Picture 2"/>
          <p:cNvPicPr>
            <a:picLocks noChangeAspect="1"/>
          </p:cNvPicPr>
          <p:nvPr/>
        </p:nvPicPr>
        <p:blipFill>
          <a:blip r:embed="rId5"/>
          <a:stretch>
            <a:fillRect/>
          </a:stretch>
        </p:blipFill>
        <p:spPr>
          <a:xfrm>
            <a:off x="3048147" y="3629570"/>
            <a:ext cx="2716858" cy="700805"/>
          </a:xfrm>
          <a:prstGeom prst="rect">
            <a:avLst/>
          </a:prstGeom>
          <a:solidFill>
            <a:srgbClr val="FFFF00"/>
          </a:solidFill>
          <a:effectLst>
            <a:glow rad="63500">
              <a:schemeClr val="accent2">
                <a:satMod val="175000"/>
                <a:alpha val="40000"/>
              </a:schemeClr>
            </a:glow>
          </a:effectLst>
        </p:spPr>
      </p:pic>
      <p:sp>
        <p:nvSpPr>
          <p:cNvPr id="15" name="TextBox 14"/>
          <p:cNvSpPr txBox="1"/>
          <p:nvPr/>
        </p:nvSpPr>
        <p:spPr>
          <a:xfrm>
            <a:off x="1026805" y="4583428"/>
            <a:ext cx="7160935" cy="369332"/>
          </a:xfrm>
          <a:prstGeom prst="rect">
            <a:avLst/>
          </a:prstGeom>
          <a:noFill/>
        </p:spPr>
        <p:txBody>
          <a:bodyPr wrap="none" rtlCol="0">
            <a:spAutoFit/>
          </a:bodyPr>
          <a:lstStyle/>
          <a:p>
            <a:pPr algn="l"/>
            <a:r>
              <a:rPr lang="en-US" b="1" i="0" dirty="0">
                <a:solidFill>
                  <a:srgbClr val="FF0000"/>
                </a:solidFill>
              </a:rPr>
              <a:t> </a:t>
            </a:r>
            <a:r>
              <a:rPr lang="en-US" b="1" i="0" u="sng" dirty="0">
                <a:solidFill>
                  <a:srgbClr val="FF0000"/>
                </a:solidFill>
              </a:rPr>
              <a:t>Central objective:</a:t>
            </a:r>
            <a:r>
              <a:rPr lang="en-US" b="1" i="0" dirty="0">
                <a:solidFill>
                  <a:srgbClr val="FF0000"/>
                </a:solidFill>
              </a:rPr>
              <a:t> identify &amp; characterize this “dipole moment”</a:t>
            </a:r>
          </a:p>
        </p:txBody>
      </p:sp>
      <p:grpSp>
        <p:nvGrpSpPr>
          <p:cNvPr id="23" name="Group 22"/>
          <p:cNvGrpSpPr/>
          <p:nvPr/>
        </p:nvGrpSpPr>
        <p:grpSpPr>
          <a:xfrm>
            <a:off x="2743200" y="1012975"/>
            <a:ext cx="2621419" cy="1944460"/>
            <a:chOff x="3959372" y="394080"/>
            <a:chExt cx="2621419" cy="1944460"/>
          </a:xfrm>
        </p:grpSpPr>
        <p:grpSp>
          <p:nvGrpSpPr>
            <p:cNvPr id="21" name="Group 20"/>
            <p:cNvGrpSpPr/>
            <p:nvPr/>
          </p:nvGrpSpPr>
          <p:grpSpPr>
            <a:xfrm>
              <a:off x="3959372" y="394080"/>
              <a:ext cx="2621419" cy="1944460"/>
              <a:chOff x="3959372" y="394080"/>
              <a:chExt cx="2621419" cy="1944460"/>
            </a:xfrm>
          </p:grpSpPr>
          <p:grpSp>
            <p:nvGrpSpPr>
              <p:cNvPr id="41" name="Group 40"/>
              <p:cNvGrpSpPr/>
              <p:nvPr/>
            </p:nvGrpSpPr>
            <p:grpSpPr>
              <a:xfrm>
                <a:off x="4023276" y="394080"/>
                <a:ext cx="2557515" cy="1944460"/>
                <a:chOff x="3915228" y="450006"/>
                <a:chExt cx="2557515" cy="1944460"/>
              </a:xfrm>
            </p:grpSpPr>
            <p:sp>
              <p:nvSpPr>
                <p:cNvPr id="31" name="TextBox 30"/>
                <p:cNvSpPr txBox="1"/>
                <p:nvPr/>
              </p:nvSpPr>
              <p:spPr>
                <a:xfrm>
                  <a:off x="5110103" y="450006"/>
                  <a:ext cx="351379" cy="369332"/>
                </a:xfrm>
                <a:prstGeom prst="rect">
                  <a:avLst/>
                </a:prstGeom>
                <a:noFill/>
              </p:spPr>
              <p:txBody>
                <a:bodyPr wrap="none" rtlCol="0">
                  <a:spAutoFit/>
                </a:bodyPr>
                <a:lstStyle/>
                <a:p>
                  <a:r>
                    <a:rPr lang="en-US" b="1" i="0" dirty="0"/>
                    <a:t>B</a:t>
                  </a:r>
                </a:p>
              </p:txBody>
            </p:sp>
            <p:pic>
              <p:nvPicPr>
                <p:cNvPr id="34" name="Picture 33"/>
                <p:cNvPicPr>
                  <a:picLocks noChangeAspect="1"/>
                </p:cNvPicPr>
                <p:nvPr/>
              </p:nvPicPr>
              <p:blipFill>
                <a:blip r:embed="rId6"/>
                <a:stretch>
                  <a:fillRect/>
                </a:stretch>
              </p:blipFill>
              <p:spPr>
                <a:xfrm>
                  <a:off x="4098844" y="737415"/>
                  <a:ext cx="2373899" cy="1477798"/>
                </a:xfrm>
                <a:prstGeom prst="rect">
                  <a:avLst/>
                </a:prstGeom>
              </p:spPr>
            </p:pic>
            <p:cxnSp>
              <p:nvCxnSpPr>
                <p:cNvPr id="36" name="Straight Arrow Connector 35"/>
                <p:cNvCxnSpPr/>
                <p:nvPr/>
              </p:nvCxnSpPr>
              <p:spPr>
                <a:xfrm flipV="1">
                  <a:off x="4158281" y="1657928"/>
                  <a:ext cx="0" cy="447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334000" y="2094344"/>
                  <a:ext cx="533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42241" y="2025134"/>
                  <a:ext cx="300083" cy="369332"/>
                </a:xfrm>
                <a:prstGeom prst="rect">
                  <a:avLst/>
                </a:prstGeom>
                <a:noFill/>
              </p:spPr>
              <p:txBody>
                <a:bodyPr wrap="none" rtlCol="0">
                  <a:spAutoFit/>
                </a:bodyPr>
                <a:lstStyle/>
                <a:p>
                  <a:r>
                    <a:rPr lang="en-US" dirty="0"/>
                    <a:t>x</a:t>
                  </a:r>
                </a:p>
              </p:txBody>
            </p:sp>
            <p:sp>
              <p:nvSpPr>
                <p:cNvPr id="40" name="TextBox 39"/>
                <p:cNvSpPr txBox="1"/>
                <p:nvPr/>
              </p:nvSpPr>
              <p:spPr>
                <a:xfrm>
                  <a:off x="3915228" y="1696985"/>
                  <a:ext cx="300083" cy="369332"/>
                </a:xfrm>
                <a:prstGeom prst="rect">
                  <a:avLst/>
                </a:prstGeom>
                <a:noFill/>
              </p:spPr>
              <p:txBody>
                <a:bodyPr wrap="none" rtlCol="0">
                  <a:spAutoFit/>
                </a:bodyPr>
                <a:lstStyle/>
                <a:p>
                  <a:r>
                    <a:rPr lang="en-US" dirty="0"/>
                    <a:t>y</a:t>
                  </a:r>
                </a:p>
              </p:txBody>
            </p:sp>
          </p:grpSp>
          <mc:AlternateContent xmlns:mc="http://schemas.openxmlformats.org/markup-compatibility/2006" xmlns:a14="http://schemas.microsoft.com/office/drawing/2010/main">
            <mc:Choice Requires="a14">
              <p:sp>
                <p:nvSpPr>
                  <p:cNvPr id="42" name="TextBox 41"/>
                  <p:cNvSpPr txBox="1"/>
                  <p:nvPr/>
                </p:nvSpPr>
                <p:spPr>
                  <a:xfrm>
                    <a:off x="3959372" y="934614"/>
                    <a:ext cx="852348" cy="461665"/>
                  </a:xfrm>
                  <a:prstGeom prst="rect">
                    <a:avLst/>
                  </a:prstGeom>
                  <a:noFill/>
                </p:spPr>
                <p:txBody>
                  <a:bodyPr wrap="none" rtlCol="0">
                    <a:spAutoFit/>
                  </a:bodyPr>
                  <a:lstStyle/>
                  <a:p>
                    <a:r>
                      <a:rPr lang="en-US" sz="1200" dirty="0"/>
                      <a:t>Reaction</a:t>
                    </a:r>
                  </a:p>
                  <a:p>
                    <a:r>
                      <a:rPr lang="en-US" sz="1200" dirty="0"/>
                      <a:t>Plane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Ψ</m:t>
                            </m:r>
                          </m:e>
                          <m:sub>
                            <m:r>
                              <a:rPr lang="en-US" sz="1200" b="0" i="1" smtClean="0">
                                <a:latin typeface="Cambria Math" panose="02040503050406030204" pitchFamily="18" charset="0"/>
                              </a:rPr>
                              <m:t>𝑛</m:t>
                            </m:r>
                          </m:sub>
                        </m:sSub>
                      </m:oMath>
                    </a14:m>
                    <a:r>
                      <a:rPr lang="en-US" sz="1200" dirty="0"/>
                      <a:t> </a:t>
                    </a:r>
                  </a:p>
                </p:txBody>
              </p:sp>
            </mc:Choice>
            <mc:Fallback xmlns="">
              <p:sp>
                <p:nvSpPr>
                  <p:cNvPr id="42" name="TextBox 41"/>
                  <p:cNvSpPr txBox="1">
                    <a:spLocks noRot="1" noChangeAspect="1" noMove="1" noResize="1" noEditPoints="1" noAdjustHandles="1" noChangeArrowheads="1" noChangeShapeType="1" noTextEdit="1"/>
                  </p:cNvSpPr>
                  <p:nvPr/>
                </p:nvSpPr>
                <p:spPr>
                  <a:xfrm>
                    <a:off x="3959372" y="934614"/>
                    <a:ext cx="852348" cy="461665"/>
                  </a:xfrm>
                  <a:prstGeom prst="rect">
                    <a:avLst/>
                  </a:prstGeom>
                  <a:blipFill>
                    <a:blip r:embed="rId7"/>
                    <a:stretch>
                      <a:fillRect t="-2667" b="-9333"/>
                    </a:stretch>
                  </a:blipFill>
                </p:spPr>
                <p:txBody>
                  <a:bodyPr/>
                  <a:lstStyle/>
                  <a:p>
                    <a:r>
                      <a:rPr lang="en-US">
                        <a:noFill/>
                      </a:rPr>
                      <a:t> </a:t>
                    </a:r>
                  </a:p>
                </p:txBody>
              </p:sp>
            </mc:Fallback>
          </mc:AlternateContent>
        </p:grpSp>
        <p:cxnSp>
          <p:nvCxnSpPr>
            <p:cNvPr id="44" name="Straight Arrow Connector 43"/>
            <p:cNvCxnSpPr/>
            <p:nvPr/>
          </p:nvCxnSpPr>
          <p:spPr>
            <a:xfrm>
              <a:off x="4648200" y="1165446"/>
              <a:ext cx="163520" cy="1299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ounded Rectangle 11"/>
          <p:cNvSpPr/>
          <p:nvPr/>
        </p:nvSpPr>
        <p:spPr>
          <a:xfrm>
            <a:off x="0" y="60125"/>
            <a:ext cx="436679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Measuring Charge separation</a:t>
            </a:r>
            <a:endParaRPr lang="en-US" sz="2000" dirty="0"/>
          </a:p>
        </p:txBody>
      </p:sp>
      <p:pic>
        <p:nvPicPr>
          <p:cNvPr id="29" name="Picture 28"/>
          <p:cNvPicPr>
            <a:picLocks noChangeAspect="1"/>
          </p:cNvPicPr>
          <p:nvPr/>
        </p:nvPicPr>
        <p:blipFill>
          <a:blip r:embed="rId8"/>
          <a:stretch>
            <a:fillRect/>
          </a:stretch>
        </p:blipFill>
        <p:spPr>
          <a:xfrm>
            <a:off x="4778134" y="838200"/>
            <a:ext cx="2713987" cy="200083"/>
          </a:xfrm>
          <a:prstGeom prst="rect">
            <a:avLst/>
          </a:prstGeom>
        </p:spPr>
      </p:pic>
      <p:grpSp>
        <p:nvGrpSpPr>
          <p:cNvPr id="24" name="Group 23"/>
          <p:cNvGrpSpPr/>
          <p:nvPr/>
        </p:nvGrpSpPr>
        <p:grpSpPr>
          <a:xfrm>
            <a:off x="6781800" y="3735215"/>
            <a:ext cx="1268401" cy="465498"/>
            <a:chOff x="483956" y="1851715"/>
            <a:chExt cx="1268401" cy="465498"/>
          </a:xfrm>
        </p:grpSpPr>
        <p:pic>
          <p:nvPicPr>
            <p:cNvPr id="25" name="Picture 24"/>
            <p:cNvPicPr>
              <a:picLocks noChangeAspect="1"/>
            </p:cNvPicPr>
            <p:nvPr/>
          </p:nvPicPr>
          <p:blipFill rotWithShape="1">
            <a:blip r:embed="rId9"/>
            <a:srcRect r="80864" b="9000"/>
            <a:stretch/>
          </p:blipFill>
          <p:spPr>
            <a:xfrm>
              <a:off x="609601" y="1921083"/>
              <a:ext cx="1142756" cy="318454"/>
            </a:xfrm>
            <a:prstGeom prst="rect">
              <a:avLst/>
            </a:prstGeom>
            <a:effectLst>
              <a:softEdge rad="0"/>
            </a:effectLst>
          </p:spPr>
        </p:pic>
        <p:graphicFrame>
          <p:nvGraphicFramePr>
            <p:cNvPr id="26" name="Object 25"/>
            <p:cNvGraphicFramePr>
              <a:graphicFrameLocks noChangeAspect="1"/>
            </p:cNvGraphicFramePr>
            <p:nvPr/>
          </p:nvGraphicFramePr>
          <p:xfrm>
            <a:off x="483956" y="1851715"/>
            <a:ext cx="416499" cy="465498"/>
          </p:xfrm>
          <a:graphic>
            <a:graphicData uri="http://schemas.openxmlformats.org/presentationml/2006/ole">
              <mc:AlternateContent xmlns:mc="http://schemas.openxmlformats.org/markup-compatibility/2006">
                <mc:Choice xmlns:v="urn:schemas-microsoft-com:vml" Requires="v">
                  <p:oleObj spid="_x0000_s3932259" name="Equation" r:id="rId10" imgW="215640" imgH="241200" progId="Equation.DSMT4">
                    <p:embed/>
                  </p:oleObj>
                </mc:Choice>
                <mc:Fallback>
                  <p:oleObj name="Equation" r:id="rId10" imgW="215640" imgH="241200" progId="Equation.DSMT4">
                    <p:embed/>
                    <p:pic>
                      <p:nvPicPr>
                        <p:cNvPr id="54" name="Object 53"/>
                        <p:cNvPicPr/>
                        <p:nvPr/>
                      </p:nvPicPr>
                      <p:blipFill>
                        <a:blip r:embed="rId11"/>
                        <a:stretch>
                          <a:fillRect/>
                        </a:stretch>
                      </p:blipFill>
                      <p:spPr>
                        <a:xfrm>
                          <a:off x="483956" y="1851715"/>
                          <a:ext cx="416499" cy="465498"/>
                        </a:xfrm>
                        <a:prstGeom prst="rect">
                          <a:avLst/>
                        </a:prstGeom>
                        <a:solidFill>
                          <a:schemeClr val="bg1"/>
                        </a:solidFill>
                      </p:spPr>
                    </p:pic>
                  </p:oleObj>
                </mc:Fallback>
              </mc:AlternateContent>
            </a:graphicData>
          </a:graphic>
        </p:graphicFrame>
      </p:grpSp>
      <p:sp>
        <p:nvSpPr>
          <p:cNvPr id="4" name="Rectangle 3"/>
          <p:cNvSpPr/>
          <p:nvPr/>
        </p:nvSpPr>
        <p:spPr>
          <a:xfrm>
            <a:off x="1589040" y="5024366"/>
            <a:ext cx="5903081" cy="646331"/>
          </a:xfrm>
          <a:prstGeom prst="rect">
            <a:avLst/>
          </a:prstGeom>
        </p:spPr>
        <p:txBody>
          <a:bodyPr wrap="square">
            <a:spAutoFit/>
          </a:bodyPr>
          <a:lstStyle/>
          <a:p>
            <a:pPr marL="285750" indent="-285750">
              <a:buFont typeface="Wingdings" panose="05000000000000000000" pitchFamily="2" charset="2"/>
              <a:buChar char="ü"/>
            </a:pPr>
            <a:r>
              <a:rPr lang="en-US" b="1" dirty="0">
                <a:solidFill>
                  <a:srgbClr val="320CD6"/>
                </a:solidFill>
              </a:rPr>
              <a:t>Which correlators (&amp; correlator variants) are robust for quantitative measurements?</a:t>
            </a:r>
            <a:endParaRPr lang="en-US" dirty="0"/>
          </a:p>
        </p:txBody>
      </p:sp>
      <p:pic>
        <p:nvPicPr>
          <p:cNvPr id="27" name="Picture 26">
            <a:extLst>
              <a:ext uri="{FF2B5EF4-FFF2-40B4-BE49-F238E27FC236}">
                <a16:creationId xmlns:a16="http://schemas.microsoft.com/office/drawing/2014/main" id="{C2889134-92C6-4AE6-AE12-FC13CEE2E8B0}"/>
              </a:ext>
            </a:extLst>
          </p:cNvPr>
          <p:cNvPicPr>
            <a:picLocks noChangeAspect="1"/>
          </p:cNvPicPr>
          <p:nvPr/>
        </p:nvPicPr>
        <p:blipFill>
          <a:blip r:embed="rId12"/>
          <a:stretch>
            <a:fillRect/>
          </a:stretch>
        </p:blipFill>
        <p:spPr>
          <a:xfrm>
            <a:off x="2183395" y="6064049"/>
            <a:ext cx="2294653" cy="182419"/>
          </a:xfrm>
          <a:prstGeom prst="rect">
            <a:avLst/>
          </a:prstGeom>
        </p:spPr>
      </p:pic>
      <p:sp>
        <p:nvSpPr>
          <p:cNvPr id="6" name="TextBox 5">
            <a:extLst>
              <a:ext uri="{FF2B5EF4-FFF2-40B4-BE49-F238E27FC236}">
                <a16:creationId xmlns:a16="http://schemas.microsoft.com/office/drawing/2014/main" id="{2CE3F4DE-E266-4222-AEA1-B8EC6AE9FC96}"/>
              </a:ext>
            </a:extLst>
          </p:cNvPr>
          <p:cNvSpPr txBox="1"/>
          <p:nvPr/>
        </p:nvSpPr>
        <p:spPr>
          <a:xfrm>
            <a:off x="1217344" y="5715661"/>
            <a:ext cx="7545656" cy="369332"/>
          </a:xfrm>
          <a:prstGeom prst="rect">
            <a:avLst/>
          </a:prstGeom>
          <a:noFill/>
        </p:spPr>
        <p:txBody>
          <a:bodyPr wrap="none" rtlCol="0">
            <a:spAutoFit/>
          </a:bodyPr>
          <a:lstStyle/>
          <a:p>
            <a:r>
              <a:rPr lang="en-US" dirty="0"/>
              <a:t>The gamma correlator is still extensively used, so why a new correlator?</a:t>
            </a:r>
          </a:p>
        </p:txBody>
      </p:sp>
    </p:spTree>
    <p:custDataLst>
      <p:tags r:id="rId2"/>
    </p:custDataLst>
    <p:extLst>
      <p:ext uri="{BB962C8B-B14F-4D97-AF65-F5344CB8AC3E}">
        <p14:creationId xmlns:p14="http://schemas.microsoft.com/office/powerpoint/2010/main" val="3963836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4</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sp>
        <p:nvSpPr>
          <p:cNvPr id="20" name="Rectangle 19"/>
          <p:cNvSpPr/>
          <p:nvPr/>
        </p:nvSpPr>
        <p:spPr>
          <a:xfrm>
            <a:off x="3200400" y="4680189"/>
            <a:ext cx="5908964" cy="1738938"/>
          </a:xfrm>
          <a:prstGeom prst="rect">
            <a:avLst/>
          </a:prstGeom>
        </p:spPr>
        <p:txBody>
          <a:bodyPr wrap="square">
            <a:spAutoFit/>
          </a:bodyPr>
          <a:lstStyle/>
          <a:p>
            <a:pPr marL="342900" indent="-342900" algn="l">
              <a:buFont typeface="Wingdings" panose="05000000000000000000" pitchFamily="2" charset="2"/>
              <a:buChar char="Ø"/>
            </a:pPr>
            <a:r>
              <a:rPr lang="en-US" b="1" i="0" dirty="0">
                <a:solidFill>
                  <a:srgbClr val="FF0000"/>
                </a:solidFill>
                <a:latin typeface="CMR10"/>
              </a:rPr>
              <a:t>The Gamma Correlator’s response is similar for signal and background</a:t>
            </a:r>
          </a:p>
          <a:p>
            <a:pPr marL="800100" lvl="1" indent="-342900" algn="l">
              <a:buFont typeface="Wingdings" panose="05000000000000000000" pitchFamily="2" charset="2"/>
              <a:buChar char="ü"/>
            </a:pPr>
            <a:r>
              <a:rPr lang="en-US" sz="1700" b="1" i="0" dirty="0">
                <a:solidFill>
                  <a:schemeClr val="accent4"/>
                </a:solidFill>
                <a:cs typeface="Arial" panose="020B0604020202020204" pitchFamily="34" charset="0"/>
              </a:rPr>
              <a:t>Background-driven correlations complicate CME-driven signal extraction?</a:t>
            </a:r>
          </a:p>
          <a:p>
            <a:pPr marL="342900" lvl="2" indent="-342900" algn="l">
              <a:buFont typeface="Wingdings" panose="05000000000000000000" pitchFamily="2" charset="2"/>
              <a:buChar char="Ø"/>
            </a:pPr>
            <a:r>
              <a:rPr lang="en-US" b="1" i="0" dirty="0">
                <a:solidFill>
                  <a:srgbClr val="FF0000"/>
                </a:solidFill>
                <a:latin typeface="CMR10"/>
              </a:rPr>
              <a:t>Background does not sum linearly with the signal</a:t>
            </a:r>
          </a:p>
          <a:p>
            <a:pPr marL="800100" lvl="3" indent="-342900" algn="l">
              <a:buFont typeface="Wingdings" panose="05000000000000000000" pitchFamily="2" charset="2"/>
              <a:buChar char="ü"/>
            </a:pPr>
            <a:r>
              <a:rPr lang="en-US" sz="1700" b="1" dirty="0">
                <a:solidFill>
                  <a:schemeClr val="accent4"/>
                </a:solidFill>
              </a:rPr>
              <a:t>Poses a challenge for subtraction techniques</a:t>
            </a:r>
          </a:p>
        </p:txBody>
      </p:sp>
      <p:pic>
        <p:nvPicPr>
          <p:cNvPr id="6" name="Picture 5"/>
          <p:cNvPicPr>
            <a:picLocks noChangeAspect="1"/>
          </p:cNvPicPr>
          <p:nvPr/>
        </p:nvPicPr>
        <p:blipFill>
          <a:blip r:embed="rId5"/>
          <a:stretch>
            <a:fillRect/>
          </a:stretch>
        </p:blipFill>
        <p:spPr>
          <a:xfrm>
            <a:off x="228600" y="2627040"/>
            <a:ext cx="2535750" cy="621400"/>
          </a:xfrm>
          <a:prstGeom prst="rect">
            <a:avLst/>
          </a:prstGeom>
        </p:spPr>
      </p:pic>
      <p:grpSp>
        <p:nvGrpSpPr>
          <p:cNvPr id="9" name="Group 8"/>
          <p:cNvGrpSpPr/>
          <p:nvPr/>
        </p:nvGrpSpPr>
        <p:grpSpPr>
          <a:xfrm>
            <a:off x="3105297" y="496777"/>
            <a:ext cx="6038703" cy="4278562"/>
            <a:chOff x="3188855" y="509400"/>
            <a:chExt cx="6038703" cy="4278562"/>
          </a:xfrm>
        </p:grpSpPr>
        <p:pic>
          <p:nvPicPr>
            <p:cNvPr id="3" name="Picture 2"/>
            <p:cNvPicPr>
              <a:picLocks noChangeAspect="1"/>
            </p:cNvPicPr>
            <p:nvPr/>
          </p:nvPicPr>
          <p:blipFill>
            <a:blip r:embed="rId6"/>
            <a:stretch>
              <a:fillRect/>
            </a:stretch>
          </p:blipFill>
          <p:spPr>
            <a:xfrm>
              <a:off x="3188855" y="784124"/>
              <a:ext cx="5257800" cy="4003838"/>
            </a:xfrm>
            <a:prstGeom prst="rect">
              <a:avLst/>
            </a:prstGeom>
          </p:spPr>
        </p:pic>
        <p:sp>
          <p:nvSpPr>
            <p:cNvPr id="12" name="TextBox 11"/>
            <p:cNvSpPr txBox="1"/>
            <p:nvPr/>
          </p:nvSpPr>
          <p:spPr>
            <a:xfrm>
              <a:off x="4343400" y="705489"/>
              <a:ext cx="2304862" cy="369332"/>
            </a:xfrm>
            <a:prstGeom prst="rect">
              <a:avLst/>
            </a:prstGeom>
            <a:noFill/>
          </p:spPr>
          <p:txBody>
            <a:bodyPr wrap="none" rtlCol="0">
              <a:spAutoFit/>
            </a:bodyPr>
            <a:lstStyle/>
            <a:p>
              <a:r>
                <a:rPr lang="en-US" b="1" dirty="0"/>
                <a:t>Results from AMPT</a:t>
              </a:r>
            </a:p>
          </p:txBody>
        </p:sp>
        <p:sp>
          <p:nvSpPr>
            <p:cNvPr id="4" name="Rectangle 3"/>
            <p:cNvSpPr/>
            <p:nvPr/>
          </p:nvSpPr>
          <p:spPr>
            <a:xfrm>
              <a:off x="6648262" y="509400"/>
              <a:ext cx="2579296" cy="523220"/>
            </a:xfrm>
            <a:prstGeom prst="rect">
              <a:avLst/>
            </a:prstGeom>
          </p:spPr>
          <p:txBody>
            <a:bodyPr wrap="none">
              <a:spAutoFit/>
            </a:bodyPr>
            <a:lstStyle/>
            <a:p>
              <a:r>
                <a:rPr lang="en-US" sz="1400" b="1" i="0" dirty="0">
                  <a:solidFill>
                    <a:srgbClr val="000000"/>
                  </a:solidFill>
                  <a:latin typeface="arial" panose="020B0604020202020204" pitchFamily="34" charset="0"/>
                </a:rPr>
                <a:t>Ma, Zhang</a:t>
              </a:r>
            </a:p>
            <a:p>
              <a:r>
                <a:rPr lang="en-US" sz="1400" b="1" i="0" dirty="0" err="1">
                  <a:solidFill>
                    <a:srgbClr val="000000"/>
                  </a:solidFill>
                  <a:latin typeface="arial" panose="020B0604020202020204" pitchFamily="34" charset="0"/>
                </a:rPr>
                <a:t>Phys.Lett</a:t>
              </a:r>
              <a:r>
                <a:rPr lang="en-US" sz="1400" b="1" i="0" dirty="0">
                  <a:solidFill>
                    <a:srgbClr val="000000"/>
                  </a:solidFill>
                  <a:latin typeface="arial" panose="020B0604020202020204" pitchFamily="34" charset="0"/>
                </a:rPr>
                <a:t>. B700 (2011) 39-43</a:t>
              </a:r>
              <a:endParaRPr lang="en-US" sz="1400" dirty="0"/>
            </a:p>
          </p:txBody>
        </p:sp>
        <p:sp>
          <p:nvSpPr>
            <p:cNvPr id="8" name="Rectangle 7"/>
            <p:cNvSpPr/>
            <p:nvPr/>
          </p:nvSpPr>
          <p:spPr>
            <a:xfrm>
              <a:off x="4227944" y="3352800"/>
              <a:ext cx="1790700" cy="685800"/>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7590" y="3322144"/>
            <a:ext cx="3325209" cy="646331"/>
          </a:xfrm>
          <a:prstGeom prst="rect">
            <a:avLst/>
          </a:prstGeom>
          <a:ln>
            <a:solidFill>
              <a:schemeClr val="bg2">
                <a:lumMod val="50000"/>
              </a:schemeClr>
            </a:solidFill>
          </a:ln>
        </p:spPr>
        <p:txBody>
          <a:bodyPr wrap="square">
            <a:spAutoFit/>
          </a:bodyPr>
          <a:lstStyle/>
          <a:p>
            <a:r>
              <a:rPr lang="en-US" b="1" i="0" dirty="0">
                <a:solidFill>
                  <a:srgbClr val="4B14E6"/>
                </a:solidFill>
              </a:rPr>
              <a:t>Tested with Input </a:t>
            </a:r>
          </a:p>
          <a:p>
            <a:r>
              <a:rPr lang="en-US" b="1" i="0" dirty="0">
                <a:solidFill>
                  <a:srgbClr val="4B14E6"/>
                </a:solidFill>
              </a:rPr>
              <a:t>charge separation in AMPT</a:t>
            </a:r>
            <a:endParaRPr lang="en-US" dirty="0"/>
          </a:p>
        </p:txBody>
      </p:sp>
      <p:grpSp>
        <p:nvGrpSpPr>
          <p:cNvPr id="2" name="Group 1"/>
          <p:cNvGrpSpPr/>
          <p:nvPr/>
        </p:nvGrpSpPr>
        <p:grpSpPr>
          <a:xfrm>
            <a:off x="169990" y="4125995"/>
            <a:ext cx="2649318" cy="1448974"/>
            <a:chOff x="169990" y="4125995"/>
            <a:chExt cx="2649318" cy="1448974"/>
          </a:xfrm>
        </p:grpSpPr>
        <p:sp>
          <p:nvSpPr>
            <p:cNvPr id="15" name="Rectangle 14"/>
            <p:cNvSpPr/>
            <p:nvPr/>
          </p:nvSpPr>
          <p:spPr>
            <a:xfrm>
              <a:off x="169990" y="4928638"/>
              <a:ext cx="2649318" cy="646331"/>
            </a:xfrm>
            <a:prstGeom prst="rect">
              <a:avLst/>
            </a:prstGeom>
          </p:spPr>
          <p:txBody>
            <a:bodyPr wrap="square">
              <a:spAutoFit/>
            </a:bodyPr>
            <a:lstStyle/>
            <a:p>
              <a:r>
                <a:rPr lang="en-US" dirty="0"/>
                <a:t>switch the </a:t>
              </a:r>
              <a:r>
                <a:rPr lang="en-US" dirty="0" err="1"/>
                <a:t>p</a:t>
              </a:r>
              <a:r>
                <a:rPr lang="en-US" baseline="-25000" dirty="0" err="1"/>
                <a:t>y</a:t>
              </a:r>
              <a:r>
                <a:rPr lang="en-US" dirty="0"/>
                <a:t> values of a fraction of each set</a:t>
              </a:r>
            </a:p>
          </p:txBody>
        </p:sp>
        <p:grpSp>
          <p:nvGrpSpPr>
            <p:cNvPr id="38" name="Group 37"/>
            <p:cNvGrpSpPr/>
            <p:nvPr/>
          </p:nvGrpSpPr>
          <p:grpSpPr>
            <a:xfrm>
              <a:off x="228600" y="4135231"/>
              <a:ext cx="1086920" cy="749863"/>
              <a:chOff x="228600" y="2768113"/>
              <a:chExt cx="1086920" cy="749863"/>
            </a:xfrm>
          </p:grpSpPr>
          <p:graphicFrame>
            <p:nvGraphicFramePr>
              <p:cNvPr id="19" name="Object 18"/>
              <p:cNvGraphicFramePr>
                <a:graphicFrameLocks noChangeAspect="1"/>
              </p:cNvGraphicFramePr>
              <p:nvPr>
                <p:extLst/>
              </p:nvPr>
            </p:nvGraphicFramePr>
            <p:xfrm>
              <a:off x="228600" y="2768113"/>
              <a:ext cx="1086920" cy="572063"/>
            </p:xfrm>
            <a:graphic>
              <a:graphicData uri="http://schemas.openxmlformats.org/presentationml/2006/ole">
                <mc:AlternateContent xmlns:mc="http://schemas.openxmlformats.org/markup-compatibility/2006">
                  <mc:Choice xmlns:v="urn:schemas-microsoft-com:vml" Requires="v">
                    <p:oleObj spid="_x0000_s3954744" name="Equation" r:id="rId7" imgW="723600" imgH="380880" progId="Equation.DSMT4">
                      <p:embed/>
                    </p:oleObj>
                  </mc:Choice>
                  <mc:Fallback>
                    <p:oleObj name="Equation" r:id="rId7" imgW="723600" imgH="380880" progId="Equation.DSMT4">
                      <p:embed/>
                      <p:pic>
                        <p:nvPicPr>
                          <p:cNvPr id="19" name="Object 18"/>
                          <p:cNvPicPr/>
                          <p:nvPr/>
                        </p:nvPicPr>
                        <p:blipFill>
                          <a:blip r:embed="rId8"/>
                          <a:stretch>
                            <a:fillRect/>
                          </a:stretch>
                        </p:blipFill>
                        <p:spPr>
                          <a:xfrm>
                            <a:off x="228600" y="2768113"/>
                            <a:ext cx="1086920" cy="572063"/>
                          </a:xfrm>
                          <a:prstGeom prst="rect">
                            <a:avLst/>
                          </a:prstGeom>
                        </p:spPr>
                      </p:pic>
                    </p:oleObj>
                  </mc:Fallback>
                </mc:AlternateContent>
              </a:graphicData>
            </a:graphic>
          </p:graphicFrame>
          <p:cxnSp>
            <p:nvCxnSpPr>
              <p:cNvPr id="24" name="Straight Arrow Connector 23"/>
              <p:cNvCxnSpPr/>
              <p:nvPr/>
            </p:nvCxnSpPr>
            <p:spPr>
              <a:xfrm>
                <a:off x="244764" y="2984576"/>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08708" y="2984576"/>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1128" y="2984576"/>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62000" y="29718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32872" y="29718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15292" y="2974112"/>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468584" y="4125995"/>
              <a:ext cx="1068387" cy="693416"/>
              <a:chOff x="1468584" y="2758877"/>
              <a:chExt cx="1068387" cy="693416"/>
            </a:xfrm>
          </p:grpSpPr>
          <p:graphicFrame>
            <p:nvGraphicFramePr>
              <p:cNvPr id="34" name="Object 33"/>
              <p:cNvGraphicFramePr>
                <a:graphicFrameLocks noChangeAspect="1"/>
              </p:cNvGraphicFramePr>
              <p:nvPr>
                <p:extLst/>
              </p:nvPr>
            </p:nvGraphicFramePr>
            <p:xfrm>
              <a:off x="1468584" y="2842693"/>
              <a:ext cx="1068387" cy="609600"/>
            </p:xfrm>
            <a:graphic>
              <a:graphicData uri="http://schemas.openxmlformats.org/presentationml/2006/ole">
                <mc:AlternateContent xmlns:mc="http://schemas.openxmlformats.org/markup-compatibility/2006">
                  <mc:Choice xmlns:v="urn:schemas-microsoft-com:vml" Requires="v">
                    <p:oleObj spid="_x0000_s3954745" name="Equation" r:id="rId9" imgW="711000" imgH="406080" progId="Equation.DSMT4">
                      <p:embed/>
                    </p:oleObj>
                  </mc:Choice>
                  <mc:Fallback>
                    <p:oleObj name="Equation" r:id="rId9" imgW="711000" imgH="406080" progId="Equation.DSMT4">
                      <p:embed/>
                      <p:pic>
                        <p:nvPicPr>
                          <p:cNvPr id="34" name="Object 33"/>
                          <p:cNvPicPr/>
                          <p:nvPr/>
                        </p:nvPicPr>
                        <p:blipFill>
                          <a:blip r:embed="rId10"/>
                          <a:stretch>
                            <a:fillRect/>
                          </a:stretch>
                        </p:blipFill>
                        <p:spPr>
                          <a:xfrm>
                            <a:off x="1468584" y="2842693"/>
                            <a:ext cx="1068387" cy="609600"/>
                          </a:xfrm>
                          <a:prstGeom prst="rect">
                            <a:avLst/>
                          </a:prstGeom>
                        </p:spPr>
                      </p:pic>
                    </p:oleObj>
                  </mc:Fallback>
                </mc:AlternateContent>
              </a:graphicData>
            </a:graphic>
          </p:graphicFrame>
          <p:cxnSp>
            <p:nvCxnSpPr>
              <p:cNvPr id="28" name="Straight Arrow Connector 27"/>
              <p:cNvCxnSpPr/>
              <p:nvPr/>
            </p:nvCxnSpPr>
            <p:spPr>
              <a:xfrm flipV="1">
                <a:off x="1646380" y="2768113"/>
                <a:ext cx="0" cy="379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826488" y="2768113"/>
                <a:ext cx="0" cy="379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997360" y="2765604"/>
                <a:ext cx="0" cy="379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158996" y="2758877"/>
                <a:ext cx="0" cy="379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346036" y="2765604"/>
                <a:ext cx="0" cy="379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528448" y="2765604"/>
                <a:ext cx="0" cy="379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35" name="Picture 34"/>
          <p:cNvPicPr>
            <a:picLocks noChangeAspect="1"/>
          </p:cNvPicPr>
          <p:nvPr/>
        </p:nvPicPr>
        <p:blipFill>
          <a:blip r:embed="rId11"/>
          <a:stretch>
            <a:fillRect/>
          </a:stretch>
        </p:blipFill>
        <p:spPr>
          <a:xfrm>
            <a:off x="403428" y="2356412"/>
            <a:ext cx="2294653" cy="182419"/>
          </a:xfrm>
          <a:prstGeom prst="rect">
            <a:avLst/>
          </a:prstGeom>
        </p:spPr>
      </p:pic>
      <p:grpSp>
        <p:nvGrpSpPr>
          <p:cNvPr id="36" name="Group 35"/>
          <p:cNvGrpSpPr/>
          <p:nvPr/>
        </p:nvGrpSpPr>
        <p:grpSpPr>
          <a:xfrm>
            <a:off x="228600" y="402345"/>
            <a:ext cx="2816755" cy="1921217"/>
            <a:chOff x="5818909" y="2362200"/>
            <a:chExt cx="3854005" cy="2572027"/>
          </a:xfrm>
        </p:grpSpPr>
        <p:pic>
          <p:nvPicPr>
            <p:cNvPr id="48" name="Picture 47"/>
            <p:cNvPicPr>
              <a:picLocks noChangeAspect="1"/>
            </p:cNvPicPr>
            <p:nvPr/>
          </p:nvPicPr>
          <p:blipFill rotWithShape="1">
            <a:blip r:embed="rId12"/>
            <a:srcRect l="59595" t="-8081" r="2905" b="35414"/>
            <a:stretch/>
          </p:blipFill>
          <p:spPr>
            <a:xfrm>
              <a:off x="5818909" y="2362200"/>
              <a:ext cx="2828962" cy="2572027"/>
            </a:xfrm>
            <a:prstGeom prst="rect">
              <a:avLst/>
            </a:prstGeom>
          </p:spPr>
        </p:pic>
        <p:grpSp>
          <p:nvGrpSpPr>
            <p:cNvPr id="45" name="Group 44"/>
            <p:cNvGrpSpPr/>
            <p:nvPr/>
          </p:nvGrpSpPr>
          <p:grpSpPr>
            <a:xfrm>
              <a:off x="6548730" y="3642772"/>
              <a:ext cx="3124184" cy="453239"/>
              <a:chOff x="6548730" y="3642772"/>
              <a:chExt cx="3124184" cy="453239"/>
            </a:xfrm>
          </p:grpSpPr>
          <p:cxnSp>
            <p:nvCxnSpPr>
              <p:cNvPr id="46" name="Straight Connector 45"/>
              <p:cNvCxnSpPr/>
              <p:nvPr/>
            </p:nvCxnSpPr>
            <p:spPr>
              <a:xfrm>
                <a:off x="6548730" y="3659790"/>
                <a:ext cx="2258616" cy="13280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p:cNvSpPr/>
                  <p:nvPr/>
                </p:nvSpPr>
                <p:spPr>
                  <a:xfrm>
                    <a:off x="8722602" y="3642772"/>
                    <a:ext cx="950312" cy="4532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l-GR" sz="1600" b="1" i="0">
                                  <a:latin typeface="Cambria Math" panose="02040503050406030204" pitchFamily="18" charset="0"/>
                                  <a:ea typeface="Cambria Math" panose="02040503050406030204" pitchFamily="18" charset="0"/>
                                </a:rPr>
                                <m:t>𝚿</m:t>
                              </m:r>
                            </m:e>
                            <m:sub>
                              <m:r>
                                <a:rPr lang="en-US" sz="1600" b="1" i="1" smtClean="0">
                                  <a:latin typeface="Cambria Math" panose="02040503050406030204" pitchFamily="18" charset="0"/>
                                </a:rPr>
                                <m:t>𝑹𝒙𝒏</m:t>
                              </m:r>
                            </m:sub>
                          </m:sSub>
                        </m:oMath>
                      </m:oMathPara>
                    </a14:m>
                    <a:endParaRPr lang="en-US" b="1" i="0" dirty="0"/>
                  </a:p>
                </p:txBody>
              </p:sp>
            </mc:Choice>
            <mc:Fallback xmlns="">
              <p:sp>
                <p:nvSpPr>
                  <p:cNvPr id="47" name="Rectangle 46"/>
                  <p:cNvSpPr>
                    <a:spLocks noRot="1" noChangeAspect="1" noMove="1" noResize="1" noEditPoints="1" noAdjustHandles="1" noChangeArrowheads="1" noChangeShapeType="1" noTextEdit="1"/>
                  </p:cNvSpPr>
                  <p:nvPr/>
                </p:nvSpPr>
                <p:spPr>
                  <a:xfrm>
                    <a:off x="8722602" y="3642772"/>
                    <a:ext cx="950312" cy="453239"/>
                  </a:xfrm>
                  <a:prstGeom prst="rect">
                    <a:avLst/>
                  </a:prstGeom>
                  <a:blipFill>
                    <a:blip r:embed="rId13"/>
                    <a:stretch>
                      <a:fillRect/>
                    </a:stretch>
                  </a:blipFill>
                </p:spPr>
                <p:txBody>
                  <a:bodyPr/>
                  <a:lstStyle/>
                  <a:p>
                    <a:r>
                      <a:rPr lang="en-US">
                        <a:noFill/>
                      </a:rPr>
                      <a:t> </a:t>
                    </a:r>
                  </a:p>
                </p:txBody>
              </p:sp>
            </mc:Fallback>
          </mc:AlternateContent>
        </p:grpSp>
      </p:grpSp>
      <p:sp>
        <p:nvSpPr>
          <p:cNvPr id="49" name="Rounded Rectangle 20">
            <a:extLst>
              <a:ext uri="{FF2B5EF4-FFF2-40B4-BE49-F238E27FC236}">
                <a16:creationId xmlns:a16="http://schemas.microsoft.com/office/drawing/2014/main" id="{E0BC4AB0-DAF3-4F1E-9F8F-08B2B997287E}"/>
              </a:ext>
            </a:extLst>
          </p:cNvPr>
          <p:cNvSpPr/>
          <p:nvPr/>
        </p:nvSpPr>
        <p:spPr>
          <a:xfrm>
            <a:off x="27590" y="127909"/>
            <a:ext cx="462061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Gamma correlator failure modes</a:t>
            </a:r>
            <a:endParaRPr lang="en-US" sz="2100" dirty="0"/>
          </a:p>
        </p:txBody>
      </p:sp>
    </p:spTree>
    <p:custDataLst>
      <p:tags r:id="rId2"/>
    </p:custDataLst>
    <p:extLst>
      <p:ext uri="{BB962C8B-B14F-4D97-AF65-F5344CB8AC3E}">
        <p14:creationId xmlns:p14="http://schemas.microsoft.com/office/powerpoint/2010/main" val="3472772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5</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pic>
        <p:nvPicPr>
          <p:cNvPr id="8" name="Picture 7"/>
          <p:cNvPicPr>
            <a:picLocks noChangeAspect="1"/>
          </p:cNvPicPr>
          <p:nvPr/>
        </p:nvPicPr>
        <p:blipFill>
          <a:blip r:embed="rId4"/>
          <a:stretch>
            <a:fillRect/>
          </a:stretch>
        </p:blipFill>
        <p:spPr>
          <a:xfrm>
            <a:off x="2168200" y="1433469"/>
            <a:ext cx="3394400" cy="3209281"/>
          </a:xfrm>
          <a:prstGeom prst="rect">
            <a:avLst/>
          </a:prstGeom>
        </p:spPr>
      </p:pic>
      <p:pic>
        <p:nvPicPr>
          <p:cNvPr id="11" name="Picture 10"/>
          <p:cNvPicPr>
            <a:picLocks noChangeAspect="1"/>
          </p:cNvPicPr>
          <p:nvPr/>
        </p:nvPicPr>
        <p:blipFill>
          <a:blip r:embed="rId5"/>
          <a:stretch>
            <a:fillRect/>
          </a:stretch>
        </p:blipFill>
        <p:spPr>
          <a:xfrm>
            <a:off x="5616203" y="1450304"/>
            <a:ext cx="3527797" cy="3426496"/>
          </a:xfrm>
          <a:prstGeom prst="rect">
            <a:avLst/>
          </a:prstGeom>
        </p:spPr>
      </p:pic>
      <mc:AlternateContent xmlns:mc="http://schemas.openxmlformats.org/markup-compatibility/2006">
        <mc:Choice xmlns:a14="http://schemas.microsoft.com/office/drawing/2010/main" Requires="a14">
          <p:sp>
            <p:nvSpPr>
              <p:cNvPr id="25" name="TextBox 24"/>
              <p:cNvSpPr txBox="1"/>
              <p:nvPr/>
            </p:nvSpPr>
            <p:spPr>
              <a:xfrm>
                <a:off x="1084149" y="4885530"/>
                <a:ext cx="7950780" cy="1369606"/>
              </a:xfrm>
              <a:prstGeom prst="rect">
                <a:avLst/>
              </a:prstGeom>
              <a:noFill/>
            </p:spPr>
            <p:txBody>
              <a:bodyPr wrap="square" rtlCol="0">
                <a:spAutoFit/>
              </a:bodyPr>
              <a:lstStyle/>
              <a:p>
                <a:pPr marL="285750" indent="-285750" algn="l">
                  <a:buFont typeface="Wingdings" panose="05000000000000000000" pitchFamily="2" charset="2"/>
                  <a:buChar char="Ø"/>
                </a:pPr>
                <a:r>
                  <a:rPr lang="en-US" sz="2000" b="1" i="0" dirty="0">
                    <a:solidFill>
                      <a:srgbClr val="FF0000"/>
                    </a:solidFill>
                  </a:rPr>
                  <a:t>A desirable correlator would suppress the background driven charge separation which dominates for </a:t>
                </a:r>
                <a:r>
                  <a:rPr lang="en-US" sz="2000" b="1" i="0" dirty="0" err="1">
                    <a:solidFill>
                      <a:srgbClr val="FF0000"/>
                    </a:solidFill>
                  </a:rPr>
                  <a:t>p+Pb</a:t>
                </a:r>
                <a:r>
                  <a:rPr lang="en-US" sz="2000" b="1" i="0" dirty="0">
                    <a:solidFill>
                      <a:srgbClr val="FF0000"/>
                    </a:solidFill>
                  </a:rPr>
                  <a:t> collisions.</a:t>
                </a:r>
                <a:endParaRPr lang="en-US" sz="2000" dirty="0">
                  <a:solidFill>
                    <a:srgbClr val="FF0000"/>
                  </a:solidFill>
                </a:endParaRPr>
              </a:p>
              <a:p>
                <a:pPr algn="l"/>
                <a:r>
                  <a:rPr lang="en-US" sz="700" dirty="0"/>
                  <a:t> </a:t>
                </a:r>
              </a:p>
              <a:p>
                <a:pPr marL="1657350" lvl="3" indent="-285750" algn="l">
                  <a:buFont typeface="Wingdings" panose="05000000000000000000" pitchFamily="2" charset="2"/>
                  <a:buChar char="ü"/>
                </a:pPr>
                <a:r>
                  <a:rPr lang="en-US" b="1" i="0" dirty="0"/>
                  <a:t> “Reduced” magnetic field strength for </a:t>
                </a:r>
                <a:r>
                  <a:rPr lang="en-US" b="1" i="0" dirty="0" err="1"/>
                  <a:t>p+Pb</a:t>
                </a:r>
                <a:r>
                  <a:rPr lang="en-US" b="1" i="0" dirty="0"/>
                  <a:t>?</a:t>
                </a:r>
              </a:p>
              <a:p>
                <a:pPr marL="1657350" lvl="3" indent="-285750" algn="l">
                  <a:buFont typeface="Wingdings" panose="05000000000000000000" pitchFamily="2" charset="2"/>
                  <a:buChar char="ü"/>
                </a:pPr>
                <a:r>
                  <a:rPr lang="en-US" b="1" i="0" dirty="0"/>
                  <a:t> </a:t>
                </a:r>
                <a:r>
                  <a:rPr lang="en-US" b="1" i="0" dirty="0">
                    <a:solidFill>
                      <a:srgbClr val="336600"/>
                    </a:solidFill>
                  </a:rPr>
                  <a:t>Large dispersion of the B-field about </a:t>
                </a:r>
                <a14:m>
                  <m:oMath xmlns:m="http://schemas.openxmlformats.org/officeDocument/2006/math">
                    <m:sSub>
                      <m:sSubPr>
                        <m:ctrlPr>
                          <a:rPr lang="en-US" i="1">
                            <a:latin typeface="Cambria Math" panose="02040503050406030204" pitchFamily="18" charset="0"/>
                          </a:rPr>
                        </m:ctrlPr>
                      </m:sSubPr>
                      <m:e>
                        <m:r>
                          <m:rPr>
                            <m:sty m:val="p"/>
                          </m:rPr>
                          <a:rPr lang="el-GR">
                            <a:latin typeface="Cambria Math" panose="02040503050406030204" pitchFamily="18" charset="0"/>
                            <a:ea typeface="Cambria Math" panose="02040503050406030204" pitchFamily="18" charset="0"/>
                          </a:rPr>
                          <m:t>Ψ</m:t>
                        </m:r>
                      </m:e>
                      <m:sub>
                        <m:r>
                          <a:rPr lang="en-US">
                            <a:latin typeface="Cambria Math" panose="02040503050406030204" pitchFamily="18" charset="0"/>
                          </a:rPr>
                          <m:t>2</m:t>
                        </m:r>
                      </m:sub>
                    </m:sSub>
                  </m:oMath>
                </a14:m>
                <a:r>
                  <a:rPr lang="en-US" b="1" i="0" dirty="0">
                    <a:solidFill>
                      <a:srgbClr val="336600"/>
                    </a:solidFill>
                  </a:rPr>
                  <a:t> in </a:t>
                </a:r>
                <a:r>
                  <a:rPr lang="en-US" b="1" i="0" dirty="0" err="1">
                    <a:solidFill>
                      <a:srgbClr val="336600"/>
                    </a:solidFill>
                  </a:rPr>
                  <a:t>p+Pb</a:t>
                </a:r>
                <a:endParaRPr lang="en-US" b="1" i="0" dirty="0">
                  <a:solidFill>
                    <a:srgbClr val="336600"/>
                  </a:solidFill>
                </a:endParaRPr>
              </a:p>
            </p:txBody>
          </p:sp>
        </mc:Choice>
        <mc:Fallback>
          <p:sp>
            <p:nvSpPr>
              <p:cNvPr id="25" name="TextBox 24"/>
              <p:cNvSpPr txBox="1">
                <a:spLocks noRot="1" noChangeAspect="1" noMove="1" noResize="1" noEditPoints="1" noAdjustHandles="1" noChangeArrowheads="1" noChangeShapeType="1" noTextEdit="1"/>
              </p:cNvSpPr>
              <p:nvPr/>
            </p:nvSpPr>
            <p:spPr>
              <a:xfrm>
                <a:off x="1084149" y="4885530"/>
                <a:ext cx="7950780" cy="1369606"/>
              </a:xfrm>
              <a:prstGeom prst="rect">
                <a:avLst/>
              </a:prstGeom>
              <a:blipFill>
                <a:blip r:embed="rId6"/>
                <a:stretch>
                  <a:fillRect l="-690" t="-1778" r="-920" b="-6222"/>
                </a:stretch>
              </a:blipFill>
            </p:spPr>
            <p:txBody>
              <a:bodyPr/>
              <a:lstStyle/>
              <a:p>
                <a:r>
                  <a:rPr lang="en-US">
                    <a:noFill/>
                  </a:rPr>
                  <a:t> </a:t>
                </a:r>
              </a:p>
            </p:txBody>
          </p:sp>
        </mc:Fallback>
      </mc:AlternateContent>
      <p:sp>
        <p:nvSpPr>
          <p:cNvPr id="26" name="Rectangle 25"/>
          <p:cNvSpPr/>
          <p:nvPr/>
        </p:nvSpPr>
        <p:spPr>
          <a:xfrm>
            <a:off x="1095989" y="572234"/>
            <a:ext cx="7620000" cy="707886"/>
          </a:xfrm>
          <a:prstGeom prst="rect">
            <a:avLst/>
          </a:prstGeom>
        </p:spPr>
        <p:txBody>
          <a:bodyPr wrap="square">
            <a:spAutoFit/>
          </a:bodyPr>
          <a:lstStyle/>
          <a:p>
            <a:r>
              <a:rPr lang="en-US" sz="2000" b="1" dirty="0">
                <a:solidFill>
                  <a:srgbClr val="FF0000"/>
                </a:solidFill>
              </a:rPr>
              <a:t>Recent CMS  measurements for </a:t>
            </a:r>
          </a:p>
          <a:p>
            <a:r>
              <a:rPr lang="en-US" sz="2000" b="1" dirty="0" err="1">
                <a:solidFill>
                  <a:srgbClr val="FF0000"/>
                </a:solidFill>
              </a:rPr>
              <a:t>p+Pb</a:t>
            </a:r>
            <a:r>
              <a:rPr lang="en-US" sz="2000" b="1" dirty="0">
                <a:solidFill>
                  <a:srgbClr val="FF0000"/>
                </a:solidFill>
              </a:rPr>
              <a:t> and  </a:t>
            </a:r>
            <a:r>
              <a:rPr lang="en-US" sz="2000" b="1" dirty="0" err="1">
                <a:solidFill>
                  <a:srgbClr val="FF0000"/>
                </a:solidFill>
              </a:rPr>
              <a:t>Pb+Pb</a:t>
            </a:r>
            <a:r>
              <a:rPr lang="en-US" sz="2000" b="1" dirty="0">
                <a:solidFill>
                  <a:srgbClr val="FF0000"/>
                </a:solidFill>
              </a:rPr>
              <a:t> at the LHC</a:t>
            </a:r>
          </a:p>
        </p:txBody>
      </p:sp>
      <p:grpSp>
        <p:nvGrpSpPr>
          <p:cNvPr id="19" name="Group 18"/>
          <p:cNvGrpSpPr/>
          <p:nvPr/>
        </p:nvGrpSpPr>
        <p:grpSpPr>
          <a:xfrm>
            <a:off x="-32077" y="886905"/>
            <a:ext cx="2203595" cy="1910622"/>
            <a:chOff x="-32077" y="886905"/>
            <a:chExt cx="2203595" cy="1910622"/>
          </a:xfrm>
        </p:grpSpPr>
        <p:grpSp>
          <p:nvGrpSpPr>
            <p:cNvPr id="17" name="Group 16"/>
            <p:cNvGrpSpPr/>
            <p:nvPr/>
          </p:nvGrpSpPr>
          <p:grpSpPr>
            <a:xfrm>
              <a:off x="41696" y="886905"/>
              <a:ext cx="2129822" cy="1646025"/>
              <a:chOff x="76201" y="1012840"/>
              <a:chExt cx="2129822" cy="1646025"/>
            </a:xfrm>
          </p:grpSpPr>
          <p:grpSp>
            <p:nvGrpSpPr>
              <p:cNvPr id="21" name="Group 20"/>
              <p:cNvGrpSpPr/>
              <p:nvPr/>
            </p:nvGrpSpPr>
            <p:grpSpPr>
              <a:xfrm>
                <a:off x="76201" y="1012840"/>
                <a:ext cx="1789773" cy="1646025"/>
                <a:chOff x="6705599" y="544498"/>
                <a:chExt cx="2252841" cy="1970102"/>
              </a:xfrm>
            </p:grpSpPr>
            <p:pic>
              <p:nvPicPr>
                <p:cNvPr id="23" name="Picture 22"/>
                <p:cNvPicPr>
                  <a:picLocks noChangeAspect="1"/>
                </p:cNvPicPr>
                <p:nvPr/>
              </p:nvPicPr>
              <p:blipFill rotWithShape="1">
                <a:blip r:embed="rId7"/>
                <a:srcRect r="3492"/>
                <a:stretch/>
              </p:blipFill>
              <p:spPr>
                <a:xfrm>
                  <a:off x="6705599" y="1064064"/>
                  <a:ext cx="2138695" cy="1450536"/>
                </a:xfrm>
                <a:prstGeom prst="rect">
                  <a:avLst/>
                </a:prstGeom>
              </p:spPr>
            </p:pic>
            <p:sp>
              <p:nvSpPr>
                <p:cNvPr id="24" name="TextBox 23"/>
                <p:cNvSpPr txBox="1"/>
                <p:nvPr/>
              </p:nvSpPr>
              <p:spPr>
                <a:xfrm>
                  <a:off x="8017766" y="544498"/>
                  <a:ext cx="940674" cy="368374"/>
                </a:xfrm>
                <a:prstGeom prst="rect">
                  <a:avLst/>
                </a:prstGeom>
                <a:noFill/>
              </p:spPr>
              <p:txBody>
                <a:bodyPr wrap="none" rtlCol="0">
                  <a:spAutoFit/>
                </a:bodyPr>
                <a:lstStyle/>
                <a:p>
                  <a:r>
                    <a:rPr lang="en-US" sz="1400" b="1" i="0" dirty="0" err="1"/>
                    <a:t>Pb+Pb</a:t>
                  </a:r>
                  <a:endParaRPr lang="en-US" sz="1400" b="1" i="0" dirty="0"/>
                </a:p>
              </p:txBody>
            </p:sp>
            <p:sp>
              <p:nvSpPr>
                <p:cNvPr id="28" name="TextBox 27"/>
                <p:cNvSpPr txBox="1"/>
                <p:nvPr/>
              </p:nvSpPr>
              <p:spPr>
                <a:xfrm>
                  <a:off x="7605240" y="798578"/>
                  <a:ext cx="314510" cy="307777"/>
                </a:xfrm>
                <a:prstGeom prst="rect">
                  <a:avLst/>
                </a:prstGeom>
                <a:noFill/>
              </p:spPr>
              <p:txBody>
                <a:bodyPr wrap="none" rtlCol="0">
                  <a:spAutoFit/>
                </a:bodyPr>
                <a:lstStyle/>
                <a:p>
                  <a:r>
                    <a:rPr lang="en-US" sz="1400" b="1" i="0" dirty="0"/>
                    <a:t>B</a:t>
                  </a:r>
                </a:p>
              </p:txBody>
            </p:sp>
          </p:grpSp>
          <mc:AlternateContent xmlns:mc="http://schemas.openxmlformats.org/markup-compatibility/2006" xmlns:a14="http://schemas.microsoft.com/office/drawing/2010/main">
            <mc:Choice Requires="a14">
              <p:sp>
                <p:nvSpPr>
                  <p:cNvPr id="16" name="Rectangle 15"/>
                  <p:cNvSpPr/>
                  <p:nvPr/>
                </p:nvSpPr>
                <p:spPr>
                  <a:xfrm>
                    <a:off x="1224536" y="2064210"/>
                    <a:ext cx="981487" cy="338554"/>
                  </a:xfrm>
                  <a:prstGeom prst="rect">
                    <a:avLst/>
                  </a:prstGeom>
                </p:spPr>
                <p:txBody>
                  <a:bodyPr wrap="none">
                    <a:spAutoFit/>
                  </a:bodyPr>
                  <a:lstStyle/>
                  <a:p>
                    <a14:m>
                      <m:oMath xmlns:m="http://schemas.openxmlformats.org/officeDocument/2006/math">
                        <m:sSub>
                          <m:sSubPr>
                            <m:ctrlPr>
                              <a:rPr lang="en-US" sz="1600" i="1">
                                <a:latin typeface="Cambria Math" panose="02040503050406030204" pitchFamily="18" charset="0"/>
                              </a:rPr>
                            </m:ctrlPr>
                          </m:sSubPr>
                          <m:e>
                            <m:r>
                              <m:rPr>
                                <m:sty m:val="p"/>
                              </m:rPr>
                              <a:rPr lang="el-GR" sz="1600">
                                <a:latin typeface="Cambria Math" panose="02040503050406030204" pitchFamily="18" charset="0"/>
                                <a:ea typeface="Cambria Math" panose="02040503050406030204" pitchFamily="18" charset="0"/>
                              </a:rPr>
                              <m:t>Ψ</m:t>
                            </m:r>
                          </m:e>
                          <m:sub>
                            <m:r>
                              <a:rPr lang="en-US" sz="1600">
                                <a:latin typeface="Cambria Math" panose="02040503050406030204" pitchFamily="18" charset="0"/>
                              </a:rPr>
                              <m:t>2</m:t>
                            </m:r>
                          </m:sub>
                        </m:sSub>
                      </m:oMath>
                    </a14:m>
                    <a:r>
                      <a:rPr lang="en-US" sz="1600" dirty="0"/>
                      <a:t> plane</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224536" y="2064210"/>
                    <a:ext cx="981487" cy="338554"/>
                  </a:xfrm>
                  <a:prstGeom prst="rect">
                    <a:avLst/>
                  </a:prstGeom>
                  <a:blipFill>
                    <a:blip r:embed="rId8"/>
                    <a:stretch>
                      <a:fillRect t="-5455" r="-1863" b="-2363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32077" y="2458973"/>
                  <a:ext cx="1986569" cy="338554"/>
                </a:xfrm>
                <a:prstGeom prst="rect">
                  <a:avLst/>
                </a:prstGeom>
                <a:noFill/>
              </p:spPr>
              <p:txBody>
                <a:bodyPr wrap="none" rtlCol="0">
                  <a:spAutoFit/>
                </a:bodyPr>
                <a:lstStyle/>
                <a:p>
                  <a:r>
                    <a:rPr lang="en-US" sz="1600" dirty="0"/>
                    <a:t>B and </a:t>
                  </a:r>
                  <a14:m>
                    <m:oMath xmlns:m="http://schemas.openxmlformats.org/officeDocument/2006/math">
                      <m:sSub>
                        <m:sSubPr>
                          <m:ctrlPr>
                            <a:rPr lang="en-US" sz="1600" i="1">
                              <a:latin typeface="Cambria Math" panose="02040503050406030204" pitchFamily="18" charset="0"/>
                            </a:rPr>
                          </m:ctrlPr>
                        </m:sSubPr>
                        <m:e>
                          <m:r>
                            <m:rPr>
                              <m:sty m:val="p"/>
                            </m:rPr>
                            <a:rPr lang="el-GR" sz="1600">
                              <a:latin typeface="Cambria Math" panose="02040503050406030204" pitchFamily="18" charset="0"/>
                              <a:ea typeface="Cambria Math" panose="02040503050406030204" pitchFamily="18" charset="0"/>
                            </a:rPr>
                            <m:t>Ψ</m:t>
                          </m:r>
                        </m:e>
                        <m:sub>
                          <m:r>
                            <a:rPr lang="en-US" sz="1600">
                              <a:latin typeface="Cambria Math" panose="02040503050406030204" pitchFamily="18" charset="0"/>
                            </a:rPr>
                            <m:t>2</m:t>
                          </m:r>
                        </m:sub>
                      </m:sSub>
                    </m:oMath>
                  </a14:m>
                  <a:r>
                    <a:rPr lang="en-US" sz="1600" dirty="0"/>
                    <a:t> correlated</a:t>
                  </a:r>
                </a:p>
              </p:txBody>
            </p:sp>
          </mc:Choice>
          <mc:Fallback xmlns="">
            <p:sp>
              <p:nvSpPr>
                <p:cNvPr id="18" name="TextBox 17"/>
                <p:cNvSpPr txBox="1">
                  <a:spLocks noRot="1" noChangeAspect="1" noMove="1" noResize="1" noEditPoints="1" noAdjustHandles="1" noChangeArrowheads="1" noChangeShapeType="1" noTextEdit="1"/>
                </p:cNvSpPr>
                <p:nvPr/>
              </p:nvSpPr>
              <p:spPr>
                <a:xfrm>
                  <a:off x="-32077" y="2458973"/>
                  <a:ext cx="1986569" cy="338554"/>
                </a:xfrm>
                <a:prstGeom prst="rect">
                  <a:avLst/>
                </a:prstGeom>
                <a:blipFill>
                  <a:blip r:embed="rId9"/>
                  <a:stretch>
                    <a:fillRect l="-920" t="-5357" r="-307" b="-21429"/>
                  </a:stretch>
                </a:blipFill>
              </p:spPr>
              <p:txBody>
                <a:bodyPr/>
                <a:lstStyle/>
                <a:p>
                  <a:r>
                    <a:rPr lang="en-US">
                      <a:noFill/>
                    </a:rPr>
                    <a:t> </a:t>
                  </a:r>
                </a:p>
              </p:txBody>
            </p:sp>
          </mc:Fallback>
        </mc:AlternateContent>
      </p:grpSp>
      <p:grpSp>
        <p:nvGrpSpPr>
          <p:cNvPr id="33" name="Group 32"/>
          <p:cNvGrpSpPr/>
          <p:nvPr/>
        </p:nvGrpSpPr>
        <p:grpSpPr>
          <a:xfrm>
            <a:off x="4548" y="3089600"/>
            <a:ext cx="2392130" cy="1694728"/>
            <a:chOff x="4548" y="3089600"/>
            <a:chExt cx="2392130" cy="1694728"/>
          </a:xfrm>
        </p:grpSpPr>
        <p:grpSp>
          <p:nvGrpSpPr>
            <p:cNvPr id="32" name="Group 31"/>
            <p:cNvGrpSpPr/>
            <p:nvPr/>
          </p:nvGrpSpPr>
          <p:grpSpPr>
            <a:xfrm>
              <a:off x="4548" y="3121959"/>
              <a:ext cx="2392130" cy="1662369"/>
              <a:chOff x="4548" y="3121959"/>
              <a:chExt cx="2392130" cy="1662369"/>
            </a:xfrm>
          </p:grpSpPr>
          <mc:AlternateContent xmlns:mc="http://schemas.openxmlformats.org/markup-compatibility/2006" xmlns:a14="http://schemas.microsoft.com/office/drawing/2010/main">
            <mc:Choice Requires="a14">
              <p:sp>
                <p:nvSpPr>
                  <p:cNvPr id="29" name="TextBox 28"/>
                  <p:cNvSpPr txBox="1"/>
                  <p:nvPr/>
                </p:nvSpPr>
                <p:spPr>
                  <a:xfrm>
                    <a:off x="4548" y="4445774"/>
                    <a:ext cx="2392130" cy="338554"/>
                  </a:xfrm>
                  <a:prstGeom prst="rect">
                    <a:avLst/>
                  </a:prstGeom>
                  <a:noFill/>
                </p:spPr>
                <p:txBody>
                  <a:bodyPr wrap="none" rtlCol="0">
                    <a:spAutoFit/>
                  </a:bodyPr>
                  <a:lstStyle/>
                  <a:p>
                    <a:r>
                      <a:rPr lang="en-US" sz="1600" dirty="0"/>
                      <a:t>B and </a:t>
                    </a:r>
                    <a14:m>
                      <m:oMath xmlns:m="http://schemas.openxmlformats.org/officeDocument/2006/math">
                        <m:sSub>
                          <m:sSubPr>
                            <m:ctrlPr>
                              <a:rPr lang="en-US" sz="1600" i="1">
                                <a:latin typeface="Cambria Math" panose="02040503050406030204" pitchFamily="18" charset="0"/>
                              </a:rPr>
                            </m:ctrlPr>
                          </m:sSubPr>
                          <m:e>
                            <m:r>
                              <m:rPr>
                                <m:sty m:val="p"/>
                              </m:rPr>
                              <a:rPr lang="el-GR" sz="1600">
                                <a:latin typeface="Cambria Math" panose="02040503050406030204" pitchFamily="18" charset="0"/>
                                <a:ea typeface="Cambria Math" panose="02040503050406030204" pitchFamily="18" charset="0"/>
                              </a:rPr>
                              <m:t>Ψ</m:t>
                            </m:r>
                          </m:e>
                          <m:sub>
                            <m:r>
                              <a:rPr lang="en-US" sz="1600">
                                <a:latin typeface="Cambria Math" panose="02040503050406030204" pitchFamily="18" charset="0"/>
                              </a:rPr>
                              <m:t>2</m:t>
                            </m:r>
                          </m:sub>
                        </m:sSub>
                      </m:oMath>
                    </a14:m>
                    <a:r>
                      <a:rPr lang="en-US" sz="1600" dirty="0"/>
                      <a:t> ~ uncorrelated</a:t>
                    </a:r>
                  </a:p>
                </p:txBody>
              </p:sp>
            </mc:Choice>
            <mc:Fallback xmlns="">
              <p:sp>
                <p:nvSpPr>
                  <p:cNvPr id="29" name="TextBox 28"/>
                  <p:cNvSpPr txBox="1">
                    <a:spLocks noRot="1" noChangeAspect="1" noMove="1" noResize="1" noEditPoints="1" noAdjustHandles="1" noChangeArrowheads="1" noChangeShapeType="1" noTextEdit="1"/>
                  </p:cNvSpPr>
                  <p:nvPr/>
                </p:nvSpPr>
                <p:spPr>
                  <a:xfrm>
                    <a:off x="4548" y="4445774"/>
                    <a:ext cx="2392130" cy="338554"/>
                  </a:xfrm>
                  <a:prstGeom prst="rect">
                    <a:avLst/>
                  </a:prstGeom>
                  <a:blipFill>
                    <a:blip r:embed="rId10"/>
                    <a:stretch>
                      <a:fillRect l="-510" t="-5357" r="-255" b="-21429"/>
                    </a:stretch>
                  </a:blipFill>
                </p:spPr>
                <p:txBody>
                  <a:bodyPr/>
                  <a:lstStyle/>
                  <a:p>
                    <a:r>
                      <a:rPr lang="en-US">
                        <a:noFill/>
                      </a:rPr>
                      <a:t> </a:t>
                    </a:r>
                  </a:p>
                </p:txBody>
              </p:sp>
            </mc:Fallback>
          </mc:AlternateContent>
          <p:pic>
            <p:nvPicPr>
              <p:cNvPr id="30" name="Picture 29"/>
              <p:cNvPicPr>
                <a:picLocks noChangeAspect="1"/>
              </p:cNvPicPr>
              <p:nvPr/>
            </p:nvPicPr>
            <p:blipFill>
              <a:blip r:embed="rId11"/>
              <a:stretch>
                <a:fillRect/>
              </a:stretch>
            </p:blipFill>
            <p:spPr>
              <a:xfrm>
                <a:off x="112234" y="3121959"/>
                <a:ext cx="2032381" cy="1372378"/>
              </a:xfrm>
              <a:prstGeom prst="rect">
                <a:avLst/>
              </a:prstGeom>
            </p:spPr>
          </p:pic>
          <p:sp>
            <p:nvSpPr>
              <p:cNvPr id="31" name="Rectangle 30"/>
              <p:cNvSpPr/>
              <p:nvPr/>
            </p:nvSpPr>
            <p:spPr>
              <a:xfrm>
                <a:off x="1371599" y="4102538"/>
                <a:ext cx="748923" cy="369332"/>
              </a:xfrm>
              <a:prstGeom prst="rect">
                <a:avLst/>
              </a:prstGeom>
            </p:spPr>
            <p:txBody>
              <a:bodyPr wrap="none">
                <a:spAutoFit/>
              </a:bodyPr>
              <a:lstStyle/>
              <a:p>
                <a:r>
                  <a:rPr lang="en-US" dirty="0"/>
                  <a:t>plane</a:t>
                </a:r>
              </a:p>
            </p:txBody>
          </p:sp>
        </p:grpSp>
        <p:sp>
          <p:nvSpPr>
            <p:cNvPr id="35" name="TextBox 34"/>
            <p:cNvSpPr txBox="1"/>
            <p:nvPr/>
          </p:nvSpPr>
          <p:spPr>
            <a:xfrm>
              <a:off x="989060" y="3089600"/>
              <a:ext cx="627095" cy="307777"/>
            </a:xfrm>
            <a:prstGeom prst="rect">
              <a:avLst/>
            </a:prstGeom>
            <a:noFill/>
          </p:spPr>
          <p:txBody>
            <a:bodyPr wrap="none" rtlCol="0">
              <a:spAutoFit/>
            </a:bodyPr>
            <a:lstStyle/>
            <a:p>
              <a:r>
                <a:rPr lang="en-US" sz="1400" b="1" i="0" dirty="0" err="1"/>
                <a:t>p+Pb</a:t>
              </a:r>
              <a:endParaRPr lang="en-US" sz="1400" b="1" i="0" dirty="0"/>
            </a:p>
          </p:txBody>
        </p:sp>
      </p:grpSp>
      <p:sp>
        <p:nvSpPr>
          <p:cNvPr id="34" name="Rounded Rectangle 20">
            <a:extLst>
              <a:ext uri="{FF2B5EF4-FFF2-40B4-BE49-F238E27FC236}">
                <a16:creationId xmlns:a16="http://schemas.microsoft.com/office/drawing/2014/main" id="{729CF7D3-E854-4AD7-9593-FA6E75AFEF4C}"/>
              </a:ext>
            </a:extLst>
          </p:cNvPr>
          <p:cNvSpPr/>
          <p:nvPr/>
        </p:nvSpPr>
        <p:spPr>
          <a:xfrm>
            <a:off x="27590" y="127909"/>
            <a:ext cx="713521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Gamma correlator failure modes – “small systems”</a:t>
            </a:r>
            <a:endParaRPr lang="en-US" sz="2100" dirty="0"/>
          </a:p>
        </p:txBody>
      </p:sp>
    </p:spTree>
    <p:custDataLst>
      <p:tags r:id="rId1"/>
    </p:custDataLst>
    <p:extLst>
      <p:ext uri="{BB962C8B-B14F-4D97-AF65-F5344CB8AC3E}">
        <p14:creationId xmlns:p14="http://schemas.microsoft.com/office/powerpoint/2010/main" val="2812302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6</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a:t>Roy A.  Lacey, Stony Brook University, 5th Workshop on chirality &amp; vorticity, Beijing China</a:t>
            </a:r>
            <a:endParaRPr lang="en-US" dirty="0"/>
          </a:p>
        </p:txBody>
      </p:sp>
      <p:sp>
        <p:nvSpPr>
          <p:cNvPr id="20" name="Rectangle 19"/>
          <p:cNvSpPr/>
          <p:nvPr/>
        </p:nvSpPr>
        <p:spPr>
          <a:xfrm>
            <a:off x="3467807" y="4194653"/>
            <a:ext cx="3427585" cy="1754326"/>
          </a:xfrm>
          <a:prstGeom prst="rect">
            <a:avLst/>
          </a:prstGeom>
        </p:spPr>
        <p:txBody>
          <a:bodyPr wrap="square">
            <a:spAutoFit/>
          </a:bodyPr>
          <a:lstStyle/>
          <a:p>
            <a:pPr marL="342900" indent="-342900" algn="l">
              <a:buFont typeface="Wingdings" panose="05000000000000000000" pitchFamily="2" charset="2"/>
              <a:buChar char="Ø"/>
            </a:pPr>
            <a:r>
              <a:rPr lang="en-US" b="1" i="0" dirty="0">
                <a:solidFill>
                  <a:srgbClr val="FF0000"/>
                </a:solidFill>
                <a:latin typeface="CMR10"/>
              </a:rPr>
              <a:t>The important failure modes include;</a:t>
            </a:r>
          </a:p>
          <a:p>
            <a:pPr marL="800100" lvl="1" indent="-342900" algn="l">
              <a:buFont typeface="Wingdings" panose="05000000000000000000" pitchFamily="2" charset="2"/>
              <a:buChar char="ü"/>
            </a:pPr>
            <a:r>
              <a:rPr lang="en-US" b="1" i="0" dirty="0">
                <a:solidFill>
                  <a:schemeClr val="accent4"/>
                </a:solidFill>
                <a:latin typeface="CMR10"/>
              </a:rPr>
              <a:t>v</a:t>
            </a:r>
            <a:r>
              <a:rPr lang="en-US" b="1" i="0" baseline="-25000" dirty="0">
                <a:solidFill>
                  <a:schemeClr val="accent4"/>
                </a:solidFill>
                <a:latin typeface="CMR10"/>
              </a:rPr>
              <a:t>2</a:t>
            </a:r>
            <a:r>
              <a:rPr lang="en-US" b="1" i="0" dirty="0">
                <a:solidFill>
                  <a:schemeClr val="accent4"/>
                </a:solidFill>
                <a:latin typeface="CMR10"/>
              </a:rPr>
              <a:t> </a:t>
            </a:r>
          </a:p>
          <a:p>
            <a:pPr marL="800100" lvl="1" indent="-342900" algn="l">
              <a:buFont typeface="Wingdings" panose="05000000000000000000" pitchFamily="2" charset="2"/>
              <a:buChar char="ü"/>
            </a:pPr>
            <a:r>
              <a:rPr lang="en-US" b="1" i="0" dirty="0">
                <a:solidFill>
                  <a:schemeClr val="accent4"/>
                </a:solidFill>
                <a:latin typeface="CMR10"/>
              </a:rPr>
              <a:t>v</a:t>
            </a:r>
            <a:r>
              <a:rPr lang="en-US" b="1" i="0" baseline="-25000" dirty="0">
                <a:solidFill>
                  <a:schemeClr val="accent4"/>
                </a:solidFill>
                <a:latin typeface="CMR10"/>
              </a:rPr>
              <a:t>2</a:t>
            </a:r>
            <a:r>
              <a:rPr lang="en-US" b="1" i="0" dirty="0">
                <a:solidFill>
                  <a:schemeClr val="accent4"/>
                </a:solidFill>
                <a:latin typeface="CMR10"/>
              </a:rPr>
              <a:t> fluctuations</a:t>
            </a:r>
            <a:r>
              <a:rPr lang="en-US" b="1" i="0" baseline="-25000" dirty="0">
                <a:solidFill>
                  <a:schemeClr val="accent4"/>
                </a:solidFill>
                <a:latin typeface="CMR10"/>
              </a:rPr>
              <a:t> </a:t>
            </a:r>
          </a:p>
          <a:p>
            <a:pPr marL="800100" lvl="1" indent="-342900" algn="l">
              <a:buFont typeface="Wingdings" panose="05000000000000000000" pitchFamily="2" charset="2"/>
              <a:buChar char="ü"/>
            </a:pPr>
            <a:r>
              <a:rPr lang="en-US" b="1" i="0" dirty="0">
                <a:solidFill>
                  <a:schemeClr val="accent4"/>
                </a:solidFill>
                <a:latin typeface="CMR10"/>
              </a:rPr>
              <a:t>Resonances + v</a:t>
            </a:r>
            <a:r>
              <a:rPr lang="en-US" b="1" i="0" baseline="-25000" dirty="0">
                <a:solidFill>
                  <a:schemeClr val="accent4"/>
                </a:solidFill>
                <a:latin typeface="CMR10"/>
              </a:rPr>
              <a:t>2</a:t>
            </a:r>
          </a:p>
          <a:p>
            <a:pPr marL="800100" lvl="1" indent="-342900" algn="l">
              <a:buFont typeface="Wingdings" panose="05000000000000000000" pitchFamily="2" charset="2"/>
              <a:buChar char="ü"/>
            </a:pPr>
            <a:r>
              <a:rPr lang="en-US" b="1" i="0" dirty="0">
                <a:solidFill>
                  <a:schemeClr val="accent4"/>
                </a:solidFill>
                <a:latin typeface="CMR10"/>
              </a:rPr>
              <a:t>LCC</a:t>
            </a:r>
          </a:p>
        </p:txBody>
      </p:sp>
      <p:sp>
        <p:nvSpPr>
          <p:cNvPr id="21" name="Rounded Rectangle 20"/>
          <p:cNvSpPr/>
          <p:nvPr/>
        </p:nvSpPr>
        <p:spPr>
          <a:xfrm>
            <a:off x="27590" y="127909"/>
            <a:ext cx="5154010"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Gamma correlator failure modes</a:t>
            </a:r>
            <a:endParaRPr lang="en-US" sz="2100" dirty="0"/>
          </a:p>
        </p:txBody>
      </p:sp>
      <p:pic>
        <p:nvPicPr>
          <p:cNvPr id="5" name="Picture 4">
            <a:extLst>
              <a:ext uri="{FF2B5EF4-FFF2-40B4-BE49-F238E27FC236}">
                <a16:creationId xmlns:a16="http://schemas.microsoft.com/office/drawing/2014/main" id="{E2F6761D-0FC1-413A-82AD-ADA524FF9151}"/>
              </a:ext>
            </a:extLst>
          </p:cNvPr>
          <p:cNvPicPr>
            <a:picLocks noChangeAspect="1"/>
          </p:cNvPicPr>
          <p:nvPr/>
        </p:nvPicPr>
        <p:blipFill rotWithShape="1">
          <a:blip r:embed="rId4"/>
          <a:srcRect r="50000"/>
          <a:stretch/>
        </p:blipFill>
        <p:spPr>
          <a:xfrm>
            <a:off x="1447800" y="891261"/>
            <a:ext cx="3277250" cy="2918739"/>
          </a:xfrm>
          <a:prstGeom prst="rect">
            <a:avLst/>
          </a:prstGeom>
        </p:spPr>
      </p:pic>
      <p:grpSp>
        <p:nvGrpSpPr>
          <p:cNvPr id="60" name="Group 59">
            <a:extLst>
              <a:ext uri="{FF2B5EF4-FFF2-40B4-BE49-F238E27FC236}">
                <a16:creationId xmlns:a16="http://schemas.microsoft.com/office/drawing/2014/main" id="{26908976-4CC0-4B8C-9E98-9AF2217FEEE0}"/>
              </a:ext>
            </a:extLst>
          </p:cNvPr>
          <p:cNvGrpSpPr/>
          <p:nvPr/>
        </p:nvGrpSpPr>
        <p:grpSpPr>
          <a:xfrm>
            <a:off x="-16417" y="946481"/>
            <a:ext cx="2302417" cy="923330"/>
            <a:chOff x="-16417" y="1122020"/>
            <a:chExt cx="2302417" cy="923330"/>
          </a:xfrm>
        </p:grpSpPr>
        <p:sp>
          <p:nvSpPr>
            <p:cNvPr id="11" name="TextBox 10">
              <a:extLst>
                <a:ext uri="{FF2B5EF4-FFF2-40B4-BE49-F238E27FC236}">
                  <a16:creationId xmlns:a16="http://schemas.microsoft.com/office/drawing/2014/main" id="{8F00896A-CD1D-484A-897B-F2F709C38253}"/>
                </a:ext>
              </a:extLst>
            </p:cNvPr>
            <p:cNvSpPr txBox="1"/>
            <p:nvPr/>
          </p:nvSpPr>
          <p:spPr>
            <a:xfrm>
              <a:off x="-16417" y="1122020"/>
              <a:ext cx="1556836" cy="923330"/>
            </a:xfrm>
            <a:prstGeom prst="rect">
              <a:avLst/>
            </a:prstGeom>
            <a:noFill/>
            <a:ln>
              <a:solidFill>
                <a:schemeClr val="bg2">
                  <a:lumMod val="50000"/>
                </a:schemeClr>
              </a:solidFill>
            </a:ln>
          </p:spPr>
          <p:txBody>
            <a:bodyPr wrap="none" rtlCol="0">
              <a:spAutoFit/>
            </a:bodyPr>
            <a:lstStyle/>
            <a:p>
              <a:r>
                <a:rPr lang="en-US" dirty="0"/>
                <a:t>Local Charge</a:t>
              </a:r>
            </a:p>
            <a:p>
              <a:r>
                <a:rPr lang="en-US" dirty="0"/>
                <a:t>Conservation</a:t>
              </a:r>
            </a:p>
            <a:p>
              <a:r>
                <a:rPr lang="en-US" dirty="0"/>
                <a:t>(LCC)</a:t>
              </a:r>
            </a:p>
          </p:txBody>
        </p:sp>
        <p:cxnSp>
          <p:nvCxnSpPr>
            <p:cNvPr id="14" name="Straight Arrow Connector 13">
              <a:extLst>
                <a:ext uri="{FF2B5EF4-FFF2-40B4-BE49-F238E27FC236}">
                  <a16:creationId xmlns:a16="http://schemas.microsoft.com/office/drawing/2014/main" id="{35E7C6B8-8B47-4409-92DB-26BE17E93870}"/>
                </a:ext>
              </a:extLst>
            </p:cNvPr>
            <p:cNvCxnSpPr>
              <a:stCxn id="11" idx="3"/>
            </p:cNvCxnSpPr>
            <p:nvPr/>
          </p:nvCxnSpPr>
          <p:spPr>
            <a:xfrm>
              <a:off x="1540419" y="1583685"/>
              <a:ext cx="745581" cy="24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6A8F42C-2438-41D3-8F72-ADE796117FB3}"/>
              </a:ext>
            </a:extLst>
          </p:cNvPr>
          <p:cNvGrpSpPr/>
          <p:nvPr/>
        </p:nvGrpSpPr>
        <p:grpSpPr>
          <a:xfrm>
            <a:off x="10477" y="2115882"/>
            <a:ext cx="2351723" cy="646331"/>
            <a:chOff x="10477" y="2291421"/>
            <a:chExt cx="2351723" cy="646331"/>
          </a:xfrm>
        </p:grpSpPr>
        <p:sp>
          <p:nvSpPr>
            <p:cNvPr id="16" name="TextBox 15">
              <a:extLst>
                <a:ext uri="{FF2B5EF4-FFF2-40B4-BE49-F238E27FC236}">
                  <a16:creationId xmlns:a16="http://schemas.microsoft.com/office/drawing/2014/main" id="{548EEB08-040C-41C6-B852-7568279462F8}"/>
                </a:ext>
              </a:extLst>
            </p:cNvPr>
            <p:cNvSpPr txBox="1"/>
            <p:nvPr/>
          </p:nvSpPr>
          <p:spPr>
            <a:xfrm>
              <a:off x="10477" y="2291421"/>
              <a:ext cx="1415772" cy="646331"/>
            </a:xfrm>
            <a:prstGeom prst="rect">
              <a:avLst/>
            </a:prstGeom>
            <a:noFill/>
            <a:ln>
              <a:solidFill>
                <a:schemeClr val="bg2">
                  <a:lumMod val="50000"/>
                </a:schemeClr>
              </a:solidFill>
            </a:ln>
          </p:spPr>
          <p:txBody>
            <a:bodyPr wrap="none" rtlCol="0">
              <a:spAutoFit/>
            </a:bodyPr>
            <a:lstStyle/>
            <a:p>
              <a:r>
                <a:rPr lang="en-US" dirty="0"/>
                <a:t>Resonance </a:t>
              </a:r>
            </a:p>
            <a:p>
              <a:r>
                <a:rPr lang="en-US" dirty="0"/>
                <a:t>decay </a:t>
              </a:r>
              <a:r>
                <a:rPr lang="en-US" u="sng" dirty="0"/>
                <a:t>ON</a:t>
              </a:r>
            </a:p>
          </p:txBody>
        </p:sp>
        <p:cxnSp>
          <p:nvCxnSpPr>
            <p:cNvPr id="18" name="Straight Arrow Connector 17">
              <a:extLst>
                <a:ext uri="{FF2B5EF4-FFF2-40B4-BE49-F238E27FC236}">
                  <a16:creationId xmlns:a16="http://schemas.microsoft.com/office/drawing/2014/main" id="{13F2AC15-17D2-4018-A6EB-85398C03CF93}"/>
                </a:ext>
              </a:extLst>
            </p:cNvPr>
            <p:cNvCxnSpPr>
              <a:stCxn id="16" idx="3"/>
            </p:cNvCxnSpPr>
            <p:nvPr/>
          </p:nvCxnSpPr>
          <p:spPr>
            <a:xfrm>
              <a:off x="1426249" y="2614587"/>
              <a:ext cx="935951" cy="77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18CE7D1-D594-4D20-8F56-7A961994C49A}"/>
              </a:ext>
            </a:extLst>
          </p:cNvPr>
          <p:cNvGrpSpPr/>
          <p:nvPr/>
        </p:nvGrpSpPr>
        <p:grpSpPr>
          <a:xfrm>
            <a:off x="54115" y="2901669"/>
            <a:ext cx="2231885" cy="646331"/>
            <a:chOff x="54115" y="3077208"/>
            <a:chExt cx="2231885" cy="646331"/>
          </a:xfrm>
        </p:grpSpPr>
        <p:sp>
          <p:nvSpPr>
            <p:cNvPr id="59" name="TextBox 58">
              <a:extLst>
                <a:ext uri="{FF2B5EF4-FFF2-40B4-BE49-F238E27FC236}">
                  <a16:creationId xmlns:a16="http://schemas.microsoft.com/office/drawing/2014/main" id="{F5303180-5984-42B1-A2AC-670B0C8CA04F}"/>
                </a:ext>
              </a:extLst>
            </p:cNvPr>
            <p:cNvSpPr txBox="1"/>
            <p:nvPr/>
          </p:nvSpPr>
          <p:spPr>
            <a:xfrm>
              <a:off x="54115" y="3077208"/>
              <a:ext cx="1415772" cy="646331"/>
            </a:xfrm>
            <a:prstGeom prst="rect">
              <a:avLst/>
            </a:prstGeom>
            <a:noFill/>
            <a:ln>
              <a:solidFill>
                <a:schemeClr val="bg2">
                  <a:lumMod val="50000"/>
                </a:schemeClr>
              </a:solidFill>
            </a:ln>
          </p:spPr>
          <p:txBody>
            <a:bodyPr wrap="none" rtlCol="0">
              <a:spAutoFit/>
            </a:bodyPr>
            <a:lstStyle/>
            <a:p>
              <a:r>
                <a:rPr lang="en-US" dirty="0"/>
                <a:t>Resonance </a:t>
              </a:r>
            </a:p>
            <a:p>
              <a:r>
                <a:rPr lang="en-US" dirty="0"/>
                <a:t>decay </a:t>
              </a:r>
              <a:r>
                <a:rPr lang="en-US" u="sng" dirty="0"/>
                <a:t>OFF</a:t>
              </a:r>
            </a:p>
          </p:txBody>
        </p:sp>
        <p:cxnSp>
          <p:nvCxnSpPr>
            <p:cNvPr id="25" name="Straight Arrow Connector 24">
              <a:extLst>
                <a:ext uri="{FF2B5EF4-FFF2-40B4-BE49-F238E27FC236}">
                  <a16:creationId xmlns:a16="http://schemas.microsoft.com/office/drawing/2014/main" id="{8AA137A7-8905-4D76-9779-DAB83E891AE1}"/>
                </a:ext>
              </a:extLst>
            </p:cNvPr>
            <p:cNvCxnSpPr>
              <a:cxnSpLocks/>
              <a:stCxn id="59" idx="3"/>
            </p:cNvCxnSpPr>
            <p:nvPr/>
          </p:nvCxnSpPr>
          <p:spPr>
            <a:xfrm flipV="1">
              <a:off x="1469887" y="3077208"/>
              <a:ext cx="816113"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63" name="Picture 62">
            <a:extLst>
              <a:ext uri="{FF2B5EF4-FFF2-40B4-BE49-F238E27FC236}">
                <a16:creationId xmlns:a16="http://schemas.microsoft.com/office/drawing/2014/main" id="{54928028-A8B4-4AFB-9D83-90F51A5CB16B}"/>
              </a:ext>
            </a:extLst>
          </p:cNvPr>
          <p:cNvPicPr>
            <a:picLocks noChangeAspect="1"/>
          </p:cNvPicPr>
          <p:nvPr/>
        </p:nvPicPr>
        <p:blipFill rotWithShape="1">
          <a:blip r:embed="rId4"/>
          <a:srcRect l="50000"/>
          <a:stretch/>
        </p:blipFill>
        <p:spPr>
          <a:xfrm>
            <a:off x="4677048" y="881096"/>
            <a:ext cx="3277250" cy="2918739"/>
          </a:xfrm>
          <a:prstGeom prst="rect">
            <a:avLst/>
          </a:prstGeom>
        </p:spPr>
      </p:pic>
      <p:sp>
        <p:nvSpPr>
          <p:cNvPr id="7" name="TextBox 6">
            <a:extLst>
              <a:ext uri="{FF2B5EF4-FFF2-40B4-BE49-F238E27FC236}">
                <a16:creationId xmlns:a16="http://schemas.microsoft.com/office/drawing/2014/main" id="{37D2B123-F9A8-4A49-8B2E-1DA2F55ADE5D}"/>
              </a:ext>
            </a:extLst>
          </p:cNvPr>
          <p:cNvSpPr txBox="1"/>
          <p:nvPr/>
        </p:nvSpPr>
        <p:spPr>
          <a:xfrm>
            <a:off x="1600200" y="590490"/>
            <a:ext cx="5881738" cy="400110"/>
          </a:xfrm>
          <a:prstGeom prst="rect">
            <a:avLst/>
          </a:prstGeom>
          <a:noFill/>
        </p:spPr>
        <p:txBody>
          <a:bodyPr wrap="none" rtlCol="0">
            <a:spAutoFit/>
          </a:bodyPr>
          <a:lstStyle/>
          <a:p>
            <a:r>
              <a:rPr lang="en-US" sz="2000" b="1" i="0" dirty="0">
                <a:solidFill>
                  <a:srgbClr val="0070C0"/>
                </a:solidFill>
              </a:rPr>
              <a:t>Simulation results for zero signal (a</a:t>
            </a:r>
            <a:r>
              <a:rPr lang="en-US" sz="2000" b="1" i="0" baseline="-25000" dirty="0">
                <a:solidFill>
                  <a:srgbClr val="0070C0"/>
                </a:solidFill>
              </a:rPr>
              <a:t>1 </a:t>
            </a:r>
            <a:r>
              <a:rPr lang="en-US" sz="2000" b="1" i="0" dirty="0">
                <a:solidFill>
                  <a:srgbClr val="0070C0"/>
                </a:solidFill>
              </a:rPr>
              <a:t>= 0) input </a:t>
            </a:r>
          </a:p>
        </p:txBody>
      </p:sp>
      <p:grpSp>
        <p:nvGrpSpPr>
          <p:cNvPr id="64" name="Group 63">
            <a:extLst>
              <a:ext uri="{FF2B5EF4-FFF2-40B4-BE49-F238E27FC236}">
                <a16:creationId xmlns:a16="http://schemas.microsoft.com/office/drawing/2014/main" id="{B700FA44-4327-4DDB-BE06-FCD6929AA741}"/>
              </a:ext>
            </a:extLst>
          </p:cNvPr>
          <p:cNvGrpSpPr/>
          <p:nvPr/>
        </p:nvGrpSpPr>
        <p:grpSpPr>
          <a:xfrm>
            <a:off x="11083" y="3886200"/>
            <a:ext cx="3536355" cy="2449681"/>
            <a:chOff x="5192201" y="860632"/>
            <a:chExt cx="3602867" cy="2504545"/>
          </a:xfrm>
        </p:grpSpPr>
        <p:pic>
          <p:nvPicPr>
            <p:cNvPr id="65" name="Picture 2" descr="Fig. 3">
              <a:extLst>
                <a:ext uri="{FF2B5EF4-FFF2-40B4-BE49-F238E27FC236}">
                  <a16:creationId xmlns:a16="http://schemas.microsoft.com/office/drawing/2014/main" id="{2E3AE8BC-554D-4252-A751-23B65994AC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5717"/>
            <a:stretch/>
          </p:blipFill>
          <p:spPr bwMode="auto">
            <a:xfrm>
              <a:off x="5192201" y="860632"/>
              <a:ext cx="3602867" cy="250454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a:extLst>
                <a:ext uri="{FF2B5EF4-FFF2-40B4-BE49-F238E27FC236}">
                  <a16:creationId xmlns:a16="http://schemas.microsoft.com/office/drawing/2014/main" id="{77466CB7-5B87-48D6-9E93-544AAC1BEA7B}"/>
                </a:ext>
              </a:extLst>
            </p:cNvPr>
            <p:cNvSpPr/>
            <p:nvPr/>
          </p:nvSpPr>
          <p:spPr>
            <a:xfrm>
              <a:off x="6671413" y="2306233"/>
              <a:ext cx="2023311" cy="523220"/>
            </a:xfrm>
            <a:prstGeom prst="rect">
              <a:avLst/>
            </a:prstGeom>
          </p:spPr>
          <p:txBody>
            <a:bodyPr wrap="none">
              <a:spAutoFit/>
            </a:bodyPr>
            <a:lstStyle/>
            <a:p>
              <a:pPr algn="ctr"/>
              <a:r>
                <a:rPr lang="en-US" sz="1400" dirty="0">
                  <a:solidFill>
                    <a:schemeClr val="accent1"/>
                  </a:solidFill>
                  <a:latin typeface="Times New Roman"/>
                </a:rPr>
                <a:t>ALICE Collaboration</a:t>
              </a:r>
              <a:br>
                <a:rPr lang="en-US" sz="1400" dirty="0">
                  <a:solidFill>
                    <a:schemeClr val="accent1"/>
                  </a:solidFill>
                  <a:latin typeface="Times New Roman"/>
                </a:rPr>
              </a:br>
              <a:r>
                <a:rPr lang="en-US" sz="1400" dirty="0">
                  <a:solidFill>
                    <a:schemeClr val="accent1"/>
                  </a:solidFill>
                  <a:latin typeface="Times New Roman"/>
                </a:rPr>
                <a:t>PLB 777 (2018) 151–162</a:t>
              </a:r>
            </a:p>
          </p:txBody>
        </p:sp>
      </p:grpSp>
      <p:sp>
        <p:nvSpPr>
          <p:cNvPr id="61" name="Rectangle 60">
            <a:extLst>
              <a:ext uri="{FF2B5EF4-FFF2-40B4-BE49-F238E27FC236}">
                <a16:creationId xmlns:a16="http://schemas.microsoft.com/office/drawing/2014/main" id="{BBE8251A-071F-4489-AAFE-BEA0326F035D}"/>
              </a:ext>
            </a:extLst>
          </p:cNvPr>
          <p:cNvSpPr/>
          <p:nvPr/>
        </p:nvSpPr>
        <p:spPr>
          <a:xfrm>
            <a:off x="1118474" y="3611452"/>
            <a:ext cx="1300356" cy="369332"/>
          </a:xfrm>
          <a:prstGeom prst="rect">
            <a:avLst/>
          </a:prstGeom>
        </p:spPr>
        <p:txBody>
          <a:bodyPr wrap="none">
            <a:spAutoFit/>
          </a:bodyPr>
          <a:lstStyle/>
          <a:p>
            <a:r>
              <a:rPr lang="en-US" b="1" i="0" dirty="0">
                <a:solidFill>
                  <a:srgbClr val="0070C0"/>
                </a:solidFill>
              </a:rPr>
              <a:t>Alice Data</a:t>
            </a:r>
            <a:endParaRPr lang="en-US" dirty="0"/>
          </a:p>
        </p:txBody>
      </p:sp>
      <p:sp>
        <p:nvSpPr>
          <p:cNvPr id="62" name="Rectangle 61">
            <a:extLst>
              <a:ext uri="{FF2B5EF4-FFF2-40B4-BE49-F238E27FC236}">
                <a16:creationId xmlns:a16="http://schemas.microsoft.com/office/drawing/2014/main" id="{7C093DC3-EDDC-45FB-A486-575492DC4E6C}"/>
              </a:ext>
            </a:extLst>
          </p:cNvPr>
          <p:cNvSpPr/>
          <p:nvPr/>
        </p:nvSpPr>
        <p:spPr>
          <a:xfrm>
            <a:off x="5791200" y="5093926"/>
            <a:ext cx="3513266" cy="923330"/>
          </a:xfrm>
          <a:prstGeom prst="rect">
            <a:avLst/>
          </a:prstGeom>
        </p:spPr>
        <p:txBody>
          <a:bodyPr wrap="square">
            <a:spAutoFit/>
          </a:bodyPr>
          <a:lstStyle/>
          <a:p>
            <a:pPr marL="800100" lvl="1" indent="-342900" algn="l">
              <a:buFont typeface="Wingdings" panose="05000000000000000000" pitchFamily="2" charset="2"/>
              <a:buChar char="Ø"/>
            </a:pPr>
            <a:r>
              <a:rPr lang="en-US" b="1" i="0" dirty="0">
                <a:solidFill>
                  <a:srgbClr val="FF0000"/>
                </a:solidFill>
                <a:latin typeface="CMR10"/>
              </a:rPr>
              <a:t>Reliable signal extraction require  the mitigation of these failure modes</a:t>
            </a:r>
            <a:endParaRPr lang="en-US" b="1" dirty="0">
              <a:solidFill>
                <a:schemeClr val="accent4"/>
              </a:solidFill>
            </a:endParaRPr>
          </a:p>
        </p:txBody>
      </p:sp>
      <p:sp>
        <p:nvSpPr>
          <p:cNvPr id="68" name="Rectangle 67">
            <a:extLst>
              <a:ext uri="{FF2B5EF4-FFF2-40B4-BE49-F238E27FC236}">
                <a16:creationId xmlns:a16="http://schemas.microsoft.com/office/drawing/2014/main" id="{A5B35DA6-B811-4A63-9438-EAC6153788B6}"/>
              </a:ext>
            </a:extLst>
          </p:cNvPr>
          <p:cNvSpPr/>
          <p:nvPr/>
        </p:nvSpPr>
        <p:spPr>
          <a:xfrm>
            <a:off x="4746601" y="2971800"/>
            <a:ext cx="2492399" cy="152400"/>
          </a:xfrm>
          <a:prstGeom prst="rect">
            <a:avLst/>
          </a:prstGeom>
          <a:solidFill>
            <a:srgbClr val="FFFF00">
              <a:alpha val="21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0D4D8CE-E064-47D4-964B-FC554351966F}"/>
              </a:ext>
            </a:extLst>
          </p:cNvPr>
          <p:cNvGrpSpPr/>
          <p:nvPr/>
        </p:nvGrpSpPr>
        <p:grpSpPr>
          <a:xfrm>
            <a:off x="7239000" y="2300548"/>
            <a:ext cx="1814189" cy="923330"/>
            <a:chOff x="7239000" y="2300548"/>
            <a:chExt cx="1814189" cy="923330"/>
          </a:xfrm>
        </p:grpSpPr>
        <p:cxnSp>
          <p:nvCxnSpPr>
            <p:cNvPr id="70" name="Straight Arrow Connector 69">
              <a:extLst>
                <a:ext uri="{FF2B5EF4-FFF2-40B4-BE49-F238E27FC236}">
                  <a16:creationId xmlns:a16="http://schemas.microsoft.com/office/drawing/2014/main" id="{F13DEC95-2773-4262-BF9C-0A837F23BBA8}"/>
                </a:ext>
              </a:extLst>
            </p:cNvPr>
            <p:cNvCxnSpPr>
              <a:cxnSpLocks/>
              <a:stCxn id="68" idx="3"/>
            </p:cNvCxnSpPr>
            <p:nvPr/>
          </p:nvCxnSpPr>
          <p:spPr>
            <a:xfrm flipV="1">
              <a:off x="7239000" y="2809486"/>
              <a:ext cx="533583" cy="238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F93A8A84-789B-4E67-BAD3-C9DBA1BB587A}"/>
                    </a:ext>
                  </a:extLst>
                </p:cNvPr>
                <p:cNvSpPr txBox="1"/>
                <p:nvPr/>
              </p:nvSpPr>
              <p:spPr>
                <a:xfrm>
                  <a:off x="7765657" y="2300548"/>
                  <a:ext cx="1287532" cy="923330"/>
                </a:xfrm>
                <a:prstGeom prst="rect">
                  <a:avLst/>
                </a:prstGeom>
                <a:noFill/>
                <a:ln>
                  <a:solidFill>
                    <a:schemeClr val="bg2">
                      <a:lumMod val="50000"/>
                    </a:schemeClr>
                  </a:solidFill>
                </a:ln>
              </p:spPr>
              <p:txBody>
                <a:bodyPr wrap="none" rtlCol="0">
                  <a:spAutoFit/>
                </a:bodyPr>
                <a:lstStyle/>
                <a:p>
                  <a:r>
                    <a:rPr lang="en-US" dirty="0"/>
                    <a:t>Results for</a:t>
                  </a:r>
                </a:p>
                <a:p>
                  <a14:m>
                    <m:oMath xmlns:m="http://schemas.openxmlformats.org/officeDocument/2006/math">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e>
                      </m:d>
                    </m:oMath>
                  </a14:m>
                  <a:r>
                    <a:rPr lang="en-US" dirty="0"/>
                    <a:t> </a:t>
                  </a:r>
                </a:p>
                <a:p>
                  <a:r>
                    <a:rPr lang="en-US" dirty="0"/>
                    <a:t>correlator</a:t>
                  </a:r>
                </a:p>
              </p:txBody>
            </p:sp>
          </mc:Choice>
          <mc:Fallback>
            <p:sp>
              <p:nvSpPr>
                <p:cNvPr id="71" name="TextBox 70">
                  <a:extLst>
                    <a:ext uri="{FF2B5EF4-FFF2-40B4-BE49-F238E27FC236}">
                      <a16:creationId xmlns:a16="http://schemas.microsoft.com/office/drawing/2014/main" id="{F93A8A84-789B-4E67-BAD3-C9DBA1BB587A}"/>
                    </a:ext>
                  </a:extLst>
                </p:cNvPr>
                <p:cNvSpPr txBox="1">
                  <a:spLocks noRot="1" noChangeAspect="1" noMove="1" noResize="1" noEditPoints="1" noAdjustHandles="1" noChangeArrowheads="1" noChangeShapeType="1" noTextEdit="1"/>
                </p:cNvSpPr>
                <p:nvPr/>
              </p:nvSpPr>
              <p:spPr>
                <a:xfrm>
                  <a:off x="7765657" y="2300548"/>
                  <a:ext cx="1287532" cy="923330"/>
                </a:xfrm>
                <a:prstGeom prst="rect">
                  <a:avLst/>
                </a:prstGeom>
                <a:blipFill>
                  <a:blip r:embed="rId6"/>
                  <a:stretch>
                    <a:fillRect l="-3286" t="-2597" r="-3286" b="-8442"/>
                  </a:stretch>
                </a:blipFill>
                <a:ln>
                  <a:solidFill>
                    <a:schemeClr val="bg2">
                      <a:lumMod val="5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7B379DA1-8309-4338-B898-B7081BEE64DA}"/>
                  </a:ext>
                </a:extLst>
              </p:cNvPr>
              <p:cNvSpPr txBox="1"/>
              <p:nvPr/>
            </p:nvSpPr>
            <p:spPr>
              <a:xfrm>
                <a:off x="7162800" y="4517969"/>
                <a:ext cx="1391346" cy="400110"/>
              </a:xfrm>
              <a:prstGeom prst="rect">
                <a:avLst/>
              </a:prstGeom>
              <a:solidFill>
                <a:srgbClr val="FFFF00"/>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5</m:t>
                          </m:r>
                        </m:sub>
                      </m:sSub>
                      <m:r>
                        <a:rPr lang="en-US" sz="2000" b="0" i="1" smtClean="0">
                          <a:latin typeface="Cambria Math" panose="02040503050406030204" pitchFamily="18" charset="0"/>
                          <a:ea typeface="Cambria Math" panose="02040503050406030204" pitchFamily="18" charset="0"/>
                        </a:rPr>
                        <m:t>𝐵</m:t>
                      </m:r>
                    </m:oMath>
                  </m:oMathPara>
                </a14:m>
                <a:endParaRPr lang="en-US" dirty="0"/>
              </a:p>
            </p:txBody>
          </p:sp>
        </mc:Choice>
        <mc:Fallback>
          <p:sp>
            <p:nvSpPr>
              <p:cNvPr id="73" name="TextBox 72">
                <a:extLst>
                  <a:ext uri="{FF2B5EF4-FFF2-40B4-BE49-F238E27FC236}">
                    <a16:creationId xmlns:a16="http://schemas.microsoft.com/office/drawing/2014/main" id="{7B379DA1-8309-4338-B898-B7081BEE64DA}"/>
                  </a:ext>
                </a:extLst>
              </p:cNvPr>
              <p:cNvSpPr txBox="1">
                <a:spLocks noRot="1" noChangeAspect="1" noMove="1" noResize="1" noEditPoints="1" noAdjustHandles="1" noChangeArrowheads="1" noChangeShapeType="1" noTextEdit="1"/>
              </p:cNvSpPr>
              <p:nvPr/>
            </p:nvSpPr>
            <p:spPr>
              <a:xfrm>
                <a:off x="7162800" y="4517969"/>
                <a:ext cx="1391346" cy="400110"/>
              </a:xfrm>
              <a:prstGeom prst="rect">
                <a:avLst/>
              </a:prstGeom>
              <a:blipFill>
                <a:blip r:embed="rId7"/>
                <a:stretch>
                  <a:fillRect b="-75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30114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inVertical)">
                                      <p:cBhvr>
                                        <p:cTn id="31" dur="500"/>
                                        <p:tgtEl>
                                          <p:spTgt spid="6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down)">
                                      <p:cBhvr>
                                        <p:cTn id="39" dur="500"/>
                                        <p:tgtEl>
                                          <p:spTgt spid="72"/>
                                        </p:tgtEl>
                                      </p:cBhvr>
                                    </p:animEffect>
                                  </p:childTnLst>
                                </p:cTn>
                              </p:par>
                            </p:childTnLst>
                          </p:cTn>
                        </p:par>
                        <p:par>
                          <p:cTn id="40" fill="hold">
                            <p:stCondLst>
                              <p:cond delay="1500"/>
                            </p:stCondLst>
                            <p:childTnLst>
                              <p:par>
                                <p:cTn id="41" presetID="16" presetClass="entr" presetSubtype="21"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arn(inVertical)">
                                      <p:cBhvr>
                                        <p:cTn id="43" dur="500"/>
                                        <p:tgtEl>
                                          <p:spTgt spid="73"/>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arn(inVertical)">
                                      <p:cBhvr>
                                        <p:cTn id="4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1" grpId="0"/>
      <p:bldP spid="62" grpId="0"/>
      <p:bldP spid="68"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39D3E141-968B-4F7C-BC11-B3BEC2AE2E98}" type="slidenum">
              <a:rPr lang="en-US" smtClean="0"/>
              <a:pPr/>
              <a:t>7</a:t>
            </a:fld>
            <a:endParaRPr lang="en-US"/>
          </a:p>
        </p:txBody>
      </p:sp>
      <p:sp>
        <p:nvSpPr>
          <p:cNvPr id="13319" name="Rectangle 7"/>
          <p:cNvSpPr>
            <a:spLocks noChangeArrowheads="1"/>
          </p:cNvSpPr>
          <p:nvPr/>
        </p:nvSpPr>
        <p:spPr bwMode="auto">
          <a:xfrm>
            <a:off x="-152400" y="-12700"/>
            <a:ext cx="38100" cy="2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Footer Placeholder 4"/>
          <p:cNvSpPr>
            <a:spLocks noGrp="1"/>
          </p:cNvSpPr>
          <p:nvPr>
            <p:ph type="ftr" sz="quarter" idx="11"/>
          </p:nvPr>
        </p:nvSpPr>
        <p:spPr>
          <a:xfrm>
            <a:off x="3200400" y="6416675"/>
            <a:ext cx="5562600" cy="365125"/>
          </a:xfrm>
        </p:spPr>
        <p:txBody>
          <a:bodyPr/>
          <a:lstStyle/>
          <a:p>
            <a:pPr>
              <a:defRPr/>
            </a:pPr>
            <a:r>
              <a:rPr lang="en-US" dirty="0"/>
              <a:t>Roy A.  Lacey, Stony Brook University, 5th Workshop on chirality &amp; vorticity, Beijing China</a:t>
            </a:r>
          </a:p>
        </p:txBody>
      </p:sp>
      <mc:AlternateContent xmlns:mc="http://schemas.openxmlformats.org/markup-compatibility/2006">
        <mc:Choice xmlns:a14="http://schemas.microsoft.com/office/drawing/2010/main" Requires="a14">
          <p:sp>
            <p:nvSpPr>
              <p:cNvPr id="29" name="Rounded Rectangle 28"/>
              <p:cNvSpPr/>
              <p:nvPr/>
            </p:nvSpPr>
            <p:spPr>
              <a:xfrm>
                <a:off x="71556" y="77331"/>
                <a:ext cx="3967044"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b="1" dirty="0">
                    <a:solidFill>
                      <a:srgbClr val="320CD6"/>
                    </a:solidFill>
                  </a:rPr>
                  <a:t>Why the </a:t>
                </a:r>
                <a14:m>
                  <m:oMath xmlns:m="http://schemas.openxmlformats.org/officeDocument/2006/math">
                    <m:sSub>
                      <m:sSubPr>
                        <m:ctrlPr>
                          <a:rPr lang="en-US" sz="2000">
                            <a:solidFill>
                              <a:srgbClr val="0033CC"/>
                            </a:solidFill>
                            <a:latin typeface="Cambria Math" panose="02040503050406030204" pitchFamily="18" charset="0"/>
                          </a:rPr>
                        </m:ctrlPr>
                      </m:sSubPr>
                      <m:e>
                        <m:r>
                          <a:rPr lang="en-US" sz="2000">
                            <a:solidFill>
                              <a:srgbClr val="0033CC"/>
                            </a:solidFill>
                            <a:latin typeface="Cambria Math" panose="02040503050406030204" pitchFamily="18" charset="0"/>
                          </a:rPr>
                          <m:t>𝑅</m:t>
                        </m:r>
                      </m:e>
                      <m:sub>
                        <m:r>
                          <a:rPr lang="el-GR" sz="2000">
                            <a:solidFill>
                              <a:srgbClr val="0033CC"/>
                            </a:solidFill>
                            <a:latin typeface="Cambria Math" panose="02040503050406030204" pitchFamily="18" charset="0"/>
                          </a:rPr>
                          <m:t>𝛹</m:t>
                        </m:r>
                        <m:r>
                          <a:rPr lang="en-US" sz="2000">
                            <a:solidFill>
                              <a:srgbClr val="0033CC"/>
                            </a:solidFill>
                            <a:latin typeface="Cambria Math" panose="02040503050406030204" pitchFamily="18" charset="0"/>
                          </a:rPr>
                          <m:t>𝑚</m:t>
                        </m:r>
                      </m:sub>
                    </m:sSub>
                    <m:d>
                      <m:dPr>
                        <m:ctrlPr>
                          <a:rPr lang="en-US" sz="2000">
                            <a:solidFill>
                              <a:srgbClr val="0033CC"/>
                            </a:solidFill>
                            <a:latin typeface="Cambria Math" panose="02040503050406030204" pitchFamily="18" charset="0"/>
                          </a:rPr>
                        </m:ctrlPr>
                      </m:dPr>
                      <m:e>
                        <m:r>
                          <a:rPr lang="en-US" sz="2000">
                            <a:solidFill>
                              <a:srgbClr val="0033CC"/>
                            </a:solidFill>
                            <a:latin typeface="Cambria Math" panose="02040503050406030204" pitchFamily="18" charset="0"/>
                          </a:rPr>
                          <m:t>∆</m:t>
                        </m:r>
                        <m:r>
                          <a:rPr lang="en-US" sz="2000">
                            <a:solidFill>
                              <a:srgbClr val="0033CC"/>
                            </a:solidFill>
                            <a:latin typeface="Cambria Math" panose="02040503050406030204" pitchFamily="18" charset="0"/>
                          </a:rPr>
                          <m:t>𝑆</m:t>
                        </m:r>
                      </m:e>
                    </m:d>
                  </m:oMath>
                </a14:m>
                <a:r>
                  <a:rPr lang="en-US" sz="2100" b="1" dirty="0">
                    <a:solidFill>
                      <a:srgbClr val="320CD6"/>
                    </a:solidFill>
                  </a:rPr>
                  <a:t>correlator?</a:t>
                </a:r>
                <a:endParaRPr lang="en-US" sz="2100" dirty="0"/>
              </a:p>
            </p:txBody>
          </p:sp>
        </mc:Choice>
        <mc:Fallback>
          <p:sp>
            <p:nvSpPr>
              <p:cNvPr id="29" name="Rounded Rectangle 28"/>
              <p:cNvSpPr>
                <a:spLocks noRot="1" noChangeAspect="1" noMove="1" noResize="1" noEditPoints="1" noAdjustHandles="1" noChangeArrowheads="1" noChangeShapeType="1" noTextEdit="1"/>
              </p:cNvSpPr>
              <p:nvPr/>
            </p:nvSpPr>
            <p:spPr>
              <a:xfrm>
                <a:off x="71556" y="77331"/>
                <a:ext cx="3967044" cy="431342"/>
              </a:xfrm>
              <a:prstGeom prst="roundRect">
                <a:avLst/>
              </a:prstGeom>
              <a:blipFill>
                <a:blip r:embed="rId4"/>
                <a:stretch>
                  <a:fillRect l="-1380" t="-7042" b="-25352"/>
                </a:stretch>
              </a:blipFill>
              <a:ln w="3175"/>
            </p:spPr>
            <p:txBody>
              <a:bodyPr/>
              <a:lstStyle/>
              <a:p>
                <a:r>
                  <a:rPr lang="en-US">
                    <a:noFill/>
                  </a:rPr>
                  <a:t> </a:t>
                </a:r>
              </a:p>
            </p:txBody>
          </p:sp>
        </mc:Fallback>
      </mc:AlternateContent>
      <p:grpSp>
        <p:nvGrpSpPr>
          <p:cNvPr id="2" name="Group 1"/>
          <p:cNvGrpSpPr/>
          <p:nvPr/>
        </p:nvGrpSpPr>
        <p:grpSpPr>
          <a:xfrm>
            <a:off x="265281" y="2169505"/>
            <a:ext cx="2621419" cy="1944460"/>
            <a:chOff x="2743200" y="2398940"/>
            <a:chExt cx="2621419" cy="1944460"/>
          </a:xfrm>
        </p:grpSpPr>
        <p:sp>
          <p:nvSpPr>
            <p:cNvPr id="15" name="TextBox 14"/>
            <p:cNvSpPr txBox="1"/>
            <p:nvPr/>
          </p:nvSpPr>
          <p:spPr>
            <a:xfrm>
              <a:off x="4001979" y="2398940"/>
              <a:ext cx="351379" cy="369332"/>
            </a:xfrm>
            <a:prstGeom prst="rect">
              <a:avLst/>
            </a:prstGeom>
            <a:noFill/>
          </p:spPr>
          <p:txBody>
            <a:bodyPr wrap="none" rtlCol="0">
              <a:spAutoFit/>
            </a:bodyPr>
            <a:lstStyle/>
            <a:p>
              <a:r>
                <a:rPr lang="en-US" b="1" i="0" dirty="0"/>
                <a:t>B</a:t>
              </a:r>
            </a:p>
          </p:txBody>
        </p:sp>
        <mc:AlternateContent xmlns:mc="http://schemas.openxmlformats.org/markup-compatibility/2006" xmlns:a14="http://schemas.microsoft.com/office/drawing/2010/main">
          <mc:Choice Requires="a14">
            <p:sp>
              <p:nvSpPr>
                <p:cNvPr id="16" name="TextBox 15"/>
                <p:cNvSpPr txBox="1"/>
                <p:nvPr/>
              </p:nvSpPr>
              <p:spPr>
                <a:xfrm>
                  <a:off x="2743200" y="2939474"/>
                  <a:ext cx="852348" cy="461665"/>
                </a:xfrm>
                <a:prstGeom prst="rect">
                  <a:avLst/>
                </a:prstGeom>
                <a:noFill/>
              </p:spPr>
              <p:txBody>
                <a:bodyPr wrap="none" rtlCol="0">
                  <a:spAutoFit/>
                </a:bodyPr>
                <a:lstStyle/>
                <a:p>
                  <a:r>
                    <a:rPr lang="en-US" sz="1200" dirty="0"/>
                    <a:t>Reaction</a:t>
                  </a:r>
                </a:p>
                <a:p>
                  <a:r>
                    <a:rPr lang="en-US" sz="1200" dirty="0"/>
                    <a:t>Plane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Ψ</m:t>
                          </m:r>
                        </m:e>
                        <m:sub>
                          <m:r>
                            <a:rPr lang="en-US" sz="1200" b="0" i="1" smtClean="0">
                              <a:latin typeface="Cambria Math" panose="02040503050406030204" pitchFamily="18" charset="0"/>
                            </a:rPr>
                            <m:t>𝑛</m:t>
                          </m:r>
                        </m:sub>
                      </m:sSub>
                    </m:oMath>
                  </a14:m>
                  <a:r>
                    <a:rPr lang="en-US" sz="1200" dirty="0"/>
                    <a:t> </a:t>
                  </a:r>
                </a:p>
              </p:txBody>
            </p:sp>
          </mc:Choice>
          <mc:Fallback xmlns="">
            <p:sp>
              <p:nvSpPr>
                <p:cNvPr id="16" name="TextBox 15"/>
                <p:cNvSpPr txBox="1">
                  <a:spLocks noRot="1" noChangeAspect="1" noMove="1" noResize="1" noEditPoints="1" noAdjustHandles="1" noChangeArrowheads="1" noChangeShapeType="1" noTextEdit="1"/>
                </p:cNvSpPr>
                <p:nvPr/>
              </p:nvSpPr>
              <p:spPr>
                <a:xfrm>
                  <a:off x="2743200" y="2939474"/>
                  <a:ext cx="852348" cy="461665"/>
                </a:xfrm>
                <a:prstGeom prst="rect">
                  <a:avLst/>
                </a:prstGeom>
                <a:blipFill>
                  <a:blip r:embed="rId5"/>
                  <a:stretch>
                    <a:fillRect l="-719" t="-2667" b="-9333"/>
                  </a:stretch>
                </a:blipFill>
              </p:spPr>
              <p:txBody>
                <a:bodyPr/>
                <a:lstStyle/>
                <a:p>
                  <a:r>
                    <a:rPr lang="en-US">
                      <a:noFill/>
                    </a:rPr>
                    <a:t> </a:t>
                  </a:r>
                </a:p>
              </p:txBody>
            </p:sp>
          </mc:Fallback>
        </mc:AlternateContent>
        <p:grpSp>
          <p:nvGrpSpPr>
            <p:cNvPr id="17" name="Group 16"/>
            <p:cNvGrpSpPr/>
            <p:nvPr/>
          </p:nvGrpSpPr>
          <p:grpSpPr>
            <a:xfrm>
              <a:off x="2748169" y="2398940"/>
              <a:ext cx="2616450" cy="1944460"/>
              <a:chOff x="3964341" y="394080"/>
              <a:chExt cx="2616450" cy="1944460"/>
            </a:xfrm>
          </p:grpSpPr>
          <p:grpSp>
            <p:nvGrpSpPr>
              <p:cNvPr id="18" name="Group 17"/>
              <p:cNvGrpSpPr/>
              <p:nvPr/>
            </p:nvGrpSpPr>
            <p:grpSpPr>
              <a:xfrm>
                <a:off x="3964341" y="394080"/>
                <a:ext cx="2616450" cy="1944460"/>
                <a:chOff x="3964341" y="394080"/>
                <a:chExt cx="2616450" cy="1944460"/>
              </a:xfrm>
            </p:grpSpPr>
            <p:grpSp>
              <p:nvGrpSpPr>
                <p:cNvPr id="20" name="Group 19"/>
                <p:cNvGrpSpPr/>
                <p:nvPr/>
              </p:nvGrpSpPr>
              <p:grpSpPr>
                <a:xfrm>
                  <a:off x="4023276" y="394080"/>
                  <a:ext cx="2557515" cy="1944460"/>
                  <a:chOff x="3915228" y="450006"/>
                  <a:chExt cx="2557515" cy="1944460"/>
                </a:xfrm>
              </p:grpSpPr>
              <p:sp>
                <p:nvSpPr>
                  <p:cNvPr id="25" name="TextBox 24"/>
                  <p:cNvSpPr txBox="1"/>
                  <p:nvPr/>
                </p:nvSpPr>
                <p:spPr>
                  <a:xfrm>
                    <a:off x="5110103" y="450006"/>
                    <a:ext cx="351379" cy="369332"/>
                  </a:xfrm>
                  <a:prstGeom prst="rect">
                    <a:avLst/>
                  </a:prstGeom>
                  <a:noFill/>
                </p:spPr>
                <p:txBody>
                  <a:bodyPr wrap="none" rtlCol="0">
                    <a:spAutoFit/>
                  </a:bodyPr>
                  <a:lstStyle/>
                  <a:p>
                    <a:r>
                      <a:rPr lang="en-US" b="1" i="0" dirty="0"/>
                      <a:t>B</a:t>
                    </a:r>
                  </a:p>
                </p:txBody>
              </p:sp>
              <p:pic>
                <p:nvPicPr>
                  <p:cNvPr id="26" name="Picture 25"/>
                  <p:cNvPicPr>
                    <a:picLocks noChangeAspect="1"/>
                  </p:cNvPicPr>
                  <p:nvPr/>
                </p:nvPicPr>
                <p:blipFill>
                  <a:blip r:embed="rId6"/>
                  <a:stretch>
                    <a:fillRect/>
                  </a:stretch>
                </p:blipFill>
                <p:spPr>
                  <a:xfrm>
                    <a:off x="4098844" y="737415"/>
                    <a:ext cx="2373899" cy="1477798"/>
                  </a:xfrm>
                  <a:prstGeom prst="rect">
                    <a:avLst/>
                  </a:prstGeom>
                </p:spPr>
              </p:pic>
              <p:cxnSp>
                <p:nvCxnSpPr>
                  <p:cNvPr id="27" name="Straight Arrow Connector 26"/>
                  <p:cNvCxnSpPr/>
                  <p:nvPr/>
                </p:nvCxnSpPr>
                <p:spPr>
                  <a:xfrm flipV="1">
                    <a:off x="4158281" y="1657928"/>
                    <a:ext cx="0" cy="447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334000" y="2094344"/>
                    <a:ext cx="533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42241" y="2025134"/>
                    <a:ext cx="300083" cy="369332"/>
                  </a:xfrm>
                  <a:prstGeom prst="rect">
                    <a:avLst/>
                  </a:prstGeom>
                  <a:noFill/>
                </p:spPr>
                <p:txBody>
                  <a:bodyPr wrap="none" rtlCol="0">
                    <a:spAutoFit/>
                  </a:bodyPr>
                  <a:lstStyle/>
                  <a:p>
                    <a:r>
                      <a:rPr lang="en-US" dirty="0"/>
                      <a:t>x</a:t>
                    </a:r>
                  </a:p>
                </p:txBody>
              </p:sp>
              <p:sp>
                <p:nvSpPr>
                  <p:cNvPr id="31" name="TextBox 30"/>
                  <p:cNvSpPr txBox="1"/>
                  <p:nvPr/>
                </p:nvSpPr>
                <p:spPr>
                  <a:xfrm>
                    <a:off x="3915228" y="1696985"/>
                    <a:ext cx="300083" cy="369332"/>
                  </a:xfrm>
                  <a:prstGeom prst="rect">
                    <a:avLst/>
                  </a:prstGeom>
                  <a:noFill/>
                </p:spPr>
                <p:txBody>
                  <a:bodyPr wrap="none" rtlCol="0">
                    <a:spAutoFit/>
                  </a:bodyPr>
                  <a:lstStyle/>
                  <a:p>
                    <a:r>
                      <a:rPr lang="en-US" dirty="0"/>
                      <a:t>y</a:t>
                    </a:r>
                  </a:p>
                </p:txBody>
              </p:sp>
            </p:grpSp>
            <mc:AlternateContent xmlns:mc="http://schemas.openxmlformats.org/markup-compatibility/2006" xmlns:a14="http://schemas.microsoft.com/office/drawing/2010/main">
              <mc:Choice Requires="a14">
                <p:sp>
                  <p:nvSpPr>
                    <p:cNvPr id="21" name="TextBox 20"/>
                    <p:cNvSpPr txBox="1"/>
                    <p:nvPr/>
                  </p:nvSpPr>
                  <p:spPr>
                    <a:xfrm>
                      <a:off x="3964341" y="934614"/>
                      <a:ext cx="842410" cy="461665"/>
                    </a:xfrm>
                    <a:prstGeom prst="rect">
                      <a:avLst/>
                    </a:prstGeom>
                    <a:noFill/>
                  </p:spPr>
                  <p:txBody>
                    <a:bodyPr wrap="none" rtlCol="0">
                      <a:spAutoFit/>
                    </a:bodyPr>
                    <a:lstStyle/>
                    <a:p>
                      <a:r>
                        <a:rPr lang="en-US" sz="1200" dirty="0"/>
                        <a:t>Reaction</a:t>
                      </a:r>
                    </a:p>
                    <a:p>
                      <a:r>
                        <a:rPr lang="en-US" sz="1200" dirty="0"/>
                        <a:t>Plane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Ψ</m:t>
                              </m:r>
                            </m:e>
                            <m:sub>
                              <m:r>
                                <a:rPr lang="en-US" sz="1200" b="0" i="1" smtClean="0">
                                  <a:latin typeface="Cambria Math" panose="02040503050406030204" pitchFamily="18" charset="0"/>
                                </a:rPr>
                                <m:t>2</m:t>
                              </m:r>
                            </m:sub>
                          </m:sSub>
                        </m:oMath>
                      </a14:m>
                      <a:r>
                        <a:rPr lang="en-US" sz="1200" dirty="0"/>
                        <a:t> </a:t>
                      </a:r>
                    </a:p>
                  </p:txBody>
                </p:sp>
              </mc:Choice>
              <mc:Fallback xmlns="">
                <p:sp>
                  <p:nvSpPr>
                    <p:cNvPr id="21" name="TextBox 20"/>
                    <p:cNvSpPr txBox="1">
                      <a:spLocks noRot="1" noChangeAspect="1" noMove="1" noResize="1" noEditPoints="1" noAdjustHandles="1" noChangeArrowheads="1" noChangeShapeType="1" noTextEdit="1"/>
                    </p:cNvSpPr>
                    <p:nvPr/>
                  </p:nvSpPr>
                  <p:spPr>
                    <a:xfrm>
                      <a:off x="3964341" y="934614"/>
                      <a:ext cx="842410" cy="461665"/>
                    </a:xfrm>
                    <a:prstGeom prst="rect">
                      <a:avLst/>
                    </a:prstGeom>
                    <a:blipFill>
                      <a:blip r:embed="rId7"/>
                      <a:stretch>
                        <a:fillRect t="-2667" b="-9333"/>
                      </a:stretch>
                    </a:blipFill>
                  </p:spPr>
                  <p:txBody>
                    <a:bodyPr/>
                    <a:lstStyle/>
                    <a:p>
                      <a:r>
                        <a:rPr lang="en-US">
                          <a:noFill/>
                        </a:rPr>
                        <a:t> </a:t>
                      </a:r>
                    </a:p>
                  </p:txBody>
                </p:sp>
              </mc:Fallback>
            </mc:AlternateContent>
          </p:grpSp>
          <p:cxnSp>
            <p:nvCxnSpPr>
              <p:cNvPr id="19" name="Straight Arrow Connector 18"/>
              <p:cNvCxnSpPr/>
              <p:nvPr/>
            </p:nvCxnSpPr>
            <p:spPr>
              <a:xfrm>
                <a:off x="4648200" y="1165446"/>
                <a:ext cx="163520" cy="1299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951" y="560081"/>
            <a:ext cx="4965497" cy="646331"/>
          </a:xfrm>
          <a:prstGeom prst="rect">
            <a:avLst/>
          </a:prstGeom>
          <a:noFill/>
        </p:spPr>
        <p:txBody>
          <a:bodyPr wrap="square" rtlCol="0">
            <a:spAutoFit/>
          </a:bodyPr>
          <a:lstStyle/>
          <a:p>
            <a:pPr algn="l"/>
            <a:r>
              <a:rPr lang="en-US" b="1" dirty="0">
                <a:solidFill>
                  <a:srgbClr val="FB1525"/>
                </a:solidFill>
              </a:rPr>
              <a:t>To have better control over signal and  background</a:t>
            </a:r>
          </a:p>
        </p:txBody>
      </p:sp>
      <p:grpSp>
        <p:nvGrpSpPr>
          <p:cNvPr id="45" name="Group 44"/>
          <p:cNvGrpSpPr/>
          <p:nvPr/>
        </p:nvGrpSpPr>
        <p:grpSpPr>
          <a:xfrm>
            <a:off x="-84989" y="1371600"/>
            <a:ext cx="3666389" cy="1870117"/>
            <a:chOff x="-84989" y="1371600"/>
            <a:chExt cx="3666389" cy="1870117"/>
          </a:xfrm>
        </p:grpSpPr>
        <p:cxnSp>
          <p:nvCxnSpPr>
            <p:cNvPr id="11" name="Straight Arrow Connector 10"/>
            <p:cNvCxnSpPr/>
            <p:nvPr/>
          </p:nvCxnSpPr>
          <p:spPr>
            <a:xfrm flipV="1">
              <a:off x="1595206" y="1905000"/>
              <a:ext cx="0" cy="1336717"/>
            </a:xfrm>
            <a:prstGeom prst="straightConnector1">
              <a:avLst/>
            </a:prstGeom>
            <a:ln w="34925" cmpd="sng">
              <a:headEnd w="lg" len="lg"/>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4989" y="1371600"/>
              <a:ext cx="3666389" cy="646331"/>
            </a:xfrm>
            <a:prstGeom prst="rect">
              <a:avLst/>
            </a:prstGeom>
            <a:noFill/>
          </p:spPr>
          <p:txBody>
            <a:bodyPr wrap="none" rtlCol="0">
              <a:spAutoFit/>
            </a:bodyPr>
            <a:lstStyle/>
            <a:p>
              <a:r>
                <a:rPr lang="en-US" dirty="0">
                  <a:solidFill>
                    <a:srgbClr val="0070C0"/>
                  </a:solidFill>
                </a:rPr>
                <a:t>CME-driven + Background-driven </a:t>
              </a:r>
            </a:p>
            <a:p>
              <a:r>
                <a:rPr lang="en-US" dirty="0">
                  <a:solidFill>
                    <a:srgbClr val="0070C0"/>
                  </a:solidFill>
                </a:rPr>
                <a:t>charge separation</a:t>
              </a:r>
            </a:p>
          </p:txBody>
        </p:sp>
      </p:grpSp>
      <p:grpSp>
        <p:nvGrpSpPr>
          <p:cNvPr id="46" name="Group 45"/>
          <p:cNvGrpSpPr/>
          <p:nvPr/>
        </p:nvGrpSpPr>
        <p:grpSpPr>
          <a:xfrm>
            <a:off x="1856198" y="2875613"/>
            <a:ext cx="3294203" cy="923330"/>
            <a:chOff x="1856198" y="2875613"/>
            <a:chExt cx="3294203" cy="923330"/>
          </a:xfrm>
        </p:grpSpPr>
        <p:cxnSp>
          <p:nvCxnSpPr>
            <p:cNvPr id="39" name="Straight Arrow Connector 38"/>
            <p:cNvCxnSpPr/>
            <p:nvPr/>
          </p:nvCxnSpPr>
          <p:spPr>
            <a:xfrm flipV="1">
              <a:off x="1856198" y="3267931"/>
              <a:ext cx="1278022" cy="2"/>
            </a:xfrm>
            <a:prstGeom prst="straightConnector1">
              <a:avLst/>
            </a:prstGeom>
            <a:ln w="34925" cmpd="sng">
              <a:headEnd w="lg" len="lg"/>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965187" y="2875613"/>
              <a:ext cx="2185214" cy="923330"/>
            </a:xfrm>
            <a:prstGeom prst="rect">
              <a:avLst/>
            </a:prstGeom>
            <a:noFill/>
          </p:spPr>
          <p:txBody>
            <a:bodyPr wrap="none" rtlCol="0">
              <a:spAutoFit/>
            </a:bodyPr>
            <a:lstStyle/>
            <a:p>
              <a:r>
                <a:rPr lang="en-US" dirty="0">
                  <a:solidFill>
                    <a:srgbClr val="0070C0"/>
                  </a:solidFill>
                </a:rPr>
                <a:t>Background-driven </a:t>
              </a:r>
            </a:p>
            <a:p>
              <a:r>
                <a:rPr lang="en-US" dirty="0">
                  <a:solidFill>
                    <a:srgbClr val="0070C0"/>
                  </a:solidFill>
                </a:rPr>
                <a:t>charge separation</a:t>
              </a:r>
            </a:p>
            <a:p>
              <a:r>
                <a:rPr lang="en-US" dirty="0">
                  <a:solidFill>
                    <a:srgbClr val="0070C0"/>
                  </a:solidFill>
                </a:rPr>
                <a:t>only</a:t>
              </a:r>
            </a:p>
          </p:txBody>
        </p:sp>
      </p:grpSp>
      <p:sp>
        <p:nvSpPr>
          <p:cNvPr id="42" name="TextBox 41"/>
          <p:cNvSpPr txBox="1"/>
          <p:nvPr/>
        </p:nvSpPr>
        <p:spPr>
          <a:xfrm>
            <a:off x="287342" y="3987731"/>
            <a:ext cx="4063329" cy="1831271"/>
          </a:xfrm>
          <a:prstGeom prst="rect">
            <a:avLst/>
          </a:prstGeom>
          <a:noFill/>
        </p:spPr>
        <p:txBody>
          <a:bodyPr wrap="square" rtlCol="0">
            <a:spAutoFit/>
          </a:bodyPr>
          <a:lstStyle/>
          <a:p>
            <a:pPr algn="l"/>
            <a:r>
              <a:rPr lang="en-US" u="sng" dirty="0"/>
              <a:t>Measure separately;</a:t>
            </a:r>
            <a:r>
              <a:rPr lang="en-US" dirty="0"/>
              <a:t> </a:t>
            </a:r>
          </a:p>
          <a:p>
            <a:pPr marL="285750" indent="-285750" algn="l">
              <a:buFont typeface="Wingdings" panose="05000000000000000000" pitchFamily="2" charset="2"/>
              <a:buChar char="ü"/>
            </a:pPr>
            <a:r>
              <a:rPr lang="en-US" dirty="0"/>
              <a:t>CME-driven + Background-driven </a:t>
            </a:r>
          </a:p>
          <a:p>
            <a:pPr algn="l"/>
            <a:r>
              <a:rPr lang="en-US" dirty="0"/>
              <a:t>     charge separation</a:t>
            </a:r>
          </a:p>
          <a:p>
            <a:r>
              <a:rPr lang="en-US" sz="500" dirty="0"/>
              <a:t> </a:t>
            </a:r>
          </a:p>
          <a:p>
            <a:pPr marL="285750" indent="-285750" algn="l">
              <a:buFont typeface="Wingdings" panose="05000000000000000000" pitchFamily="2" charset="2"/>
              <a:buChar char="ü"/>
            </a:pPr>
            <a:r>
              <a:rPr lang="en-US" dirty="0"/>
              <a:t>Background-driven </a:t>
            </a:r>
          </a:p>
          <a:p>
            <a:pPr algn="l"/>
            <a:r>
              <a:rPr lang="en-US" dirty="0"/>
              <a:t>     charge separation</a:t>
            </a:r>
          </a:p>
          <a:p>
            <a:pPr algn="l"/>
            <a:r>
              <a:rPr lang="en-US" b="1" dirty="0">
                <a:solidFill>
                  <a:srgbClr val="FB1525"/>
                </a:solidFill>
              </a:rPr>
              <a:t>Then make appropriate comparison </a:t>
            </a:r>
          </a:p>
        </p:txBody>
      </p:sp>
      <p:sp>
        <p:nvSpPr>
          <p:cNvPr id="43" name="TextBox 42"/>
          <p:cNvSpPr txBox="1"/>
          <p:nvPr/>
        </p:nvSpPr>
        <p:spPr>
          <a:xfrm>
            <a:off x="3086193" y="945157"/>
            <a:ext cx="2480167" cy="369332"/>
          </a:xfrm>
          <a:prstGeom prst="rect">
            <a:avLst/>
          </a:prstGeom>
          <a:noFill/>
        </p:spPr>
        <p:txBody>
          <a:bodyPr wrap="none" rtlCol="0">
            <a:spAutoFit/>
          </a:bodyPr>
          <a:lstStyle/>
          <a:p>
            <a:r>
              <a:rPr lang="en-US" b="1" i="0" u="sng" dirty="0"/>
              <a:t>Correlator essentials</a:t>
            </a:r>
          </a:p>
        </p:txBody>
      </p:sp>
      <p:grpSp>
        <p:nvGrpSpPr>
          <p:cNvPr id="55" name="Group 54"/>
          <p:cNvGrpSpPr/>
          <p:nvPr/>
        </p:nvGrpSpPr>
        <p:grpSpPr>
          <a:xfrm>
            <a:off x="5748831" y="304800"/>
            <a:ext cx="3395169" cy="2989189"/>
            <a:chOff x="5981700" y="1185165"/>
            <a:chExt cx="3395169" cy="2989189"/>
          </a:xfrm>
        </p:grpSpPr>
        <p:grpSp>
          <p:nvGrpSpPr>
            <p:cNvPr id="32" name="Group 31"/>
            <p:cNvGrpSpPr/>
            <p:nvPr/>
          </p:nvGrpSpPr>
          <p:grpSpPr>
            <a:xfrm>
              <a:off x="5981700" y="1536226"/>
              <a:ext cx="2392130" cy="1694728"/>
              <a:chOff x="4548" y="3089600"/>
              <a:chExt cx="2392130" cy="1694728"/>
            </a:xfrm>
          </p:grpSpPr>
          <p:grpSp>
            <p:nvGrpSpPr>
              <p:cNvPr id="33" name="Group 32"/>
              <p:cNvGrpSpPr/>
              <p:nvPr/>
            </p:nvGrpSpPr>
            <p:grpSpPr>
              <a:xfrm>
                <a:off x="4548" y="3121959"/>
                <a:ext cx="2392130" cy="1662369"/>
                <a:chOff x="4548" y="3121959"/>
                <a:chExt cx="2392130" cy="1662369"/>
              </a:xfrm>
            </p:grpSpPr>
            <mc:AlternateContent xmlns:mc="http://schemas.openxmlformats.org/markup-compatibility/2006" xmlns:a14="http://schemas.microsoft.com/office/drawing/2010/main">
              <mc:Choice Requires="a14">
                <p:sp>
                  <p:nvSpPr>
                    <p:cNvPr id="35" name="TextBox 34"/>
                    <p:cNvSpPr txBox="1"/>
                    <p:nvPr/>
                  </p:nvSpPr>
                  <p:spPr>
                    <a:xfrm>
                      <a:off x="4548" y="4445774"/>
                      <a:ext cx="2392130" cy="338554"/>
                    </a:xfrm>
                    <a:prstGeom prst="rect">
                      <a:avLst/>
                    </a:prstGeom>
                    <a:noFill/>
                  </p:spPr>
                  <p:txBody>
                    <a:bodyPr wrap="none" rtlCol="0">
                      <a:spAutoFit/>
                    </a:bodyPr>
                    <a:lstStyle/>
                    <a:p>
                      <a:r>
                        <a:rPr lang="en-US" sz="1600" dirty="0"/>
                        <a:t>B and </a:t>
                      </a:r>
                      <a14:m>
                        <m:oMath xmlns:m="http://schemas.openxmlformats.org/officeDocument/2006/math">
                          <m:sSub>
                            <m:sSubPr>
                              <m:ctrlPr>
                                <a:rPr lang="en-US" sz="1600" i="1">
                                  <a:latin typeface="Cambria Math" panose="02040503050406030204" pitchFamily="18" charset="0"/>
                                </a:rPr>
                              </m:ctrlPr>
                            </m:sSubPr>
                            <m:e>
                              <m:r>
                                <m:rPr>
                                  <m:sty m:val="p"/>
                                </m:rPr>
                                <a:rPr lang="el-GR" sz="1600">
                                  <a:latin typeface="Cambria Math" panose="02040503050406030204" pitchFamily="18" charset="0"/>
                                  <a:ea typeface="Cambria Math" panose="02040503050406030204" pitchFamily="18" charset="0"/>
                                </a:rPr>
                                <m:t>Ψ</m:t>
                              </m:r>
                            </m:e>
                            <m:sub>
                              <m:r>
                                <a:rPr lang="en-US" sz="1600">
                                  <a:latin typeface="Cambria Math" panose="02040503050406030204" pitchFamily="18" charset="0"/>
                                </a:rPr>
                                <m:t>2</m:t>
                              </m:r>
                            </m:sub>
                          </m:sSub>
                        </m:oMath>
                      </a14:m>
                      <a:r>
                        <a:rPr lang="en-US" sz="1600" dirty="0"/>
                        <a:t> ~ uncorrelated</a:t>
                      </a:r>
                    </a:p>
                  </p:txBody>
                </p:sp>
              </mc:Choice>
              <mc:Fallback xmlns="">
                <p:sp>
                  <p:nvSpPr>
                    <p:cNvPr id="29" name="TextBox 28"/>
                    <p:cNvSpPr txBox="1">
                      <a:spLocks noRot="1" noChangeAspect="1" noMove="1" noResize="1" noEditPoints="1" noAdjustHandles="1" noChangeArrowheads="1" noChangeShapeType="1" noTextEdit="1"/>
                    </p:cNvSpPr>
                    <p:nvPr/>
                  </p:nvSpPr>
                  <p:spPr>
                    <a:xfrm>
                      <a:off x="4548" y="4445774"/>
                      <a:ext cx="2392130" cy="338554"/>
                    </a:xfrm>
                    <a:prstGeom prst="rect">
                      <a:avLst/>
                    </a:prstGeom>
                    <a:blipFill>
                      <a:blip r:embed="rId10"/>
                      <a:stretch>
                        <a:fillRect l="-510" t="-5357" r="-255" b="-21429"/>
                      </a:stretch>
                    </a:blipFill>
                  </p:spPr>
                  <p:txBody>
                    <a:bodyPr/>
                    <a:lstStyle/>
                    <a:p>
                      <a:r>
                        <a:rPr lang="en-US">
                          <a:noFill/>
                        </a:rPr>
                        <a:t> </a:t>
                      </a:r>
                    </a:p>
                  </p:txBody>
                </p:sp>
              </mc:Fallback>
            </mc:AlternateContent>
            <p:pic>
              <p:nvPicPr>
                <p:cNvPr id="36" name="Picture 35"/>
                <p:cNvPicPr>
                  <a:picLocks noChangeAspect="1"/>
                </p:cNvPicPr>
                <p:nvPr/>
              </p:nvPicPr>
              <p:blipFill>
                <a:blip r:embed="rId11"/>
                <a:stretch>
                  <a:fillRect/>
                </a:stretch>
              </p:blipFill>
              <p:spPr>
                <a:xfrm>
                  <a:off x="112234" y="3121959"/>
                  <a:ext cx="2032381" cy="1372378"/>
                </a:xfrm>
                <a:prstGeom prst="rect">
                  <a:avLst/>
                </a:prstGeom>
              </p:spPr>
            </p:pic>
            <p:sp>
              <p:nvSpPr>
                <p:cNvPr id="37" name="Rectangle 36"/>
                <p:cNvSpPr/>
                <p:nvPr/>
              </p:nvSpPr>
              <p:spPr>
                <a:xfrm>
                  <a:off x="1371599" y="4102538"/>
                  <a:ext cx="748923" cy="369332"/>
                </a:xfrm>
                <a:prstGeom prst="rect">
                  <a:avLst/>
                </a:prstGeom>
              </p:spPr>
              <p:txBody>
                <a:bodyPr wrap="none">
                  <a:spAutoFit/>
                </a:bodyPr>
                <a:lstStyle/>
                <a:p>
                  <a:r>
                    <a:rPr lang="en-US" dirty="0"/>
                    <a:t>plane</a:t>
                  </a:r>
                </a:p>
              </p:txBody>
            </p:sp>
          </p:grpSp>
          <p:sp>
            <p:nvSpPr>
              <p:cNvPr id="34" name="TextBox 33"/>
              <p:cNvSpPr txBox="1"/>
              <p:nvPr/>
            </p:nvSpPr>
            <p:spPr>
              <a:xfrm>
                <a:off x="989060" y="3089600"/>
                <a:ext cx="627095" cy="307777"/>
              </a:xfrm>
              <a:prstGeom prst="rect">
                <a:avLst/>
              </a:prstGeom>
              <a:noFill/>
            </p:spPr>
            <p:txBody>
              <a:bodyPr wrap="none" rtlCol="0">
                <a:spAutoFit/>
              </a:bodyPr>
              <a:lstStyle/>
              <a:p>
                <a:r>
                  <a:rPr lang="en-US" sz="1400" b="1" i="0" dirty="0" err="1"/>
                  <a:t>p+Pb</a:t>
                </a:r>
                <a:endParaRPr lang="en-US" sz="1400" b="1" i="0" dirty="0"/>
              </a:p>
            </p:txBody>
          </p:sp>
        </p:grpSp>
        <p:sp>
          <p:nvSpPr>
            <p:cNvPr id="47" name="TextBox 46"/>
            <p:cNvSpPr txBox="1"/>
            <p:nvPr/>
          </p:nvSpPr>
          <p:spPr>
            <a:xfrm>
              <a:off x="6032199" y="1185165"/>
              <a:ext cx="3153428" cy="369332"/>
            </a:xfrm>
            <a:prstGeom prst="rect">
              <a:avLst/>
            </a:prstGeom>
            <a:noFill/>
          </p:spPr>
          <p:txBody>
            <a:bodyPr wrap="none" rtlCol="0">
              <a:spAutoFit/>
            </a:bodyPr>
            <a:lstStyle/>
            <a:p>
              <a:pPr marL="285750" indent="-285750">
                <a:buFont typeface="Wingdings" panose="05000000000000000000" pitchFamily="2" charset="2"/>
                <a:buChar char="Ø"/>
              </a:pPr>
              <a:r>
                <a:rPr lang="en-US" b="1" i="0" dirty="0">
                  <a:solidFill>
                    <a:srgbClr val="0070C0"/>
                  </a:solidFill>
                </a:rPr>
                <a:t>Leverage Small systems</a:t>
              </a:r>
            </a:p>
          </p:txBody>
        </p:sp>
        <p:sp>
          <p:nvSpPr>
            <p:cNvPr id="48" name="TextBox 47"/>
            <p:cNvSpPr txBox="1"/>
            <p:nvPr/>
          </p:nvSpPr>
          <p:spPr>
            <a:xfrm>
              <a:off x="6351682" y="3251024"/>
              <a:ext cx="3025187" cy="923330"/>
            </a:xfrm>
            <a:prstGeom prst="rect">
              <a:avLst/>
            </a:prstGeom>
            <a:noFill/>
          </p:spPr>
          <p:txBody>
            <a:bodyPr wrap="none" rtlCol="0">
              <a:spAutoFit/>
            </a:bodyPr>
            <a:lstStyle/>
            <a:p>
              <a:pPr marL="285750" indent="-285750" algn="l">
                <a:buFont typeface="Wingdings" panose="05000000000000000000" pitchFamily="2" charset="2"/>
                <a:buChar char="ü"/>
              </a:pPr>
              <a:r>
                <a:rPr lang="en-US" dirty="0">
                  <a:solidFill>
                    <a:srgbClr val="FB1525"/>
                  </a:solidFill>
                </a:rPr>
                <a:t>Measurement insensitive</a:t>
              </a:r>
            </a:p>
            <a:p>
              <a:pPr algn="l"/>
              <a:r>
                <a:rPr lang="en-US" dirty="0">
                  <a:solidFill>
                    <a:srgbClr val="FB1525"/>
                  </a:solidFill>
                </a:rPr>
                <a:t>     to B-field </a:t>
              </a:r>
              <a:r>
                <a:rPr lang="en-US" dirty="0">
                  <a:solidFill>
                    <a:srgbClr val="FB1525"/>
                  </a:solidFill>
                  <a:sym typeface="Wingdings" panose="05000000000000000000" pitchFamily="2" charset="2"/>
                </a:rPr>
                <a:t> “no signal”</a:t>
              </a:r>
              <a:endParaRPr lang="en-US" dirty="0">
                <a:solidFill>
                  <a:srgbClr val="FB1525"/>
                </a:solidFill>
              </a:endParaRPr>
            </a:p>
            <a:p>
              <a:pPr marL="285750" indent="-285750" algn="l">
                <a:buFont typeface="Wingdings" panose="05000000000000000000" pitchFamily="2" charset="2"/>
                <a:buChar char="ü"/>
              </a:pPr>
              <a:r>
                <a:rPr lang="en-US" dirty="0">
                  <a:solidFill>
                    <a:srgbClr val="FB1525"/>
                  </a:solidFill>
                </a:rPr>
                <a:t>Excellent bench mark </a:t>
              </a:r>
            </a:p>
          </p:txBody>
        </p:sp>
      </p:grpSp>
      <p:grpSp>
        <p:nvGrpSpPr>
          <p:cNvPr id="106" name="Group 105"/>
          <p:cNvGrpSpPr/>
          <p:nvPr/>
        </p:nvGrpSpPr>
        <p:grpSpPr>
          <a:xfrm>
            <a:off x="4648200" y="3447016"/>
            <a:ext cx="4419600" cy="2814181"/>
            <a:chOff x="4648200" y="3447016"/>
            <a:chExt cx="4419600" cy="2814181"/>
          </a:xfrm>
        </p:grpSpPr>
        <mc:AlternateContent xmlns:mc="http://schemas.openxmlformats.org/markup-compatibility/2006">
          <mc:Choice xmlns:a14="http://schemas.microsoft.com/office/drawing/2010/main" Requires="a14">
            <p:sp>
              <p:nvSpPr>
                <p:cNvPr id="58" name="TextBox 57"/>
                <p:cNvSpPr txBox="1"/>
                <p:nvPr/>
              </p:nvSpPr>
              <p:spPr>
                <a:xfrm>
                  <a:off x="4648200" y="5337867"/>
                  <a:ext cx="4416594" cy="923330"/>
                </a:xfrm>
                <a:prstGeom prst="rect">
                  <a:avLst/>
                </a:prstGeom>
                <a:noFill/>
              </p:spPr>
              <p:txBody>
                <a:bodyPr wrap="none" rtlCol="0">
                  <a:spAutoFit/>
                </a:bodyPr>
                <a:lstStyle/>
                <a:p>
                  <a:pPr marL="285750" indent="-285750" algn="l">
                    <a:buFont typeface="Wingdings" panose="05000000000000000000" pitchFamily="2" charset="2"/>
                    <a:buChar char="ü"/>
                  </a:pPr>
                  <a14:m>
                    <m:oMath xmlns:m="http://schemas.openxmlformats.org/officeDocument/2006/math">
                      <m:sSub>
                        <m:sSubPr>
                          <m:ctrlPr>
                            <a:rPr lang="en-US" i="1" smtClean="0">
                              <a:solidFill>
                                <a:srgbClr val="FB1525"/>
                              </a:solidFill>
                              <a:latin typeface="Cambria Math" panose="02040503050406030204" pitchFamily="18" charset="0"/>
                            </a:rPr>
                          </m:ctrlPr>
                        </m:sSubPr>
                        <m:e>
                          <m:r>
                            <m:rPr>
                              <m:sty m:val="p"/>
                            </m:rPr>
                            <a:rPr lang="el-GR">
                              <a:solidFill>
                                <a:srgbClr val="FB1525"/>
                              </a:solidFill>
                              <a:latin typeface="Cambria Math" panose="02040503050406030204" pitchFamily="18" charset="0"/>
                              <a:ea typeface="Cambria Math" panose="02040503050406030204" pitchFamily="18" charset="0"/>
                            </a:rPr>
                            <m:t>Ψ</m:t>
                          </m:r>
                        </m:e>
                        <m:sub>
                          <m:r>
                            <a:rPr lang="en-US">
                              <a:solidFill>
                                <a:srgbClr val="FB1525"/>
                              </a:solidFill>
                              <a:latin typeface="Cambria Math" panose="02040503050406030204" pitchFamily="18" charset="0"/>
                            </a:rPr>
                            <m:t>3</m:t>
                          </m:r>
                        </m:sub>
                      </m:sSub>
                    </m:oMath>
                  </a14:m>
                  <a:r>
                    <a:rPr lang="en-US" dirty="0">
                      <a:solidFill>
                        <a:srgbClr val="FB1525"/>
                      </a:solidFill>
                    </a:rPr>
                    <a:t> measurements insensitive </a:t>
                  </a:r>
                </a:p>
                <a:p>
                  <a:pPr algn="l"/>
                  <a:r>
                    <a:rPr lang="en-US" dirty="0">
                      <a:solidFill>
                        <a:srgbClr val="FB1525"/>
                      </a:solidFill>
                    </a:rPr>
                    <a:t>      to B-field, but sensitive to background</a:t>
                  </a:r>
                </a:p>
                <a:p>
                  <a:pPr marL="285750" indent="-285750" algn="l">
                    <a:buFont typeface="Wingdings" panose="05000000000000000000" pitchFamily="2" charset="2"/>
                    <a:buChar char="ü"/>
                  </a:pPr>
                  <a:r>
                    <a:rPr lang="en-US" dirty="0">
                      <a:solidFill>
                        <a:srgbClr val="FF0000"/>
                      </a:solidFill>
                    </a:rPr>
                    <a:t>Compare with </a:t>
                  </a:r>
                  <a14:m>
                    <m:oMath xmlns:m="http://schemas.openxmlformats.org/officeDocument/2006/math">
                      <m:sSub>
                        <m:sSubPr>
                          <m:ctrlPr>
                            <a:rPr lang="en-US" i="1">
                              <a:solidFill>
                                <a:srgbClr val="FF0000"/>
                              </a:solidFill>
                              <a:latin typeface="Cambria Math" panose="02040503050406030204" pitchFamily="18" charset="0"/>
                            </a:rPr>
                          </m:ctrlPr>
                        </m:sSubPr>
                        <m:e>
                          <m:r>
                            <m:rPr>
                              <m:sty m:val="p"/>
                            </m:rPr>
                            <a:rPr lang="el-GR">
                              <a:solidFill>
                                <a:srgbClr val="FF0000"/>
                              </a:solidFill>
                              <a:latin typeface="Cambria Math" panose="02040503050406030204" pitchFamily="18" charset="0"/>
                              <a:ea typeface="Cambria Math" panose="02040503050406030204" pitchFamily="18" charset="0"/>
                            </a:rPr>
                            <m:t>Ψ</m:t>
                          </m:r>
                        </m:e>
                        <m:sub>
                          <m:r>
                            <a:rPr lang="en-US" b="0" i="1" smtClean="0">
                              <a:solidFill>
                                <a:srgbClr val="FF0000"/>
                              </a:solidFill>
                              <a:latin typeface="Cambria Math" panose="02040503050406030204" pitchFamily="18" charset="0"/>
                              <a:ea typeface="Cambria Math" panose="02040503050406030204" pitchFamily="18" charset="0"/>
                            </a:rPr>
                            <m:t>2</m:t>
                          </m:r>
                        </m:sub>
                      </m:sSub>
                    </m:oMath>
                  </a14:m>
                  <a:r>
                    <a:rPr lang="en-US" dirty="0">
                      <a:solidFill>
                        <a:srgbClr val="FF0000"/>
                      </a:solidFill>
                    </a:rPr>
                    <a:t>  measurements</a:t>
                  </a:r>
                </a:p>
              </p:txBody>
            </p:sp>
          </mc:Choice>
          <mc:Fallback>
            <p:sp>
              <p:nvSpPr>
                <p:cNvPr id="58" name="TextBox 57"/>
                <p:cNvSpPr txBox="1">
                  <a:spLocks noRot="1" noChangeAspect="1" noMove="1" noResize="1" noEditPoints="1" noAdjustHandles="1" noChangeArrowheads="1" noChangeShapeType="1" noTextEdit="1"/>
                </p:cNvSpPr>
                <p:nvPr/>
              </p:nvSpPr>
              <p:spPr>
                <a:xfrm>
                  <a:off x="4648200" y="5337867"/>
                  <a:ext cx="4416594" cy="923330"/>
                </a:xfrm>
                <a:prstGeom prst="rect">
                  <a:avLst/>
                </a:prstGeom>
                <a:blipFill>
                  <a:blip r:embed="rId12"/>
                  <a:stretch>
                    <a:fillRect l="-967" t="-3974" r="-552" b="-9934"/>
                  </a:stretch>
                </a:blipFill>
              </p:spPr>
              <p:txBody>
                <a:bodyPr/>
                <a:lstStyle/>
                <a:p>
                  <a:r>
                    <a:rPr lang="en-US">
                      <a:noFill/>
                    </a:rPr>
                    <a:t> </a:t>
                  </a:r>
                </a:p>
              </p:txBody>
            </p:sp>
          </mc:Fallback>
        </mc:AlternateContent>
        <p:grpSp>
          <p:nvGrpSpPr>
            <p:cNvPr id="105" name="Group 104"/>
            <p:cNvGrpSpPr/>
            <p:nvPr/>
          </p:nvGrpSpPr>
          <p:grpSpPr>
            <a:xfrm>
              <a:off x="5105400" y="3447016"/>
              <a:ext cx="3962400" cy="1882121"/>
              <a:chOff x="5257800" y="3748997"/>
              <a:chExt cx="3962400" cy="1882121"/>
            </a:xfrm>
          </p:grpSpPr>
          <p:grpSp>
            <p:nvGrpSpPr>
              <p:cNvPr id="95" name="Group 94"/>
              <p:cNvGrpSpPr/>
              <p:nvPr/>
            </p:nvGrpSpPr>
            <p:grpSpPr>
              <a:xfrm>
                <a:off x="5257800" y="3748997"/>
                <a:ext cx="3962400" cy="1882121"/>
                <a:chOff x="5148981" y="3748997"/>
                <a:chExt cx="3962400" cy="1882121"/>
              </a:xfrm>
            </p:grpSpPr>
            <mc:AlternateContent xmlns:mc="http://schemas.openxmlformats.org/markup-compatibility/2006" xmlns:a14="http://schemas.microsoft.com/office/drawing/2010/main">
              <mc:Choice Requires="a14">
                <p:sp>
                  <p:nvSpPr>
                    <p:cNvPr id="52" name="TextBox 51"/>
                    <p:cNvSpPr txBox="1"/>
                    <p:nvPr/>
                  </p:nvSpPr>
                  <p:spPr>
                    <a:xfrm>
                      <a:off x="5148981" y="5292564"/>
                      <a:ext cx="2478692" cy="338554"/>
                    </a:xfrm>
                    <a:prstGeom prst="rect">
                      <a:avLst/>
                    </a:prstGeom>
                    <a:noFill/>
                  </p:spPr>
                  <p:txBody>
                    <a:bodyPr wrap="none" rtlCol="0">
                      <a:spAutoFit/>
                    </a:bodyPr>
                    <a:lstStyle/>
                    <a:p>
                      <a:r>
                        <a:rPr lang="en-US" sz="1600" dirty="0"/>
                        <a:t>B and </a:t>
                      </a:r>
                      <a14:m>
                        <m:oMath xmlns:m="http://schemas.openxmlformats.org/officeDocument/2006/math">
                          <m:sSub>
                            <m:sSubPr>
                              <m:ctrlPr>
                                <a:rPr lang="en-US" sz="1600" i="1">
                                  <a:latin typeface="Cambria Math" panose="02040503050406030204" pitchFamily="18" charset="0"/>
                                </a:rPr>
                              </m:ctrlPr>
                            </m:sSubPr>
                            <m:e>
                              <m:r>
                                <m:rPr>
                                  <m:sty m:val="p"/>
                                </m:rPr>
                                <a:rPr lang="el-GR" sz="1600">
                                  <a:latin typeface="Cambria Math" panose="02040503050406030204" pitchFamily="18" charset="0"/>
                                  <a:ea typeface="Cambria Math" panose="02040503050406030204" pitchFamily="18" charset="0"/>
                                </a:rPr>
                                <m:t>Ψ</m:t>
                              </m:r>
                            </m:e>
                            <m:sub>
                              <m:r>
                                <a:rPr lang="en-US" sz="1600" b="0" i="1" smtClean="0">
                                  <a:latin typeface="Cambria Math" panose="02040503050406030204" pitchFamily="18" charset="0"/>
                                </a:rPr>
                                <m:t>3</m:t>
                              </m:r>
                            </m:sub>
                          </m:sSub>
                        </m:oMath>
                      </a14:m>
                      <a:r>
                        <a:rPr lang="en-US" sz="1600" dirty="0"/>
                        <a:t> ~ uncorrelated</a:t>
                      </a:r>
                    </a:p>
                  </p:txBody>
                </p:sp>
              </mc:Choice>
              <mc:Fallback xmlns="">
                <p:sp>
                  <p:nvSpPr>
                    <p:cNvPr id="52" name="TextBox 51"/>
                    <p:cNvSpPr txBox="1">
                      <a:spLocks noRot="1" noChangeAspect="1" noMove="1" noResize="1" noEditPoints="1" noAdjustHandles="1" noChangeArrowheads="1" noChangeShapeType="1" noTextEdit="1"/>
                    </p:cNvSpPr>
                    <p:nvPr/>
                  </p:nvSpPr>
                  <p:spPr>
                    <a:xfrm>
                      <a:off x="5148981" y="5292564"/>
                      <a:ext cx="2478692" cy="338554"/>
                    </a:xfrm>
                    <a:prstGeom prst="rect">
                      <a:avLst/>
                    </a:prstGeom>
                    <a:blipFill>
                      <a:blip r:embed="rId13"/>
                      <a:stretch>
                        <a:fillRect t="-5455" b="-2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5628632" y="3748997"/>
                      <a:ext cx="3482749" cy="362984"/>
                    </a:xfrm>
                    <a:prstGeom prst="rect">
                      <a:avLst/>
                    </a:prstGeom>
                    <a:noFill/>
                  </p:spPr>
                  <p:txBody>
                    <a:bodyPr wrap="none" rtlCol="0">
                      <a:spAutoFit/>
                    </a:bodyPr>
                    <a:lstStyle/>
                    <a:p>
                      <a:pPr marL="285750" indent="-285750">
                        <a:buFont typeface="Wingdings" panose="05000000000000000000" pitchFamily="2" charset="2"/>
                        <a:buChar char="Ø"/>
                      </a:pP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0" smtClean="0">
                                  <a:solidFill>
                                    <a:srgbClr val="0070C0"/>
                                  </a:solidFill>
                                  <a:latin typeface="Cambria Math" panose="02040503050406030204" pitchFamily="18" charset="0"/>
                                </a:rPr>
                                <m:t>𝐋𝐞𝐯𝐞𝐫𝐚𝐠𝐞</m:t>
                              </m:r>
                              <m:r>
                                <a:rPr lang="en-US" b="1" i="0" smtClean="0">
                                  <a:solidFill>
                                    <a:srgbClr val="0070C0"/>
                                  </a:solidFill>
                                  <a:latin typeface="Cambria Math" panose="02040503050406030204" pitchFamily="18" charset="0"/>
                                </a:rPr>
                                <m:t> </m:t>
                              </m:r>
                              <m:r>
                                <a:rPr lang="el-GR" b="1" i="0">
                                  <a:solidFill>
                                    <a:srgbClr val="0070C0"/>
                                  </a:solidFill>
                                  <a:latin typeface="Cambria Math" panose="02040503050406030204" pitchFamily="18" charset="0"/>
                                  <a:ea typeface="Cambria Math" panose="02040503050406030204" pitchFamily="18" charset="0"/>
                                </a:rPr>
                                <m:t>𝚿</m:t>
                              </m:r>
                            </m:e>
                            <m:sub>
                              <m:r>
                                <a:rPr lang="en-US" b="1" i="0" smtClean="0">
                                  <a:solidFill>
                                    <a:srgbClr val="0070C0"/>
                                  </a:solidFill>
                                  <a:latin typeface="Cambria Math" panose="02040503050406030204" pitchFamily="18" charset="0"/>
                                </a:rPr>
                                <m:t>𝟑</m:t>
                              </m:r>
                            </m:sub>
                          </m:sSub>
                          <m:r>
                            <a:rPr lang="en-US" b="1" i="0" smtClean="0">
                              <a:solidFill>
                                <a:srgbClr val="0070C0"/>
                              </a:solidFill>
                              <a:latin typeface="Cambria Math" panose="02040503050406030204" pitchFamily="18" charset="0"/>
                            </a:rPr>
                            <m:t> </m:t>
                          </m:r>
                          <m:r>
                            <a:rPr lang="en-US" b="1" i="0" smtClean="0">
                              <a:solidFill>
                                <a:srgbClr val="0070C0"/>
                              </a:solidFill>
                              <a:latin typeface="Cambria Math" panose="02040503050406030204" pitchFamily="18" charset="0"/>
                            </a:rPr>
                            <m:t>𝐦𝐞𝐚𝐬𝐮𝐫𝐞𝐦𝐞𝐧𝐭𝐬</m:t>
                          </m:r>
                        </m:oMath>
                      </a14:m>
                      <a:endParaRPr lang="en-US" sz="1600" b="1" i="0" dirty="0"/>
                    </a:p>
                  </p:txBody>
                </p:sp>
              </mc:Choice>
              <mc:Fallback>
                <p:sp>
                  <p:nvSpPr>
                    <p:cNvPr id="51" name="TextBox 50"/>
                    <p:cNvSpPr txBox="1">
                      <a:spLocks noRot="1" noChangeAspect="1" noMove="1" noResize="1" noEditPoints="1" noAdjustHandles="1" noChangeArrowheads="1" noChangeShapeType="1" noTextEdit="1"/>
                    </p:cNvSpPr>
                    <p:nvPr/>
                  </p:nvSpPr>
                  <p:spPr>
                    <a:xfrm>
                      <a:off x="5628632" y="3748997"/>
                      <a:ext cx="3482749" cy="362984"/>
                    </a:xfrm>
                    <a:prstGeom prst="rect">
                      <a:avLst/>
                    </a:prstGeom>
                    <a:blipFill>
                      <a:blip r:embed="rId14"/>
                      <a:stretch>
                        <a:fillRect l="-699" t="-1667" b="-21667"/>
                      </a:stretch>
                    </a:blipFill>
                  </p:spPr>
                  <p:txBody>
                    <a:bodyPr/>
                    <a:lstStyle/>
                    <a:p>
                      <a:r>
                        <a:rPr lang="en-US">
                          <a:noFill/>
                        </a:rPr>
                        <a:t> </a:t>
                      </a:r>
                    </a:p>
                  </p:txBody>
                </p:sp>
              </mc:Fallback>
            </mc:AlternateContent>
            <p:grpSp>
              <p:nvGrpSpPr>
                <p:cNvPr id="93" name="Group 92"/>
                <p:cNvGrpSpPr/>
                <p:nvPr/>
              </p:nvGrpSpPr>
              <p:grpSpPr>
                <a:xfrm>
                  <a:off x="5818898" y="4184224"/>
                  <a:ext cx="2028152" cy="988092"/>
                  <a:chOff x="5790084" y="4215613"/>
                  <a:chExt cx="2028152" cy="988092"/>
                </a:xfrm>
              </p:grpSpPr>
              <mc:AlternateContent xmlns:mc="http://schemas.openxmlformats.org/markup-compatibility/2006" xmlns:a14="http://schemas.microsoft.com/office/drawing/2010/main">
                <mc:Choice Requires="a14">
                  <p:sp>
                    <p:nvSpPr>
                      <p:cNvPr id="56" name="Rectangle 55"/>
                      <p:cNvSpPr/>
                      <p:nvPr/>
                    </p:nvSpPr>
                    <p:spPr>
                      <a:xfrm>
                        <a:off x="6920751" y="4669449"/>
                        <a:ext cx="897485" cy="306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en-US" i="1" smtClean="0">
                                      <a:solidFill>
                                        <a:srgbClr val="0070C0"/>
                                      </a:solidFill>
                                      <a:latin typeface="Cambria Math" panose="02040503050406030204" pitchFamily="18" charset="0"/>
                                    </a:rPr>
                                  </m:ctrlPr>
                                </m:sSubPr>
                                <m:e>
                                  <m:r>
                                    <m:rPr>
                                      <m:sty m:val="p"/>
                                    </m:rPr>
                                    <a:rPr lang="el-GR">
                                      <a:solidFill>
                                        <a:srgbClr val="0070C0"/>
                                      </a:solidFill>
                                      <a:latin typeface="Cambria Math" panose="02040503050406030204" pitchFamily="18" charset="0"/>
                                      <a:ea typeface="Cambria Math" panose="02040503050406030204" pitchFamily="18" charset="0"/>
                                    </a:rPr>
                                    <m:t>Ψ</m:t>
                                  </m:r>
                                </m:e>
                                <m:sub>
                                  <m:r>
                                    <a:rPr lang="en-US">
                                      <a:solidFill>
                                        <a:srgbClr val="0070C0"/>
                                      </a:solidFill>
                                      <a:latin typeface="Cambria Math" panose="02040503050406030204" pitchFamily="18" charset="0"/>
                                    </a:rPr>
                                    <m:t>3</m:t>
                                  </m:r>
                                </m:sub>
                              </m:sSub>
                            </m:oMath>
                          </m:oMathPara>
                        </a14:m>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6920751" y="4669449"/>
                        <a:ext cx="897485" cy="306379"/>
                      </a:xfrm>
                      <a:prstGeom prst="rect">
                        <a:avLst/>
                      </a:prstGeom>
                      <a:blipFill>
                        <a:blip r:embed="rId15"/>
                        <a:stretch>
                          <a:fillRect b="-3922"/>
                        </a:stretch>
                      </a:blipFill>
                      <a:ln>
                        <a:noFill/>
                      </a:ln>
                    </p:spPr>
                    <p:txBody>
                      <a:bodyPr/>
                      <a:lstStyle/>
                      <a:p>
                        <a:r>
                          <a:rPr lang="en-US">
                            <a:noFill/>
                          </a:rPr>
                          <a:t> </a:t>
                        </a:r>
                      </a:p>
                    </p:txBody>
                  </p:sp>
                </mc:Fallback>
              </mc:AlternateContent>
              <p:grpSp>
                <p:nvGrpSpPr>
                  <p:cNvPr id="77" name="Group 76"/>
                  <p:cNvGrpSpPr/>
                  <p:nvPr/>
                </p:nvGrpSpPr>
                <p:grpSpPr>
                  <a:xfrm rot="1437163">
                    <a:off x="5791200" y="4434697"/>
                    <a:ext cx="856104" cy="769008"/>
                    <a:chOff x="4413513" y="4053728"/>
                    <a:chExt cx="856104" cy="769008"/>
                  </a:xfrm>
                </p:grpSpPr>
                <p:sp>
                  <p:nvSpPr>
                    <p:cNvPr id="61" name="Oval 60"/>
                    <p:cNvSpPr/>
                    <p:nvPr/>
                  </p:nvSpPr>
                  <p:spPr>
                    <a:xfrm>
                      <a:off x="4413513" y="4167871"/>
                      <a:ext cx="659547" cy="654865"/>
                    </a:xfrm>
                    <a:prstGeom prst="ellipse">
                      <a:avLst/>
                    </a:prstGeom>
                    <a:solidFill>
                      <a:srgbClr val="FFC000">
                        <a:alpha val="39000"/>
                      </a:srgb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610070" y="4053728"/>
                      <a:ext cx="659547" cy="654865"/>
                    </a:xfrm>
                    <a:prstGeom prst="ellipse">
                      <a:avLst/>
                    </a:prstGeom>
                    <a:solidFill>
                      <a:srgbClr val="FFC000">
                        <a:alpha val="39000"/>
                      </a:srgb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4657129" y="4221935"/>
                      <a:ext cx="437104" cy="347272"/>
                      <a:chOff x="4657129" y="4221935"/>
                      <a:chExt cx="437104" cy="347272"/>
                    </a:xfrm>
                  </p:grpSpPr>
                  <p:cxnSp>
                    <p:nvCxnSpPr>
                      <p:cNvPr id="63" name="Straight Connector 62"/>
                      <p:cNvCxnSpPr/>
                      <p:nvPr/>
                    </p:nvCxnSpPr>
                    <p:spPr>
                      <a:xfrm flipH="1">
                        <a:off x="4657129" y="4223000"/>
                        <a:ext cx="188329" cy="3163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864207" y="4221935"/>
                        <a:ext cx="230026" cy="327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659555" y="4558097"/>
                        <a:ext cx="427405" cy="11110"/>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81" name="Straight Arrow Connector 80"/>
                  <p:cNvCxnSpPr/>
                  <p:nvPr/>
                </p:nvCxnSpPr>
                <p:spPr>
                  <a:xfrm flipH="1" flipV="1">
                    <a:off x="6106267" y="4373826"/>
                    <a:ext cx="112113" cy="4635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20406037">
                    <a:off x="5790084" y="4215613"/>
                    <a:ext cx="338555" cy="369332"/>
                  </a:xfrm>
                  <a:prstGeom prst="rect">
                    <a:avLst/>
                  </a:prstGeom>
                  <a:noFill/>
                </p:spPr>
                <p:txBody>
                  <a:bodyPr wrap="none" rtlCol="0">
                    <a:spAutoFit/>
                  </a:bodyPr>
                  <a:lstStyle/>
                  <a:p>
                    <a:r>
                      <a:rPr lang="en-US" dirty="0"/>
                      <a:t>B</a:t>
                    </a:r>
                  </a:p>
                </p:txBody>
              </p:sp>
              <p:grpSp>
                <p:nvGrpSpPr>
                  <p:cNvPr id="92" name="Group 91"/>
                  <p:cNvGrpSpPr/>
                  <p:nvPr/>
                </p:nvGrpSpPr>
                <p:grpSpPr>
                  <a:xfrm>
                    <a:off x="6181387" y="4445248"/>
                    <a:ext cx="715692" cy="406096"/>
                    <a:chOff x="6181387" y="4445248"/>
                    <a:chExt cx="715692" cy="406096"/>
                  </a:xfrm>
                </p:grpSpPr>
                <p:cxnSp>
                  <p:nvCxnSpPr>
                    <p:cNvPr id="79" name="Straight Arrow Connector 78"/>
                    <p:cNvCxnSpPr/>
                    <p:nvPr/>
                  </p:nvCxnSpPr>
                  <p:spPr>
                    <a:xfrm flipV="1">
                      <a:off x="6218380" y="4690142"/>
                      <a:ext cx="678699" cy="1471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6231818" y="4610988"/>
                      <a:ext cx="623283" cy="2212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6181387" y="4519638"/>
                      <a:ext cx="585156" cy="3317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6197297" y="4445248"/>
                      <a:ext cx="455005" cy="3816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2188326">
                    <a:off x="6254201" y="4671051"/>
                    <a:ext cx="715692" cy="406096"/>
                    <a:chOff x="6181387" y="4445248"/>
                    <a:chExt cx="715692" cy="406096"/>
                  </a:xfrm>
                </p:grpSpPr>
                <p:cxnSp>
                  <p:nvCxnSpPr>
                    <p:cNvPr id="97" name="Straight Arrow Connector 96"/>
                    <p:cNvCxnSpPr/>
                    <p:nvPr/>
                  </p:nvCxnSpPr>
                  <p:spPr>
                    <a:xfrm flipV="1">
                      <a:off x="6218380" y="4690142"/>
                      <a:ext cx="678699" cy="1471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6231818" y="4610988"/>
                      <a:ext cx="623283" cy="2212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181387" y="4519638"/>
                      <a:ext cx="585156" cy="3317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6197297" y="4445248"/>
                      <a:ext cx="455005" cy="3816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
              <p:nvSpPr>
                <p:cNvPr id="94" name="Arc 93"/>
                <p:cNvSpPr/>
                <p:nvPr/>
              </p:nvSpPr>
              <p:spPr>
                <a:xfrm>
                  <a:off x="6787398" y="4352202"/>
                  <a:ext cx="331684" cy="461289"/>
                </a:xfrm>
                <a:prstGeom prst="arc">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03" name="Arc 102"/>
                <p:cNvSpPr/>
                <p:nvPr/>
              </p:nvSpPr>
              <p:spPr>
                <a:xfrm rot="3506917">
                  <a:off x="6754167" y="4817550"/>
                  <a:ext cx="331684" cy="461289"/>
                </a:xfrm>
                <a:prstGeom prst="arc">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cxnSp>
            <p:nvCxnSpPr>
              <p:cNvPr id="102" name="Straight Arrow Connector 101"/>
              <p:cNvCxnSpPr/>
              <p:nvPr/>
            </p:nvCxnSpPr>
            <p:spPr>
              <a:xfrm flipV="1">
                <a:off x="5954452" y="4212699"/>
                <a:ext cx="220547" cy="709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1555974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up)">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up)">
                                      <p:cBhvr>
                                        <p:cTn id="4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46140A-339E-C74A-BF1A-2B79AA51AF05}"/>
              </a:ext>
            </a:extLst>
          </p:cNvPr>
          <p:cNvSpPr>
            <a:spLocks noGrp="1"/>
          </p:cNvSpPr>
          <p:nvPr>
            <p:ph type="sldNum" sz="quarter" idx="12"/>
          </p:nvPr>
        </p:nvSpPr>
        <p:spPr/>
        <p:txBody>
          <a:bodyPr/>
          <a:lstStyle/>
          <a:p>
            <a:fld id="{80B0002B-CAE1-034D-9B93-39F959C2489B}" type="slidenum">
              <a:rPr lang="en-US" smtClean="0"/>
              <a:t>8</a:t>
            </a:fld>
            <a:endParaRPr lang="en-US"/>
          </a:p>
        </p:txBody>
      </p:sp>
      <p:sp>
        <p:nvSpPr>
          <p:cNvPr id="46" name="Rectangle 45">
            <a:extLst>
              <a:ext uri="{FF2B5EF4-FFF2-40B4-BE49-F238E27FC236}">
                <a16:creationId xmlns:a16="http://schemas.microsoft.com/office/drawing/2014/main" id="{022A2D28-4E08-1643-B928-378E9CB08A36}"/>
              </a:ext>
            </a:extLst>
          </p:cNvPr>
          <p:cNvSpPr/>
          <p:nvPr/>
        </p:nvSpPr>
        <p:spPr>
          <a:xfrm>
            <a:off x="84971" y="1188252"/>
            <a:ext cx="2228500" cy="523220"/>
          </a:xfrm>
          <a:prstGeom prst="rect">
            <a:avLst/>
          </a:prstGeom>
        </p:spPr>
        <p:txBody>
          <a:bodyPr wrap="square">
            <a:spAutoFit/>
          </a:bodyPr>
          <a:lstStyle/>
          <a:p>
            <a:pPr algn="ctr"/>
            <a:r>
              <a:rPr lang="en-US" sz="1400" dirty="0">
                <a:solidFill>
                  <a:schemeClr val="accent1"/>
                </a:solidFill>
                <a:latin typeface="Times New Roman" panose="02020603050405020304" pitchFamily="18" charset="0"/>
                <a:cs typeface="Times New Roman" panose="02020603050405020304" pitchFamily="18" charset="0"/>
              </a:rPr>
              <a:t>N. Magdy,</a:t>
            </a:r>
            <a:r>
              <a:rPr lang="en-US" sz="1400" dirty="0">
                <a:solidFill>
                  <a:srgbClr val="0070C0"/>
                </a:solidFill>
                <a:latin typeface="Times New Roman" panose="02020603050405020304" pitchFamily="18" charset="0"/>
                <a:cs typeface="Times New Roman" panose="02020603050405020304" pitchFamily="18" charset="0"/>
              </a:rPr>
              <a:t> et al. </a:t>
            </a:r>
            <a:endParaRPr lang="en-US" sz="1400" dirty="0">
              <a:solidFill>
                <a:schemeClr val="accent1"/>
              </a:solidFill>
              <a:latin typeface="Times New Roman" panose="02020603050405020304" pitchFamily="18" charset="0"/>
              <a:cs typeface="Times New Roman" panose="02020603050405020304" pitchFamily="18" charset="0"/>
            </a:endParaRPr>
          </a:p>
          <a:p>
            <a:pPr algn="ctr"/>
            <a:r>
              <a:rPr lang="en-US" sz="1400" dirty="0">
                <a:solidFill>
                  <a:schemeClr val="accent1"/>
                </a:solidFill>
                <a:latin typeface="Times New Roman" panose="02020603050405020304" pitchFamily="18" charset="0"/>
                <a:cs typeface="Times New Roman" panose="02020603050405020304" pitchFamily="18" charset="0"/>
              </a:rPr>
              <a:t>PRC 97, 061901 (2018)</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9AC44CD-2B04-5645-95BD-7EF3FC16797F}"/>
                  </a:ext>
                </a:extLst>
              </p:cNvPr>
              <p:cNvSpPr/>
              <p:nvPr/>
            </p:nvSpPr>
            <p:spPr>
              <a:xfrm>
                <a:off x="369285" y="599781"/>
                <a:ext cx="8432317" cy="830997"/>
              </a:xfrm>
              <a:prstGeom prst="rect">
                <a:avLst/>
              </a:prstGeom>
            </p:spPr>
            <p:txBody>
              <a:bodyPr wrap="square">
                <a:spAutoFit/>
              </a:bodyPr>
              <a:lstStyle/>
              <a:p>
                <a:pPr marL="342900" indent="-342900" algn="ctr">
                  <a:buFont typeface="Wingdings" pitchFamily="2" charset="2"/>
                  <a:buChar char="Ø"/>
                </a:pPr>
                <a:r>
                  <a:rPr lang="en-US" sz="2400" dirty="0">
                    <a:latin typeface="Times New Roman"/>
                  </a:rPr>
                  <a:t>The correlator is constructed for a given event plane </a:t>
                </a:r>
                <a14:m>
                  <m:oMath xmlns:m="http://schemas.openxmlformats.org/officeDocument/2006/math">
                    <m:sSub>
                      <m:sSubPr>
                        <m:ctrlPr>
                          <a:rPr lang="en-US" sz="2400" i="1">
                            <a:latin typeface="Cambria Math" panose="02040503050406030204" pitchFamily="18" charset="0"/>
                          </a:rPr>
                        </m:ctrlPr>
                      </m:sSubPr>
                      <m:e>
                        <m:r>
                          <m:rPr>
                            <m:sty m:val="p"/>
                          </m:rPr>
                          <a:rPr lang="el-GR" sz="2400">
                            <a:latin typeface="Cambria Math" panose="02040503050406030204" pitchFamily="18" charset="0"/>
                          </a:rPr>
                          <m:t>Ψ</m:t>
                        </m:r>
                      </m:e>
                      <m:sub>
                        <m:r>
                          <m:rPr>
                            <m:sty m:val="p"/>
                          </m:rPr>
                          <a:rPr lang="en-US" sz="2400">
                            <a:latin typeface="Cambria Math" panose="02040503050406030204" pitchFamily="18" charset="0"/>
                          </a:rPr>
                          <m:t>m</m:t>
                        </m:r>
                      </m:sub>
                    </m:sSub>
                  </m:oMath>
                </a14:m>
                <a:r>
                  <a:rPr lang="en-US" sz="2400" dirty="0">
                    <a:latin typeface="Times New Roman"/>
                  </a:rPr>
                  <a:t> via a ratio of two correlation functions</a:t>
                </a:r>
              </a:p>
            </p:txBody>
          </p:sp>
        </mc:Choice>
        <mc:Fallback>
          <p:sp>
            <p:nvSpPr>
              <p:cNvPr id="5" name="Rectangle 4">
                <a:extLst>
                  <a:ext uri="{FF2B5EF4-FFF2-40B4-BE49-F238E27FC236}">
                    <a16:creationId xmlns:a16="http://schemas.microsoft.com/office/drawing/2014/main" id="{B9AC44CD-2B04-5645-95BD-7EF3FC16797F}"/>
                  </a:ext>
                </a:extLst>
              </p:cNvPr>
              <p:cNvSpPr>
                <a:spLocks noRot="1" noChangeAspect="1" noMove="1" noResize="1" noEditPoints="1" noAdjustHandles="1" noChangeArrowheads="1" noChangeShapeType="1" noTextEdit="1"/>
              </p:cNvSpPr>
              <p:nvPr/>
            </p:nvSpPr>
            <p:spPr>
              <a:xfrm>
                <a:off x="369285" y="599781"/>
                <a:ext cx="8432317" cy="830997"/>
              </a:xfrm>
              <a:prstGeom prst="rect">
                <a:avLst/>
              </a:prstGeom>
              <a:blipFill>
                <a:blip r:embed="rId2"/>
                <a:stretch>
                  <a:fillRect t="-5839" r="-217" b="-153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4C53E0CE-EB22-E74F-A0CA-50106AEB86FF}"/>
                  </a:ext>
                </a:extLst>
              </p:cNvPr>
              <p:cNvSpPr txBox="1"/>
              <p:nvPr/>
            </p:nvSpPr>
            <p:spPr>
              <a:xfrm>
                <a:off x="526528" y="1763373"/>
                <a:ext cx="2727587" cy="584775"/>
              </a:xfrm>
              <a:prstGeom prst="rect">
                <a:avLst/>
              </a:prstGeom>
              <a:noFill/>
            </p:spPr>
            <p:txBody>
              <a:bodyPr wrap="square" rtlCol="0">
                <a:spAutoFit/>
              </a:bodyPr>
              <a:lstStyle/>
              <a:p>
                <a:pPr algn="ctr"/>
                <a14:m>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a:solidFill>
                              <a:srgbClr val="FF0000"/>
                            </a:solidFill>
                            <a:latin typeface="Cambria Math" panose="02040503050406030204" pitchFamily="18" charset="0"/>
                          </a:rPr>
                          <m:t>𝐶</m:t>
                        </m:r>
                      </m:e>
                      <m:sub>
                        <m:r>
                          <m:rPr>
                            <m:sty m:val="p"/>
                          </m:rPr>
                          <a:rPr lang="el-GR" sz="1600">
                            <a:solidFill>
                              <a:srgbClr val="FF0000"/>
                            </a:solidFill>
                            <a:latin typeface="Cambria Math" panose="02040503050406030204" pitchFamily="18" charset="0"/>
                          </a:rPr>
                          <m:t>Ψ</m:t>
                        </m:r>
                        <m:r>
                          <a:rPr lang="en-US" sz="1600" b="0" i="0" smtClean="0">
                            <a:solidFill>
                              <a:srgbClr val="FF0000"/>
                            </a:solidFill>
                            <a:latin typeface="Cambria Math" panose="02040503050406030204" pitchFamily="18" charset="0"/>
                          </a:rPr>
                          <m:t>2</m:t>
                        </m:r>
                      </m:sub>
                    </m:sSub>
                    <m:d>
                      <m:dPr>
                        <m:ctrlPr>
                          <a:rPr lang="en-US" sz="1600" i="1">
                            <a:solidFill>
                              <a:srgbClr val="FF0000"/>
                            </a:solidFill>
                            <a:latin typeface="Cambria Math" panose="02040503050406030204" pitchFamily="18" charset="0"/>
                          </a:rPr>
                        </m:ctrlPr>
                      </m:dPr>
                      <m:e>
                        <m:r>
                          <a:rPr lang="en-US" sz="1600">
                            <a:solidFill>
                              <a:srgbClr val="FF0000"/>
                            </a:solidFill>
                            <a:latin typeface="Cambria Math" panose="02040503050406030204" pitchFamily="18" charset="0"/>
                          </a:rPr>
                          <m:t>∆</m:t>
                        </m:r>
                        <m:r>
                          <a:rPr lang="en-US" sz="1600">
                            <a:solidFill>
                              <a:srgbClr val="FF0000"/>
                            </a:solidFill>
                            <a:latin typeface="Cambria Math" panose="02040503050406030204" pitchFamily="18" charset="0"/>
                          </a:rPr>
                          <m:t>𝑆</m:t>
                        </m:r>
                      </m:e>
                    </m:d>
                    <m:r>
                      <a:rPr lang="en-US" sz="1600">
                        <a:solidFill>
                          <a:srgbClr val="FF0000"/>
                        </a:solidFill>
                        <a:latin typeface="Cambria Math" panose="02040503050406030204" pitchFamily="18" charset="0"/>
                      </a:rPr>
                      <m:t> </m:t>
                    </m:r>
                  </m:oMath>
                </a14:m>
                <a:r>
                  <a:rPr lang="en-US" sz="1600" dirty="0">
                    <a:solidFill>
                      <a:srgbClr val="FF0000"/>
                    </a:solidFill>
                    <a:latin typeface="Times New Roman"/>
                  </a:rPr>
                  <a:t> </a:t>
                </a:r>
                <a:r>
                  <a:rPr lang="en-US" sz="1600" dirty="0">
                    <a:latin typeface="Times New Roman"/>
                  </a:rPr>
                  <a:t>quantifies charge separation along the B-field</a:t>
                </a:r>
              </a:p>
            </p:txBody>
          </p:sp>
        </mc:Choice>
        <mc:Fallback>
          <p:sp>
            <p:nvSpPr>
              <p:cNvPr id="66" name="TextBox 65">
                <a:extLst>
                  <a:ext uri="{FF2B5EF4-FFF2-40B4-BE49-F238E27FC236}">
                    <a16:creationId xmlns:a16="http://schemas.microsoft.com/office/drawing/2014/main" id="{4C53E0CE-EB22-E74F-A0CA-50106AEB86FF}"/>
                  </a:ext>
                </a:extLst>
              </p:cNvPr>
              <p:cNvSpPr txBox="1">
                <a:spLocks noRot="1" noChangeAspect="1" noMove="1" noResize="1" noEditPoints="1" noAdjustHandles="1" noChangeArrowheads="1" noChangeShapeType="1" noTextEdit="1"/>
              </p:cNvSpPr>
              <p:nvPr/>
            </p:nvSpPr>
            <p:spPr>
              <a:xfrm>
                <a:off x="526528" y="1763373"/>
                <a:ext cx="2727587" cy="584775"/>
              </a:xfrm>
              <a:prstGeom prst="rect">
                <a:avLst/>
              </a:prstGeom>
              <a:blipFill>
                <a:blip r:embed="rId3"/>
                <a:stretch>
                  <a:fillRect t="-3125" b="-12500"/>
                </a:stretch>
              </a:blipFill>
            </p:spPr>
            <p:txBody>
              <a:bodyPr/>
              <a:lstStyle/>
              <a:p>
                <a:r>
                  <a:rPr lang="en-US">
                    <a:noFill/>
                  </a:rPr>
                  <a:t> </a:t>
                </a:r>
              </a:p>
            </p:txBody>
          </p:sp>
        </mc:Fallback>
      </mc:AlternateContent>
      <p:grpSp>
        <p:nvGrpSpPr>
          <p:cNvPr id="67" name="Group 66">
            <a:extLst>
              <a:ext uri="{FF2B5EF4-FFF2-40B4-BE49-F238E27FC236}">
                <a16:creationId xmlns:a16="http://schemas.microsoft.com/office/drawing/2014/main" id="{F9807533-F2E9-564B-B655-9FE3D18D36FC}"/>
              </a:ext>
            </a:extLst>
          </p:cNvPr>
          <p:cNvGrpSpPr/>
          <p:nvPr/>
        </p:nvGrpSpPr>
        <p:grpSpPr>
          <a:xfrm>
            <a:off x="346873" y="2458821"/>
            <a:ext cx="2771775" cy="1780145"/>
            <a:chOff x="3657600" y="2923355"/>
            <a:chExt cx="2771775" cy="1780145"/>
          </a:xfrm>
        </p:grpSpPr>
        <p:grpSp>
          <p:nvGrpSpPr>
            <p:cNvPr id="68" name="Group 67">
              <a:extLst>
                <a:ext uri="{FF2B5EF4-FFF2-40B4-BE49-F238E27FC236}">
                  <a16:creationId xmlns:a16="http://schemas.microsoft.com/office/drawing/2014/main" id="{F4ADE4D3-D6C9-0148-9236-C0CBCDF1C14F}"/>
                </a:ext>
              </a:extLst>
            </p:cNvPr>
            <p:cNvGrpSpPr/>
            <p:nvPr/>
          </p:nvGrpSpPr>
          <p:grpSpPr>
            <a:xfrm>
              <a:off x="3657600" y="3046449"/>
              <a:ext cx="2621419" cy="1657051"/>
              <a:chOff x="3959372" y="681489"/>
              <a:chExt cx="2621419" cy="1657051"/>
            </a:xfrm>
          </p:grpSpPr>
          <p:grpSp>
            <p:nvGrpSpPr>
              <p:cNvPr id="70" name="Group 69">
                <a:extLst>
                  <a:ext uri="{FF2B5EF4-FFF2-40B4-BE49-F238E27FC236}">
                    <a16:creationId xmlns:a16="http://schemas.microsoft.com/office/drawing/2014/main" id="{B585C1C9-1833-9D40-9F3A-B29C07193265}"/>
                  </a:ext>
                </a:extLst>
              </p:cNvPr>
              <p:cNvGrpSpPr/>
              <p:nvPr/>
            </p:nvGrpSpPr>
            <p:grpSpPr>
              <a:xfrm>
                <a:off x="3959372" y="681489"/>
                <a:ext cx="2621419" cy="1657051"/>
                <a:chOff x="3959372" y="681489"/>
                <a:chExt cx="2621419" cy="1657051"/>
              </a:xfrm>
            </p:grpSpPr>
            <p:grpSp>
              <p:nvGrpSpPr>
                <p:cNvPr id="72" name="Group 71">
                  <a:extLst>
                    <a:ext uri="{FF2B5EF4-FFF2-40B4-BE49-F238E27FC236}">
                      <a16:creationId xmlns:a16="http://schemas.microsoft.com/office/drawing/2014/main" id="{7F27DB71-285C-684D-99F4-71BCD003D28B}"/>
                    </a:ext>
                  </a:extLst>
                </p:cNvPr>
                <p:cNvGrpSpPr/>
                <p:nvPr/>
              </p:nvGrpSpPr>
              <p:grpSpPr>
                <a:xfrm>
                  <a:off x="4023276" y="681489"/>
                  <a:ext cx="2557515" cy="1657051"/>
                  <a:chOff x="3915228" y="737415"/>
                  <a:chExt cx="2557515" cy="1657051"/>
                </a:xfrm>
              </p:grpSpPr>
              <p:pic>
                <p:nvPicPr>
                  <p:cNvPr id="75" name="Picture 74">
                    <a:extLst>
                      <a:ext uri="{FF2B5EF4-FFF2-40B4-BE49-F238E27FC236}">
                        <a16:creationId xmlns:a16="http://schemas.microsoft.com/office/drawing/2014/main" id="{80D4C74E-E18E-5848-BA4F-6423AE1E88B4}"/>
                      </a:ext>
                    </a:extLst>
                  </p:cNvPr>
                  <p:cNvPicPr>
                    <a:picLocks noChangeAspect="1"/>
                  </p:cNvPicPr>
                  <p:nvPr/>
                </p:nvPicPr>
                <p:blipFill>
                  <a:blip r:embed="rId4"/>
                  <a:stretch>
                    <a:fillRect/>
                  </a:stretch>
                </p:blipFill>
                <p:spPr>
                  <a:xfrm>
                    <a:off x="4098844" y="737415"/>
                    <a:ext cx="2373899" cy="1477798"/>
                  </a:xfrm>
                  <a:prstGeom prst="rect">
                    <a:avLst/>
                  </a:prstGeom>
                </p:spPr>
              </p:pic>
              <p:cxnSp>
                <p:nvCxnSpPr>
                  <p:cNvPr id="76" name="Straight Arrow Connector 75">
                    <a:extLst>
                      <a:ext uri="{FF2B5EF4-FFF2-40B4-BE49-F238E27FC236}">
                        <a16:creationId xmlns:a16="http://schemas.microsoft.com/office/drawing/2014/main" id="{779A7967-D345-1143-85E1-C64ACE389256}"/>
                      </a:ext>
                    </a:extLst>
                  </p:cNvPr>
                  <p:cNvCxnSpPr/>
                  <p:nvPr/>
                </p:nvCxnSpPr>
                <p:spPr>
                  <a:xfrm flipV="1">
                    <a:off x="4158281" y="1657928"/>
                    <a:ext cx="0" cy="447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11D8504-EA56-8F47-8216-B2EE0379EE09}"/>
                      </a:ext>
                    </a:extLst>
                  </p:cNvPr>
                  <p:cNvCxnSpPr/>
                  <p:nvPr/>
                </p:nvCxnSpPr>
                <p:spPr>
                  <a:xfrm>
                    <a:off x="5334000" y="2094344"/>
                    <a:ext cx="533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6689349-A7B4-0846-922C-CCF60D9C1130}"/>
                      </a:ext>
                    </a:extLst>
                  </p:cNvPr>
                  <p:cNvSpPr txBox="1"/>
                  <p:nvPr/>
                </p:nvSpPr>
                <p:spPr>
                  <a:xfrm>
                    <a:off x="5442241" y="2025134"/>
                    <a:ext cx="300083" cy="369332"/>
                  </a:xfrm>
                  <a:prstGeom prst="rect">
                    <a:avLst/>
                  </a:prstGeom>
                  <a:noFill/>
                </p:spPr>
                <p:txBody>
                  <a:bodyPr wrap="none" rtlCol="0">
                    <a:spAutoFit/>
                  </a:bodyPr>
                  <a:lstStyle/>
                  <a:p>
                    <a:r>
                      <a:rPr lang="en-US" dirty="0"/>
                      <a:t>x</a:t>
                    </a:r>
                  </a:p>
                </p:txBody>
              </p:sp>
              <p:sp>
                <p:nvSpPr>
                  <p:cNvPr id="79" name="TextBox 78">
                    <a:extLst>
                      <a:ext uri="{FF2B5EF4-FFF2-40B4-BE49-F238E27FC236}">
                        <a16:creationId xmlns:a16="http://schemas.microsoft.com/office/drawing/2014/main" id="{E55DAC71-D39D-BE45-A702-B3AD49C4D570}"/>
                      </a:ext>
                    </a:extLst>
                  </p:cNvPr>
                  <p:cNvSpPr txBox="1"/>
                  <p:nvPr/>
                </p:nvSpPr>
                <p:spPr>
                  <a:xfrm>
                    <a:off x="3915228" y="1696985"/>
                    <a:ext cx="300083" cy="369332"/>
                  </a:xfrm>
                  <a:prstGeom prst="rect">
                    <a:avLst/>
                  </a:prstGeom>
                  <a:noFill/>
                </p:spPr>
                <p:txBody>
                  <a:bodyPr wrap="none" rtlCol="0">
                    <a:spAutoFit/>
                  </a:bodyPr>
                  <a:lstStyle/>
                  <a:p>
                    <a:r>
                      <a:rPr lang="en-US" dirty="0"/>
                      <a:t>y</a:t>
                    </a:r>
                  </a:p>
                </p:txBody>
              </p: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EA51612-67A1-E242-B126-4BD34EA1165F}"/>
                        </a:ext>
                      </a:extLst>
                    </p:cNvPr>
                    <p:cNvSpPr txBox="1"/>
                    <p:nvPr/>
                  </p:nvSpPr>
                  <p:spPr>
                    <a:xfrm>
                      <a:off x="3959372" y="934614"/>
                      <a:ext cx="852348" cy="461665"/>
                    </a:xfrm>
                    <a:prstGeom prst="rect">
                      <a:avLst/>
                    </a:prstGeom>
                    <a:noFill/>
                  </p:spPr>
                  <p:txBody>
                    <a:bodyPr wrap="none" rtlCol="0">
                      <a:spAutoFit/>
                    </a:bodyPr>
                    <a:lstStyle/>
                    <a:p>
                      <a:r>
                        <a:rPr lang="en-US" sz="1200" dirty="0"/>
                        <a:t>Reaction</a:t>
                      </a:r>
                    </a:p>
                    <a:p>
                      <a:r>
                        <a:rPr lang="en-US" sz="1200" dirty="0"/>
                        <a:t>Plane </a:t>
                      </a:r>
                      <a14:m>
                        <m:oMath xmlns:m="http://schemas.openxmlformats.org/officeDocument/2006/math">
                          <m:sSub>
                            <m:sSubPr>
                              <m:ctrlPr>
                                <a:rPr lang="en-US" sz="1200" i="1" smtClean="0">
                                  <a:latin typeface="Cambria Math" panose="02040503050406030204" pitchFamily="18" charset="0"/>
                                </a:rPr>
                              </m:ctrlPr>
                            </m:sSubPr>
                            <m:e>
                              <m:r>
                                <m:rPr>
                                  <m:sty m:val="p"/>
                                </m:rPr>
                                <a:rPr lang="el-GR" sz="1200" i="1" smtClean="0">
                                  <a:latin typeface="Cambria Math" panose="02040503050406030204" pitchFamily="18" charset="0"/>
                                  <a:ea typeface="Cambria Math" panose="02040503050406030204" pitchFamily="18" charset="0"/>
                                </a:rPr>
                                <m:t>Ψ</m:t>
                              </m:r>
                            </m:e>
                            <m:sub>
                              <m:r>
                                <a:rPr lang="en-US" sz="1200" b="0" i="1" smtClean="0">
                                  <a:latin typeface="Cambria Math" panose="02040503050406030204" pitchFamily="18" charset="0"/>
                                </a:rPr>
                                <m:t>𝑛</m:t>
                              </m:r>
                            </m:sub>
                          </m:sSub>
                        </m:oMath>
                      </a14:m>
                      <a:r>
                        <a:rPr lang="en-US" sz="1200" dirty="0"/>
                        <a:t> </a:t>
                      </a:r>
                    </a:p>
                  </p:txBody>
                </p:sp>
              </mc:Choice>
              <mc:Fallback xmlns="">
                <p:sp>
                  <p:nvSpPr>
                    <p:cNvPr id="42" name="TextBox 41"/>
                    <p:cNvSpPr txBox="1">
                      <a:spLocks noRot="1" noChangeAspect="1" noMove="1" noResize="1" noEditPoints="1" noAdjustHandles="1" noChangeArrowheads="1" noChangeShapeType="1" noTextEdit="1"/>
                    </p:cNvSpPr>
                    <p:nvPr/>
                  </p:nvSpPr>
                  <p:spPr>
                    <a:xfrm>
                      <a:off x="3959372" y="934614"/>
                      <a:ext cx="852348" cy="461665"/>
                    </a:xfrm>
                    <a:prstGeom prst="rect">
                      <a:avLst/>
                    </a:prstGeom>
                    <a:blipFill>
                      <a:blip r:embed="rId12"/>
                      <a:stretch>
                        <a:fillRect t="-2667" b="-9333"/>
                      </a:stretch>
                    </a:blipFill>
                  </p:spPr>
                  <p:txBody>
                    <a:bodyPr/>
                    <a:lstStyle/>
                    <a:p>
                      <a:r>
                        <a:rPr lang="en-US">
                          <a:noFill/>
                        </a:rPr>
                        <a:t> </a:t>
                      </a:r>
                    </a:p>
                  </p:txBody>
                </p:sp>
              </mc:Fallback>
            </mc:AlternateContent>
          </p:grpSp>
          <p:cxnSp>
            <p:nvCxnSpPr>
              <p:cNvPr id="71" name="Straight Arrow Connector 70">
                <a:extLst>
                  <a:ext uri="{FF2B5EF4-FFF2-40B4-BE49-F238E27FC236}">
                    <a16:creationId xmlns:a16="http://schemas.microsoft.com/office/drawing/2014/main" id="{49D6AA7A-6A94-BB40-8FDA-FDA45059F36D}"/>
                  </a:ext>
                </a:extLst>
              </p:cNvPr>
              <p:cNvCxnSpPr/>
              <p:nvPr/>
            </p:nvCxnSpPr>
            <p:spPr>
              <a:xfrm>
                <a:off x="4648200" y="1165446"/>
                <a:ext cx="163520" cy="1299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9" name="Rectangle 68">
              <a:extLst>
                <a:ext uri="{FF2B5EF4-FFF2-40B4-BE49-F238E27FC236}">
                  <a16:creationId xmlns:a16="http://schemas.microsoft.com/office/drawing/2014/main" id="{638A54E1-F150-B24C-95E9-F77130F50E16}"/>
                </a:ext>
              </a:extLst>
            </p:cNvPr>
            <p:cNvSpPr/>
            <p:nvPr/>
          </p:nvSpPr>
          <p:spPr>
            <a:xfrm>
              <a:off x="6276975" y="2923355"/>
              <a:ext cx="152400" cy="1642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81998FE6-1E5C-434B-B6AE-37674F17D3B8}"/>
                  </a:ext>
                </a:extLst>
              </p:cNvPr>
              <p:cNvSpPr txBox="1"/>
              <p:nvPr/>
            </p:nvSpPr>
            <p:spPr>
              <a:xfrm>
                <a:off x="2542618" y="3219210"/>
                <a:ext cx="2770776" cy="872162"/>
              </a:xfrm>
              <a:prstGeom prst="rect">
                <a:avLst/>
              </a:prstGeom>
              <a:noFill/>
            </p:spPr>
            <p:txBody>
              <a:bodyPr wrap="square" rtlCol="0">
                <a:spAutoFit/>
              </a:bodyPr>
              <a:lstStyle/>
              <a:p>
                <a:pPr algn="ctr"/>
                <a14:m>
                  <m:oMath xmlns:m="http://schemas.openxmlformats.org/officeDocument/2006/math">
                    <m:sSubSup>
                      <m:sSubSupPr>
                        <m:ctrlPr>
                          <a:rPr lang="en-US" i="1" smtClean="0">
                            <a:solidFill>
                              <a:srgbClr val="FF0000"/>
                            </a:solidFill>
                            <a:latin typeface="Cambria Math" panose="02040503050406030204" pitchFamily="18" charset="0"/>
                            <a:ea typeface="Cambria Math" charset="0"/>
                            <a:cs typeface="Cambria Math" charset="0"/>
                          </a:rPr>
                        </m:ctrlPr>
                      </m:sSubSupPr>
                      <m:e>
                        <m:r>
                          <a:rPr lang="en-US" i="1">
                            <a:solidFill>
                              <a:srgbClr val="FF0000"/>
                            </a:solidFill>
                            <a:latin typeface="Cambria Math" charset="0"/>
                            <a:ea typeface="Cambria Math" charset="0"/>
                            <a:cs typeface="Cambria Math" charset="0"/>
                          </a:rPr>
                          <m:t>𝐶</m:t>
                        </m:r>
                      </m:e>
                      <m:sub>
                        <m:r>
                          <m:rPr>
                            <m:sty m:val="p"/>
                          </m:rPr>
                          <a:rPr lang="el-GR" i="1">
                            <a:solidFill>
                              <a:srgbClr val="FF0000"/>
                            </a:solidFill>
                            <a:latin typeface="Cambria Math" charset="0"/>
                            <a:ea typeface="Cambria Math" charset="0"/>
                            <a:cs typeface="Cambria Math" charset="0"/>
                          </a:rPr>
                          <m:t>Ψ</m:t>
                        </m:r>
                        <m:r>
                          <a:rPr lang="en-US" b="0" i="1" smtClean="0">
                            <a:solidFill>
                              <a:srgbClr val="FF0000"/>
                            </a:solidFill>
                            <a:latin typeface="Cambria Math" panose="02040503050406030204" pitchFamily="18" charset="0"/>
                            <a:ea typeface="Cambria Math" charset="0"/>
                            <a:cs typeface="Cambria Math" charset="0"/>
                          </a:rPr>
                          <m:t>2</m:t>
                        </m:r>
                      </m:sub>
                      <m:sup>
                        <m:r>
                          <a:rPr lang="en-US" i="1">
                            <a:solidFill>
                              <a:srgbClr val="FF0000"/>
                            </a:solidFill>
                            <a:latin typeface="Cambria Math" charset="0"/>
                            <a:ea typeface="Cambria Math" charset="0"/>
                            <a:cs typeface="Cambria Math" charset="0"/>
                          </a:rPr>
                          <m:t>⊥</m:t>
                        </m:r>
                      </m:sup>
                    </m:sSubSup>
                    <m:d>
                      <m:dPr>
                        <m:ctrlPr>
                          <a:rPr lang="en-US" i="1">
                            <a:solidFill>
                              <a:srgbClr val="FF0000"/>
                            </a:solidFill>
                            <a:latin typeface="Cambria Math" panose="02040503050406030204" pitchFamily="18" charset="0"/>
                            <a:ea typeface="Cambria Math" charset="0"/>
                            <a:cs typeface="Cambria Math" charset="0"/>
                          </a:rPr>
                        </m:ctrlPr>
                      </m:dPr>
                      <m:e>
                        <m:r>
                          <a:rPr lang="en-US" i="1">
                            <a:solidFill>
                              <a:srgbClr val="FF0000"/>
                            </a:solidFill>
                            <a:latin typeface="Cambria Math" charset="0"/>
                            <a:ea typeface="Cambria Math" charset="0"/>
                            <a:cs typeface="Cambria Math" charset="0"/>
                          </a:rPr>
                          <m:t>∆</m:t>
                        </m:r>
                        <m:r>
                          <a:rPr lang="en-US" i="1">
                            <a:solidFill>
                              <a:srgbClr val="FF0000"/>
                            </a:solidFill>
                            <a:latin typeface="Cambria Math" charset="0"/>
                            <a:ea typeface="Cambria Math" charset="0"/>
                            <a:cs typeface="Cambria Math" charset="0"/>
                          </a:rPr>
                          <m:t>𝑆</m:t>
                        </m:r>
                      </m:e>
                    </m:d>
                    <m:r>
                      <a:rPr lang="en-US" i="1">
                        <a:solidFill>
                          <a:srgbClr val="FF0000"/>
                        </a:solidFill>
                        <a:latin typeface="Cambria Math" panose="02040503050406030204" pitchFamily="18" charset="0"/>
                        <a:ea typeface="Cambria Math" charset="0"/>
                        <a:cs typeface="Cambria Math" charset="0"/>
                      </a:rPr>
                      <m:t> </m:t>
                    </m:r>
                  </m:oMath>
                </a14:m>
                <a:r>
                  <a:rPr lang="en-US" dirty="0"/>
                  <a:t> </a:t>
                </a:r>
                <a:r>
                  <a:rPr lang="en-US" sz="1600" dirty="0">
                    <a:latin typeface="Times New Roman"/>
                  </a:rPr>
                  <a:t>quantifies charge separation perpendicular to the B-field (only background)</a:t>
                </a:r>
              </a:p>
            </p:txBody>
          </p:sp>
        </mc:Choice>
        <mc:Fallback>
          <p:sp>
            <p:nvSpPr>
              <p:cNvPr id="82" name="TextBox 81">
                <a:extLst>
                  <a:ext uri="{FF2B5EF4-FFF2-40B4-BE49-F238E27FC236}">
                    <a16:creationId xmlns:a16="http://schemas.microsoft.com/office/drawing/2014/main" id="{81998FE6-1E5C-434B-B6AE-37674F17D3B8}"/>
                  </a:ext>
                </a:extLst>
              </p:cNvPr>
              <p:cNvSpPr txBox="1">
                <a:spLocks noRot="1" noChangeAspect="1" noMove="1" noResize="1" noEditPoints="1" noAdjustHandles="1" noChangeArrowheads="1" noChangeShapeType="1" noTextEdit="1"/>
              </p:cNvSpPr>
              <p:nvPr/>
            </p:nvSpPr>
            <p:spPr>
              <a:xfrm>
                <a:off x="2542618" y="3219210"/>
                <a:ext cx="2770776" cy="872162"/>
              </a:xfrm>
              <a:prstGeom prst="rect">
                <a:avLst/>
              </a:prstGeom>
              <a:blipFill>
                <a:blip r:embed="rId13"/>
                <a:stretch>
                  <a:fillRect l="-1099" r="-3077" b="-83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Rectangle 82">
                <a:extLst>
                  <a:ext uri="{FF2B5EF4-FFF2-40B4-BE49-F238E27FC236}">
                    <a16:creationId xmlns:a16="http://schemas.microsoft.com/office/drawing/2014/main" id="{1146E8B0-D3FE-2E44-8AB3-31A29DA75F51}"/>
                  </a:ext>
                </a:extLst>
              </p:cNvPr>
              <p:cNvSpPr/>
              <p:nvPr/>
            </p:nvSpPr>
            <p:spPr>
              <a:xfrm>
                <a:off x="3982490" y="1858079"/>
                <a:ext cx="3516284" cy="60074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14:m>
                  <m:oMath xmlns:m="http://schemas.openxmlformats.org/officeDocument/2006/math">
                    <m:sSub>
                      <m:sSubPr>
                        <m:ctrlPr>
                          <a:rPr lang="en-US" b="0" i="1" smtClean="0">
                            <a:solidFill>
                              <a:srgbClr val="FF0000"/>
                            </a:solidFill>
                            <a:latin typeface="Cambria Math" panose="02040503050406030204" pitchFamily="18" charset="0"/>
                            <a:ea typeface="Cambria Math" charset="0"/>
                            <a:cs typeface="Cambria Math" charset="0"/>
                          </a:rPr>
                        </m:ctrlPr>
                      </m:sSubPr>
                      <m:e>
                        <m:r>
                          <a:rPr lang="en-US" i="1" smtClean="0">
                            <a:solidFill>
                              <a:srgbClr val="FF0000"/>
                            </a:solidFill>
                            <a:latin typeface="Cambria Math" charset="0"/>
                            <a:ea typeface="Cambria Math" charset="0"/>
                            <a:cs typeface="Cambria Math" charset="0"/>
                          </a:rPr>
                          <m:t>𝑅</m:t>
                        </m:r>
                      </m:e>
                      <m:sub>
                        <m:r>
                          <m:rPr>
                            <m:sty m:val="p"/>
                          </m:rPr>
                          <a:rPr lang="el-GR" i="1" smtClean="0">
                            <a:solidFill>
                              <a:srgbClr val="FF0000"/>
                            </a:solidFill>
                            <a:latin typeface="Cambria Math" charset="0"/>
                            <a:ea typeface="Cambria Math" charset="0"/>
                            <a:cs typeface="Cambria Math" charset="0"/>
                          </a:rPr>
                          <m:t>Ψ</m:t>
                        </m:r>
                        <m:r>
                          <a:rPr lang="en-US" b="0" i="1" smtClean="0">
                            <a:solidFill>
                              <a:srgbClr val="FF0000"/>
                            </a:solidFill>
                            <a:latin typeface="Cambria Math" charset="0"/>
                            <a:ea typeface="Cambria Math" charset="0"/>
                            <a:cs typeface="Cambria Math" charset="0"/>
                          </a:rPr>
                          <m:t>𝑚</m:t>
                        </m:r>
                      </m:sub>
                    </m:sSub>
                    <m:d>
                      <m:dPr>
                        <m:ctrlPr>
                          <a:rPr lang="en-US" i="1">
                            <a:solidFill>
                              <a:srgbClr val="FF0000"/>
                            </a:solidFill>
                            <a:latin typeface="Cambria Math" panose="02040503050406030204" pitchFamily="18" charset="0"/>
                            <a:ea typeface="Cambria Math" charset="0"/>
                            <a:cs typeface="Cambria Math" charset="0"/>
                          </a:rPr>
                        </m:ctrlPr>
                      </m:dPr>
                      <m:e>
                        <m:r>
                          <a:rPr lang="en-US" i="1">
                            <a:solidFill>
                              <a:srgbClr val="FF0000"/>
                            </a:solidFill>
                            <a:latin typeface="Cambria Math" charset="0"/>
                            <a:ea typeface="Cambria Math" charset="0"/>
                            <a:cs typeface="Cambria Math" charset="0"/>
                          </a:rPr>
                          <m:t>∆</m:t>
                        </m:r>
                        <m:r>
                          <a:rPr lang="en-US" i="1">
                            <a:solidFill>
                              <a:srgbClr val="FF0000"/>
                            </a:solidFill>
                            <a:latin typeface="Cambria Math" charset="0"/>
                            <a:ea typeface="Cambria Math" charset="0"/>
                            <a:cs typeface="Cambria Math" charset="0"/>
                          </a:rPr>
                          <m:t>𝑆</m:t>
                        </m:r>
                      </m:e>
                    </m:d>
                    <m:r>
                      <a:rPr lang="en-US" i="1">
                        <a:solidFill>
                          <a:srgbClr val="FF0000"/>
                        </a:solidFill>
                        <a:latin typeface="Cambria Math" charset="0"/>
                        <a:ea typeface="Cambria Math" charset="0"/>
                        <a:cs typeface="Cambria Math" charset="0"/>
                      </a:rPr>
                      <m:t>=</m:t>
                    </m:r>
                    <m:f>
                      <m:fPr>
                        <m:ctrlPr>
                          <a:rPr lang="mr-IN" i="1">
                            <a:solidFill>
                              <a:srgbClr val="FF0000"/>
                            </a:solidFill>
                            <a:latin typeface="Cambria Math" panose="02040503050406030204" pitchFamily="18" charset="0"/>
                            <a:ea typeface="Cambria Math" charset="0"/>
                            <a:cs typeface="Cambria Math" charset="0"/>
                          </a:rPr>
                        </m:ctrlPr>
                      </m:fPr>
                      <m:num>
                        <m:sSub>
                          <m:sSubPr>
                            <m:ctrlPr>
                              <a:rPr lang="en-US" i="1" smtClean="0">
                                <a:solidFill>
                                  <a:srgbClr val="FF0000"/>
                                </a:solidFill>
                                <a:latin typeface="Cambria Math" panose="02040503050406030204" pitchFamily="18" charset="0"/>
                                <a:ea typeface="Cambria Math" charset="0"/>
                                <a:cs typeface="Cambria Math" charset="0"/>
                              </a:rPr>
                            </m:ctrlPr>
                          </m:sSubPr>
                          <m:e>
                            <m:r>
                              <a:rPr lang="en-US" i="1">
                                <a:solidFill>
                                  <a:srgbClr val="FF0000"/>
                                </a:solidFill>
                                <a:latin typeface="Cambria Math" charset="0"/>
                                <a:ea typeface="Cambria Math" charset="0"/>
                                <a:cs typeface="Cambria Math" charset="0"/>
                              </a:rPr>
                              <m:t>𝐶</m:t>
                            </m:r>
                          </m:e>
                          <m:sub>
                            <m:sSub>
                              <m:sSubPr>
                                <m:ctrlPr>
                                  <a:rPr lang="en-US" b="0" i="1" smtClean="0">
                                    <a:solidFill>
                                      <a:srgbClr val="FF0000"/>
                                    </a:solidFill>
                                    <a:latin typeface="Cambria Math" panose="02040503050406030204" pitchFamily="18" charset="0"/>
                                    <a:ea typeface="Cambria Math" charset="0"/>
                                    <a:cs typeface="Cambria Math" charset="0"/>
                                  </a:rPr>
                                </m:ctrlPr>
                              </m:sSubPr>
                              <m:e>
                                <m:r>
                                  <m:rPr>
                                    <m:sty m:val="p"/>
                                  </m:rPr>
                                  <a:rPr lang="el-GR" i="1" smtClean="0">
                                    <a:solidFill>
                                      <a:srgbClr val="FF0000"/>
                                    </a:solidFill>
                                    <a:latin typeface="Cambria Math" charset="0"/>
                                    <a:ea typeface="Cambria Math" charset="0"/>
                                    <a:cs typeface="Cambria Math" charset="0"/>
                                  </a:rPr>
                                  <m:t>Ψ</m:t>
                                </m:r>
                              </m:e>
                              <m:sub>
                                <m:r>
                                  <a:rPr lang="en-US" b="0" i="1" smtClean="0">
                                    <a:solidFill>
                                      <a:srgbClr val="FF0000"/>
                                    </a:solidFill>
                                    <a:latin typeface="Cambria Math" charset="0"/>
                                    <a:ea typeface="Cambria Math" charset="0"/>
                                    <a:cs typeface="Cambria Math" charset="0"/>
                                  </a:rPr>
                                  <m:t>𝑚</m:t>
                                </m:r>
                              </m:sub>
                            </m:sSub>
                          </m:sub>
                        </m:sSub>
                        <m:d>
                          <m:dPr>
                            <m:ctrlPr>
                              <a:rPr lang="en-US" i="1">
                                <a:solidFill>
                                  <a:srgbClr val="FF0000"/>
                                </a:solidFill>
                                <a:latin typeface="Cambria Math" panose="02040503050406030204" pitchFamily="18" charset="0"/>
                                <a:ea typeface="Cambria Math" charset="0"/>
                                <a:cs typeface="Cambria Math" charset="0"/>
                              </a:rPr>
                            </m:ctrlPr>
                          </m:dPr>
                          <m:e>
                            <m:r>
                              <a:rPr lang="en-US" i="1">
                                <a:solidFill>
                                  <a:srgbClr val="FF0000"/>
                                </a:solidFill>
                                <a:latin typeface="Cambria Math" charset="0"/>
                                <a:ea typeface="Cambria Math" charset="0"/>
                                <a:cs typeface="Cambria Math" charset="0"/>
                              </a:rPr>
                              <m:t>∆</m:t>
                            </m:r>
                            <m:r>
                              <a:rPr lang="en-US" i="1">
                                <a:solidFill>
                                  <a:srgbClr val="FF0000"/>
                                </a:solidFill>
                                <a:latin typeface="Cambria Math" charset="0"/>
                                <a:ea typeface="Cambria Math" charset="0"/>
                                <a:cs typeface="Cambria Math" charset="0"/>
                              </a:rPr>
                              <m:t>𝑆</m:t>
                            </m:r>
                          </m:e>
                        </m:d>
                      </m:num>
                      <m:den>
                        <m:sSubSup>
                          <m:sSubSupPr>
                            <m:ctrlPr>
                              <a:rPr lang="en-US" i="1" smtClean="0">
                                <a:solidFill>
                                  <a:srgbClr val="FF0000"/>
                                </a:solidFill>
                                <a:latin typeface="Cambria Math" panose="02040503050406030204" pitchFamily="18" charset="0"/>
                                <a:ea typeface="Cambria Math" charset="0"/>
                                <a:cs typeface="Cambria Math" charset="0"/>
                              </a:rPr>
                            </m:ctrlPr>
                          </m:sSubSupPr>
                          <m:e>
                            <m:r>
                              <a:rPr lang="en-US" i="1">
                                <a:solidFill>
                                  <a:srgbClr val="FF0000"/>
                                </a:solidFill>
                                <a:latin typeface="Cambria Math" charset="0"/>
                                <a:ea typeface="Cambria Math" charset="0"/>
                                <a:cs typeface="Cambria Math" charset="0"/>
                              </a:rPr>
                              <m:t>𝐶</m:t>
                            </m:r>
                          </m:e>
                          <m:sub>
                            <m:sSub>
                              <m:sSubPr>
                                <m:ctrlPr>
                                  <a:rPr lang="en-US" b="0" i="1" smtClean="0">
                                    <a:solidFill>
                                      <a:srgbClr val="FF0000"/>
                                    </a:solidFill>
                                    <a:latin typeface="Cambria Math" panose="02040503050406030204" pitchFamily="18" charset="0"/>
                                    <a:ea typeface="Cambria Math" charset="0"/>
                                    <a:cs typeface="Cambria Math" charset="0"/>
                                  </a:rPr>
                                </m:ctrlPr>
                              </m:sSubPr>
                              <m:e>
                                <m:r>
                                  <m:rPr>
                                    <m:sty m:val="p"/>
                                  </m:rPr>
                                  <a:rPr lang="el-GR" i="1" smtClean="0">
                                    <a:solidFill>
                                      <a:srgbClr val="FF0000"/>
                                    </a:solidFill>
                                    <a:latin typeface="Cambria Math" charset="0"/>
                                    <a:ea typeface="Cambria Math" charset="0"/>
                                    <a:cs typeface="Cambria Math" charset="0"/>
                                  </a:rPr>
                                  <m:t>Ψ</m:t>
                                </m:r>
                              </m:e>
                              <m:sub>
                                <m:r>
                                  <a:rPr lang="en-US" b="0" i="1" smtClean="0">
                                    <a:solidFill>
                                      <a:srgbClr val="FF0000"/>
                                    </a:solidFill>
                                    <a:latin typeface="Cambria Math" charset="0"/>
                                    <a:ea typeface="Cambria Math" charset="0"/>
                                    <a:cs typeface="Cambria Math" charset="0"/>
                                  </a:rPr>
                                  <m:t>𝑚</m:t>
                                </m:r>
                              </m:sub>
                            </m:sSub>
                          </m:sub>
                          <m:sup>
                            <m:r>
                              <a:rPr lang="en-US" i="1">
                                <a:solidFill>
                                  <a:srgbClr val="FF0000"/>
                                </a:solidFill>
                                <a:latin typeface="Cambria Math" charset="0"/>
                                <a:ea typeface="Cambria Math" charset="0"/>
                                <a:cs typeface="Cambria Math" charset="0"/>
                              </a:rPr>
                              <m:t>⊥</m:t>
                            </m:r>
                          </m:sup>
                        </m:sSubSup>
                        <m:d>
                          <m:dPr>
                            <m:ctrlPr>
                              <a:rPr lang="en-US" i="1">
                                <a:solidFill>
                                  <a:srgbClr val="FF0000"/>
                                </a:solidFill>
                                <a:latin typeface="Cambria Math" panose="02040503050406030204" pitchFamily="18" charset="0"/>
                                <a:ea typeface="Cambria Math" charset="0"/>
                                <a:cs typeface="Cambria Math" charset="0"/>
                              </a:rPr>
                            </m:ctrlPr>
                          </m:dPr>
                          <m:e>
                            <m:r>
                              <a:rPr lang="en-US" i="1">
                                <a:solidFill>
                                  <a:srgbClr val="FF0000"/>
                                </a:solidFill>
                                <a:latin typeface="Cambria Math" charset="0"/>
                                <a:ea typeface="Cambria Math" charset="0"/>
                                <a:cs typeface="Cambria Math" charset="0"/>
                              </a:rPr>
                              <m:t>∆</m:t>
                            </m:r>
                            <m:r>
                              <a:rPr lang="en-US" i="1">
                                <a:solidFill>
                                  <a:srgbClr val="FF0000"/>
                                </a:solidFill>
                                <a:latin typeface="Cambria Math" charset="0"/>
                                <a:ea typeface="Cambria Math" charset="0"/>
                                <a:cs typeface="Cambria Math" charset="0"/>
                              </a:rPr>
                              <m:t>𝑆</m:t>
                            </m:r>
                          </m:e>
                        </m:d>
                      </m:den>
                    </m:f>
                    <m:r>
                      <a:rPr lang="en-US" i="1">
                        <a:solidFill>
                          <a:srgbClr val="FF0000"/>
                        </a:solidFill>
                        <a:latin typeface="Cambria Math" charset="0"/>
                        <a:ea typeface="Cambria Math" charset="0"/>
                        <a:cs typeface="Cambria Math" charset="0"/>
                      </a:rPr>
                      <m:t> </m:t>
                    </m:r>
                    <m:r>
                      <a:rPr lang="en-US" b="0" i="1" smtClean="0">
                        <a:solidFill>
                          <a:srgbClr val="FF0000"/>
                        </a:solidFill>
                        <a:latin typeface="Cambria Math" panose="02040503050406030204" pitchFamily="18" charset="0"/>
                        <a:ea typeface="Cambria Math" charset="0"/>
                        <a:cs typeface="Cambria Math" charset="0"/>
                      </a:rPr>
                      <m:t> , </m:t>
                    </m:r>
                    <m:r>
                      <a:rPr lang="en-US" b="0" i="1" smtClean="0">
                        <a:solidFill>
                          <a:srgbClr val="FF0000"/>
                        </a:solidFill>
                        <a:latin typeface="Cambria Math" panose="02040503050406030204" pitchFamily="18" charset="0"/>
                        <a:ea typeface="Cambria Math" charset="0"/>
                        <a:cs typeface="Cambria Math" charset="0"/>
                      </a:rPr>
                      <m:t>𝑚</m:t>
                    </m:r>
                    <m:r>
                      <a:rPr lang="en-US" b="0" i="1" smtClean="0">
                        <a:solidFill>
                          <a:srgbClr val="FF0000"/>
                        </a:solidFill>
                        <a:latin typeface="Cambria Math" panose="02040503050406030204" pitchFamily="18" charset="0"/>
                        <a:ea typeface="Cambria Math" charset="0"/>
                        <a:cs typeface="Cambria Math" charset="0"/>
                      </a:rPr>
                      <m:t>=2</m:t>
                    </m:r>
                  </m:oMath>
                </a14:m>
                <a:r>
                  <a:rPr lang="en-US" sz="1600" i="1" dirty="0">
                    <a:solidFill>
                      <a:srgbClr val="FF0000"/>
                    </a:solidFill>
                    <a:latin typeface="Cambria Math" charset="0"/>
                    <a:ea typeface="Cambria Math" charset="0"/>
                    <a:cs typeface="Cambria Math" charset="0"/>
                  </a:rPr>
                  <a:t> </a:t>
                </a:r>
                <a:r>
                  <a:rPr lang="en-US" sz="1400" i="1" dirty="0">
                    <a:solidFill>
                      <a:srgbClr val="FF0000"/>
                    </a:solidFill>
                    <a:latin typeface="Cambria Math" charset="0"/>
                    <a:ea typeface="Cambria Math" charset="0"/>
                    <a:cs typeface="Cambria Math" charset="0"/>
                  </a:rPr>
                  <a:t>and</a:t>
                </a:r>
                <a:r>
                  <a:rPr lang="en-US" sz="1600" i="1" dirty="0">
                    <a:solidFill>
                      <a:srgbClr val="FF0000"/>
                    </a:solidFill>
                    <a:latin typeface="Cambria Math" charset="0"/>
                    <a:ea typeface="Cambria Math" charset="0"/>
                    <a:cs typeface="Cambria Math" charset="0"/>
                  </a:rPr>
                  <a:t> </a:t>
                </a:r>
                <a14:m>
                  <m:oMath xmlns:m="http://schemas.openxmlformats.org/officeDocument/2006/math">
                    <m:r>
                      <a:rPr lang="en-US" sz="1600" b="0" i="1" smtClean="0">
                        <a:solidFill>
                          <a:srgbClr val="FF0000"/>
                        </a:solidFill>
                        <a:latin typeface="Cambria Math" panose="02040503050406030204" pitchFamily="18" charset="0"/>
                        <a:ea typeface="Cambria Math" charset="0"/>
                        <a:cs typeface="Cambria Math" charset="0"/>
                      </a:rPr>
                      <m:t> </m:t>
                    </m:r>
                    <m:r>
                      <a:rPr lang="en-US" sz="1600" i="1">
                        <a:solidFill>
                          <a:srgbClr val="FF0000"/>
                        </a:solidFill>
                        <a:latin typeface="Cambria Math" panose="02040503050406030204" pitchFamily="18" charset="0"/>
                        <a:ea typeface="Cambria Math" charset="0"/>
                        <a:cs typeface="Cambria Math" charset="0"/>
                      </a:rPr>
                      <m:t>3</m:t>
                    </m:r>
                  </m:oMath>
                </a14:m>
                <a:endParaRPr lang="en-US" i="1" dirty="0">
                  <a:solidFill>
                    <a:srgbClr val="FF0000"/>
                  </a:solidFill>
                  <a:latin typeface="Cambria Math" charset="0"/>
                  <a:ea typeface="Cambria Math" charset="0"/>
                  <a:cs typeface="Cambria Math" charset="0"/>
                </a:endParaRPr>
              </a:p>
            </p:txBody>
          </p:sp>
        </mc:Choice>
        <mc:Fallback>
          <p:sp>
            <p:nvSpPr>
              <p:cNvPr id="83" name="Rectangle 82">
                <a:extLst>
                  <a:ext uri="{FF2B5EF4-FFF2-40B4-BE49-F238E27FC236}">
                    <a16:creationId xmlns:a16="http://schemas.microsoft.com/office/drawing/2014/main" id="{1146E8B0-D3FE-2E44-8AB3-31A29DA75F51}"/>
                  </a:ext>
                </a:extLst>
              </p:cNvPr>
              <p:cNvSpPr>
                <a:spLocks noRot="1" noChangeAspect="1" noMove="1" noResize="1" noEditPoints="1" noAdjustHandles="1" noChangeArrowheads="1" noChangeShapeType="1" noTextEdit="1"/>
              </p:cNvSpPr>
              <p:nvPr/>
            </p:nvSpPr>
            <p:spPr>
              <a:xfrm>
                <a:off x="3982490" y="1858079"/>
                <a:ext cx="3516284" cy="600742"/>
              </a:xfrm>
              <a:prstGeom prst="rect">
                <a:avLst/>
              </a:prstGeom>
              <a:blipFill>
                <a:blip r:embed="rId14"/>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4CB66E9D-61EA-B343-9E2A-B7C08FC4EA29}"/>
              </a:ext>
            </a:extLst>
          </p:cNvPr>
          <p:cNvSpPr txBox="1"/>
          <p:nvPr/>
        </p:nvSpPr>
        <p:spPr>
          <a:xfrm>
            <a:off x="1630575" y="2362531"/>
            <a:ext cx="351379" cy="369332"/>
          </a:xfrm>
          <a:prstGeom prst="rect">
            <a:avLst/>
          </a:prstGeom>
          <a:noFill/>
        </p:spPr>
        <p:txBody>
          <a:bodyPr wrap="none" rtlCol="0">
            <a:spAutoFit/>
          </a:bodyPr>
          <a:lstStyle/>
          <a:p>
            <a:r>
              <a:rPr lang="en-US" b="1" i="0" dirty="0"/>
              <a:t>B</a:t>
            </a:r>
          </a:p>
        </p:txBody>
      </p: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4FDF1040-DBF7-2542-9D1C-40BDDFCDBE8B}"/>
                  </a:ext>
                </a:extLst>
              </p:cNvPr>
              <p:cNvSpPr/>
              <p:nvPr/>
            </p:nvSpPr>
            <p:spPr>
              <a:xfrm>
                <a:off x="941233" y="4361074"/>
                <a:ext cx="7574117" cy="1015663"/>
              </a:xfrm>
              <a:prstGeom prst="rect">
                <a:avLst/>
              </a:prstGeom>
            </p:spPr>
            <p:txBody>
              <a:bodyPr wrap="square">
                <a:spAutoFit/>
              </a:bodyPr>
              <a:lstStyle/>
              <a:p>
                <a:pPr algn="ctr"/>
                <a:r>
                  <a:rPr lang="en-US" sz="2000" dirty="0">
                    <a:latin typeface="Times New Roman"/>
                  </a:rPr>
                  <a:t>The </a:t>
                </a:r>
                <a14:m>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a:solidFill>
                              <a:srgbClr val="FF0000"/>
                            </a:solidFill>
                            <a:latin typeface="Cambria Math" panose="02040503050406030204" pitchFamily="18" charset="0"/>
                          </a:rPr>
                          <m:t>𝑅</m:t>
                        </m:r>
                      </m:e>
                      <m:sub>
                        <m:r>
                          <m:rPr>
                            <m:sty m:val="p"/>
                          </m:rPr>
                          <a:rPr lang="el-GR" sz="2000">
                            <a:solidFill>
                              <a:srgbClr val="FF0000"/>
                            </a:solidFill>
                            <a:latin typeface="Cambria Math" panose="02040503050406030204" pitchFamily="18" charset="0"/>
                          </a:rPr>
                          <m:t>Ψ</m:t>
                        </m:r>
                        <m:r>
                          <a:rPr lang="en-US" sz="2000" b="0" i="1" smtClean="0">
                            <a:solidFill>
                              <a:srgbClr val="FF0000"/>
                            </a:solidFill>
                            <a:latin typeface="Cambria Math" panose="02040503050406030204" pitchFamily="18" charset="0"/>
                          </a:rPr>
                          <m:t>2</m:t>
                        </m:r>
                      </m:sub>
                    </m:sSub>
                    <m:d>
                      <m:dPr>
                        <m:ctrlPr>
                          <a:rPr lang="en-US" sz="2000" i="1">
                            <a:solidFill>
                              <a:srgbClr val="FF0000"/>
                            </a:solidFill>
                            <a:latin typeface="Cambria Math" panose="02040503050406030204" pitchFamily="18" charset="0"/>
                          </a:rPr>
                        </m:ctrlPr>
                      </m:dPr>
                      <m:e>
                        <m:r>
                          <a:rPr lang="en-US" sz="2000">
                            <a:solidFill>
                              <a:srgbClr val="FF0000"/>
                            </a:solidFill>
                            <a:latin typeface="Cambria Math" panose="02040503050406030204" pitchFamily="18" charset="0"/>
                          </a:rPr>
                          <m:t>∆</m:t>
                        </m:r>
                        <m:r>
                          <a:rPr lang="en-US" sz="2000">
                            <a:solidFill>
                              <a:srgbClr val="FF0000"/>
                            </a:solidFill>
                            <a:latin typeface="Cambria Math" panose="02040503050406030204" pitchFamily="18" charset="0"/>
                          </a:rPr>
                          <m:t>𝑆</m:t>
                        </m:r>
                      </m:e>
                    </m:d>
                    <m:r>
                      <a:rPr lang="en-US" sz="2000">
                        <a:latin typeface="Cambria Math" panose="02040503050406030204" pitchFamily="18" charset="0"/>
                      </a:rPr>
                      <m:t> </m:t>
                    </m:r>
                  </m:oMath>
                </a14:m>
                <a:r>
                  <a:rPr lang="en-US" sz="2000" dirty="0">
                    <a:latin typeface="Times New Roman"/>
                  </a:rPr>
                  <a:t> correlator measures the magnitude of charge separation parallel to the B-field, relative to that for charge separation perpendicular to the B-field</a:t>
                </a:r>
              </a:p>
            </p:txBody>
          </p:sp>
        </mc:Choice>
        <mc:Fallback>
          <p:sp>
            <p:nvSpPr>
              <p:cNvPr id="28" name="Rectangle 27">
                <a:extLst>
                  <a:ext uri="{FF2B5EF4-FFF2-40B4-BE49-F238E27FC236}">
                    <a16:creationId xmlns:a16="http://schemas.microsoft.com/office/drawing/2014/main" id="{4FDF1040-DBF7-2542-9D1C-40BDDFCDBE8B}"/>
                  </a:ext>
                </a:extLst>
              </p:cNvPr>
              <p:cNvSpPr>
                <a:spLocks noRot="1" noChangeAspect="1" noMove="1" noResize="1" noEditPoints="1" noAdjustHandles="1" noChangeArrowheads="1" noChangeShapeType="1" noTextEdit="1"/>
              </p:cNvSpPr>
              <p:nvPr/>
            </p:nvSpPr>
            <p:spPr>
              <a:xfrm>
                <a:off x="941233" y="4361074"/>
                <a:ext cx="7574117" cy="1015663"/>
              </a:xfrm>
              <a:prstGeom prst="rect">
                <a:avLst/>
              </a:prstGeom>
              <a:blipFill>
                <a:blip r:embed="rId15"/>
                <a:stretch>
                  <a:fillRect t="-2994" r="-402"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TextBox 90">
                <a:extLst>
                  <a:ext uri="{FF2B5EF4-FFF2-40B4-BE49-F238E27FC236}">
                    <a16:creationId xmlns:a16="http://schemas.microsoft.com/office/drawing/2014/main" id="{2CD6EAF0-1D8E-9E40-9530-739635C5396C}"/>
                  </a:ext>
                </a:extLst>
              </p:cNvPr>
              <p:cNvSpPr txBox="1"/>
              <p:nvPr/>
            </p:nvSpPr>
            <p:spPr>
              <a:xfrm>
                <a:off x="828193" y="5416642"/>
                <a:ext cx="7709569" cy="756233"/>
              </a:xfrm>
              <a:prstGeom prst="rect">
                <a:avLst/>
              </a:prstGeom>
              <a:noFill/>
            </p:spPr>
            <p:txBody>
              <a:bodyPr wrap="square" rtlCol="0">
                <a:spAutoFit/>
              </a:bodyPr>
              <a:lstStyle/>
              <a:p>
                <a:pPr algn="ctr"/>
                <a:r>
                  <a:rPr lang="en-US" sz="2000" dirty="0">
                    <a:solidFill>
                      <a:srgbClr val="0070C0"/>
                    </a:solidFill>
                    <a:latin typeface="Times New Roman"/>
                  </a:rPr>
                  <a:t> </a:t>
                </a:r>
                <a:r>
                  <a:rPr lang="en-US" sz="2000" u="sng" dirty="0">
                    <a:solidFill>
                      <a:srgbClr val="0070C0"/>
                    </a:solidFill>
                    <a:latin typeface="Times New Roman"/>
                  </a:rPr>
                  <a:t>Note that </a:t>
                </a:r>
                <a:r>
                  <a:rPr lang="en-US" sz="2000" dirty="0">
                    <a:solidFill>
                      <a:srgbClr val="0070C0"/>
                    </a:solidFill>
                    <a:latin typeface="Times New Roman"/>
                  </a:rPr>
                  <a:t>both </a:t>
                </a:r>
                <a14:m>
                  <m:oMath xmlns:m="http://schemas.openxmlformats.org/officeDocument/2006/math">
                    <m:sSub>
                      <m:sSubPr>
                        <m:ctrlPr>
                          <a:rPr lang="en-US" sz="2000" i="1">
                            <a:solidFill>
                              <a:srgbClr val="0070C0"/>
                            </a:solidFill>
                            <a:latin typeface="Cambria Math" panose="02040503050406030204" pitchFamily="18" charset="0"/>
                          </a:rPr>
                        </m:ctrlPr>
                      </m:sSubPr>
                      <m:e>
                        <m:r>
                          <a:rPr lang="en-US" sz="2000">
                            <a:solidFill>
                              <a:srgbClr val="0070C0"/>
                            </a:solidFill>
                            <a:latin typeface="Cambria Math" panose="02040503050406030204" pitchFamily="18" charset="0"/>
                          </a:rPr>
                          <m:t>𝐶</m:t>
                        </m:r>
                      </m:e>
                      <m:sub>
                        <m:sSub>
                          <m:sSubPr>
                            <m:ctrlPr>
                              <a:rPr lang="en-US" sz="2000" b="0" i="1" smtClean="0">
                                <a:solidFill>
                                  <a:srgbClr val="0070C0"/>
                                </a:solidFill>
                                <a:latin typeface="Cambria Math" panose="02040503050406030204" pitchFamily="18" charset="0"/>
                              </a:rPr>
                            </m:ctrlPr>
                          </m:sSubPr>
                          <m:e>
                            <m:r>
                              <m:rPr>
                                <m:sty m:val="p"/>
                              </m:rPr>
                              <a:rPr lang="el-GR" sz="2000">
                                <a:solidFill>
                                  <a:srgbClr val="0070C0"/>
                                </a:solidFill>
                                <a:latin typeface="Cambria Math" panose="02040503050406030204" pitchFamily="18" charset="0"/>
                              </a:rPr>
                              <m:t>Ψ</m:t>
                            </m:r>
                          </m:e>
                          <m:sub>
                            <m:r>
                              <a:rPr lang="en-US" sz="2000" b="0" i="0" smtClean="0">
                                <a:solidFill>
                                  <a:srgbClr val="0070C0"/>
                                </a:solidFill>
                                <a:latin typeface="Cambria Math" panose="02040503050406030204" pitchFamily="18" charset="0"/>
                              </a:rPr>
                              <m:t>3</m:t>
                            </m:r>
                          </m:sub>
                        </m:sSub>
                      </m:sub>
                    </m:sSub>
                    <m:d>
                      <m:dPr>
                        <m:ctrlPr>
                          <a:rPr lang="en-US" sz="2000" i="1">
                            <a:solidFill>
                              <a:srgbClr val="0070C0"/>
                            </a:solidFill>
                            <a:latin typeface="Cambria Math" panose="02040503050406030204" pitchFamily="18" charset="0"/>
                          </a:rPr>
                        </m:ctrlPr>
                      </m:dPr>
                      <m:e>
                        <m:r>
                          <a:rPr lang="en-US" sz="2000">
                            <a:solidFill>
                              <a:srgbClr val="0070C0"/>
                            </a:solidFill>
                            <a:latin typeface="Cambria Math" panose="02040503050406030204" pitchFamily="18" charset="0"/>
                          </a:rPr>
                          <m:t>∆</m:t>
                        </m:r>
                        <m:r>
                          <a:rPr lang="en-US" sz="2000">
                            <a:solidFill>
                              <a:srgbClr val="0070C0"/>
                            </a:solidFill>
                            <a:latin typeface="Cambria Math" panose="02040503050406030204" pitchFamily="18" charset="0"/>
                          </a:rPr>
                          <m:t>𝑆</m:t>
                        </m:r>
                      </m:e>
                    </m:d>
                    <m:r>
                      <a:rPr lang="en-US" sz="2000">
                        <a:solidFill>
                          <a:srgbClr val="0070C0"/>
                        </a:solidFill>
                        <a:latin typeface="Cambria Math" panose="02040503050406030204" pitchFamily="18" charset="0"/>
                      </a:rPr>
                      <m:t> </m:t>
                    </m:r>
                  </m:oMath>
                </a14:m>
                <a:r>
                  <a:rPr lang="en-US" sz="2000" dirty="0">
                    <a:solidFill>
                      <a:srgbClr val="0070C0"/>
                    </a:solidFill>
                    <a:latin typeface="Times New Roman"/>
                  </a:rPr>
                  <a:t> and </a:t>
                </a:r>
                <a14:m>
                  <m:oMath xmlns:m="http://schemas.openxmlformats.org/officeDocument/2006/math">
                    <m:sSubSup>
                      <m:sSubSupPr>
                        <m:ctrlPr>
                          <a:rPr lang="en-US" sz="2000" i="1">
                            <a:solidFill>
                              <a:srgbClr val="0070C0"/>
                            </a:solidFill>
                            <a:latin typeface="Cambria Math" panose="02040503050406030204" pitchFamily="18" charset="0"/>
                          </a:rPr>
                        </m:ctrlPr>
                      </m:sSubSupPr>
                      <m:e>
                        <m:r>
                          <a:rPr lang="en-US" sz="2000">
                            <a:solidFill>
                              <a:srgbClr val="0070C0"/>
                            </a:solidFill>
                            <a:latin typeface="Cambria Math" panose="02040503050406030204" pitchFamily="18" charset="0"/>
                          </a:rPr>
                          <m:t>𝐶</m:t>
                        </m:r>
                      </m:e>
                      <m:sub>
                        <m:sSub>
                          <m:sSubPr>
                            <m:ctrlPr>
                              <a:rPr lang="en-US" sz="2000" b="0" i="1" smtClean="0">
                                <a:solidFill>
                                  <a:srgbClr val="0070C0"/>
                                </a:solidFill>
                                <a:latin typeface="Cambria Math" panose="02040503050406030204" pitchFamily="18" charset="0"/>
                              </a:rPr>
                            </m:ctrlPr>
                          </m:sSubPr>
                          <m:e>
                            <m:r>
                              <m:rPr>
                                <m:sty m:val="p"/>
                              </m:rPr>
                              <a:rPr lang="el-GR" sz="2000">
                                <a:solidFill>
                                  <a:srgbClr val="0070C0"/>
                                </a:solidFill>
                                <a:latin typeface="Cambria Math" panose="02040503050406030204" pitchFamily="18" charset="0"/>
                              </a:rPr>
                              <m:t>Ψ</m:t>
                            </m:r>
                          </m:e>
                          <m:sub>
                            <m:r>
                              <a:rPr lang="en-US" sz="2000" b="0" i="0" smtClean="0">
                                <a:solidFill>
                                  <a:srgbClr val="0070C0"/>
                                </a:solidFill>
                                <a:latin typeface="Cambria Math" panose="02040503050406030204" pitchFamily="18" charset="0"/>
                              </a:rPr>
                              <m:t>3</m:t>
                            </m:r>
                          </m:sub>
                        </m:sSub>
                      </m:sub>
                      <m:sup>
                        <m:r>
                          <a:rPr lang="en-US" sz="2000">
                            <a:solidFill>
                              <a:srgbClr val="0070C0"/>
                            </a:solidFill>
                            <a:latin typeface="Cambria Math" panose="02040503050406030204" pitchFamily="18" charset="0"/>
                          </a:rPr>
                          <m:t>⊥</m:t>
                        </m:r>
                      </m:sup>
                    </m:sSubSup>
                    <m:d>
                      <m:dPr>
                        <m:ctrlPr>
                          <a:rPr lang="en-US" sz="2000" i="1">
                            <a:solidFill>
                              <a:srgbClr val="0070C0"/>
                            </a:solidFill>
                            <a:latin typeface="Cambria Math" panose="02040503050406030204" pitchFamily="18" charset="0"/>
                          </a:rPr>
                        </m:ctrlPr>
                      </m:dPr>
                      <m:e>
                        <m:r>
                          <a:rPr lang="en-US" sz="2000">
                            <a:solidFill>
                              <a:srgbClr val="0070C0"/>
                            </a:solidFill>
                            <a:latin typeface="Cambria Math" panose="02040503050406030204" pitchFamily="18" charset="0"/>
                          </a:rPr>
                          <m:t>∆</m:t>
                        </m:r>
                        <m:r>
                          <a:rPr lang="en-US" sz="2000">
                            <a:solidFill>
                              <a:srgbClr val="0070C0"/>
                            </a:solidFill>
                            <a:latin typeface="Cambria Math" panose="02040503050406030204" pitchFamily="18" charset="0"/>
                          </a:rPr>
                          <m:t>𝑆</m:t>
                        </m:r>
                      </m:e>
                    </m:d>
                  </m:oMath>
                </a14:m>
                <a:r>
                  <a:rPr lang="en-US" sz="2000" dirty="0">
                    <a:solidFill>
                      <a:srgbClr val="0070C0"/>
                    </a:solidFill>
                    <a:latin typeface="Times New Roman"/>
                  </a:rPr>
                  <a:t> are insensitive to the CME-driven charge separation (sensitive only to background)</a:t>
                </a:r>
              </a:p>
            </p:txBody>
          </p:sp>
        </mc:Choice>
        <mc:Fallback>
          <p:sp>
            <p:nvSpPr>
              <p:cNvPr id="91" name="TextBox 90">
                <a:extLst>
                  <a:ext uri="{FF2B5EF4-FFF2-40B4-BE49-F238E27FC236}">
                    <a16:creationId xmlns:a16="http://schemas.microsoft.com/office/drawing/2014/main" id="{2CD6EAF0-1D8E-9E40-9530-739635C5396C}"/>
                  </a:ext>
                </a:extLst>
              </p:cNvPr>
              <p:cNvSpPr txBox="1">
                <a:spLocks noRot="1" noChangeAspect="1" noMove="1" noResize="1" noEditPoints="1" noAdjustHandles="1" noChangeArrowheads="1" noChangeShapeType="1" noTextEdit="1"/>
              </p:cNvSpPr>
              <p:nvPr/>
            </p:nvSpPr>
            <p:spPr>
              <a:xfrm>
                <a:off x="828193" y="5416642"/>
                <a:ext cx="7709569" cy="756233"/>
              </a:xfrm>
              <a:prstGeom prst="rect">
                <a:avLst/>
              </a:prstGeom>
              <a:blipFill>
                <a:blip r:embed="rId16"/>
                <a:stretch>
                  <a:fillRect t="-3226" r="-949" b="-137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ounded Rectangle 28">
                <a:extLst>
                  <a:ext uri="{FF2B5EF4-FFF2-40B4-BE49-F238E27FC236}">
                    <a16:creationId xmlns:a16="http://schemas.microsoft.com/office/drawing/2014/main" id="{CD06A1C6-E2E4-47AA-A4B0-78BAA0068E64}"/>
                  </a:ext>
                </a:extLst>
              </p:cNvPr>
              <p:cNvSpPr/>
              <p:nvPr/>
            </p:nvSpPr>
            <p:spPr>
              <a:xfrm>
                <a:off x="97299" y="85391"/>
                <a:ext cx="3586043"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a:t>
                </a:r>
                <a:endParaRPr lang="en-US" sz="2200" dirty="0"/>
              </a:p>
            </p:txBody>
          </p:sp>
        </mc:Choice>
        <mc:Fallback>
          <p:sp>
            <p:nvSpPr>
              <p:cNvPr id="25" name="Rounded Rectangle 28">
                <a:extLst>
                  <a:ext uri="{FF2B5EF4-FFF2-40B4-BE49-F238E27FC236}">
                    <a16:creationId xmlns:a16="http://schemas.microsoft.com/office/drawing/2014/main" id="{CD06A1C6-E2E4-47AA-A4B0-78BAA0068E64}"/>
                  </a:ext>
                </a:extLst>
              </p:cNvPr>
              <p:cNvSpPr>
                <a:spLocks noRot="1" noChangeAspect="1" noMove="1" noResize="1" noEditPoints="1" noAdjustHandles="1" noChangeArrowheads="1" noChangeShapeType="1" noTextEdit="1"/>
              </p:cNvSpPr>
              <p:nvPr/>
            </p:nvSpPr>
            <p:spPr>
              <a:xfrm>
                <a:off x="97299" y="85391"/>
                <a:ext cx="3586043" cy="431342"/>
              </a:xfrm>
              <a:prstGeom prst="roundRect">
                <a:avLst/>
              </a:prstGeom>
              <a:blipFill>
                <a:blip r:embed="rId17"/>
                <a:stretch>
                  <a:fillRect l="-1698" t="-12500" b="-29167"/>
                </a:stretch>
              </a:blipFill>
              <a:ln w="3175"/>
            </p:spPr>
            <p:txBody>
              <a:bodyPr/>
              <a:lstStyle/>
              <a:p>
                <a:r>
                  <a:rPr lang="en-US">
                    <a:noFill/>
                  </a:rPr>
                  <a:t> </a:t>
                </a:r>
              </a:p>
            </p:txBody>
          </p:sp>
        </mc:Fallback>
      </mc:AlternateContent>
      <p:sp>
        <p:nvSpPr>
          <p:cNvPr id="27" name="Footer Placeholder 4">
            <a:extLst>
              <a:ext uri="{FF2B5EF4-FFF2-40B4-BE49-F238E27FC236}">
                <a16:creationId xmlns:a16="http://schemas.microsoft.com/office/drawing/2014/main" id="{C614BA88-1E9D-4DA1-BA93-EF289D441569}"/>
              </a:ext>
            </a:extLst>
          </p:cNvPr>
          <p:cNvSpPr>
            <a:spLocks noGrp="1"/>
          </p:cNvSpPr>
          <p:nvPr>
            <p:ph type="ftr" sz="quarter" idx="11"/>
          </p:nvPr>
        </p:nvSpPr>
        <p:spPr>
          <a:xfrm>
            <a:off x="3200400" y="6416675"/>
            <a:ext cx="5562600" cy="365125"/>
          </a:xfrm>
        </p:spPr>
        <p:txBody>
          <a:bodyPr/>
          <a:lstStyle/>
          <a:p>
            <a:pPr>
              <a:defRPr/>
            </a:pPr>
            <a:r>
              <a:rPr lang="en-US" dirty="0"/>
              <a:t>Roy A.  Lacey, Stony Brook University, 5th Workshop on chirality &amp; vorticity, Beijing China</a:t>
            </a:r>
          </a:p>
        </p:txBody>
      </p:sp>
    </p:spTree>
    <p:extLst>
      <p:ext uri="{BB962C8B-B14F-4D97-AF65-F5344CB8AC3E}">
        <p14:creationId xmlns:p14="http://schemas.microsoft.com/office/powerpoint/2010/main" val="29288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arn(inVertical)">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barn(inVertical)">
                                      <p:cBhvr>
                                        <p:cTn id="18" dur="500"/>
                                        <p:tgtEl>
                                          <p:spTgt spid="82"/>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barn(inVertical)">
                                      <p:cBhvr>
                                        <p:cTn id="2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82" grpId="0"/>
      <p:bldP spid="84" grpId="0"/>
      <p:bldP spid="28"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46140A-339E-C74A-BF1A-2B79AA51AF05}"/>
              </a:ext>
            </a:extLst>
          </p:cNvPr>
          <p:cNvSpPr>
            <a:spLocks noGrp="1"/>
          </p:cNvSpPr>
          <p:nvPr>
            <p:ph type="sldNum" sz="quarter" idx="12"/>
          </p:nvPr>
        </p:nvSpPr>
        <p:spPr/>
        <p:txBody>
          <a:bodyPr/>
          <a:lstStyle/>
          <a:p>
            <a:fld id="{80B0002B-CAE1-034D-9B93-39F959C2489B}" type="slidenum">
              <a:rPr lang="en-US" smtClean="0"/>
              <a:t>9</a:t>
            </a:fld>
            <a:endParaRPr lang="en-US"/>
          </a:p>
        </p:txBody>
      </p:sp>
      <p:sp>
        <p:nvSpPr>
          <p:cNvPr id="44" name="Right Brace 43">
            <a:extLst>
              <a:ext uri="{FF2B5EF4-FFF2-40B4-BE49-F238E27FC236}">
                <a16:creationId xmlns:a16="http://schemas.microsoft.com/office/drawing/2014/main" id="{2B59C8E0-B1D8-1D42-AC0B-E32DC5FE9EA0}"/>
              </a:ext>
            </a:extLst>
          </p:cNvPr>
          <p:cNvSpPr/>
          <p:nvPr/>
        </p:nvSpPr>
        <p:spPr>
          <a:xfrm rot="16200000">
            <a:off x="4502178" y="-1720564"/>
            <a:ext cx="676060" cy="620558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62C40F2-8A5B-8242-8C5D-DC2472DAF1C4}"/>
                  </a:ext>
                </a:extLst>
              </p:cNvPr>
              <p:cNvSpPr/>
              <p:nvPr/>
            </p:nvSpPr>
            <p:spPr>
              <a:xfrm>
                <a:off x="3752063" y="523612"/>
                <a:ext cx="2154436" cy="63260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ea typeface="Cambria Math" charset="0"/>
                              <a:cs typeface="Cambria Math" charset="0"/>
                            </a:rPr>
                          </m:ctrlPr>
                        </m:sSubPr>
                        <m:e>
                          <m:r>
                            <a:rPr lang="en-US" sz="1600" i="1" smtClean="0">
                              <a:solidFill>
                                <a:srgbClr val="FF0000"/>
                              </a:solidFill>
                              <a:latin typeface="Cambria Math" charset="0"/>
                              <a:ea typeface="Cambria Math" charset="0"/>
                              <a:cs typeface="Cambria Math" charset="0"/>
                            </a:rPr>
                            <m:t>𝑅</m:t>
                          </m:r>
                        </m:e>
                        <m:sub>
                          <m:r>
                            <m:rPr>
                              <m:sty m:val="p"/>
                            </m:rPr>
                            <a:rPr lang="el-GR" sz="1600" i="1" smtClean="0">
                              <a:solidFill>
                                <a:srgbClr val="FF0000"/>
                              </a:solidFill>
                              <a:latin typeface="Cambria Math" charset="0"/>
                              <a:ea typeface="Cambria Math" charset="0"/>
                              <a:cs typeface="Cambria Math" charset="0"/>
                            </a:rPr>
                            <m:t>Ψ</m:t>
                          </m:r>
                          <m:r>
                            <a:rPr lang="en-US" sz="1600" b="0" i="1" smtClean="0">
                              <a:solidFill>
                                <a:srgbClr val="FF0000"/>
                              </a:solidFill>
                              <a:latin typeface="Cambria Math" charset="0"/>
                              <a:ea typeface="Cambria Math" charset="0"/>
                              <a:cs typeface="Cambria Math" charset="0"/>
                            </a:rPr>
                            <m:t>𝑚</m:t>
                          </m:r>
                        </m:sub>
                      </m:sSub>
                      <m:d>
                        <m:dPr>
                          <m:ctrlPr>
                            <a:rPr lang="en-US" sz="1600" i="1">
                              <a:solidFill>
                                <a:srgbClr val="FF0000"/>
                              </a:solidFill>
                              <a:latin typeface="Cambria Math" panose="02040503050406030204" pitchFamily="18" charset="0"/>
                              <a:ea typeface="Cambria Math" charset="0"/>
                              <a:cs typeface="Cambria Math" charset="0"/>
                            </a:rPr>
                          </m:ctrlPr>
                        </m:dPr>
                        <m:e>
                          <m:r>
                            <a:rPr lang="en-US" sz="1600" i="1">
                              <a:solidFill>
                                <a:srgbClr val="FF0000"/>
                              </a:solidFill>
                              <a:latin typeface="Cambria Math" charset="0"/>
                              <a:ea typeface="Cambria Math" charset="0"/>
                              <a:cs typeface="Cambria Math" charset="0"/>
                            </a:rPr>
                            <m:t>∆</m:t>
                          </m:r>
                          <m:r>
                            <a:rPr lang="en-US" sz="1600" i="1">
                              <a:solidFill>
                                <a:srgbClr val="FF0000"/>
                              </a:solidFill>
                              <a:latin typeface="Cambria Math" charset="0"/>
                              <a:ea typeface="Cambria Math" charset="0"/>
                              <a:cs typeface="Cambria Math" charset="0"/>
                            </a:rPr>
                            <m:t>𝑆</m:t>
                          </m:r>
                        </m:e>
                      </m:d>
                      <m:r>
                        <a:rPr lang="en-US" sz="1600" i="1">
                          <a:solidFill>
                            <a:srgbClr val="FF0000"/>
                          </a:solidFill>
                          <a:latin typeface="Cambria Math" charset="0"/>
                          <a:ea typeface="Cambria Math" charset="0"/>
                          <a:cs typeface="Cambria Math" charset="0"/>
                        </a:rPr>
                        <m:t>=</m:t>
                      </m:r>
                      <m:f>
                        <m:fPr>
                          <m:ctrlPr>
                            <a:rPr lang="mr-IN" sz="1600" i="1">
                              <a:solidFill>
                                <a:srgbClr val="FF0000"/>
                              </a:solidFill>
                              <a:latin typeface="Cambria Math" panose="02040503050406030204" pitchFamily="18" charset="0"/>
                              <a:ea typeface="Cambria Math" charset="0"/>
                              <a:cs typeface="Cambria Math" charset="0"/>
                            </a:rPr>
                          </m:ctrlPr>
                        </m:fPr>
                        <m:num>
                          <m:sSub>
                            <m:sSubPr>
                              <m:ctrlPr>
                                <a:rPr lang="en-US" sz="1600" i="1" smtClean="0">
                                  <a:solidFill>
                                    <a:srgbClr val="FF0000"/>
                                  </a:solidFill>
                                  <a:latin typeface="Cambria Math" panose="02040503050406030204" pitchFamily="18" charset="0"/>
                                  <a:ea typeface="Cambria Math" charset="0"/>
                                  <a:cs typeface="Cambria Math" charset="0"/>
                                </a:rPr>
                              </m:ctrlPr>
                            </m:sSubPr>
                            <m:e>
                              <m:r>
                                <a:rPr lang="en-US" sz="1600" i="1">
                                  <a:solidFill>
                                    <a:srgbClr val="FF0000"/>
                                  </a:solidFill>
                                  <a:latin typeface="Cambria Math" charset="0"/>
                                  <a:ea typeface="Cambria Math" charset="0"/>
                                  <a:cs typeface="Cambria Math" charset="0"/>
                                </a:rPr>
                                <m:t>𝐶</m:t>
                              </m:r>
                            </m:e>
                            <m:sub>
                              <m:r>
                                <m:rPr>
                                  <m:sty m:val="p"/>
                                </m:rPr>
                                <a:rPr lang="el-GR" sz="1600" i="1" smtClean="0">
                                  <a:solidFill>
                                    <a:srgbClr val="FF0000"/>
                                  </a:solidFill>
                                  <a:latin typeface="Cambria Math" charset="0"/>
                                  <a:ea typeface="Cambria Math" charset="0"/>
                                  <a:cs typeface="Cambria Math" charset="0"/>
                                </a:rPr>
                                <m:t>Ψ</m:t>
                              </m:r>
                              <m:r>
                                <a:rPr lang="en-US" sz="1600" b="0" i="1" smtClean="0">
                                  <a:solidFill>
                                    <a:srgbClr val="FF0000"/>
                                  </a:solidFill>
                                  <a:latin typeface="Cambria Math" charset="0"/>
                                  <a:ea typeface="Cambria Math" charset="0"/>
                                  <a:cs typeface="Cambria Math" charset="0"/>
                                </a:rPr>
                                <m:t>𝑚</m:t>
                              </m:r>
                            </m:sub>
                          </m:sSub>
                          <m:d>
                            <m:dPr>
                              <m:ctrlPr>
                                <a:rPr lang="en-US" sz="1600" i="1">
                                  <a:solidFill>
                                    <a:srgbClr val="FF0000"/>
                                  </a:solidFill>
                                  <a:latin typeface="Cambria Math" panose="02040503050406030204" pitchFamily="18" charset="0"/>
                                  <a:ea typeface="Cambria Math" charset="0"/>
                                  <a:cs typeface="Cambria Math" charset="0"/>
                                </a:rPr>
                              </m:ctrlPr>
                            </m:dPr>
                            <m:e>
                              <m:r>
                                <a:rPr lang="en-US" sz="1600" i="1">
                                  <a:solidFill>
                                    <a:srgbClr val="FF0000"/>
                                  </a:solidFill>
                                  <a:latin typeface="Cambria Math" charset="0"/>
                                  <a:ea typeface="Cambria Math" charset="0"/>
                                  <a:cs typeface="Cambria Math" charset="0"/>
                                </a:rPr>
                                <m:t>∆</m:t>
                              </m:r>
                              <m:r>
                                <a:rPr lang="en-US" sz="1600" i="1">
                                  <a:solidFill>
                                    <a:srgbClr val="FF0000"/>
                                  </a:solidFill>
                                  <a:latin typeface="Cambria Math" charset="0"/>
                                  <a:ea typeface="Cambria Math" charset="0"/>
                                  <a:cs typeface="Cambria Math" charset="0"/>
                                </a:rPr>
                                <m:t>𝑆</m:t>
                              </m:r>
                            </m:e>
                          </m:d>
                        </m:num>
                        <m:den>
                          <m:sSubSup>
                            <m:sSubSupPr>
                              <m:ctrlPr>
                                <a:rPr lang="en-US" sz="1600" i="1" smtClean="0">
                                  <a:solidFill>
                                    <a:srgbClr val="FF0000"/>
                                  </a:solidFill>
                                  <a:latin typeface="Cambria Math" panose="02040503050406030204" pitchFamily="18" charset="0"/>
                                  <a:ea typeface="Cambria Math" charset="0"/>
                                  <a:cs typeface="Cambria Math" charset="0"/>
                                </a:rPr>
                              </m:ctrlPr>
                            </m:sSubSupPr>
                            <m:e>
                              <m:r>
                                <a:rPr lang="en-US" sz="1600" i="1">
                                  <a:solidFill>
                                    <a:srgbClr val="FF0000"/>
                                  </a:solidFill>
                                  <a:latin typeface="Cambria Math" charset="0"/>
                                  <a:ea typeface="Cambria Math" charset="0"/>
                                  <a:cs typeface="Cambria Math" charset="0"/>
                                </a:rPr>
                                <m:t>𝐶</m:t>
                              </m:r>
                            </m:e>
                            <m:sub>
                              <m:r>
                                <m:rPr>
                                  <m:sty m:val="p"/>
                                </m:rPr>
                                <a:rPr lang="el-GR" sz="1600" i="1" smtClean="0">
                                  <a:solidFill>
                                    <a:srgbClr val="FF0000"/>
                                  </a:solidFill>
                                  <a:latin typeface="Cambria Math" charset="0"/>
                                  <a:ea typeface="Cambria Math" charset="0"/>
                                  <a:cs typeface="Cambria Math" charset="0"/>
                                </a:rPr>
                                <m:t>Ψ</m:t>
                              </m:r>
                              <m:r>
                                <a:rPr lang="en-US" sz="1600" b="0" i="1" smtClean="0">
                                  <a:solidFill>
                                    <a:srgbClr val="FF0000"/>
                                  </a:solidFill>
                                  <a:latin typeface="Cambria Math" charset="0"/>
                                  <a:ea typeface="Cambria Math" charset="0"/>
                                  <a:cs typeface="Cambria Math" charset="0"/>
                                </a:rPr>
                                <m:t>𝑚</m:t>
                              </m:r>
                            </m:sub>
                            <m:sup>
                              <m:r>
                                <a:rPr lang="en-US" sz="1600" i="1">
                                  <a:solidFill>
                                    <a:srgbClr val="FF0000"/>
                                  </a:solidFill>
                                  <a:latin typeface="Cambria Math" charset="0"/>
                                  <a:ea typeface="Cambria Math" charset="0"/>
                                  <a:cs typeface="Cambria Math" charset="0"/>
                                </a:rPr>
                                <m:t>⊥</m:t>
                              </m:r>
                            </m:sup>
                          </m:sSubSup>
                          <m:d>
                            <m:dPr>
                              <m:ctrlPr>
                                <a:rPr lang="en-US" sz="1600" i="1">
                                  <a:solidFill>
                                    <a:srgbClr val="FF0000"/>
                                  </a:solidFill>
                                  <a:latin typeface="Cambria Math" panose="02040503050406030204" pitchFamily="18" charset="0"/>
                                  <a:ea typeface="Cambria Math" charset="0"/>
                                  <a:cs typeface="Cambria Math" charset="0"/>
                                </a:rPr>
                              </m:ctrlPr>
                            </m:dPr>
                            <m:e>
                              <m:r>
                                <a:rPr lang="en-US" sz="1600" i="1">
                                  <a:solidFill>
                                    <a:srgbClr val="FF0000"/>
                                  </a:solidFill>
                                  <a:latin typeface="Cambria Math" charset="0"/>
                                  <a:ea typeface="Cambria Math" charset="0"/>
                                  <a:cs typeface="Cambria Math" charset="0"/>
                                </a:rPr>
                                <m:t>∆</m:t>
                              </m:r>
                              <m:r>
                                <a:rPr lang="en-US" sz="1600" i="1">
                                  <a:solidFill>
                                    <a:srgbClr val="FF0000"/>
                                  </a:solidFill>
                                  <a:latin typeface="Cambria Math" charset="0"/>
                                  <a:ea typeface="Cambria Math" charset="0"/>
                                  <a:cs typeface="Cambria Math" charset="0"/>
                                </a:rPr>
                                <m:t>𝑆</m:t>
                              </m:r>
                            </m:e>
                          </m:d>
                        </m:den>
                      </m:f>
                      <m:r>
                        <a:rPr lang="en-US" sz="1600" i="1">
                          <a:solidFill>
                            <a:srgbClr val="FF0000"/>
                          </a:solidFill>
                          <a:latin typeface="Cambria Math" charset="0"/>
                          <a:ea typeface="Cambria Math" charset="0"/>
                          <a:cs typeface="Cambria Math" charset="0"/>
                        </a:rPr>
                        <m:t> </m:t>
                      </m:r>
                    </m:oMath>
                  </m:oMathPara>
                </a14:m>
                <a:endParaRPr lang="en-US" sz="1600" i="1" dirty="0">
                  <a:solidFill>
                    <a:srgbClr val="FF0000"/>
                  </a:solidFill>
                  <a:latin typeface="Cambria Math" charset="0"/>
                  <a:ea typeface="Cambria Math" charset="0"/>
                  <a:cs typeface="Cambria Math" charset="0"/>
                </a:endParaRPr>
              </a:p>
            </p:txBody>
          </p:sp>
        </mc:Choice>
        <mc:Fallback xmlns="">
          <p:sp>
            <p:nvSpPr>
              <p:cNvPr id="47" name="Rectangle 46">
                <a:extLst>
                  <a:ext uri="{FF2B5EF4-FFF2-40B4-BE49-F238E27FC236}">
                    <a16:creationId xmlns:a16="http://schemas.microsoft.com/office/drawing/2014/main" id="{862C40F2-8A5B-8242-8C5D-DC2472DAF1C4}"/>
                  </a:ext>
                </a:extLst>
              </p:cNvPr>
              <p:cNvSpPr>
                <a:spLocks noRot="1" noChangeAspect="1" noMove="1" noResize="1" noEditPoints="1" noAdjustHandles="1" noChangeArrowheads="1" noChangeShapeType="1" noTextEdit="1"/>
              </p:cNvSpPr>
              <p:nvPr/>
            </p:nvSpPr>
            <p:spPr>
              <a:xfrm>
                <a:off x="3752063" y="523612"/>
                <a:ext cx="2154436" cy="63260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70DB42B1-1CD1-AE44-894C-63A81B127DFE}"/>
                  </a:ext>
                </a:extLst>
              </p:cNvPr>
              <p:cNvSpPr/>
              <p:nvPr/>
            </p:nvSpPr>
            <p:spPr>
              <a:xfrm>
                <a:off x="503618" y="1540968"/>
                <a:ext cx="2242926" cy="6429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ea typeface="Cambria Math" charset="0"/>
                              <a:cs typeface="Cambria Math" charset="0"/>
                            </a:rPr>
                          </m:ctrlPr>
                        </m:sSubPr>
                        <m:e>
                          <m:r>
                            <a:rPr lang="en-US" sz="1600" i="1">
                              <a:solidFill>
                                <a:srgbClr val="FF0000"/>
                              </a:solidFill>
                              <a:latin typeface="Cambria Math" charset="0"/>
                              <a:ea typeface="Cambria Math" charset="0"/>
                              <a:cs typeface="Cambria Math" charset="0"/>
                            </a:rPr>
                            <m:t>𝐶</m:t>
                          </m:r>
                        </m:e>
                        <m:sub>
                          <m:r>
                            <m:rPr>
                              <m:sty m:val="p"/>
                            </m:rPr>
                            <a:rPr lang="el-GR" sz="1600" i="1" smtClean="0">
                              <a:solidFill>
                                <a:srgbClr val="FF0000"/>
                              </a:solidFill>
                              <a:latin typeface="Cambria Math" charset="0"/>
                              <a:ea typeface="Cambria Math" charset="0"/>
                              <a:cs typeface="Cambria Math" charset="0"/>
                            </a:rPr>
                            <m:t>Ψ</m:t>
                          </m:r>
                          <m:r>
                            <a:rPr lang="en-US" sz="1600" b="0" i="1" smtClean="0">
                              <a:solidFill>
                                <a:srgbClr val="FF0000"/>
                              </a:solidFill>
                              <a:latin typeface="Cambria Math" charset="0"/>
                              <a:ea typeface="Cambria Math" charset="0"/>
                              <a:cs typeface="Cambria Math" charset="0"/>
                            </a:rPr>
                            <m:t>𝑚</m:t>
                          </m:r>
                        </m:sub>
                      </m:sSub>
                      <m:r>
                        <a:rPr lang="en-US" sz="1600" i="1">
                          <a:solidFill>
                            <a:srgbClr val="FF0000"/>
                          </a:solidFill>
                          <a:latin typeface="Cambria Math" charset="0"/>
                          <a:ea typeface="Cambria Math" charset="0"/>
                          <a:cs typeface="Cambria Math" charset="0"/>
                        </a:rPr>
                        <m:t>(∆</m:t>
                      </m:r>
                      <m:r>
                        <a:rPr lang="en-US" sz="1600" i="1">
                          <a:solidFill>
                            <a:srgbClr val="FF0000"/>
                          </a:solidFill>
                          <a:latin typeface="Cambria Math" charset="0"/>
                          <a:ea typeface="Cambria Math" charset="0"/>
                          <a:cs typeface="Cambria Math" charset="0"/>
                        </a:rPr>
                        <m:t>𝑆</m:t>
                      </m:r>
                      <m:r>
                        <a:rPr lang="en-US" sz="1600" i="1">
                          <a:solidFill>
                            <a:srgbClr val="FF0000"/>
                          </a:solidFill>
                          <a:latin typeface="Cambria Math" charset="0"/>
                          <a:ea typeface="Cambria Math" charset="0"/>
                          <a:cs typeface="Cambria Math" charset="0"/>
                        </a:rPr>
                        <m:t>)=</m:t>
                      </m:r>
                      <m:f>
                        <m:fPr>
                          <m:ctrlPr>
                            <a:rPr lang="mr-IN" sz="1600" i="1">
                              <a:solidFill>
                                <a:srgbClr val="FF0000"/>
                              </a:solidFill>
                              <a:latin typeface="Cambria Math" panose="02040503050406030204" pitchFamily="18" charset="0"/>
                              <a:ea typeface="Cambria Math" charset="0"/>
                              <a:cs typeface="Cambria Math" charset="0"/>
                            </a:rPr>
                          </m:ctrlPr>
                        </m:fPr>
                        <m:num>
                          <m:r>
                            <a:rPr lang="en-US" sz="1600" b="0" i="1" smtClean="0">
                              <a:solidFill>
                                <a:srgbClr val="FF0000"/>
                              </a:solidFill>
                              <a:latin typeface="Cambria Math" charset="0"/>
                              <a:ea typeface="Cambria Math" charset="0"/>
                              <a:cs typeface="Cambria Math" charset="0"/>
                            </a:rPr>
                            <m:t>𝑁</m:t>
                          </m:r>
                          <m:r>
                            <a:rPr lang="en-US" sz="1600" b="0" i="1" smtClean="0">
                              <a:solidFill>
                                <a:srgbClr val="FF0000"/>
                              </a:solidFill>
                              <a:latin typeface="Cambria Math" charset="0"/>
                              <a:ea typeface="Cambria Math" charset="0"/>
                              <a:cs typeface="Cambria Math" charset="0"/>
                            </a:rPr>
                            <m:t>(</m:t>
                          </m:r>
                          <m:r>
                            <a:rPr lang="en-US" sz="1200" i="1">
                              <a:solidFill>
                                <a:srgbClr val="FF0000"/>
                              </a:solidFill>
                              <a:latin typeface="Cambria Math" charset="0"/>
                              <a:ea typeface="Cambria Math" charset="0"/>
                              <a:cs typeface="Cambria Math" charset="0"/>
                            </a:rPr>
                            <m:t>∆</m:t>
                          </m:r>
                          <m:sSup>
                            <m:sSupPr>
                              <m:ctrlPr>
                                <a:rPr lang="en-US" sz="1200" i="1">
                                  <a:solidFill>
                                    <a:srgbClr val="FF0000"/>
                                  </a:solidFill>
                                  <a:latin typeface="Cambria Math" panose="02040503050406030204" pitchFamily="18" charset="0"/>
                                  <a:ea typeface="Cambria Math" charset="0"/>
                                  <a:cs typeface="Cambria Math" charset="0"/>
                                </a:rPr>
                              </m:ctrlPr>
                            </m:sSupPr>
                            <m:e>
                              <m:r>
                                <a:rPr lang="en-US" sz="1200" i="1">
                                  <a:solidFill>
                                    <a:srgbClr val="FF0000"/>
                                  </a:solidFill>
                                  <a:latin typeface="Cambria Math" charset="0"/>
                                  <a:ea typeface="Cambria Math" charset="0"/>
                                  <a:cs typeface="Cambria Math" charset="0"/>
                                </a:rPr>
                                <m:t>𝑆</m:t>
                              </m:r>
                            </m:e>
                            <m:sup/>
                          </m:sSup>
                          <m:r>
                            <a:rPr lang="en-US" sz="1600" b="0" i="1" smtClean="0">
                              <a:solidFill>
                                <a:srgbClr val="FF0000"/>
                              </a:solidFill>
                              <a:latin typeface="Cambria Math" charset="0"/>
                              <a:ea typeface="Cambria Math" charset="0"/>
                              <a:cs typeface="Cambria Math" charset="0"/>
                            </a:rPr>
                            <m:t>)</m:t>
                          </m:r>
                          <m:r>
                            <a:rPr lang="en-US" sz="1200" i="1" smtClean="0">
                              <a:solidFill>
                                <a:srgbClr val="FF0000"/>
                              </a:solidFill>
                              <a:latin typeface="Cambria Math" charset="0"/>
                              <a:ea typeface="Cambria Math" charset="0"/>
                              <a:cs typeface="Cambria Math" charset="0"/>
                            </a:rPr>
                            <m:t> </m:t>
                          </m:r>
                        </m:num>
                        <m:den>
                          <m:r>
                            <a:rPr lang="en-US" sz="1600" b="0" i="1" smtClean="0">
                              <a:solidFill>
                                <a:srgbClr val="FF0000"/>
                              </a:solidFill>
                              <a:latin typeface="Cambria Math" charset="0"/>
                              <a:ea typeface="Cambria Math" charset="0"/>
                              <a:cs typeface="Cambria Math" charset="0"/>
                            </a:rPr>
                            <m:t>𝑁</m:t>
                          </m:r>
                          <m:r>
                            <a:rPr lang="en-US" sz="1600" b="0" i="1" smtClean="0">
                              <a:solidFill>
                                <a:srgbClr val="FF0000"/>
                              </a:solidFill>
                              <a:latin typeface="Cambria Math" charset="0"/>
                              <a:ea typeface="Cambria Math" charset="0"/>
                              <a:cs typeface="Cambria Math" charset="0"/>
                            </a:rPr>
                            <m:t>(</m:t>
                          </m:r>
                          <m:r>
                            <a:rPr lang="en-US" sz="1400" i="1">
                              <a:solidFill>
                                <a:srgbClr val="FF0000"/>
                              </a:solidFill>
                              <a:latin typeface="Cambria Math" charset="0"/>
                              <a:ea typeface="Cambria Math" charset="0"/>
                              <a:cs typeface="Cambria Math" charset="0"/>
                            </a:rPr>
                            <m:t>∆</m:t>
                          </m:r>
                          <m:sSubSup>
                            <m:sSubSupPr>
                              <m:ctrlPr>
                                <a:rPr lang="en-US" sz="1400" i="1">
                                  <a:solidFill>
                                    <a:srgbClr val="FF0000"/>
                                  </a:solidFill>
                                  <a:latin typeface="Cambria Math" panose="02040503050406030204" pitchFamily="18" charset="0"/>
                                  <a:ea typeface="Cambria Math" charset="0"/>
                                  <a:cs typeface="Cambria Math" charset="0"/>
                                </a:rPr>
                              </m:ctrlPr>
                            </m:sSubSupPr>
                            <m:e>
                              <m:r>
                                <a:rPr lang="en-US" sz="1400" i="1">
                                  <a:solidFill>
                                    <a:srgbClr val="FF0000"/>
                                  </a:solidFill>
                                  <a:latin typeface="Cambria Math" charset="0"/>
                                  <a:ea typeface="Cambria Math" charset="0"/>
                                  <a:cs typeface="Cambria Math" charset="0"/>
                                </a:rPr>
                                <m:t>𝑆</m:t>
                              </m:r>
                            </m:e>
                            <m:sub>
                              <m:r>
                                <a:rPr lang="en-US" sz="1400" i="1">
                                  <a:solidFill>
                                    <a:srgbClr val="FF0000"/>
                                  </a:solidFill>
                                  <a:latin typeface="Cambria Math" charset="0"/>
                                  <a:ea typeface="Cambria Math" charset="0"/>
                                  <a:cs typeface="Cambria Math" charset="0"/>
                                </a:rPr>
                                <m:t>𝑠h</m:t>
                              </m:r>
                            </m:sub>
                            <m:sup/>
                          </m:sSubSup>
                          <m:r>
                            <a:rPr lang="en-US" sz="1600" b="0" i="1" smtClean="0">
                              <a:solidFill>
                                <a:srgbClr val="FF0000"/>
                              </a:solidFill>
                              <a:latin typeface="Cambria Math" charset="0"/>
                              <a:ea typeface="Cambria Math" charset="0"/>
                              <a:cs typeface="Cambria Math" charset="0"/>
                            </a:rPr>
                            <m:t>)</m:t>
                          </m:r>
                          <m:r>
                            <a:rPr lang="en-US" sz="1400" i="1" smtClean="0">
                              <a:solidFill>
                                <a:srgbClr val="FF0000"/>
                              </a:solidFill>
                              <a:latin typeface="Cambria Math" charset="0"/>
                              <a:ea typeface="Cambria Math" charset="0"/>
                              <a:cs typeface="Cambria Math" charset="0"/>
                            </a:rPr>
                            <m:t> </m:t>
                          </m:r>
                        </m:den>
                      </m:f>
                    </m:oMath>
                  </m:oMathPara>
                </a14:m>
                <a:endParaRPr lang="en-US" sz="600" i="1" dirty="0">
                  <a:solidFill>
                    <a:srgbClr val="FF0000"/>
                  </a:solidFill>
                  <a:latin typeface="Cambria Math" charset="0"/>
                  <a:ea typeface="Cambria Math" charset="0"/>
                  <a:cs typeface="Cambria Math" charset="0"/>
                </a:endParaRPr>
              </a:p>
            </p:txBody>
          </p:sp>
        </mc:Choice>
        <mc:Fallback xmlns="">
          <p:sp>
            <p:nvSpPr>
              <p:cNvPr id="48" name="Rectangle 47">
                <a:extLst>
                  <a:ext uri="{FF2B5EF4-FFF2-40B4-BE49-F238E27FC236}">
                    <a16:creationId xmlns:a16="http://schemas.microsoft.com/office/drawing/2014/main" id="{70DB42B1-1CD1-AE44-894C-63A81B127DFE}"/>
                  </a:ext>
                </a:extLst>
              </p:cNvPr>
              <p:cNvSpPr>
                <a:spLocks noRot="1" noChangeAspect="1" noMove="1" noResize="1" noEditPoints="1" noAdjustHandles="1" noChangeArrowheads="1" noChangeShapeType="1" noTextEdit="1"/>
              </p:cNvSpPr>
              <p:nvPr/>
            </p:nvSpPr>
            <p:spPr>
              <a:xfrm>
                <a:off x="503618" y="1540968"/>
                <a:ext cx="2242926" cy="642933"/>
              </a:xfrm>
              <a:prstGeom prst="rect">
                <a:avLst/>
              </a:prstGeom>
              <a:blipFill>
                <a:blip r:embed="rId3"/>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FD3B878-5628-2348-A78C-DFD98C34A38A}"/>
                  </a:ext>
                </a:extLst>
              </p:cNvPr>
              <p:cNvSpPr/>
              <p:nvPr/>
            </p:nvSpPr>
            <p:spPr>
              <a:xfrm>
                <a:off x="6928550" y="1497392"/>
                <a:ext cx="2028901" cy="6483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FF0000"/>
                              </a:solidFill>
                              <a:latin typeface="Cambria Math" panose="02040503050406030204" pitchFamily="18" charset="0"/>
                              <a:ea typeface="Cambria Math" charset="0"/>
                              <a:cs typeface="Cambria Math" charset="0"/>
                            </a:rPr>
                          </m:ctrlPr>
                        </m:sSubSupPr>
                        <m:e>
                          <m:r>
                            <a:rPr lang="en-US" sz="1600" i="1">
                              <a:solidFill>
                                <a:srgbClr val="FF0000"/>
                              </a:solidFill>
                              <a:latin typeface="Cambria Math" charset="0"/>
                              <a:ea typeface="Cambria Math" charset="0"/>
                              <a:cs typeface="Cambria Math" charset="0"/>
                            </a:rPr>
                            <m:t>𝐶</m:t>
                          </m:r>
                        </m:e>
                        <m:sub>
                          <m:r>
                            <m:rPr>
                              <m:sty m:val="p"/>
                            </m:rPr>
                            <a:rPr lang="el-GR" sz="1600" i="1" smtClean="0">
                              <a:solidFill>
                                <a:srgbClr val="FF0000"/>
                              </a:solidFill>
                              <a:latin typeface="Cambria Math" charset="0"/>
                              <a:ea typeface="Cambria Math" charset="0"/>
                              <a:cs typeface="Cambria Math" charset="0"/>
                            </a:rPr>
                            <m:t>Ψ</m:t>
                          </m:r>
                          <m:r>
                            <a:rPr lang="en-US" sz="1600" b="0" i="1" smtClean="0">
                              <a:solidFill>
                                <a:srgbClr val="FF0000"/>
                              </a:solidFill>
                              <a:latin typeface="Cambria Math" charset="0"/>
                              <a:ea typeface="Cambria Math" charset="0"/>
                              <a:cs typeface="Cambria Math" charset="0"/>
                            </a:rPr>
                            <m:t>𝑚</m:t>
                          </m:r>
                        </m:sub>
                        <m:sup>
                          <m:r>
                            <a:rPr lang="en-US" sz="1600" i="1">
                              <a:solidFill>
                                <a:srgbClr val="FF0000"/>
                              </a:solidFill>
                              <a:latin typeface="Cambria Math" charset="0"/>
                              <a:ea typeface="Cambria Math" charset="0"/>
                              <a:cs typeface="Cambria Math" charset="0"/>
                            </a:rPr>
                            <m:t>⊥</m:t>
                          </m:r>
                        </m:sup>
                      </m:sSubSup>
                      <m:d>
                        <m:dPr>
                          <m:ctrlPr>
                            <a:rPr lang="en-US" sz="1600" i="1">
                              <a:solidFill>
                                <a:srgbClr val="FF0000"/>
                              </a:solidFill>
                              <a:latin typeface="Cambria Math" panose="02040503050406030204" pitchFamily="18" charset="0"/>
                              <a:ea typeface="Cambria Math" charset="0"/>
                              <a:cs typeface="Cambria Math" charset="0"/>
                            </a:rPr>
                          </m:ctrlPr>
                        </m:dPr>
                        <m:e>
                          <m:r>
                            <a:rPr lang="en-US" sz="1600" i="1">
                              <a:solidFill>
                                <a:srgbClr val="FF0000"/>
                              </a:solidFill>
                              <a:latin typeface="Cambria Math" charset="0"/>
                              <a:ea typeface="Cambria Math" charset="0"/>
                              <a:cs typeface="Cambria Math" charset="0"/>
                            </a:rPr>
                            <m:t>∆</m:t>
                          </m:r>
                          <m:r>
                            <a:rPr lang="en-US" sz="1600" i="1">
                              <a:solidFill>
                                <a:srgbClr val="FF0000"/>
                              </a:solidFill>
                              <a:latin typeface="Cambria Math" charset="0"/>
                              <a:ea typeface="Cambria Math" charset="0"/>
                              <a:cs typeface="Cambria Math" charset="0"/>
                            </a:rPr>
                            <m:t>𝑆</m:t>
                          </m:r>
                        </m:e>
                      </m:d>
                      <m:r>
                        <a:rPr lang="en-US" sz="1600" i="1">
                          <a:solidFill>
                            <a:srgbClr val="FF0000"/>
                          </a:solidFill>
                          <a:latin typeface="Cambria Math" charset="0"/>
                          <a:ea typeface="Cambria Math" charset="0"/>
                          <a:cs typeface="Cambria Math" charset="0"/>
                        </a:rPr>
                        <m:t>=</m:t>
                      </m:r>
                      <m:f>
                        <m:fPr>
                          <m:ctrlPr>
                            <a:rPr lang="mr-IN" sz="1600" i="1">
                              <a:solidFill>
                                <a:srgbClr val="FF0000"/>
                              </a:solidFill>
                              <a:latin typeface="Cambria Math" panose="02040503050406030204" pitchFamily="18" charset="0"/>
                              <a:ea typeface="Cambria Math" charset="0"/>
                              <a:cs typeface="Cambria Math" charset="0"/>
                            </a:rPr>
                          </m:ctrlPr>
                        </m:fPr>
                        <m:num>
                          <m:r>
                            <a:rPr lang="en-US" sz="1600" i="1">
                              <a:solidFill>
                                <a:srgbClr val="FF0000"/>
                              </a:solidFill>
                              <a:latin typeface="Cambria Math" charset="0"/>
                              <a:ea typeface="Cambria Math" charset="0"/>
                              <a:cs typeface="Cambria Math" charset="0"/>
                            </a:rPr>
                            <m:t>𝑁</m:t>
                          </m:r>
                          <m:r>
                            <a:rPr lang="en-US" sz="1600" i="1">
                              <a:solidFill>
                                <a:srgbClr val="FF0000"/>
                              </a:solidFill>
                              <a:latin typeface="Cambria Math" charset="0"/>
                              <a:ea typeface="Cambria Math" charset="0"/>
                              <a:cs typeface="Cambria Math" charset="0"/>
                            </a:rPr>
                            <m:t>(∆</m:t>
                          </m:r>
                          <m:sSup>
                            <m:sSupPr>
                              <m:ctrlPr>
                                <a:rPr lang="en-US" sz="1600" i="1">
                                  <a:solidFill>
                                    <a:srgbClr val="FF0000"/>
                                  </a:solidFill>
                                  <a:latin typeface="Cambria Math" panose="02040503050406030204" pitchFamily="18" charset="0"/>
                                  <a:ea typeface="Cambria Math" charset="0"/>
                                  <a:cs typeface="Cambria Math" charset="0"/>
                                </a:rPr>
                              </m:ctrlPr>
                            </m:sSupPr>
                            <m:e>
                              <m:r>
                                <a:rPr lang="en-US" sz="1600" i="1">
                                  <a:solidFill>
                                    <a:srgbClr val="FF0000"/>
                                  </a:solidFill>
                                  <a:latin typeface="Cambria Math" charset="0"/>
                                  <a:ea typeface="Cambria Math" charset="0"/>
                                  <a:cs typeface="Cambria Math" charset="0"/>
                                </a:rPr>
                                <m:t>𝑆</m:t>
                              </m:r>
                            </m:e>
                            <m:sup>
                              <m:r>
                                <a:rPr lang="en-US" sz="1600" i="1">
                                  <a:solidFill>
                                    <a:srgbClr val="FF0000"/>
                                  </a:solidFill>
                                  <a:latin typeface="Cambria Math" charset="0"/>
                                  <a:ea typeface="Cambria Math" charset="0"/>
                                  <a:cs typeface="Cambria Math" charset="0"/>
                                </a:rPr>
                                <m:t>⊥</m:t>
                              </m:r>
                            </m:sup>
                          </m:sSup>
                          <m:r>
                            <a:rPr lang="en-US" sz="1600" i="1">
                              <a:solidFill>
                                <a:srgbClr val="FF0000"/>
                              </a:solidFill>
                              <a:latin typeface="Cambria Math" charset="0"/>
                              <a:ea typeface="Cambria Math" charset="0"/>
                              <a:cs typeface="Cambria Math" charset="0"/>
                            </a:rPr>
                            <m:t>)</m:t>
                          </m:r>
                        </m:num>
                        <m:den>
                          <m:r>
                            <a:rPr lang="en-US" sz="1600" i="1">
                              <a:solidFill>
                                <a:srgbClr val="FF0000"/>
                              </a:solidFill>
                              <a:latin typeface="Cambria Math" charset="0"/>
                              <a:ea typeface="Cambria Math" charset="0"/>
                              <a:cs typeface="Cambria Math" charset="0"/>
                            </a:rPr>
                            <m:t>𝑁</m:t>
                          </m:r>
                          <m:r>
                            <a:rPr lang="en-US" sz="1600" i="1">
                              <a:solidFill>
                                <a:srgbClr val="FF0000"/>
                              </a:solidFill>
                              <a:latin typeface="Cambria Math" charset="0"/>
                              <a:ea typeface="Cambria Math" charset="0"/>
                              <a:cs typeface="Cambria Math" charset="0"/>
                            </a:rPr>
                            <m:t>(∆</m:t>
                          </m:r>
                          <m:sSubSup>
                            <m:sSubSupPr>
                              <m:ctrlPr>
                                <a:rPr lang="en-US" sz="1600" i="1">
                                  <a:solidFill>
                                    <a:srgbClr val="FF0000"/>
                                  </a:solidFill>
                                  <a:latin typeface="Cambria Math" panose="02040503050406030204" pitchFamily="18" charset="0"/>
                                  <a:ea typeface="Cambria Math" charset="0"/>
                                  <a:cs typeface="Cambria Math" charset="0"/>
                                </a:rPr>
                              </m:ctrlPr>
                            </m:sSubSupPr>
                            <m:e>
                              <m:r>
                                <a:rPr lang="en-US" sz="1600" i="1">
                                  <a:solidFill>
                                    <a:srgbClr val="FF0000"/>
                                  </a:solidFill>
                                  <a:latin typeface="Cambria Math" charset="0"/>
                                  <a:ea typeface="Cambria Math" charset="0"/>
                                  <a:cs typeface="Cambria Math" charset="0"/>
                                </a:rPr>
                                <m:t>𝑆</m:t>
                              </m:r>
                            </m:e>
                            <m:sub>
                              <m:r>
                                <a:rPr lang="en-US" sz="1600" i="1">
                                  <a:solidFill>
                                    <a:srgbClr val="FF0000"/>
                                  </a:solidFill>
                                  <a:latin typeface="Cambria Math" charset="0"/>
                                  <a:ea typeface="Cambria Math" charset="0"/>
                                  <a:cs typeface="Cambria Math" charset="0"/>
                                </a:rPr>
                                <m:t>𝑠h</m:t>
                              </m:r>
                            </m:sub>
                            <m:sup>
                              <m:r>
                                <a:rPr lang="en-US" sz="1600" i="1">
                                  <a:solidFill>
                                    <a:srgbClr val="FF0000"/>
                                  </a:solidFill>
                                  <a:latin typeface="Cambria Math" charset="0"/>
                                  <a:ea typeface="Cambria Math" charset="0"/>
                                  <a:cs typeface="Cambria Math" charset="0"/>
                                </a:rPr>
                                <m:t>⊥</m:t>
                              </m:r>
                            </m:sup>
                          </m:sSubSup>
                          <m:r>
                            <a:rPr lang="en-US" sz="1600" i="1">
                              <a:solidFill>
                                <a:srgbClr val="FF0000"/>
                              </a:solidFill>
                              <a:latin typeface="Cambria Math" charset="0"/>
                              <a:ea typeface="Cambria Math" charset="0"/>
                              <a:cs typeface="Cambria Math" charset="0"/>
                            </a:rPr>
                            <m:t>)</m:t>
                          </m:r>
                        </m:den>
                      </m:f>
                    </m:oMath>
                  </m:oMathPara>
                </a14:m>
                <a:endParaRPr lang="en-US" sz="1600" i="1" dirty="0">
                  <a:solidFill>
                    <a:srgbClr val="FF0000"/>
                  </a:solidFill>
                  <a:latin typeface="Cambria Math" charset="0"/>
                  <a:ea typeface="Cambria Math" charset="0"/>
                  <a:cs typeface="Cambria Math" charset="0"/>
                </a:endParaRPr>
              </a:p>
            </p:txBody>
          </p:sp>
        </mc:Choice>
        <mc:Fallback xmlns="">
          <p:sp>
            <p:nvSpPr>
              <p:cNvPr id="49" name="Rectangle 48">
                <a:extLst>
                  <a:ext uri="{FF2B5EF4-FFF2-40B4-BE49-F238E27FC236}">
                    <a16:creationId xmlns:a16="http://schemas.microsoft.com/office/drawing/2014/main" id="{CFD3B878-5628-2348-A78C-DFD98C34A38A}"/>
                  </a:ext>
                </a:extLst>
              </p:cNvPr>
              <p:cNvSpPr>
                <a:spLocks noRot="1" noChangeAspect="1" noMove="1" noResize="1" noEditPoints="1" noAdjustHandles="1" noChangeArrowheads="1" noChangeShapeType="1" noTextEdit="1"/>
              </p:cNvSpPr>
              <p:nvPr/>
            </p:nvSpPr>
            <p:spPr>
              <a:xfrm>
                <a:off x="6928550" y="1497392"/>
                <a:ext cx="2028901" cy="648319"/>
              </a:xfrm>
              <a:prstGeom prst="rect">
                <a:avLst/>
              </a:prstGeom>
              <a:blipFill>
                <a:blip r:embed="rId4"/>
                <a:stretch>
                  <a:fillRect b="-1887"/>
                </a:stretch>
              </a:blipFill>
            </p:spPr>
            <p:txBody>
              <a:bodyPr/>
              <a:lstStyle/>
              <a:p>
                <a:r>
                  <a:rPr lang="en-US">
                    <a:noFill/>
                  </a:rPr>
                  <a:t> </a:t>
                </a:r>
              </a:p>
            </p:txBody>
          </p:sp>
        </mc:Fallback>
      </mc:AlternateContent>
      <p:grpSp>
        <p:nvGrpSpPr>
          <p:cNvPr id="50" name="Group 49">
            <a:extLst>
              <a:ext uri="{FF2B5EF4-FFF2-40B4-BE49-F238E27FC236}">
                <a16:creationId xmlns:a16="http://schemas.microsoft.com/office/drawing/2014/main" id="{E78C7D09-9711-F64C-802C-1AC6EF94A342}"/>
              </a:ext>
            </a:extLst>
          </p:cNvPr>
          <p:cNvGrpSpPr/>
          <p:nvPr/>
        </p:nvGrpSpPr>
        <p:grpSpPr>
          <a:xfrm>
            <a:off x="221326" y="2352923"/>
            <a:ext cx="2861556" cy="2513694"/>
            <a:chOff x="9007002" y="1220949"/>
            <a:chExt cx="3021794" cy="3387842"/>
          </a:xfrm>
        </p:grpSpPr>
        <p:grpSp>
          <p:nvGrpSpPr>
            <p:cNvPr id="51" name="Group 50">
              <a:extLst>
                <a:ext uri="{FF2B5EF4-FFF2-40B4-BE49-F238E27FC236}">
                  <a16:creationId xmlns:a16="http://schemas.microsoft.com/office/drawing/2014/main" id="{64B3993E-5AD7-8240-833C-F20D47BC208A}"/>
                </a:ext>
              </a:extLst>
            </p:cNvPr>
            <p:cNvGrpSpPr/>
            <p:nvPr/>
          </p:nvGrpSpPr>
          <p:grpSpPr>
            <a:xfrm>
              <a:off x="9007002" y="1799323"/>
              <a:ext cx="3021794" cy="2809468"/>
              <a:chOff x="8704286" y="2172565"/>
              <a:chExt cx="3092109" cy="2809468"/>
            </a:xfrm>
          </p:grpSpPr>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A3A131E-6901-F64A-B4BB-77AD37C1E8D0}"/>
                      </a:ext>
                    </a:extLst>
                  </p:cNvPr>
                  <p:cNvSpPr/>
                  <p:nvPr/>
                </p:nvSpPr>
                <p:spPr>
                  <a:xfrm>
                    <a:off x="8728539" y="2172565"/>
                    <a:ext cx="3067856" cy="1128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ea typeface="Cambria Math" charset="0"/>
                                  <a:cs typeface="Cambria Math" charset="0"/>
                                </a:rPr>
                              </m:ctrlPr>
                            </m:dPr>
                            <m:e>
                              <m:sSubSup>
                                <m:sSubSupPr>
                                  <m:ctrlPr>
                                    <a:rPr lang="en-US" b="0" i="1" smtClean="0">
                                      <a:solidFill>
                                        <a:schemeClr val="tx1"/>
                                      </a:solidFill>
                                      <a:latin typeface="Cambria Math" panose="02040503050406030204" pitchFamily="18" charset="0"/>
                                      <a:ea typeface="Cambria Math" charset="0"/>
                                      <a:cs typeface="Cambria Math" charset="0"/>
                                    </a:rPr>
                                  </m:ctrlPr>
                                </m:sSubSupPr>
                                <m:e>
                                  <m:r>
                                    <a:rPr lang="en-US" b="0" i="1" smtClean="0">
                                      <a:solidFill>
                                        <a:schemeClr val="tx1"/>
                                      </a:solidFill>
                                      <a:latin typeface="Cambria Math" charset="0"/>
                                      <a:ea typeface="Cambria Math" charset="0"/>
                                      <a:cs typeface="Cambria Math" charset="0"/>
                                    </a:rPr>
                                    <m:t>𝑆</m:t>
                                  </m:r>
                                </m:e>
                                <m:sub>
                                  <m:r>
                                    <m:rPr>
                                      <m:sty m:val="p"/>
                                    </m:rPr>
                                    <a:rPr lang="el-GR" i="1" smtClean="0">
                                      <a:solidFill>
                                        <a:schemeClr val="tx1"/>
                                      </a:solidFill>
                                      <a:latin typeface="Cambria Math" charset="0"/>
                                      <a:ea typeface="Cambria Math" charset="0"/>
                                      <a:cs typeface="Cambria Math" charset="0"/>
                                    </a:rPr>
                                    <m:t>Ψ</m:t>
                                  </m:r>
                                  <m:r>
                                    <a:rPr lang="en-US" b="0" i="1" smtClean="0">
                                      <a:solidFill>
                                        <a:schemeClr val="tx1"/>
                                      </a:solidFill>
                                      <a:latin typeface="Cambria Math" charset="0"/>
                                      <a:ea typeface="Cambria Math" charset="0"/>
                                      <a:cs typeface="Cambria Math" charset="0"/>
                                    </a:rPr>
                                    <m:t>𝑚</m:t>
                                  </m:r>
                                </m:sub>
                                <m:sup>
                                  <m:r>
                                    <a:rPr lang="en-US" b="0" i="1" smtClean="0">
                                      <a:solidFill>
                                        <a:schemeClr val="tx1"/>
                                      </a:solidFill>
                                      <a:latin typeface="Cambria Math" charset="0"/>
                                      <a:ea typeface="Cambria Math" charset="0"/>
                                      <a:cs typeface="Cambria Math" charset="0"/>
                                    </a:rPr>
                                    <m:t>+</m:t>
                                  </m:r>
                                </m:sup>
                              </m:sSubSup>
                            </m:e>
                          </m:d>
                          <m:r>
                            <a:rPr lang="en-US" i="1">
                              <a:solidFill>
                                <a:schemeClr val="tx1"/>
                              </a:solidFill>
                              <a:latin typeface="Cambria Math" charset="0"/>
                              <a:ea typeface="Cambria Math" charset="0"/>
                              <a:cs typeface="Cambria Math" charset="0"/>
                            </a:rPr>
                            <m:t>=</m:t>
                          </m:r>
                          <m:f>
                            <m:fPr>
                              <m:ctrlPr>
                                <a:rPr lang="mr-IN" i="1" smtClean="0">
                                  <a:solidFill>
                                    <a:schemeClr val="tx1"/>
                                  </a:solidFill>
                                  <a:latin typeface="Cambria Math" panose="02040503050406030204" pitchFamily="18" charset="0"/>
                                  <a:ea typeface="Cambria Math" charset="0"/>
                                  <a:cs typeface="Cambria Math" charset="0"/>
                                </a:rPr>
                              </m:ctrlPr>
                            </m:fPr>
                            <m:num>
                              <m:nary>
                                <m:naryPr>
                                  <m:chr m:val="∑"/>
                                  <m:ctrlPr>
                                    <a:rPr lang="is-IS" i="1" smtClean="0">
                                      <a:solidFill>
                                        <a:schemeClr val="tx1"/>
                                      </a:solidFill>
                                      <a:latin typeface="Cambria Math" panose="02040503050406030204" pitchFamily="18" charset="0"/>
                                      <a:ea typeface="Cambria Math" charset="0"/>
                                      <a:cs typeface="Cambria Math" charset="0"/>
                                    </a:rPr>
                                  </m:ctrlPr>
                                </m:naryPr>
                                <m:sub>
                                  <m:r>
                                    <m:rPr>
                                      <m:brk m:alnAt="23"/>
                                    </m:rPr>
                                    <a:rPr lang="en-US" b="0" i="1" smtClean="0">
                                      <a:solidFill>
                                        <a:schemeClr val="tx1"/>
                                      </a:solidFill>
                                      <a:latin typeface="Cambria Math" charset="0"/>
                                      <a:ea typeface="Cambria Math" charset="0"/>
                                      <a:cs typeface="Cambria Math" charset="0"/>
                                    </a:rPr>
                                    <m:t>1</m:t>
                                  </m:r>
                                </m:sub>
                                <m:sup>
                                  <m:r>
                                    <a:rPr lang="en-US" b="0" i="1" smtClean="0">
                                      <a:solidFill>
                                        <a:schemeClr val="tx1"/>
                                      </a:solidFill>
                                      <a:latin typeface="Cambria Math" charset="0"/>
                                      <a:ea typeface="Cambria Math" charset="0"/>
                                      <a:cs typeface="Cambria Math" charset="0"/>
                                    </a:rPr>
                                    <m:t>𝑝</m:t>
                                  </m:r>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𝑤</m:t>
                                      </m:r>
                                    </m:e>
                                    <m:sub>
                                      <m:r>
                                        <a:rPr lang="en-US" b="0" i="1" smtClean="0">
                                          <a:latin typeface="Cambria Math" panose="02040503050406030204" pitchFamily="18" charset="0"/>
                                          <a:cs typeface="Times New Roman" panose="02020603050405020304" pitchFamily="18" charset="0"/>
                                        </a:rPr>
                                        <m:t>𝑝</m:t>
                                      </m:r>
                                    </m:sub>
                                  </m:sSub>
                                  <m:r>
                                    <a:rPr lang="en-US" b="0" i="0" smtClean="0">
                                      <a:latin typeface="Cambria Math" panose="02040503050406030204" pitchFamily="18" charset="0"/>
                                      <a:cs typeface="Times New Roman" panose="02020603050405020304" pitchFamily="18" charset="0"/>
                                    </a:rPr>
                                    <m:t> </m:t>
                                  </m:r>
                                  <m:r>
                                    <m:rPr>
                                      <m:sty m:val="p"/>
                                    </m:rPr>
                                    <a:rPr lang="en-US" b="0" i="0" smtClean="0">
                                      <a:solidFill>
                                        <a:schemeClr val="tx1"/>
                                      </a:solidFill>
                                      <a:latin typeface="Cambria Math" charset="0"/>
                                      <a:ea typeface="Cambria Math" charset="0"/>
                                      <a:cs typeface="Cambria Math" charset="0"/>
                                    </a:rPr>
                                    <m:t>sin</m:t>
                                  </m:r>
                                  <m:r>
                                    <a:rPr lang="en-US" b="0" i="1" smtClean="0">
                                      <a:solidFill>
                                        <a:schemeClr val="tx1"/>
                                      </a:solidFill>
                                      <a:latin typeface="Cambria Math" charset="0"/>
                                      <a:ea typeface="Cambria Math" charset="0"/>
                                      <a:cs typeface="Cambria Math" charset="0"/>
                                    </a:rPr>
                                    <m:t>(</m:t>
                                  </m:r>
                                  <m:f>
                                    <m:fPr>
                                      <m:ctrlPr>
                                        <a:rPr lang="en-US" b="0" i="1" smtClean="0">
                                          <a:solidFill>
                                            <a:schemeClr val="tx1"/>
                                          </a:solidFill>
                                          <a:latin typeface="Cambria Math" panose="02040503050406030204" pitchFamily="18" charset="0"/>
                                          <a:ea typeface="Cambria Math" charset="0"/>
                                          <a:cs typeface="Cambria Math" charset="0"/>
                                        </a:rPr>
                                      </m:ctrlPr>
                                    </m:fPr>
                                    <m:num>
                                      <m:r>
                                        <a:rPr lang="en-US" b="0" i="1" smtClean="0">
                                          <a:solidFill>
                                            <a:schemeClr val="tx1"/>
                                          </a:solidFill>
                                          <a:latin typeface="Cambria Math" panose="02040503050406030204" pitchFamily="18" charset="0"/>
                                          <a:ea typeface="Cambria Math" charset="0"/>
                                          <a:cs typeface="Cambria Math" charset="0"/>
                                        </a:rPr>
                                        <m:t>𝑚</m:t>
                                      </m:r>
                                    </m:num>
                                    <m:den>
                                      <m:r>
                                        <a:rPr lang="en-US" b="0" i="1" smtClean="0">
                                          <a:solidFill>
                                            <a:schemeClr val="tx1"/>
                                          </a:solidFill>
                                          <a:latin typeface="Cambria Math" panose="02040503050406030204" pitchFamily="18" charset="0"/>
                                          <a:ea typeface="Cambria Math" charset="0"/>
                                          <a:cs typeface="Cambria Math" charset="0"/>
                                        </a:rPr>
                                        <m:t>2</m:t>
                                      </m:r>
                                    </m:den>
                                  </m:f>
                                  <m:r>
                                    <a:rPr lang="en-US" b="0" i="1" smtClean="0">
                                      <a:solidFill>
                                        <a:schemeClr val="tx1"/>
                                      </a:solidFill>
                                      <a:latin typeface="Cambria Math" panose="02040503050406030204" pitchFamily="18" charset="0"/>
                                      <a:ea typeface="Cambria Math" charset="0"/>
                                      <a:cs typeface="Cambria Math" charset="0"/>
                                    </a:rPr>
                                    <m:t> </m:t>
                                  </m:r>
                                  <m:r>
                                    <a:rPr lang="en-US" i="1" smtClean="0">
                                      <a:solidFill>
                                        <a:schemeClr val="tx1"/>
                                      </a:solidFill>
                                      <a:latin typeface="Cambria Math" charset="0"/>
                                      <a:ea typeface="Cambria Math" charset="0"/>
                                      <a:cs typeface="Cambria Math" charset="0"/>
                                    </a:rPr>
                                    <m:t>∆</m:t>
                                  </m:r>
                                  <m:r>
                                    <a:rPr lang="en-US">
                                      <a:solidFill>
                                        <a:schemeClr val="tx1"/>
                                      </a:solidFill>
                                      <a:latin typeface="Cambria Math" charset="0"/>
                                      <a:cs typeface="Times New Roman" panose="02020603050405020304" pitchFamily="18" charset="0"/>
                                    </a:rPr>
                                    <m:t>𝜑</m:t>
                                  </m:r>
                                  <m:r>
                                    <a:rPr lang="en-US" b="0" i="1" smtClean="0">
                                      <a:solidFill>
                                        <a:schemeClr val="tx1"/>
                                      </a:solidFill>
                                      <a:latin typeface="Cambria Math" charset="0"/>
                                      <a:cs typeface="Times New Roman" panose="02020603050405020304" pitchFamily="18" charset="0"/>
                                    </a:rPr>
                                    <m:t>)</m:t>
                                  </m:r>
                                </m:e>
                              </m:nary>
                            </m:num>
                            <m:den>
                              <m:nary>
                                <m:naryPr>
                                  <m:chr m:val="∑"/>
                                  <m:ctrlPr>
                                    <a:rPr lang="en-US" i="1">
                                      <a:latin typeface="Cambria Math" panose="02040503050406030204" pitchFamily="18" charset="0"/>
                                      <a:cs typeface="Times New Roman" panose="02020603050405020304" pitchFamily="18" charset="0"/>
                                    </a:rPr>
                                  </m:ctrlPr>
                                </m:naryPr>
                                <m:sub>
                                  <m:r>
                                    <m:rPr>
                                      <m:brk m:alnAt="23"/>
                                    </m:rPr>
                                    <a:rPr lang="en-US" i="1">
                                      <a:latin typeface="Cambria Math" panose="02040503050406030204" pitchFamily="18" charset="0"/>
                                      <a:cs typeface="Times New Roman" panose="02020603050405020304" pitchFamily="18" charset="0"/>
                                    </a:rPr>
                                    <m:t>1</m:t>
                                  </m:r>
                                </m:sub>
                                <m:sup>
                                  <m:r>
                                    <a:rPr lang="en-US" b="0" i="1" smtClean="0">
                                      <a:latin typeface="Cambria Math" panose="02040503050406030204" pitchFamily="18" charset="0"/>
                                      <a:cs typeface="Times New Roman" panose="02020603050405020304" pitchFamily="18" charset="0"/>
                                    </a:rPr>
                                    <m:t>𝑝</m:t>
                                  </m:r>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𝑤</m:t>
                                      </m:r>
                                    </m:e>
                                    <m:sub>
                                      <m:r>
                                        <a:rPr lang="en-US" b="0" i="1" smtClean="0">
                                          <a:latin typeface="Cambria Math" panose="02040503050406030204" pitchFamily="18" charset="0"/>
                                          <a:cs typeface="Times New Roman" panose="02020603050405020304" pitchFamily="18" charset="0"/>
                                        </a:rPr>
                                        <m:t>𝑝</m:t>
                                      </m:r>
                                    </m:sub>
                                  </m:sSub>
                                </m:e>
                              </m:nary>
                            </m:den>
                          </m:f>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CC60FF3B-D6C8-B646-BD47-650B98FA0EBC}"/>
                      </a:ext>
                    </a:extLst>
                  </p:cNvPr>
                  <p:cNvSpPr>
                    <a:spLocks noRot="1" noChangeAspect="1" noMove="1" noResize="1" noEditPoints="1" noAdjustHandles="1" noChangeArrowheads="1" noChangeShapeType="1" noTextEdit="1"/>
                  </p:cNvSpPr>
                  <p:nvPr/>
                </p:nvSpPr>
                <p:spPr>
                  <a:xfrm>
                    <a:off x="8728539" y="2172565"/>
                    <a:ext cx="3067856" cy="1128967"/>
                  </a:xfrm>
                  <a:prstGeom prst="rect">
                    <a:avLst/>
                  </a:prstGeom>
                  <a:blipFill>
                    <a:blip r:embed="rId6"/>
                    <a:stretch>
                      <a:fillRect t="-41791" b="-71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BB95C163-A890-9441-BBAF-45A009D5A6D8}"/>
                      </a:ext>
                    </a:extLst>
                  </p:cNvPr>
                  <p:cNvSpPr/>
                  <p:nvPr/>
                </p:nvSpPr>
                <p:spPr>
                  <a:xfrm>
                    <a:off x="8704286" y="3307952"/>
                    <a:ext cx="3021157" cy="1100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ea typeface="Cambria Math" charset="0"/>
                                  <a:cs typeface="Cambria Math" charset="0"/>
                                </a:rPr>
                              </m:ctrlPr>
                            </m:dPr>
                            <m:e>
                              <m:sSubSup>
                                <m:sSubSupPr>
                                  <m:ctrlPr>
                                    <a:rPr lang="en-US" b="0" i="1" smtClean="0">
                                      <a:solidFill>
                                        <a:schemeClr val="tx1"/>
                                      </a:solidFill>
                                      <a:latin typeface="Cambria Math" panose="02040503050406030204" pitchFamily="18" charset="0"/>
                                      <a:ea typeface="Cambria Math" charset="0"/>
                                      <a:cs typeface="Cambria Math" charset="0"/>
                                    </a:rPr>
                                  </m:ctrlPr>
                                </m:sSubSupPr>
                                <m:e>
                                  <m:r>
                                    <a:rPr lang="en-US" b="0" i="1" smtClean="0">
                                      <a:solidFill>
                                        <a:schemeClr val="tx1"/>
                                      </a:solidFill>
                                      <a:latin typeface="Cambria Math" charset="0"/>
                                      <a:ea typeface="Cambria Math" charset="0"/>
                                      <a:cs typeface="Cambria Math" charset="0"/>
                                    </a:rPr>
                                    <m:t>𝑆</m:t>
                                  </m:r>
                                </m:e>
                                <m:sub>
                                  <m:r>
                                    <m:rPr>
                                      <m:sty m:val="p"/>
                                    </m:rPr>
                                    <a:rPr lang="el-GR" i="1" smtClean="0">
                                      <a:solidFill>
                                        <a:schemeClr val="tx1"/>
                                      </a:solidFill>
                                      <a:latin typeface="Cambria Math" charset="0"/>
                                      <a:ea typeface="Cambria Math" charset="0"/>
                                      <a:cs typeface="Cambria Math" charset="0"/>
                                    </a:rPr>
                                    <m:t>Ψ</m:t>
                                  </m:r>
                                  <m:r>
                                    <a:rPr lang="en-US" b="0" i="1" smtClean="0">
                                      <a:solidFill>
                                        <a:schemeClr val="tx1"/>
                                      </a:solidFill>
                                      <a:latin typeface="Cambria Math" charset="0"/>
                                      <a:ea typeface="Cambria Math" charset="0"/>
                                      <a:cs typeface="Cambria Math" charset="0"/>
                                    </a:rPr>
                                    <m:t>𝑚</m:t>
                                  </m:r>
                                </m:sub>
                                <m:sup>
                                  <m:r>
                                    <a:rPr lang="en-US" b="0" i="1" smtClean="0">
                                      <a:solidFill>
                                        <a:schemeClr val="tx1"/>
                                      </a:solidFill>
                                      <a:latin typeface="Cambria Math" charset="0"/>
                                      <a:ea typeface="Cambria Math" charset="0"/>
                                      <a:cs typeface="Cambria Math" charset="0"/>
                                    </a:rPr>
                                    <m:t>−</m:t>
                                  </m:r>
                                </m:sup>
                              </m:sSubSup>
                            </m:e>
                          </m:d>
                          <m:r>
                            <a:rPr lang="en-US" i="1">
                              <a:solidFill>
                                <a:schemeClr val="tx1"/>
                              </a:solidFill>
                              <a:latin typeface="Cambria Math" charset="0"/>
                              <a:ea typeface="Cambria Math" charset="0"/>
                              <a:cs typeface="Cambria Math" charset="0"/>
                            </a:rPr>
                            <m:t>=</m:t>
                          </m:r>
                          <m:f>
                            <m:fPr>
                              <m:ctrlPr>
                                <a:rPr lang="mr-IN" i="1" smtClean="0">
                                  <a:solidFill>
                                    <a:schemeClr val="tx1"/>
                                  </a:solidFill>
                                  <a:latin typeface="Cambria Math" panose="02040503050406030204" pitchFamily="18" charset="0"/>
                                  <a:ea typeface="Cambria Math" charset="0"/>
                                  <a:cs typeface="Cambria Math" charset="0"/>
                                </a:rPr>
                              </m:ctrlPr>
                            </m:fPr>
                            <m:num>
                              <m:nary>
                                <m:naryPr>
                                  <m:chr m:val="∑"/>
                                  <m:ctrlPr>
                                    <a:rPr lang="is-IS" i="1" smtClean="0">
                                      <a:solidFill>
                                        <a:schemeClr val="tx1"/>
                                      </a:solidFill>
                                      <a:latin typeface="Cambria Math" panose="02040503050406030204" pitchFamily="18" charset="0"/>
                                      <a:ea typeface="Cambria Math" charset="0"/>
                                      <a:cs typeface="Cambria Math" charset="0"/>
                                    </a:rPr>
                                  </m:ctrlPr>
                                </m:naryPr>
                                <m:sub>
                                  <m:r>
                                    <m:rPr>
                                      <m:brk m:alnAt="23"/>
                                    </m:rPr>
                                    <a:rPr lang="en-US" b="0" i="1" smtClean="0">
                                      <a:solidFill>
                                        <a:schemeClr val="tx1"/>
                                      </a:solidFill>
                                      <a:latin typeface="Cambria Math" charset="0"/>
                                      <a:ea typeface="Cambria Math" charset="0"/>
                                      <a:cs typeface="Cambria Math" charset="0"/>
                                    </a:rPr>
                                    <m:t>1</m:t>
                                  </m:r>
                                </m:sub>
                                <m:sup>
                                  <m:r>
                                    <a:rPr lang="en-US" b="0" i="1" smtClean="0">
                                      <a:solidFill>
                                        <a:schemeClr val="tx1"/>
                                      </a:solidFill>
                                      <a:latin typeface="Cambria Math" charset="0"/>
                                      <a:ea typeface="Cambria Math" charset="0"/>
                                      <a:cs typeface="Cambria Math" charset="0"/>
                                    </a:rPr>
                                    <m:t>𝑛</m:t>
                                  </m:r>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𝑤</m:t>
                                      </m:r>
                                    </m:e>
                                    <m:sub>
                                      <m:r>
                                        <a:rPr lang="en-US" i="1">
                                          <a:latin typeface="Cambria Math" panose="02040503050406030204" pitchFamily="18" charset="0"/>
                                          <a:cs typeface="Times New Roman" panose="02020603050405020304" pitchFamily="18" charset="0"/>
                                        </a:rPr>
                                        <m:t>𝑛</m:t>
                                      </m:r>
                                    </m:sub>
                                  </m:sSub>
                                  <m:r>
                                    <m:rPr>
                                      <m:sty m:val="p"/>
                                    </m:rPr>
                                    <a:rPr lang="en-US" b="0" i="0" smtClean="0">
                                      <a:solidFill>
                                        <a:schemeClr val="tx1"/>
                                      </a:solidFill>
                                      <a:latin typeface="Cambria Math" charset="0"/>
                                      <a:ea typeface="Cambria Math" charset="0"/>
                                      <a:cs typeface="Cambria Math" charset="0"/>
                                    </a:rPr>
                                    <m:t>sin</m:t>
                                  </m:r>
                                  <m:r>
                                    <a:rPr lang="en-US" b="0" i="1" smtClean="0">
                                      <a:solidFill>
                                        <a:schemeClr val="tx1"/>
                                      </a:solidFill>
                                      <a:latin typeface="Cambria Math" charset="0"/>
                                      <a:ea typeface="Cambria Math" charset="0"/>
                                      <a:cs typeface="Cambria Math" charset="0"/>
                                    </a:rPr>
                                    <m:t>⁡(</m:t>
                                  </m:r>
                                  <m:f>
                                    <m:fPr>
                                      <m:ctrlPr>
                                        <a:rPr lang="en-US" i="1">
                                          <a:solidFill>
                                            <a:schemeClr val="tx1"/>
                                          </a:solidFill>
                                          <a:latin typeface="Cambria Math" panose="02040503050406030204" pitchFamily="18" charset="0"/>
                                          <a:ea typeface="Cambria Math" charset="0"/>
                                          <a:cs typeface="Cambria Math" charset="0"/>
                                        </a:rPr>
                                      </m:ctrlPr>
                                    </m:fPr>
                                    <m:num>
                                      <m:r>
                                        <a:rPr lang="en-US" i="1">
                                          <a:solidFill>
                                            <a:schemeClr val="tx1"/>
                                          </a:solidFill>
                                          <a:latin typeface="Cambria Math" panose="02040503050406030204" pitchFamily="18" charset="0"/>
                                          <a:ea typeface="Cambria Math" charset="0"/>
                                          <a:cs typeface="Cambria Math" charset="0"/>
                                        </a:rPr>
                                        <m:t>𝑚</m:t>
                                      </m:r>
                                    </m:num>
                                    <m:den>
                                      <m:r>
                                        <a:rPr lang="en-US" i="1">
                                          <a:solidFill>
                                            <a:schemeClr val="tx1"/>
                                          </a:solidFill>
                                          <a:latin typeface="Cambria Math" panose="02040503050406030204" pitchFamily="18" charset="0"/>
                                          <a:ea typeface="Cambria Math" charset="0"/>
                                          <a:cs typeface="Cambria Math" charset="0"/>
                                        </a:rPr>
                                        <m:t>2</m:t>
                                      </m:r>
                                    </m:den>
                                  </m:f>
                                  <m:r>
                                    <a:rPr lang="en-US" i="1">
                                      <a:solidFill>
                                        <a:schemeClr val="tx1"/>
                                      </a:solidFill>
                                      <a:latin typeface="Cambria Math" panose="02040503050406030204" pitchFamily="18" charset="0"/>
                                      <a:ea typeface="Cambria Math" charset="0"/>
                                      <a:cs typeface="Cambria Math" charset="0"/>
                                    </a:rPr>
                                    <m:t> </m:t>
                                  </m:r>
                                  <m:r>
                                    <a:rPr lang="en-US" i="1">
                                      <a:solidFill>
                                        <a:schemeClr val="tx1"/>
                                      </a:solidFill>
                                      <a:latin typeface="Cambria Math" charset="0"/>
                                      <a:ea typeface="Cambria Math" charset="0"/>
                                      <a:cs typeface="Cambria Math" charset="0"/>
                                    </a:rPr>
                                    <m:t>∆</m:t>
                                  </m:r>
                                  <m:r>
                                    <a:rPr lang="en-US">
                                      <a:solidFill>
                                        <a:schemeClr val="tx1"/>
                                      </a:solidFill>
                                      <a:latin typeface="Cambria Math" charset="0"/>
                                      <a:cs typeface="Times New Roman" panose="02020603050405020304" pitchFamily="18" charset="0"/>
                                    </a:rPr>
                                    <m:t>𝜑</m:t>
                                  </m:r>
                                  <m:r>
                                    <a:rPr lang="en-US" b="0" i="1" smtClean="0">
                                      <a:solidFill>
                                        <a:schemeClr val="tx1"/>
                                      </a:solidFill>
                                      <a:latin typeface="Cambria Math" charset="0"/>
                                      <a:cs typeface="Times New Roman" panose="02020603050405020304" pitchFamily="18" charset="0"/>
                                    </a:rPr>
                                    <m:t>)</m:t>
                                  </m:r>
                                </m:e>
                              </m:nary>
                            </m:num>
                            <m:den>
                              <m:nary>
                                <m:naryPr>
                                  <m:chr m:val="∑"/>
                                  <m:ctrlPr>
                                    <a:rPr lang="en-US" b="0" i="1" smtClean="0">
                                      <a:solidFill>
                                        <a:schemeClr val="tx1"/>
                                      </a:solidFill>
                                      <a:latin typeface="Cambria Math" panose="02040503050406030204" pitchFamily="18" charset="0"/>
                                      <a:cs typeface="Times New Roman" panose="02020603050405020304" pitchFamily="18" charset="0"/>
                                    </a:rPr>
                                  </m:ctrlPr>
                                </m:naryPr>
                                <m:sub>
                                  <m:r>
                                    <m:rPr>
                                      <m:brk m:alnAt="23"/>
                                    </m:rPr>
                                    <a:rPr lang="en-US" b="0" i="1" smtClean="0">
                                      <a:solidFill>
                                        <a:schemeClr val="tx1"/>
                                      </a:solidFill>
                                      <a:latin typeface="Cambria Math" panose="02040503050406030204" pitchFamily="18" charset="0"/>
                                      <a:cs typeface="Times New Roman" panose="02020603050405020304" pitchFamily="18" charset="0"/>
                                    </a:rPr>
                                    <m:t>1</m:t>
                                  </m:r>
                                </m:sub>
                                <m:sup>
                                  <m:r>
                                    <a:rPr lang="en-US" b="0" i="1" smtClean="0">
                                      <a:solidFill>
                                        <a:schemeClr val="tx1"/>
                                      </a:solidFill>
                                      <a:latin typeface="Cambria Math" panose="02040503050406030204" pitchFamily="18" charset="0"/>
                                      <a:cs typeface="Times New Roman" panose="02020603050405020304" pitchFamily="18" charset="0"/>
                                    </a:rPr>
                                    <m:t>𝑛</m:t>
                                  </m:r>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𝑤</m:t>
                                      </m:r>
                                    </m:e>
                                    <m:sub>
                                      <m:r>
                                        <a:rPr lang="en-US" i="1">
                                          <a:latin typeface="Cambria Math" panose="02040503050406030204" pitchFamily="18" charset="0"/>
                                          <a:cs typeface="Times New Roman" panose="02020603050405020304" pitchFamily="18" charset="0"/>
                                        </a:rPr>
                                        <m:t>𝑛</m:t>
                                      </m:r>
                                    </m:sub>
                                  </m:sSub>
                                </m:e>
                              </m:nary>
                              <m:r>
                                <a:rPr lang="en-US" b="0" i="1" smtClean="0">
                                  <a:solidFill>
                                    <a:schemeClr val="tx1"/>
                                  </a:solidFill>
                                  <a:latin typeface="Cambria Math" panose="02040503050406030204" pitchFamily="18" charset="0"/>
                                  <a:cs typeface="Times New Roman" panose="02020603050405020304" pitchFamily="18" charset="0"/>
                                </a:rPr>
                                <m:t> </m:t>
                              </m:r>
                            </m:den>
                          </m:f>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BF62F2B2-3FCD-E346-A70B-7EFDAFB501A1}"/>
                      </a:ext>
                    </a:extLst>
                  </p:cNvPr>
                  <p:cNvSpPr>
                    <a:spLocks noRot="1" noChangeAspect="1" noMove="1" noResize="1" noEditPoints="1" noAdjustHandles="1" noChangeArrowheads="1" noChangeShapeType="1" noTextEdit="1"/>
                  </p:cNvSpPr>
                  <p:nvPr/>
                </p:nvSpPr>
                <p:spPr>
                  <a:xfrm>
                    <a:off x="8704286" y="3307952"/>
                    <a:ext cx="3021157" cy="1100191"/>
                  </a:xfrm>
                  <a:prstGeom prst="rect">
                    <a:avLst/>
                  </a:prstGeom>
                  <a:blipFill>
                    <a:blip r:embed="rId7"/>
                    <a:stretch>
                      <a:fillRect t="-42424" b="-7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084508F4-AE25-2C40-B6C8-81C0FF1D9970}"/>
                      </a:ext>
                    </a:extLst>
                  </p:cNvPr>
                  <p:cNvSpPr/>
                  <p:nvPr/>
                </p:nvSpPr>
                <p:spPr>
                  <a:xfrm>
                    <a:off x="9009321" y="4479511"/>
                    <a:ext cx="2506291" cy="5025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𝑆</m:t>
                          </m:r>
                          <m:r>
                            <a:rPr lang="en-US" i="1">
                              <a:solidFill>
                                <a:schemeClr val="tx1"/>
                              </a:solidFill>
                              <a:latin typeface="Cambria Math" charset="0"/>
                              <a:ea typeface="Cambria Math" charset="0"/>
                              <a:cs typeface="Cambria Math" charset="0"/>
                            </a:rPr>
                            <m:t>=</m:t>
                          </m:r>
                          <m:d>
                            <m:dPr>
                              <m:begChr m:val="⟨"/>
                              <m:endChr m:val="⟩"/>
                              <m:ctrlPr>
                                <a:rPr lang="en-US" i="1" smtClean="0">
                                  <a:solidFill>
                                    <a:schemeClr val="tx1"/>
                                  </a:solidFill>
                                  <a:latin typeface="Cambria Math" panose="02040503050406030204" pitchFamily="18" charset="0"/>
                                  <a:ea typeface="Cambria Math" charset="0"/>
                                  <a:cs typeface="Cambria Math" charset="0"/>
                                </a:rPr>
                              </m:ctrlPr>
                            </m:dPr>
                            <m:e>
                              <m:sSubSup>
                                <m:sSubSupPr>
                                  <m:ctrlPr>
                                    <a:rPr lang="en-US" b="0" i="1" smtClean="0">
                                      <a:solidFill>
                                        <a:schemeClr val="tx1"/>
                                      </a:solidFill>
                                      <a:latin typeface="Cambria Math" panose="02040503050406030204" pitchFamily="18" charset="0"/>
                                      <a:ea typeface="Cambria Math" charset="0"/>
                                      <a:cs typeface="Cambria Math" charset="0"/>
                                    </a:rPr>
                                  </m:ctrlPr>
                                </m:sSubSupPr>
                                <m:e>
                                  <m:r>
                                    <a:rPr lang="en-US" b="0" i="1" smtClean="0">
                                      <a:solidFill>
                                        <a:schemeClr val="tx1"/>
                                      </a:solidFill>
                                      <a:latin typeface="Cambria Math" charset="0"/>
                                      <a:ea typeface="Cambria Math" charset="0"/>
                                      <a:cs typeface="Cambria Math" charset="0"/>
                                    </a:rPr>
                                    <m:t>𝑆</m:t>
                                  </m:r>
                                </m:e>
                                <m:sub>
                                  <m:r>
                                    <m:rPr>
                                      <m:sty m:val="p"/>
                                    </m:rPr>
                                    <a:rPr lang="el-GR" i="1" smtClean="0">
                                      <a:solidFill>
                                        <a:schemeClr val="tx1"/>
                                      </a:solidFill>
                                      <a:latin typeface="Cambria Math" charset="0"/>
                                      <a:ea typeface="Cambria Math" charset="0"/>
                                      <a:cs typeface="Cambria Math" charset="0"/>
                                    </a:rPr>
                                    <m:t>Ψ</m:t>
                                  </m:r>
                                  <m:r>
                                    <a:rPr lang="en-US" b="0" i="1" smtClean="0">
                                      <a:solidFill>
                                        <a:schemeClr val="tx1"/>
                                      </a:solidFill>
                                      <a:latin typeface="Cambria Math" charset="0"/>
                                      <a:ea typeface="Cambria Math" charset="0"/>
                                      <a:cs typeface="Cambria Math" charset="0"/>
                                    </a:rPr>
                                    <m:t>𝑚</m:t>
                                  </m:r>
                                </m:sub>
                                <m:sup>
                                  <m:r>
                                    <a:rPr lang="en-US" b="0" i="1" smtClean="0">
                                      <a:solidFill>
                                        <a:schemeClr val="tx1"/>
                                      </a:solidFill>
                                      <a:latin typeface="Cambria Math" charset="0"/>
                                      <a:ea typeface="Cambria Math" charset="0"/>
                                      <a:cs typeface="Cambria Math" charset="0"/>
                                    </a:rPr>
                                    <m:t>+</m:t>
                                  </m:r>
                                </m:sup>
                              </m:sSubSup>
                            </m:e>
                          </m:d>
                          <m:r>
                            <a:rPr lang="en-US" i="1">
                              <a:solidFill>
                                <a:schemeClr val="tx1"/>
                              </a:solidFill>
                              <a:latin typeface="Cambria Math" charset="0"/>
                              <a:ea typeface="Cambria Math" charset="0"/>
                              <a:cs typeface="Cambria Math" charset="0"/>
                            </a:rPr>
                            <m:t>−</m:t>
                          </m:r>
                          <m:d>
                            <m:dPr>
                              <m:begChr m:val="⟨"/>
                              <m:endChr m:val="⟩"/>
                              <m:ctrlPr>
                                <a:rPr lang="en-US" i="1" smtClean="0">
                                  <a:solidFill>
                                    <a:schemeClr val="tx1"/>
                                  </a:solidFill>
                                  <a:latin typeface="Cambria Math" panose="02040503050406030204" pitchFamily="18" charset="0"/>
                                  <a:ea typeface="Cambria Math" charset="0"/>
                                  <a:cs typeface="Cambria Math" charset="0"/>
                                </a:rPr>
                              </m:ctrlPr>
                            </m:dPr>
                            <m:e>
                              <m:sSubSup>
                                <m:sSubSupPr>
                                  <m:ctrlPr>
                                    <a:rPr lang="en-US" b="0" i="1" smtClean="0">
                                      <a:solidFill>
                                        <a:schemeClr val="tx1"/>
                                      </a:solidFill>
                                      <a:latin typeface="Cambria Math" panose="02040503050406030204" pitchFamily="18" charset="0"/>
                                      <a:ea typeface="Cambria Math" charset="0"/>
                                      <a:cs typeface="Cambria Math" charset="0"/>
                                    </a:rPr>
                                  </m:ctrlPr>
                                </m:sSubSupPr>
                                <m:e>
                                  <m:r>
                                    <a:rPr lang="en-US" b="0" i="1" smtClean="0">
                                      <a:solidFill>
                                        <a:schemeClr val="tx1"/>
                                      </a:solidFill>
                                      <a:latin typeface="Cambria Math" charset="0"/>
                                      <a:ea typeface="Cambria Math" charset="0"/>
                                      <a:cs typeface="Cambria Math" charset="0"/>
                                    </a:rPr>
                                    <m:t>𝑆</m:t>
                                  </m:r>
                                </m:e>
                                <m:sub>
                                  <m:r>
                                    <m:rPr>
                                      <m:sty m:val="p"/>
                                    </m:rPr>
                                    <a:rPr lang="el-GR" i="1" smtClean="0">
                                      <a:solidFill>
                                        <a:schemeClr val="tx1"/>
                                      </a:solidFill>
                                      <a:latin typeface="Cambria Math" charset="0"/>
                                      <a:ea typeface="Cambria Math" charset="0"/>
                                      <a:cs typeface="Cambria Math" charset="0"/>
                                    </a:rPr>
                                    <m:t>Ψ</m:t>
                                  </m:r>
                                  <m:r>
                                    <a:rPr lang="en-US" b="0" i="1" smtClean="0">
                                      <a:solidFill>
                                        <a:schemeClr val="tx1"/>
                                      </a:solidFill>
                                      <a:latin typeface="Cambria Math" charset="0"/>
                                      <a:ea typeface="Cambria Math" charset="0"/>
                                      <a:cs typeface="Cambria Math" charset="0"/>
                                    </a:rPr>
                                    <m:t>𝑚</m:t>
                                  </m:r>
                                </m:sub>
                                <m:sup>
                                  <m:r>
                                    <a:rPr lang="en-US" b="0" i="1" smtClean="0">
                                      <a:solidFill>
                                        <a:schemeClr val="tx1"/>
                                      </a:solidFill>
                                      <a:latin typeface="Cambria Math" charset="0"/>
                                      <a:ea typeface="Cambria Math" charset="0"/>
                                      <a:cs typeface="Cambria Math" charset="0"/>
                                    </a:rPr>
                                    <m:t>−</m:t>
                                  </m:r>
                                </m:sup>
                              </m:sSubSup>
                            </m:e>
                          </m:d>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CBF1006A-D69E-5C42-A237-57D7C5B7866F}"/>
                      </a:ext>
                    </a:extLst>
                  </p:cNvPr>
                  <p:cNvSpPr>
                    <a:spLocks noRot="1" noChangeAspect="1" noMove="1" noResize="1" noEditPoints="1" noAdjustHandles="1" noChangeArrowheads="1" noChangeShapeType="1" noTextEdit="1"/>
                  </p:cNvSpPr>
                  <p:nvPr/>
                </p:nvSpPr>
                <p:spPr>
                  <a:xfrm>
                    <a:off x="9009321" y="4479511"/>
                    <a:ext cx="2506291" cy="502522"/>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99C9C4F1-D103-E34E-AF68-E23D24D4B0AC}"/>
                    </a:ext>
                  </a:extLst>
                </p:cNvPr>
                <p:cNvSpPr/>
                <p:nvPr/>
              </p:nvSpPr>
              <p:spPr>
                <a:xfrm>
                  <a:off x="10168667" y="1220949"/>
                  <a:ext cx="994061" cy="5392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charset="0"/>
                            <a:ea typeface="Cambria Math" charset="0"/>
                            <a:cs typeface="Cambria Math" charset="0"/>
                          </a:rPr>
                          <m:t>𝑁</m:t>
                        </m:r>
                        <m:r>
                          <a:rPr lang="en-US" sz="2000" i="1" smtClean="0">
                            <a:solidFill>
                              <a:srgbClr val="FF0000"/>
                            </a:solidFill>
                            <a:latin typeface="Cambria Math" charset="0"/>
                            <a:ea typeface="Cambria Math" charset="0"/>
                            <a:cs typeface="Cambria Math" charset="0"/>
                          </a:rPr>
                          <m:t>(∆</m:t>
                        </m:r>
                        <m:r>
                          <a:rPr lang="en-US" sz="2000" b="0" i="1" smtClean="0">
                            <a:solidFill>
                              <a:srgbClr val="FF0000"/>
                            </a:solidFill>
                            <a:latin typeface="Cambria Math" charset="0"/>
                            <a:ea typeface="Cambria Math" charset="0"/>
                            <a:cs typeface="Cambria Math" charset="0"/>
                          </a:rPr>
                          <m:t>𝑆</m:t>
                        </m:r>
                        <m:r>
                          <a:rPr lang="en-US" sz="2000" i="1">
                            <a:solidFill>
                              <a:srgbClr val="FF0000"/>
                            </a:solidFill>
                            <a:latin typeface="Cambria Math" charset="0"/>
                            <a:ea typeface="Cambria Math" charset="0"/>
                            <a:cs typeface="Cambria Math" charset="0"/>
                          </a:rPr>
                          <m:t>)</m:t>
                        </m:r>
                      </m:oMath>
                    </m:oMathPara>
                  </a14:m>
                  <a:endParaRPr lang="en-US" sz="2000" dirty="0"/>
                </a:p>
              </p:txBody>
            </p:sp>
          </mc:Choice>
          <mc:Fallback xmlns="">
            <p:sp>
              <p:nvSpPr>
                <p:cNvPr id="12" name="Rectangle 11">
                  <a:extLst>
                    <a:ext uri="{FF2B5EF4-FFF2-40B4-BE49-F238E27FC236}">
                      <a16:creationId xmlns:a16="http://schemas.microsoft.com/office/drawing/2014/main" id="{081C068D-66C3-0A4F-8F16-FA2A96333FB9}"/>
                    </a:ext>
                  </a:extLst>
                </p:cNvPr>
                <p:cNvSpPr>
                  <a:spLocks noRot="1" noChangeAspect="1" noMove="1" noResize="1" noEditPoints="1" noAdjustHandles="1" noChangeArrowheads="1" noChangeShapeType="1" noTextEdit="1"/>
                </p:cNvSpPr>
                <p:nvPr/>
              </p:nvSpPr>
              <p:spPr>
                <a:xfrm>
                  <a:off x="10168667" y="1220949"/>
                  <a:ext cx="994061" cy="539250"/>
                </a:xfrm>
                <a:prstGeom prst="rect">
                  <a:avLst/>
                </a:prstGeom>
                <a:blipFill>
                  <a:blip r:embed="rId9"/>
                  <a:stretch>
                    <a:fillRect b="-12121"/>
                  </a:stretch>
                </a:blipFill>
              </p:spPr>
              <p:txBody>
                <a:bodyPr/>
                <a:lstStyle/>
                <a:p>
                  <a:r>
                    <a:rPr lang="en-US">
                      <a:noFill/>
                    </a:rPr>
                    <a:t> </a:t>
                  </a:r>
                </a:p>
              </p:txBody>
            </p:sp>
          </mc:Fallback>
        </mc:AlternateContent>
      </p:grpSp>
      <p:sp>
        <p:nvSpPr>
          <p:cNvPr id="56" name="Rectangle 55">
            <a:extLst>
              <a:ext uri="{FF2B5EF4-FFF2-40B4-BE49-F238E27FC236}">
                <a16:creationId xmlns:a16="http://schemas.microsoft.com/office/drawing/2014/main" id="{210AD89D-196D-6B42-9BFB-1DDD8FCF62BA}"/>
              </a:ext>
            </a:extLst>
          </p:cNvPr>
          <p:cNvSpPr/>
          <p:nvPr/>
        </p:nvSpPr>
        <p:spPr>
          <a:xfrm>
            <a:off x="3123894" y="2765066"/>
            <a:ext cx="3140739" cy="646331"/>
          </a:xfrm>
          <a:prstGeom prst="rect">
            <a:avLst/>
          </a:prstGeom>
        </p:spPr>
        <p:txBody>
          <a:bodyPr wrap="square">
            <a:spAutoFit/>
          </a:bodyPr>
          <a:lstStyle/>
          <a:p>
            <a:pPr algn="ctr"/>
            <a:r>
              <a:rPr lang="en-US" dirty="0">
                <a:solidFill>
                  <a:srgbClr val="FF0000"/>
                </a:solidFill>
                <a:latin typeface="Times New Roman" pitchFamily="18" charset="0"/>
                <a:cs typeface="Times New Roman" panose="02020603050405020304" pitchFamily="18" charset="0"/>
              </a:rPr>
              <a:t>Sensitive to charge separation (CME and Background)</a:t>
            </a:r>
            <a:endParaRPr lang="en-US" dirty="0">
              <a:solidFill>
                <a:srgbClr val="FF0000"/>
              </a:solidFill>
            </a:endParaRPr>
          </a:p>
        </p:txBody>
      </p:sp>
      <p:sp>
        <p:nvSpPr>
          <p:cNvPr id="57" name="Rectangle 56">
            <a:extLst>
              <a:ext uri="{FF2B5EF4-FFF2-40B4-BE49-F238E27FC236}">
                <a16:creationId xmlns:a16="http://schemas.microsoft.com/office/drawing/2014/main" id="{B56D33E0-4C75-724D-BBC2-80D0336E03AD}"/>
              </a:ext>
            </a:extLst>
          </p:cNvPr>
          <p:cNvSpPr/>
          <p:nvPr/>
        </p:nvSpPr>
        <p:spPr>
          <a:xfrm>
            <a:off x="3033495" y="5293656"/>
            <a:ext cx="3239512" cy="923330"/>
          </a:xfrm>
          <a:prstGeom prst="rect">
            <a:avLst/>
          </a:prstGeom>
        </p:spPr>
        <p:txBody>
          <a:bodyPr wrap="square">
            <a:spAutoFit/>
          </a:bodyPr>
          <a:lstStyle/>
          <a:p>
            <a:pPr algn="ctr"/>
            <a:r>
              <a:rPr lang="en-US" dirty="0">
                <a:latin typeface="Times New Roman" pitchFamily="18" charset="0"/>
                <a:cs typeface="Times New Roman" panose="02020603050405020304" pitchFamily="18" charset="0"/>
              </a:rPr>
              <a:t>Shuffling of charges within an event breaks the charge separation sensitivity</a:t>
            </a:r>
          </a:p>
        </p:txBody>
      </p:sp>
      <p:grpSp>
        <p:nvGrpSpPr>
          <p:cNvPr id="58" name="Group 57">
            <a:extLst>
              <a:ext uri="{FF2B5EF4-FFF2-40B4-BE49-F238E27FC236}">
                <a16:creationId xmlns:a16="http://schemas.microsoft.com/office/drawing/2014/main" id="{8FB285A2-0777-C64E-B032-3D4CADAB595B}"/>
              </a:ext>
            </a:extLst>
          </p:cNvPr>
          <p:cNvGrpSpPr/>
          <p:nvPr/>
        </p:nvGrpSpPr>
        <p:grpSpPr>
          <a:xfrm>
            <a:off x="193766" y="5039592"/>
            <a:ext cx="2880019" cy="863664"/>
            <a:chOff x="8917301" y="1432669"/>
            <a:chExt cx="3001021" cy="1082415"/>
          </a:xfrm>
        </p:grpSpPr>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E7A69179-AE60-5946-B022-8C61E14C01AD}"/>
                    </a:ext>
                  </a:extLst>
                </p:cNvPr>
                <p:cNvSpPr/>
                <p:nvPr/>
              </p:nvSpPr>
              <p:spPr>
                <a:xfrm>
                  <a:off x="8917301" y="2006883"/>
                  <a:ext cx="3001021" cy="5082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rPr>
                          <m:t>∆</m:t>
                        </m:r>
                        <m:sSubSup>
                          <m:sSubSupPr>
                            <m:ctrlPr>
                              <a:rPr lang="en-US" i="1">
                                <a:latin typeface="Cambria Math" panose="02040503050406030204" pitchFamily="18" charset="0"/>
                                <a:ea typeface="Cambria Math" charset="0"/>
                                <a:cs typeface="Cambria Math" charset="0"/>
                              </a:rPr>
                            </m:ctrlPr>
                          </m:sSubSupPr>
                          <m:e>
                            <m:r>
                              <a:rPr lang="en-US" i="1">
                                <a:latin typeface="Cambria Math" charset="0"/>
                                <a:ea typeface="Cambria Math" charset="0"/>
                                <a:cs typeface="Cambria Math" charset="0"/>
                              </a:rPr>
                              <m:t>𝑆</m:t>
                            </m:r>
                          </m:e>
                          <m:sub>
                            <m:r>
                              <a:rPr lang="en-US" i="1">
                                <a:latin typeface="Cambria Math" charset="0"/>
                                <a:ea typeface="Cambria Math" charset="0"/>
                                <a:cs typeface="Cambria Math" charset="0"/>
                              </a:rPr>
                              <m:t>𝑆h</m:t>
                            </m:r>
                          </m:sub>
                          <m:sup/>
                        </m:sSubSup>
                        <m:r>
                          <a:rPr lang="en-US" i="1">
                            <a:latin typeface="Cambria Math" charset="0"/>
                            <a:ea typeface="Cambria Math" charset="0"/>
                            <a:cs typeface="Cambria Math" charset="0"/>
                          </a:rPr>
                          <m:t>=</m:t>
                        </m:r>
                        <m:sSubSup>
                          <m:sSubSupPr>
                            <m:ctrlPr>
                              <a:rPr lang="en-US" i="1">
                                <a:latin typeface="Cambria Math" panose="02040503050406030204" pitchFamily="18" charset="0"/>
                                <a:ea typeface="Cambria Math" charset="0"/>
                              </a:rPr>
                            </m:ctrlPr>
                          </m:sSubSupPr>
                          <m:e>
                            <m:d>
                              <m:dPr>
                                <m:begChr m:val="⟨"/>
                                <m:endChr m:val="⟩"/>
                                <m:ctrlPr>
                                  <a:rPr lang="en-US" i="1">
                                    <a:latin typeface="Cambria Math" panose="02040503050406030204" pitchFamily="18" charset="0"/>
                                    <a:ea typeface="Cambria Math" charset="0"/>
                                    <a:cs typeface="Cambria Math" charset="0"/>
                                  </a:rPr>
                                </m:ctrlPr>
                              </m:dPr>
                              <m:e>
                                <m:sSubSup>
                                  <m:sSubSupPr>
                                    <m:ctrlPr>
                                      <a:rPr lang="en-US" i="1">
                                        <a:latin typeface="Cambria Math" panose="02040503050406030204" pitchFamily="18" charset="0"/>
                                        <a:ea typeface="Cambria Math" charset="0"/>
                                        <a:cs typeface="Cambria Math" charset="0"/>
                                      </a:rPr>
                                    </m:ctrlPr>
                                  </m:sSubSupPr>
                                  <m:e>
                                    <m:r>
                                      <a:rPr lang="en-US" i="1">
                                        <a:latin typeface="Cambria Math" charset="0"/>
                                        <a:ea typeface="Cambria Math" charset="0"/>
                                        <a:cs typeface="Cambria Math" charset="0"/>
                                      </a:rPr>
                                      <m:t>𝑆</m:t>
                                    </m:r>
                                  </m:e>
                                  <m:sub>
                                    <m:r>
                                      <m:rPr>
                                        <m:sty m:val="p"/>
                                      </m:rPr>
                                      <a:rPr lang="el-GR" i="1">
                                        <a:latin typeface="Cambria Math" charset="0"/>
                                        <a:ea typeface="Cambria Math" charset="0"/>
                                        <a:cs typeface="Cambria Math" charset="0"/>
                                      </a:rPr>
                                      <m:t>Ψ</m:t>
                                    </m:r>
                                    <m:r>
                                      <a:rPr lang="en-US" i="1">
                                        <a:latin typeface="Cambria Math" charset="0"/>
                                        <a:ea typeface="Cambria Math" charset="0"/>
                                        <a:cs typeface="Cambria Math" charset="0"/>
                                      </a:rPr>
                                      <m:t>𝑚</m:t>
                                    </m:r>
                                  </m:sub>
                                  <m:sup>
                                    <m:r>
                                      <a:rPr lang="en-US" i="1">
                                        <a:latin typeface="Cambria Math" charset="0"/>
                                        <a:ea typeface="Cambria Math" charset="0"/>
                                        <a:cs typeface="Cambria Math" charset="0"/>
                                      </a:rPr>
                                      <m:t>+</m:t>
                                    </m:r>
                                  </m:sup>
                                </m:sSubSup>
                              </m:e>
                            </m:d>
                          </m:e>
                          <m:sub>
                            <m:r>
                              <a:rPr lang="en-US" i="1">
                                <a:latin typeface="Cambria Math" panose="02040503050406030204" pitchFamily="18" charset="0"/>
                                <a:ea typeface="Cambria Math" charset="0"/>
                              </a:rPr>
                              <m:t>𝑆h</m:t>
                            </m:r>
                          </m:sub>
                          <m:sup/>
                        </m:sSubSup>
                        <m:r>
                          <a:rPr lang="en-US" i="1">
                            <a:latin typeface="Cambria Math" charset="0"/>
                            <a:ea typeface="Cambria Math" charset="0"/>
                            <a:cs typeface="Cambria Math" charset="0"/>
                          </a:rPr>
                          <m:t>−</m:t>
                        </m:r>
                        <m:sSubSup>
                          <m:sSubSupPr>
                            <m:ctrlPr>
                              <a:rPr lang="en-US" i="1">
                                <a:latin typeface="Cambria Math" panose="02040503050406030204" pitchFamily="18" charset="0"/>
                                <a:ea typeface="Cambria Math" charset="0"/>
                              </a:rPr>
                            </m:ctrlPr>
                          </m:sSubSupPr>
                          <m:e>
                            <m:d>
                              <m:dPr>
                                <m:begChr m:val="⟨"/>
                                <m:endChr m:val="⟩"/>
                                <m:ctrlPr>
                                  <a:rPr lang="en-US" i="1">
                                    <a:latin typeface="Cambria Math" panose="02040503050406030204" pitchFamily="18" charset="0"/>
                                    <a:ea typeface="Cambria Math" charset="0"/>
                                    <a:cs typeface="Cambria Math" charset="0"/>
                                  </a:rPr>
                                </m:ctrlPr>
                              </m:dPr>
                              <m:e>
                                <m:sSubSup>
                                  <m:sSubSupPr>
                                    <m:ctrlPr>
                                      <a:rPr lang="en-US" i="1">
                                        <a:latin typeface="Cambria Math" panose="02040503050406030204" pitchFamily="18" charset="0"/>
                                        <a:ea typeface="Cambria Math" charset="0"/>
                                        <a:cs typeface="Cambria Math" charset="0"/>
                                      </a:rPr>
                                    </m:ctrlPr>
                                  </m:sSubSupPr>
                                  <m:e>
                                    <m:r>
                                      <a:rPr lang="en-US" i="1">
                                        <a:latin typeface="Cambria Math" charset="0"/>
                                        <a:ea typeface="Cambria Math" charset="0"/>
                                        <a:cs typeface="Cambria Math" charset="0"/>
                                      </a:rPr>
                                      <m:t>𝑆</m:t>
                                    </m:r>
                                  </m:e>
                                  <m:sub>
                                    <m:r>
                                      <m:rPr>
                                        <m:sty m:val="p"/>
                                      </m:rPr>
                                      <a:rPr lang="el-GR" i="1">
                                        <a:latin typeface="Cambria Math" charset="0"/>
                                        <a:ea typeface="Cambria Math" charset="0"/>
                                        <a:cs typeface="Cambria Math" charset="0"/>
                                      </a:rPr>
                                      <m:t>Ψ</m:t>
                                    </m:r>
                                    <m:r>
                                      <a:rPr lang="en-US" i="1">
                                        <a:latin typeface="Cambria Math" charset="0"/>
                                        <a:ea typeface="Cambria Math" charset="0"/>
                                        <a:cs typeface="Cambria Math" charset="0"/>
                                      </a:rPr>
                                      <m:t>𝑚</m:t>
                                    </m:r>
                                  </m:sub>
                                  <m:sup>
                                    <m:r>
                                      <a:rPr lang="en-US" i="1">
                                        <a:latin typeface="Cambria Math" panose="02040503050406030204" pitchFamily="18" charset="0"/>
                                        <a:ea typeface="Cambria Math" charset="0"/>
                                        <a:cs typeface="Cambria Math" charset="0"/>
                                      </a:rPr>
                                      <m:t>−</m:t>
                                    </m:r>
                                  </m:sup>
                                </m:sSubSup>
                              </m:e>
                            </m:d>
                          </m:e>
                          <m:sub>
                            <m:r>
                              <a:rPr lang="en-US" i="1">
                                <a:latin typeface="Cambria Math" panose="02040503050406030204" pitchFamily="18" charset="0"/>
                                <a:ea typeface="Cambria Math" charset="0"/>
                              </a:rPr>
                              <m:t>𝑆h</m:t>
                            </m:r>
                          </m:sub>
                          <m:sup/>
                        </m:sSubSup>
                      </m:oMath>
                    </m:oMathPara>
                  </a14:m>
                  <a:endParaRPr lang="en-US" dirty="0"/>
                </a:p>
              </p:txBody>
            </p:sp>
          </mc:Choice>
          <mc:Fallback xmlns="">
            <p:sp>
              <p:nvSpPr>
                <p:cNvPr id="23" name="Rectangle 22">
                  <a:extLst>
                    <a:ext uri="{FF2B5EF4-FFF2-40B4-BE49-F238E27FC236}">
                      <a16:creationId xmlns:a16="http://schemas.microsoft.com/office/drawing/2014/main" id="{54B3B409-AEB5-5940-85C4-1AFE20E4F41F}"/>
                    </a:ext>
                  </a:extLst>
                </p:cNvPr>
                <p:cNvSpPr>
                  <a:spLocks noRot="1" noChangeAspect="1" noMove="1" noResize="1" noEditPoints="1" noAdjustHandles="1" noChangeArrowheads="1" noChangeShapeType="1" noTextEdit="1"/>
                </p:cNvSpPr>
                <p:nvPr/>
              </p:nvSpPr>
              <p:spPr>
                <a:xfrm>
                  <a:off x="8917301" y="2006883"/>
                  <a:ext cx="3001021" cy="508201"/>
                </a:xfrm>
                <a:prstGeom prst="rect">
                  <a:avLst/>
                </a:prstGeom>
                <a:blipFill>
                  <a:blip r:embed="rId10"/>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BED4F45D-FB76-004D-B764-73B3794A1D49}"/>
                    </a:ext>
                  </a:extLst>
                </p:cNvPr>
                <p:cNvSpPr/>
                <p:nvPr/>
              </p:nvSpPr>
              <p:spPr>
                <a:xfrm>
                  <a:off x="9871040" y="1432669"/>
                  <a:ext cx="1202854" cy="501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charset="0"/>
                            <a:ea typeface="Cambria Math" charset="0"/>
                            <a:cs typeface="Cambria Math" charset="0"/>
                          </a:rPr>
                          <m:t>𝑁</m:t>
                        </m:r>
                        <m:r>
                          <a:rPr lang="en-US" sz="2000" i="1" smtClean="0">
                            <a:solidFill>
                              <a:srgbClr val="FF0000"/>
                            </a:solidFill>
                            <a:latin typeface="Cambria Math" charset="0"/>
                            <a:ea typeface="Cambria Math" charset="0"/>
                            <a:cs typeface="Cambria Math" charset="0"/>
                          </a:rPr>
                          <m:t>(∆</m:t>
                        </m:r>
                        <m:sSub>
                          <m:sSubPr>
                            <m:ctrlPr>
                              <a:rPr lang="en-US" sz="2000" b="0" i="1" smtClean="0">
                                <a:solidFill>
                                  <a:srgbClr val="FF0000"/>
                                </a:solidFill>
                                <a:latin typeface="Cambria Math" panose="02040503050406030204" pitchFamily="18" charset="0"/>
                                <a:ea typeface="Cambria Math" charset="0"/>
                                <a:cs typeface="Cambria Math" charset="0"/>
                              </a:rPr>
                            </m:ctrlPr>
                          </m:sSubPr>
                          <m:e>
                            <m:r>
                              <a:rPr lang="en-US" sz="2000" b="0" i="1" smtClean="0">
                                <a:solidFill>
                                  <a:srgbClr val="FF0000"/>
                                </a:solidFill>
                                <a:latin typeface="Cambria Math" charset="0"/>
                                <a:ea typeface="Cambria Math" charset="0"/>
                                <a:cs typeface="Cambria Math" charset="0"/>
                              </a:rPr>
                              <m:t>𝑆</m:t>
                            </m:r>
                          </m:e>
                          <m:sub>
                            <m:r>
                              <a:rPr lang="en-US" sz="2000" b="0" i="1" smtClean="0">
                                <a:solidFill>
                                  <a:srgbClr val="FF0000"/>
                                </a:solidFill>
                                <a:latin typeface="Cambria Math" charset="0"/>
                                <a:ea typeface="Cambria Math" charset="0"/>
                                <a:cs typeface="Cambria Math" charset="0"/>
                              </a:rPr>
                              <m:t>𝑆h</m:t>
                            </m:r>
                          </m:sub>
                        </m:sSub>
                        <m:r>
                          <a:rPr lang="en-US" sz="2000" i="1">
                            <a:solidFill>
                              <a:srgbClr val="FF0000"/>
                            </a:solidFill>
                            <a:latin typeface="Cambria Math" charset="0"/>
                            <a:ea typeface="Cambria Math" charset="0"/>
                            <a:cs typeface="Cambria Math" charset="0"/>
                          </a:rPr>
                          <m:t>)</m:t>
                        </m:r>
                      </m:oMath>
                    </m:oMathPara>
                  </a14:m>
                  <a:endParaRPr lang="en-US" sz="2000" dirty="0"/>
                </a:p>
              </p:txBody>
            </p:sp>
          </mc:Choice>
          <mc:Fallback xmlns="">
            <p:sp>
              <p:nvSpPr>
                <p:cNvPr id="20" name="Rectangle 19">
                  <a:extLst>
                    <a:ext uri="{FF2B5EF4-FFF2-40B4-BE49-F238E27FC236}">
                      <a16:creationId xmlns:a16="http://schemas.microsoft.com/office/drawing/2014/main" id="{F5654B74-0E57-F24D-92FE-FBFB19C0F9C6}"/>
                    </a:ext>
                  </a:extLst>
                </p:cNvPr>
                <p:cNvSpPr>
                  <a:spLocks noRot="1" noChangeAspect="1" noMove="1" noResize="1" noEditPoints="1" noAdjustHandles="1" noChangeArrowheads="1" noChangeShapeType="1" noTextEdit="1"/>
                </p:cNvSpPr>
                <p:nvPr/>
              </p:nvSpPr>
              <p:spPr>
                <a:xfrm>
                  <a:off x="9871040" y="1432669"/>
                  <a:ext cx="1202854" cy="501451"/>
                </a:xfrm>
                <a:prstGeom prst="rect">
                  <a:avLst/>
                </a:prstGeom>
                <a:blipFill>
                  <a:blip r:embed="rId11"/>
                  <a:stretch>
                    <a:fillRect b="-1212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81CFD6A0-306B-1C4E-9A94-02B18709BAA0}"/>
                  </a:ext>
                </a:extLst>
              </p:cNvPr>
              <p:cNvSpPr/>
              <p:nvPr/>
            </p:nvSpPr>
            <p:spPr>
              <a:xfrm>
                <a:off x="3809469" y="1929646"/>
                <a:ext cx="176958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7030A0"/>
                          </a:solidFill>
                          <a:latin typeface="Cambria Math" charset="0"/>
                          <a:ea typeface="Cambria Math" charset="0"/>
                          <a:cs typeface="Cambria Math" charset="0"/>
                        </a:rPr>
                        <m:t>∆</m:t>
                      </m:r>
                      <m:r>
                        <a:rPr lang="en-US" sz="2000">
                          <a:solidFill>
                            <a:srgbClr val="7030A0"/>
                          </a:solidFill>
                          <a:latin typeface="Cambria Math" charset="0"/>
                          <a:cs typeface="Times New Roman" panose="02020603050405020304" pitchFamily="18" charset="0"/>
                        </a:rPr>
                        <m:t>𝜑</m:t>
                      </m:r>
                      <m:r>
                        <a:rPr lang="en-US" sz="2000" b="0" i="0" smtClean="0">
                          <a:solidFill>
                            <a:srgbClr val="7030A0"/>
                          </a:solidFill>
                          <a:latin typeface="Cambria Math" panose="02040503050406030204" pitchFamily="18" charset="0"/>
                          <a:cs typeface="Times New Roman" panose="02020603050405020304" pitchFamily="18" charset="0"/>
                        </a:rPr>
                        <m:t>=</m:t>
                      </m:r>
                      <m:r>
                        <a:rPr lang="en-US" sz="2000">
                          <a:solidFill>
                            <a:srgbClr val="7030A0"/>
                          </a:solidFill>
                          <a:latin typeface="Cambria Math" charset="0"/>
                          <a:cs typeface="Times New Roman" panose="02020603050405020304" pitchFamily="18" charset="0"/>
                        </a:rPr>
                        <m:t>𝜑</m:t>
                      </m:r>
                      <m:r>
                        <a:rPr lang="en-US" sz="2000">
                          <a:solidFill>
                            <a:srgbClr val="7030A0"/>
                          </a:solidFill>
                          <a:latin typeface="Cambria Math" charset="0"/>
                          <a:cs typeface="Times New Roman" panose="02020603050405020304" pitchFamily="18" charset="0"/>
                        </a:rPr>
                        <m:t>−</m:t>
                      </m:r>
                      <m:sSub>
                        <m:sSubPr>
                          <m:ctrlPr>
                            <a:rPr lang="en-US" sz="2000" i="1">
                              <a:solidFill>
                                <a:srgbClr val="7030A0"/>
                              </a:solidFill>
                              <a:latin typeface="Cambria Math" panose="02040503050406030204" pitchFamily="18" charset="0"/>
                              <a:cs typeface="Times New Roman" panose="02020603050405020304" pitchFamily="18" charset="0"/>
                            </a:rPr>
                          </m:ctrlPr>
                        </m:sSubPr>
                        <m:e>
                          <m:r>
                            <m:rPr>
                              <m:sty m:val="p"/>
                            </m:rPr>
                            <a:rPr lang="el-GR" sz="2000">
                              <a:solidFill>
                                <a:srgbClr val="7030A0"/>
                              </a:solidFill>
                              <a:latin typeface="Cambria Math" charset="0"/>
                              <a:cs typeface="Times New Roman" panose="02020603050405020304" pitchFamily="18" charset="0"/>
                            </a:rPr>
                            <m:t>Ψ</m:t>
                          </m:r>
                        </m:e>
                        <m:sub>
                          <m:r>
                            <m:rPr>
                              <m:sty m:val="p"/>
                            </m:rPr>
                            <a:rPr lang="en-US" sz="2000" b="0" i="0" smtClean="0">
                              <a:solidFill>
                                <a:srgbClr val="7030A0"/>
                              </a:solidFill>
                              <a:latin typeface="Cambria Math" panose="02040503050406030204" pitchFamily="18" charset="0"/>
                              <a:cs typeface="Times New Roman" panose="02020603050405020304" pitchFamily="18" charset="0"/>
                            </a:rPr>
                            <m:t>m</m:t>
                          </m:r>
                        </m:sub>
                      </m:sSub>
                    </m:oMath>
                  </m:oMathPara>
                </a14:m>
                <a:endParaRPr lang="en-US" sz="2000" dirty="0">
                  <a:solidFill>
                    <a:srgbClr val="7030A0"/>
                  </a:solidFill>
                </a:endParaRPr>
              </a:p>
            </p:txBody>
          </p:sp>
        </mc:Choice>
        <mc:Fallback xmlns="">
          <p:sp>
            <p:nvSpPr>
              <p:cNvPr id="61" name="Rectangle 60">
                <a:extLst>
                  <a:ext uri="{FF2B5EF4-FFF2-40B4-BE49-F238E27FC236}">
                    <a16:creationId xmlns:a16="http://schemas.microsoft.com/office/drawing/2014/main" id="{81CFD6A0-306B-1C4E-9A94-02B18709BAA0}"/>
                  </a:ext>
                </a:extLst>
              </p:cNvPr>
              <p:cNvSpPr>
                <a:spLocks noRot="1" noChangeAspect="1" noMove="1" noResize="1" noEditPoints="1" noAdjustHandles="1" noChangeArrowheads="1" noChangeShapeType="1" noTextEdit="1"/>
              </p:cNvSpPr>
              <p:nvPr/>
            </p:nvSpPr>
            <p:spPr>
              <a:xfrm>
                <a:off x="3809469" y="1929646"/>
                <a:ext cx="1769587" cy="400110"/>
              </a:xfrm>
              <a:prstGeom prst="rect">
                <a:avLst/>
              </a:prstGeom>
              <a:blipFill>
                <a:blip r:embed="rId12"/>
                <a:stretch>
                  <a:fillRect b="-6250"/>
                </a:stretch>
              </a:blipFill>
            </p:spPr>
            <p:txBody>
              <a:bodyPr/>
              <a:lstStyle/>
              <a:p>
                <a:r>
                  <a:rPr lang="en-US">
                    <a:noFill/>
                  </a:rPr>
                  <a:t> </a:t>
                </a:r>
              </a:p>
            </p:txBody>
          </p:sp>
        </mc:Fallback>
      </mc:AlternateContent>
      <p:sp>
        <p:nvSpPr>
          <p:cNvPr id="63" name="Rectangle 62">
            <a:extLst>
              <a:ext uri="{FF2B5EF4-FFF2-40B4-BE49-F238E27FC236}">
                <a16:creationId xmlns:a16="http://schemas.microsoft.com/office/drawing/2014/main" id="{45158DB9-0A6F-9A43-9822-5E271309C792}"/>
              </a:ext>
            </a:extLst>
          </p:cNvPr>
          <p:cNvSpPr/>
          <p:nvPr/>
        </p:nvSpPr>
        <p:spPr>
          <a:xfrm>
            <a:off x="6264633" y="458233"/>
            <a:ext cx="2145139" cy="584775"/>
          </a:xfrm>
          <a:prstGeom prst="rect">
            <a:avLst/>
          </a:prstGeom>
        </p:spPr>
        <p:txBody>
          <a:bodyPr wrap="none">
            <a:spAutoFit/>
          </a:bodyPr>
          <a:lstStyle/>
          <a:p>
            <a:pPr algn="ctr"/>
            <a:r>
              <a:rPr lang="en-US" sz="1600" dirty="0">
                <a:solidFill>
                  <a:schemeClr val="accent1"/>
                </a:solidFill>
                <a:latin typeface="Times New Roman" panose="02020603050405020304" pitchFamily="18" charset="0"/>
                <a:cs typeface="Times New Roman" panose="02020603050405020304" pitchFamily="18" charset="0"/>
              </a:rPr>
              <a:t>N. Magdy,</a:t>
            </a:r>
            <a:r>
              <a:rPr lang="en-US" sz="1600" dirty="0">
                <a:solidFill>
                  <a:srgbClr val="0070C0"/>
                </a:solidFill>
                <a:latin typeface="Times New Roman" panose="02020603050405020304" pitchFamily="18" charset="0"/>
                <a:cs typeface="Times New Roman" panose="02020603050405020304" pitchFamily="18" charset="0"/>
              </a:rPr>
              <a:t> et al. </a:t>
            </a:r>
            <a:endParaRPr lang="en-US" sz="1600" dirty="0">
              <a:solidFill>
                <a:schemeClr val="accent1"/>
              </a:solidFill>
              <a:latin typeface="Times New Roman" panose="02020603050405020304" pitchFamily="18" charset="0"/>
              <a:cs typeface="Times New Roman" panose="02020603050405020304" pitchFamily="18" charset="0"/>
            </a:endParaRPr>
          </a:p>
          <a:p>
            <a:pPr algn="ctr"/>
            <a:r>
              <a:rPr lang="en-US" sz="1600" dirty="0">
                <a:solidFill>
                  <a:schemeClr val="accent1"/>
                </a:solidFill>
                <a:latin typeface="Times New Roman" panose="02020603050405020304" pitchFamily="18" charset="0"/>
                <a:cs typeface="Times New Roman" panose="02020603050405020304" pitchFamily="18" charset="0"/>
              </a:rPr>
              <a:t>PRC 97, 061901 (2018)</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AE2CCF07-B555-7147-B1A3-6419CA0F988B}"/>
                  </a:ext>
                </a:extLst>
              </p:cNvPr>
              <p:cNvSpPr/>
              <p:nvPr/>
            </p:nvSpPr>
            <p:spPr>
              <a:xfrm>
                <a:off x="3216163" y="3778901"/>
                <a:ext cx="2846289" cy="646331"/>
              </a:xfrm>
              <a:prstGeom prst="rect">
                <a:avLst/>
              </a:prstGeom>
            </p:spPr>
            <p:txBody>
              <a:bodyPr wrap="square">
                <a:spAutoFit/>
              </a:bodyPr>
              <a:lstStyle/>
              <a:p>
                <a:pPr algn="ctr"/>
                <a14:m>
                  <m:oMath xmlns:m="http://schemas.openxmlformats.org/officeDocument/2006/math">
                    <m:sSub>
                      <m:sSubPr>
                        <m:ctrlPr>
                          <a:rPr lang="en-US" i="1" smtClean="0">
                            <a:solidFill>
                              <a:schemeClr val="accent1">
                                <a:lumMod val="75000"/>
                              </a:schemeClr>
                            </a:solidFill>
                            <a:latin typeface="Cambria Math" panose="02040503050406030204" pitchFamily="18" charset="0"/>
                            <a:cs typeface="Times New Roman" panose="02020603050405020304" pitchFamily="18" charset="0"/>
                          </a:rPr>
                        </m:ctrlPr>
                      </m:sSubPr>
                      <m:e>
                        <m:r>
                          <a:rPr lang="en-US" i="1">
                            <a:solidFill>
                              <a:schemeClr val="accent1">
                                <a:lumMod val="75000"/>
                              </a:schemeClr>
                            </a:solidFill>
                            <a:latin typeface="Cambria Math" panose="02040503050406030204" pitchFamily="18" charset="0"/>
                            <a:cs typeface="Times New Roman" panose="02020603050405020304" pitchFamily="18" charset="0"/>
                          </a:rPr>
                          <m:t>𝑤</m:t>
                        </m:r>
                      </m:e>
                      <m:sub>
                        <m:r>
                          <a:rPr lang="en-US" b="0" i="1" smtClean="0">
                            <a:solidFill>
                              <a:schemeClr val="accent1">
                                <a:lumMod val="75000"/>
                              </a:schemeClr>
                            </a:solidFill>
                            <a:latin typeface="Cambria Math" panose="02040503050406030204" pitchFamily="18" charset="0"/>
                            <a:cs typeface="Times New Roman" panose="02020603050405020304" pitchFamily="18" charset="0"/>
                          </a:rPr>
                          <m:t>𝑖</m:t>
                        </m:r>
                      </m:sub>
                    </m:sSub>
                  </m:oMath>
                </a14:m>
                <a:r>
                  <a:rPr lang="en-US" dirty="0">
                    <a:solidFill>
                      <a:schemeClr val="accent1">
                        <a:lumMod val="75000"/>
                      </a:schemeClr>
                    </a:solidFill>
                    <a:latin typeface="Times New Roman" pitchFamily="18" charset="0"/>
                    <a:cs typeface="Times New Roman" panose="02020603050405020304" pitchFamily="18" charset="0"/>
                  </a:rPr>
                  <a:t>: charge dependent detector acceptance.</a:t>
                </a:r>
              </a:p>
            </p:txBody>
          </p:sp>
        </mc:Choice>
        <mc:Fallback xmlns="">
          <p:sp>
            <p:nvSpPr>
              <p:cNvPr id="64" name="Rectangle 63">
                <a:extLst>
                  <a:ext uri="{FF2B5EF4-FFF2-40B4-BE49-F238E27FC236}">
                    <a16:creationId xmlns:a16="http://schemas.microsoft.com/office/drawing/2014/main" id="{AE2CCF07-B555-7147-B1A3-6419CA0F988B}"/>
                  </a:ext>
                </a:extLst>
              </p:cNvPr>
              <p:cNvSpPr>
                <a:spLocks noRot="1" noChangeAspect="1" noMove="1" noResize="1" noEditPoints="1" noAdjustHandles="1" noChangeArrowheads="1" noChangeShapeType="1" noTextEdit="1"/>
              </p:cNvSpPr>
              <p:nvPr/>
            </p:nvSpPr>
            <p:spPr>
              <a:xfrm>
                <a:off x="3216163" y="3778901"/>
                <a:ext cx="2846289" cy="646331"/>
              </a:xfrm>
              <a:prstGeom prst="rect">
                <a:avLst/>
              </a:prstGeom>
              <a:blipFill>
                <a:blip r:embed="rId13"/>
                <a:stretch>
                  <a:fillRect t="-3922" b="-13725"/>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90E81B66-3757-E741-BBCC-9F5111AE5C7E}"/>
              </a:ext>
            </a:extLst>
          </p:cNvPr>
          <p:cNvGrpSpPr/>
          <p:nvPr/>
        </p:nvGrpSpPr>
        <p:grpSpPr>
          <a:xfrm>
            <a:off x="6062452" y="2337365"/>
            <a:ext cx="3020189" cy="2481644"/>
            <a:chOff x="9007000" y="1220949"/>
            <a:chExt cx="3189308" cy="3344646"/>
          </a:xfrm>
        </p:grpSpPr>
        <p:grpSp>
          <p:nvGrpSpPr>
            <p:cNvPr id="66" name="Group 65">
              <a:extLst>
                <a:ext uri="{FF2B5EF4-FFF2-40B4-BE49-F238E27FC236}">
                  <a16:creationId xmlns:a16="http://schemas.microsoft.com/office/drawing/2014/main" id="{38F983F7-DBA7-8543-A5F0-D5E86E2A9B8C}"/>
                </a:ext>
              </a:extLst>
            </p:cNvPr>
            <p:cNvGrpSpPr/>
            <p:nvPr/>
          </p:nvGrpSpPr>
          <p:grpSpPr>
            <a:xfrm>
              <a:off x="9007000" y="1799323"/>
              <a:ext cx="3189308" cy="2766272"/>
              <a:chOff x="8704286" y="2172565"/>
              <a:chExt cx="3263521" cy="2766272"/>
            </a:xfrm>
          </p:grpSpPr>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4EA1EA76-87E8-A34B-849E-685380074863}"/>
                      </a:ext>
                    </a:extLst>
                  </p:cNvPr>
                  <p:cNvSpPr/>
                  <p:nvPr/>
                </p:nvSpPr>
                <p:spPr>
                  <a:xfrm>
                    <a:off x="8728539" y="2172565"/>
                    <a:ext cx="3239268" cy="1134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ea typeface="Cambria Math" charset="0"/>
                                  <a:cs typeface="Cambria Math" charset="0"/>
                                </a:rPr>
                              </m:ctrlPr>
                            </m:sSupPr>
                            <m:e>
                              <m:d>
                                <m:dPr>
                                  <m:begChr m:val="⟨"/>
                                  <m:endChr m:val="⟩"/>
                                  <m:ctrlPr>
                                    <a:rPr lang="en-US" i="1" smtClean="0">
                                      <a:solidFill>
                                        <a:schemeClr val="tx1"/>
                                      </a:solidFill>
                                      <a:latin typeface="Cambria Math" panose="02040503050406030204" pitchFamily="18" charset="0"/>
                                      <a:ea typeface="Cambria Math" charset="0"/>
                                      <a:cs typeface="Cambria Math" charset="0"/>
                                    </a:rPr>
                                  </m:ctrlPr>
                                </m:dPr>
                                <m:e>
                                  <m:sSubSup>
                                    <m:sSubSupPr>
                                      <m:ctrlPr>
                                        <a:rPr lang="en-US" b="0" i="1" smtClean="0">
                                          <a:solidFill>
                                            <a:schemeClr val="tx1"/>
                                          </a:solidFill>
                                          <a:latin typeface="Cambria Math" panose="02040503050406030204" pitchFamily="18" charset="0"/>
                                          <a:ea typeface="Cambria Math" charset="0"/>
                                          <a:cs typeface="Cambria Math" charset="0"/>
                                        </a:rPr>
                                      </m:ctrlPr>
                                    </m:sSubSupPr>
                                    <m:e>
                                      <m:r>
                                        <a:rPr lang="en-US" b="0" i="1" smtClean="0">
                                          <a:solidFill>
                                            <a:schemeClr val="tx1"/>
                                          </a:solidFill>
                                          <a:latin typeface="Cambria Math" charset="0"/>
                                          <a:ea typeface="Cambria Math" charset="0"/>
                                          <a:cs typeface="Cambria Math" charset="0"/>
                                        </a:rPr>
                                        <m:t>𝑆</m:t>
                                      </m:r>
                                    </m:e>
                                    <m:sub>
                                      <m:r>
                                        <m:rPr>
                                          <m:sty m:val="p"/>
                                        </m:rPr>
                                        <a:rPr lang="el-GR" i="1" smtClean="0">
                                          <a:solidFill>
                                            <a:schemeClr val="tx1"/>
                                          </a:solidFill>
                                          <a:latin typeface="Cambria Math" charset="0"/>
                                          <a:ea typeface="Cambria Math" charset="0"/>
                                          <a:cs typeface="Cambria Math" charset="0"/>
                                        </a:rPr>
                                        <m:t>Ψ</m:t>
                                      </m:r>
                                      <m:r>
                                        <a:rPr lang="en-US" b="0" i="1" smtClean="0">
                                          <a:solidFill>
                                            <a:schemeClr val="tx1"/>
                                          </a:solidFill>
                                          <a:latin typeface="Cambria Math" charset="0"/>
                                          <a:ea typeface="Cambria Math" charset="0"/>
                                          <a:cs typeface="Cambria Math" charset="0"/>
                                        </a:rPr>
                                        <m:t>𝑚</m:t>
                                      </m:r>
                                    </m:sub>
                                    <m:sup>
                                      <m:r>
                                        <a:rPr lang="en-US" b="0" i="1" smtClean="0">
                                          <a:solidFill>
                                            <a:schemeClr val="tx1"/>
                                          </a:solidFill>
                                          <a:latin typeface="Cambria Math" charset="0"/>
                                          <a:ea typeface="Cambria Math" charset="0"/>
                                          <a:cs typeface="Cambria Math" charset="0"/>
                                        </a:rPr>
                                        <m:t>+</m:t>
                                      </m:r>
                                    </m:sup>
                                  </m:sSubSup>
                                </m:e>
                              </m:d>
                            </m:e>
                            <m:sup>
                              <m:r>
                                <a:rPr lang="en-US" i="1">
                                  <a:solidFill>
                                    <a:schemeClr val="tx1"/>
                                  </a:solidFill>
                                  <a:latin typeface="Cambria Math" charset="0"/>
                                  <a:ea typeface="Cambria Math" charset="0"/>
                                  <a:cs typeface="Cambria Math" charset="0"/>
                                </a:rPr>
                                <m:t>⊥</m:t>
                              </m:r>
                            </m:sup>
                          </m:sSup>
                          <m:r>
                            <a:rPr lang="en-US" i="1">
                              <a:solidFill>
                                <a:schemeClr val="tx1"/>
                              </a:solidFill>
                              <a:latin typeface="Cambria Math" charset="0"/>
                              <a:ea typeface="Cambria Math" charset="0"/>
                              <a:cs typeface="Cambria Math" charset="0"/>
                            </a:rPr>
                            <m:t>=</m:t>
                          </m:r>
                          <m:f>
                            <m:fPr>
                              <m:ctrlPr>
                                <a:rPr lang="mr-IN" i="1" smtClean="0">
                                  <a:solidFill>
                                    <a:schemeClr val="tx1"/>
                                  </a:solidFill>
                                  <a:latin typeface="Cambria Math" panose="02040503050406030204" pitchFamily="18" charset="0"/>
                                  <a:ea typeface="Cambria Math" charset="0"/>
                                  <a:cs typeface="Cambria Math" charset="0"/>
                                </a:rPr>
                              </m:ctrlPr>
                            </m:fPr>
                            <m:num>
                              <m:nary>
                                <m:naryPr>
                                  <m:chr m:val="∑"/>
                                  <m:ctrlPr>
                                    <a:rPr lang="is-IS" i="1" smtClean="0">
                                      <a:solidFill>
                                        <a:schemeClr val="tx1"/>
                                      </a:solidFill>
                                      <a:latin typeface="Cambria Math" panose="02040503050406030204" pitchFamily="18" charset="0"/>
                                      <a:ea typeface="Cambria Math" charset="0"/>
                                      <a:cs typeface="Cambria Math" charset="0"/>
                                    </a:rPr>
                                  </m:ctrlPr>
                                </m:naryPr>
                                <m:sub>
                                  <m:r>
                                    <m:rPr>
                                      <m:brk m:alnAt="23"/>
                                    </m:rPr>
                                    <a:rPr lang="en-US" b="0" i="1" smtClean="0">
                                      <a:solidFill>
                                        <a:schemeClr val="tx1"/>
                                      </a:solidFill>
                                      <a:latin typeface="Cambria Math" charset="0"/>
                                      <a:ea typeface="Cambria Math" charset="0"/>
                                      <a:cs typeface="Cambria Math" charset="0"/>
                                    </a:rPr>
                                    <m:t>1</m:t>
                                  </m:r>
                                </m:sub>
                                <m:sup>
                                  <m:r>
                                    <a:rPr lang="en-US" b="0" i="1" smtClean="0">
                                      <a:solidFill>
                                        <a:schemeClr val="tx1"/>
                                      </a:solidFill>
                                      <a:latin typeface="Cambria Math" charset="0"/>
                                      <a:ea typeface="Cambria Math" charset="0"/>
                                      <a:cs typeface="Cambria Math" charset="0"/>
                                    </a:rPr>
                                    <m:t>𝑝</m:t>
                                  </m:r>
                                </m:sup>
                                <m:e>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𝑤</m:t>
                                      </m:r>
                                    </m:e>
                                    <m:sub>
                                      <m:r>
                                        <a:rPr lang="en-US" b="0" i="1" smtClean="0">
                                          <a:solidFill>
                                            <a:schemeClr val="tx1"/>
                                          </a:solidFill>
                                          <a:latin typeface="Cambria Math" panose="02040503050406030204" pitchFamily="18" charset="0"/>
                                          <a:cs typeface="Times New Roman" panose="02020603050405020304" pitchFamily="18" charset="0"/>
                                        </a:rPr>
                                        <m:t>𝑝</m:t>
                                      </m:r>
                                    </m:sub>
                                  </m:sSub>
                                  <m:r>
                                    <a:rPr lang="en-US" b="0" i="0" smtClean="0">
                                      <a:solidFill>
                                        <a:schemeClr val="tx1"/>
                                      </a:solidFill>
                                      <a:latin typeface="Cambria Math" panose="02040503050406030204" pitchFamily="18" charset="0"/>
                                      <a:cs typeface="Times New Roman" panose="02020603050405020304" pitchFamily="18" charset="0"/>
                                    </a:rPr>
                                    <m:t> </m:t>
                                  </m:r>
                                  <m:r>
                                    <m:rPr>
                                      <m:sty m:val="p"/>
                                    </m:rPr>
                                    <a:rPr lang="en-US" b="0" i="0" smtClean="0">
                                      <a:solidFill>
                                        <a:schemeClr val="tx1"/>
                                      </a:solidFill>
                                      <a:latin typeface="Cambria Math" panose="02040503050406030204" pitchFamily="18" charset="0"/>
                                      <a:cs typeface="Times New Roman" panose="02020603050405020304" pitchFamily="18" charset="0"/>
                                    </a:rPr>
                                    <m:t>cos</m:t>
                                  </m:r>
                                  <m:r>
                                    <a:rPr lang="en-US" b="0" i="1" smtClean="0">
                                      <a:solidFill>
                                        <a:schemeClr val="tx1"/>
                                      </a:solidFill>
                                      <a:latin typeface="Cambria Math" charset="0"/>
                                      <a:ea typeface="Cambria Math" charset="0"/>
                                      <a:cs typeface="Cambria Math" charset="0"/>
                                    </a:rPr>
                                    <m:t>(</m:t>
                                  </m:r>
                                  <m:f>
                                    <m:fPr>
                                      <m:ctrlPr>
                                        <a:rPr lang="en-US" b="0" i="1" smtClean="0">
                                          <a:solidFill>
                                            <a:schemeClr val="tx1"/>
                                          </a:solidFill>
                                          <a:latin typeface="Cambria Math" panose="02040503050406030204" pitchFamily="18" charset="0"/>
                                          <a:ea typeface="Cambria Math" charset="0"/>
                                          <a:cs typeface="Cambria Math" charset="0"/>
                                        </a:rPr>
                                      </m:ctrlPr>
                                    </m:fPr>
                                    <m:num>
                                      <m:r>
                                        <a:rPr lang="en-US" b="0" i="1" smtClean="0">
                                          <a:solidFill>
                                            <a:schemeClr val="tx1"/>
                                          </a:solidFill>
                                          <a:latin typeface="Cambria Math" panose="02040503050406030204" pitchFamily="18" charset="0"/>
                                          <a:ea typeface="Cambria Math" charset="0"/>
                                          <a:cs typeface="Cambria Math" charset="0"/>
                                        </a:rPr>
                                        <m:t>𝑚</m:t>
                                      </m:r>
                                    </m:num>
                                    <m:den>
                                      <m:r>
                                        <a:rPr lang="en-US" b="0" i="1" smtClean="0">
                                          <a:solidFill>
                                            <a:schemeClr val="tx1"/>
                                          </a:solidFill>
                                          <a:latin typeface="Cambria Math" panose="02040503050406030204" pitchFamily="18" charset="0"/>
                                          <a:ea typeface="Cambria Math" charset="0"/>
                                          <a:cs typeface="Cambria Math" charset="0"/>
                                        </a:rPr>
                                        <m:t>2</m:t>
                                      </m:r>
                                    </m:den>
                                  </m:f>
                                  <m:r>
                                    <a:rPr lang="en-US" b="0" i="1" smtClean="0">
                                      <a:solidFill>
                                        <a:schemeClr val="tx1"/>
                                      </a:solidFill>
                                      <a:latin typeface="Cambria Math" panose="02040503050406030204" pitchFamily="18" charset="0"/>
                                      <a:ea typeface="Cambria Math" charset="0"/>
                                      <a:cs typeface="Cambria Math" charset="0"/>
                                    </a:rPr>
                                    <m:t> </m:t>
                                  </m:r>
                                  <m:r>
                                    <a:rPr lang="en-US" i="1" smtClean="0">
                                      <a:solidFill>
                                        <a:schemeClr val="tx1"/>
                                      </a:solidFill>
                                      <a:latin typeface="Cambria Math" charset="0"/>
                                      <a:ea typeface="Cambria Math" charset="0"/>
                                      <a:cs typeface="Cambria Math" charset="0"/>
                                    </a:rPr>
                                    <m:t>∆</m:t>
                                  </m:r>
                                  <m:r>
                                    <a:rPr lang="en-US">
                                      <a:solidFill>
                                        <a:schemeClr val="tx1"/>
                                      </a:solidFill>
                                      <a:latin typeface="Cambria Math" charset="0"/>
                                      <a:cs typeface="Times New Roman" panose="02020603050405020304" pitchFamily="18" charset="0"/>
                                    </a:rPr>
                                    <m:t>𝜑</m:t>
                                  </m:r>
                                  <m:r>
                                    <a:rPr lang="en-US" b="0" i="1" smtClean="0">
                                      <a:solidFill>
                                        <a:schemeClr val="tx1"/>
                                      </a:solidFill>
                                      <a:latin typeface="Cambria Math" charset="0"/>
                                      <a:cs typeface="Times New Roman" panose="02020603050405020304" pitchFamily="18" charset="0"/>
                                    </a:rPr>
                                    <m:t>)</m:t>
                                  </m:r>
                                </m:e>
                              </m:nary>
                            </m:num>
                            <m:den>
                              <m:nary>
                                <m:naryPr>
                                  <m:chr m:val="∑"/>
                                  <m:ctrlPr>
                                    <a:rPr lang="en-US" i="1">
                                      <a:latin typeface="Cambria Math" panose="02040503050406030204" pitchFamily="18" charset="0"/>
                                      <a:cs typeface="Times New Roman" panose="02020603050405020304" pitchFamily="18" charset="0"/>
                                    </a:rPr>
                                  </m:ctrlPr>
                                </m:naryPr>
                                <m:sub>
                                  <m:r>
                                    <m:rPr>
                                      <m:brk m:alnAt="23"/>
                                    </m:rPr>
                                    <a:rPr lang="en-US" i="1">
                                      <a:latin typeface="Cambria Math" panose="02040503050406030204" pitchFamily="18" charset="0"/>
                                      <a:cs typeface="Times New Roman" panose="02020603050405020304" pitchFamily="18" charset="0"/>
                                    </a:rPr>
                                    <m:t>1</m:t>
                                  </m:r>
                                </m:sub>
                                <m:sup>
                                  <m:r>
                                    <a:rPr lang="en-US" b="0" i="1" smtClean="0">
                                      <a:latin typeface="Cambria Math" panose="02040503050406030204" pitchFamily="18" charset="0"/>
                                      <a:cs typeface="Times New Roman" panose="02020603050405020304" pitchFamily="18" charset="0"/>
                                    </a:rPr>
                                    <m:t>𝑝</m:t>
                                  </m:r>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𝑤</m:t>
                                      </m:r>
                                    </m:e>
                                    <m:sub>
                                      <m:r>
                                        <a:rPr lang="en-US" b="0" i="1" smtClean="0">
                                          <a:latin typeface="Cambria Math" panose="02040503050406030204" pitchFamily="18" charset="0"/>
                                          <a:cs typeface="Times New Roman" panose="02020603050405020304" pitchFamily="18" charset="0"/>
                                        </a:rPr>
                                        <m:t>𝑝</m:t>
                                      </m:r>
                                    </m:sub>
                                  </m:sSub>
                                </m:e>
                              </m:nary>
                            </m:den>
                          </m:f>
                        </m:oMath>
                      </m:oMathPara>
                    </a14:m>
                    <a:endParaRPr lang="en-US" dirty="0">
                      <a:solidFill>
                        <a:schemeClr val="tx1"/>
                      </a:solidFill>
                    </a:endParaRPr>
                  </a:p>
                </p:txBody>
              </p:sp>
            </mc:Choice>
            <mc:Fallback xmlns="">
              <p:sp>
                <p:nvSpPr>
                  <p:cNvPr id="50" name="Rectangle 49">
                    <a:extLst>
                      <a:ext uri="{FF2B5EF4-FFF2-40B4-BE49-F238E27FC236}">
                        <a16:creationId xmlns:a16="http://schemas.microsoft.com/office/drawing/2014/main" id="{EB930B10-DC42-AF43-AFBE-BD98C33EB117}"/>
                      </a:ext>
                    </a:extLst>
                  </p:cNvPr>
                  <p:cNvSpPr>
                    <a:spLocks noRot="1" noChangeAspect="1" noMove="1" noResize="1" noEditPoints="1" noAdjustHandles="1" noChangeArrowheads="1" noChangeShapeType="1" noTextEdit="1"/>
                  </p:cNvSpPr>
                  <p:nvPr/>
                </p:nvSpPr>
                <p:spPr>
                  <a:xfrm>
                    <a:off x="8728539" y="2172565"/>
                    <a:ext cx="3239268" cy="1134758"/>
                  </a:xfrm>
                  <a:prstGeom prst="rect">
                    <a:avLst/>
                  </a:prstGeom>
                  <a:blipFill>
                    <a:blip r:embed="rId22"/>
                    <a:stretch>
                      <a:fillRect t="-41791" b="-71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6C19B37B-C6DD-9441-A208-071B9597329F}"/>
                      </a:ext>
                    </a:extLst>
                  </p:cNvPr>
                  <p:cNvSpPr/>
                  <p:nvPr/>
                </p:nvSpPr>
                <p:spPr>
                  <a:xfrm>
                    <a:off x="8704286" y="3365384"/>
                    <a:ext cx="3192569" cy="10833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ea typeface="Cambria Math" charset="0"/>
                                  <a:cs typeface="Cambria Math" charset="0"/>
                                </a:rPr>
                              </m:ctrlPr>
                            </m:sSupPr>
                            <m:e>
                              <m:d>
                                <m:dPr>
                                  <m:begChr m:val="⟨"/>
                                  <m:endChr m:val="⟩"/>
                                  <m:ctrlPr>
                                    <a:rPr lang="en-US" i="1" smtClean="0">
                                      <a:solidFill>
                                        <a:schemeClr val="tx1"/>
                                      </a:solidFill>
                                      <a:latin typeface="Cambria Math" panose="02040503050406030204" pitchFamily="18" charset="0"/>
                                      <a:ea typeface="Cambria Math" charset="0"/>
                                      <a:cs typeface="Cambria Math" charset="0"/>
                                    </a:rPr>
                                  </m:ctrlPr>
                                </m:dPr>
                                <m:e>
                                  <m:sSubSup>
                                    <m:sSubSupPr>
                                      <m:ctrlPr>
                                        <a:rPr lang="en-US" b="0" i="1" smtClean="0">
                                          <a:solidFill>
                                            <a:schemeClr val="tx1"/>
                                          </a:solidFill>
                                          <a:latin typeface="Cambria Math" panose="02040503050406030204" pitchFamily="18" charset="0"/>
                                          <a:ea typeface="Cambria Math" charset="0"/>
                                          <a:cs typeface="Cambria Math" charset="0"/>
                                        </a:rPr>
                                      </m:ctrlPr>
                                    </m:sSubSupPr>
                                    <m:e>
                                      <m:r>
                                        <a:rPr lang="en-US" b="0" i="1" smtClean="0">
                                          <a:solidFill>
                                            <a:schemeClr val="tx1"/>
                                          </a:solidFill>
                                          <a:latin typeface="Cambria Math" charset="0"/>
                                          <a:ea typeface="Cambria Math" charset="0"/>
                                          <a:cs typeface="Cambria Math" charset="0"/>
                                        </a:rPr>
                                        <m:t>𝑆</m:t>
                                      </m:r>
                                    </m:e>
                                    <m:sub>
                                      <m:r>
                                        <m:rPr>
                                          <m:sty m:val="p"/>
                                        </m:rPr>
                                        <a:rPr lang="el-GR" i="1" smtClean="0">
                                          <a:solidFill>
                                            <a:schemeClr val="tx1"/>
                                          </a:solidFill>
                                          <a:latin typeface="Cambria Math" charset="0"/>
                                          <a:ea typeface="Cambria Math" charset="0"/>
                                          <a:cs typeface="Cambria Math" charset="0"/>
                                        </a:rPr>
                                        <m:t>Ψ</m:t>
                                      </m:r>
                                      <m:r>
                                        <a:rPr lang="en-US" b="0" i="1" smtClean="0">
                                          <a:solidFill>
                                            <a:schemeClr val="tx1"/>
                                          </a:solidFill>
                                          <a:latin typeface="Cambria Math" charset="0"/>
                                          <a:ea typeface="Cambria Math" charset="0"/>
                                          <a:cs typeface="Cambria Math" charset="0"/>
                                        </a:rPr>
                                        <m:t>𝑚</m:t>
                                      </m:r>
                                    </m:sub>
                                    <m:sup>
                                      <m:r>
                                        <a:rPr lang="en-US" b="0" i="1" smtClean="0">
                                          <a:solidFill>
                                            <a:schemeClr val="tx1"/>
                                          </a:solidFill>
                                          <a:latin typeface="Cambria Math" charset="0"/>
                                          <a:ea typeface="Cambria Math" charset="0"/>
                                          <a:cs typeface="Cambria Math" charset="0"/>
                                        </a:rPr>
                                        <m:t>−</m:t>
                                      </m:r>
                                    </m:sup>
                                  </m:sSubSup>
                                </m:e>
                              </m:d>
                            </m:e>
                            <m:sup>
                              <m:r>
                                <a:rPr lang="en-US" i="1">
                                  <a:solidFill>
                                    <a:schemeClr val="tx1"/>
                                  </a:solidFill>
                                  <a:latin typeface="Cambria Math" charset="0"/>
                                  <a:ea typeface="Cambria Math" charset="0"/>
                                  <a:cs typeface="Cambria Math" charset="0"/>
                                </a:rPr>
                                <m:t>⊥</m:t>
                              </m:r>
                            </m:sup>
                          </m:sSup>
                          <m:r>
                            <a:rPr lang="en-US" i="1">
                              <a:solidFill>
                                <a:schemeClr val="tx1"/>
                              </a:solidFill>
                              <a:latin typeface="Cambria Math" charset="0"/>
                              <a:ea typeface="Cambria Math" charset="0"/>
                              <a:cs typeface="Cambria Math" charset="0"/>
                            </a:rPr>
                            <m:t>=</m:t>
                          </m:r>
                          <m:f>
                            <m:fPr>
                              <m:ctrlPr>
                                <a:rPr lang="mr-IN" i="1" smtClean="0">
                                  <a:solidFill>
                                    <a:schemeClr val="tx1"/>
                                  </a:solidFill>
                                  <a:latin typeface="Cambria Math" panose="02040503050406030204" pitchFamily="18" charset="0"/>
                                  <a:ea typeface="Cambria Math" charset="0"/>
                                  <a:cs typeface="Cambria Math" charset="0"/>
                                </a:rPr>
                              </m:ctrlPr>
                            </m:fPr>
                            <m:num>
                              <m:nary>
                                <m:naryPr>
                                  <m:chr m:val="∑"/>
                                  <m:ctrlPr>
                                    <a:rPr lang="is-IS" i="1" smtClean="0">
                                      <a:solidFill>
                                        <a:schemeClr val="tx1"/>
                                      </a:solidFill>
                                      <a:latin typeface="Cambria Math" panose="02040503050406030204" pitchFamily="18" charset="0"/>
                                      <a:ea typeface="Cambria Math" charset="0"/>
                                      <a:cs typeface="Cambria Math" charset="0"/>
                                    </a:rPr>
                                  </m:ctrlPr>
                                </m:naryPr>
                                <m:sub>
                                  <m:r>
                                    <m:rPr>
                                      <m:brk m:alnAt="23"/>
                                    </m:rPr>
                                    <a:rPr lang="en-US" b="0" i="1" smtClean="0">
                                      <a:solidFill>
                                        <a:schemeClr val="tx1"/>
                                      </a:solidFill>
                                      <a:latin typeface="Cambria Math" charset="0"/>
                                      <a:ea typeface="Cambria Math" charset="0"/>
                                      <a:cs typeface="Cambria Math" charset="0"/>
                                    </a:rPr>
                                    <m:t>1</m:t>
                                  </m:r>
                                </m:sub>
                                <m:sup>
                                  <m:r>
                                    <a:rPr lang="en-US" b="0" i="1" smtClean="0">
                                      <a:solidFill>
                                        <a:schemeClr val="tx1"/>
                                      </a:solidFill>
                                      <a:latin typeface="Cambria Math" charset="0"/>
                                      <a:ea typeface="Cambria Math" charset="0"/>
                                      <a:cs typeface="Cambria Math" charset="0"/>
                                    </a:rPr>
                                    <m:t>𝑛</m:t>
                                  </m:r>
                                </m:sup>
                                <m:e>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𝑤</m:t>
                                      </m:r>
                                    </m:e>
                                    <m:sub>
                                      <m:r>
                                        <a:rPr lang="en-US" i="1">
                                          <a:solidFill>
                                            <a:schemeClr val="tx1"/>
                                          </a:solidFill>
                                          <a:latin typeface="Cambria Math" panose="02040503050406030204" pitchFamily="18" charset="0"/>
                                          <a:cs typeface="Times New Roman" panose="02020603050405020304" pitchFamily="18" charset="0"/>
                                        </a:rPr>
                                        <m:t>𝑛</m:t>
                                      </m:r>
                                    </m:sub>
                                  </m:sSub>
                                  <m:r>
                                    <m:rPr>
                                      <m:sty m:val="p"/>
                                    </m:rPr>
                                    <a:rPr lang="en-US" b="0" i="0" smtClean="0">
                                      <a:solidFill>
                                        <a:schemeClr val="tx1"/>
                                      </a:solidFill>
                                      <a:latin typeface="Cambria Math" panose="02040503050406030204" pitchFamily="18" charset="0"/>
                                      <a:ea typeface="Cambria Math" charset="0"/>
                                      <a:cs typeface="Cambria Math" charset="0"/>
                                    </a:rPr>
                                    <m:t>cos</m:t>
                                  </m:r>
                                  <m:r>
                                    <a:rPr lang="en-US" b="0" i="1" smtClean="0">
                                      <a:solidFill>
                                        <a:schemeClr val="tx1"/>
                                      </a:solidFill>
                                      <a:latin typeface="Cambria Math" charset="0"/>
                                      <a:ea typeface="Cambria Math" charset="0"/>
                                      <a:cs typeface="Cambria Math" charset="0"/>
                                    </a:rPr>
                                    <m:t>⁡(</m:t>
                                  </m:r>
                                  <m:f>
                                    <m:fPr>
                                      <m:ctrlPr>
                                        <a:rPr lang="en-US" i="1">
                                          <a:solidFill>
                                            <a:schemeClr val="tx1"/>
                                          </a:solidFill>
                                          <a:latin typeface="Cambria Math" panose="02040503050406030204" pitchFamily="18" charset="0"/>
                                          <a:ea typeface="Cambria Math" charset="0"/>
                                          <a:cs typeface="Cambria Math" charset="0"/>
                                        </a:rPr>
                                      </m:ctrlPr>
                                    </m:fPr>
                                    <m:num>
                                      <m:r>
                                        <a:rPr lang="en-US" i="1">
                                          <a:solidFill>
                                            <a:schemeClr val="tx1"/>
                                          </a:solidFill>
                                          <a:latin typeface="Cambria Math" panose="02040503050406030204" pitchFamily="18" charset="0"/>
                                          <a:ea typeface="Cambria Math" charset="0"/>
                                          <a:cs typeface="Cambria Math" charset="0"/>
                                        </a:rPr>
                                        <m:t>𝑚</m:t>
                                      </m:r>
                                    </m:num>
                                    <m:den>
                                      <m:r>
                                        <a:rPr lang="en-US" i="1">
                                          <a:solidFill>
                                            <a:schemeClr val="tx1"/>
                                          </a:solidFill>
                                          <a:latin typeface="Cambria Math" panose="02040503050406030204" pitchFamily="18" charset="0"/>
                                          <a:ea typeface="Cambria Math" charset="0"/>
                                          <a:cs typeface="Cambria Math" charset="0"/>
                                        </a:rPr>
                                        <m:t>2</m:t>
                                      </m:r>
                                    </m:den>
                                  </m:f>
                                  <m:r>
                                    <a:rPr lang="en-US" i="1">
                                      <a:solidFill>
                                        <a:schemeClr val="tx1"/>
                                      </a:solidFill>
                                      <a:latin typeface="Cambria Math" panose="02040503050406030204" pitchFamily="18" charset="0"/>
                                      <a:ea typeface="Cambria Math" charset="0"/>
                                      <a:cs typeface="Cambria Math" charset="0"/>
                                    </a:rPr>
                                    <m:t> </m:t>
                                  </m:r>
                                  <m:r>
                                    <a:rPr lang="en-US" i="1">
                                      <a:solidFill>
                                        <a:schemeClr val="tx1"/>
                                      </a:solidFill>
                                      <a:latin typeface="Cambria Math" charset="0"/>
                                      <a:ea typeface="Cambria Math" charset="0"/>
                                      <a:cs typeface="Cambria Math" charset="0"/>
                                    </a:rPr>
                                    <m:t>∆</m:t>
                                  </m:r>
                                  <m:r>
                                    <a:rPr lang="en-US">
                                      <a:solidFill>
                                        <a:schemeClr val="tx1"/>
                                      </a:solidFill>
                                      <a:latin typeface="Cambria Math" charset="0"/>
                                      <a:cs typeface="Times New Roman" panose="02020603050405020304" pitchFamily="18" charset="0"/>
                                    </a:rPr>
                                    <m:t>𝜑</m:t>
                                  </m:r>
                                  <m:r>
                                    <a:rPr lang="en-US" b="0" i="1" smtClean="0">
                                      <a:solidFill>
                                        <a:schemeClr val="tx1"/>
                                      </a:solidFill>
                                      <a:latin typeface="Cambria Math" charset="0"/>
                                      <a:cs typeface="Times New Roman" panose="02020603050405020304" pitchFamily="18" charset="0"/>
                                    </a:rPr>
                                    <m:t>)</m:t>
                                  </m:r>
                                </m:e>
                              </m:nary>
                            </m:num>
                            <m:den>
                              <m:nary>
                                <m:naryPr>
                                  <m:chr m:val="∑"/>
                                  <m:ctrlPr>
                                    <a:rPr lang="en-US" i="1">
                                      <a:latin typeface="Cambria Math" panose="02040503050406030204" pitchFamily="18" charset="0"/>
                                      <a:cs typeface="Times New Roman" panose="02020603050405020304" pitchFamily="18" charset="0"/>
                                    </a:rPr>
                                  </m:ctrlPr>
                                </m:naryPr>
                                <m:sub>
                                  <m:r>
                                    <m:rPr>
                                      <m:brk m:alnAt="23"/>
                                    </m:rPr>
                                    <a:rPr lang="en-US" i="1">
                                      <a:latin typeface="Cambria Math" panose="02040503050406030204" pitchFamily="18" charset="0"/>
                                      <a:cs typeface="Times New Roman" panose="02020603050405020304" pitchFamily="18" charset="0"/>
                                    </a:rPr>
                                    <m:t>1</m:t>
                                  </m:r>
                                </m:sub>
                                <m:sup>
                                  <m:r>
                                    <a:rPr lang="en-US" i="1">
                                      <a:latin typeface="Cambria Math" panose="02040503050406030204" pitchFamily="18" charset="0"/>
                                      <a:cs typeface="Times New Roman" panose="02020603050405020304" pitchFamily="18" charset="0"/>
                                    </a:rPr>
                                    <m:t>𝑛</m:t>
                                  </m:r>
                                </m:sup>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𝑤</m:t>
                                      </m:r>
                                    </m:e>
                                    <m:sub>
                                      <m:r>
                                        <a:rPr lang="en-US" i="1">
                                          <a:latin typeface="Cambria Math" panose="02040503050406030204" pitchFamily="18" charset="0"/>
                                          <a:cs typeface="Times New Roman" panose="02020603050405020304" pitchFamily="18" charset="0"/>
                                        </a:rPr>
                                        <m:t>𝑛</m:t>
                                      </m:r>
                                    </m:sub>
                                  </m:sSub>
                                </m:e>
                              </m:nary>
                            </m:den>
                          </m:f>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FE3B7C9B-F254-9D44-962E-3D1F1FA2ACE7}"/>
                      </a:ext>
                    </a:extLst>
                  </p:cNvPr>
                  <p:cNvSpPr>
                    <a:spLocks noRot="1" noChangeAspect="1" noMove="1" noResize="1" noEditPoints="1" noAdjustHandles="1" noChangeArrowheads="1" noChangeShapeType="1" noTextEdit="1"/>
                  </p:cNvSpPr>
                  <p:nvPr/>
                </p:nvSpPr>
                <p:spPr>
                  <a:xfrm>
                    <a:off x="8704286" y="3365384"/>
                    <a:ext cx="3192569" cy="1083338"/>
                  </a:xfrm>
                  <a:prstGeom prst="rect">
                    <a:avLst/>
                  </a:prstGeom>
                  <a:blipFill>
                    <a:blip r:embed="rId23"/>
                    <a:stretch>
                      <a:fillRect t="-46032" b="-7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C2A976FA-6C74-0340-ACF4-FF281477A5F2}"/>
                      </a:ext>
                    </a:extLst>
                  </p:cNvPr>
                  <p:cNvSpPr/>
                  <p:nvPr/>
                </p:nvSpPr>
                <p:spPr>
                  <a:xfrm>
                    <a:off x="8989676" y="4435884"/>
                    <a:ext cx="2874268" cy="5029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charset="0"/>
                              <a:ea typeface="Cambria Math" charset="0"/>
                              <a:cs typeface="Cambria Math" charset="0"/>
                            </a:rPr>
                            <m:t>∆</m:t>
                          </m:r>
                          <m:sSup>
                            <m:sSupPr>
                              <m:ctrlPr>
                                <a:rPr lang="en-US" b="0" i="1" smtClean="0">
                                  <a:solidFill>
                                    <a:schemeClr val="tx1"/>
                                  </a:solidFill>
                                  <a:latin typeface="Cambria Math" panose="02040503050406030204" pitchFamily="18" charset="0"/>
                                  <a:ea typeface="Cambria Math" charset="0"/>
                                  <a:cs typeface="Cambria Math" charset="0"/>
                                </a:rPr>
                              </m:ctrlPr>
                            </m:sSupPr>
                            <m:e>
                              <m:r>
                                <a:rPr lang="en-US" b="0" i="1" smtClean="0">
                                  <a:solidFill>
                                    <a:schemeClr val="tx1"/>
                                  </a:solidFill>
                                  <a:latin typeface="Cambria Math" charset="0"/>
                                  <a:ea typeface="Cambria Math" charset="0"/>
                                  <a:cs typeface="Cambria Math" charset="0"/>
                                </a:rPr>
                                <m:t>𝑆</m:t>
                              </m:r>
                            </m:e>
                            <m:sup>
                              <m:r>
                                <a:rPr lang="en-US" i="1">
                                  <a:solidFill>
                                    <a:schemeClr val="tx1"/>
                                  </a:solidFill>
                                  <a:latin typeface="Cambria Math" charset="0"/>
                                  <a:ea typeface="Cambria Math" charset="0"/>
                                  <a:cs typeface="Cambria Math" charset="0"/>
                                </a:rPr>
                                <m:t>⊥</m:t>
                              </m:r>
                            </m:sup>
                          </m:sSup>
                          <m:r>
                            <a:rPr lang="en-US" i="1">
                              <a:solidFill>
                                <a:schemeClr val="tx1"/>
                              </a:solidFill>
                              <a:latin typeface="Cambria Math" charset="0"/>
                              <a:ea typeface="Cambria Math" charset="0"/>
                              <a:cs typeface="Cambria Math" charset="0"/>
                            </a:rPr>
                            <m:t>=</m:t>
                          </m:r>
                          <m:sSup>
                            <m:sSupPr>
                              <m:ctrlPr>
                                <a:rPr lang="en-US" i="1">
                                  <a:solidFill>
                                    <a:schemeClr val="tx1"/>
                                  </a:solidFill>
                                  <a:latin typeface="Cambria Math" panose="02040503050406030204" pitchFamily="18" charset="0"/>
                                  <a:ea typeface="Cambria Math" charset="0"/>
                                  <a:cs typeface="Cambria Math" charset="0"/>
                                </a:rPr>
                              </m:ctrlPr>
                            </m:sSupPr>
                            <m:e>
                              <m:d>
                                <m:dPr>
                                  <m:begChr m:val="⟨"/>
                                  <m:endChr m:val="⟩"/>
                                  <m:ctrlPr>
                                    <a:rPr lang="en-US" i="1">
                                      <a:solidFill>
                                        <a:schemeClr val="tx1"/>
                                      </a:solidFill>
                                      <a:latin typeface="Cambria Math" panose="02040503050406030204" pitchFamily="18" charset="0"/>
                                      <a:ea typeface="Cambria Math" charset="0"/>
                                      <a:cs typeface="Cambria Math" charset="0"/>
                                    </a:rPr>
                                  </m:ctrlPr>
                                </m:dPr>
                                <m:e>
                                  <m:sSubSup>
                                    <m:sSubSupPr>
                                      <m:ctrlPr>
                                        <a:rPr lang="en-US" i="1">
                                          <a:solidFill>
                                            <a:schemeClr val="tx1"/>
                                          </a:solidFill>
                                          <a:latin typeface="Cambria Math" panose="02040503050406030204" pitchFamily="18" charset="0"/>
                                          <a:ea typeface="Cambria Math" charset="0"/>
                                          <a:cs typeface="Cambria Math" charset="0"/>
                                        </a:rPr>
                                      </m:ctrlPr>
                                    </m:sSubSupPr>
                                    <m:e>
                                      <m:r>
                                        <a:rPr lang="en-US" i="1">
                                          <a:solidFill>
                                            <a:schemeClr val="tx1"/>
                                          </a:solidFill>
                                          <a:latin typeface="Cambria Math" charset="0"/>
                                          <a:ea typeface="Cambria Math" charset="0"/>
                                          <a:cs typeface="Cambria Math" charset="0"/>
                                        </a:rPr>
                                        <m:t>𝑆</m:t>
                                      </m:r>
                                    </m:e>
                                    <m:sub>
                                      <m:r>
                                        <m:rPr>
                                          <m:sty m:val="p"/>
                                        </m:rPr>
                                        <a:rPr lang="el-GR" i="1">
                                          <a:solidFill>
                                            <a:schemeClr val="tx1"/>
                                          </a:solidFill>
                                          <a:latin typeface="Cambria Math" charset="0"/>
                                          <a:ea typeface="Cambria Math" charset="0"/>
                                          <a:cs typeface="Cambria Math" charset="0"/>
                                        </a:rPr>
                                        <m:t>Ψ</m:t>
                                      </m:r>
                                      <m:r>
                                        <a:rPr lang="en-US" i="1">
                                          <a:solidFill>
                                            <a:schemeClr val="tx1"/>
                                          </a:solidFill>
                                          <a:latin typeface="Cambria Math" charset="0"/>
                                          <a:ea typeface="Cambria Math" charset="0"/>
                                          <a:cs typeface="Cambria Math" charset="0"/>
                                        </a:rPr>
                                        <m:t>𝑚</m:t>
                                      </m:r>
                                    </m:sub>
                                    <m:sup>
                                      <m:r>
                                        <a:rPr lang="en-US" i="1">
                                          <a:solidFill>
                                            <a:schemeClr val="tx1"/>
                                          </a:solidFill>
                                          <a:latin typeface="Cambria Math" charset="0"/>
                                          <a:ea typeface="Cambria Math" charset="0"/>
                                          <a:cs typeface="Cambria Math" charset="0"/>
                                        </a:rPr>
                                        <m:t>+</m:t>
                                      </m:r>
                                    </m:sup>
                                  </m:sSubSup>
                                </m:e>
                              </m:d>
                            </m:e>
                            <m:sup>
                              <m:r>
                                <a:rPr lang="en-US" i="1">
                                  <a:solidFill>
                                    <a:schemeClr val="tx1"/>
                                  </a:solidFill>
                                  <a:latin typeface="Cambria Math" charset="0"/>
                                  <a:ea typeface="Cambria Math" charset="0"/>
                                  <a:cs typeface="Cambria Math" charset="0"/>
                                </a:rPr>
                                <m:t>⊥</m:t>
                              </m:r>
                            </m:sup>
                          </m:sSup>
                          <m:r>
                            <a:rPr lang="en-US" i="1">
                              <a:solidFill>
                                <a:schemeClr val="tx1"/>
                              </a:solidFill>
                              <a:latin typeface="Cambria Math" charset="0"/>
                              <a:ea typeface="Cambria Math" charset="0"/>
                              <a:cs typeface="Cambria Math" charset="0"/>
                            </a:rPr>
                            <m:t>−</m:t>
                          </m:r>
                          <m:sSup>
                            <m:sSupPr>
                              <m:ctrlPr>
                                <a:rPr lang="en-US" i="1">
                                  <a:solidFill>
                                    <a:schemeClr val="tx1"/>
                                  </a:solidFill>
                                  <a:latin typeface="Cambria Math" panose="02040503050406030204" pitchFamily="18" charset="0"/>
                                  <a:ea typeface="Cambria Math" charset="0"/>
                                  <a:cs typeface="Cambria Math" charset="0"/>
                                </a:rPr>
                              </m:ctrlPr>
                            </m:sSupPr>
                            <m:e>
                              <m:d>
                                <m:dPr>
                                  <m:begChr m:val="⟨"/>
                                  <m:endChr m:val="⟩"/>
                                  <m:ctrlPr>
                                    <a:rPr lang="en-US" i="1">
                                      <a:solidFill>
                                        <a:schemeClr val="tx1"/>
                                      </a:solidFill>
                                      <a:latin typeface="Cambria Math" panose="02040503050406030204" pitchFamily="18" charset="0"/>
                                      <a:ea typeface="Cambria Math" charset="0"/>
                                      <a:cs typeface="Cambria Math" charset="0"/>
                                    </a:rPr>
                                  </m:ctrlPr>
                                </m:dPr>
                                <m:e>
                                  <m:sSubSup>
                                    <m:sSubSupPr>
                                      <m:ctrlPr>
                                        <a:rPr lang="en-US" i="1">
                                          <a:solidFill>
                                            <a:schemeClr val="tx1"/>
                                          </a:solidFill>
                                          <a:latin typeface="Cambria Math" panose="02040503050406030204" pitchFamily="18" charset="0"/>
                                          <a:ea typeface="Cambria Math" charset="0"/>
                                          <a:cs typeface="Cambria Math" charset="0"/>
                                        </a:rPr>
                                      </m:ctrlPr>
                                    </m:sSubSupPr>
                                    <m:e>
                                      <m:r>
                                        <a:rPr lang="en-US" i="1">
                                          <a:solidFill>
                                            <a:schemeClr val="tx1"/>
                                          </a:solidFill>
                                          <a:latin typeface="Cambria Math" charset="0"/>
                                          <a:ea typeface="Cambria Math" charset="0"/>
                                          <a:cs typeface="Cambria Math" charset="0"/>
                                        </a:rPr>
                                        <m:t>𝑆</m:t>
                                      </m:r>
                                    </m:e>
                                    <m:sub>
                                      <m:r>
                                        <m:rPr>
                                          <m:sty m:val="p"/>
                                        </m:rPr>
                                        <a:rPr lang="el-GR" i="1">
                                          <a:solidFill>
                                            <a:schemeClr val="tx1"/>
                                          </a:solidFill>
                                          <a:latin typeface="Cambria Math" charset="0"/>
                                          <a:ea typeface="Cambria Math" charset="0"/>
                                          <a:cs typeface="Cambria Math" charset="0"/>
                                        </a:rPr>
                                        <m:t>Ψ</m:t>
                                      </m:r>
                                      <m:r>
                                        <a:rPr lang="en-US" i="1">
                                          <a:solidFill>
                                            <a:schemeClr val="tx1"/>
                                          </a:solidFill>
                                          <a:latin typeface="Cambria Math" charset="0"/>
                                          <a:ea typeface="Cambria Math" charset="0"/>
                                          <a:cs typeface="Cambria Math" charset="0"/>
                                        </a:rPr>
                                        <m:t>𝑚</m:t>
                                      </m:r>
                                    </m:sub>
                                    <m:sup>
                                      <m:r>
                                        <a:rPr lang="en-US" i="1">
                                          <a:solidFill>
                                            <a:schemeClr val="tx1"/>
                                          </a:solidFill>
                                          <a:latin typeface="Cambria Math" charset="0"/>
                                          <a:ea typeface="Cambria Math" charset="0"/>
                                          <a:cs typeface="Cambria Math" charset="0"/>
                                        </a:rPr>
                                        <m:t>−</m:t>
                                      </m:r>
                                    </m:sup>
                                  </m:sSubSup>
                                </m:e>
                              </m:d>
                            </m:e>
                            <m:sup>
                              <m:r>
                                <a:rPr lang="en-US" i="1">
                                  <a:solidFill>
                                    <a:schemeClr val="tx1"/>
                                  </a:solidFill>
                                  <a:latin typeface="Cambria Math" charset="0"/>
                                  <a:ea typeface="Cambria Math" charset="0"/>
                                  <a:cs typeface="Cambria Math" charset="0"/>
                                </a:rPr>
                                <m:t>⊥</m:t>
                              </m:r>
                            </m:sup>
                          </m:sSup>
                        </m:oMath>
                      </m:oMathPara>
                    </a14:m>
                    <a:endParaRPr lang="en-US" dirty="0">
                      <a:solidFill>
                        <a:schemeClr val="tx1"/>
                      </a:solidFill>
                    </a:endParaRPr>
                  </a:p>
                </p:txBody>
              </p:sp>
            </mc:Choice>
            <mc:Fallback xmlns="">
              <p:sp>
                <p:nvSpPr>
                  <p:cNvPr id="52" name="Rectangle 51">
                    <a:extLst>
                      <a:ext uri="{FF2B5EF4-FFF2-40B4-BE49-F238E27FC236}">
                        <a16:creationId xmlns:a16="http://schemas.microsoft.com/office/drawing/2014/main" id="{32380C09-CE3E-1241-8693-652E1410F3AF}"/>
                      </a:ext>
                    </a:extLst>
                  </p:cNvPr>
                  <p:cNvSpPr>
                    <a:spLocks noRot="1" noChangeAspect="1" noMove="1" noResize="1" noEditPoints="1" noAdjustHandles="1" noChangeArrowheads="1" noChangeShapeType="1" noTextEdit="1"/>
                  </p:cNvSpPr>
                  <p:nvPr/>
                </p:nvSpPr>
                <p:spPr>
                  <a:xfrm>
                    <a:off x="8989676" y="4435884"/>
                    <a:ext cx="2874268" cy="502953"/>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7" name="Rectangle 66">
                  <a:extLst>
                    <a:ext uri="{FF2B5EF4-FFF2-40B4-BE49-F238E27FC236}">
                      <a16:creationId xmlns:a16="http://schemas.microsoft.com/office/drawing/2014/main" id="{52C3FB22-C348-C247-80E7-37984764A99D}"/>
                    </a:ext>
                  </a:extLst>
                </p:cNvPr>
                <p:cNvSpPr/>
                <p:nvPr/>
              </p:nvSpPr>
              <p:spPr>
                <a:xfrm>
                  <a:off x="10082573" y="1220949"/>
                  <a:ext cx="1166247" cy="5392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charset="0"/>
                            <a:ea typeface="Cambria Math" charset="0"/>
                            <a:cs typeface="Cambria Math" charset="0"/>
                          </a:rPr>
                          <m:t>𝑁</m:t>
                        </m:r>
                        <m:r>
                          <a:rPr lang="en-US" sz="2000" i="1" smtClean="0">
                            <a:solidFill>
                              <a:srgbClr val="FF0000"/>
                            </a:solidFill>
                            <a:latin typeface="Cambria Math" charset="0"/>
                            <a:ea typeface="Cambria Math" charset="0"/>
                            <a:cs typeface="Cambria Math" charset="0"/>
                          </a:rPr>
                          <m:t>(</m:t>
                        </m:r>
                        <m:r>
                          <a:rPr lang="en-US" sz="2000">
                            <a:solidFill>
                              <a:srgbClr val="FF0000"/>
                            </a:solidFill>
                            <a:latin typeface="Cambria Math" charset="0"/>
                            <a:ea typeface="Cambria Math" charset="0"/>
                            <a:cs typeface="Cambria Math" charset="0"/>
                          </a:rPr>
                          <m:t>∆</m:t>
                        </m:r>
                        <m:sSup>
                          <m:sSupPr>
                            <m:ctrlPr>
                              <a:rPr lang="en-US" sz="2000">
                                <a:solidFill>
                                  <a:srgbClr val="FF0000"/>
                                </a:solidFill>
                                <a:latin typeface="Cambria Math" panose="02040503050406030204" pitchFamily="18" charset="0"/>
                                <a:ea typeface="Cambria Math" charset="0"/>
                                <a:cs typeface="Cambria Math" charset="0"/>
                              </a:rPr>
                            </m:ctrlPr>
                          </m:sSupPr>
                          <m:e>
                            <m:r>
                              <a:rPr lang="en-US" sz="2000">
                                <a:solidFill>
                                  <a:srgbClr val="FF0000"/>
                                </a:solidFill>
                                <a:latin typeface="Cambria Math" charset="0"/>
                                <a:ea typeface="Cambria Math" charset="0"/>
                                <a:cs typeface="Cambria Math" charset="0"/>
                              </a:rPr>
                              <m:t>𝑆</m:t>
                            </m:r>
                          </m:e>
                          <m:sup>
                            <m:r>
                              <a:rPr lang="en-US" sz="2000">
                                <a:solidFill>
                                  <a:srgbClr val="FF0000"/>
                                </a:solidFill>
                                <a:latin typeface="Cambria Math" charset="0"/>
                                <a:ea typeface="Cambria Math" charset="0"/>
                                <a:cs typeface="Cambria Math" charset="0"/>
                              </a:rPr>
                              <m:t>⊥</m:t>
                            </m:r>
                          </m:sup>
                        </m:sSup>
                        <m:r>
                          <a:rPr lang="en-US" sz="2000" i="1">
                            <a:solidFill>
                              <a:srgbClr val="FF0000"/>
                            </a:solidFill>
                            <a:latin typeface="Cambria Math" charset="0"/>
                            <a:ea typeface="Cambria Math" charset="0"/>
                            <a:cs typeface="Cambria Math" charset="0"/>
                          </a:rPr>
                          <m:t>)</m:t>
                        </m:r>
                      </m:oMath>
                    </m:oMathPara>
                  </a14:m>
                  <a:endParaRPr lang="en-US" sz="2000" dirty="0"/>
                </a:p>
              </p:txBody>
            </p:sp>
          </mc:Choice>
          <mc:Fallback>
            <p:sp>
              <p:nvSpPr>
                <p:cNvPr id="67" name="Rectangle 66">
                  <a:extLst>
                    <a:ext uri="{FF2B5EF4-FFF2-40B4-BE49-F238E27FC236}">
                      <a16:creationId xmlns:a16="http://schemas.microsoft.com/office/drawing/2014/main" id="{52C3FB22-C348-C247-80E7-37984764A99D}"/>
                    </a:ext>
                  </a:extLst>
                </p:cNvPr>
                <p:cNvSpPr>
                  <a:spLocks noRot="1" noChangeAspect="1" noMove="1" noResize="1" noEditPoints="1" noAdjustHandles="1" noChangeArrowheads="1" noChangeShapeType="1" noTextEdit="1"/>
                </p:cNvSpPr>
                <p:nvPr/>
              </p:nvSpPr>
              <p:spPr>
                <a:xfrm>
                  <a:off x="10082573" y="1220949"/>
                  <a:ext cx="1166247" cy="539250"/>
                </a:xfrm>
                <a:prstGeom prst="rect">
                  <a:avLst/>
                </a:prstGeom>
                <a:blipFill>
                  <a:blip r:embed="rId25"/>
                  <a:stretch>
                    <a:fillRect b="-18182"/>
                  </a:stretch>
                </a:blipFill>
              </p:spPr>
              <p:txBody>
                <a:bodyPr/>
                <a:lstStyle/>
                <a:p>
                  <a:r>
                    <a:rPr lang="en-US">
                      <a:noFill/>
                    </a:rPr>
                    <a:t> </a:t>
                  </a:r>
                </a:p>
              </p:txBody>
            </p:sp>
          </mc:Fallback>
        </mc:AlternateContent>
      </p:grpSp>
      <p:grpSp>
        <p:nvGrpSpPr>
          <p:cNvPr id="71" name="Group 70">
            <a:extLst>
              <a:ext uri="{FF2B5EF4-FFF2-40B4-BE49-F238E27FC236}">
                <a16:creationId xmlns:a16="http://schemas.microsoft.com/office/drawing/2014/main" id="{22D4EF01-5AAB-5348-9B55-633C0469155F}"/>
              </a:ext>
            </a:extLst>
          </p:cNvPr>
          <p:cNvGrpSpPr/>
          <p:nvPr/>
        </p:nvGrpSpPr>
        <p:grpSpPr>
          <a:xfrm>
            <a:off x="6143759" y="5065056"/>
            <a:ext cx="2880019" cy="838593"/>
            <a:chOff x="8917301" y="1432669"/>
            <a:chExt cx="3001021" cy="1050994"/>
          </a:xfrm>
        </p:grpSpPr>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42D15E40-AB44-8C49-B0E1-8088EB9795CC}"/>
                    </a:ext>
                  </a:extLst>
                </p:cNvPr>
                <p:cNvSpPr/>
                <p:nvPr/>
              </p:nvSpPr>
              <p:spPr>
                <a:xfrm>
                  <a:off x="8917301" y="2006883"/>
                  <a:ext cx="3001021" cy="476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charset="0"/>
                            <a:ea typeface="Cambria Math" charset="0"/>
                            <a:cs typeface="Cambria Math" charset="0"/>
                          </a:rPr>
                          <m:t>∆</m:t>
                        </m:r>
                        <m:sSubSup>
                          <m:sSubSupPr>
                            <m:ctrlPr>
                              <a:rPr lang="en-US" b="0" i="1" smtClean="0">
                                <a:solidFill>
                                  <a:schemeClr val="tx1"/>
                                </a:solidFill>
                                <a:latin typeface="Cambria Math" panose="02040503050406030204" pitchFamily="18" charset="0"/>
                                <a:ea typeface="Cambria Math" charset="0"/>
                                <a:cs typeface="Cambria Math" charset="0"/>
                              </a:rPr>
                            </m:ctrlPr>
                          </m:sSubSupPr>
                          <m:e>
                            <m:r>
                              <a:rPr lang="en-US" b="0" i="1" smtClean="0">
                                <a:solidFill>
                                  <a:schemeClr val="tx1"/>
                                </a:solidFill>
                                <a:latin typeface="Cambria Math" charset="0"/>
                                <a:ea typeface="Cambria Math" charset="0"/>
                                <a:cs typeface="Cambria Math" charset="0"/>
                              </a:rPr>
                              <m:t>𝑆</m:t>
                            </m:r>
                          </m:e>
                          <m:sub>
                            <m:r>
                              <a:rPr lang="en-US" b="0" i="1" smtClean="0">
                                <a:solidFill>
                                  <a:schemeClr val="tx1"/>
                                </a:solidFill>
                                <a:latin typeface="Cambria Math" charset="0"/>
                                <a:ea typeface="Cambria Math" charset="0"/>
                                <a:cs typeface="Cambria Math" charset="0"/>
                              </a:rPr>
                              <m:t>𝑆h</m:t>
                            </m:r>
                          </m:sub>
                          <m:sup>
                            <m:r>
                              <a:rPr lang="en-US" i="1">
                                <a:latin typeface="Cambria Math" charset="0"/>
                                <a:ea typeface="Cambria Math" charset="0"/>
                                <a:cs typeface="Cambria Math" charset="0"/>
                              </a:rPr>
                              <m:t>⊥</m:t>
                            </m:r>
                          </m:sup>
                        </m:sSubSup>
                        <m:r>
                          <a:rPr lang="en-US" i="1">
                            <a:solidFill>
                              <a:schemeClr val="tx1"/>
                            </a:solidFill>
                            <a:latin typeface="Cambria Math" charset="0"/>
                            <a:ea typeface="Cambria Math" charset="0"/>
                            <a:cs typeface="Cambria Math" charset="0"/>
                          </a:rPr>
                          <m:t>=</m:t>
                        </m:r>
                        <m:sSubSup>
                          <m:sSubSupPr>
                            <m:ctrlPr>
                              <a:rPr lang="en-US" i="1" smtClean="0">
                                <a:solidFill>
                                  <a:schemeClr val="tx1"/>
                                </a:solidFill>
                                <a:latin typeface="Cambria Math" panose="02040503050406030204" pitchFamily="18" charset="0"/>
                                <a:ea typeface="Cambria Math" charset="0"/>
                              </a:rPr>
                            </m:ctrlPr>
                          </m:sSubSupPr>
                          <m:e>
                            <m:d>
                              <m:dPr>
                                <m:begChr m:val="⟨"/>
                                <m:endChr m:val="⟩"/>
                                <m:ctrlPr>
                                  <a:rPr lang="en-US" i="1">
                                    <a:latin typeface="Cambria Math" panose="02040503050406030204" pitchFamily="18" charset="0"/>
                                    <a:ea typeface="Cambria Math" charset="0"/>
                                    <a:cs typeface="Cambria Math" charset="0"/>
                                  </a:rPr>
                                </m:ctrlPr>
                              </m:dPr>
                              <m:e>
                                <m:sSubSup>
                                  <m:sSubSupPr>
                                    <m:ctrlPr>
                                      <a:rPr lang="en-US" i="1">
                                        <a:latin typeface="Cambria Math" panose="02040503050406030204" pitchFamily="18" charset="0"/>
                                        <a:ea typeface="Cambria Math" charset="0"/>
                                        <a:cs typeface="Cambria Math" charset="0"/>
                                      </a:rPr>
                                    </m:ctrlPr>
                                  </m:sSubSupPr>
                                  <m:e>
                                    <m:r>
                                      <a:rPr lang="en-US" i="1">
                                        <a:latin typeface="Cambria Math" charset="0"/>
                                        <a:ea typeface="Cambria Math" charset="0"/>
                                        <a:cs typeface="Cambria Math" charset="0"/>
                                      </a:rPr>
                                      <m:t>𝑆</m:t>
                                    </m:r>
                                  </m:e>
                                  <m:sub>
                                    <m:r>
                                      <m:rPr>
                                        <m:sty m:val="p"/>
                                      </m:rPr>
                                      <a:rPr lang="el-GR" i="1">
                                        <a:latin typeface="Cambria Math" charset="0"/>
                                        <a:ea typeface="Cambria Math" charset="0"/>
                                        <a:cs typeface="Cambria Math" charset="0"/>
                                      </a:rPr>
                                      <m:t>Ψ</m:t>
                                    </m:r>
                                    <m:r>
                                      <a:rPr lang="en-US" i="1">
                                        <a:latin typeface="Cambria Math" charset="0"/>
                                        <a:ea typeface="Cambria Math" charset="0"/>
                                        <a:cs typeface="Cambria Math" charset="0"/>
                                      </a:rPr>
                                      <m:t>𝑚</m:t>
                                    </m:r>
                                  </m:sub>
                                  <m:sup>
                                    <m:r>
                                      <a:rPr lang="en-US" i="1">
                                        <a:latin typeface="Cambria Math" charset="0"/>
                                        <a:ea typeface="Cambria Math" charset="0"/>
                                        <a:cs typeface="Cambria Math" charset="0"/>
                                      </a:rPr>
                                      <m:t>+</m:t>
                                    </m:r>
                                  </m:sup>
                                </m:sSubSup>
                              </m:e>
                            </m:d>
                          </m:e>
                          <m:sub>
                            <m:r>
                              <a:rPr lang="en-US" b="0" i="1" smtClean="0">
                                <a:solidFill>
                                  <a:schemeClr val="tx1"/>
                                </a:solidFill>
                                <a:latin typeface="Cambria Math" panose="02040503050406030204" pitchFamily="18" charset="0"/>
                                <a:ea typeface="Cambria Math" charset="0"/>
                              </a:rPr>
                              <m:t>𝑆h</m:t>
                            </m:r>
                          </m:sub>
                          <m:sup>
                            <m:r>
                              <a:rPr lang="en-US" i="1">
                                <a:latin typeface="Cambria Math" charset="0"/>
                                <a:ea typeface="Cambria Math" charset="0"/>
                                <a:cs typeface="Cambria Math" charset="0"/>
                              </a:rPr>
                              <m:t>⊥</m:t>
                            </m:r>
                          </m:sup>
                        </m:sSubSup>
                        <m:r>
                          <a:rPr lang="en-US" i="1">
                            <a:solidFill>
                              <a:schemeClr val="tx1"/>
                            </a:solidFill>
                            <a:latin typeface="Cambria Math" charset="0"/>
                            <a:ea typeface="Cambria Math" charset="0"/>
                            <a:cs typeface="Cambria Math" charset="0"/>
                          </a:rPr>
                          <m:t>−</m:t>
                        </m:r>
                        <m:sSubSup>
                          <m:sSubSupPr>
                            <m:ctrlPr>
                              <a:rPr lang="en-US" i="1">
                                <a:latin typeface="Cambria Math" panose="02040503050406030204" pitchFamily="18" charset="0"/>
                                <a:ea typeface="Cambria Math" charset="0"/>
                              </a:rPr>
                            </m:ctrlPr>
                          </m:sSubSupPr>
                          <m:e>
                            <m:d>
                              <m:dPr>
                                <m:begChr m:val="⟨"/>
                                <m:endChr m:val="⟩"/>
                                <m:ctrlPr>
                                  <a:rPr lang="en-US" i="1">
                                    <a:latin typeface="Cambria Math" panose="02040503050406030204" pitchFamily="18" charset="0"/>
                                    <a:ea typeface="Cambria Math" charset="0"/>
                                    <a:cs typeface="Cambria Math" charset="0"/>
                                  </a:rPr>
                                </m:ctrlPr>
                              </m:dPr>
                              <m:e>
                                <m:sSubSup>
                                  <m:sSubSupPr>
                                    <m:ctrlPr>
                                      <a:rPr lang="en-US" i="1">
                                        <a:latin typeface="Cambria Math" panose="02040503050406030204" pitchFamily="18" charset="0"/>
                                        <a:ea typeface="Cambria Math" charset="0"/>
                                        <a:cs typeface="Cambria Math" charset="0"/>
                                      </a:rPr>
                                    </m:ctrlPr>
                                  </m:sSubSupPr>
                                  <m:e>
                                    <m:r>
                                      <a:rPr lang="en-US" i="1">
                                        <a:latin typeface="Cambria Math" charset="0"/>
                                        <a:ea typeface="Cambria Math" charset="0"/>
                                        <a:cs typeface="Cambria Math" charset="0"/>
                                      </a:rPr>
                                      <m:t>𝑆</m:t>
                                    </m:r>
                                  </m:e>
                                  <m:sub>
                                    <m:r>
                                      <m:rPr>
                                        <m:sty m:val="p"/>
                                      </m:rPr>
                                      <a:rPr lang="el-GR" i="1">
                                        <a:latin typeface="Cambria Math" charset="0"/>
                                        <a:ea typeface="Cambria Math" charset="0"/>
                                        <a:cs typeface="Cambria Math" charset="0"/>
                                      </a:rPr>
                                      <m:t>Ψ</m:t>
                                    </m:r>
                                    <m:r>
                                      <a:rPr lang="en-US" i="1">
                                        <a:latin typeface="Cambria Math" charset="0"/>
                                        <a:ea typeface="Cambria Math" charset="0"/>
                                        <a:cs typeface="Cambria Math" charset="0"/>
                                      </a:rPr>
                                      <m:t>𝑚</m:t>
                                    </m:r>
                                  </m:sub>
                                  <m:sup>
                                    <m:r>
                                      <a:rPr lang="en-US" b="0" i="1" smtClean="0">
                                        <a:latin typeface="Cambria Math" panose="02040503050406030204" pitchFamily="18" charset="0"/>
                                        <a:ea typeface="Cambria Math" charset="0"/>
                                        <a:cs typeface="Cambria Math" charset="0"/>
                                      </a:rPr>
                                      <m:t>−</m:t>
                                    </m:r>
                                  </m:sup>
                                </m:sSubSup>
                              </m:e>
                            </m:d>
                          </m:e>
                          <m:sub>
                            <m:r>
                              <a:rPr lang="en-US" i="1">
                                <a:latin typeface="Cambria Math" panose="02040503050406030204" pitchFamily="18" charset="0"/>
                                <a:ea typeface="Cambria Math" charset="0"/>
                              </a:rPr>
                              <m:t>𝑆h</m:t>
                            </m:r>
                          </m:sub>
                          <m:sup>
                            <m:r>
                              <a:rPr lang="en-US" i="1">
                                <a:latin typeface="Cambria Math" charset="0"/>
                                <a:ea typeface="Cambria Math" charset="0"/>
                                <a:cs typeface="Cambria Math" charset="0"/>
                              </a:rPr>
                              <m:t>⊥</m:t>
                            </m:r>
                          </m:sup>
                        </m:sSubSup>
                      </m:oMath>
                    </m:oMathPara>
                  </a14:m>
                  <a:endParaRPr lang="en-US" dirty="0">
                    <a:solidFill>
                      <a:schemeClr val="tx1"/>
                    </a:solidFill>
                  </a:endParaRPr>
                </a:p>
              </p:txBody>
            </p:sp>
          </mc:Choice>
          <mc:Fallback xmlns="">
            <p:sp>
              <p:nvSpPr>
                <p:cNvPr id="54" name="Rectangle 53">
                  <a:extLst>
                    <a:ext uri="{FF2B5EF4-FFF2-40B4-BE49-F238E27FC236}">
                      <a16:creationId xmlns:a16="http://schemas.microsoft.com/office/drawing/2014/main" id="{745326A7-AC4F-284E-8B54-8091ED72A154}"/>
                    </a:ext>
                  </a:extLst>
                </p:cNvPr>
                <p:cNvSpPr>
                  <a:spLocks noRot="1" noChangeAspect="1" noMove="1" noResize="1" noEditPoints="1" noAdjustHandles="1" noChangeArrowheads="1" noChangeShapeType="1" noTextEdit="1"/>
                </p:cNvSpPr>
                <p:nvPr/>
              </p:nvSpPr>
              <p:spPr>
                <a:xfrm>
                  <a:off x="8917301" y="2006883"/>
                  <a:ext cx="3001021" cy="476780"/>
                </a:xfrm>
                <a:prstGeom prst="rect">
                  <a:avLst/>
                </a:prstGeom>
                <a:blipFill>
                  <a:blip r:embed="rId26"/>
                  <a:stretch>
                    <a:fillRect b="-32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Rectangle 72">
                  <a:extLst>
                    <a:ext uri="{FF2B5EF4-FFF2-40B4-BE49-F238E27FC236}">
                      <a16:creationId xmlns:a16="http://schemas.microsoft.com/office/drawing/2014/main" id="{6382883A-0288-1F44-8EA2-53892CA38EF5}"/>
                    </a:ext>
                  </a:extLst>
                </p:cNvPr>
                <p:cNvSpPr/>
                <p:nvPr/>
              </p:nvSpPr>
              <p:spPr>
                <a:xfrm>
                  <a:off x="9867231" y="1432669"/>
                  <a:ext cx="1210472" cy="515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charset="0"/>
                            <a:ea typeface="Cambria Math" charset="0"/>
                            <a:cs typeface="Cambria Math" charset="0"/>
                          </a:rPr>
                          <m:t>𝑁</m:t>
                        </m:r>
                        <m:r>
                          <a:rPr lang="en-US" sz="2000" i="1" smtClean="0">
                            <a:solidFill>
                              <a:srgbClr val="FF0000"/>
                            </a:solidFill>
                            <a:latin typeface="Cambria Math" charset="0"/>
                            <a:ea typeface="Cambria Math" charset="0"/>
                            <a:cs typeface="Cambria Math" charset="0"/>
                          </a:rPr>
                          <m:t>(</m:t>
                        </m:r>
                        <m:r>
                          <a:rPr lang="en-US" sz="2000">
                            <a:solidFill>
                              <a:srgbClr val="FF0000"/>
                            </a:solidFill>
                            <a:latin typeface="Cambria Math" charset="0"/>
                            <a:ea typeface="Cambria Math" charset="0"/>
                            <a:cs typeface="Cambria Math" charset="0"/>
                          </a:rPr>
                          <m:t>∆</m:t>
                        </m:r>
                        <m:sSubSup>
                          <m:sSubSupPr>
                            <m:ctrlPr>
                              <a:rPr lang="en-US" sz="2000">
                                <a:solidFill>
                                  <a:srgbClr val="FF0000"/>
                                </a:solidFill>
                                <a:latin typeface="Cambria Math" panose="02040503050406030204" pitchFamily="18" charset="0"/>
                                <a:ea typeface="Cambria Math" charset="0"/>
                                <a:cs typeface="Cambria Math" charset="0"/>
                              </a:rPr>
                            </m:ctrlPr>
                          </m:sSubSupPr>
                          <m:e>
                            <m:r>
                              <a:rPr lang="en-US" sz="2000">
                                <a:solidFill>
                                  <a:srgbClr val="FF0000"/>
                                </a:solidFill>
                                <a:latin typeface="Cambria Math" charset="0"/>
                                <a:ea typeface="Cambria Math" charset="0"/>
                                <a:cs typeface="Cambria Math" charset="0"/>
                              </a:rPr>
                              <m:t>𝑆</m:t>
                            </m:r>
                          </m:e>
                          <m:sub>
                            <m:r>
                              <a:rPr lang="en-US" sz="2000">
                                <a:solidFill>
                                  <a:srgbClr val="FF0000"/>
                                </a:solidFill>
                                <a:latin typeface="Cambria Math" charset="0"/>
                                <a:ea typeface="Cambria Math" charset="0"/>
                                <a:cs typeface="Cambria Math" charset="0"/>
                              </a:rPr>
                              <m:t>𝑠h</m:t>
                            </m:r>
                          </m:sub>
                          <m:sup>
                            <m:r>
                              <a:rPr lang="en-US" sz="2000">
                                <a:solidFill>
                                  <a:srgbClr val="FF0000"/>
                                </a:solidFill>
                                <a:latin typeface="Cambria Math" charset="0"/>
                                <a:ea typeface="Cambria Math" charset="0"/>
                                <a:cs typeface="Cambria Math" charset="0"/>
                              </a:rPr>
                              <m:t>⊥</m:t>
                            </m:r>
                          </m:sup>
                        </m:sSubSup>
                        <m:r>
                          <a:rPr lang="en-US" sz="2000" i="1">
                            <a:solidFill>
                              <a:srgbClr val="FF0000"/>
                            </a:solidFill>
                            <a:latin typeface="Cambria Math" charset="0"/>
                            <a:ea typeface="Cambria Math" charset="0"/>
                            <a:cs typeface="Cambria Math" charset="0"/>
                          </a:rPr>
                          <m:t>)</m:t>
                        </m:r>
                      </m:oMath>
                    </m:oMathPara>
                  </a14:m>
                  <a:endParaRPr lang="en-US" sz="2000" dirty="0"/>
                </a:p>
              </p:txBody>
            </p:sp>
          </mc:Choice>
          <mc:Fallback>
            <p:sp>
              <p:nvSpPr>
                <p:cNvPr id="73" name="Rectangle 72">
                  <a:extLst>
                    <a:ext uri="{FF2B5EF4-FFF2-40B4-BE49-F238E27FC236}">
                      <a16:creationId xmlns:a16="http://schemas.microsoft.com/office/drawing/2014/main" id="{6382883A-0288-1F44-8EA2-53892CA38EF5}"/>
                    </a:ext>
                  </a:extLst>
                </p:cNvPr>
                <p:cNvSpPr>
                  <a:spLocks noRot="1" noChangeAspect="1" noMove="1" noResize="1" noEditPoints="1" noAdjustHandles="1" noChangeArrowheads="1" noChangeShapeType="1" noTextEdit="1"/>
                </p:cNvSpPr>
                <p:nvPr/>
              </p:nvSpPr>
              <p:spPr>
                <a:xfrm>
                  <a:off x="9867231" y="1432669"/>
                  <a:ext cx="1210472" cy="515915"/>
                </a:xfrm>
                <a:prstGeom prst="rect">
                  <a:avLst/>
                </a:prstGeom>
                <a:blipFill>
                  <a:blip r:embed="rId27"/>
                  <a:stretch>
                    <a:fillRect b="-16418"/>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27ACC913-C977-4A1E-B2FF-33E619D2DC26}"/>
              </a:ext>
            </a:extLst>
          </p:cNvPr>
          <p:cNvSpPr>
            <a:spLocks noGrp="1"/>
          </p:cNvSpPr>
          <p:nvPr>
            <p:ph type="ftr" sz="quarter" idx="11"/>
          </p:nvPr>
        </p:nvSpPr>
        <p:spPr>
          <a:xfrm>
            <a:off x="3505200" y="6407945"/>
            <a:ext cx="5257800" cy="365125"/>
          </a:xfrm>
        </p:spPr>
        <p:txBody>
          <a:bodyPr/>
          <a:lstStyle/>
          <a:p>
            <a:pPr>
              <a:defRPr/>
            </a:pPr>
            <a:r>
              <a:rPr lang="en-US" dirty="0"/>
              <a:t>Roy A.  Lacey, Stony Brook University, 5th Workshop on chirality &amp; vorticity, Beijing China</a:t>
            </a:r>
          </a:p>
        </p:txBody>
      </p:sp>
      <mc:AlternateContent xmlns:mc="http://schemas.openxmlformats.org/markup-compatibility/2006">
        <mc:Choice xmlns:a14="http://schemas.microsoft.com/office/drawing/2010/main" Requires="a14">
          <p:sp>
            <p:nvSpPr>
              <p:cNvPr id="32" name="Rounded Rectangle 28">
                <a:extLst>
                  <a:ext uri="{FF2B5EF4-FFF2-40B4-BE49-F238E27FC236}">
                    <a16:creationId xmlns:a16="http://schemas.microsoft.com/office/drawing/2014/main" id="{609CFDE3-BB6A-4A4D-97CC-1B12474B2710}"/>
                  </a:ext>
                </a:extLst>
              </p:cNvPr>
              <p:cNvSpPr/>
              <p:nvPr/>
            </p:nvSpPr>
            <p:spPr>
              <a:xfrm>
                <a:off x="97299" y="85391"/>
                <a:ext cx="3586043" cy="43134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dirty="0">
                    <a:solidFill>
                      <a:srgbClr val="320CD6"/>
                    </a:solidFill>
                  </a:rPr>
                  <a:t>The </a:t>
                </a:r>
                <a14:m>
                  <m:oMath xmlns:m="http://schemas.openxmlformats.org/officeDocument/2006/math">
                    <m:sSub>
                      <m:sSubPr>
                        <m:ctrlPr>
                          <a:rPr lang="en-US" sz="2200" smtClean="0">
                            <a:solidFill>
                              <a:srgbClr val="0033CC"/>
                            </a:solidFill>
                            <a:latin typeface="Cambria Math" panose="02040503050406030204" pitchFamily="18" charset="0"/>
                          </a:rPr>
                        </m:ctrlPr>
                      </m:sSubPr>
                      <m:e>
                        <m:r>
                          <a:rPr lang="en-US" sz="2200" b="0" i="1">
                            <a:solidFill>
                              <a:srgbClr val="0033CC"/>
                            </a:solidFill>
                            <a:latin typeface="Cambria Math" panose="02040503050406030204" pitchFamily="18" charset="0"/>
                          </a:rPr>
                          <m:t>𝑅</m:t>
                        </m:r>
                      </m:e>
                      <m:sub>
                        <m:r>
                          <a:rPr lang="el-GR" sz="2200" b="0" i="1">
                            <a:solidFill>
                              <a:srgbClr val="0033CC"/>
                            </a:solidFill>
                            <a:latin typeface="Cambria Math" panose="02040503050406030204" pitchFamily="18" charset="0"/>
                          </a:rPr>
                          <m:t>𝛹</m:t>
                        </m:r>
                        <m:r>
                          <a:rPr lang="en-US" sz="2200" b="0" i="1">
                            <a:solidFill>
                              <a:srgbClr val="0033CC"/>
                            </a:solidFill>
                            <a:latin typeface="Cambria Math" panose="02040503050406030204" pitchFamily="18" charset="0"/>
                          </a:rPr>
                          <m:t>𝑚</m:t>
                        </m:r>
                      </m:sub>
                    </m:sSub>
                    <m:d>
                      <m:dPr>
                        <m:ctrlPr>
                          <a:rPr lang="en-US" sz="2200">
                            <a:solidFill>
                              <a:srgbClr val="0033CC"/>
                            </a:solidFill>
                            <a:latin typeface="Cambria Math" panose="02040503050406030204" pitchFamily="18" charset="0"/>
                          </a:rPr>
                        </m:ctrlPr>
                      </m:dPr>
                      <m:e>
                        <m:r>
                          <a:rPr lang="en-US" sz="2200" b="0" i="1">
                            <a:solidFill>
                              <a:srgbClr val="0033CC"/>
                            </a:solidFill>
                            <a:latin typeface="Cambria Math" panose="02040503050406030204" pitchFamily="18" charset="0"/>
                          </a:rPr>
                          <m:t>∆</m:t>
                        </m:r>
                        <m:r>
                          <a:rPr lang="en-US" sz="2200" b="0" i="1">
                            <a:solidFill>
                              <a:srgbClr val="0033CC"/>
                            </a:solidFill>
                            <a:latin typeface="Cambria Math" panose="02040503050406030204" pitchFamily="18" charset="0"/>
                          </a:rPr>
                          <m:t>𝑆</m:t>
                        </m:r>
                      </m:e>
                    </m:d>
                    <m:r>
                      <a:rPr lang="en-US" sz="2200" b="0" i="1">
                        <a:solidFill>
                          <a:srgbClr val="0033CC"/>
                        </a:solidFill>
                        <a:latin typeface="Cambria Math" panose="02040503050406030204" pitchFamily="18" charset="0"/>
                      </a:rPr>
                      <m:t> </m:t>
                    </m:r>
                  </m:oMath>
                </a14:m>
                <a:r>
                  <a:rPr lang="en-US" sz="2200" dirty="0">
                    <a:solidFill>
                      <a:srgbClr val="0033CC"/>
                    </a:solidFill>
                    <a:latin typeface="Times New Roman"/>
                  </a:rPr>
                  <a:t>Correlator</a:t>
                </a:r>
                <a:endParaRPr lang="en-US" sz="2200" dirty="0"/>
              </a:p>
            </p:txBody>
          </p:sp>
        </mc:Choice>
        <mc:Fallback>
          <p:sp>
            <p:nvSpPr>
              <p:cNvPr id="32" name="Rounded Rectangle 28">
                <a:extLst>
                  <a:ext uri="{FF2B5EF4-FFF2-40B4-BE49-F238E27FC236}">
                    <a16:creationId xmlns:a16="http://schemas.microsoft.com/office/drawing/2014/main" id="{609CFDE3-BB6A-4A4D-97CC-1B12474B2710}"/>
                  </a:ext>
                </a:extLst>
              </p:cNvPr>
              <p:cNvSpPr>
                <a:spLocks noRot="1" noChangeAspect="1" noMove="1" noResize="1" noEditPoints="1" noAdjustHandles="1" noChangeArrowheads="1" noChangeShapeType="1" noTextEdit="1"/>
              </p:cNvSpPr>
              <p:nvPr/>
            </p:nvSpPr>
            <p:spPr>
              <a:xfrm>
                <a:off x="97299" y="85391"/>
                <a:ext cx="3586043" cy="431342"/>
              </a:xfrm>
              <a:prstGeom prst="roundRect">
                <a:avLst/>
              </a:prstGeom>
              <a:blipFill>
                <a:blip r:embed="rId28"/>
                <a:stretch>
                  <a:fillRect l="-1698" t="-12500" b="-29167"/>
                </a:stretch>
              </a:blipFill>
              <a:ln w="3175"/>
            </p:spPr>
            <p:txBody>
              <a:bodyPr/>
              <a:lstStyle/>
              <a:p>
                <a:r>
                  <a:rPr lang="en-US">
                    <a:noFill/>
                  </a:rPr>
                  <a:t> </a:t>
                </a:r>
              </a:p>
            </p:txBody>
          </p:sp>
        </mc:Fallback>
      </mc:AlternateContent>
    </p:spTree>
    <p:extLst>
      <p:ext uri="{BB962C8B-B14F-4D97-AF65-F5344CB8AC3E}">
        <p14:creationId xmlns:p14="http://schemas.microsoft.com/office/powerpoint/2010/main" val="21281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arn(inVertical)">
                                      <p:cBhvr>
                                        <p:cTn id="27" dur="500"/>
                                        <p:tgtEl>
                                          <p:spTgt spid="64"/>
                                        </p:tgtEl>
                                      </p:cBhvr>
                                    </p:animEffect>
                                  </p:childTnLst>
                                </p:cTn>
                              </p:par>
                              <p:par>
                                <p:cTn id="28" presetID="16" presetClass="entr" presetSubtype="21"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arn(inVertical)">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barn(inVertical)">
                                      <p:cBhvr>
                                        <p:cTn id="35" dur="500"/>
                                        <p:tgtEl>
                                          <p:spTgt spid="5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inVertical)">
                                      <p:cBhvr>
                                        <p:cTn id="38" dur="500"/>
                                        <p:tgtEl>
                                          <p:spTgt spid="57"/>
                                        </p:tgtEl>
                                      </p:cBhvr>
                                    </p:animEffect>
                                  </p:childTnLst>
                                </p:cTn>
                              </p:par>
                              <p:par>
                                <p:cTn id="39" presetID="16" presetClass="entr" presetSubtype="21"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barn(inVertical)">
                                      <p:cBhvr>
                                        <p:cTn id="4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animBg="1"/>
      <p:bldP spid="56" grpId="0"/>
      <p:bldP spid="57" grpId="0"/>
      <p:bldP spid="61"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ANIMATION_STYLE" val="Flying Arrow"/>
  <p:tag name="TEMP_ANIMATION_STYLE" val="Flying Arrow"/>
  <p:tag name="TEMP_EFFECTS_PREVIEW" val="1"/>
  <p:tag name="TEMP_SHOW_WITH_SHAPES" val="1"/>
  <p:tag name="TEMP_RECT_COLOR" val="55295"/>
  <p:tag name="TEMP_SHADOW" val="0"/>
  <p:tag name="TEMP_ENABLE_SOUND" val="1"/>
  <p:tag name="TEMP_SOUND" val="C:\Program Files\PowerPlugs\Animator\Sounds\Swish.wav"/>
  <p:tag name="TEMP_TITLEFADE" val="0"/>
  <p:tag name="TEMP_FADE_TO_GREY" val="1"/>
  <p:tag name="ISDEFTEXTURE" val="False"/>
  <p:tag name="TEXTURE" val="No"/>
  <p:tag name="PREVIEW_CLICKED" val="0"/>
  <p:tag name="FADE_TITLE" val="0"/>
  <p:tag name="SHOW_RECTANGLES" val="1"/>
  <p:tag name="FADE_AFTER_EFFECT" val="1"/>
  <p:tag name="ENABLE_SOUND" val="1"/>
  <p:tag name="PACKED_FLAG" val="0"/>
  <p:tag name="SHOW_PREVIEW" val="1"/>
  <p:tag name="SHADOW_SET" val="0"/>
  <p:tag name="SOUND_SET" val="C:\Program Files\PowerPlugs\Animator\Sounds\Swish.wav"/>
  <p:tag name="FIRST_SELECTED_SLIDE" val="1"/>
</p:tagLst>
</file>

<file path=ppt/tags/tag10.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11.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12.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13.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14.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15.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2.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PACKED_FLAG" val="0"/>
  <p:tag name="ANIMATION_STYLE" val="Flying Arrow"/>
  <p:tag name="FADE_AFTER_EFFECT" val="1"/>
  <p:tag name="ENABLE_SOUND" val="1"/>
  <p:tag name="FADE_TITLE" val="0"/>
  <p:tag name="RECTANGLECOLOR" val="55295"/>
  <p:tag name="SHOW_RECTANGLES" val="1"/>
  <p:tag name="SHADOW_SET" val="0"/>
  <p:tag name="SOUNDBACK" val="Swish"/>
  <p:tag name="ISDEFTEXTURE" val="False"/>
  <p:tag name="TEXTURE" val="No"/>
  <p:tag name="ANIMATE_DONE" val="1"/>
  <p:tag name="SOUND_SET" val="C:\Program Files\PowerPlugs\Animator\Sounds\Swish.wav"/>
</p:tagLst>
</file>

<file path=ppt/tags/tag3.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4.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5.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6.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7.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8.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ags/tag9.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TIMING" val="|2.1|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163520</TotalTime>
  <Words>2479</Words>
  <Application>Microsoft Office PowerPoint</Application>
  <PresentationFormat>On-screen Show (4:3)</PresentationFormat>
  <Paragraphs>416</Paragraphs>
  <Slides>29</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3" baseType="lpstr">
      <vt:lpstr>Arial</vt:lpstr>
      <vt:lpstr>Arial</vt:lpstr>
      <vt:lpstr>Cambria Math</vt:lpstr>
      <vt:lpstr>CMR10</vt:lpstr>
      <vt:lpstr>Comic Sans MS</vt:lpstr>
      <vt:lpstr>Lucida Sans Unicode</vt:lpstr>
      <vt:lpstr>Times New Roman</vt:lpstr>
      <vt:lpstr>TimesNewRomanPSMT</vt:lpstr>
      <vt:lpstr>Verdana</vt:lpstr>
      <vt:lpstr>Wingdings</vt:lpstr>
      <vt:lpstr>Wingdings 2</vt:lpstr>
      <vt:lpstr>Wingdings 3</vt:lpstr>
      <vt:lpstr>Concourse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SUNYSB Nuclear Chemistry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Wolf Gerrit Holzmann</dc:creator>
  <cp:lastModifiedBy>Roy Lacey</cp:lastModifiedBy>
  <cp:revision>4187</cp:revision>
  <dcterms:created xsi:type="dcterms:W3CDTF">2005-01-31T05:41:58Z</dcterms:created>
  <dcterms:modified xsi:type="dcterms:W3CDTF">2019-04-09T05:17:51Z</dcterms:modified>
</cp:coreProperties>
</file>