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61"/>
  </p:notesMasterIdLst>
  <p:handoutMasterIdLst>
    <p:handoutMasterId r:id="rId62"/>
  </p:handoutMasterIdLst>
  <p:sldIdLst>
    <p:sldId id="366" r:id="rId3"/>
    <p:sldId id="427" r:id="rId4"/>
    <p:sldId id="472" r:id="rId5"/>
    <p:sldId id="492" r:id="rId6"/>
    <p:sldId id="431" r:id="rId7"/>
    <p:sldId id="436" r:id="rId8"/>
    <p:sldId id="470" r:id="rId9"/>
    <p:sldId id="448" r:id="rId10"/>
    <p:sldId id="473" r:id="rId11"/>
    <p:sldId id="481" r:id="rId12"/>
    <p:sldId id="480" r:id="rId13"/>
    <p:sldId id="474" r:id="rId14"/>
    <p:sldId id="499" r:id="rId15"/>
    <p:sldId id="493" r:id="rId16"/>
    <p:sldId id="495" r:id="rId17"/>
    <p:sldId id="518" r:id="rId18"/>
    <p:sldId id="476" r:id="rId19"/>
    <p:sldId id="460" r:id="rId20"/>
    <p:sldId id="483" r:id="rId21"/>
    <p:sldId id="484" r:id="rId22"/>
    <p:sldId id="502" r:id="rId23"/>
    <p:sldId id="482" r:id="rId24"/>
    <p:sldId id="477" r:id="rId25"/>
    <p:sldId id="489" r:id="rId26"/>
    <p:sldId id="488" r:id="rId27"/>
    <p:sldId id="503" r:id="rId28"/>
    <p:sldId id="514" r:id="rId29"/>
    <p:sldId id="515" r:id="rId30"/>
    <p:sldId id="516" r:id="rId31"/>
    <p:sldId id="504" r:id="rId32"/>
    <p:sldId id="485" r:id="rId33"/>
    <p:sldId id="486" r:id="rId34"/>
    <p:sldId id="487" r:id="rId35"/>
    <p:sldId id="479" r:id="rId36"/>
    <p:sldId id="478" r:id="rId37"/>
    <p:sldId id="466" r:id="rId38"/>
    <p:sldId id="519" r:id="rId39"/>
    <p:sldId id="496" r:id="rId40"/>
    <p:sldId id="497" r:id="rId41"/>
    <p:sldId id="462" r:id="rId42"/>
    <p:sldId id="475" r:id="rId43"/>
    <p:sldId id="471" r:id="rId44"/>
    <p:sldId id="491" r:id="rId45"/>
    <p:sldId id="500" r:id="rId46"/>
    <p:sldId id="507" r:id="rId47"/>
    <p:sldId id="506" r:id="rId48"/>
    <p:sldId id="508" r:id="rId49"/>
    <p:sldId id="505" r:id="rId50"/>
    <p:sldId id="498" r:id="rId51"/>
    <p:sldId id="494" r:id="rId52"/>
    <p:sldId id="501" r:id="rId53"/>
    <p:sldId id="520" r:id="rId54"/>
    <p:sldId id="511" r:id="rId55"/>
    <p:sldId id="510" r:id="rId56"/>
    <p:sldId id="517" r:id="rId57"/>
    <p:sldId id="513" r:id="rId58"/>
    <p:sldId id="512" r:id="rId59"/>
    <p:sldId id="509" r:id="rId60"/>
  </p:sldIdLst>
  <p:sldSz cx="12192000" cy="6858000"/>
  <p:notesSz cx="6781800" cy="99187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57C7FF"/>
    <a:srgbClr val="ED7C43"/>
    <a:srgbClr val="CC0066"/>
    <a:srgbClr val="EE70EE"/>
    <a:srgbClr val="FFFFCC"/>
    <a:srgbClr val="0081C2"/>
    <a:srgbClr val="CC6600"/>
    <a:srgbClr val="E7837B"/>
    <a:srgbClr val="00A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60" autoAdjust="0"/>
    <p:restoredTop sz="94615" autoAdjust="0"/>
  </p:normalViewPr>
  <p:slideViewPr>
    <p:cSldViewPr>
      <p:cViewPr varScale="1">
        <p:scale>
          <a:sx n="57" d="100"/>
          <a:sy n="57" d="100"/>
        </p:scale>
        <p:origin x="5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534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TEMP\TIARA\TIARA%20talks\conference\ASC-2012\fermion%20mas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Feuil1!$A$3</c:f>
              <c:strCache>
                <c:ptCount val="1"/>
                <c:pt idx="0">
                  <c:v>Lepton (Neutrino)</c:v>
                </c:pt>
              </c:strCache>
            </c:strRef>
          </c:tx>
          <c:spPr>
            <a:ln w="28575">
              <a:noFill/>
            </a:ln>
          </c:spPr>
          <c:xVal>
            <c:strRef>
              <c:f>Feuil1!$B$2:$D$2</c:f>
              <c:strCache>
                <c:ptCount val="3"/>
                <c:pt idx="0">
                  <c:v>Family 1</c:v>
                </c:pt>
                <c:pt idx="1">
                  <c:v>Family 2</c:v>
                </c:pt>
                <c:pt idx="2">
                  <c:v>Family 3</c:v>
                </c:pt>
              </c:strCache>
            </c:strRef>
          </c:xVal>
          <c:yVal>
            <c:numRef>
              <c:f>Feuil1!$B$3:$D$3</c:f>
              <c:numCache>
                <c:formatCode>0.00E+00</c:formatCode>
                <c:ptCount val="3"/>
                <c:pt idx="0">
                  <c:v>2.4494897427832468E-3</c:v>
                </c:pt>
                <c:pt idx="1">
                  <c:v>9.0000000000000184E-3</c:v>
                </c:pt>
                <c:pt idx="2">
                  <c:v>4.9000000000000002E-2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E10-4816-8F1F-DCBDB4D64705}"/>
            </c:ext>
          </c:extLst>
        </c:ser>
        <c:ser>
          <c:idx val="1"/>
          <c:order val="1"/>
          <c:tx>
            <c:strRef>
              <c:f>Feuil1!$A$4</c:f>
              <c:strCache>
                <c:ptCount val="1"/>
                <c:pt idx="0">
                  <c:v>Lepton (charged)</c:v>
                </c:pt>
              </c:strCache>
            </c:strRef>
          </c:tx>
          <c:spPr>
            <a:ln w="28575">
              <a:noFill/>
            </a:ln>
          </c:spPr>
          <c:xVal>
            <c:strRef>
              <c:f>Feuil1!$B$2:$D$2</c:f>
              <c:strCache>
                <c:ptCount val="3"/>
                <c:pt idx="0">
                  <c:v>Family 1</c:v>
                </c:pt>
                <c:pt idx="1">
                  <c:v>Family 2</c:v>
                </c:pt>
                <c:pt idx="2">
                  <c:v>Family 3</c:v>
                </c:pt>
              </c:strCache>
            </c:strRef>
          </c:xVal>
          <c:yVal>
            <c:numRef>
              <c:f>Feuil1!$B$4:$D$4</c:f>
              <c:numCache>
                <c:formatCode>0.00E+00</c:formatCode>
                <c:ptCount val="3"/>
                <c:pt idx="0">
                  <c:v>500000</c:v>
                </c:pt>
                <c:pt idx="1">
                  <c:v>100000000</c:v>
                </c:pt>
                <c:pt idx="2">
                  <c:v>1800000000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E10-4816-8F1F-DCBDB4D64705}"/>
            </c:ext>
          </c:extLst>
        </c:ser>
        <c:ser>
          <c:idx val="2"/>
          <c:order val="2"/>
          <c:tx>
            <c:strRef>
              <c:f>Feuil1!$A$5</c:f>
              <c:strCache>
                <c:ptCount val="1"/>
                <c:pt idx="0">
                  <c:v>Quark (up)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xVal>
            <c:strRef>
              <c:f>Feuil1!$B$2:$D$2</c:f>
              <c:strCache>
                <c:ptCount val="3"/>
                <c:pt idx="0">
                  <c:v>Family 1</c:v>
                </c:pt>
                <c:pt idx="1">
                  <c:v>Family 2</c:v>
                </c:pt>
                <c:pt idx="2">
                  <c:v>Family 3</c:v>
                </c:pt>
              </c:strCache>
            </c:strRef>
          </c:xVal>
          <c:yVal>
            <c:numRef>
              <c:f>Feuil1!$B$5:$D$5</c:f>
              <c:numCache>
                <c:formatCode>0.00E+00</c:formatCode>
                <c:ptCount val="3"/>
                <c:pt idx="0">
                  <c:v>3000000</c:v>
                </c:pt>
                <c:pt idx="1">
                  <c:v>1400000000</c:v>
                </c:pt>
                <c:pt idx="2">
                  <c:v>170000000000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E10-4816-8F1F-DCBDB4D64705}"/>
            </c:ext>
          </c:extLst>
        </c:ser>
        <c:ser>
          <c:idx val="3"/>
          <c:order val="3"/>
          <c:tx>
            <c:strRef>
              <c:f>Feuil1!$A$6</c:f>
              <c:strCache>
                <c:ptCount val="1"/>
                <c:pt idx="0">
                  <c:v>Quark (down)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</c:marker>
          <c:xVal>
            <c:strRef>
              <c:f>Feuil1!$B$2:$D$2</c:f>
              <c:strCache>
                <c:ptCount val="3"/>
                <c:pt idx="0">
                  <c:v>Family 1</c:v>
                </c:pt>
                <c:pt idx="1">
                  <c:v>Family 2</c:v>
                </c:pt>
                <c:pt idx="2">
                  <c:v>Family 3</c:v>
                </c:pt>
              </c:strCache>
            </c:strRef>
          </c:xVal>
          <c:yVal>
            <c:numRef>
              <c:f>Feuil1!$B$6:$D$6</c:f>
              <c:numCache>
                <c:formatCode>0.00E+00</c:formatCode>
                <c:ptCount val="3"/>
                <c:pt idx="0">
                  <c:v>4000000</c:v>
                </c:pt>
                <c:pt idx="1">
                  <c:v>125000000</c:v>
                </c:pt>
                <c:pt idx="2">
                  <c:v>5000000000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E10-4816-8F1F-DCBDB4D647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111744"/>
        <c:axId val="192113280"/>
      </c:scatterChart>
      <c:valAx>
        <c:axId val="192111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92113280"/>
        <c:crosses val="autoZero"/>
        <c:crossBetween val="midCat"/>
      </c:valAx>
      <c:valAx>
        <c:axId val="192113280"/>
        <c:scaling>
          <c:logBase val="10"/>
          <c:orientation val="minMax"/>
        </c:scaling>
        <c:delete val="0"/>
        <c:axPos val="l"/>
        <c:majorGridlines/>
        <c:numFmt formatCode="0.00E+0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92111744"/>
        <c:crosses val="autoZero"/>
        <c:crossBetween val="midCat"/>
      </c:valAx>
    </c:plotArea>
    <c:legend>
      <c:legendPos val="r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3886811023622045"/>
          <c:y val="0"/>
          <c:w val="0.24724300087489065"/>
          <c:h val="2.4018822028153291E-2"/>
        </c:manualLayout>
      </c:layout>
      <c:overlay val="0"/>
    </c:legend>
    <c:plotVisOnly val="1"/>
    <c:dispBlanksAs val="gap"/>
    <c:showDLblsOverMax val="0"/>
  </c:chart>
  <c:spPr>
    <a:solidFill>
      <a:srgbClr val="FFFFCC"/>
    </a:solidFill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1" tIns="47710" rIns="95421" bIns="47710" numCol="1" anchor="t" anchorCtr="0" compatLnSpc="1">
            <a:prstTxWarp prst="textNoShape">
              <a:avLst/>
            </a:prstTxWarp>
          </a:bodyPr>
          <a:lstStyle>
            <a:lvl1pPr defTabSz="954088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84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1" tIns="47710" rIns="95421" bIns="47710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1813"/>
            <a:ext cx="293846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1" tIns="47710" rIns="95421" bIns="47710" numCol="1" anchor="b" anchorCtr="0" compatLnSpc="1">
            <a:prstTxWarp prst="textNoShape">
              <a:avLst/>
            </a:prstTxWarp>
          </a:bodyPr>
          <a:lstStyle>
            <a:lvl1pPr defTabSz="954088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21813"/>
            <a:ext cx="2938462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1" tIns="47710" rIns="95421" bIns="47710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/>
            </a:lvl1pPr>
          </a:lstStyle>
          <a:p>
            <a:pPr>
              <a:defRPr/>
            </a:pPr>
            <a:fld id="{5399EE35-0A88-4189-A283-2AE97D1E505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371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" y="744538"/>
            <a:ext cx="6610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1700"/>
            <a:ext cx="5426075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02C1F3B-3DA0-4D10-A46E-E540C7294DA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587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7D727-FDB8-47E4-A747-8D807FD28CE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702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F836F-95B4-43D0-9B40-B44CE39060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63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414C8-D375-43D4-B49A-E9C687DCB1B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3837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sz="2000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sz="2000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sz="2000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sz="2000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r-FR" sz="2000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2000"/>
            </a:p>
          </p:txBody>
        </p:sp>
      </p:grpSp>
      <p:sp>
        <p:nvSpPr>
          <p:cNvPr id="21095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21095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AAD50-25F7-46D2-883C-D5794F6A537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598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BCDB6-D54E-448A-BDD0-B42868A5415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004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57907-3300-4B5D-A8A6-283B1637A6A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966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4CE3F-7597-422D-947E-65726681F0D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424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BF697-43FC-4A5C-AE3E-4B644894D64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041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D99B6-C1A2-449B-9DC1-488B3197D4C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517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64E26-DBF0-467C-9BAD-89AA6069B86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067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48E61-437A-4ADD-A12B-062C7EF261D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37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D4289-0912-45AB-8BDE-233679358BC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186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DBC94-24B6-482A-8FA7-2A7CD4B8BC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496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2E68A-80F0-4B23-AA14-36D107B9F2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603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13800" y="152401"/>
            <a:ext cx="2768600" cy="597376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8000" y="152401"/>
            <a:ext cx="8102600" cy="597376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25142-1182-49AD-8D14-D59DEE0C2F9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629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0F0F9-7E3C-4403-8679-D7E837A9323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87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3AE1D-578C-438C-B400-5184D95F1CF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44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47E4B-4C1B-4419-802F-A5346CF23BE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9255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72821-F159-4EA1-AE22-E6B2768302B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643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00BB-C399-46E4-964A-51FFD046CD4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29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C6386-381C-4585-BB16-0489A7A05F6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180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0A581-63D6-413B-8BCA-AFA3D7EAA21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94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140FA5-7D68-47EE-B6D8-702A15B0B00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8F3A1E6-7B2F-4DA9-9508-B52E558090C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0992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sz="2000"/>
              </a:p>
            </p:txBody>
          </p:sp>
          <p:sp>
            <p:nvSpPr>
              <p:cNvPr id="20992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sz="2000"/>
              </a:p>
            </p:txBody>
          </p:sp>
          <p:sp>
            <p:nvSpPr>
              <p:cNvPr id="20992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sz="2000"/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20993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sz="2000"/>
              </a:p>
            </p:txBody>
          </p:sp>
        </p:grpSp>
        <p:sp>
          <p:nvSpPr>
            <p:cNvPr id="20993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r-FR" sz="2000"/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2000"/>
            </a:p>
          </p:txBody>
        </p:sp>
      </p:grpSp>
      <p:sp>
        <p:nvSpPr>
          <p:cNvPr id="20993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508000" y="15240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0993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993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1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9.png"/><Relationship Id="rId4" Type="http://schemas.openxmlformats.org/officeDocument/2006/relationships/image" Target="../media/image24.emf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slide" Target="slide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emf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wmf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71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emf"/><Relationship Id="rId4" Type="http://schemas.openxmlformats.org/officeDocument/2006/relationships/image" Target="../media/image82.png"/><Relationship Id="rId9" Type="http://schemas.openxmlformats.org/officeDocument/2006/relationships/image" Target="../media/image87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12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4.jpeg"/><Relationship Id="rId11" Type="http://schemas.openxmlformats.org/officeDocument/2006/relationships/image" Target="../media/image99.pn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7.png"/><Relationship Id="rId7" Type="http://schemas.openxmlformats.org/officeDocument/2006/relationships/image" Target="../media/image113.jpeg"/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Relationship Id="rId9" Type="http://schemas.openxmlformats.org/officeDocument/2006/relationships/image" Target="../media/image114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132.jpeg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7.emf"/><Relationship Id="rId4" Type="http://schemas.openxmlformats.org/officeDocument/2006/relationships/image" Target="../media/image136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48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9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2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3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206.2913" TargetMode="External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0.png"/><Relationship Id="rId4" Type="http://schemas.openxmlformats.org/officeDocument/2006/relationships/image" Target="../media/image37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892969" y="0"/>
            <a:ext cx="5760184" cy="52322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28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FCC </a:t>
            </a:r>
            <a:r>
              <a:rPr lang="en-GB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ee-hh</a:t>
            </a:r>
            <a:r>
              <a:rPr lang="en-GB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project</a:t>
            </a: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>
            <a:hlinkClick r:id="rId3" action="ppaction://hlinksldjump"/>
          </p:cNvPr>
          <p:cNvSpPr txBox="1"/>
          <p:nvPr/>
        </p:nvSpPr>
        <p:spPr>
          <a:xfrm>
            <a:off x="1508775" y="1217070"/>
            <a:ext cx="6652462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fr-FR" sz="2400" b="1" dirty="0" smtClean="0">
                <a:solidFill>
                  <a:schemeClr val="bg1"/>
                </a:solidFill>
              </a:rPr>
              <a:t>Introduction</a:t>
            </a:r>
            <a:endParaRPr lang="fr-FR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sz="2400" b="1" dirty="0" err="1" smtClean="0">
                <a:solidFill>
                  <a:schemeClr val="bg1"/>
                </a:solidFill>
              </a:rPr>
              <a:t>Selected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Physics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reaches</a:t>
            </a:r>
            <a:r>
              <a:rPr lang="fr-FR" sz="2400" b="1" dirty="0" smtClean="0">
                <a:solidFill>
                  <a:schemeClr val="bg1"/>
                </a:solidFill>
              </a:rPr>
              <a:t> of  </a:t>
            </a:r>
            <a:r>
              <a:rPr lang="fr-FR" sz="2400" b="1" dirty="0" err="1" smtClean="0">
                <a:solidFill>
                  <a:schemeClr val="bg1"/>
                </a:solidFill>
              </a:rPr>
              <a:t>FCCee</a:t>
            </a:r>
            <a:r>
              <a:rPr lang="fr-FR" sz="2400" b="1" dirty="0" smtClean="0">
                <a:solidFill>
                  <a:schemeClr val="bg1"/>
                </a:solidFill>
              </a:rPr>
              <a:t> and </a:t>
            </a:r>
            <a:r>
              <a:rPr lang="fr-FR" sz="2400" b="1" dirty="0" err="1" smtClean="0">
                <a:solidFill>
                  <a:schemeClr val="bg1"/>
                </a:solidFill>
              </a:rPr>
              <a:t>hh</a:t>
            </a:r>
            <a:r>
              <a:rPr lang="fr-FR" sz="2400" b="1" dirty="0" smtClean="0">
                <a:solidFill>
                  <a:schemeClr val="bg1"/>
                </a:solidFill>
              </a:rPr>
              <a:t>* </a:t>
            </a:r>
            <a:endParaRPr lang="fr-FR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sz="2400" b="1" dirty="0" smtClean="0">
                <a:solidFill>
                  <a:schemeClr val="bg1"/>
                </a:solidFill>
              </a:rPr>
              <a:t>Main FCC Accelerator </a:t>
            </a:r>
            <a:r>
              <a:rPr lang="fr-FR" sz="2400" b="1" dirty="0" err="1">
                <a:solidFill>
                  <a:schemeClr val="bg1"/>
                </a:solidFill>
              </a:rPr>
              <a:t>Technology</a:t>
            </a:r>
            <a:r>
              <a:rPr lang="fr-FR" sz="2400" b="1" dirty="0">
                <a:solidFill>
                  <a:schemeClr val="bg1"/>
                </a:solidFill>
              </a:rPr>
              <a:t> Challenges </a:t>
            </a:r>
            <a:endParaRPr lang="fr-FR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sz="2400" b="1" dirty="0" smtClean="0">
                <a:solidFill>
                  <a:schemeClr val="bg1"/>
                </a:solidFill>
              </a:rPr>
              <a:t>Conclusion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52163" y="116632"/>
            <a:ext cx="21242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b="1" dirty="0">
                <a:solidFill>
                  <a:schemeClr val="bg1"/>
                </a:solidFill>
              </a:rPr>
              <a:t>Roy Aleksan</a:t>
            </a:r>
          </a:p>
          <a:p>
            <a:pPr algn="ctr"/>
            <a:r>
              <a:rPr lang="fr-CH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CEA</a:t>
            </a:r>
          </a:p>
          <a:p>
            <a:pPr algn="ctr"/>
            <a:r>
              <a:rPr lang="fr-CH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IHEP </a:t>
            </a:r>
            <a:r>
              <a:rPr lang="fr-CH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Seminar</a:t>
            </a:r>
            <a:r>
              <a:rPr lang="fr-CH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fr-CH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22/10/2018</a:t>
            </a:r>
            <a:endParaRPr lang="fr-CH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415480" y="5913276"/>
            <a:ext cx="5995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* </a:t>
            </a:r>
            <a:r>
              <a:rPr lang="fr-FR" b="1" dirty="0" err="1" smtClean="0">
                <a:solidFill>
                  <a:schemeClr val="bg1"/>
                </a:solidFill>
              </a:rPr>
              <a:t>Only</a:t>
            </a:r>
            <a:r>
              <a:rPr lang="fr-FR" b="1" dirty="0" smtClean="0">
                <a:solidFill>
                  <a:schemeClr val="bg1"/>
                </a:solidFill>
              </a:rPr>
              <a:t> a </a:t>
            </a:r>
            <a:r>
              <a:rPr lang="fr-FR" b="1" dirty="0" err="1" smtClean="0">
                <a:solidFill>
                  <a:schemeClr val="bg1"/>
                </a:solidFill>
              </a:rPr>
              <a:t>tiny</a:t>
            </a:r>
            <a:r>
              <a:rPr lang="fr-FR" b="1" dirty="0" smtClean="0">
                <a:solidFill>
                  <a:schemeClr val="bg1"/>
                </a:solidFill>
              </a:rPr>
              <a:t> part of </a:t>
            </a:r>
            <a:r>
              <a:rPr lang="fr-FR" b="1" dirty="0" err="1" smtClean="0">
                <a:solidFill>
                  <a:schemeClr val="bg1"/>
                </a:solidFill>
              </a:rPr>
              <a:t>physics</a:t>
            </a:r>
            <a:r>
              <a:rPr lang="fr-FR" b="1" dirty="0" smtClean="0">
                <a:solidFill>
                  <a:schemeClr val="bg1"/>
                </a:solidFill>
              </a:rPr>
              <a:t> program </a:t>
            </a:r>
            <a:r>
              <a:rPr lang="fr-FR" b="1" dirty="0" err="1" smtClean="0">
                <a:solidFill>
                  <a:schemeClr val="bg1"/>
                </a:solidFill>
              </a:rPr>
              <a:t>discussed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here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   Detector issues not </a:t>
            </a:r>
            <a:r>
              <a:rPr lang="fr-FR" b="1" dirty="0" err="1" smtClean="0">
                <a:solidFill>
                  <a:schemeClr val="bg1"/>
                </a:solidFill>
              </a:rPr>
              <a:t>discussed</a:t>
            </a:r>
            <a:r>
              <a:rPr lang="fr-FR" b="1" dirty="0" smtClean="0">
                <a:solidFill>
                  <a:schemeClr val="bg1"/>
                </a:solidFill>
              </a:rPr>
              <a:t> in </a:t>
            </a:r>
            <a:r>
              <a:rPr lang="fr-FR" b="1" dirty="0" err="1" smtClean="0">
                <a:solidFill>
                  <a:schemeClr val="bg1"/>
                </a:solidFill>
              </a:rPr>
              <a:t>this</a:t>
            </a:r>
            <a:r>
              <a:rPr lang="fr-FR" b="1" dirty="0" smtClean="0">
                <a:solidFill>
                  <a:schemeClr val="bg1"/>
                </a:solidFill>
              </a:rPr>
              <a:t> talk</a:t>
            </a: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-1212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Future Circular Collider (FCC) Study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r="1218"/>
          <a:stretch/>
        </p:blipFill>
        <p:spPr>
          <a:xfrm>
            <a:off x="4885" y="988194"/>
            <a:ext cx="5228851" cy="5837974"/>
          </a:xfrm>
          <a:prstGeom prst="rect">
            <a:avLst/>
          </a:prstGeom>
        </p:spPr>
      </p:pic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233737" y="1052736"/>
            <a:ext cx="3850106" cy="5955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200" b="1" kern="0" dirty="0" smtClean="0">
                <a:latin typeface="Arial"/>
                <a:cs typeface="Calibri" pitchFamily="34" charset="0"/>
              </a:rPr>
              <a:t>International FCC collaboration (CERN as host lab) to study: 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i="1" kern="0" dirty="0" smtClean="0">
                <a:latin typeface="Arial"/>
                <a:cs typeface="Calibri" pitchFamily="34" charset="0"/>
              </a:rPr>
              <a:t>pp</a:t>
            </a:r>
            <a:r>
              <a:rPr lang="en-US" b="1" kern="0" dirty="0" smtClean="0">
                <a:latin typeface="Arial"/>
                <a:cs typeface="Calibri" pitchFamily="34" charset="0"/>
              </a:rPr>
              <a:t>-collider (</a:t>
            </a:r>
            <a:r>
              <a:rPr lang="en-US" b="1" i="1" kern="0" dirty="0" smtClean="0">
                <a:latin typeface="Arial"/>
                <a:cs typeface="Calibri" pitchFamily="34" charset="0"/>
              </a:rPr>
              <a:t>FCC-</a:t>
            </a:r>
            <a:r>
              <a:rPr lang="en-US" b="1" i="1" kern="0" dirty="0" err="1" smtClean="0">
                <a:latin typeface="Arial"/>
                <a:cs typeface="Calibri" pitchFamily="34" charset="0"/>
              </a:rPr>
              <a:t>hh</a:t>
            </a:r>
            <a:r>
              <a:rPr lang="en-US" b="1" kern="0" dirty="0" smtClean="0">
                <a:latin typeface="Arial"/>
                <a:cs typeface="Calibri" pitchFamily="34" charset="0"/>
              </a:rPr>
              <a:t>)       </a:t>
            </a:r>
            <a:r>
              <a:rPr lang="en-US" b="1" kern="0" dirty="0">
                <a:latin typeface="Arial"/>
                <a:cs typeface="Calibri" pitchFamily="34" charset="0"/>
              </a:rPr>
              <a:t> </a:t>
            </a:r>
            <a:r>
              <a:rPr lang="en-US" b="1" kern="0" dirty="0" smtClean="0">
                <a:latin typeface="Arial"/>
                <a:cs typeface="Calibri" pitchFamily="34" charset="0"/>
              </a:rPr>
              <a:t>              </a:t>
            </a:r>
            <a:r>
              <a:rPr lang="en-US" kern="0" dirty="0" smtClean="0">
                <a:latin typeface="Arial"/>
                <a:cs typeface="Calibri" pitchFamily="34" charset="0"/>
                <a:sym typeface="Wingdings" panose="05000000000000000000" pitchFamily="2" charset="2"/>
              </a:rPr>
              <a:t> main emphasis, </a:t>
            </a:r>
            <a:r>
              <a:rPr lang="en-US" kern="0" dirty="0" smtClean="0">
                <a:latin typeface="Arial"/>
                <a:cs typeface="Calibri" pitchFamily="34" charset="0"/>
              </a:rPr>
              <a:t>defining infrastructure requirements 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900" kern="0" dirty="0">
                <a:latin typeface="Arial"/>
                <a:cs typeface="Calibri" pitchFamily="34" charset="0"/>
              </a:rPr>
              <a:t> </a:t>
            </a:r>
            <a:endParaRPr lang="en-US" sz="900" kern="0" dirty="0" smtClean="0">
              <a:latin typeface="Arial"/>
              <a:cs typeface="Calibri" pitchFamily="34" charset="0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b="1" i="1" kern="0" dirty="0" smtClean="0">
              <a:latin typeface="Arial"/>
              <a:cs typeface="Calibri" pitchFamily="34" charset="0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kern="0" dirty="0" smtClean="0">
                <a:latin typeface="Arial"/>
                <a:cs typeface="Calibri" pitchFamily="34" charset="0"/>
              </a:rPr>
              <a:t>~100 </a:t>
            </a:r>
            <a:r>
              <a:rPr lang="en-US" b="1" kern="0" dirty="0">
                <a:latin typeface="Arial"/>
                <a:cs typeface="Calibri" pitchFamily="34" charset="0"/>
              </a:rPr>
              <a:t>km </a:t>
            </a:r>
            <a:r>
              <a:rPr lang="en-US" b="1" kern="0" dirty="0" smtClean="0">
                <a:latin typeface="Arial"/>
                <a:cs typeface="Calibri" pitchFamily="34" charset="0"/>
              </a:rPr>
              <a:t>tunnel infrastructure  </a:t>
            </a:r>
            <a:r>
              <a:rPr lang="en-US" kern="0" dirty="0" smtClean="0">
                <a:latin typeface="Arial"/>
                <a:cs typeface="Calibri" pitchFamily="34" charset="0"/>
              </a:rPr>
              <a:t>in </a:t>
            </a:r>
            <a:r>
              <a:rPr lang="en-US" kern="0" dirty="0">
                <a:latin typeface="Arial"/>
                <a:cs typeface="Calibri" pitchFamily="34" charset="0"/>
              </a:rPr>
              <a:t>Geneva </a:t>
            </a:r>
            <a:r>
              <a:rPr lang="en-US" kern="0" dirty="0" smtClean="0">
                <a:latin typeface="Arial"/>
                <a:cs typeface="Calibri" pitchFamily="34" charset="0"/>
              </a:rPr>
              <a:t>area, site specific</a:t>
            </a:r>
            <a:endParaRPr lang="en-US" kern="0" dirty="0">
              <a:latin typeface="Arial"/>
              <a:cs typeface="Calibri" pitchFamily="34" charset="0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i="1" kern="0" dirty="0" err="1" smtClean="0">
                <a:latin typeface="Arial"/>
                <a:cs typeface="Calibri" pitchFamily="34" charset="0"/>
              </a:rPr>
              <a:t>e</a:t>
            </a:r>
            <a:r>
              <a:rPr lang="en-US" b="1" kern="0" baseline="30000" dirty="0" err="1" smtClean="0">
                <a:latin typeface="Arial"/>
                <a:cs typeface="Calibri" pitchFamily="34" charset="0"/>
              </a:rPr>
              <a:t>+</a:t>
            </a:r>
            <a:r>
              <a:rPr lang="en-US" b="1" i="1" kern="0" dirty="0" err="1" smtClean="0">
                <a:latin typeface="Arial"/>
                <a:cs typeface="Calibri" pitchFamily="34" charset="0"/>
              </a:rPr>
              <a:t>e</a:t>
            </a:r>
            <a:r>
              <a:rPr lang="en-US" b="1" kern="0" baseline="30000" dirty="0" smtClean="0">
                <a:latin typeface="Arial"/>
                <a:cs typeface="Calibri" pitchFamily="34" charset="0"/>
              </a:rPr>
              <a:t>-</a:t>
            </a:r>
            <a:r>
              <a:rPr lang="en-US" b="1" kern="0" dirty="0" smtClean="0">
                <a:latin typeface="Arial"/>
                <a:cs typeface="Calibri" pitchFamily="34" charset="0"/>
              </a:rPr>
              <a:t> </a:t>
            </a:r>
            <a:r>
              <a:rPr lang="en-US" b="1" kern="0" dirty="0">
                <a:latin typeface="Arial"/>
                <a:cs typeface="Calibri" pitchFamily="34" charset="0"/>
              </a:rPr>
              <a:t>collider </a:t>
            </a:r>
            <a:r>
              <a:rPr lang="en-US" b="1" kern="0" dirty="0" smtClean="0">
                <a:latin typeface="Arial"/>
                <a:cs typeface="Calibri" pitchFamily="34" charset="0"/>
              </a:rPr>
              <a:t>(</a:t>
            </a:r>
            <a:r>
              <a:rPr lang="en-US" b="1" i="1" kern="0" dirty="0" smtClean="0">
                <a:latin typeface="Arial"/>
                <a:cs typeface="Calibri" pitchFamily="34" charset="0"/>
              </a:rPr>
              <a:t>FCC-ee</a:t>
            </a:r>
            <a:r>
              <a:rPr lang="en-US" b="1" kern="0" dirty="0" smtClean="0">
                <a:latin typeface="Arial"/>
                <a:cs typeface="Calibri" pitchFamily="34" charset="0"/>
              </a:rPr>
              <a:t>),                </a:t>
            </a:r>
            <a:r>
              <a:rPr lang="en-US" kern="0" dirty="0" smtClean="0">
                <a:latin typeface="Arial"/>
                <a:cs typeface="Calibri" pitchFamily="34" charset="0"/>
              </a:rPr>
              <a:t>as potential first step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latin typeface="Arial"/>
                <a:cs typeface="Calibri" pitchFamily="34" charset="0"/>
              </a:rPr>
              <a:t>HE-LHC</a:t>
            </a:r>
            <a:r>
              <a:rPr lang="en-US" kern="0" dirty="0">
                <a:latin typeface="Arial"/>
                <a:cs typeface="Calibri" pitchFamily="34" charset="0"/>
              </a:rPr>
              <a:t> with </a:t>
            </a:r>
            <a:r>
              <a:rPr lang="en-US" i="1" kern="0" dirty="0">
                <a:latin typeface="Arial"/>
                <a:cs typeface="Calibri" pitchFamily="34" charset="0"/>
              </a:rPr>
              <a:t>FCC-</a:t>
            </a:r>
            <a:r>
              <a:rPr lang="en-US" i="1" kern="0" dirty="0" err="1">
                <a:latin typeface="Arial"/>
                <a:cs typeface="Calibri" pitchFamily="34" charset="0"/>
              </a:rPr>
              <a:t>hh</a:t>
            </a:r>
            <a:r>
              <a:rPr lang="en-US" i="1" kern="0" dirty="0">
                <a:latin typeface="Arial"/>
                <a:cs typeface="Calibri" pitchFamily="34" charset="0"/>
              </a:rPr>
              <a:t> </a:t>
            </a:r>
            <a:r>
              <a:rPr lang="en-US" kern="0" dirty="0">
                <a:latin typeface="Arial"/>
                <a:cs typeface="Calibri" pitchFamily="34" charset="0"/>
              </a:rPr>
              <a:t>technology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i="1" kern="0" dirty="0" smtClean="0">
                <a:latin typeface="Arial"/>
                <a:cs typeface="Calibri" pitchFamily="34" charset="0"/>
              </a:rPr>
              <a:t>p-e</a:t>
            </a:r>
            <a:r>
              <a:rPr lang="en-US" b="1" kern="0" dirty="0" smtClean="0">
                <a:latin typeface="Arial"/>
                <a:cs typeface="Calibri" pitchFamily="34" charset="0"/>
              </a:rPr>
              <a:t> </a:t>
            </a:r>
            <a:r>
              <a:rPr lang="en-US" b="1" kern="0" dirty="0">
                <a:latin typeface="Arial"/>
                <a:cs typeface="Calibri" pitchFamily="34" charset="0"/>
              </a:rPr>
              <a:t>(</a:t>
            </a:r>
            <a:r>
              <a:rPr lang="en-US" b="1" i="1" kern="0" dirty="0">
                <a:latin typeface="Arial"/>
                <a:cs typeface="Calibri" pitchFamily="34" charset="0"/>
              </a:rPr>
              <a:t>FCC-he</a:t>
            </a:r>
            <a:r>
              <a:rPr lang="en-US" b="1" kern="0" dirty="0">
                <a:latin typeface="Arial"/>
                <a:cs typeface="Calibri" pitchFamily="34" charset="0"/>
              </a:rPr>
              <a:t>) </a:t>
            </a:r>
            <a:r>
              <a:rPr lang="en-US" b="1" kern="0" dirty="0" smtClean="0">
                <a:latin typeface="Arial"/>
                <a:cs typeface="Calibri" pitchFamily="34" charset="0"/>
              </a:rPr>
              <a:t>option, </a:t>
            </a:r>
            <a:r>
              <a:rPr lang="en-US" kern="0" dirty="0" smtClean="0">
                <a:latin typeface="Arial"/>
                <a:cs typeface="Calibri" pitchFamily="34" charset="0"/>
              </a:rPr>
              <a:t>IP integration, e</a:t>
            </a:r>
            <a:r>
              <a:rPr lang="en-US" kern="0" baseline="30000" dirty="0" smtClean="0">
                <a:latin typeface="Arial"/>
                <a:cs typeface="Calibri" pitchFamily="34" charset="0"/>
              </a:rPr>
              <a:t>-</a:t>
            </a:r>
            <a:r>
              <a:rPr lang="en-US" kern="0" dirty="0" smtClean="0">
                <a:latin typeface="Arial"/>
                <a:cs typeface="Calibri" pitchFamily="34" charset="0"/>
              </a:rPr>
              <a:t> from ERL</a:t>
            </a:r>
            <a:endParaRPr lang="en-US" b="1" kern="0" dirty="0">
              <a:latin typeface="Arial"/>
              <a:cs typeface="Calibri" pitchFamily="34" charset="0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5217183" y="3170079"/>
            <a:ext cx="3833552" cy="40011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kern="0" dirty="0" smtClean="0">
                <a:solidFill>
                  <a:srgbClr val="FF0000"/>
                </a:solidFill>
                <a:latin typeface="Arial"/>
              </a:rPr>
              <a:t>~16 T </a:t>
            </a:r>
            <a:r>
              <a:rPr lang="fr-CH" b="1" kern="0" dirty="0" smtClean="0">
                <a:solidFill>
                  <a:srgbClr val="FF0000"/>
                </a:solidFill>
                <a:latin typeface="Arial"/>
                <a:sym typeface="Symbol"/>
              </a:rPr>
              <a:t> 100 </a:t>
            </a:r>
            <a:r>
              <a:rPr lang="fr-CH" b="1" kern="0" dirty="0" err="1" smtClean="0">
                <a:solidFill>
                  <a:srgbClr val="FF0000"/>
                </a:solidFill>
                <a:latin typeface="Arial"/>
                <a:sym typeface="Symbol"/>
              </a:rPr>
              <a:t>TeV</a:t>
            </a:r>
            <a:r>
              <a:rPr lang="fr-CH" b="1" kern="0" dirty="0" smtClean="0">
                <a:solidFill>
                  <a:srgbClr val="FF0000"/>
                </a:solidFill>
                <a:latin typeface="Arial"/>
                <a:sym typeface="Symbol"/>
              </a:rPr>
              <a:t> </a:t>
            </a:r>
            <a:r>
              <a:rPr lang="fr-CH" b="1" i="1" kern="0" dirty="0" smtClean="0">
                <a:solidFill>
                  <a:srgbClr val="FF0000"/>
                </a:solidFill>
                <a:latin typeface="Arial"/>
                <a:sym typeface="Symbol"/>
              </a:rPr>
              <a:t>pp</a:t>
            </a:r>
            <a:r>
              <a:rPr lang="fr-CH" b="1" kern="0" dirty="0" smtClean="0">
                <a:solidFill>
                  <a:srgbClr val="FF0000"/>
                </a:solidFill>
                <a:latin typeface="Arial"/>
                <a:sym typeface="Symbol"/>
              </a:rPr>
              <a:t> in 100 km</a:t>
            </a:r>
          </a:p>
        </p:txBody>
      </p:sp>
      <p:sp>
        <p:nvSpPr>
          <p:cNvPr id="12" name="Oval 12"/>
          <p:cNvSpPr/>
          <p:nvPr/>
        </p:nvSpPr>
        <p:spPr>
          <a:xfrm>
            <a:off x="1324598" y="1391374"/>
            <a:ext cx="1117813" cy="1084847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441897" y="2024706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rgbClr val="FF0000"/>
                </a:solidFill>
                <a:latin typeface="Arial"/>
              </a:rPr>
              <a:t>HE-LHC</a:t>
            </a:r>
          </a:p>
        </p:txBody>
      </p:sp>
      <p:pic>
        <p:nvPicPr>
          <p:cNvPr id="15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735" y="3043109"/>
            <a:ext cx="1269605" cy="1354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0735" y="1253507"/>
            <a:ext cx="1266069" cy="1350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3173" y="4836247"/>
            <a:ext cx="1294361" cy="1350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3888" y="3028676"/>
            <a:ext cx="1269605" cy="1350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2155" y="1249971"/>
            <a:ext cx="1354481" cy="1354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4104" y="4843320"/>
            <a:ext cx="1262532" cy="1343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ZoneTexte 1"/>
          <p:cNvSpPr txBox="1"/>
          <p:nvPr/>
        </p:nvSpPr>
        <p:spPr>
          <a:xfrm>
            <a:off x="9264352" y="6374739"/>
            <a:ext cx="2382383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CDR in </a:t>
            </a:r>
            <a:r>
              <a:rPr lang="fr-FR" sz="2400" b="1" dirty="0" err="1" smtClean="0"/>
              <a:t>fall</a:t>
            </a:r>
            <a:r>
              <a:rPr lang="fr-FR" sz="2400" b="1" dirty="0" smtClean="0"/>
              <a:t> 2018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20138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478015"/>
              </p:ext>
            </p:extLst>
          </p:nvPr>
        </p:nvGraphicFramePr>
        <p:xfrm>
          <a:off x="1640481" y="6356437"/>
          <a:ext cx="479425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" name="Equation" r:id="rId3" imgW="2959100" imgH="228600" progId="Equation.3">
                  <p:embed/>
                </p:oleObj>
              </mc:Choice>
              <mc:Fallback>
                <p:oleObj name="Equation" r:id="rId3" imgW="2959100" imgH="228600" progId="Equation.3">
                  <p:embed/>
                  <p:pic>
                    <p:nvPicPr>
                      <p:cNvPr id="36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40481" y="6356437"/>
                        <a:ext cx="4794250" cy="369887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859581"/>
              </p:ext>
            </p:extLst>
          </p:nvPr>
        </p:nvGraphicFramePr>
        <p:xfrm>
          <a:off x="7012581" y="6345324"/>
          <a:ext cx="308610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" name="Equation" r:id="rId5" imgW="1905000" imgH="228600" progId="Equation.3">
                  <p:embed/>
                </p:oleObj>
              </mc:Choice>
              <mc:Fallback>
                <p:oleObj name="Equation" r:id="rId5" imgW="1905000" imgH="228600" progId="Equation.3">
                  <p:embed/>
                  <p:pic>
                    <p:nvPicPr>
                      <p:cNvPr id="37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12581" y="6345324"/>
                        <a:ext cx="3086100" cy="369887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 w="28575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ight Arrow 9"/>
          <p:cNvSpPr/>
          <p:nvPr/>
        </p:nvSpPr>
        <p:spPr bwMode="auto">
          <a:xfrm>
            <a:off x="6441081" y="6356437"/>
            <a:ext cx="571500" cy="293688"/>
          </a:xfrm>
          <a:prstGeom prst="rightArrow">
            <a:avLst/>
          </a:prstGeom>
          <a:solidFill>
            <a:srgbClr val="C0C0C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022386" y="37041"/>
            <a:ext cx="10296636" cy="649034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FCCee</a:t>
            </a: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: High precisions Higgs couplings at 240 GeV and 350 GeV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4870114" y="847657"/>
            <a:ext cx="5056192" cy="132343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Great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  <a:r>
              <a:rPr kumimoji="0" lang="fr-FR" sz="1800" b="1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+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  <a:r>
              <a:rPr kumimoji="0" lang="fr-FR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asset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: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Tagged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Higgs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sample</a:t>
            </a:r>
            <a:endParaRPr kumimoji="0" lang="fr-FR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"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Total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Higgs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decay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width</a:t>
            </a:r>
            <a:endParaRPr kumimoji="0" lang="fr-FR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"/>
              <a:tabLst/>
              <a:defRPr/>
            </a:pP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Individual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branching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ratios to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sub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%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"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Invisible and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exotic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decays</a:t>
            </a:r>
            <a:endParaRPr kumimoji="0" lang="fr-FR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20" y="847657"/>
            <a:ext cx="3008706" cy="133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ZoneTexte 42"/>
          <p:cNvSpPr txBox="1"/>
          <p:nvPr/>
        </p:nvSpPr>
        <p:spPr>
          <a:xfrm>
            <a:off x="1422521" y="2240868"/>
            <a:ext cx="3243166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Reconstruct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Z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Determine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recoil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mass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thanks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to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beam-energy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constraint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, no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beamstralhung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</a:t>
            </a:r>
          </a:p>
        </p:txBody>
      </p:sp>
      <p:grpSp>
        <p:nvGrpSpPr>
          <p:cNvPr id="44" name="Groupe 43"/>
          <p:cNvGrpSpPr/>
          <p:nvPr/>
        </p:nvGrpSpPr>
        <p:grpSpPr>
          <a:xfrm>
            <a:off x="4906118" y="2907146"/>
            <a:ext cx="5960768" cy="3366170"/>
            <a:chOff x="3553161" y="2907146"/>
            <a:chExt cx="5960768" cy="3366170"/>
          </a:xfrm>
        </p:grpSpPr>
        <p:grpSp>
          <p:nvGrpSpPr>
            <p:cNvPr id="45" name="Groupe 44"/>
            <p:cNvGrpSpPr/>
            <p:nvPr/>
          </p:nvGrpSpPr>
          <p:grpSpPr>
            <a:xfrm>
              <a:off x="3553161" y="2907146"/>
              <a:ext cx="5960768" cy="3366170"/>
              <a:chOff x="1613629" y="2334610"/>
              <a:chExt cx="7556579" cy="3979041"/>
            </a:xfrm>
          </p:grpSpPr>
          <p:pic>
            <p:nvPicPr>
              <p:cNvPr id="51" name="Picture 6" descr="HiggsCross350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629" y="2334610"/>
                <a:ext cx="5867400" cy="3979041"/>
              </a:xfrm>
              <a:prstGeom prst="rect">
                <a:avLst/>
              </a:prstGeom>
            </p:spPr>
          </p:pic>
          <p:grpSp>
            <p:nvGrpSpPr>
              <p:cNvPr id="52" name="Groupe 51"/>
              <p:cNvGrpSpPr/>
              <p:nvPr/>
            </p:nvGrpSpPr>
            <p:grpSpPr>
              <a:xfrm>
                <a:off x="1720891" y="2399921"/>
                <a:ext cx="7449317" cy="3623320"/>
                <a:chOff x="1720891" y="2399921"/>
                <a:chExt cx="7449317" cy="3623320"/>
              </a:xfrm>
            </p:grpSpPr>
            <p:pic>
              <p:nvPicPr>
                <p:cNvPr id="53" name="Picture 7" descr="eeHZ.png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71331" y="3389130"/>
                  <a:ext cx="2031053" cy="1163600"/>
                </a:xfrm>
                <a:prstGeom prst="rect">
                  <a:avLst/>
                </a:prstGeom>
              </p:spPr>
            </p:pic>
            <p:pic>
              <p:nvPicPr>
                <p:cNvPr id="54" name="Picture 8" descr="eeHnn.png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86600" y="4637850"/>
                  <a:ext cx="2083608" cy="1385391"/>
                </a:xfrm>
                <a:prstGeom prst="rect">
                  <a:avLst/>
                </a:prstGeom>
              </p:spPr>
            </p:pic>
            <p:cxnSp>
              <p:nvCxnSpPr>
                <p:cNvPr id="55" name="Straight Connector 9"/>
                <p:cNvCxnSpPr/>
                <p:nvPr/>
              </p:nvCxnSpPr>
              <p:spPr bwMode="auto">
                <a:xfrm>
                  <a:off x="3505200" y="2800131"/>
                  <a:ext cx="0" cy="3146908"/>
                </a:xfrm>
                <a:prstGeom prst="line">
                  <a:avLst/>
                </a:prstGeom>
                <a:solidFill>
                  <a:srgbClr val="C0C0C0"/>
                </a:solidFill>
                <a:ln w="28575" cap="flat" cmpd="sng" algn="ctr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6" name="Straight Connector 10"/>
                <p:cNvCxnSpPr/>
                <p:nvPr/>
              </p:nvCxnSpPr>
              <p:spPr bwMode="auto">
                <a:xfrm>
                  <a:off x="6400800" y="2800131"/>
                  <a:ext cx="0" cy="3146908"/>
                </a:xfrm>
                <a:prstGeom prst="line">
                  <a:avLst/>
                </a:prstGeom>
                <a:solidFill>
                  <a:srgbClr val="C0C0C0"/>
                </a:solidFill>
                <a:ln w="28575" cap="flat" cmpd="sng" algn="ctr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57" name="Rectangle 56"/>
                <p:cNvSpPr/>
                <p:nvPr/>
              </p:nvSpPr>
              <p:spPr bwMode="auto">
                <a:xfrm>
                  <a:off x="2362201" y="2740394"/>
                  <a:ext cx="819149" cy="3146908"/>
                </a:xfrm>
                <a:prstGeom prst="rect">
                  <a:avLst/>
                </a:prstGeom>
                <a:solidFill>
                  <a:srgbClr val="CCFFCC">
                    <a:alpha val="41000"/>
                  </a:srgbClr>
                </a:solidFill>
                <a:ln w="28575" cap="flat" cmpd="sng" algn="ctr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cxnSp>
              <p:nvCxnSpPr>
                <p:cNvPr id="58" name="Straight Arrow Connector 12"/>
                <p:cNvCxnSpPr/>
                <p:nvPr/>
              </p:nvCxnSpPr>
              <p:spPr bwMode="auto">
                <a:xfrm flipH="1">
                  <a:off x="6019800" y="4102287"/>
                  <a:ext cx="1051531" cy="76200"/>
                </a:xfrm>
                <a:prstGeom prst="straightConnector1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59" name="Straight Arrow Connector 13"/>
                <p:cNvCxnSpPr/>
                <p:nvPr/>
              </p:nvCxnSpPr>
              <p:spPr bwMode="auto">
                <a:xfrm flipH="1">
                  <a:off x="6705600" y="5379062"/>
                  <a:ext cx="822932" cy="228600"/>
                </a:xfrm>
                <a:prstGeom prst="straightConnector1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60" name="Straight Arrow Connector 14"/>
                <p:cNvCxnSpPr/>
                <p:nvPr/>
              </p:nvCxnSpPr>
              <p:spPr bwMode="auto">
                <a:xfrm flipH="1">
                  <a:off x="5181600" y="4102287"/>
                  <a:ext cx="1889732" cy="1371600"/>
                </a:xfrm>
                <a:prstGeom prst="straightConnector1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61" name="Straight Arrow Connector 15"/>
                <p:cNvCxnSpPr/>
                <p:nvPr/>
              </p:nvCxnSpPr>
              <p:spPr bwMode="auto">
                <a:xfrm flipH="1">
                  <a:off x="6705600" y="5379062"/>
                  <a:ext cx="822932" cy="479908"/>
                </a:xfrm>
                <a:prstGeom prst="straightConnector1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62" name="TextBox 16"/>
                <p:cNvSpPr txBox="1"/>
                <p:nvPr/>
              </p:nvSpPr>
              <p:spPr>
                <a:xfrm>
                  <a:off x="3657599" y="5034002"/>
                  <a:ext cx="1301563" cy="4365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/>
                    </a:rPr>
                    <a:t>Z </a:t>
                  </a:r>
                  <a:r>
                    <a: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</a:rPr>
                    <a:t>→ </a:t>
                  </a:r>
                  <a:r>
                    <a:rPr kumimoji="0" lang="en-US" sz="18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Symbol" charset="2"/>
                      <a:cs typeface="Symbol" charset="2"/>
                    </a:rPr>
                    <a:t>nn</a:t>
                  </a:r>
                  <a:r>
                    <a:rPr kumimoji="0" 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/>
                    </a:rPr>
                    <a:t> </a:t>
                  </a:r>
                </a:p>
              </p:txBody>
            </p:sp>
            <p:sp>
              <p:nvSpPr>
                <p:cNvPr id="63" name="TextBox 17"/>
                <p:cNvSpPr txBox="1"/>
                <p:nvPr/>
              </p:nvSpPr>
              <p:spPr>
                <a:xfrm>
                  <a:off x="3657599" y="3790730"/>
                  <a:ext cx="1524001" cy="4365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/>
                    </a:rPr>
                    <a:t>Z </a:t>
                  </a:r>
                  <a:r>
                    <a: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</a:rPr>
                    <a:t>→ All</a:t>
                  </a:r>
                  <a:r>
                    <a:rPr kumimoji="0" 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/>
                    </a:rPr>
                    <a:t> </a:t>
                  </a:r>
                </a:p>
              </p:txBody>
            </p:sp>
            <p:sp>
              <p:nvSpPr>
                <p:cNvPr id="64" name="TextBox 18"/>
                <p:cNvSpPr txBox="1"/>
                <p:nvPr/>
              </p:nvSpPr>
              <p:spPr>
                <a:xfrm>
                  <a:off x="2019809" y="2399921"/>
                  <a:ext cx="186639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/>
                    </a:rPr>
                    <a:t>Unpolarized</a:t>
                  </a:r>
                  <a:r>
                    <a:rPr kumimoji="0" lang="en-U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/>
                    </a:rPr>
                    <a:t> cross sections</a:t>
                  </a:r>
                </a:p>
              </p:txBody>
            </p:sp>
            <p:sp>
              <p:nvSpPr>
                <p:cNvPr id="65" name="Oval 20"/>
                <p:cNvSpPr/>
                <p:nvPr/>
              </p:nvSpPr>
              <p:spPr bwMode="auto">
                <a:xfrm>
                  <a:off x="1720891" y="3522211"/>
                  <a:ext cx="457200" cy="276999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CC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66" name="TextBox 21"/>
                <p:cNvSpPr txBox="1"/>
                <p:nvPr/>
              </p:nvSpPr>
              <p:spPr>
                <a:xfrm>
                  <a:off x="5369950" y="2399921"/>
                  <a:ext cx="1670841" cy="3001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P Janot and G. </a:t>
                  </a:r>
                  <a:r>
                    <a:rPr kumimoji="0" lang="en-US" sz="105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Ganis</a:t>
                  </a:r>
                  <a:endParaRPr kumimoji="0" lang="en-US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46" name="ZoneTexte 45"/>
            <p:cNvSpPr txBox="1"/>
            <p:nvPr/>
          </p:nvSpPr>
          <p:spPr>
            <a:xfrm>
              <a:off x="4126532" y="3300965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Spin,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mass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75271" y="3173429"/>
              <a:ext cx="114967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s</a:t>
              </a:r>
              <a:r>
                <a:rPr kumimoji="0" lang="en-US" sz="18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HZ</a:t>
              </a:r>
              <a:r>
                <a:rPr kumimoji="0" lang="en-US" sz="18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, 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BRs,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width</a:t>
              </a:r>
              <a:endPara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787465" y="3030029"/>
              <a:ext cx="1217000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s</a:t>
              </a:r>
              <a:r>
                <a:rPr kumimoji="0" lang="en-US" sz="18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H</a:t>
              </a:r>
              <a:r>
                <a:rPr kumimoji="0" lang="en-US" sz="18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</a:rPr>
                <a:t>nn</a:t>
              </a:r>
              <a:r>
                <a:rPr kumimoji="0" lang="en-US" sz="18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, 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BRs,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width</a:t>
              </a:r>
              <a:endPara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49" name="Connecteur droit avec flèche 48"/>
            <p:cNvCxnSpPr/>
            <p:nvPr/>
          </p:nvCxnSpPr>
          <p:spPr>
            <a:xfrm flipH="1">
              <a:off x="5088125" y="3496594"/>
              <a:ext cx="340841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cxnSp>
          <p:nvCxnSpPr>
            <p:cNvPr id="50" name="Connecteur droit avec flèche 49"/>
            <p:cNvCxnSpPr/>
            <p:nvPr/>
          </p:nvCxnSpPr>
          <p:spPr>
            <a:xfrm flipH="1">
              <a:off x="7329369" y="3351342"/>
              <a:ext cx="528928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</p:grpSp>
      <p:sp>
        <p:nvSpPr>
          <p:cNvPr id="67" name="Rectangle 66"/>
          <p:cNvSpPr/>
          <p:nvPr/>
        </p:nvSpPr>
        <p:spPr>
          <a:xfrm>
            <a:off x="5133378" y="2181054"/>
            <a:ext cx="5224044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But …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Cross section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modest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 3" panose="05040102010807070707" pitchFamily="18" charset="2"/>
              </a:rPr>
              <a:t>a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very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large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luminosity</a:t>
            </a:r>
            <a:endParaRPr kumimoji="0" lang="fr-FR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1504120" y="5888666"/>
            <a:ext cx="204575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</a:rPr>
              <a:t>d(</a:t>
            </a:r>
            <a:r>
              <a:rPr kumimoji="0" 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</a:rPr>
              <a:t>s</a:t>
            </a:r>
            <a:r>
              <a:rPr kumimoji="0" lang="fr-FR" sz="24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HZ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) = 0.5%</a:t>
            </a:r>
            <a:endParaRPr kumimoji="0" lang="fr-FR" sz="2400" b="1" i="0" u="none" strike="noStrike" kern="0" cap="none" spc="0" normalizeH="0" baseline="-25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9718" y="3647428"/>
            <a:ext cx="3302463" cy="2157836"/>
          </a:xfrm>
          <a:prstGeom prst="rect">
            <a:avLst/>
          </a:prstGeom>
        </p:spPr>
      </p:pic>
      <p:cxnSp>
        <p:nvCxnSpPr>
          <p:cNvPr id="70" name="Connecteur droit avec flèche 69"/>
          <p:cNvCxnSpPr/>
          <p:nvPr/>
        </p:nvCxnSpPr>
        <p:spPr>
          <a:xfrm flipH="1">
            <a:off x="2144537" y="5301208"/>
            <a:ext cx="1584176" cy="66196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4618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5" y="1412776"/>
            <a:ext cx="8881843" cy="511256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358928" y="3861048"/>
            <a:ext cx="1370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2"/>
                </a:solidFill>
              </a:rPr>
              <a:t>~3x10</a:t>
            </a:r>
            <a:r>
              <a:rPr lang="fr-FR" b="1" baseline="30000" dirty="0">
                <a:solidFill>
                  <a:schemeClr val="bg2"/>
                </a:solidFill>
              </a:rPr>
              <a:t>5</a:t>
            </a:r>
            <a:r>
              <a:rPr lang="fr-FR" b="1" dirty="0">
                <a:solidFill>
                  <a:schemeClr val="bg2"/>
                </a:solidFill>
              </a:rPr>
              <a:t> H/y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835860" y="3084929"/>
            <a:ext cx="1430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2"/>
                </a:solidFill>
              </a:rPr>
              <a:t>~2x10</a:t>
            </a:r>
            <a:r>
              <a:rPr lang="fr-FR" b="1" baseline="30000" dirty="0">
                <a:solidFill>
                  <a:schemeClr val="bg2"/>
                </a:solidFill>
              </a:rPr>
              <a:t>7</a:t>
            </a:r>
            <a:r>
              <a:rPr lang="fr-FR" b="1" dirty="0">
                <a:solidFill>
                  <a:schemeClr val="bg2"/>
                </a:solidFill>
              </a:rPr>
              <a:t> W/y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843973" y="4805136"/>
            <a:ext cx="1263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2"/>
                </a:solidFill>
              </a:rPr>
              <a:t>~4x10</a:t>
            </a:r>
            <a:r>
              <a:rPr lang="fr-FR" b="1" baseline="30000" dirty="0">
                <a:solidFill>
                  <a:schemeClr val="bg2"/>
                </a:solidFill>
              </a:rPr>
              <a:t>5</a:t>
            </a:r>
            <a:r>
              <a:rPr lang="fr-FR" b="1" dirty="0">
                <a:solidFill>
                  <a:schemeClr val="bg2"/>
                </a:solidFill>
              </a:rPr>
              <a:t> t/y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" y="-27384"/>
            <a:ext cx="12192000" cy="708177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collider parameters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9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259796" y="831324"/>
            <a:ext cx="7685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FCC-</a:t>
            </a:r>
            <a:r>
              <a:rPr lang="fr-FR" sz="2400" b="1" dirty="0" err="1" smtClean="0"/>
              <a:t>ee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Luminosity</a:t>
            </a:r>
            <a:r>
              <a:rPr lang="fr-FR" sz="2400" b="1" dirty="0" smtClean="0"/>
              <a:t> for 50 MW power per </a:t>
            </a:r>
            <a:r>
              <a:rPr lang="fr-FR" sz="2400" b="1" dirty="0" err="1" smtClean="0"/>
              <a:t>beam</a:t>
            </a:r>
            <a:r>
              <a:rPr lang="fr-FR" sz="2400" b="1" dirty="0" smtClean="0"/>
              <a:t> and 2 IP</a:t>
            </a:r>
            <a:endParaRPr lang="fr-FR" sz="2400" b="1" dirty="0"/>
          </a:p>
        </p:txBody>
      </p:sp>
      <p:cxnSp>
        <p:nvCxnSpPr>
          <p:cNvPr id="6" name="Connecteur droit avec flèche 5"/>
          <p:cNvCxnSpPr>
            <a:stCxn id="3" idx="2"/>
          </p:cNvCxnSpPr>
          <p:nvPr/>
        </p:nvCxnSpPr>
        <p:spPr>
          <a:xfrm flipH="1">
            <a:off x="3719736" y="1292989"/>
            <a:ext cx="4382683" cy="14159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3706159" y="1984813"/>
            <a:ext cx="314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2"/>
                </a:solidFill>
              </a:rPr>
              <a:t>~2x10</a:t>
            </a:r>
            <a:r>
              <a:rPr lang="fr-FR" b="1" baseline="30000" dirty="0">
                <a:solidFill>
                  <a:schemeClr val="bg2"/>
                </a:solidFill>
              </a:rPr>
              <a:t>12</a:t>
            </a:r>
            <a:r>
              <a:rPr lang="fr-FR" b="1" dirty="0">
                <a:solidFill>
                  <a:schemeClr val="bg2"/>
                </a:solidFill>
              </a:rPr>
              <a:t> </a:t>
            </a:r>
            <a:r>
              <a:rPr lang="fr-FR" b="1" dirty="0" smtClean="0">
                <a:solidFill>
                  <a:schemeClr val="bg2"/>
                </a:solidFill>
              </a:rPr>
              <a:t>Z/y (</a:t>
            </a:r>
            <a:r>
              <a:rPr lang="fr-FR" b="1" dirty="0" smtClean="0">
                <a:solidFill>
                  <a:schemeClr val="bg2"/>
                </a:solidFill>
                <a:latin typeface="Wingdings 3" panose="05040102010807070707" pitchFamily="18" charset="2"/>
              </a:rPr>
              <a:t>a</a:t>
            </a:r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 EWK, </a:t>
            </a:r>
            <a:r>
              <a:rPr lang="fr-FR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flavor</a:t>
            </a:r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, lepton… </a:t>
            </a:r>
            <a:r>
              <a:rPr lang="fr-FR" b="1" dirty="0" err="1" smtClean="0">
                <a:solidFill>
                  <a:schemeClr val="bg2"/>
                </a:solidFill>
                <a:latin typeface="Arial Narrow" panose="020B0606020202030204" pitchFamily="34" charset="0"/>
              </a:rPr>
              <a:t>physics</a:t>
            </a:r>
            <a:r>
              <a:rPr lang="fr-FR" b="1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)</a:t>
            </a:r>
            <a:endParaRPr lang="fr-F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8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656692"/>
            <a:ext cx="11936519" cy="525658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724292" y="5841268"/>
            <a:ext cx="10679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5 Y </a:t>
            </a:r>
          </a:p>
          <a:p>
            <a:pPr algn="ctr"/>
            <a:r>
              <a:rPr lang="fr-FR" b="1" dirty="0" smtClean="0"/>
              <a:t>@</a:t>
            </a:r>
          </a:p>
          <a:p>
            <a:pPr algn="ctr"/>
            <a:r>
              <a:rPr lang="fr-FR" b="1" dirty="0" smtClean="0"/>
              <a:t>240GeV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9769126" y="5845409"/>
            <a:ext cx="10679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+ 1.5 Y </a:t>
            </a:r>
          </a:p>
          <a:p>
            <a:pPr algn="ctr"/>
            <a:r>
              <a:rPr lang="fr-FR" b="1" dirty="0" smtClean="0"/>
              <a:t>@</a:t>
            </a:r>
          </a:p>
          <a:p>
            <a:pPr algn="ctr"/>
            <a:r>
              <a:rPr lang="fr-FR" b="1" dirty="0" smtClean="0"/>
              <a:t>365GeV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867342" y="5984993"/>
            <a:ext cx="950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+ LHC</a:t>
            </a:r>
          </a:p>
        </p:txBody>
      </p:sp>
      <p:sp>
        <p:nvSpPr>
          <p:cNvPr id="6" name="Rectangle 5"/>
          <p:cNvSpPr/>
          <p:nvPr/>
        </p:nvSpPr>
        <p:spPr>
          <a:xfrm>
            <a:off x="2248146" y="66370"/>
            <a:ext cx="77396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kern="0" dirty="0" err="1" smtClean="0">
                <a:latin typeface="Arial"/>
              </a:rPr>
              <a:t>FCCee</a:t>
            </a:r>
            <a:r>
              <a:rPr lang="en-GB" sz="3200" b="1" kern="0" dirty="0" smtClean="0">
                <a:latin typeface="Arial"/>
              </a:rPr>
              <a:t> sensitivities to Higgs couplings</a:t>
            </a:r>
            <a:endParaRPr lang="fr-FR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9792214" y="1844824"/>
            <a:ext cx="1044834" cy="50131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546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42659956"/>
                  </p:ext>
                </p:extLst>
              </p:nvPr>
            </p:nvGraphicFramePr>
            <p:xfrm>
              <a:off x="0" y="614785"/>
              <a:ext cx="9092487" cy="5010459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78403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537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562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321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53973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49977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505152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50044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000" dirty="0" smtClean="0">
                              <a:solidFill>
                                <a:schemeClr val="bg2"/>
                              </a:solidFill>
                            </a:rPr>
                            <a:t>observable</a:t>
                          </a:r>
                          <a:endParaRPr lang="fr-CH" sz="10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marT="34290" marB="3429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DF6F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500" dirty="0" err="1" smtClean="0">
                              <a:solidFill>
                                <a:schemeClr val="bg2"/>
                              </a:solidFill>
                            </a:rPr>
                            <a:t>Physics</a:t>
                          </a:r>
                          <a:endParaRPr lang="fr-CH" sz="15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marT="34290" marB="3429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DF6F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dirty="0" err="1" smtClean="0">
                              <a:solidFill>
                                <a:schemeClr val="bg2"/>
                              </a:solidFill>
                            </a:rPr>
                            <a:t>Present</a:t>
                          </a:r>
                          <a:r>
                            <a:rPr lang="fr-CH" sz="1200" dirty="0" smtClean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  <a:r>
                            <a:rPr lang="fr-CH" sz="1200" dirty="0" err="1" smtClean="0">
                              <a:solidFill>
                                <a:schemeClr val="bg2"/>
                              </a:solidFill>
                            </a:rPr>
                            <a:t>precision</a:t>
                          </a:r>
                          <a:r>
                            <a:rPr lang="fr-CH" sz="1200" dirty="0" smtClean="0">
                              <a:solidFill>
                                <a:schemeClr val="bg2"/>
                              </a:solidFill>
                            </a:rPr>
                            <a:t> (PDG)</a:t>
                          </a:r>
                          <a:endParaRPr lang="fr-CH" sz="1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marT="34290" marB="3429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DF6F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endParaRPr lang="fr-CH" sz="14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marT="34290" marB="3429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DF6F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>
                              <a:solidFill>
                                <a:schemeClr val="bg2"/>
                              </a:solidFill>
                            </a:rPr>
                            <a:t>FCC-</a:t>
                          </a:r>
                          <a:r>
                            <a:rPr lang="fr-CH" sz="1400" dirty="0" err="1" smtClean="0">
                              <a:solidFill>
                                <a:schemeClr val="bg2"/>
                              </a:solidFill>
                            </a:rPr>
                            <a:t>ee</a:t>
                          </a:r>
                          <a:r>
                            <a:rPr lang="fr-CH" sz="1400" dirty="0" smtClean="0">
                              <a:solidFill>
                                <a:schemeClr val="tx2"/>
                              </a:solidFill>
                            </a:rPr>
                            <a:t> </a:t>
                          </a:r>
                          <a:r>
                            <a:rPr lang="fr-CH" sz="1400" dirty="0" smtClean="0">
                              <a:solidFill>
                                <a:srgbClr val="0000FF"/>
                              </a:solidFill>
                            </a:rPr>
                            <a:t>stat</a:t>
                          </a:r>
                        </a:p>
                        <a:p>
                          <a:r>
                            <a:rPr lang="fr-CH" sz="1400" dirty="0" err="1" smtClean="0">
                              <a:solidFill>
                                <a:srgbClr val="FF0000"/>
                              </a:solidFill>
                            </a:rPr>
                            <a:t>Syst</a:t>
                          </a:r>
                          <a:r>
                            <a:rPr lang="fr-CH" sz="1400" dirty="0" smtClean="0">
                              <a:solidFill>
                                <a:schemeClr val="tx2"/>
                              </a:solidFill>
                            </a:rPr>
                            <a:t> </a:t>
                          </a:r>
                          <a:r>
                            <a:rPr lang="fr-CH" sz="1400" dirty="0" err="1" smtClean="0">
                              <a:solidFill>
                                <a:schemeClr val="bg2"/>
                              </a:solidFill>
                            </a:rPr>
                            <a:t>Precision</a:t>
                          </a:r>
                          <a:r>
                            <a:rPr lang="fr-CH" sz="1400" dirty="0" smtClean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  <a:endParaRPr lang="fr-CH" sz="14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marT="34290" marB="3429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DF6F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aseline="0" dirty="0" smtClean="0">
                              <a:solidFill>
                                <a:schemeClr val="bg2"/>
                              </a:solidFill>
                            </a:rPr>
                            <a:t>FCC-</a:t>
                          </a:r>
                          <a:r>
                            <a:rPr lang="fr-CH" sz="1400" baseline="0" dirty="0" err="1" smtClean="0">
                              <a:solidFill>
                                <a:schemeClr val="bg2"/>
                              </a:solidFill>
                            </a:rPr>
                            <a:t>ee</a:t>
                          </a:r>
                          <a:r>
                            <a:rPr lang="fr-CH" sz="1400" baseline="0" dirty="0" smtClean="0">
                              <a:solidFill>
                                <a:schemeClr val="bg2"/>
                              </a:solidFill>
                            </a:rPr>
                            <a:t> key</a:t>
                          </a:r>
                          <a:endParaRPr lang="fr-CH" sz="14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marT="34290" marB="3429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DF6F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>
                              <a:solidFill>
                                <a:schemeClr val="bg2"/>
                              </a:solidFill>
                            </a:rPr>
                            <a:t>Challenge</a:t>
                          </a:r>
                          <a:endParaRPr lang="fr-CH" sz="14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marT="34290" marB="3429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DF6F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379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500" b="1" dirty="0" smtClean="0"/>
                            <a:t>M</a:t>
                          </a:r>
                          <a:r>
                            <a:rPr lang="fr-CH" sz="1500" b="1" baseline="-25000" dirty="0" smtClean="0"/>
                            <a:t>Z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9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MeV/c2</a:t>
                          </a:r>
                          <a:endParaRPr lang="fr-CH" sz="1100" b="1" dirty="0" smtClean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b="1" dirty="0" smtClean="0"/>
                            <a:t>Input</a:t>
                          </a:r>
                          <a:endParaRPr lang="fr-CH" sz="1200" b="1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91187.5 </a:t>
                          </a:r>
                          <a:r>
                            <a:rPr lang="fr-CH" sz="14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  <a:sym typeface="Symbol"/>
                            </a:rPr>
                            <a:t></a:t>
                          </a:r>
                          <a:r>
                            <a:rPr lang="fr-CH" sz="14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2.1</a:t>
                          </a:r>
                          <a:endParaRPr lang="fr-CH" sz="15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Z Line </a:t>
                          </a:r>
                          <a:r>
                            <a:rPr lang="fr-CH" sz="1400" dirty="0" err="1" smtClean="0"/>
                            <a:t>shape</a:t>
                          </a:r>
                          <a:r>
                            <a:rPr lang="fr-CH" sz="1400" dirty="0" smtClean="0"/>
                            <a:t> scan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1" dirty="0" smtClean="0">
                              <a:solidFill>
                                <a:srgbClr val="0000FF"/>
                              </a:solidFill>
                              <a:sym typeface="Symbol"/>
                            </a:rPr>
                            <a:t>0.004</a:t>
                          </a:r>
                          <a:r>
                            <a:rPr lang="fr-CH" sz="1400" b="1" baseline="0" dirty="0" smtClean="0">
                              <a:solidFill>
                                <a:srgbClr val="0000FF"/>
                              </a:solidFill>
                              <a:sym typeface="Symbol"/>
                            </a:rPr>
                            <a:t> MeV</a:t>
                          </a:r>
                          <a:endParaRPr lang="fr-CH" sz="1400" b="1" dirty="0" smtClean="0">
                            <a:solidFill>
                              <a:srgbClr val="0000FF"/>
                            </a:solidFill>
                            <a:sym typeface="Symbol"/>
                          </a:endParaRPr>
                        </a:p>
                        <a:p>
                          <a:r>
                            <a:rPr lang="fr-CH" sz="1400" b="1" dirty="0" smtClean="0">
                              <a:solidFill>
                                <a:srgbClr val="FF0000"/>
                              </a:solidFill>
                              <a:sym typeface="Symbol"/>
                            </a:rPr>
                            <a:t>&lt;</a:t>
                          </a:r>
                          <a:r>
                            <a:rPr lang="fr-CH" sz="1400" b="1" dirty="0" smtClean="0">
                              <a:solidFill>
                                <a:srgbClr val="FF0000"/>
                              </a:solidFill>
                            </a:rPr>
                            <a:t>0.1</a:t>
                          </a:r>
                          <a:r>
                            <a:rPr lang="fr-CH" sz="1400" b="1" baseline="0" dirty="0" smtClean="0">
                              <a:solidFill>
                                <a:srgbClr val="FF0000"/>
                              </a:solidFill>
                            </a:rPr>
                            <a:t> MeV</a:t>
                          </a:r>
                          <a:endParaRPr lang="fr-CH" sz="1100" b="0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1" dirty="0" err="1" smtClean="0">
                              <a:solidFill>
                                <a:srgbClr val="FF0000"/>
                              </a:solidFill>
                            </a:rPr>
                            <a:t>E_cal</a:t>
                          </a:r>
                          <a:endParaRPr lang="fr-CH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QED corrections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379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500" b="1" dirty="0" smtClean="0">
                              <a:sym typeface="Symbol"/>
                            </a:rPr>
                            <a:t></a:t>
                          </a:r>
                          <a:r>
                            <a:rPr lang="fr-CH" sz="1500" b="1" baseline="-25000" dirty="0" smtClean="0">
                              <a:sym typeface="Symbol"/>
                            </a:rPr>
                            <a:t>Z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CH" sz="9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MeV/c2</a:t>
                          </a:r>
                          <a:endParaRPr kumimoji="0" lang="fr-CH" sz="11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b="1" dirty="0" smtClean="0">
                              <a:sym typeface="Symbol"/>
                            </a:rPr>
                            <a:t> (T)</a:t>
                          </a:r>
                        </a:p>
                        <a:p>
                          <a:r>
                            <a:rPr lang="fr-CH" sz="1200" b="1" dirty="0" smtClean="0">
                              <a:solidFill>
                                <a:srgbClr val="0000FF"/>
                              </a:solidFill>
                              <a:sym typeface="Symbol"/>
                            </a:rPr>
                            <a:t>(no !)</a:t>
                          </a:r>
                          <a:endParaRPr lang="fr-CH" sz="12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4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2495.2  </a:t>
                          </a:r>
                          <a:r>
                            <a:rPr lang="fr-CH" sz="14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  <a:sym typeface="Symbol"/>
                            </a:rPr>
                            <a:t></a:t>
                          </a:r>
                          <a:r>
                            <a:rPr lang="fr-CH" sz="14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2.3</a:t>
                          </a:r>
                          <a:endParaRPr lang="fr-CH" sz="15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Z Line </a:t>
                          </a:r>
                          <a:r>
                            <a:rPr lang="fr-CH" sz="1400" dirty="0" err="1" smtClean="0"/>
                            <a:t>shape</a:t>
                          </a:r>
                          <a:r>
                            <a:rPr lang="fr-CH" sz="1400" dirty="0" smtClean="0"/>
                            <a:t> scan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400" b="1" dirty="0" smtClean="0">
                              <a:solidFill>
                                <a:srgbClr val="0000FF"/>
                              </a:solidFill>
                              <a:sym typeface="Symbol"/>
                            </a:rPr>
                            <a:t>0.007</a:t>
                          </a:r>
                          <a:r>
                            <a:rPr lang="fr-CH" sz="1400" b="1" baseline="0" dirty="0" smtClean="0">
                              <a:solidFill>
                                <a:srgbClr val="0000FF"/>
                              </a:solidFill>
                              <a:sym typeface="Symbol"/>
                            </a:rPr>
                            <a:t> MeV</a:t>
                          </a:r>
                          <a:endParaRPr lang="fr-CH" sz="1400" b="1" dirty="0" smtClean="0">
                            <a:solidFill>
                              <a:srgbClr val="0000FF"/>
                            </a:solidFill>
                            <a:sym typeface="Symbol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400" b="1" dirty="0" smtClean="0">
                              <a:solidFill>
                                <a:srgbClr val="FF0000"/>
                              </a:solidFill>
                              <a:sym typeface="Symbol"/>
                            </a:rPr>
                            <a:t>&lt;</a:t>
                          </a:r>
                          <a:r>
                            <a:rPr lang="fr-CH" sz="1400" b="1" dirty="0" smtClean="0">
                              <a:solidFill>
                                <a:srgbClr val="FF0000"/>
                              </a:solidFill>
                            </a:rPr>
                            <a:t>0.1</a:t>
                          </a:r>
                          <a:r>
                            <a:rPr lang="fr-CH" sz="1400" b="1" baseline="0" dirty="0" smtClean="0">
                              <a:solidFill>
                                <a:srgbClr val="FF0000"/>
                              </a:solidFill>
                            </a:rPr>
                            <a:t> MeV</a:t>
                          </a:r>
                          <a:endParaRPr lang="fr-CH" sz="1100" b="0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1" dirty="0" err="1" smtClean="0">
                              <a:solidFill>
                                <a:srgbClr val="FF0000"/>
                              </a:solidFill>
                            </a:rPr>
                            <a:t>E_cal</a:t>
                          </a:r>
                          <a:endParaRPr lang="fr-CH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QED corrections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2304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lvl="0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CH" sz="1400" b="1" i="1" dirty="0" smtClean="0">
                                    <a:latin typeface="Cambria Math"/>
                                  </a:rPr>
                                  <m:t>𝑹</m:t>
                                </m:r>
                                <m:r>
                                  <a:rPr lang="fr-CH" sz="1400" b="1" i="1" baseline="-25000" dirty="0" err="1" smtClean="0">
                                    <a:latin typeface="Cambria Math"/>
                                  </a:rPr>
                                  <m:t>𝒍</m:t>
                                </m:r>
                                <m:r>
                                  <a:rPr lang="fr-CH" sz="1400" b="1" i="1" baseline="-25000" dirty="0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fr-CH" sz="1400" b="1" i="1" baseline="0" dirty="0" smtClean="0">
                                    <a:latin typeface="Cambria Math"/>
                                    <a:sym typeface="Symbol"/>
                                  </a:rPr>
                                  <m:t></m:t>
                                </m:r>
                                <m:box>
                                  <m:boxPr>
                                    <m:ctrlPr>
                                      <a:rPr lang="fr-CH" sz="1400" b="1" i="1" baseline="0" dirty="0" smtClean="0">
                                        <a:latin typeface="Cambria Math" panose="02040503050406030204" pitchFamily="18" charset="0"/>
                                        <a:sym typeface="Symbol"/>
                                      </a:rPr>
                                    </m:ctrlPr>
                                  </m:boxPr>
                                  <m:e>
                                    <m:f>
                                      <m:fPr>
                                        <m:ctrlPr>
                                          <a:rPr lang="fr-CH" sz="1400" b="1" i="1" baseline="0" dirty="0" smtClean="0">
                                            <a:latin typeface="Cambria Math" panose="02040503050406030204" pitchFamily="18" charset="0"/>
                                            <a:sym typeface="Symbol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fr-CH" sz="1400" b="1" i="1" baseline="0" dirty="0" smtClean="0">
                                                <a:latin typeface="Cambria Math" panose="02040503050406030204" pitchFamily="18" charset="0"/>
                                                <a:sym typeface="Symbol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CH" sz="1400" b="1" i="1" baseline="0" dirty="0" smtClean="0">
                                                <a:latin typeface="Cambria Math"/>
                                                <a:sym typeface="Symbol"/>
                                              </a:rPr>
                                              <m:t></m:t>
                                            </m:r>
                                          </m:e>
                                          <m:sub>
                                            <m:r>
                                              <a:rPr lang="fr-CH" sz="1400" b="1" i="1" baseline="0" dirty="0" smtClean="0">
                                                <a:latin typeface="Cambria Math"/>
                                                <a:sym typeface="Symbol"/>
                                              </a:rPr>
                                              <m:t>𝒉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fr-CH" sz="1400" b="1" i="1" baseline="0" dirty="0" smtClean="0">
                                                <a:latin typeface="Cambria Math" panose="02040503050406030204" pitchFamily="18" charset="0"/>
                                                <a:sym typeface="Symbol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CH" sz="1400" b="1" i="1" baseline="0" dirty="0" smtClean="0">
                                                <a:latin typeface="Cambria Math"/>
                                                <a:sym typeface="Symbol"/>
                                              </a:rPr>
                                              <m:t></m:t>
                                            </m:r>
                                          </m:e>
                                          <m:sub>
                                            <m:r>
                                              <a:rPr lang="fr-CH" sz="1400" b="1" i="1" baseline="0" dirty="0" smtClean="0">
                                                <a:latin typeface="Cambria Math"/>
                                                <a:sym typeface="Symbol"/>
                                              </a:rPr>
                                              <m:t>𝒍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box>
                              </m:oMath>
                            </m:oMathPara>
                          </a14:m>
                          <a:endParaRPr lang="fr-CH" sz="1400" b="1" baseline="-250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b="1" dirty="0" smtClean="0">
                              <a:sym typeface="Symbol"/>
                            </a:rPr>
                            <a:t></a:t>
                          </a:r>
                          <a:r>
                            <a:rPr lang="fr-CH" sz="1200" b="1" baseline="-25000" dirty="0" smtClean="0">
                              <a:sym typeface="Symbol"/>
                            </a:rPr>
                            <a:t>s , </a:t>
                          </a:r>
                          <a:r>
                            <a:rPr lang="fr-CH" sz="1200" b="1" dirty="0" smtClean="0">
                              <a:sym typeface="Symbol"/>
                            </a:rPr>
                            <a:t></a:t>
                          </a:r>
                          <a:r>
                            <a:rPr lang="fr-CH" sz="1200" b="1" baseline="-25000" dirty="0" smtClean="0">
                              <a:sym typeface="Symbol"/>
                            </a:rPr>
                            <a:t>b</a:t>
                          </a:r>
                          <a:r>
                            <a:rPr lang="fr-CH" sz="1200" b="1" dirty="0" smtClean="0">
                              <a:sym typeface="Symbol"/>
                            </a:rPr>
                            <a:t>  </a:t>
                          </a:r>
                          <a:endParaRPr lang="fr-CH" sz="1200" b="1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20.767 </a:t>
                          </a:r>
                          <a:r>
                            <a:rPr lang="fr-CH" sz="12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(25)</a:t>
                          </a:r>
                        </a:p>
                        <a:p>
                          <a:r>
                            <a:rPr lang="fr-CH" sz="1400" b="0" dirty="0" smtClean="0">
                              <a:solidFill>
                                <a:schemeClr val="bg2"/>
                              </a:solidFill>
                              <a:sym typeface="Symbol"/>
                            </a:rPr>
                            <a:t>(</a:t>
                          </a:r>
                          <a:r>
                            <a:rPr lang="fr-CH" sz="1400" b="0" baseline="-25000" dirty="0" smtClean="0">
                              <a:solidFill>
                                <a:schemeClr val="bg2"/>
                              </a:solidFill>
                              <a:sym typeface="Symbol"/>
                            </a:rPr>
                            <a:t>s</a:t>
                          </a:r>
                          <a:r>
                            <a:rPr lang="fr-CH" sz="1400" b="0" baseline="0" dirty="0" smtClean="0">
                              <a:solidFill>
                                <a:schemeClr val="bg2"/>
                              </a:solidFill>
                              <a:sym typeface="Symbol"/>
                            </a:rPr>
                            <a:t> </a:t>
                          </a:r>
                          <a:r>
                            <a:rPr lang="fr-CH" sz="1400" b="0" baseline="-25000" dirty="0" smtClean="0">
                              <a:solidFill>
                                <a:schemeClr val="bg2"/>
                              </a:solidFill>
                              <a:sym typeface="Symbol"/>
                            </a:rPr>
                            <a:t> </a:t>
                          </a:r>
                          <a:r>
                            <a:rPr lang="fr-CH" sz="1400" b="0" kern="1200" dirty="0" smtClean="0">
                              <a:solidFill>
                                <a:schemeClr val="bg2"/>
                              </a:solidFill>
                              <a:latin typeface="Calibri"/>
                              <a:ea typeface="+mn-ea"/>
                              <a:cs typeface="+mn-cs"/>
                              <a:sym typeface="Symbol"/>
                            </a:rPr>
                            <a:t></a:t>
                          </a:r>
                          <a:r>
                            <a:rPr lang="fr-CH" sz="1400" b="0" kern="1200" dirty="0" smtClean="0">
                              <a:solidFill>
                                <a:schemeClr val="bg2"/>
                              </a:solidFill>
                              <a:latin typeface="Calibri"/>
                              <a:ea typeface="+mn-ea"/>
                              <a:cs typeface="+mn-cs"/>
                            </a:rPr>
                            <a:t>0.0011)</a:t>
                          </a:r>
                          <a:endParaRPr lang="fr-CH" sz="1400" b="0" i="0" u="none" strike="noStrike" kern="1200" baseline="0" dirty="0" smtClean="0">
                            <a:solidFill>
                              <a:schemeClr val="bg2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Z </a:t>
                          </a:r>
                          <a:r>
                            <a:rPr lang="fr-CH" sz="1400" dirty="0" err="1" smtClean="0"/>
                            <a:t>Peak</a:t>
                          </a:r>
                          <a:r>
                            <a:rPr lang="fr-CH" sz="1400" dirty="0" smtClean="0"/>
                            <a:t> 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1" i="0" u="none" strike="noStrike" kern="1200" baseline="0" dirty="0" smtClean="0">
                              <a:solidFill>
                                <a:srgbClr val="0000FF"/>
                              </a:solidFill>
                              <a:latin typeface="+mn-lt"/>
                              <a:ea typeface="+mn-ea"/>
                              <a:cs typeface="+mn-cs"/>
                              <a:sym typeface="Symbol"/>
                            </a:rPr>
                            <a:t>0.0001 </a:t>
                          </a:r>
                          <a:r>
                            <a:rPr lang="fr-CH" sz="1400" b="1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  <a:sym typeface="Symbol"/>
                            </a:rPr>
                            <a:t> (2-20)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400" b="1" dirty="0" smtClean="0">
                              <a:sym typeface="Symbol"/>
                            </a:rPr>
                            <a:t>(</a:t>
                          </a:r>
                          <a:r>
                            <a:rPr lang="fr-CH" sz="1400" b="1" baseline="-25000" dirty="0" smtClean="0">
                              <a:sym typeface="Symbol"/>
                            </a:rPr>
                            <a:t>s</a:t>
                          </a:r>
                          <a:r>
                            <a:rPr lang="fr-CH" sz="1400" b="1" baseline="0" dirty="0" smtClean="0">
                              <a:sym typeface="Symbol"/>
                            </a:rPr>
                            <a:t> </a:t>
                          </a:r>
                          <a:r>
                            <a:rPr lang="fr-CH" sz="1400" b="1" baseline="-25000" dirty="0" smtClean="0">
                              <a:sym typeface="Symbol"/>
                            </a:rPr>
                            <a:t> </a:t>
                          </a:r>
                          <a:r>
                            <a:rPr lang="fr-CH" sz="1400" b="1" kern="1200" dirty="0" smtClean="0">
                              <a:solidFill>
                                <a:srgbClr val="0000FF"/>
                              </a:solidFill>
                              <a:latin typeface="Calibri"/>
                              <a:ea typeface="+mn-ea"/>
                              <a:cs typeface="+mn-cs"/>
                              <a:sym typeface="Symbol"/>
                            </a:rPr>
                            <a:t></a:t>
                          </a:r>
                          <a:r>
                            <a:rPr lang="fr-CH" sz="1400" b="1" kern="1200" dirty="0" smtClean="0">
                              <a:solidFill>
                                <a:srgbClr val="0000FF"/>
                              </a:solidFill>
                              <a:latin typeface="Calibri"/>
                              <a:ea typeface="+mn-ea"/>
                              <a:cs typeface="+mn-cs"/>
                            </a:rPr>
                            <a:t>0.00015)</a:t>
                          </a: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err="1" smtClean="0"/>
                            <a:t>Statistics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QED</a:t>
                          </a:r>
                          <a:r>
                            <a:rPr lang="fr-CH" sz="1400" baseline="0" dirty="0" smtClean="0"/>
                            <a:t> corrections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9505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500" b="1" dirty="0" smtClean="0"/>
                            <a:t>N</a:t>
                          </a:r>
                          <a:r>
                            <a:rPr lang="fr-CH" sz="1500" b="1" baseline="-25000" dirty="0" smtClean="0">
                              <a:sym typeface="Symbol"/>
                            </a:rPr>
                            <a:t></a:t>
                          </a:r>
                          <a:endParaRPr lang="fr-CH" sz="1500" b="1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b="1" dirty="0" err="1" smtClean="0"/>
                            <a:t>Unitarity</a:t>
                          </a:r>
                          <a:r>
                            <a:rPr lang="fr-CH" sz="1200" b="1" baseline="0" dirty="0" smtClean="0"/>
                            <a:t> of PMNS, </a:t>
                          </a:r>
                          <a:r>
                            <a:rPr lang="fr-CH" sz="1200" b="1" baseline="0" dirty="0" err="1" smtClean="0"/>
                            <a:t>sterile</a:t>
                          </a:r>
                          <a:r>
                            <a:rPr lang="fr-CH" sz="1200" b="1" baseline="0" dirty="0" smtClean="0"/>
                            <a:t> </a:t>
                          </a:r>
                          <a:r>
                            <a:rPr lang="fr-CH" sz="1200" b="1" baseline="0" dirty="0" smtClean="0">
                              <a:sym typeface="Symbol"/>
                            </a:rPr>
                            <a:t>’s</a:t>
                          </a:r>
                          <a:endParaRPr lang="fr-CH" sz="1200" b="1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2.984 </a:t>
                          </a:r>
                          <a:r>
                            <a:rPr lang="fr-CH" sz="14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  <a:sym typeface="Symbol"/>
                            </a:rPr>
                            <a:t></a:t>
                          </a:r>
                          <a:r>
                            <a:rPr lang="fr-CH" sz="14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0.008</a:t>
                          </a:r>
                          <a:endParaRPr lang="fr-CH" sz="15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Z Peak</a:t>
                          </a:r>
                        </a:p>
                        <a:p>
                          <a:r>
                            <a:rPr lang="fr-CH" sz="1400" dirty="0" smtClean="0"/>
                            <a:t>Z+</a:t>
                          </a:r>
                          <a:r>
                            <a:rPr lang="fr-CH" sz="1400" dirty="0" smtClean="0">
                              <a:sym typeface="Symbol"/>
                            </a:rPr>
                            <a:t></a:t>
                          </a:r>
                          <a:r>
                            <a:rPr lang="fr-CH" sz="1200" dirty="0" smtClean="0">
                              <a:sym typeface="Symbol"/>
                            </a:rPr>
                            <a:t>(161</a:t>
                          </a:r>
                          <a:r>
                            <a:rPr lang="fr-CH" sz="1200" baseline="0" dirty="0" smtClean="0">
                              <a:sym typeface="Symbol"/>
                            </a:rPr>
                            <a:t> </a:t>
                          </a:r>
                          <a:r>
                            <a:rPr lang="fr-CH" sz="1200" dirty="0" err="1" smtClean="0">
                              <a:sym typeface="Symbol"/>
                            </a:rPr>
                            <a:t>GeV</a:t>
                          </a:r>
                          <a:r>
                            <a:rPr lang="fr-CH" sz="1200" dirty="0" smtClean="0">
                              <a:sym typeface="Symbol"/>
                            </a:rPr>
                            <a:t>)</a:t>
                          </a:r>
                          <a:r>
                            <a:rPr lang="fr-CH" sz="1200" dirty="0" smtClean="0"/>
                            <a:t> 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1" i="0" u="none" strike="noStrike" kern="1200" baseline="0" dirty="0" smtClean="0">
                              <a:solidFill>
                                <a:srgbClr val="0000FF"/>
                              </a:solidFill>
                              <a:latin typeface="+mn-lt"/>
                              <a:ea typeface="+mn-ea"/>
                              <a:cs typeface="+mn-cs"/>
                              <a:sym typeface="Symbol"/>
                            </a:rPr>
                            <a:t>0.00008 </a:t>
                          </a:r>
                          <a:r>
                            <a:rPr lang="fr-CH" sz="1400" b="1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  <a:sym typeface="Symbol"/>
                            </a:rPr>
                            <a:t>(40)</a:t>
                          </a:r>
                        </a:p>
                        <a:p>
                          <a:r>
                            <a:rPr lang="fr-CH" sz="1400" b="1" dirty="0" smtClean="0">
                              <a:solidFill>
                                <a:srgbClr val="0000FF"/>
                              </a:solidFill>
                            </a:rPr>
                            <a:t>0.001 </a:t>
                          </a:r>
                          <a:endParaRPr lang="fr-CH" sz="14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-&gt;</a:t>
                          </a:r>
                          <a:r>
                            <a:rPr lang="fr-CH" sz="1400" dirty="0" err="1" smtClean="0"/>
                            <a:t>lumi</a:t>
                          </a:r>
                          <a:r>
                            <a:rPr lang="fr-CH" sz="1400" baseline="0" dirty="0" smtClean="0"/>
                            <a:t> </a:t>
                          </a:r>
                          <a:r>
                            <a:rPr lang="fr-CH" sz="1400" baseline="0" dirty="0" err="1" smtClean="0"/>
                            <a:t>meast</a:t>
                          </a:r>
                          <a:endParaRPr lang="fr-CH" sz="1400" baseline="0" dirty="0" smtClean="0"/>
                        </a:p>
                        <a:p>
                          <a:r>
                            <a:rPr lang="fr-CH" sz="1400" baseline="0" dirty="0" err="1" smtClean="0"/>
                            <a:t>Statistics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1" dirty="0" smtClean="0">
                              <a:solidFill>
                                <a:schemeClr val="tx2"/>
                              </a:solidFill>
                            </a:rPr>
                            <a:t>QED corrections to </a:t>
                          </a:r>
                          <a:r>
                            <a:rPr lang="fr-CH" sz="1400" b="1" dirty="0" err="1" smtClean="0">
                              <a:solidFill>
                                <a:schemeClr val="tx2"/>
                              </a:solidFill>
                            </a:rPr>
                            <a:t>Bhabha</a:t>
                          </a:r>
                          <a:r>
                            <a:rPr lang="fr-CH" sz="1400" b="1" dirty="0" smtClean="0">
                              <a:solidFill>
                                <a:schemeClr val="tx2"/>
                              </a:solidFill>
                            </a:rPr>
                            <a:t> scat.</a:t>
                          </a:r>
                          <a:endParaRPr lang="fr-CH" sz="14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6978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500" b="1" dirty="0" smtClean="0"/>
                            <a:t>R</a:t>
                          </a:r>
                          <a:r>
                            <a:rPr lang="fr-CH" sz="1500" b="1" baseline="-25000" dirty="0" smtClean="0"/>
                            <a:t>b</a:t>
                          </a:r>
                          <a:endParaRPr lang="fr-CH" sz="1500" b="1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b="1" dirty="0" smtClean="0">
                              <a:sym typeface="Symbol"/>
                            </a:rPr>
                            <a:t></a:t>
                          </a:r>
                          <a:r>
                            <a:rPr lang="fr-CH" sz="1200" b="1" baseline="-25000" dirty="0" smtClean="0">
                              <a:sym typeface="Symbol"/>
                            </a:rPr>
                            <a:t>b</a:t>
                          </a:r>
                          <a:r>
                            <a:rPr lang="fr-CH" sz="1200" b="1" dirty="0" smtClean="0">
                              <a:sym typeface="Symbol"/>
                            </a:rPr>
                            <a:t> </a:t>
                          </a:r>
                          <a:endParaRPr lang="fr-CH" sz="1200" b="1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0.21629  </a:t>
                          </a:r>
                          <a:r>
                            <a:rPr lang="fr-CH" sz="12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(66)</a:t>
                          </a:r>
                          <a:endParaRPr lang="fr-CH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Z </a:t>
                          </a:r>
                          <a:r>
                            <a:rPr lang="fr-CH" sz="1400" dirty="0" err="1" smtClean="0"/>
                            <a:t>Peak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1" dirty="0" smtClean="0">
                              <a:solidFill>
                                <a:srgbClr val="0000FF"/>
                              </a:solidFill>
                              <a:sym typeface="Symbol"/>
                            </a:rPr>
                            <a:t>0.000003 (20-60)</a:t>
                          </a:r>
                          <a:endParaRPr lang="fr-CH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err="1" smtClean="0"/>
                            <a:t>Statistics</a:t>
                          </a:r>
                          <a:r>
                            <a:rPr lang="fr-CH" sz="1400" dirty="0" smtClean="0"/>
                            <a:t>, </a:t>
                          </a:r>
                          <a:r>
                            <a:rPr lang="fr-CH" sz="1400" dirty="0" err="1" smtClean="0"/>
                            <a:t>small</a:t>
                          </a:r>
                          <a:r>
                            <a:rPr lang="fr-CH" sz="1400" baseline="0" dirty="0" smtClean="0"/>
                            <a:t> IP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Hem. </a:t>
                          </a:r>
                          <a:r>
                            <a:rPr lang="fr-CH" sz="1400" baseline="0" dirty="0" err="1" smtClean="0"/>
                            <a:t>correlations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0044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500" b="1" dirty="0" smtClean="0"/>
                            <a:t>A</a:t>
                          </a:r>
                          <a:r>
                            <a:rPr lang="fr-CH" sz="1500" b="1" baseline="-25000" dirty="0" smtClean="0"/>
                            <a:t>LR</a:t>
                          </a:r>
                          <a:endParaRPr lang="fr-CH" sz="1500" b="1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b="1" dirty="0" smtClean="0">
                              <a:sym typeface="Symbol"/>
                            </a:rPr>
                            <a:t>, </a:t>
                          </a:r>
                          <a:r>
                            <a:rPr lang="fr-CH" sz="1200" b="1" baseline="-25000" dirty="0" smtClean="0">
                              <a:sym typeface="Symbol"/>
                            </a:rPr>
                            <a:t>3 ,</a:t>
                          </a:r>
                          <a:r>
                            <a:rPr lang="fr-CH" sz="1200" b="1" dirty="0" smtClean="0">
                              <a:sym typeface="Symbol"/>
                            </a:rPr>
                            <a:t></a:t>
                          </a:r>
                        </a:p>
                        <a:p>
                          <a:r>
                            <a:rPr lang="fr-CH" sz="1200" b="1" dirty="0" smtClean="0">
                              <a:sym typeface="Symbol"/>
                            </a:rPr>
                            <a:t>(T, S )</a:t>
                          </a:r>
                          <a:endParaRPr lang="fr-CH" sz="1200" b="1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100" b="1" dirty="0" smtClean="0"/>
                            <a:t>sin</a:t>
                          </a:r>
                          <a:r>
                            <a:rPr lang="fr-CH" sz="1100" b="1" baseline="30000" dirty="0" smtClean="0"/>
                            <a:t>2</a:t>
                          </a:r>
                          <a:r>
                            <a:rPr lang="fr-CH" sz="1100" b="1" baseline="0" dirty="0" smtClean="0">
                              <a:sym typeface="Symbol"/>
                            </a:rPr>
                            <a:t></a:t>
                          </a:r>
                          <a:r>
                            <a:rPr lang="fr-CH" sz="1100" b="1" baseline="-25000" dirty="0" smtClean="0">
                              <a:sym typeface="Symbol"/>
                            </a:rPr>
                            <a:t>w</a:t>
                          </a:r>
                          <a:r>
                            <a:rPr lang="fr-CH" sz="1100" b="1" baseline="30000" dirty="0" smtClean="0">
                              <a:sym typeface="Symbol"/>
                            </a:rPr>
                            <a:t>eff</a:t>
                          </a:r>
                          <a:r>
                            <a:rPr lang="fr-CH" sz="1100" b="1" baseline="0" dirty="0" smtClean="0">
                              <a:sym typeface="Symbol"/>
                            </a:rPr>
                            <a:t> </a:t>
                          </a:r>
                          <a:endParaRPr lang="fr-CH" sz="1100" b="1" dirty="0" smtClean="0"/>
                        </a:p>
                        <a:p>
                          <a:r>
                            <a:rPr lang="en-GB" sz="12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0.23098</a:t>
                          </a:r>
                          <a:r>
                            <a:rPr lang="en-GB" sz="12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(26)</a:t>
                          </a:r>
                          <a:endParaRPr lang="fr-CH" sz="900" b="0" dirty="0" smtClean="0">
                            <a:solidFill>
                              <a:srgbClr val="FF0000"/>
                            </a:solidFill>
                            <a:sym typeface="Symbol"/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Z </a:t>
                          </a:r>
                          <a:r>
                            <a:rPr lang="fr-CH" sz="1400" dirty="0" err="1" smtClean="0"/>
                            <a:t>peak</a:t>
                          </a:r>
                          <a:r>
                            <a:rPr lang="fr-CH" sz="1400" dirty="0" smtClean="0"/>
                            <a:t>,</a:t>
                          </a:r>
                          <a:r>
                            <a:rPr lang="fr-CH" sz="1400" baseline="0" dirty="0" smtClean="0"/>
                            <a:t> </a:t>
                          </a:r>
                        </a:p>
                        <a:p>
                          <a:r>
                            <a:rPr lang="fr-CH" sz="1400" b="1" baseline="0" dirty="0" smtClean="0">
                              <a:solidFill>
                                <a:srgbClr val="C00000"/>
                              </a:solidFill>
                            </a:rPr>
                            <a:t>Long.</a:t>
                          </a:r>
                          <a:r>
                            <a:rPr lang="fr-CH" sz="1400" baseline="0" dirty="0" smtClean="0"/>
                            <a:t> </a:t>
                          </a:r>
                          <a:r>
                            <a:rPr lang="fr-CH" sz="1400" b="1" dirty="0" err="1" smtClean="0">
                              <a:solidFill>
                                <a:srgbClr val="C00000"/>
                              </a:solidFill>
                            </a:rPr>
                            <a:t>polarized</a:t>
                          </a:r>
                          <a:endParaRPr lang="fr-CH" sz="14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400" b="0" dirty="0" smtClean="0"/>
                            <a:t>sin</a:t>
                          </a:r>
                          <a:r>
                            <a:rPr lang="fr-CH" sz="1400" b="0" baseline="30000" dirty="0" smtClean="0"/>
                            <a:t>2</a:t>
                          </a:r>
                          <a:r>
                            <a:rPr lang="fr-CH" sz="1400" b="0" baseline="0" dirty="0" smtClean="0">
                              <a:sym typeface="Symbol"/>
                            </a:rPr>
                            <a:t></a:t>
                          </a:r>
                          <a:r>
                            <a:rPr lang="fr-CH" sz="1400" b="0" baseline="-25000" dirty="0" smtClean="0">
                              <a:sym typeface="Symbol"/>
                            </a:rPr>
                            <a:t>w</a:t>
                          </a:r>
                          <a:r>
                            <a:rPr lang="fr-CH" sz="1400" b="0" baseline="30000" dirty="0" smtClean="0">
                              <a:sym typeface="Symbol"/>
                            </a:rPr>
                            <a:t>eff</a:t>
                          </a:r>
                          <a:r>
                            <a:rPr lang="fr-CH" sz="1400" b="0" baseline="0" dirty="0" smtClean="0">
                              <a:sym typeface="Symbol"/>
                            </a:rPr>
                            <a:t> </a:t>
                          </a:r>
                          <a:endParaRPr lang="fr-CH" sz="1400" b="1" dirty="0" smtClean="0">
                            <a:solidFill>
                              <a:srgbClr val="FF0000"/>
                            </a:solidFill>
                            <a:sym typeface="Symbol"/>
                          </a:endParaRPr>
                        </a:p>
                        <a:p>
                          <a:r>
                            <a:rPr lang="fr-CH" sz="1400" b="1" kern="1200" dirty="0" smtClean="0">
                              <a:solidFill>
                                <a:srgbClr val="0000FF"/>
                              </a:solidFill>
                              <a:latin typeface="+mn-lt"/>
                              <a:ea typeface="+mn-ea"/>
                              <a:cs typeface="+mn-cs"/>
                              <a:sym typeface="Symbol"/>
                            </a:rPr>
                            <a:t></a:t>
                          </a:r>
                          <a:r>
                            <a:rPr lang="fr-CH" sz="1400" b="1" kern="1200" dirty="0" smtClean="0">
                              <a:solidFill>
                                <a:srgbClr val="0000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0.000006</a:t>
                          </a: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4 </a:t>
                          </a:r>
                          <a:r>
                            <a:rPr lang="fr-CH" sz="1400" dirty="0" err="1" smtClean="0"/>
                            <a:t>bunch</a:t>
                          </a:r>
                          <a:r>
                            <a:rPr lang="fr-CH" sz="1400" dirty="0" smtClean="0"/>
                            <a:t> </a:t>
                          </a:r>
                          <a:r>
                            <a:rPr lang="fr-CH" sz="1400" dirty="0" err="1" smtClean="0"/>
                            <a:t>scheme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Design</a:t>
                          </a:r>
                          <a:r>
                            <a:rPr lang="fr-CH" sz="1400" baseline="0" dirty="0" smtClean="0"/>
                            <a:t> </a:t>
                          </a:r>
                          <a:r>
                            <a:rPr lang="fr-CH" sz="1400" baseline="0" dirty="0" err="1" smtClean="0"/>
                            <a:t>experiment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50044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500" b="1" dirty="0" err="1" smtClean="0"/>
                            <a:t>A</a:t>
                          </a:r>
                          <a:r>
                            <a:rPr lang="fr-CH" sz="1500" b="1" baseline="-25000" dirty="0" err="1" smtClean="0"/>
                            <a:t>FB</a:t>
                          </a:r>
                          <a:r>
                            <a:rPr lang="fr-CH" sz="1500" b="1" baseline="30000" dirty="0" err="1" smtClean="0">
                              <a:sym typeface="Symbol"/>
                            </a:rPr>
                            <a:t>lept</a:t>
                          </a:r>
                          <a:endParaRPr lang="fr-CH" sz="1500" b="1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b="1" dirty="0" smtClean="0">
                              <a:sym typeface="Symbol"/>
                            </a:rPr>
                            <a:t>, </a:t>
                          </a:r>
                          <a:r>
                            <a:rPr lang="fr-CH" sz="1200" b="1" baseline="-25000" dirty="0" smtClean="0">
                              <a:sym typeface="Symbol"/>
                            </a:rPr>
                            <a:t>3 ,</a:t>
                          </a:r>
                          <a:r>
                            <a:rPr lang="fr-CH" sz="1200" b="1" dirty="0" smtClean="0">
                              <a:sym typeface="Symbol"/>
                            </a:rPr>
                            <a:t></a:t>
                          </a:r>
                        </a:p>
                        <a:p>
                          <a:r>
                            <a:rPr lang="fr-CH" sz="1200" b="1" dirty="0" smtClean="0">
                              <a:sym typeface="Symbol"/>
                            </a:rPr>
                            <a:t>(T, S )</a:t>
                          </a:r>
                          <a:endParaRPr lang="fr-CH" sz="1200" b="1" dirty="0" smtClean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100" b="1" dirty="0" smtClean="0"/>
                            <a:t>sin</a:t>
                          </a:r>
                          <a:r>
                            <a:rPr lang="fr-CH" sz="1100" b="1" baseline="30000" dirty="0" smtClean="0"/>
                            <a:t>2</a:t>
                          </a:r>
                          <a:r>
                            <a:rPr lang="fr-CH" sz="1100" b="1" baseline="0" dirty="0" smtClean="0">
                              <a:sym typeface="Symbol"/>
                            </a:rPr>
                            <a:t></a:t>
                          </a:r>
                          <a:r>
                            <a:rPr lang="fr-CH" sz="1100" b="1" baseline="-25000" dirty="0" smtClean="0">
                              <a:sym typeface="Symbol"/>
                            </a:rPr>
                            <a:t>w</a:t>
                          </a:r>
                          <a:r>
                            <a:rPr lang="fr-CH" sz="1100" b="1" baseline="30000" dirty="0" smtClean="0">
                              <a:sym typeface="Symbol"/>
                            </a:rPr>
                            <a:t>eff</a:t>
                          </a:r>
                          <a:r>
                            <a:rPr lang="fr-CH" sz="1100" b="1" baseline="0" dirty="0" smtClean="0">
                              <a:sym typeface="Symbol"/>
                            </a:rPr>
                            <a:t> </a:t>
                          </a:r>
                          <a:endParaRPr lang="fr-CH" sz="1100" b="1" dirty="0" smtClean="0"/>
                        </a:p>
                        <a:p>
                          <a:r>
                            <a:rPr lang="en-GB" sz="12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0.23099</a:t>
                          </a:r>
                          <a:r>
                            <a:rPr lang="en-GB" sz="12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(53)</a:t>
                          </a:r>
                          <a:endParaRPr lang="fr-CH" sz="900" b="0" dirty="0" smtClean="0">
                            <a:solidFill>
                              <a:srgbClr val="FF0000"/>
                            </a:solidFill>
                            <a:sym typeface="Symbol"/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endParaRPr lang="fr-CH" sz="1400" b="1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400" b="0" dirty="0" smtClean="0"/>
                            <a:t>sin</a:t>
                          </a:r>
                          <a:r>
                            <a:rPr lang="fr-CH" sz="1400" b="0" baseline="30000" dirty="0" smtClean="0"/>
                            <a:t>2</a:t>
                          </a:r>
                          <a:r>
                            <a:rPr lang="fr-CH" sz="1400" b="0" baseline="0" dirty="0" smtClean="0">
                              <a:sym typeface="Symbol"/>
                            </a:rPr>
                            <a:t></a:t>
                          </a:r>
                          <a:r>
                            <a:rPr lang="fr-CH" sz="1400" b="0" baseline="-25000" dirty="0" smtClean="0">
                              <a:sym typeface="Symbol"/>
                            </a:rPr>
                            <a:t>w</a:t>
                          </a:r>
                          <a:r>
                            <a:rPr lang="fr-CH" sz="1400" b="0" baseline="30000" dirty="0" smtClean="0">
                              <a:sym typeface="Symbol"/>
                            </a:rPr>
                            <a:t>eff</a:t>
                          </a:r>
                          <a:r>
                            <a:rPr lang="fr-CH" sz="1400" b="0" baseline="0" dirty="0" smtClean="0">
                              <a:sym typeface="Symbol"/>
                            </a:rPr>
                            <a:t> </a:t>
                          </a:r>
                          <a:endParaRPr lang="fr-CH" sz="1400" b="0" dirty="0" smtClean="0"/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400" b="1" kern="1200" dirty="0" smtClean="0">
                              <a:solidFill>
                                <a:srgbClr val="0000FF"/>
                              </a:solidFill>
                              <a:latin typeface="+mn-lt"/>
                              <a:ea typeface="+mn-ea"/>
                              <a:cs typeface="+mn-cs"/>
                              <a:sym typeface="Symbol"/>
                            </a:rPr>
                            <a:t></a:t>
                          </a:r>
                          <a:r>
                            <a:rPr lang="fr-CH" sz="1400" b="1" kern="1200" dirty="0" smtClean="0">
                              <a:solidFill>
                                <a:srgbClr val="0000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0.000006</a:t>
                          </a: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400" b="1" dirty="0" err="1" smtClean="0">
                              <a:solidFill>
                                <a:srgbClr val="FF0000"/>
                              </a:solidFill>
                            </a:rPr>
                            <a:t>E_cal</a:t>
                          </a:r>
                          <a:r>
                            <a:rPr lang="fr-CH" sz="1400" b="1" dirty="0" smtClean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r>
                            <a:rPr lang="fr-CH" sz="1400" dirty="0" smtClean="0"/>
                            <a:t>&amp;</a:t>
                          </a:r>
                        </a:p>
                        <a:p>
                          <a:r>
                            <a:rPr lang="fr-CH" sz="1400" dirty="0" err="1" smtClean="0"/>
                            <a:t>Statistics</a:t>
                          </a:r>
                          <a:endParaRPr lang="fr-CH" sz="1400" dirty="0" smtClean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50044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500" b="1" dirty="0" smtClean="0"/>
                            <a:t>M</a:t>
                          </a:r>
                          <a:r>
                            <a:rPr lang="fr-CH" sz="1500" b="1" baseline="-25000" dirty="0" smtClean="0"/>
                            <a:t>W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CH" sz="9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MeV/c2</a:t>
                          </a:r>
                          <a:endParaRPr kumimoji="0" lang="fr-CH" sz="11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200" b="1" dirty="0" smtClean="0">
                              <a:sym typeface="Symbol"/>
                            </a:rPr>
                            <a:t>, </a:t>
                          </a:r>
                          <a:r>
                            <a:rPr lang="fr-CH" sz="1200" b="1" baseline="-25000" dirty="0" smtClean="0">
                              <a:sym typeface="Symbol"/>
                            </a:rPr>
                            <a:t>3 , </a:t>
                          </a:r>
                          <a:r>
                            <a:rPr lang="fr-CH" sz="1200" b="1" dirty="0" smtClean="0">
                              <a:sym typeface="Symbol"/>
                            </a:rPr>
                            <a:t></a:t>
                          </a:r>
                          <a:r>
                            <a:rPr lang="fr-CH" sz="1200" b="1" baseline="-25000" dirty="0" smtClean="0">
                              <a:sym typeface="Symbol"/>
                            </a:rPr>
                            <a:t>2,</a:t>
                          </a:r>
                          <a:r>
                            <a:rPr lang="fr-CH" sz="1200" b="1" baseline="0" dirty="0" smtClean="0">
                              <a:sym typeface="Symbol"/>
                            </a:rPr>
                            <a:t> </a:t>
                          </a:r>
                          <a:r>
                            <a:rPr lang="fr-CH" sz="1200" b="1" dirty="0" smtClean="0">
                              <a:sym typeface="Symbol"/>
                            </a:rPr>
                            <a:t>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200" b="1" dirty="0" smtClean="0">
                              <a:sym typeface="Symbol"/>
                            </a:rPr>
                            <a:t>(T, S,</a:t>
                          </a:r>
                          <a:r>
                            <a:rPr lang="fr-CH" sz="1200" b="1" baseline="0" dirty="0" smtClean="0">
                              <a:sym typeface="Symbol"/>
                            </a:rPr>
                            <a:t> </a:t>
                          </a:r>
                          <a:r>
                            <a:rPr lang="fr-CH" sz="1200" b="1" dirty="0" smtClean="0">
                              <a:sym typeface="Symbol"/>
                            </a:rPr>
                            <a:t>U) </a:t>
                          </a:r>
                          <a:endParaRPr lang="fr-CH" sz="1200" b="1" dirty="0" smtClean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80379</a:t>
                          </a:r>
                        </a:p>
                        <a:p>
                          <a:r>
                            <a:rPr lang="fr-CH" sz="14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± </a:t>
                          </a:r>
                          <a:r>
                            <a:rPr lang="fr-CH" sz="14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12</a:t>
                          </a:r>
                          <a:endParaRPr lang="fr-CH" sz="15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err="1" smtClean="0"/>
                            <a:t>Threshold</a:t>
                          </a:r>
                          <a:r>
                            <a:rPr lang="fr-CH" sz="1400" dirty="0" smtClean="0"/>
                            <a:t> (161 </a:t>
                          </a:r>
                          <a:r>
                            <a:rPr lang="fr-CH" sz="1400" dirty="0" err="1" smtClean="0"/>
                            <a:t>GeV</a:t>
                          </a:r>
                          <a:r>
                            <a:rPr lang="fr-CH" sz="1400" dirty="0" smtClean="0"/>
                            <a:t>)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1" dirty="0" smtClean="0">
                              <a:solidFill>
                                <a:srgbClr val="0000FF"/>
                              </a:solidFill>
                            </a:rPr>
                            <a:t>0.5 MeV</a:t>
                          </a:r>
                        </a:p>
                        <a:p>
                          <a:r>
                            <a:rPr lang="fr-CH" sz="1400" b="1" dirty="0" smtClean="0">
                              <a:solidFill>
                                <a:srgbClr val="FF0000"/>
                              </a:solidFill>
                            </a:rPr>
                            <a:t>&lt;0.5 MeV</a:t>
                          </a: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400" b="1" dirty="0" err="1" smtClean="0">
                              <a:solidFill>
                                <a:srgbClr val="FF0000"/>
                              </a:solidFill>
                            </a:rPr>
                            <a:t>E_cal</a:t>
                          </a:r>
                          <a:r>
                            <a:rPr lang="fr-CH" sz="1400" b="1" dirty="0" smtClean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r>
                            <a:rPr lang="fr-CH" sz="1400" dirty="0" smtClean="0"/>
                            <a:t>&amp;</a:t>
                          </a:r>
                        </a:p>
                        <a:p>
                          <a:r>
                            <a:rPr lang="fr-CH" sz="1400" dirty="0" err="1" smtClean="0"/>
                            <a:t>Statistics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QED corrections</a:t>
                          </a:r>
                        </a:p>
                        <a:p>
                          <a:r>
                            <a:rPr lang="fr-CH" sz="1400" b="1" dirty="0" smtClean="0">
                              <a:solidFill>
                                <a:srgbClr val="FF0000"/>
                              </a:solidFill>
                            </a:rPr>
                            <a:t>Theory ~4-5</a:t>
                          </a:r>
                          <a:r>
                            <a:rPr lang="fr-CH" sz="1400" b="1" baseline="0" dirty="0" smtClean="0">
                              <a:solidFill>
                                <a:srgbClr val="FF0000"/>
                              </a:solidFill>
                            </a:rPr>
                            <a:t> MeV</a:t>
                          </a:r>
                          <a:endParaRPr lang="fr-CH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50044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500" b="1" dirty="0" err="1" smtClean="0"/>
                            <a:t>m</a:t>
                          </a:r>
                          <a:r>
                            <a:rPr lang="fr-CH" sz="1500" b="1" baseline="-25000" dirty="0" err="1" smtClean="0"/>
                            <a:t>top</a:t>
                          </a:r>
                          <a:endParaRPr lang="fr-CH" sz="1500" b="1" baseline="-25000" dirty="0" smtClean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CH" sz="9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MeV/c2</a:t>
                          </a:r>
                          <a:endParaRPr kumimoji="0" lang="fr-CH" sz="11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b="1" dirty="0" smtClean="0"/>
                            <a:t>Input</a:t>
                          </a:r>
                          <a:endParaRPr lang="fr-CH" sz="1200" b="1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173300</a:t>
                          </a:r>
                        </a:p>
                        <a:p>
                          <a:r>
                            <a:rPr lang="fr-CH" sz="12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± 400± 500 </a:t>
                          </a:r>
                          <a:endParaRPr lang="fr-CH" sz="1200" b="1" dirty="0" smtClean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err="1" smtClean="0"/>
                            <a:t>Threshold</a:t>
                          </a:r>
                          <a:r>
                            <a:rPr lang="fr-CH" sz="1400" dirty="0" smtClean="0"/>
                            <a:t> scan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1" dirty="0" err="1" smtClean="0">
                              <a:solidFill>
                                <a:srgbClr val="0000FF"/>
                              </a:solidFill>
                            </a:rPr>
                            <a:t>m</a:t>
                          </a:r>
                          <a:r>
                            <a:rPr lang="fr-CH" sz="1400" b="1" baseline="-25000" dirty="0" err="1" smtClean="0">
                              <a:solidFill>
                                <a:srgbClr val="0000FF"/>
                              </a:solidFill>
                            </a:rPr>
                            <a:t>top</a:t>
                          </a:r>
                          <a:r>
                            <a:rPr lang="fr-CH" sz="1400" b="1" dirty="0" smtClean="0">
                              <a:solidFill>
                                <a:srgbClr val="0000FF"/>
                              </a:solidFill>
                            </a:rPr>
                            <a:t> ~17 MeV</a:t>
                          </a:r>
                        </a:p>
                        <a:p>
                          <a:r>
                            <a:rPr lang="fr-CH" sz="1400" b="1" baseline="0" dirty="0" err="1" smtClean="0">
                              <a:solidFill>
                                <a:srgbClr val="0000FF"/>
                              </a:solidFill>
                              <a:latin typeface="Symbol" panose="05050102010706020507" pitchFamily="18" charset="2"/>
                            </a:rPr>
                            <a:t>G</a:t>
                          </a:r>
                          <a:r>
                            <a:rPr lang="fr-CH" sz="1400" b="1" baseline="-25000" dirty="0" err="1" smtClean="0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top</a:t>
                          </a:r>
                          <a:r>
                            <a:rPr lang="fr-CH" sz="1400" b="1" baseline="0" dirty="0" smtClean="0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~45 MeV</a:t>
                          </a:r>
                          <a:endParaRPr lang="fr-CH" sz="1400" b="1" baseline="-25000" dirty="0">
                            <a:solidFill>
                              <a:srgbClr val="0000FF"/>
                            </a:solidFill>
                            <a:latin typeface="Symbol" panose="05050102010706020507" pitchFamily="18" charset="2"/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400" b="1" dirty="0" err="1" smtClean="0">
                              <a:solidFill>
                                <a:srgbClr val="FF0000"/>
                              </a:solidFill>
                            </a:rPr>
                            <a:t>E_cal</a:t>
                          </a:r>
                          <a:r>
                            <a:rPr lang="fr-CH" sz="1400" dirty="0" smtClean="0"/>
                            <a:t> &amp;</a:t>
                          </a:r>
                        </a:p>
                        <a:p>
                          <a:r>
                            <a:rPr lang="fr-CH" sz="1400" dirty="0" err="1" smtClean="0"/>
                            <a:t>Statistics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Theory</a:t>
                          </a:r>
                          <a:r>
                            <a:rPr lang="fr-CH" sz="1400" baseline="0" dirty="0" smtClean="0"/>
                            <a:t> </a:t>
                          </a:r>
                          <a:r>
                            <a:rPr lang="fr-CH" sz="1400" baseline="0" dirty="0" err="1" smtClean="0"/>
                            <a:t>limit</a:t>
                          </a:r>
                          <a:r>
                            <a:rPr lang="fr-CH" sz="1400" baseline="0" dirty="0" smtClean="0"/>
                            <a:t> at </a:t>
                          </a:r>
                          <a:r>
                            <a:rPr lang="fr-CH" sz="1400" b="1" baseline="0" dirty="0" smtClean="0">
                              <a:solidFill>
                                <a:srgbClr val="FF0000"/>
                              </a:solidFill>
                            </a:rPr>
                            <a:t>~40-50 MeV</a:t>
                          </a:r>
                          <a:r>
                            <a:rPr lang="fr-CH" sz="1400" baseline="0" dirty="0" smtClean="0"/>
                            <a:t>?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42659956"/>
                  </p:ext>
                </p:extLst>
              </p:nvPr>
            </p:nvGraphicFramePr>
            <p:xfrm>
              <a:off x="0" y="614785"/>
              <a:ext cx="9092487" cy="5010459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78403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537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562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321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53973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49977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505152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61722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000" dirty="0" smtClean="0">
                              <a:solidFill>
                                <a:schemeClr val="bg2"/>
                              </a:solidFill>
                            </a:rPr>
                            <a:t>observable</a:t>
                          </a:r>
                          <a:endParaRPr lang="fr-CH" sz="10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marT="34290" marB="3429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DF6F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500" dirty="0" err="1" smtClean="0">
                              <a:solidFill>
                                <a:schemeClr val="bg2"/>
                              </a:solidFill>
                            </a:rPr>
                            <a:t>Physics</a:t>
                          </a:r>
                          <a:endParaRPr lang="fr-CH" sz="15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marT="34290" marB="3429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DF6F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dirty="0" err="1" smtClean="0">
                              <a:solidFill>
                                <a:schemeClr val="bg2"/>
                              </a:solidFill>
                            </a:rPr>
                            <a:t>Present</a:t>
                          </a:r>
                          <a:r>
                            <a:rPr lang="fr-CH" sz="1200" dirty="0" smtClean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  <a:r>
                            <a:rPr lang="fr-CH" sz="1200" dirty="0" err="1" smtClean="0">
                              <a:solidFill>
                                <a:schemeClr val="bg2"/>
                              </a:solidFill>
                            </a:rPr>
                            <a:t>precision</a:t>
                          </a:r>
                          <a:r>
                            <a:rPr lang="fr-CH" sz="1200" dirty="0" smtClean="0">
                              <a:solidFill>
                                <a:schemeClr val="bg2"/>
                              </a:solidFill>
                            </a:rPr>
                            <a:t> (PDG)</a:t>
                          </a:r>
                          <a:endParaRPr lang="fr-CH" sz="1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marT="34290" marB="3429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DF6F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endParaRPr lang="fr-CH" sz="14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marT="34290" marB="3429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DF6F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>
                              <a:solidFill>
                                <a:schemeClr val="bg2"/>
                              </a:solidFill>
                            </a:rPr>
                            <a:t>FCC-</a:t>
                          </a:r>
                          <a:r>
                            <a:rPr lang="fr-CH" sz="1400" dirty="0" err="1" smtClean="0">
                              <a:solidFill>
                                <a:schemeClr val="bg2"/>
                              </a:solidFill>
                            </a:rPr>
                            <a:t>ee</a:t>
                          </a:r>
                          <a:r>
                            <a:rPr lang="fr-CH" sz="1400" dirty="0" smtClean="0">
                              <a:solidFill>
                                <a:schemeClr val="tx2"/>
                              </a:solidFill>
                            </a:rPr>
                            <a:t> </a:t>
                          </a:r>
                          <a:r>
                            <a:rPr lang="fr-CH" sz="1400" dirty="0" smtClean="0">
                              <a:solidFill>
                                <a:srgbClr val="0000FF"/>
                              </a:solidFill>
                            </a:rPr>
                            <a:t>stat</a:t>
                          </a:r>
                        </a:p>
                        <a:p>
                          <a:r>
                            <a:rPr lang="fr-CH" sz="1400" dirty="0" err="1" smtClean="0">
                              <a:solidFill>
                                <a:srgbClr val="FF0000"/>
                              </a:solidFill>
                            </a:rPr>
                            <a:t>Syst</a:t>
                          </a:r>
                          <a:r>
                            <a:rPr lang="fr-CH" sz="1400" dirty="0" smtClean="0">
                              <a:solidFill>
                                <a:schemeClr val="tx2"/>
                              </a:solidFill>
                            </a:rPr>
                            <a:t> </a:t>
                          </a:r>
                          <a:r>
                            <a:rPr lang="fr-CH" sz="1400" dirty="0" err="1" smtClean="0">
                              <a:solidFill>
                                <a:schemeClr val="bg2"/>
                              </a:solidFill>
                            </a:rPr>
                            <a:t>Precision</a:t>
                          </a:r>
                          <a:r>
                            <a:rPr lang="fr-CH" sz="1400" dirty="0" smtClean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  <a:endParaRPr lang="fr-CH" sz="14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marT="34290" marB="3429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DF6F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aseline="0" dirty="0" smtClean="0">
                              <a:solidFill>
                                <a:schemeClr val="bg2"/>
                              </a:solidFill>
                            </a:rPr>
                            <a:t>FCC-</a:t>
                          </a:r>
                          <a:r>
                            <a:rPr lang="fr-CH" sz="1400" baseline="0" dirty="0" err="1" smtClean="0">
                              <a:solidFill>
                                <a:schemeClr val="bg2"/>
                              </a:solidFill>
                            </a:rPr>
                            <a:t>ee</a:t>
                          </a:r>
                          <a:r>
                            <a:rPr lang="fr-CH" sz="1400" baseline="0" dirty="0" smtClean="0">
                              <a:solidFill>
                                <a:schemeClr val="bg2"/>
                              </a:solidFill>
                            </a:rPr>
                            <a:t> key</a:t>
                          </a:r>
                          <a:endParaRPr lang="fr-CH" sz="14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marT="34290" marB="3429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DF6F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>
                              <a:solidFill>
                                <a:schemeClr val="bg2"/>
                              </a:solidFill>
                            </a:rPr>
                            <a:t>Challenge</a:t>
                          </a:r>
                          <a:endParaRPr lang="fr-CH" sz="14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marT="34290" marB="3429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DF6F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379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500" b="1" dirty="0" smtClean="0"/>
                            <a:t>M</a:t>
                          </a:r>
                          <a:r>
                            <a:rPr lang="fr-CH" sz="1500" b="1" baseline="-25000" dirty="0" smtClean="0"/>
                            <a:t>Z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9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MeV/c2</a:t>
                          </a:r>
                          <a:endParaRPr lang="fr-CH" sz="1100" b="1" dirty="0" smtClean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b="1" dirty="0" smtClean="0"/>
                            <a:t>Input</a:t>
                          </a:r>
                          <a:endParaRPr lang="fr-CH" sz="1200" b="1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91187.5 </a:t>
                          </a:r>
                          <a:r>
                            <a:rPr lang="fr-CH" sz="14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  <a:sym typeface="Symbol"/>
                            </a:rPr>
                            <a:t></a:t>
                          </a:r>
                          <a:r>
                            <a:rPr lang="fr-CH" sz="14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2.1</a:t>
                          </a:r>
                          <a:endParaRPr lang="fr-CH" sz="15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Z Line </a:t>
                          </a:r>
                          <a:r>
                            <a:rPr lang="fr-CH" sz="1400" dirty="0" err="1" smtClean="0"/>
                            <a:t>shape</a:t>
                          </a:r>
                          <a:r>
                            <a:rPr lang="fr-CH" sz="1400" dirty="0" smtClean="0"/>
                            <a:t> scan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1" dirty="0" smtClean="0">
                              <a:solidFill>
                                <a:srgbClr val="0000FF"/>
                              </a:solidFill>
                              <a:sym typeface="Symbol"/>
                            </a:rPr>
                            <a:t>0.004</a:t>
                          </a:r>
                          <a:r>
                            <a:rPr lang="fr-CH" sz="1400" b="1" baseline="0" dirty="0" smtClean="0">
                              <a:solidFill>
                                <a:srgbClr val="0000FF"/>
                              </a:solidFill>
                              <a:sym typeface="Symbol"/>
                            </a:rPr>
                            <a:t> MeV</a:t>
                          </a:r>
                          <a:endParaRPr lang="fr-CH" sz="1400" b="1" dirty="0" smtClean="0">
                            <a:solidFill>
                              <a:srgbClr val="0000FF"/>
                            </a:solidFill>
                            <a:sym typeface="Symbol"/>
                          </a:endParaRPr>
                        </a:p>
                        <a:p>
                          <a:r>
                            <a:rPr lang="fr-CH" sz="1400" b="1" dirty="0" smtClean="0">
                              <a:solidFill>
                                <a:srgbClr val="FF0000"/>
                              </a:solidFill>
                              <a:sym typeface="Symbol"/>
                            </a:rPr>
                            <a:t>&lt;</a:t>
                          </a:r>
                          <a:r>
                            <a:rPr lang="fr-CH" sz="1400" b="1" dirty="0" smtClean="0">
                              <a:solidFill>
                                <a:srgbClr val="FF0000"/>
                              </a:solidFill>
                            </a:rPr>
                            <a:t>0.1</a:t>
                          </a:r>
                          <a:r>
                            <a:rPr lang="fr-CH" sz="1400" b="1" baseline="0" dirty="0" smtClean="0">
                              <a:solidFill>
                                <a:srgbClr val="FF0000"/>
                              </a:solidFill>
                            </a:rPr>
                            <a:t> MeV</a:t>
                          </a:r>
                          <a:endParaRPr lang="fr-CH" sz="1100" b="0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1" dirty="0" err="1" smtClean="0">
                              <a:solidFill>
                                <a:srgbClr val="FF0000"/>
                              </a:solidFill>
                            </a:rPr>
                            <a:t>E_cal</a:t>
                          </a:r>
                          <a:endParaRPr lang="fr-CH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QED corrections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379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500" b="1" dirty="0" smtClean="0">
                              <a:sym typeface="Symbol"/>
                            </a:rPr>
                            <a:t></a:t>
                          </a:r>
                          <a:r>
                            <a:rPr lang="fr-CH" sz="1500" b="1" baseline="-25000" dirty="0" smtClean="0">
                              <a:sym typeface="Symbol"/>
                            </a:rPr>
                            <a:t>Z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CH" sz="9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MeV/c2</a:t>
                          </a:r>
                          <a:endParaRPr kumimoji="0" lang="fr-CH" sz="11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b="1" dirty="0" smtClean="0">
                              <a:sym typeface="Symbol"/>
                            </a:rPr>
                            <a:t> (T)</a:t>
                          </a:r>
                        </a:p>
                        <a:p>
                          <a:r>
                            <a:rPr lang="fr-CH" sz="1200" b="1" dirty="0" smtClean="0">
                              <a:solidFill>
                                <a:srgbClr val="0000FF"/>
                              </a:solidFill>
                              <a:sym typeface="Symbol"/>
                            </a:rPr>
                            <a:t>(no !)</a:t>
                          </a:r>
                          <a:endParaRPr lang="fr-CH" sz="12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4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2495.2  </a:t>
                          </a:r>
                          <a:r>
                            <a:rPr lang="fr-CH" sz="14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  <a:sym typeface="Symbol"/>
                            </a:rPr>
                            <a:t></a:t>
                          </a:r>
                          <a:r>
                            <a:rPr lang="fr-CH" sz="14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2.3</a:t>
                          </a:r>
                          <a:endParaRPr lang="fr-CH" sz="15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Z Line </a:t>
                          </a:r>
                          <a:r>
                            <a:rPr lang="fr-CH" sz="1400" dirty="0" err="1" smtClean="0"/>
                            <a:t>shape</a:t>
                          </a:r>
                          <a:r>
                            <a:rPr lang="fr-CH" sz="1400" dirty="0" smtClean="0"/>
                            <a:t> scan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400" b="1" dirty="0" smtClean="0">
                              <a:solidFill>
                                <a:srgbClr val="0000FF"/>
                              </a:solidFill>
                              <a:sym typeface="Symbol"/>
                            </a:rPr>
                            <a:t>0.007</a:t>
                          </a:r>
                          <a:r>
                            <a:rPr lang="fr-CH" sz="1400" b="1" baseline="0" dirty="0" smtClean="0">
                              <a:solidFill>
                                <a:srgbClr val="0000FF"/>
                              </a:solidFill>
                              <a:sym typeface="Symbol"/>
                            </a:rPr>
                            <a:t> MeV</a:t>
                          </a:r>
                          <a:endParaRPr lang="fr-CH" sz="1400" b="1" dirty="0" smtClean="0">
                            <a:solidFill>
                              <a:srgbClr val="0000FF"/>
                            </a:solidFill>
                            <a:sym typeface="Symbol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400" b="1" dirty="0" smtClean="0">
                              <a:solidFill>
                                <a:srgbClr val="FF0000"/>
                              </a:solidFill>
                              <a:sym typeface="Symbol"/>
                            </a:rPr>
                            <a:t>&lt;</a:t>
                          </a:r>
                          <a:r>
                            <a:rPr lang="fr-CH" sz="1400" b="1" dirty="0" smtClean="0">
                              <a:solidFill>
                                <a:srgbClr val="FF0000"/>
                              </a:solidFill>
                            </a:rPr>
                            <a:t>0.1</a:t>
                          </a:r>
                          <a:r>
                            <a:rPr lang="fr-CH" sz="1400" b="1" baseline="0" dirty="0" smtClean="0">
                              <a:solidFill>
                                <a:srgbClr val="FF0000"/>
                              </a:solidFill>
                            </a:rPr>
                            <a:t> MeV</a:t>
                          </a:r>
                          <a:endParaRPr lang="fr-CH" sz="1100" b="0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1" dirty="0" err="1" smtClean="0">
                              <a:solidFill>
                                <a:srgbClr val="FF0000"/>
                              </a:solidFill>
                            </a:rPr>
                            <a:t>E_cal</a:t>
                          </a:r>
                          <a:endParaRPr lang="fr-CH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QED corrections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23045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550" t="-325581" r="-1059690" b="-5476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b="1" dirty="0" smtClean="0">
                              <a:sym typeface="Symbol"/>
                            </a:rPr>
                            <a:t></a:t>
                          </a:r>
                          <a:r>
                            <a:rPr lang="fr-CH" sz="1200" b="1" baseline="-25000" dirty="0" smtClean="0">
                              <a:sym typeface="Symbol"/>
                            </a:rPr>
                            <a:t>s , </a:t>
                          </a:r>
                          <a:r>
                            <a:rPr lang="fr-CH" sz="1200" b="1" dirty="0" smtClean="0">
                              <a:sym typeface="Symbol"/>
                            </a:rPr>
                            <a:t></a:t>
                          </a:r>
                          <a:r>
                            <a:rPr lang="fr-CH" sz="1200" b="1" baseline="-25000" dirty="0" smtClean="0">
                              <a:sym typeface="Symbol"/>
                            </a:rPr>
                            <a:t>b</a:t>
                          </a:r>
                          <a:r>
                            <a:rPr lang="fr-CH" sz="1200" b="1" dirty="0" smtClean="0">
                              <a:sym typeface="Symbol"/>
                            </a:rPr>
                            <a:t>  </a:t>
                          </a:r>
                          <a:endParaRPr lang="fr-CH" sz="1200" b="1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20.767 </a:t>
                          </a:r>
                          <a:r>
                            <a:rPr lang="fr-CH" sz="12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(25</a:t>
                          </a:r>
                          <a:r>
                            <a:rPr lang="fr-CH" sz="12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</a:p>
                        <a:p>
                          <a:r>
                            <a:rPr lang="fr-CH" sz="1400" b="0" dirty="0" smtClean="0">
                              <a:solidFill>
                                <a:schemeClr val="bg2"/>
                              </a:solidFill>
                              <a:sym typeface="Symbol"/>
                            </a:rPr>
                            <a:t>(</a:t>
                          </a:r>
                          <a:r>
                            <a:rPr lang="fr-CH" sz="1400" b="0" baseline="-25000" dirty="0" smtClean="0">
                              <a:solidFill>
                                <a:schemeClr val="bg2"/>
                              </a:solidFill>
                              <a:sym typeface="Symbol"/>
                            </a:rPr>
                            <a:t>s</a:t>
                          </a:r>
                          <a:r>
                            <a:rPr lang="fr-CH" sz="1400" b="0" baseline="0" dirty="0" smtClean="0">
                              <a:solidFill>
                                <a:schemeClr val="bg2"/>
                              </a:solidFill>
                              <a:sym typeface="Symbol"/>
                            </a:rPr>
                            <a:t> </a:t>
                          </a:r>
                          <a:r>
                            <a:rPr lang="fr-CH" sz="1400" b="0" baseline="-25000" dirty="0" smtClean="0">
                              <a:solidFill>
                                <a:schemeClr val="bg2"/>
                              </a:solidFill>
                              <a:sym typeface="Symbol"/>
                            </a:rPr>
                            <a:t> </a:t>
                          </a:r>
                          <a:r>
                            <a:rPr lang="fr-CH" sz="1400" b="0" kern="1200" dirty="0" smtClean="0">
                              <a:solidFill>
                                <a:schemeClr val="bg2"/>
                              </a:solidFill>
                              <a:latin typeface="Calibri"/>
                              <a:ea typeface="+mn-ea"/>
                              <a:cs typeface="+mn-cs"/>
                              <a:sym typeface="Symbol"/>
                            </a:rPr>
                            <a:t></a:t>
                          </a:r>
                          <a:r>
                            <a:rPr lang="fr-CH" sz="1400" b="0" kern="1200" dirty="0" smtClean="0">
                              <a:solidFill>
                                <a:schemeClr val="bg2"/>
                              </a:solidFill>
                              <a:latin typeface="Calibri"/>
                              <a:ea typeface="+mn-ea"/>
                              <a:cs typeface="+mn-cs"/>
                            </a:rPr>
                            <a:t>0.0011)</a:t>
                          </a:r>
                          <a:endParaRPr lang="fr-CH" sz="1400" b="0" i="0" u="none" strike="noStrike" kern="1200" baseline="0" dirty="0" smtClean="0">
                            <a:solidFill>
                              <a:schemeClr val="bg2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Z </a:t>
                          </a:r>
                          <a:r>
                            <a:rPr lang="fr-CH" sz="1400" dirty="0" err="1" smtClean="0"/>
                            <a:t>Peak</a:t>
                          </a:r>
                          <a:r>
                            <a:rPr lang="fr-CH" sz="1400" dirty="0" smtClean="0"/>
                            <a:t> 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1" i="0" u="none" strike="noStrike" kern="1200" baseline="0" dirty="0" smtClean="0">
                              <a:solidFill>
                                <a:srgbClr val="0000FF"/>
                              </a:solidFill>
                              <a:latin typeface="+mn-lt"/>
                              <a:ea typeface="+mn-ea"/>
                              <a:cs typeface="+mn-cs"/>
                              <a:sym typeface="Symbol"/>
                            </a:rPr>
                            <a:t>0.0001 </a:t>
                          </a:r>
                          <a:r>
                            <a:rPr lang="fr-CH" sz="1400" b="1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  <a:sym typeface="Symbol"/>
                            </a:rPr>
                            <a:t> (2-20)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400" b="1" dirty="0" smtClean="0">
                              <a:sym typeface="Symbol"/>
                            </a:rPr>
                            <a:t>(</a:t>
                          </a:r>
                          <a:r>
                            <a:rPr lang="fr-CH" sz="1400" b="1" baseline="-25000" dirty="0" smtClean="0">
                              <a:sym typeface="Symbol"/>
                            </a:rPr>
                            <a:t>s</a:t>
                          </a:r>
                          <a:r>
                            <a:rPr lang="fr-CH" sz="1400" b="1" baseline="0" dirty="0" smtClean="0">
                              <a:sym typeface="Symbol"/>
                            </a:rPr>
                            <a:t> </a:t>
                          </a:r>
                          <a:r>
                            <a:rPr lang="fr-CH" sz="1400" b="1" baseline="-25000" dirty="0" smtClean="0">
                              <a:sym typeface="Symbol"/>
                            </a:rPr>
                            <a:t> </a:t>
                          </a:r>
                          <a:r>
                            <a:rPr lang="fr-CH" sz="1400" b="1" kern="1200" dirty="0" smtClean="0">
                              <a:solidFill>
                                <a:srgbClr val="0000FF"/>
                              </a:solidFill>
                              <a:latin typeface="Calibri"/>
                              <a:ea typeface="+mn-ea"/>
                              <a:cs typeface="+mn-cs"/>
                              <a:sym typeface="Symbol"/>
                            </a:rPr>
                            <a:t></a:t>
                          </a:r>
                          <a:r>
                            <a:rPr lang="fr-CH" sz="1400" b="1" kern="1200" dirty="0" smtClean="0">
                              <a:solidFill>
                                <a:srgbClr val="0000FF"/>
                              </a:solidFill>
                              <a:latin typeface="Calibri"/>
                              <a:ea typeface="+mn-ea"/>
                              <a:cs typeface="+mn-cs"/>
                            </a:rPr>
                            <a:t>0.00015)</a:t>
                          </a: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err="1" smtClean="0"/>
                            <a:t>Statistics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QED</a:t>
                          </a:r>
                          <a:r>
                            <a:rPr lang="fr-CH" sz="1400" baseline="0" dirty="0" smtClean="0"/>
                            <a:t> corrections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953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500" b="1" dirty="0" smtClean="0"/>
                            <a:t>N</a:t>
                          </a:r>
                          <a:r>
                            <a:rPr lang="fr-CH" sz="1500" b="1" baseline="-25000" dirty="0" smtClean="0">
                              <a:sym typeface="Symbol"/>
                            </a:rPr>
                            <a:t></a:t>
                          </a:r>
                          <a:endParaRPr lang="fr-CH" sz="1500" b="1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b="1" dirty="0" err="1" smtClean="0"/>
                            <a:t>Unitarity</a:t>
                          </a:r>
                          <a:r>
                            <a:rPr lang="fr-CH" sz="1200" b="1" baseline="0" dirty="0" smtClean="0"/>
                            <a:t> of PMNS, </a:t>
                          </a:r>
                          <a:r>
                            <a:rPr lang="fr-CH" sz="1200" b="1" baseline="0" dirty="0" err="1" smtClean="0"/>
                            <a:t>sterile</a:t>
                          </a:r>
                          <a:r>
                            <a:rPr lang="fr-CH" sz="1200" b="1" baseline="0" dirty="0" smtClean="0"/>
                            <a:t> </a:t>
                          </a:r>
                          <a:r>
                            <a:rPr lang="fr-CH" sz="1200" b="1" baseline="0" dirty="0" smtClean="0">
                              <a:sym typeface="Symbol"/>
                            </a:rPr>
                            <a:t>’s</a:t>
                          </a:r>
                          <a:endParaRPr lang="fr-CH" sz="1200" b="1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2.984 </a:t>
                          </a:r>
                          <a:r>
                            <a:rPr lang="fr-CH" sz="14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  <a:sym typeface="Symbol"/>
                            </a:rPr>
                            <a:t></a:t>
                          </a:r>
                          <a:r>
                            <a:rPr lang="fr-CH" sz="14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0.008</a:t>
                          </a:r>
                          <a:endParaRPr lang="fr-CH" sz="15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Z Peak</a:t>
                          </a:r>
                        </a:p>
                        <a:p>
                          <a:r>
                            <a:rPr lang="fr-CH" sz="1400" dirty="0" smtClean="0"/>
                            <a:t>Z+</a:t>
                          </a:r>
                          <a:r>
                            <a:rPr lang="fr-CH" sz="1400" dirty="0" smtClean="0">
                              <a:sym typeface="Symbol"/>
                            </a:rPr>
                            <a:t></a:t>
                          </a:r>
                          <a:r>
                            <a:rPr lang="fr-CH" sz="1200" dirty="0" smtClean="0">
                              <a:sym typeface="Symbol"/>
                            </a:rPr>
                            <a:t>(161</a:t>
                          </a:r>
                          <a:r>
                            <a:rPr lang="fr-CH" sz="1200" baseline="0" dirty="0" smtClean="0">
                              <a:sym typeface="Symbol"/>
                            </a:rPr>
                            <a:t> </a:t>
                          </a:r>
                          <a:r>
                            <a:rPr lang="fr-CH" sz="1200" dirty="0" err="1" smtClean="0">
                              <a:sym typeface="Symbol"/>
                            </a:rPr>
                            <a:t>GeV</a:t>
                          </a:r>
                          <a:r>
                            <a:rPr lang="fr-CH" sz="1200" dirty="0" smtClean="0">
                              <a:sym typeface="Symbol"/>
                            </a:rPr>
                            <a:t>)</a:t>
                          </a:r>
                          <a:r>
                            <a:rPr lang="fr-CH" sz="1200" dirty="0" smtClean="0"/>
                            <a:t> 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1" i="0" u="none" strike="noStrike" kern="1200" baseline="0" dirty="0" smtClean="0">
                              <a:solidFill>
                                <a:srgbClr val="0000FF"/>
                              </a:solidFill>
                              <a:latin typeface="+mn-lt"/>
                              <a:ea typeface="+mn-ea"/>
                              <a:cs typeface="+mn-cs"/>
                              <a:sym typeface="Symbol"/>
                            </a:rPr>
                            <a:t>0.00008 </a:t>
                          </a:r>
                          <a:r>
                            <a:rPr lang="fr-CH" sz="1400" b="1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  <a:sym typeface="Symbol"/>
                            </a:rPr>
                            <a:t>(40)</a:t>
                          </a:r>
                        </a:p>
                        <a:p>
                          <a:r>
                            <a:rPr lang="fr-CH" sz="1400" b="1" dirty="0" smtClean="0">
                              <a:solidFill>
                                <a:srgbClr val="0000FF"/>
                              </a:solidFill>
                            </a:rPr>
                            <a:t>0.001 </a:t>
                          </a:r>
                          <a:endParaRPr lang="fr-CH" sz="14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-&gt;</a:t>
                          </a:r>
                          <a:r>
                            <a:rPr lang="fr-CH" sz="1400" dirty="0" err="1" smtClean="0"/>
                            <a:t>lumi</a:t>
                          </a:r>
                          <a:r>
                            <a:rPr lang="fr-CH" sz="1400" baseline="0" dirty="0" smtClean="0"/>
                            <a:t> </a:t>
                          </a:r>
                          <a:r>
                            <a:rPr lang="fr-CH" sz="1400" baseline="0" dirty="0" err="1" smtClean="0"/>
                            <a:t>meast</a:t>
                          </a:r>
                          <a:endParaRPr lang="fr-CH" sz="1400" baseline="0" dirty="0" smtClean="0"/>
                        </a:p>
                        <a:p>
                          <a:r>
                            <a:rPr lang="fr-CH" sz="1400" baseline="0" dirty="0" err="1" smtClean="0"/>
                            <a:t>Statistics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1" dirty="0" smtClean="0">
                              <a:solidFill>
                                <a:schemeClr val="tx2"/>
                              </a:solidFill>
                            </a:rPr>
                            <a:t>QED corrections to </a:t>
                          </a:r>
                          <a:r>
                            <a:rPr lang="fr-CH" sz="1400" b="1" dirty="0" err="1" smtClean="0">
                              <a:solidFill>
                                <a:schemeClr val="tx2"/>
                              </a:solidFill>
                            </a:rPr>
                            <a:t>Bhabha</a:t>
                          </a:r>
                          <a:r>
                            <a:rPr lang="fr-CH" sz="1400" b="1" dirty="0" smtClean="0">
                              <a:solidFill>
                                <a:schemeClr val="tx2"/>
                              </a:solidFill>
                            </a:rPr>
                            <a:t> scat.</a:t>
                          </a:r>
                          <a:endParaRPr lang="fr-CH" sz="14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971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500" b="1" dirty="0" smtClean="0"/>
                            <a:t>R</a:t>
                          </a:r>
                          <a:r>
                            <a:rPr lang="fr-CH" sz="1500" b="1" baseline="-25000" dirty="0" smtClean="0"/>
                            <a:t>b</a:t>
                          </a:r>
                          <a:endParaRPr lang="fr-CH" sz="1500" b="1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b="1" dirty="0" smtClean="0">
                              <a:sym typeface="Symbol"/>
                            </a:rPr>
                            <a:t></a:t>
                          </a:r>
                          <a:r>
                            <a:rPr lang="fr-CH" sz="1200" b="1" baseline="-25000" dirty="0" smtClean="0">
                              <a:sym typeface="Symbol"/>
                            </a:rPr>
                            <a:t>b</a:t>
                          </a:r>
                          <a:r>
                            <a:rPr lang="fr-CH" sz="1200" b="1" dirty="0" smtClean="0">
                              <a:sym typeface="Symbol"/>
                            </a:rPr>
                            <a:t> </a:t>
                          </a:r>
                          <a:endParaRPr lang="fr-CH" sz="1200" b="1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0.21629  </a:t>
                          </a:r>
                          <a:r>
                            <a:rPr lang="fr-CH" sz="12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(66)</a:t>
                          </a:r>
                          <a:endParaRPr lang="fr-CH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Z </a:t>
                          </a:r>
                          <a:r>
                            <a:rPr lang="fr-CH" sz="1400" dirty="0" err="1" smtClean="0"/>
                            <a:t>Peak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1" dirty="0" smtClean="0">
                              <a:solidFill>
                                <a:srgbClr val="0000FF"/>
                              </a:solidFill>
                              <a:sym typeface="Symbol"/>
                            </a:rPr>
                            <a:t>0.000003 (20-60)</a:t>
                          </a:r>
                          <a:endParaRPr lang="fr-CH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err="1" smtClean="0"/>
                            <a:t>Statistics</a:t>
                          </a:r>
                          <a:r>
                            <a:rPr lang="fr-CH" sz="1400" dirty="0" smtClean="0"/>
                            <a:t>, </a:t>
                          </a:r>
                          <a:r>
                            <a:rPr lang="fr-CH" sz="1400" dirty="0" err="1" smtClean="0"/>
                            <a:t>small</a:t>
                          </a:r>
                          <a:r>
                            <a:rPr lang="fr-CH" sz="1400" baseline="0" dirty="0" smtClean="0"/>
                            <a:t> IP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Hem. </a:t>
                          </a:r>
                          <a:r>
                            <a:rPr lang="fr-CH" sz="1400" baseline="0" dirty="0" err="1" smtClean="0"/>
                            <a:t>correlations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0044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500" b="1" dirty="0" smtClean="0"/>
                            <a:t>A</a:t>
                          </a:r>
                          <a:r>
                            <a:rPr lang="fr-CH" sz="1500" b="1" baseline="-25000" dirty="0" smtClean="0"/>
                            <a:t>LR</a:t>
                          </a:r>
                          <a:endParaRPr lang="fr-CH" sz="1500" b="1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b="1" dirty="0" smtClean="0">
                              <a:sym typeface="Symbol"/>
                            </a:rPr>
                            <a:t>, </a:t>
                          </a:r>
                          <a:r>
                            <a:rPr lang="fr-CH" sz="1200" b="1" baseline="-25000" dirty="0" smtClean="0">
                              <a:sym typeface="Symbol"/>
                            </a:rPr>
                            <a:t>3 ,</a:t>
                          </a:r>
                          <a:r>
                            <a:rPr lang="fr-CH" sz="1200" b="1" dirty="0" smtClean="0">
                              <a:sym typeface="Symbol"/>
                            </a:rPr>
                            <a:t></a:t>
                          </a:r>
                        </a:p>
                        <a:p>
                          <a:r>
                            <a:rPr lang="fr-CH" sz="1200" b="1" dirty="0" smtClean="0">
                              <a:sym typeface="Symbol"/>
                            </a:rPr>
                            <a:t>(T, S )</a:t>
                          </a:r>
                          <a:endParaRPr lang="fr-CH" sz="1200" b="1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100" b="1" dirty="0" smtClean="0"/>
                            <a:t>sin</a:t>
                          </a:r>
                          <a:r>
                            <a:rPr lang="fr-CH" sz="1100" b="1" baseline="30000" dirty="0" smtClean="0"/>
                            <a:t>2</a:t>
                          </a:r>
                          <a:r>
                            <a:rPr lang="fr-CH" sz="1100" b="1" baseline="0" dirty="0" smtClean="0">
                              <a:sym typeface="Symbol"/>
                            </a:rPr>
                            <a:t></a:t>
                          </a:r>
                          <a:r>
                            <a:rPr lang="fr-CH" sz="1100" b="1" baseline="-25000" dirty="0" smtClean="0">
                              <a:sym typeface="Symbol"/>
                            </a:rPr>
                            <a:t>w</a:t>
                          </a:r>
                          <a:r>
                            <a:rPr lang="fr-CH" sz="1100" b="1" baseline="30000" dirty="0" smtClean="0">
                              <a:sym typeface="Symbol"/>
                            </a:rPr>
                            <a:t>eff</a:t>
                          </a:r>
                          <a:r>
                            <a:rPr lang="fr-CH" sz="1100" b="1" baseline="0" dirty="0" smtClean="0">
                              <a:sym typeface="Symbol"/>
                            </a:rPr>
                            <a:t> </a:t>
                          </a:r>
                          <a:endParaRPr lang="fr-CH" sz="1100" b="1" dirty="0" smtClean="0"/>
                        </a:p>
                        <a:p>
                          <a:r>
                            <a:rPr lang="en-GB" sz="12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0.23098</a:t>
                          </a:r>
                          <a:r>
                            <a:rPr lang="en-GB" sz="12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(26)</a:t>
                          </a:r>
                          <a:endParaRPr lang="fr-CH" sz="900" b="0" dirty="0" smtClean="0">
                            <a:solidFill>
                              <a:srgbClr val="FF0000"/>
                            </a:solidFill>
                            <a:sym typeface="Symbol"/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Z </a:t>
                          </a:r>
                          <a:r>
                            <a:rPr lang="fr-CH" sz="1400" dirty="0" err="1" smtClean="0"/>
                            <a:t>peak</a:t>
                          </a:r>
                          <a:r>
                            <a:rPr lang="fr-CH" sz="1400" dirty="0" smtClean="0"/>
                            <a:t>,</a:t>
                          </a:r>
                          <a:r>
                            <a:rPr lang="fr-CH" sz="1400" baseline="0" dirty="0" smtClean="0"/>
                            <a:t> </a:t>
                          </a:r>
                        </a:p>
                        <a:p>
                          <a:r>
                            <a:rPr lang="fr-CH" sz="1400" b="1" baseline="0" dirty="0" smtClean="0">
                              <a:solidFill>
                                <a:srgbClr val="C00000"/>
                              </a:solidFill>
                            </a:rPr>
                            <a:t>Long.</a:t>
                          </a:r>
                          <a:r>
                            <a:rPr lang="fr-CH" sz="1400" baseline="0" dirty="0" smtClean="0"/>
                            <a:t> </a:t>
                          </a:r>
                          <a:r>
                            <a:rPr lang="fr-CH" sz="1400" b="1" dirty="0" err="1" smtClean="0">
                              <a:solidFill>
                                <a:srgbClr val="C00000"/>
                              </a:solidFill>
                            </a:rPr>
                            <a:t>polarized</a:t>
                          </a:r>
                          <a:endParaRPr lang="fr-CH" sz="14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400" b="0" dirty="0" smtClean="0"/>
                            <a:t>sin</a:t>
                          </a:r>
                          <a:r>
                            <a:rPr lang="fr-CH" sz="1400" b="0" baseline="30000" dirty="0" smtClean="0"/>
                            <a:t>2</a:t>
                          </a:r>
                          <a:r>
                            <a:rPr lang="fr-CH" sz="1400" b="0" baseline="0" dirty="0" smtClean="0">
                              <a:sym typeface="Symbol"/>
                            </a:rPr>
                            <a:t></a:t>
                          </a:r>
                          <a:r>
                            <a:rPr lang="fr-CH" sz="1400" b="0" baseline="-25000" dirty="0" smtClean="0">
                              <a:sym typeface="Symbol"/>
                            </a:rPr>
                            <a:t>w</a:t>
                          </a:r>
                          <a:r>
                            <a:rPr lang="fr-CH" sz="1400" b="0" baseline="30000" dirty="0" smtClean="0">
                              <a:sym typeface="Symbol"/>
                            </a:rPr>
                            <a:t>eff</a:t>
                          </a:r>
                          <a:r>
                            <a:rPr lang="fr-CH" sz="1400" b="0" baseline="0" dirty="0" smtClean="0">
                              <a:sym typeface="Symbol"/>
                            </a:rPr>
                            <a:t> </a:t>
                          </a:r>
                          <a:endParaRPr lang="fr-CH" sz="1400" b="1" dirty="0" smtClean="0">
                            <a:solidFill>
                              <a:srgbClr val="FF0000"/>
                            </a:solidFill>
                            <a:sym typeface="Symbol"/>
                          </a:endParaRPr>
                        </a:p>
                        <a:p>
                          <a:r>
                            <a:rPr lang="fr-CH" sz="1400" b="1" kern="1200" dirty="0" smtClean="0">
                              <a:solidFill>
                                <a:srgbClr val="0000FF"/>
                              </a:solidFill>
                              <a:latin typeface="+mn-lt"/>
                              <a:ea typeface="+mn-ea"/>
                              <a:cs typeface="+mn-cs"/>
                              <a:sym typeface="Symbol"/>
                            </a:rPr>
                            <a:t></a:t>
                          </a:r>
                          <a:r>
                            <a:rPr lang="fr-CH" sz="1400" b="1" kern="1200" dirty="0" smtClean="0">
                              <a:solidFill>
                                <a:srgbClr val="0000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0.000006</a:t>
                          </a: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4 </a:t>
                          </a:r>
                          <a:r>
                            <a:rPr lang="fr-CH" sz="1400" dirty="0" err="1" smtClean="0"/>
                            <a:t>bunch</a:t>
                          </a:r>
                          <a:r>
                            <a:rPr lang="fr-CH" sz="1400" dirty="0" smtClean="0"/>
                            <a:t> </a:t>
                          </a:r>
                          <a:r>
                            <a:rPr lang="fr-CH" sz="1400" dirty="0" err="1" smtClean="0"/>
                            <a:t>scheme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Design</a:t>
                          </a:r>
                          <a:r>
                            <a:rPr lang="fr-CH" sz="1400" baseline="0" dirty="0" smtClean="0"/>
                            <a:t> </a:t>
                          </a:r>
                          <a:r>
                            <a:rPr lang="fr-CH" sz="1400" baseline="0" dirty="0" err="1" smtClean="0"/>
                            <a:t>experiment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50044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500" b="1" dirty="0" err="1" smtClean="0"/>
                            <a:t>A</a:t>
                          </a:r>
                          <a:r>
                            <a:rPr lang="fr-CH" sz="1500" b="1" baseline="-25000" dirty="0" err="1" smtClean="0"/>
                            <a:t>FB</a:t>
                          </a:r>
                          <a:r>
                            <a:rPr lang="fr-CH" sz="1500" b="1" baseline="30000" dirty="0" err="1" smtClean="0">
                              <a:sym typeface="Symbol"/>
                            </a:rPr>
                            <a:t>lept</a:t>
                          </a:r>
                          <a:endParaRPr lang="fr-CH" sz="1500" b="1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b="1" dirty="0" smtClean="0">
                              <a:sym typeface="Symbol"/>
                            </a:rPr>
                            <a:t>, </a:t>
                          </a:r>
                          <a:r>
                            <a:rPr lang="fr-CH" sz="1200" b="1" baseline="-25000" dirty="0" smtClean="0">
                              <a:sym typeface="Symbol"/>
                            </a:rPr>
                            <a:t>3 ,</a:t>
                          </a:r>
                          <a:r>
                            <a:rPr lang="fr-CH" sz="1200" b="1" dirty="0" smtClean="0">
                              <a:sym typeface="Symbol"/>
                            </a:rPr>
                            <a:t></a:t>
                          </a:r>
                        </a:p>
                        <a:p>
                          <a:r>
                            <a:rPr lang="fr-CH" sz="1200" b="1" dirty="0" smtClean="0">
                              <a:sym typeface="Symbol"/>
                            </a:rPr>
                            <a:t>(T, S )</a:t>
                          </a:r>
                          <a:endParaRPr lang="fr-CH" sz="1200" b="1" dirty="0" smtClean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100" b="1" dirty="0" smtClean="0"/>
                            <a:t>sin</a:t>
                          </a:r>
                          <a:r>
                            <a:rPr lang="fr-CH" sz="1100" b="1" baseline="30000" dirty="0" smtClean="0"/>
                            <a:t>2</a:t>
                          </a:r>
                          <a:r>
                            <a:rPr lang="fr-CH" sz="1100" b="1" baseline="0" dirty="0" smtClean="0">
                              <a:sym typeface="Symbol"/>
                            </a:rPr>
                            <a:t></a:t>
                          </a:r>
                          <a:r>
                            <a:rPr lang="fr-CH" sz="1100" b="1" baseline="-25000" dirty="0" smtClean="0">
                              <a:sym typeface="Symbol"/>
                            </a:rPr>
                            <a:t>w</a:t>
                          </a:r>
                          <a:r>
                            <a:rPr lang="fr-CH" sz="1100" b="1" baseline="30000" dirty="0" smtClean="0">
                              <a:sym typeface="Symbol"/>
                            </a:rPr>
                            <a:t>eff</a:t>
                          </a:r>
                          <a:r>
                            <a:rPr lang="fr-CH" sz="1100" b="1" baseline="0" dirty="0" smtClean="0">
                              <a:sym typeface="Symbol"/>
                            </a:rPr>
                            <a:t> </a:t>
                          </a:r>
                          <a:endParaRPr lang="fr-CH" sz="1100" b="1" dirty="0" smtClean="0"/>
                        </a:p>
                        <a:p>
                          <a:r>
                            <a:rPr lang="en-GB" sz="12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0.23099</a:t>
                          </a:r>
                          <a:r>
                            <a:rPr lang="en-GB" sz="12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(53)</a:t>
                          </a:r>
                          <a:endParaRPr lang="fr-CH" sz="900" b="0" dirty="0" smtClean="0">
                            <a:solidFill>
                              <a:srgbClr val="FF0000"/>
                            </a:solidFill>
                            <a:sym typeface="Symbol"/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endParaRPr lang="fr-CH" sz="1400" b="1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400" b="0" dirty="0" smtClean="0"/>
                            <a:t>sin</a:t>
                          </a:r>
                          <a:r>
                            <a:rPr lang="fr-CH" sz="1400" b="0" baseline="30000" dirty="0" smtClean="0"/>
                            <a:t>2</a:t>
                          </a:r>
                          <a:r>
                            <a:rPr lang="fr-CH" sz="1400" b="0" baseline="0" dirty="0" smtClean="0">
                              <a:sym typeface="Symbol"/>
                            </a:rPr>
                            <a:t></a:t>
                          </a:r>
                          <a:r>
                            <a:rPr lang="fr-CH" sz="1400" b="0" baseline="-25000" dirty="0" smtClean="0">
                              <a:sym typeface="Symbol"/>
                            </a:rPr>
                            <a:t>w</a:t>
                          </a:r>
                          <a:r>
                            <a:rPr lang="fr-CH" sz="1400" b="0" baseline="30000" dirty="0" smtClean="0">
                              <a:sym typeface="Symbol"/>
                            </a:rPr>
                            <a:t>eff</a:t>
                          </a:r>
                          <a:r>
                            <a:rPr lang="fr-CH" sz="1400" b="0" baseline="0" dirty="0" smtClean="0">
                              <a:sym typeface="Symbol"/>
                            </a:rPr>
                            <a:t> </a:t>
                          </a:r>
                          <a:endParaRPr lang="fr-CH" sz="1400" b="0" dirty="0" smtClean="0"/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400" b="1" kern="1200" dirty="0" smtClean="0">
                              <a:solidFill>
                                <a:srgbClr val="0000FF"/>
                              </a:solidFill>
                              <a:latin typeface="+mn-lt"/>
                              <a:ea typeface="+mn-ea"/>
                              <a:cs typeface="+mn-cs"/>
                              <a:sym typeface="Symbol"/>
                            </a:rPr>
                            <a:t></a:t>
                          </a:r>
                          <a:r>
                            <a:rPr lang="fr-CH" sz="1400" b="1" kern="1200" dirty="0" smtClean="0">
                              <a:solidFill>
                                <a:srgbClr val="0000FF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0.000006</a:t>
                          </a: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400" b="1" dirty="0" err="1" smtClean="0">
                              <a:solidFill>
                                <a:srgbClr val="FF0000"/>
                              </a:solidFill>
                            </a:rPr>
                            <a:t>E_cal</a:t>
                          </a:r>
                          <a:r>
                            <a:rPr lang="fr-CH" sz="1400" b="1" dirty="0" smtClean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r>
                            <a:rPr lang="fr-CH" sz="1400" dirty="0" smtClean="0"/>
                            <a:t>&amp;</a:t>
                          </a:r>
                        </a:p>
                        <a:p>
                          <a:r>
                            <a:rPr lang="fr-CH" sz="1400" dirty="0" err="1" smtClean="0"/>
                            <a:t>Statistics</a:t>
                          </a:r>
                          <a:endParaRPr lang="fr-CH" sz="1400" dirty="0" smtClean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50044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500" b="1" dirty="0" smtClean="0"/>
                            <a:t>M</a:t>
                          </a:r>
                          <a:r>
                            <a:rPr lang="fr-CH" sz="1500" b="1" baseline="-25000" dirty="0" smtClean="0"/>
                            <a:t>W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CH" sz="9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MeV/c2</a:t>
                          </a:r>
                          <a:endParaRPr kumimoji="0" lang="fr-CH" sz="11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200" b="1" dirty="0" smtClean="0">
                              <a:sym typeface="Symbol"/>
                            </a:rPr>
                            <a:t>, </a:t>
                          </a:r>
                          <a:r>
                            <a:rPr lang="fr-CH" sz="1200" b="1" baseline="-25000" dirty="0" smtClean="0">
                              <a:sym typeface="Symbol"/>
                            </a:rPr>
                            <a:t>3 , </a:t>
                          </a:r>
                          <a:r>
                            <a:rPr lang="fr-CH" sz="1200" b="1" dirty="0" smtClean="0">
                              <a:sym typeface="Symbol"/>
                            </a:rPr>
                            <a:t></a:t>
                          </a:r>
                          <a:r>
                            <a:rPr lang="fr-CH" sz="1200" b="1" baseline="-25000" dirty="0" smtClean="0">
                              <a:sym typeface="Symbol"/>
                            </a:rPr>
                            <a:t>2,</a:t>
                          </a:r>
                          <a:r>
                            <a:rPr lang="fr-CH" sz="1200" b="1" baseline="0" dirty="0" smtClean="0">
                              <a:sym typeface="Symbol"/>
                            </a:rPr>
                            <a:t> </a:t>
                          </a:r>
                          <a:r>
                            <a:rPr lang="fr-CH" sz="1200" b="1" dirty="0" smtClean="0">
                              <a:sym typeface="Symbol"/>
                            </a:rPr>
                            <a:t>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200" b="1" dirty="0" smtClean="0">
                              <a:sym typeface="Symbol"/>
                            </a:rPr>
                            <a:t>(T, S,</a:t>
                          </a:r>
                          <a:r>
                            <a:rPr lang="fr-CH" sz="1200" b="1" baseline="0" dirty="0" smtClean="0">
                              <a:sym typeface="Symbol"/>
                            </a:rPr>
                            <a:t> </a:t>
                          </a:r>
                          <a:r>
                            <a:rPr lang="fr-CH" sz="1200" b="1" dirty="0" smtClean="0">
                              <a:sym typeface="Symbol"/>
                            </a:rPr>
                            <a:t>U) </a:t>
                          </a:r>
                          <a:endParaRPr lang="fr-CH" sz="1200" b="1" dirty="0" smtClean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80379</a:t>
                          </a:r>
                        </a:p>
                        <a:p>
                          <a:r>
                            <a:rPr lang="fr-CH" sz="14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± </a:t>
                          </a:r>
                          <a:r>
                            <a:rPr lang="fr-CH" sz="14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12</a:t>
                          </a:r>
                          <a:endParaRPr lang="fr-CH" sz="15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err="1" smtClean="0"/>
                            <a:t>Threshold</a:t>
                          </a:r>
                          <a:r>
                            <a:rPr lang="fr-CH" sz="1400" dirty="0" smtClean="0"/>
                            <a:t> (161 </a:t>
                          </a:r>
                          <a:r>
                            <a:rPr lang="fr-CH" sz="1400" dirty="0" err="1" smtClean="0"/>
                            <a:t>GeV</a:t>
                          </a:r>
                          <a:r>
                            <a:rPr lang="fr-CH" sz="1400" dirty="0" smtClean="0"/>
                            <a:t>)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1" dirty="0" smtClean="0">
                              <a:solidFill>
                                <a:srgbClr val="0000FF"/>
                              </a:solidFill>
                            </a:rPr>
                            <a:t>0.5 MeV</a:t>
                          </a:r>
                        </a:p>
                        <a:p>
                          <a:r>
                            <a:rPr lang="fr-CH" sz="1400" b="1" dirty="0" smtClean="0">
                              <a:solidFill>
                                <a:srgbClr val="FF0000"/>
                              </a:solidFill>
                            </a:rPr>
                            <a:t>&lt;0.5 MeV</a:t>
                          </a: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400" b="1" dirty="0" err="1" smtClean="0">
                              <a:solidFill>
                                <a:srgbClr val="FF0000"/>
                              </a:solidFill>
                            </a:rPr>
                            <a:t>E_cal</a:t>
                          </a:r>
                          <a:r>
                            <a:rPr lang="fr-CH" sz="1400" b="1" dirty="0" smtClean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r>
                            <a:rPr lang="fr-CH" sz="1400" dirty="0" smtClean="0"/>
                            <a:t>&amp;</a:t>
                          </a:r>
                        </a:p>
                        <a:p>
                          <a:r>
                            <a:rPr lang="fr-CH" sz="1400" dirty="0" err="1" smtClean="0"/>
                            <a:t>Statistics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QED corrections</a:t>
                          </a:r>
                        </a:p>
                        <a:p>
                          <a:r>
                            <a:rPr lang="fr-CH" sz="1400" b="1" dirty="0" smtClean="0">
                              <a:solidFill>
                                <a:srgbClr val="FF0000"/>
                              </a:solidFill>
                            </a:rPr>
                            <a:t>Theory ~4-5</a:t>
                          </a:r>
                          <a:r>
                            <a:rPr lang="fr-CH" sz="1400" b="1" baseline="0" dirty="0" smtClean="0">
                              <a:solidFill>
                                <a:srgbClr val="FF0000"/>
                              </a:solidFill>
                            </a:rPr>
                            <a:t> MeV</a:t>
                          </a:r>
                          <a:endParaRPr lang="fr-CH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50044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500" b="1" dirty="0" err="1" smtClean="0"/>
                            <a:t>m</a:t>
                          </a:r>
                          <a:r>
                            <a:rPr lang="fr-CH" sz="1500" b="1" baseline="-25000" dirty="0" err="1" smtClean="0"/>
                            <a:t>top</a:t>
                          </a:r>
                          <a:endParaRPr lang="fr-CH" sz="1500" b="1" baseline="-25000" dirty="0" smtClean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CH" sz="9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MeV/c2</a:t>
                          </a:r>
                          <a:endParaRPr kumimoji="0" lang="fr-CH" sz="11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b="1" dirty="0" smtClean="0"/>
                            <a:t>Input</a:t>
                          </a:r>
                          <a:endParaRPr lang="fr-CH" sz="1200" b="1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2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173300</a:t>
                          </a:r>
                        </a:p>
                        <a:p>
                          <a:r>
                            <a:rPr lang="fr-CH" sz="1200" b="0" i="0" u="none" strike="noStrike" kern="1200" baseline="0" dirty="0" smtClean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± 400± 500 </a:t>
                          </a:r>
                          <a:endParaRPr lang="fr-CH" sz="1200" b="1" dirty="0" smtClean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err="1" smtClean="0"/>
                            <a:t>Threshold</a:t>
                          </a:r>
                          <a:r>
                            <a:rPr lang="fr-CH" sz="1400" dirty="0" smtClean="0"/>
                            <a:t> scan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b="1" dirty="0" err="1" smtClean="0">
                              <a:solidFill>
                                <a:srgbClr val="0000FF"/>
                              </a:solidFill>
                            </a:rPr>
                            <a:t>m</a:t>
                          </a:r>
                          <a:r>
                            <a:rPr lang="fr-CH" sz="1400" b="1" baseline="-25000" dirty="0" err="1" smtClean="0">
                              <a:solidFill>
                                <a:srgbClr val="0000FF"/>
                              </a:solidFill>
                            </a:rPr>
                            <a:t>top</a:t>
                          </a:r>
                          <a:r>
                            <a:rPr lang="fr-CH" sz="1400" b="1" dirty="0" smtClean="0">
                              <a:solidFill>
                                <a:srgbClr val="0000FF"/>
                              </a:solidFill>
                            </a:rPr>
                            <a:t> ~17 MeV</a:t>
                          </a:r>
                        </a:p>
                        <a:p>
                          <a:r>
                            <a:rPr lang="fr-CH" sz="1400" b="1" baseline="0" dirty="0" err="1" smtClean="0">
                              <a:solidFill>
                                <a:srgbClr val="0000FF"/>
                              </a:solidFill>
                              <a:latin typeface="Symbol" panose="05050102010706020507" pitchFamily="18" charset="2"/>
                            </a:rPr>
                            <a:t>G</a:t>
                          </a:r>
                          <a:r>
                            <a:rPr lang="fr-CH" sz="1400" b="1" baseline="-25000" dirty="0" err="1" smtClean="0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top</a:t>
                          </a:r>
                          <a:r>
                            <a:rPr lang="fr-CH" sz="1400" b="1" baseline="0" dirty="0" smtClean="0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~45 MeV</a:t>
                          </a:r>
                          <a:endParaRPr lang="fr-CH" sz="1400" b="1" baseline="-25000" dirty="0">
                            <a:solidFill>
                              <a:srgbClr val="0000FF"/>
                            </a:solidFill>
                            <a:latin typeface="Symbol" panose="05050102010706020507" pitchFamily="18" charset="2"/>
                          </a:endParaRPr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400" b="1" dirty="0" err="1" smtClean="0">
                              <a:solidFill>
                                <a:srgbClr val="FF0000"/>
                              </a:solidFill>
                            </a:rPr>
                            <a:t>E_cal</a:t>
                          </a:r>
                          <a:r>
                            <a:rPr lang="fr-CH" sz="1400" dirty="0" smtClean="0"/>
                            <a:t> &amp;</a:t>
                          </a:r>
                        </a:p>
                        <a:p>
                          <a:r>
                            <a:rPr lang="fr-CH" sz="1400" dirty="0" err="1" smtClean="0"/>
                            <a:t>Statistics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fr-CH" sz="1400" dirty="0" smtClean="0"/>
                            <a:t>Theory</a:t>
                          </a:r>
                          <a:r>
                            <a:rPr lang="fr-CH" sz="1400" baseline="0" dirty="0" smtClean="0"/>
                            <a:t> </a:t>
                          </a:r>
                          <a:r>
                            <a:rPr lang="fr-CH" sz="1400" baseline="0" dirty="0" err="1" smtClean="0"/>
                            <a:t>limit</a:t>
                          </a:r>
                          <a:r>
                            <a:rPr lang="fr-CH" sz="1400" baseline="0" dirty="0" smtClean="0"/>
                            <a:t> at </a:t>
                          </a:r>
                          <a:r>
                            <a:rPr lang="fr-CH" sz="1400" b="1" baseline="0" dirty="0" smtClean="0">
                              <a:solidFill>
                                <a:srgbClr val="FF0000"/>
                              </a:solidFill>
                            </a:rPr>
                            <a:t>~40-50 MeV</a:t>
                          </a:r>
                          <a:r>
                            <a:rPr lang="fr-CH" sz="1400" baseline="0" dirty="0" smtClean="0"/>
                            <a:t>?</a:t>
                          </a:r>
                          <a:endParaRPr lang="fr-CH" sz="1400" dirty="0"/>
                        </a:p>
                      </a:txBody>
                      <a:tcPr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Date Placeholder 2"/>
          <p:cNvSpPr txBox="1">
            <a:spLocks/>
          </p:cNvSpPr>
          <p:nvPr/>
        </p:nvSpPr>
        <p:spPr>
          <a:xfrm>
            <a:off x="457200" y="545941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81990" y="1238675"/>
            <a:ext cx="3060340" cy="1080120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81990" y="4118994"/>
            <a:ext cx="3105345" cy="1485165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38674"/>
            <a:ext cx="791580" cy="1035115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601436"/>
            <a:ext cx="791580" cy="517558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118994"/>
            <a:ext cx="791580" cy="517558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614049"/>
            <a:ext cx="791580" cy="517558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86834" y="3601436"/>
            <a:ext cx="1395155" cy="517558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3" descr="J:\MyDocs\zline_aleph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255" y="4394"/>
            <a:ext cx="2155897" cy="17508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e 12"/>
          <p:cNvGrpSpPr/>
          <p:nvPr/>
        </p:nvGrpSpPr>
        <p:grpSpPr>
          <a:xfrm>
            <a:off x="9156445" y="1505937"/>
            <a:ext cx="3025136" cy="1482427"/>
            <a:chOff x="610760" y="2666653"/>
            <a:chExt cx="3025136" cy="1482427"/>
          </a:xfrm>
        </p:grpSpPr>
        <p:sp>
          <p:nvSpPr>
            <p:cNvPr id="14" name="ZoneTexte 13"/>
            <p:cNvSpPr txBox="1"/>
            <p:nvPr/>
          </p:nvSpPr>
          <p:spPr>
            <a:xfrm>
              <a:off x="610760" y="3230500"/>
              <a:ext cx="1667444" cy="584775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Beam</a:t>
              </a: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E cal. </a:t>
              </a:r>
              <a:r>
                <a:rPr kumimoji="0" lang="fr-FR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with</a:t>
              </a:r>
              <a:endPara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reson</a:t>
              </a: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. </a:t>
              </a:r>
              <a:r>
                <a:rPr kumimoji="0" lang="fr-FR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depolar</a:t>
              </a: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.</a:t>
              </a:r>
            </a:p>
          </p:txBody>
        </p:sp>
        <p:pic>
          <p:nvPicPr>
            <p:cNvPr id="15" name="Picture 2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3360" t="3874"/>
            <a:stretch>
              <a:fillRect/>
            </a:stretch>
          </p:blipFill>
          <p:spPr bwMode="auto">
            <a:xfrm>
              <a:off x="2195736" y="2666653"/>
              <a:ext cx="1440160" cy="1482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" name="Ellipse 19"/>
          <p:cNvSpPr/>
          <p:nvPr/>
        </p:nvSpPr>
        <p:spPr>
          <a:xfrm>
            <a:off x="4208963" y="1219724"/>
            <a:ext cx="1476164" cy="10331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4394419" y="4614049"/>
            <a:ext cx="1037948" cy="5108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4394418" y="5124928"/>
            <a:ext cx="1557565" cy="5144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/>
        </p:nvGrpSpPr>
        <p:grpSpPr>
          <a:xfrm>
            <a:off x="9259876" y="4804179"/>
            <a:ext cx="2921705" cy="1937121"/>
            <a:chOff x="9259876" y="4804179"/>
            <a:chExt cx="2921705" cy="1937121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59876" y="4804179"/>
              <a:ext cx="2380740" cy="1937121"/>
            </a:xfrm>
            <a:prstGeom prst="rect">
              <a:avLst/>
            </a:prstGeom>
          </p:spPr>
        </p:pic>
        <p:pic>
          <p:nvPicPr>
            <p:cNvPr id="23" name="Picture 11" descr="\\cern.ch\dfs\Users\j\janot\Public\GIF2001\ttH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2009" y="5697252"/>
              <a:ext cx="779572" cy="54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e 30"/>
          <p:cNvGrpSpPr/>
          <p:nvPr/>
        </p:nvGrpSpPr>
        <p:grpSpPr>
          <a:xfrm>
            <a:off x="9259423" y="2928115"/>
            <a:ext cx="2886550" cy="1870707"/>
            <a:chOff x="9259423" y="2928115"/>
            <a:chExt cx="2886550" cy="1870707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59423" y="2928115"/>
              <a:ext cx="2437022" cy="1870707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10741421" y="3847133"/>
              <a:ext cx="140455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FF0000"/>
                  </a:solidFill>
                </a:rPr>
                <a:t>Max </a:t>
              </a:r>
              <a:r>
                <a:rPr lang="fr-FR" sz="1400" dirty="0" err="1" smtClean="0">
                  <a:solidFill>
                    <a:srgbClr val="FF0000"/>
                  </a:solidFill>
                </a:rPr>
                <a:t>sensit</a:t>
              </a:r>
              <a:r>
                <a:rPr lang="fr-FR" sz="1400" dirty="0" smtClean="0">
                  <a:solidFill>
                    <a:srgbClr val="FF0000"/>
                  </a:solidFill>
                </a:rPr>
                <a:t>. to M</a:t>
              </a:r>
              <a:endParaRPr lang="fr-FR" sz="1400" dirty="0">
                <a:solidFill>
                  <a:srgbClr val="FF0000"/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0534461" y="4186350"/>
              <a:ext cx="153486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rgbClr val="FF0000"/>
                  </a:solidFill>
                </a:rPr>
                <a:t>Max </a:t>
              </a:r>
              <a:r>
                <a:rPr lang="fr-FR" sz="1400" dirty="0" err="1" smtClean="0">
                  <a:solidFill>
                    <a:srgbClr val="FF0000"/>
                  </a:solidFill>
                </a:rPr>
                <a:t>sensit</a:t>
              </a:r>
              <a:r>
                <a:rPr lang="fr-FR" sz="1400" dirty="0" smtClean="0">
                  <a:solidFill>
                    <a:srgbClr val="FF0000"/>
                  </a:solidFill>
                </a:rPr>
                <a:t>. to </a:t>
              </a:r>
              <a:r>
                <a:rPr lang="fr-FR" sz="14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G</a:t>
              </a:r>
              <a:endParaRPr lang="fr-FR" sz="14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cxnSp>
          <p:nvCxnSpPr>
            <p:cNvPr id="18" name="Connecteur droit avec flèche 17"/>
            <p:cNvCxnSpPr>
              <a:stCxn id="16" idx="1"/>
            </p:cNvCxnSpPr>
            <p:nvPr/>
          </p:nvCxnSpPr>
          <p:spPr>
            <a:xfrm flipH="1" flipV="1">
              <a:off x="10488488" y="3916906"/>
              <a:ext cx="252933" cy="8411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>
              <a:stCxn id="26" idx="1"/>
            </p:cNvCxnSpPr>
            <p:nvPr/>
          </p:nvCxnSpPr>
          <p:spPr>
            <a:xfrm flipH="1">
              <a:off x="10034203" y="4340239"/>
              <a:ext cx="500258" cy="797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0" y="25613"/>
            <a:ext cx="92448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kern="0" dirty="0" smtClean="0">
                <a:latin typeface="Arial"/>
              </a:rPr>
              <a:t>Higgs couplings only a part of </a:t>
            </a:r>
            <a:r>
              <a:rPr lang="en-GB" sz="3200" b="1" kern="0" dirty="0" err="1" smtClean="0">
                <a:latin typeface="Arial"/>
              </a:rPr>
              <a:t>FCCee</a:t>
            </a:r>
            <a:r>
              <a:rPr lang="en-GB" sz="3200" b="1" kern="0" dirty="0" smtClean="0">
                <a:latin typeface="Arial"/>
              </a:rPr>
              <a:t> program</a:t>
            </a:r>
            <a:endParaRPr lang="fr-FR" sz="3200" b="1" dirty="0"/>
          </a:p>
        </p:txBody>
      </p:sp>
      <p:sp>
        <p:nvSpPr>
          <p:cNvPr id="29" name="Rectangle 28"/>
          <p:cNvSpPr/>
          <p:nvPr/>
        </p:nvSpPr>
        <p:spPr>
          <a:xfrm>
            <a:off x="317872" y="5644067"/>
            <a:ext cx="83263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kern="0" dirty="0" smtClean="0">
                <a:latin typeface="Arial"/>
              </a:rPr>
              <a:t>As important is the precision on SM parameters :</a:t>
            </a:r>
          </a:p>
          <a:p>
            <a:r>
              <a:rPr lang="en-GB" sz="2400" b="1" kern="0" dirty="0" err="1" smtClean="0">
                <a:latin typeface="Arial"/>
              </a:rPr>
              <a:t>FCCee</a:t>
            </a:r>
            <a:r>
              <a:rPr lang="en-GB" sz="2400" b="1" kern="0" dirty="0" smtClean="0">
                <a:latin typeface="Arial"/>
              </a:rPr>
              <a:t> will improve precision by &gt; 1 order of magnitude</a:t>
            </a:r>
          </a:p>
          <a:p>
            <a:r>
              <a:rPr lang="en-GB" sz="2400" b="1" kern="0" dirty="0" smtClean="0">
                <a:latin typeface="Arial"/>
              </a:rPr>
              <a:t>Running at Z pole mandatory, as is progress in theory  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64794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64" y="1340768"/>
            <a:ext cx="5497816" cy="363640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004" y="1356758"/>
            <a:ext cx="5243943" cy="362041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35460" y="764704"/>
            <a:ext cx="4208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Precision</a:t>
            </a:r>
            <a:r>
              <a:rPr lang="fr-FR" b="1" dirty="0" smtClean="0"/>
              <a:t> </a:t>
            </a:r>
            <a:r>
              <a:rPr lang="fr-FR" b="1" dirty="0" err="1" smtClean="0"/>
              <a:t>measurements</a:t>
            </a:r>
            <a:r>
              <a:rPr lang="fr-FR" b="1" dirty="0" smtClean="0"/>
              <a:t> as of to date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6132004" y="766529"/>
            <a:ext cx="5236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Precision</a:t>
            </a:r>
            <a:r>
              <a:rPr lang="fr-FR" b="1" dirty="0" smtClean="0"/>
              <a:t> </a:t>
            </a:r>
            <a:r>
              <a:rPr lang="fr-FR" b="1" dirty="0" err="1" smtClean="0"/>
              <a:t>measurements</a:t>
            </a:r>
            <a:r>
              <a:rPr lang="fr-FR" b="1" dirty="0" smtClean="0"/>
              <a:t> as </a:t>
            </a:r>
            <a:r>
              <a:rPr lang="fr-FR" b="1" dirty="0" err="1" smtClean="0"/>
              <a:t>expected</a:t>
            </a:r>
            <a:r>
              <a:rPr lang="fr-FR" b="1" dirty="0" smtClean="0"/>
              <a:t> at </a:t>
            </a:r>
            <a:r>
              <a:rPr lang="fr-FR" b="1" dirty="0" err="1" smtClean="0"/>
              <a:t>FCCee</a:t>
            </a:r>
            <a:endParaRPr lang="fr-FR" b="1" dirty="0"/>
          </a:p>
        </p:txBody>
      </p:sp>
      <p:cxnSp>
        <p:nvCxnSpPr>
          <p:cNvPr id="7" name="Connecteur droit 6"/>
          <p:cNvCxnSpPr>
            <a:endCxn id="6" idx="2"/>
          </p:cNvCxnSpPr>
          <p:nvPr/>
        </p:nvCxnSpPr>
        <p:spPr>
          <a:xfrm flipV="1">
            <a:off x="3719736" y="1166639"/>
            <a:ext cx="5030325" cy="1650293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719736" y="3158970"/>
            <a:ext cx="4922312" cy="116842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3431704" y="3501008"/>
            <a:ext cx="3132348" cy="1404156"/>
          </a:xfrm>
          <a:prstGeom prst="line">
            <a:avLst/>
          </a:prstGeom>
          <a:ln w="38100">
            <a:solidFill>
              <a:srgbClr val="57C7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4439816" y="1506852"/>
            <a:ext cx="6794521" cy="1260660"/>
          </a:xfrm>
          <a:prstGeom prst="line">
            <a:avLst/>
          </a:prstGeom>
          <a:ln w="38100">
            <a:solidFill>
              <a:srgbClr val="57C7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9186529" y="1846923"/>
            <a:ext cx="1494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err="1" smtClean="0">
                <a:solidFill>
                  <a:schemeClr val="tx2">
                    <a:lumMod val="50000"/>
                  </a:schemeClr>
                </a:solidFill>
              </a:rPr>
              <a:t>FCCee</a:t>
            </a:r>
            <a:r>
              <a:rPr lang="fr-FR" sz="1800" b="1" dirty="0" smtClean="0">
                <a:solidFill>
                  <a:schemeClr val="tx2">
                    <a:lumMod val="50000"/>
                  </a:schemeClr>
                </a:solidFill>
              </a:rPr>
              <a:t> direct</a:t>
            </a:r>
            <a:endParaRPr lang="fr-FR" sz="1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32" name="Connecteur droit avec flèche 31"/>
          <p:cNvCxnSpPr>
            <a:stCxn id="27" idx="1"/>
          </p:cNvCxnSpPr>
          <p:nvPr/>
        </p:nvCxnSpPr>
        <p:spPr>
          <a:xfrm flipH="1">
            <a:off x="8642048" y="2031589"/>
            <a:ext cx="544481" cy="1846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9739376" y="290648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err="1" smtClean="0">
                <a:solidFill>
                  <a:schemeClr val="tx2">
                    <a:lumMod val="50000"/>
                  </a:schemeClr>
                </a:solidFill>
              </a:rPr>
              <a:t>FCCee</a:t>
            </a:r>
            <a:r>
              <a:rPr lang="fr-FR" sz="1800" b="1" dirty="0" smtClean="0">
                <a:solidFill>
                  <a:schemeClr val="tx2">
                    <a:lumMod val="50000"/>
                  </a:schemeClr>
                </a:solidFill>
              </a:rPr>
              <a:t> Z pole</a:t>
            </a:r>
            <a:endParaRPr lang="fr-FR" sz="1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34" name="Connecteur droit avec flèche 33"/>
          <p:cNvCxnSpPr>
            <a:stCxn id="33" idx="1"/>
          </p:cNvCxnSpPr>
          <p:nvPr/>
        </p:nvCxnSpPr>
        <p:spPr>
          <a:xfrm flipH="1">
            <a:off x="9012324" y="3091146"/>
            <a:ext cx="727052" cy="678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55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269" y="1052736"/>
            <a:ext cx="9705388" cy="9781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7608" y="116632"/>
            <a:ext cx="70407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kern="0" dirty="0" smtClean="0">
                <a:latin typeface="Arial"/>
              </a:rPr>
              <a:t>From EWK fit to search of NP scale</a:t>
            </a:r>
            <a:endParaRPr lang="fr-FR" sz="3200" b="1" dirty="0"/>
          </a:p>
        </p:txBody>
      </p:sp>
      <p:sp>
        <p:nvSpPr>
          <p:cNvPr id="4" name="Ellipse 3"/>
          <p:cNvSpPr/>
          <p:nvPr/>
        </p:nvSpPr>
        <p:spPr>
          <a:xfrm>
            <a:off x="5375920" y="1052736"/>
            <a:ext cx="792088" cy="97818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6384032" y="1050335"/>
            <a:ext cx="972108" cy="9781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701" y="2816932"/>
            <a:ext cx="6300614" cy="375709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017701" y="2028515"/>
            <a:ext cx="3150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5D </a:t>
            </a:r>
            <a:r>
              <a:rPr lang="fr-FR" b="1" dirty="0" err="1" smtClean="0"/>
              <a:t>operator</a:t>
            </a:r>
            <a:r>
              <a:rPr lang="fr-FR" b="1" dirty="0" smtClean="0"/>
              <a:t> </a:t>
            </a:r>
            <a:r>
              <a:rPr lang="fr-FR" b="1" dirty="0" err="1" smtClean="0"/>
              <a:t>only</a:t>
            </a:r>
            <a:r>
              <a:rPr lang="fr-FR" b="1" dirty="0" smtClean="0"/>
              <a:t> relevant for </a:t>
            </a:r>
            <a:r>
              <a:rPr lang="fr-FR" b="1" dirty="0" err="1" smtClean="0"/>
              <a:t>majorana</a:t>
            </a:r>
            <a:r>
              <a:rPr lang="fr-FR" b="1" dirty="0" smtClean="0"/>
              <a:t> Neutrino</a:t>
            </a:r>
            <a:endParaRPr lang="fr-FR" b="1" dirty="0"/>
          </a:p>
        </p:txBody>
      </p:sp>
      <p:cxnSp>
        <p:nvCxnSpPr>
          <p:cNvPr id="9" name="Connecteur droit avec flèche 8"/>
          <p:cNvCxnSpPr>
            <a:stCxn id="4" idx="3"/>
            <a:endCxn id="7" idx="0"/>
          </p:cNvCxnSpPr>
          <p:nvPr/>
        </p:nvCxnSpPr>
        <p:spPr>
          <a:xfrm flipH="1">
            <a:off x="4592855" y="1887665"/>
            <a:ext cx="899064" cy="14085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996100" y="2109046"/>
            <a:ext cx="3573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6D </a:t>
            </a:r>
            <a:r>
              <a:rPr lang="fr-FR" b="1" dirty="0" err="1" smtClean="0"/>
              <a:t>operators</a:t>
            </a:r>
            <a:r>
              <a:rPr lang="fr-FR" b="1" dirty="0" smtClean="0"/>
              <a:t> relevant for NP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9516380" y="4617132"/>
            <a:ext cx="2367052" cy="12003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6D </a:t>
            </a:r>
            <a:r>
              <a:rPr lang="fr-FR" sz="2400" b="1" dirty="0" err="1" smtClean="0"/>
              <a:t>operators</a:t>
            </a:r>
            <a:r>
              <a:rPr lang="fr-FR" sz="2400" b="1" dirty="0" smtClean="0"/>
              <a:t> </a:t>
            </a:r>
            <a:r>
              <a:rPr lang="fr-FR" sz="2400" b="1" dirty="0" smtClean="0"/>
              <a:t>affect </a:t>
            </a:r>
            <a:r>
              <a:rPr lang="fr-FR" sz="2400" b="1" dirty="0" smtClean="0"/>
              <a:t>the EW Observables</a:t>
            </a:r>
            <a:endParaRPr lang="fr-FR" sz="2400" b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8584" y="3017734"/>
            <a:ext cx="1622250" cy="5568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7841" y="3757088"/>
            <a:ext cx="2595600" cy="4640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0015879" y="2616877"/>
            <a:ext cx="1194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examples</a:t>
            </a:r>
            <a:endParaRPr lang="fr-FR" b="1" dirty="0"/>
          </a:p>
        </p:txBody>
      </p:sp>
      <p:sp>
        <p:nvSpPr>
          <p:cNvPr id="16" name="Flèche à angle droit 15"/>
          <p:cNvSpPr/>
          <p:nvPr/>
        </p:nvSpPr>
        <p:spPr>
          <a:xfrm flipV="1">
            <a:off x="10349404" y="2271508"/>
            <a:ext cx="494842" cy="382422"/>
          </a:xfrm>
          <a:prstGeom prst="bentUpArrow">
            <a:avLst>
              <a:gd name="adj1" fmla="val 39232"/>
              <a:gd name="adj2" fmla="val 25000"/>
              <a:gd name="adj3" fmla="val 13614"/>
            </a:avLst>
          </a:prstGeom>
          <a:solidFill>
            <a:srgbClr val="FF993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216219" y="3474600"/>
            <a:ext cx="2592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EW </a:t>
            </a:r>
            <a:r>
              <a:rPr lang="fr-FR" b="1" dirty="0" err="1" smtClean="0"/>
              <a:t>Precision</a:t>
            </a:r>
            <a:r>
              <a:rPr lang="fr-FR" b="1" dirty="0" smtClean="0"/>
              <a:t> </a:t>
            </a:r>
            <a:r>
              <a:rPr lang="fr-FR" b="1" dirty="0" err="1" smtClean="0"/>
              <a:t>measurements</a:t>
            </a:r>
            <a:r>
              <a:rPr lang="fr-FR" b="1" dirty="0" smtClean="0"/>
              <a:t> </a:t>
            </a:r>
            <a:r>
              <a:rPr lang="fr-FR" b="1" dirty="0" err="1" smtClean="0"/>
              <a:t>enable</a:t>
            </a:r>
            <a:r>
              <a:rPr lang="fr-FR" b="1" dirty="0" smtClean="0"/>
              <a:t> to set </a:t>
            </a:r>
            <a:r>
              <a:rPr lang="fr-FR" b="1" dirty="0" err="1" smtClean="0"/>
              <a:t>scale</a:t>
            </a:r>
            <a:r>
              <a:rPr lang="fr-FR" b="1" dirty="0" smtClean="0"/>
              <a:t> of New </a:t>
            </a:r>
            <a:r>
              <a:rPr lang="fr-FR" b="1" dirty="0" err="1" smtClean="0"/>
              <a:t>Physics</a:t>
            </a:r>
            <a:r>
              <a:rPr lang="fr-FR" b="1" dirty="0" smtClean="0"/>
              <a:t> in a model </a:t>
            </a:r>
            <a:r>
              <a:rPr lang="fr-FR" b="1" dirty="0" err="1" smtClean="0"/>
              <a:t>independent</a:t>
            </a:r>
            <a:r>
              <a:rPr lang="fr-FR" b="1" dirty="0" smtClean="0"/>
              <a:t> </a:t>
            </a:r>
            <a:r>
              <a:rPr lang="fr-FR" b="1" dirty="0" err="1" smtClean="0"/>
              <a:t>way</a:t>
            </a:r>
            <a:r>
              <a:rPr lang="fr-FR" b="1" dirty="0" smtClean="0"/>
              <a:t> if </a:t>
            </a:r>
          </a:p>
          <a:p>
            <a:r>
              <a:rPr lang="fr-FR" b="1" dirty="0" smtClean="0"/>
              <a:t>NP </a:t>
            </a:r>
            <a:r>
              <a:rPr lang="fr-FR" b="1" dirty="0" err="1" smtClean="0"/>
              <a:t>scale</a:t>
            </a:r>
            <a:r>
              <a:rPr lang="fr-FR" b="1" dirty="0" smtClean="0"/>
              <a:t> &gt;&gt; EW </a:t>
            </a:r>
            <a:r>
              <a:rPr lang="fr-FR" b="1" dirty="0" err="1" smtClean="0"/>
              <a:t>scale</a:t>
            </a:r>
            <a:endParaRPr lang="fr-FR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208138" y="5586627"/>
            <a:ext cx="2538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FF0000"/>
                </a:solidFill>
              </a:rPr>
              <a:t>FCCee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is</a:t>
            </a:r>
            <a:r>
              <a:rPr lang="fr-FR" sz="2400" b="1" dirty="0" smtClean="0">
                <a:solidFill>
                  <a:srgbClr val="FF0000"/>
                </a:solidFill>
              </a:rPr>
              <a:t> sensitive to </a:t>
            </a:r>
            <a:r>
              <a:rPr lang="fr-FR" sz="2400" b="1" dirty="0" err="1" smtClean="0">
                <a:solidFill>
                  <a:srgbClr val="FF0000"/>
                </a:solidFill>
              </a:rPr>
              <a:t>scales</a:t>
            </a:r>
            <a:r>
              <a:rPr lang="fr-FR" sz="2400" b="1" dirty="0" smtClean="0">
                <a:solidFill>
                  <a:srgbClr val="FF0000"/>
                </a:solidFill>
              </a:rPr>
              <a:t> up to 40 </a:t>
            </a:r>
            <a:r>
              <a:rPr lang="fr-FR" sz="2400" b="1" dirty="0" err="1" smtClean="0">
                <a:solidFill>
                  <a:srgbClr val="FF0000"/>
                </a:solidFill>
              </a:rPr>
              <a:t>TeV</a:t>
            </a:r>
            <a:r>
              <a:rPr lang="fr-FR" sz="2400" b="1" dirty="0" smtClean="0">
                <a:solidFill>
                  <a:srgbClr val="FF0000"/>
                </a:solidFill>
              </a:rPr>
              <a:t> !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13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" y="-27384"/>
            <a:ext cx="12192000" cy="72008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collider parameters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9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0729"/>
            <a:ext cx="12223539" cy="5925826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10668508" y="3465004"/>
            <a:ext cx="972108" cy="360040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4763852" y="1880828"/>
            <a:ext cx="972108" cy="360040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10632504" y="6417332"/>
            <a:ext cx="972108" cy="360040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960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" y="-27384"/>
            <a:ext cx="12192000" cy="792088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: selected mains challenges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9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947428" y="1661899"/>
            <a:ext cx="4156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Deal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small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beam</a:t>
            </a:r>
            <a:r>
              <a:rPr lang="fr-FR" sz="2400" b="1" dirty="0" smtClean="0"/>
              <a:t> life time</a:t>
            </a:r>
          </a:p>
          <a:p>
            <a:r>
              <a:rPr lang="fr-FR" sz="2400" b="1" dirty="0" smtClean="0"/>
              <a:t> </a:t>
            </a:r>
            <a:r>
              <a:rPr lang="fr-FR" sz="2400" b="1" dirty="0" smtClean="0">
                <a:latin typeface="Wingdings 3" panose="05040102010807070707" pitchFamily="18" charset="2"/>
              </a:rPr>
              <a:t>a</a:t>
            </a:r>
            <a:r>
              <a:rPr lang="fr-FR" sz="2400" b="1" dirty="0" smtClean="0"/>
              <a:t>  Top up </a:t>
            </a:r>
            <a:r>
              <a:rPr lang="fr-FR" sz="2400" b="1" dirty="0" err="1" smtClean="0"/>
              <a:t>scheme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needed</a:t>
            </a:r>
            <a:r>
              <a:rPr lang="fr-FR" sz="2400" b="1" dirty="0" smtClean="0"/>
              <a:t>  </a:t>
            </a:r>
            <a:endParaRPr lang="fr-FR" sz="2400" b="1" dirty="0"/>
          </a:p>
        </p:txBody>
      </p:sp>
      <p:pic>
        <p:nvPicPr>
          <p:cNvPr id="16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4541" y="889546"/>
            <a:ext cx="2958264" cy="221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7"/>
          <p:cNvSpPr txBox="1"/>
          <p:nvPr/>
        </p:nvSpPr>
        <p:spPr>
          <a:xfrm>
            <a:off x="5584541" y="3101581"/>
            <a:ext cx="2958265" cy="707886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i="1" dirty="0" err="1">
                <a:solidFill>
                  <a:srgbClr val="0000CC"/>
                </a:solidFill>
              </a:rPr>
              <a:t>SuperKEKB</a:t>
            </a:r>
            <a:r>
              <a:rPr lang="en-GB" i="1" dirty="0">
                <a:solidFill>
                  <a:srgbClr val="0000CC"/>
                </a:solidFill>
              </a:rPr>
              <a:t> </a:t>
            </a:r>
            <a:r>
              <a:rPr lang="en-GB" dirty="0">
                <a:solidFill>
                  <a:srgbClr val="0000CC"/>
                </a:solidFill>
              </a:rPr>
              <a:t>goes beyond </a:t>
            </a:r>
            <a:r>
              <a:rPr lang="en-GB" i="1" dirty="0">
                <a:solidFill>
                  <a:srgbClr val="0000CC"/>
                </a:solidFill>
              </a:rPr>
              <a:t>FCC-</a:t>
            </a:r>
            <a:r>
              <a:rPr lang="en-GB" i="1" dirty="0" err="1">
                <a:solidFill>
                  <a:srgbClr val="0000CC"/>
                </a:solidFill>
              </a:rPr>
              <a:t>ee</a:t>
            </a:r>
            <a:r>
              <a:rPr lang="en-GB" dirty="0">
                <a:solidFill>
                  <a:srgbClr val="0000CC"/>
                </a:solidFill>
              </a:rPr>
              <a:t>, testing all </a:t>
            </a:r>
            <a:r>
              <a:rPr lang="en-GB" dirty="0" smtClean="0">
                <a:solidFill>
                  <a:srgbClr val="0000CC"/>
                </a:solidFill>
              </a:rPr>
              <a:t>concept</a:t>
            </a:r>
            <a:endParaRPr lang="en-GB" dirty="0">
              <a:solidFill>
                <a:srgbClr val="0000CC"/>
              </a:solidFill>
            </a:endParaRPr>
          </a:p>
        </p:txBody>
      </p:sp>
      <p:sp>
        <p:nvSpPr>
          <p:cNvPr id="18" name="TextBox 9"/>
          <p:cNvSpPr txBox="1"/>
          <p:nvPr/>
        </p:nvSpPr>
        <p:spPr>
          <a:xfrm>
            <a:off x="8542805" y="901953"/>
            <a:ext cx="3649196" cy="230832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top up injection at high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/>
                </a:solidFill>
                <a:latin typeface="Symbol" pitchFamily="18" charset="2"/>
              </a:rPr>
              <a:t>b</a:t>
            </a:r>
            <a:r>
              <a:rPr lang="en-US" sz="1800" b="1" baseline="-25000" dirty="0">
                <a:solidFill>
                  <a:schemeClr val="bg2"/>
                </a:solidFill>
              </a:rPr>
              <a:t>y</a:t>
            </a:r>
            <a:r>
              <a:rPr lang="en-US" sz="1800" b="1" dirty="0">
                <a:solidFill>
                  <a:schemeClr val="bg2"/>
                </a:solidFill>
              </a:rPr>
              <a:t>* </a:t>
            </a:r>
            <a:r>
              <a:rPr lang="en-US" sz="1800" dirty="0">
                <a:solidFill>
                  <a:schemeClr val="bg2"/>
                </a:solidFill>
              </a:rPr>
              <a:t>=300 </a:t>
            </a:r>
            <a:r>
              <a:rPr lang="en-US" sz="1800" dirty="0">
                <a:solidFill>
                  <a:schemeClr val="bg2"/>
                </a:solidFill>
                <a:latin typeface="Symbol" pitchFamily="18" charset="2"/>
              </a:rPr>
              <a:t>m</a:t>
            </a:r>
            <a:r>
              <a:rPr lang="en-US" sz="1800" dirty="0">
                <a:solidFill>
                  <a:schemeClr val="bg2"/>
                </a:solidFill>
              </a:rPr>
              <a:t>m (FCC-</a:t>
            </a:r>
            <a:r>
              <a:rPr lang="en-US" sz="1800" dirty="0" err="1">
                <a:solidFill>
                  <a:schemeClr val="bg2"/>
                </a:solidFill>
              </a:rPr>
              <a:t>ee</a:t>
            </a:r>
            <a:r>
              <a:rPr lang="en-US" sz="1800" dirty="0">
                <a:solidFill>
                  <a:schemeClr val="bg2"/>
                </a:solidFill>
              </a:rPr>
              <a:t>:  1 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/>
                </a:solidFill>
              </a:rPr>
              <a:t>lifetime </a:t>
            </a:r>
            <a:r>
              <a:rPr lang="en-US" sz="1800" dirty="0">
                <a:solidFill>
                  <a:schemeClr val="bg2"/>
                </a:solidFill>
              </a:rPr>
              <a:t>5 min (FCC-</a:t>
            </a:r>
            <a:r>
              <a:rPr lang="en-US" sz="1800" dirty="0" err="1">
                <a:solidFill>
                  <a:schemeClr val="bg2"/>
                </a:solidFill>
              </a:rPr>
              <a:t>ee</a:t>
            </a:r>
            <a:r>
              <a:rPr lang="en-US" sz="1800" dirty="0">
                <a:solidFill>
                  <a:schemeClr val="bg2"/>
                </a:solidFill>
              </a:rPr>
              <a:t>: </a:t>
            </a:r>
            <a:r>
              <a:rPr lang="en-US" sz="1800" dirty="0" smtClean="0">
                <a:solidFill>
                  <a:schemeClr val="bg2"/>
                </a:solidFill>
              </a:rPr>
              <a:t>≥18 </a:t>
            </a:r>
            <a:r>
              <a:rPr lang="en-US" sz="1800" dirty="0">
                <a:solidFill>
                  <a:schemeClr val="bg2"/>
                </a:solidFill>
              </a:rPr>
              <a:t>min)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chemeClr val="bg2"/>
                </a:solidFill>
                <a:latin typeface="Symbol" pitchFamily="18" charset="2"/>
              </a:rPr>
              <a:t>e</a:t>
            </a:r>
            <a:r>
              <a:rPr lang="en-US" sz="1800" b="1" baseline="-25000" dirty="0" err="1">
                <a:solidFill>
                  <a:schemeClr val="bg2"/>
                </a:solidFill>
              </a:rPr>
              <a:t>y</a:t>
            </a:r>
            <a:r>
              <a:rPr lang="en-US" sz="1800" b="1" dirty="0">
                <a:solidFill>
                  <a:schemeClr val="bg2"/>
                </a:solidFill>
              </a:rPr>
              <a:t>/</a:t>
            </a:r>
            <a:r>
              <a:rPr lang="en-US" sz="1800" b="1" dirty="0">
                <a:solidFill>
                  <a:schemeClr val="bg2"/>
                </a:solidFill>
                <a:latin typeface="Symbol" pitchFamily="18" charset="2"/>
              </a:rPr>
              <a:t>e</a:t>
            </a:r>
            <a:r>
              <a:rPr lang="en-US" sz="1800" b="1" baseline="-25000" dirty="0">
                <a:solidFill>
                  <a:schemeClr val="bg2"/>
                </a:solidFill>
              </a:rPr>
              <a:t>x </a:t>
            </a:r>
            <a:r>
              <a:rPr lang="en-US" sz="1800" i="1" dirty="0">
                <a:solidFill>
                  <a:schemeClr val="bg2"/>
                </a:solidFill>
              </a:rPr>
              <a:t>=</a:t>
            </a:r>
            <a:r>
              <a:rPr lang="en-US" sz="1800" dirty="0">
                <a:solidFill>
                  <a:schemeClr val="bg2"/>
                </a:solidFill>
              </a:rPr>
              <a:t>0.25% (similar to FCC-</a:t>
            </a:r>
            <a:r>
              <a:rPr lang="en-US" sz="1800" dirty="0" err="1">
                <a:solidFill>
                  <a:schemeClr val="bg2"/>
                </a:solidFill>
              </a:rPr>
              <a:t>ee</a:t>
            </a:r>
            <a:r>
              <a:rPr lang="en-US" sz="1800" dirty="0">
                <a:solidFill>
                  <a:schemeClr val="bg2"/>
                </a:solidFill>
              </a:rPr>
              <a:t>)</a:t>
            </a:r>
          </a:p>
          <a:p>
            <a:pPr defTabSz="354013"/>
            <a:r>
              <a:rPr lang="en-US" sz="1800" b="1" dirty="0">
                <a:solidFill>
                  <a:schemeClr val="bg2"/>
                </a:solidFill>
              </a:rPr>
              <a:t>off momentum acceptance 	</a:t>
            </a:r>
            <a:r>
              <a:rPr lang="en-US" sz="1800" dirty="0">
                <a:solidFill>
                  <a:schemeClr val="bg2"/>
                </a:solidFill>
              </a:rPr>
              <a:t>(±1.5%, similar to FCC-</a:t>
            </a:r>
            <a:r>
              <a:rPr lang="en-US" sz="1800" dirty="0" err="1">
                <a:solidFill>
                  <a:schemeClr val="bg2"/>
                </a:solidFill>
              </a:rPr>
              <a:t>ee</a:t>
            </a:r>
            <a:r>
              <a:rPr lang="en-US" sz="1800" dirty="0">
                <a:solidFill>
                  <a:schemeClr val="bg2"/>
                </a:solidFill>
              </a:rPr>
              <a:t>)</a:t>
            </a:r>
          </a:p>
          <a:p>
            <a:pPr defTabSz="354013"/>
            <a:r>
              <a:rPr lang="en-US" sz="1800" b="1" i="1" dirty="0">
                <a:solidFill>
                  <a:schemeClr val="bg2"/>
                </a:solidFill>
              </a:rPr>
              <a:t>e</a:t>
            </a:r>
            <a:r>
              <a:rPr lang="en-US" sz="1800" b="1" baseline="30000" dirty="0">
                <a:solidFill>
                  <a:schemeClr val="bg2"/>
                </a:solidFill>
              </a:rPr>
              <a:t>+</a:t>
            </a:r>
            <a:r>
              <a:rPr lang="en-US" sz="1800" b="1" dirty="0">
                <a:solidFill>
                  <a:schemeClr val="bg2"/>
                </a:solidFill>
              </a:rPr>
              <a:t> production rate </a:t>
            </a:r>
            <a:r>
              <a:rPr lang="en-US" sz="1800" dirty="0">
                <a:solidFill>
                  <a:schemeClr val="bg2"/>
                </a:solidFill>
              </a:rPr>
              <a:t>(2.5x10</a:t>
            </a:r>
            <a:r>
              <a:rPr lang="en-US" sz="1800" baseline="30000" dirty="0">
                <a:solidFill>
                  <a:schemeClr val="bg2"/>
                </a:solidFill>
              </a:rPr>
              <a:t>12</a:t>
            </a:r>
            <a:r>
              <a:rPr lang="en-US" sz="1800" dirty="0">
                <a:solidFill>
                  <a:schemeClr val="bg2"/>
                </a:solidFill>
              </a:rPr>
              <a:t>/s, 	FCC-</a:t>
            </a:r>
            <a:r>
              <a:rPr lang="en-US" sz="1800" dirty="0" err="1">
                <a:solidFill>
                  <a:schemeClr val="bg2"/>
                </a:solidFill>
              </a:rPr>
              <a:t>ee</a:t>
            </a:r>
            <a:r>
              <a:rPr lang="en-US" sz="1800" dirty="0">
                <a:solidFill>
                  <a:schemeClr val="bg2"/>
                </a:solidFill>
              </a:rPr>
              <a:t>: &lt;1.5x10</a:t>
            </a:r>
            <a:r>
              <a:rPr lang="en-US" sz="1800" baseline="30000" dirty="0">
                <a:solidFill>
                  <a:schemeClr val="bg2"/>
                </a:solidFill>
              </a:rPr>
              <a:t>12</a:t>
            </a:r>
            <a:r>
              <a:rPr lang="en-US" sz="1800" dirty="0">
                <a:solidFill>
                  <a:schemeClr val="bg2"/>
                </a:solidFill>
              </a:rPr>
              <a:t>/s (</a:t>
            </a:r>
            <a:r>
              <a:rPr lang="en-US" sz="1800" i="1" dirty="0">
                <a:solidFill>
                  <a:schemeClr val="bg2"/>
                </a:solidFill>
              </a:rPr>
              <a:t>Z</a:t>
            </a:r>
            <a:r>
              <a:rPr lang="en-US" sz="1800" dirty="0">
                <a:solidFill>
                  <a:schemeClr val="bg2"/>
                </a:solidFill>
              </a:rPr>
              <a:t> </a:t>
            </a:r>
            <a:r>
              <a:rPr lang="en-US" sz="1800" dirty="0" err="1">
                <a:solidFill>
                  <a:schemeClr val="bg2"/>
                </a:solidFill>
              </a:rPr>
              <a:t>cr.waist</a:t>
            </a:r>
            <a:r>
              <a:rPr lang="en-US" sz="1800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19" name="TextBox 11"/>
          <p:cNvSpPr txBox="1"/>
          <p:nvPr/>
        </p:nvSpPr>
        <p:spPr>
          <a:xfrm>
            <a:off x="5905215" y="2701471"/>
            <a:ext cx="2316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 err="1" smtClean="0">
                <a:solidFill>
                  <a:srgbClr val="000099"/>
                </a:solidFill>
                <a:latin typeface="Arial"/>
              </a:rPr>
              <a:t>I</a:t>
            </a:r>
            <a:r>
              <a:rPr lang="en-GB" sz="2000" b="1" baseline="-25000" dirty="0" err="1" smtClean="0">
                <a:solidFill>
                  <a:srgbClr val="000099"/>
                </a:solidFill>
                <a:latin typeface="Arial"/>
              </a:rPr>
              <a:t>e</a:t>
            </a:r>
            <a:r>
              <a:rPr lang="en-GB" sz="2000" b="1" baseline="-25000" dirty="0" smtClean="0">
                <a:solidFill>
                  <a:srgbClr val="000099"/>
                </a:solidFill>
                <a:latin typeface="Arial"/>
              </a:rPr>
              <a:t>+</a:t>
            </a:r>
            <a:r>
              <a:rPr lang="en-GB" sz="2000" b="1" dirty="0" smtClean="0">
                <a:solidFill>
                  <a:srgbClr val="000099"/>
                </a:solidFill>
                <a:latin typeface="Arial"/>
              </a:rPr>
              <a:t>=3.6 A, </a:t>
            </a:r>
            <a:r>
              <a:rPr lang="en-GB" sz="2000" b="1" i="1" dirty="0" err="1" smtClean="0">
                <a:solidFill>
                  <a:srgbClr val="000099"/>
                </a:solidFill>
                <a:latin typeface="Arial"/>
              </a:rPr>
              <a:t>I</a:t>
            </a:r>
            <a:r>
              <a:rPr lang="en-GB" sz="2000" b="1" baseline="-25000" dirty="0" err="1" smtClean="0">
                <a:solidFill>
                  <a:srgbClr val="000099"/>
                </a:solidFill>
                <a:latin typeface="Arial"/>
              </a:rPr>
              <a:t>e</a:t>
            </a:r>
            <a:r>
              <a:rPr lang="en-GB" sz="2000" b="1" baseline="-25000" dirty="0" smtClean="0">
                <a:solidFill>
                  <a:srgbClr val="000099"/>
                </a:solidFill>
                <a:latin typeface="Arial"/>
              </a:rPr>
              <a:t>-</a:t>
            </a:r>
            <a:r>
              <a:rPr lang="en-GB" sz="2000" b="1" dirty="0" smtClean="0">
                <a:solidFill>
                  <a:srgbClr val="000099"/>
                </a:solidFill>
                <a:latin typeface="Arial"/>
              </a:rPr>
              <a:t>=2.6 A</a:t>
            </a:r>
            <a:endParaRPr lang="en-GB" sz="2000" b="1" dirty="0">
              <a:solidFill>
                <a:srgbClr val="000099"/>
              </a:solidFill>
              <a:latin typeface="Arial"/>
            </a:endParaRPr>
          </a:p>
        </p:txBody>
      </p:sp>
      <p:sp>
        <p:nvSpPr>
          <p:cNvPr id="4" name="Étoile à 4 branches 3"/>
          <p:cNvSpPr/>
          <p:nvPr/>
        </p:nvSpPr>
        <p:spPr>
          <a:xfrm>
            <a:off x="371364" y="1592796"/>
            <a:ext cx="396044" cy="601818"/>
          </a:xfrm>
          <a:prstGeom prst="star4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947428" y="3723419"/>
            <a:ext cx="5668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Develop</a:t>
            </a:r>
            <a:r>
              <a:rPr lang="fr-FR" sz="2400" b="1" dirty="0" smtClean="0"/>
              <a:t> high efficient </a:t>
            </a:r>
            <a:r>
              <a:rPr lang="fr-FR" sz="2400" b="1" dirty="0" err="1" smtClean="0"/>
              <a:t>gradiant</a:t>
            </a:r>
            <a:r>
              <a:rPr lang="fr-FR" sz="2400" b="1" dirty="0" smtClean="0"/>
              <a:t> RF system</a:t>
            </a:r>
            <a:endParaRPr lang="fr-FR" sz="2400" b="1" dirty="0"/>
          </a:p>
        </p:txBody>
      </p:sp>
      <p:sp>
        <p:nvSpPr>
          <p:cNvPr id="21" name="Étoile à 4 branches 20"/>
          <p:cNvSpPr/>
          <p:nvPr/>
        </p:nvSpPr>
        <p:spPr>
          <a:xfrm>
            <a:off x="371364" y="3655274"/>
            <a:ext cx="396044" cy="601818"/>
          </a:xfrm>
          <a:prstGeom prst="star4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3676735" y="4220749"/>
            <a:ext cx="8424000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srgbClr val="FF0000"/>
                </a:solidFill>
                <a:latin typeface="Arial"/>
                <a:cs typeface="Calibri" pitchFamily="34" charset="0"/>
              </a:rPr>
              <a:t>t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hree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sets of RF cavities to cover all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options for FCC-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ee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&amp; booster: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high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intensity (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Z, </a:t>
            </a:r>
            <a:r>
              <a:rPr kumimoji="0" lang="en-GB" sz="200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</a:t>
            </a:r>
            <a:r>
              <a:rPr kumimoji="0" lang="en-GB" sz="2000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hh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):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400 MHz mono-cell 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cav</a:t>
            </a:r>
            <a:r>
              <a:rPr lang="en-GB" sz="2000" b="1" kern="0" dirty="0" err="1" smtClean="0">
                <a:solidFill>
                  <a:srgbClr val="FF0000"/>
                </a:solidFill>
                <a:latin typeface="Arial"/>
                <a:cs typeface="Calibri" pitchFamily="34" charset="0"/>
              </a:rPr>
              <a:t>ities</a:t>
            </a:r>
            <a:r>
              <a:rPr lang="en-GB" sz="2000" b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 (4/</a:t>
            </a:r>
            <a:r>
              <a:rPr lang="en-GB" sz="2000" b="1" kern="0" dirty="0" err="1" smtClean="0">
                <a:solidFill>
                  <a:srgbClr val="FF0000"/>
                </a:solidFill>
                <a:latin typeface="Arial"/>
                <a:cs typeface="Calibri" pitchFamily="34" charset="0"/>
              </a:rPr>
              <a:t>cryom</a:t>
            </a:r>
            <a:r>
              <a:rPr lang="en-GB" sz="2000" b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.)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higher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energy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(W, H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, t):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400 MHz four-cell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cavities (4/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cryomodule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ttbar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machine complement: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800 MHz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five-cell cavities (4/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cryom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.)</a:t>
            </a:r>
            <a:r>
              <a:rPr lang="en-GB" sz="2000" b="1" kern="0" dirty="0">
                <a:solidFill>
                  <a:srgbClr val="0C377B"/>
                </a:solidFill>
                <a:cs typeface="Calibri" pitchFamily="34" charset="0"/>
              </a:rPr>
              <a:t> </a:t>
            </a:r>
            <a:endParaRPr lang="en-GB" sz="2000" b="1" kern="0" dirty="0" smtClean="0">
              <a:solidFill>
                <a:srgbClr val="0C377B"/>
              </a:solidFill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b="1" kern="0" dirty="0" smtClean="0">
                <a:solidFill>
                  <a:srgbClr val="0C377B"/>
                </a:solidFill>
                <a:cs typeface="Calibri" pitchFamily="34" charset="0"/>
              </a:rPr>
              <a:t>installation </a:t>
            </a:r>
            <a:r>
              <a:rPr lang="en-GB" sz="2000" b="1" kern="0" dirty="0">
                <a:solidFill>
                  <a:srgbClr val="0C377B"/>
                </a:solidFill>
                <a:cs typeface="Calibri" pitchFamily="34" charset="0"/>
              </a:rPr>
              <a:t>sequence comparable to LEP ( ≈ 30 CM/shutdown</a:t>
            </a:r>
            <a:r>
              <a:rPr lang="en-GB" sz="2000" b="1" kern="0" dirty="0" smtClean="0">
                <a:solidFill>
                  <a:srgbClr val="0C377B"/>
                </a:solidFill>
                <a:cs typeface="Calibri" pitchFamily="34" charset="0"/>
              </a:rPr>
              <a:t>)</a:t>
            </a:r>
            <a:endParaRPr kumimoji="0" lang="en-GB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  <p:graphicFrame>
        <p:nvGraphicFramePr>
          <p:cNvPr id="27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088453"/>
              </p:ext>
            </p:extLst>
          </p:nvPr>
        </p:nvGraphicFramePr>
        <p:xfrm>
          <a:off x="95547" y="4372399"/>
          <a:ext cx="3591599" cy="1604191"/>
        </p:xfrm>
        <a:graphic>
          <a:graphicData uri="http://schemas.openxmlformats.org/drawingml/2006/table">
            <a:tbl>
              <a:tblPr firstRow="1" bandRow="1"/>
              <a:tblGrid>
                <a:gridCol w="586105">
                  <a:extLst>
                    <a:ext uri="{9D8B030D-6E8A-4147-A177-3AD203B41FA5}">
                      <a16:colId xmlns:a16="http://schemas.microsoft.com/office/drawing/2014/main" val="2695382812"/>
                    </a:ext>
                  </a:extLst>
                </a:gridCol>
                <a:gridCol w="828977">
                  <a:extLst>
                    <a:ext uri="{9D8B030D-6E8A-4147-A177-3AD203B41FA5}">
                      <a16:colId xmlns:a16="http://schemas.microsoft.com/office/drawing/2014/main" val="211581498"/>
                    </a:ext>
                  </a:extLst>
                </a:gridCol>
                <a:gridCol w="1116565">
                  <a:extLst>
                    <a:ext uri="{9D8B030D-6E8A-4147-A177-3AD203B41FA5}">
                      <a16:colId xmlns:a16="http://schemas.microsoft.com/office/drawing/2014/main" val="571250755"/>
                    </a:ext>
                  </a:extLst>
                </a:gridCol>
                <a:gridCol w="1059952">
                  <a:extLst>
                    <a:ext uri="{9D8B030D-6E8A-4147-A177-3AD203B41FA5}">
                      <a16:colId xmlns:a16="http://schemas.microsoft.com/office/drawing/2014/main" val="1542903392"/>
                    </a:ext>
                  </a:extLst>
                </a:gridCol>
              </a:tblGrid>
              <a:tr h="3849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WP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V</a:t>
                      </a:r>
                      <a:r>
                        <a:rPr lang="en-US" sz="1400" baseline="-25000" dirty="0" err="1" smtClean="0">
                          <a:solidFill>
                            <a:schemeClr val="tx1"/>
                          </a:solidFill>
                        </a:rPr>
                        <a:t>rf</a:t>
                      </a:r>
                      <a:r>
                        <a:rPr lang="en-US" sz="1400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[GV]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#bunches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US" sz="1400" baseline="-25000" dirty="0" err="1" smtClean="0">
                          <a:solidFill>
                            <a:schemeClr val="tx1"/>
                          </a:solidFill>
                        </a:rPr>
                        <a:t>beam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[mA]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3773298"/>
                  </a:ext>
                </a:extLst>
              </a:tr>
              <a:tr h="2881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Z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A56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 smtClean="0">
                          <a:solidFill>
                            <a:schemeClr val="tx1"/>
                          </a:solidFill>
                        </a:rPr>
                        <a:t>0.1</a:t>
                      </a:r>
                      <a:endParaRPr lang="en-GB" sz="1400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 smtClean="0">
                          <a:solidFill>
                            <a:schemeClr val="tx1"/>
                          </a:solidFill>
                        </a:rPr>
                        <a:t>16640</a:t>
                      </a:r>
                      <a:endParaRPr lang="en-GB" sz="1400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 smtClean="0">
                          <a:solidFill>
                            <a:schemeClr val="tx1"/>
                          </a:solidFill>
                        </a:rPr>
                        <a:t>1390</a:t>
                      </a:r>
                      <a:endParaRPr lang="en-GB" sz="1400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057827"/>
                  </a:ext>
                </a:extLst>
              </a:tr>
              <a:tr h="2881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W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 smtClean="0">
                          <a:solidFill>
                            <a:schemeClr val="tx1"/>
                          </a:solidFill>
                        </a:rPr>
                        <a:t>0.44</a:t>
                      </a:r>
                      <a:endParaRPr lang="en-GB" sz="1400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  <a:endParaRPr lang="en-GB" sz="1400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 smtClean="0">
                          <a:solidFill>
                            <a:schemeClr val="tx1"/>
                          </a:solidFill>
                        </a:rPr>
                        <a:t>147</a:t>
                      </a:r>
                      <a:endParaRPr lang="en-GB" sz="1400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626709"/>
                  </a:ext>
                </a:extLst>
              </a:tr>
              <a:tr h="2881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 smtClean="0">
                          <a:solidFill>
                            <a:schemeClr val="tx1"/>
                          </a:solidFill>
                        </a:rPr>
                        <a:t>2.0</a:t>
                      </a:r>
                      <a:endParaRPr lang="en-GB" sz="1400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 smtClean="0">
                          <a:solidFill>
                            <a:schemeClr val="tx1"/>
                          </a:solidFill>
                        </a:rPr>
                        <a:t>393</a:t>
                      </a:r>
                      <a:endParaRPr lang="en-GB" sz="1400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en-GB" sz="1400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652332"/>
                  </a:ext>
                </a:extLst>
              </a:tr>
              <a:tr h="2881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ttbar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377B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 smtClean="0">
                          <a:solidFill>
                            <a:schemeClr val="tx1"/>
                          </a:solidFill>
                        </a:rPr>
                        <a:t>10.9</a:t>
                      </a:r>
                      <a:endParaRPr lang="en-GB" sz="1400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GB" sz="1400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 smtClean="0">
                          <a:solidFill>
                            <a:schemeClr val="tx1"/>
                          </a:solidFill>
                        </a:rPr>
                        <a:t>5.4</a:t>
                      </a:r>
                      <a:endParaRPr lang="en-GB" sz="1400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0879777"/>
                  </a:ext>
                </a:extLst>
              </a:tr>
            </a:tbl>
          </a:graphicData>
        </a:graphic>
      </p:graphicFrame>
      <p:sp>
        <p:nvSpPr>
          <p:cNvPr id="28" name="Oval 10"/>
          <p:cNvSpPr/>
          <p:nvPr/>
        </p:nvSpPr>
        <p:spPr>
          <a:xfrm>
            <a:off x="2689366" y="4708385"/>
            <a:ext cx="970059" cy="373711"/>
          </a:xfrm>
          <a:prstGeom prst="ellipse">
            <a:avLst/>
          </a:prstGeom>
          <a:noFill/>
          <a:ln w="19050" cap="flat" cmpd="sng" algn="ctr">
            <a:solidFill>
              <a:srgbClr val="0C377B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13"/>
          <p:cNvSpPr/>
          <p:nvPr/>
        </p:nvSpPr>
        <p:spPr>
          <a:xfrm>
            <a:off x="614461" y="5622673"/>
            <a:ext cx="970059" cy="373711"/>
          </a:xfrm>
          <a:prstGeom prst="ellipse">
            <a:avLst/>
          </a:prstGeom>
          <a:noFill/>
          <a:ln w="19050" cap="flat" cmpd="sng" algn="ctr">
            <a:solidFill>
              <a:srgbClr val="0C377B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95547" y="6016178"/>
            <a:ext cx="3591599" cy="338554"/>
          </a:xfrm>
          <a:prstGeom prst="rect">
            <a:avLst/>
          </a:prstGeom>
          <a:noFill/>
          <a:ln w="19050">
            <a:solidFill>
              <a:srgbClr val="0C377B">
                <a:lumMod val="60000"/>
                <a:lumOff val="4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“high-gradient” vs high-current machine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985185" y="6381328"/>
            <a:ext cx="725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Including</a:t>
            </a:r>
            <a:r>
              <a:rPr lang="fr-FR" sz="2400" b="1" dirty="0" smtClean="0"/>
              <a:t> high </a:t>
            </a:r>
            <a:r>
              <a:rPr lang="fr-FR" sz="2400" b="1" dirty="0" err="1" smtClean="0"/>
              <a:t>efficiency</a:t>
            </a:r>
            <a:r>
              <a:rPr lang="fr-FR" sz="2400" b="1" dirty="0" smtClean="0"/>
              <a:t> RF </a:t>
            </a:r>
            <a:r>
              <a:rPr lang="fr-FR" sz="2400" b="1" dirty="0" err="1" smtClean="0"/>
              <a:t>generation</a:t>
            </a:r>
            <a:r>
              <a:rPr lang="fr-FR" sz="2400" b="1" dirty="0" smtClean="0"/>
              <a:t> (Klystrons…)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90196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8948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kern="0" dirty="0" smtClean="0">
                <a:latin typeface="Arial"/>
              </a:rPr>
              <a:t>        </a:t>
            </a:r>
            <a:r>
              <a:rPr lang="en-US" kern="0" dirty="0">
                <a:latin typeface="Arial"/>
              </a:rPr>
              <a:t>S</a:t>
            </a:r>
            <a:r>
              <a:rPr lang="en-GB" kern="0" dirty="0">
                <a:latin typeface="Arial"/>
              </a:rPr>
              <a:t>RF cavity </a:t>
            </a:r>
            <a:r>
              <a:rPr lang="en-GB" kern="0" dirty="0" smtClean="0">
                <a:latin typeface="Arial"/>
              </a:rPr>
              <a:t>development (examples)</a:t>
            </a:r>
            <a:endParaRPr lang="en-US" sz="1600" kern="0" dirty="0">
              <a:latin typeface="Arial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/>
          <p:nvPr/>
        </p:nvSpPr>
        <p:spPr>
          <a:xfrm>
            <a:off x="10348710" y="4000386"/>
            <a:ext cx="1216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5.5 x 24m</a:t>
            </a:r>
            <a:r>
              <a:rPr lang="en-US" sz="1800" baseline="300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6" name="TextBox 13"/>
          <p:cNvSpPr txBox="1"/>
          <p:nvPr/>
        </p:nvSpPr>
        <p:spPr>
          <a:xfrm>
            <a:off x="1" y="1031773"/>
            <a:ext cx="406119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Calibri" panose="020F0502020204030204"/>
              </a:rPr>
              <a:t>5-cell 800 MHz cavity, JLAB prototype for both FCC-</a:t>
            </a:r>
            <a:r>
              <a:rPr lang="en-US" sz="1800" b="1" dirty="0" err="1" smtClean="0">
                <a:solidFill>
                  <a:srgbClr val="0000CC"/>
                </a:solidFill>
                <a:latin typeface="Calibri" panose="020F0502020204030204"/>
              </a:rPr>
              <a:t>ee</a:t>
            </a:r>
            <a:r>
              <a:rPr lang="en-US" sz="1800" b="1" dirty="0" smtClean="0">
                <a:solidFill>
                  <a:srgbClr val="0000CC"/>
                </a:solidFill>
                <a:latin typeface="Calibri" panose="020F0502020204030204"/>
              </a:rPr>
              <a:t> (t-</a:t>
            </a:r>
            <a:r>
              <a:rPr lang="en-US" sz="1800" b="1" dirty="0" err="1" smtClean="0">
                <a:solidFill>
                  <a:srgbClr val="0000CC"/>
                </a:solidFill>
                <a:latin typeface="Calibri" panose="020F0502020204030204"/>
              </a:rPr>
              <a:t>tbar</a:t>
            </a:r>
            <a:r>
              <a:rPr lang="en-US" sz="1800" b="1" dirty="0" smtClean="0">
                <a:solidFill>
                  <a:srgbClr val="0000CC"/>
                </a:solidFill>
                <a:latin typeface="Calibri" panose="020F0502020204030204"/>
              </a:rPr>
              <a:t>) &amp; FCC-eh ERL</a:t>
            </a:r>
          </a:p>
        </p:txBody>
      </p:sp>
      <p:grpSp>
        <p:nvGrpSpPr>
          <p:cNvPr id="7" name="Group 11"/>
          <p:cNvGrpSpPr/>
          <p:nvPr/>
        </p:nvGrpSpPr>
        <p:grpSpPr>
          <a:xfrm>
            <a:off x="-5993" y="1754372"/>
            <a:ext cx="4067190" cy="2247784"/>
            <a:chOff x="-5993" y="1754372"/>
            <a:chExt cx="4067190" cy="2247784"/>
          </a:xfrm>
        </p:grpSpPr>
        <p:pic>
          <p:nvPicPr>
            <p:cNvPr id="8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993" y="1754372"/>
              <a:ext cx="4067190" cy="224778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3564279"/>
              <a:ext cx="197748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dirty="0" smtClean="0">
                  <a:solidFill>
                    <a:prstClr val="white"/>
                  </a:solidFill>
                  <a:latin typeface="Calibri" panose="020F0502020204030204"/>
                </a:rPr>
                <a:t> JLAB, Oct </a:t>
              </a:r>
              <a:r>
                <a:rPr lang="en-GB" sz="1800" dirty="0">
                  <a:solidFill>
                    <a:prstClr val="white"/>
                  </a:solidFill>
                  <a:latin typeface="Calibri" panose="020F0502020204030204"/>
                </a:rPr>
                <a:t>25, 2017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34148" y="3558640"/>
              <a:ext cx="19025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dirty="0">
                  <a:solidFill>
                    <a:prstClr val="white"/>
                  </a:solidFill>
                  <a:latin typeface="Calibri" panose="020F0502020204030204"/>
                </a:rPr>
                <a:t>F. </a:t>
              </a:r>
              <a:r>
                <a:rPr lang="en-US" sz="1800" b="1" dirty="0" err="1">
                  <a:solidFill>
                    <a:prstClr val="white"/>
                  </a:solidFill>
                  <a:latin typeface="Calibri" panose="020F0502020204030204"/>
                </a:rPr>
                <a:t>Marhauser</a:t>
              </a:r>
              <a:r>
                <a:rPr lang="en-US" sz="1800" b="1" dirty="0">
                  <a:solidFill>
                    <a:prstClr val="white"/>
                  </a:solidFill>
                  <a:latin typeface="Calibri" panose="020F0502020204030204"/>
                </a:rPr>
                <a:t> et al</a:t>
              </a:r>
            </a:p>
          </p:txBody>
        </p:sp>
      </p:grpSp>
      <p:sp>
        <p:nvSpPr>
          <p:cNvPr id="14" name="TextBox 29"/>
          <p:cNvSpPr txBox="1"/>
          <p:nvPr/>
        </p:nvSpPr>
        <p:spPr>
          <a:xfrm>
            <a:off x="4259178" y="1031773"/>
            <a:ext cx="386741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Calibri" panose="020F0502020204030204"/>
              </a:rPr>
              <a:t>Seamless 400 MHz single-cell cavity formed by spinning at INFN-LNL</a:t>
            </a:r>
          </a:p>
        </p:txBody>
      </p:sp>
      <p:sp>
        <p:nvSpPr>
          <p:cNvPr id="15" name="TextBox 30"/>
          <p:cNvSpPr txBox="1"/>
          <p:nvPr/>
        </p:nvSpPr>
        <p:spPr>
          <a:xfrm>
            <a:off x="8265000" y="1031773"/>
            <a:ext cx="392699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800" b="1" dirty="0" smtClean="0">
                <a:solidFill>
                  <a:srgbClr val="0000CC"/>
                </a:solidFill>
                <a:latin typeface="Calibri" panose="020F0502020204030204"/>
              </a:rPr>
              <a:t>CERN </a:t>
            </a:r>
            <a:r>
              <a:rPr lang="en-CA" sz="1800" b="1" dirty="0">
                <a:solidFill>
                  <a:srgbClr val="0000CC"/>
                </a:solidFill>
                <a:latin typeface="Calibri" panose="020F0502020204030204"/>
              </a:rPr>
              <a:t>half-cells formed using </a:t>
            </a:r>
            <a:r>
              <a:rPr lang="en-CA" sz="1800" b="1" dirty="0" smtClean="0">
                <a:solidFill>
                  <a:srgbClr val="0000CC"/>
                </a:solidFill>
                <a:latin typeface="Calibri" panose="020F0502020204030204"/>
              </a:rPr>
              <a:t>Electro-Hydro-Forming (EHF) </a:t>
            </a:r>
            <a:r>
              <a:rPr lang="en-CA" sz="1800" b="1" dirty="0">
                <a:solidFill>
                  <a:srgbClr val="0000CC"/>
                </a:solidFill>
                <a:latin typeface="Calibri" panose="020F0502020204030204"/>
              </a:rPr>
              <a:t>at </a:t>
            </a:r>
            <a:r>
              <a:rPr lang="en-CA" sz="1800" b="1" dirty="0" err="1" smtClean="0">
                <a:solidFill>
                  <a:srgbClr val="0000CC"/>
                </a:solidFill>
                <a:latin typeface="Calibri" panose="020F0502020204030204"/>
              </a:rPr>
              <a:t>Bmax</a:t>
            </a:r>
            <a:r>
              <a:rPr lang="en-CA" sz="1800" b="1" dirty="0" smtClean="0">
                <a:solidFill>
                  <a:srgbClr val="0000CC"/>
                </a:solidFill>
                <a:latin typeface="Calibri" panose="020F0502020204030204"/>
              </a:rPr>
              <a:t>.</a:t>
            </a:r>
            <a:endParaRPr lang="en-CA" sz="1800" b="1" dirty="0">
              <a:solidFill>
                <a:srgbClr val="0000CC"/>
              </a:solidFill>
              <a:latin typeface="Calibri" panose="020F0502020204030204"/>
            </a:endParaRPr>
          </a:p>
        </p:txBody>
      </p:sp>
      <p:grpSp>
        <p:nvGrpSpPr>
          <p:cNvPr id="16" name="Group 8"/>
          <p:cNvGrpSpPr/>
          <p:nvPr/>
        </p:nvGrpSpPr>
        <p:grpSpPr>
          <a:xfrm>
            <a:off x="4267679" y="2420888"/>
            <a:ext cx="3997321" cy="2688779"/>
            <a:chOff x="4267679" y="1662553"/>
            <a:chExt cx="3997321" cy="2688779"/>
          </a:xfrm>
        </p:grpSpPr>
        <p:pic>
          <p:nvPicPr>
            <p:cNvPr id="17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679" y="1704630"/>
              <a:ext cx="3858918" cy="2618329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287512" y="1662553"/>
              <a:ext cx="197748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dirty="0" err="1" smtClean="0">
                  <a:solidFill>
                    <a:prstClr val="white"/>
                  </a:solidFill>
                  <a:latin typeface="Calibri" panose="020F0502020204030204"/>
                </a:rPr>
                <a:t>Legnaro</a:t>
              </a:r>
              <a:r>
                <a:rPr lang="en-GB" sz="1800" dirty="0" smtClean="0">
                  <a:solidFill>
                    <a:prstClr val="white"/>
                  </a:solidFill>
                  <a:latin typeface="Calibri" panose="020F0502020204030204"/>
                </a:rPr>
                <a:t>, Feb 2018 </a:t>
              </a:r>
              <a:endParaRPr lang="en-GB" sz="18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49877" y="3982000"/>
              <a:ext cx="35767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dirty="0" smtClean="0">
                  <a:solidFill>
                    <a:prstClr val="white"/>
                  </a:solidFill>
                  <a:latin typeface="Calibri" panose="020F0502020204030204"/>
                </a:rPr>
                <a:t>V. Palmieri †                           C. </a:t>
              </a:r>
              <a:r>
                <a:rPr lang="en-US" sz="1800" b="1" dirty="0" err="1" smtClean="0">
                  <a:solidFill>
                    <a:prstClr val="white"/>
                  </a:solidFill>
                  <a:latin typeface="Calibri" panose="020F0502020204030204"/>
                </a:rPr>
                <a:t>Pira</a:t>
              </a:r>
              <a:endParaRPr lang="en-US" sz="180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1" name="TextBox 33"/>
          <p:cNvSpPr txBox="1"/>
          <p:nvPr/>
        </p:nvSpPr>
        <p:spPr>
          <a:xfrm>
            <a:off x="4267678" y="1746596"/>
            <a:ext cx="3957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latin typeface="Arial"/>
              </a:rPr>
              <a:t>Tooling fabricated and successfully tested with an Aluminium cavity.</a:t>
            </a:r>
            <a:endParaRPr lang="en-GB" sz="1800" dirty="0" smtClean="0">
              <a:latin typeface="Arial"/>
            </a:endParaRPr>
          </a:p>
        </p:txBody>
      </p:sp>
      <p:pic>
        <p:nvPicPr>
          <p:cNvPr id="22" name="Picture 34">
            <a:extLst>
              <a:ext uri="{FF2B5EF4-FFF2-40B4-BE49-F238E27FC236}">
                <a16:creationId xmlns:a16="http://schemas.microsoft.com/office/drawing/2014/main" id="{17814441-6E45-4971-BE9A-69820C81F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t="6614" r="3822" b="6429"/>
          <a:stretch/>
        </p:blipFill>
        <p:spPr>
          <a:xfrm>
            <a:off x="8265000" y="2236671"/>
            <a:ext cx="3903964" cy="2735179"/>
          </a:xfrm>
          <a:prstGeom prst="rect">
            <a:avLst/>
          </a:prstGeom>
        </p:spPr>
      </p:pic>
      <p:pic>
        <p:nvPicPr>
          <p:cNvPr id="23" name="Picture 27">
            <a:extLst>
              <a:ext uri="{FF2B5EF4-FFF2-40B4-BE49-F238E27FC236}">
                <a16:creationId xmlns:a16="http://schemas.microsoft.com/office/drawing/2014/main" id="{DB83F43B-637D-44EF-8DF9-2F6A602938E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85" y="1828758"/>
            <a:ext cx="1780048" cy="112833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265000" y="4995894"/>
            <a:ext cx="39039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strain rate technology using shockwaves in water from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HV discharge.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EHF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investigated for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half-cells and seamless Nb and Cu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cavities.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225113" y="4609381"/>
            <a:ext cx="3601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prstClr val="white"/>
                </a:solidFill>
                <a:latin typeface="Calibri" panose="020F0502020204030204"/>
              </a:rPr>
              <a:t>J.-F. </a:t>
            </a:r>
            <a:r>
              <a:rPr lang="en-US" sz="1800" b="1" dirty="0" err="1" smtClean="0">
                <a:solidFill>
                  <a:prstClr val="white"/>
                </a:solidFill>
                <a:latin typeface="Calibri" panose="020F0502020204030204"/>
              </a:rPr>
              <a:t>Croteau</a:t>
            </a:r>
            <a:r>
              <a:rPr lang="en-US" sz="1800" b="1" dirty="0" smtClean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1800" b="1" dirty="0" err="1" smtClean="0">
                <a:solidFill>
                  <a:prstClr val="white"/>
                </a:solidFill>
                <a:latin typeface="Calibri" panose="020F0502020204030204"/>
              </a:rPr>
              <a:t>EASITrain</a:t>
            </a:r>
            <a:r>
              <a:rPr lang="en-US" sz="1800" b="1" dirty="0" smtClean="0">
                <a:solidFill>
                  <a:prstClr val="white"/>
                </a:solidFill>
                <a:latin typeface="Calibri" panose="020F0502020204030204"/>
              </a:rPr>
              <a:t> PhD Student</a:t>
            </a:r>
            <a:endParaRPr lang="en-US" sz="1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" descr="D:\reports\AAA_Eigene\Talks\2018_01_15_16_3rd_PERLE_Collaboration_Meeting_Daresbury\figures\CRN5_1st_Tes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44402"/>
            <a:ext cx="4198377" cy="2560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1"/>
          <p:cNvSpPr txBox="1"/>
          <p:nvPr/>
        </p:nvSpPr>
        <p:spPr>
          <a:xfrm>
            <a:off x="2685325" y="4977366"/>
            <a:ext cx="866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 smtClean="0">
                <a:solidFill>
                  <a:srgbClr val="0C377B"/>
                </a:solidFill>
                <a:latin typeface="Arial"/>
              </a:rPr>
              <a:t>31 MV/m</a:t>
            </a:r>
            <a:endParaRPr lang="en-GB" sz="1200" dirty="0">
              <a:solidFill>
                <a:srgbClr val="0C377B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26"/>
              <p:cNvSpPr txBox="1"/>
              <p:nvPr/>
            </p:nvSpPr>
            <p:spPr>
              <a:xfrm>
                <a:off x="1343472" y="4345359"/>
                <a:ext cx="14330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smtClean="0">
                        <a:solidFill>
                          <a:srgbClr val="0C377B"/>
                        </a:solidFill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sz="1400" baseline="-25000" smtClean="0">
                        <a:solidFill>
                          <a:srgbClr val="0C377B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400" i="1" smtClean="0">
                        <a:solidFill>
                          <a:srgbClr val="0C377B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i="1" smtClean="0">
                        <a:solidFill>
                          <a:srgbClr val="0C377B"/>
                        </a:solidFill>
                        <a:latin typeface="Cambria Math" panose="02040503050406030204" pitchFamily="18" charset="0"/>
                      </a:rPr>
                      <m:t>3∙</m:t>
                    </m:r>
                    <m:sSup>
                      <m:sSupPr>
                        <m:ctrlPr>
                          <a:rPr lang="en-GB" sz="1400" i="1" smtClean="0">
                            <a:solidFill>
                              <a:srgbClr val="0C377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 smtClean="0">
                            <a:solidFill>
                              <a:srgbClr val="0C377B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400" i="1" smtClean="0">
                            <a:solidFill>
                              <a:srgbClr val="0C377B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GB" sz="1400" dirty="0" smtClean="0">
                    <a:solidFill>
                      <a:srgbClr val="0C377B"/>
                    </a:solidFill>
                    <a:latin typeface="Arial"/>
                  </a:rPr>
                  <a:t> @ 2K</a:t>
                </a:r>
                <a:endParaRPr lang="en-GB" sz="1400" dirty="0">
                  <a:solidFill>
                    <a:srgbClr val="0C377B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35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472" y="4345359"/>
                <a:ext cx="1433097" cy="523220"/>
              </a:xfrm>
              <a:prstGeom prst="rect">
                <a:avLst/>
              </a:prstGeom>
              <a:blipFill>
                <a:blip r:embed="rId8"/>
                <a:stretch>
                  <a:fillRect l="-1277" t="-2326" b="-104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2217327" y="5017219"/>
            <a:ext cx="242269" cy="1364109"/>
          </a:xfrm>
          <a:prstGeom prst="rect">
            <a:avLst/>
          </a:prstGeom>
          <a:solidFill>
            <a:srgbClr val="66FF33">
              <a:alpha val="5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055440" y="5175737"/>
            <a:ext cx="1166399" cy="1205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C377B"/>
                </a:solidFill>
                <a:latin typeface="Arial"/>
              </a:rPr>
              <a:t>Regime of </a:t>
            </a:r>
            <a:r>
              <a:rPr lang="en-US" sz="1200" i="1" dirty="0" smtClean="0">
                <a:solidFill>
                  <a:srgbClr val="0C377B"/>
                </a:solidFill>
                <a:latin typeface="Arial"/>
              </a:rPr>
              <a:t>E</a:t>
            </a:r>
            <a:r>
              <a:rPr lang="en-US" sz="1200" i="1" baseline="-25000" dirty="0" smtClean="0">
                <a:solidFill>
                  <a:srgbClr val="0C377B"/>
                </a:solidFill>
                <a:latin typeface="Arial"/>
              </a:rPr>
              <a:t>acc</a:t>
            </a:r>
            <a:r>
              <a:rPr lang="en-US" sz="1200" dirty="0" smtClean="0">
                <a:solidFill>
                  <a:srgbClr val="0C377B"/>
                </a:solidFill>
                <a:latin typeface="Arial"/>
              </a:rPr>
              <a:t> </a:t>
            </a:r>
            <a:br>
              <a:rPr lang="en-US" sz="1200" dirty="0" smtClean="0">
                <a:solidFill>
                  <a:srgbClr val="0C377B"/>
                </a:solidFill>
                <a:latin typeface="Arial"/>
              </a:rPr>
            </a:br>
            <a:r>
              <a:rPr lang="en-US" sz="1200" dirty="0" smtClean="0">
                <a:solidFill>
                  <a:srgbClr val="0C377B"/>
                </a:solidFill>
                <a:latin typeface="Arial"/>
              </a:rPr>
              <a:t>requirements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C377B"/>
                </a:solidFill>
                <a:latin typeface="Arial"/>
              </a:rPr>
              <a:t>in </a:t>
            </a:r>
            <a:r>
              <a:rPr lang="en-US" sz="1200" dirty="0">
                <a:solidFill>
                  <a:srgbClr val="0C377B"/>
                </a:solidFill>
                <a:latin typeface="Arial"/>
              </a:rPr>
              <a:t>LHeC, </a:t>
            </a:r>
            <a:r>
              <a:rPr lang="en-US" sz="1200" dirty="0" smtClean="0">
                <a:solidFill>
                  <a:srgbClr val="0C377B"/>
                </a:solidFill>
                <a:latin typeface="Arial"/>
              </a:rPr>
              <a:t>PERLE, </a:t>
            </a:r>
            <a:br>
              <a:rPr lang="en-US" sz="1200" dirty="0" smtClean="0">
                <a:solidFill>
                  <a:srgbClr val="0C377B"/>
                </a:solidFill>
                <a:latin typeface="Arial"/>
              </a:rPr>
            </a:br>
            <a:r>
              <a:rPr lang="en-US" sz="1200" dirty="0" smtClean="0">
                <a:solidFill>
                  <a:srgbClr val="0C377B"/>
                </a:solidFill>
                <a:latin typeface="Arial"/>
              </a:rPr>
              <a:t>FCC-ee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495600" y="5229200"/>
            <a:ext cx="957983" cy="523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quench limit</a:t>
            </a:r>
          </a:p>
        </p:txBody>
      </p:sp>
      <p:sp>
        <p:nvSpPr>
          <p:cNvPr id="39" name="TextBox 9"/>
          <p:cNvSpPr txBox="1"/>
          <p:nvPr/>
        </p:nvSpPr>
        <p:spPr>
          <a:xfrm>
            <a:off x="2590469" y="5758774"/>
            <a:ext cx="1607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solidFill>
                  <a:srgbClr val="FF0000"/>
                </a:solidFill>
                <a:latin typeface="Arial"/>
              </a:rPr>
              <a:t>Multi-</a:t>
            </a:r>
            <a:r>
              <a:rPr lang="en-GB" sz="1400" dirty="0" err="1" smtClean="0">
                <a:solidFill>
                  <a:srgbClr val="FF0000"/>
                </a:solidFill>
                <a:latin typeface="Arial"/>
              </a:rPr>
              <a:t>pactor</a:t>
            </a:r>
            <a:r>
              <a:rPr lang="en-GB" sz="1400" dirty="0" smtClean="0">
                <a:solidFill>
                  <a:srgbClr val="FF0000"/>
                </a:solidFill>
                <a:latin typeface="Arial"/>
              </a:rPr>
              <a:t> free, up to~20 MV/m</a:t>
            </a:r>
            <a:endParaRPr lang="en-GB" sz="140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628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" name="Text Box 45"/>
          <p:cNvSpPr txBox="1">
            <a:spLocks noChangeArrowheads="1"/>
          </p:cNvSpPr>
          <p:nvPr/>
        </p:nvSpPr>
        <p:spPr bwMode="auto">
          <a:xfrm>
            <a:off x="2500430" y="0"/>
            <a:ext cx="7520007" cy="400110"/>
          </a:xfrm>
          <a:prstGeom prst="rect">
            <a:avLst/>
          </a:prstGeom>
          <a:solidFill>
            <a:srgbClr val="FFFFCC"/>
          </a:solidFill>
          <a:ln w="28575">
            <a:solidFill>
              <a:srgbClr val="FF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Comic Sans MS" pitchFamily="66" charset="0"/>
              </a:rPr>
              <a:t>The World (« Standard Model ») of Particle Physics in a slide</a:t>
            </a:r>
          </a:p>
        </p:txBody>
      </p:sp>
      <p:graphicFrame>
        <p:nvGraphicFramePr>
          <p:cNvPr id="58" name="Graphique 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2643328"/>
              </p:ext>
            </p:extLst>
          </p:nvPr>
        </p:nvGraphicFramePr>
        <p:xfrm>
          <a:off x="1919536" y="404088"/>
          <a:ext cx="4572000" cy="626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9" name="Groupe 58"/>
          <p:cNvGrpSpPr>
            <a:grpSpLocks/>
          </p:cNvGrpSpPr>
          <p:nvPr/>
        </p:nvGrpSpPr>
        <p:grpSpPr bwMode="auto">
          <a:xfrm>
            <a:off x="3200401" y="1954213"/>
            <a:ext cx="341313" cy="519112"/>
            <a:chOff x="1671638" y="1916112"/>
            <a:chExt cx="341312" cy="519113"/>
          </a:xfrm>
        </p:grpSpPr>
        <p:sp>
          <p:nvSpPr>
            <p:cNvPr id="12337" name="Oval 9"/>
            <p:cNvSpPr>
              <a:spLocks noChangeArrowheads="1"/>
            </p:cNvSpPr>
            <p:nvPr/>
          </p:nvSpPr>
          <p:spPr bwMode="auto">
            <a:xfrm>
              <a:off x="1689100" y="2054225"/>
              <a:ext cx="304800" cy="304800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002F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38" name="Text Box 11"/>
            <p:cNvSpPr txBox="1">
              <a:spLocks noChangeArrowheads="1"/>
            </p:cNvSpPr>
            <p:nvPr/>
          </p:nvSpPr>
          <p:spPr bwMode="auto">
            <a:xfrm>
              <a:off x="1671638" y="1916112"/>
              <a:ext cx="341312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800" b="1"/>
                <a:t>e</a:t>
              </a:r>
              <a:endParaRPr lang="fr-FR" sz="2400"/>
            </a:p>
          </p:txBody>
        </p:sp>
      </p:grpSp>
      <p:grpSp>
        <p:nvGrpSpPr>
          <p:cNvPr id="62" name="Groupe 61"/>
          <p:cNvGrpSpPr>
            <a:grpSpLocks/>
          </p:cNvGrpSpPr>
          <p:nvPr/>
        </p:nvGrpSpPr>
        <p:grpSpPr bwMode="auto">
          <a:xfrm>
            <a:off x="3179764" y="2841626"/>
            <a:ext cx="382587" cy="519113"/>
            <a:chOff x="1651000" y="2803525"/>
            <a:chExt cx="382588" cy="519113"/>
          </a:xfrm>
        </p:grpSpPr>
        <p:sp>
          <p:nvSpPr>
            <p:cNvPr id="12335" name="Oval 10"/>
            <p:cNvSpPr>
              <a:spLocks noChangeArrowheads="1"/>
            </p:cNvSpPr>
            <p:nvPr/>
          </p:nvSpPr>
          <p:spPr bwMode="auto">
            <a:xfrm>
              <a:off x="1660525" y="2873375"/>
              <a:ext cx="361950" cy="381000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36" name="Text Box 12"/>
            <p:cNvSpPr txBox="1">
              <a:spLocks noChangeArrowheads="1"/>
            </p:cNvSpPr>
            <p:nvPr/>
          </p:nvSpPr>
          <p:spPr bwMode="auto">
            <a:xfrm>
              <a:off x="1651000" y="280352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800" b="1" dirty="0"/>
                <a:t>u</a:t>
              </a:r>
              <a:endParaRPr lang="fr-FR" sz="2400" dirty="0"/>
            </a:p>
          </p:txBody>
        </p:sp>
      </p:grpSp>
      <p:grpSp>
        <p:nvGrpSpPr>
          <p:cNvPr id="65" name="Groupe 64"/>
          <p:cNvGrpSpPr>
            <a:grpSpLocks/>
          </p:cNvGrpSpPr>
          <p:nvPr/>
        </p:nvGrpSpPr>
        <p:grpSpPr bwMode="auto">
          <a:xfrm>
            <a:off x="3179764" y="3597276"/>
            <a:ext cx="382587" cy="519113"/>
            <a:chOff x="1651000" y="3559175"/>
            <a:chExt cx="382588" cy="519113"/>
          </a:xfrm>
        </p:grpSpPr>
        <p:sp>
          <p:nvSpPr>
            <p:cNvPr id="12333" name="Oval 8"/>
            <p:cNvSpPr>
              <a:spLocks noChangeArrowheads="1"/>
            </p:cNvSpPr>
            <p:nvPr/>
          </p:nvSpPr>
          <p:spPr bwMode="auto">
            <a:xfrm>
              <a:off x="1660525" y="3635375"/>
              <a:ext cx="361950" cy="38100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34" name="Text Box 13"/>
            <p:cNvSpPr txBox="1">
              <a:spLocks noChangeArrowheads="1"/>
            </p:cNvSpPr>
            <p:nvPr/>
          </p:nvSpPr>
          <p:spPr bwMode="auto">
            <a:xfrm>
              <a:off x="1651000" y="355917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800" b="1"/>
                <a:t>d</a:t>
              </a:r>
              <a:endParaRPr lang="fr-FR" sz="2400"/>
            </a:p>
          </p:txBody>
        </p:sp>
      </p:grpSp>
      <p:grpSp>
        <p:nvGrpSpPr>
          <p:cNvPr id="68" name="Groupe 67"/>
          <p:cNvGrpSpPr>
            <a:grpSpLocks/>
          </p:cNvGrpSpPr>
          <p:nvPr/>
        </p:nvGrpSpPr>
        <p:grpSpPr bwMode="auto">
          <a:xfrm>
            <a:off x="3198814" y="1216025"/>
            <a:ext cx="433387" cy="457200"/>
            <a:chOff x="1670050" y="1177925"/>
            <a:chExt cx="433388" cy="457200"/>
          </a:xfrm>
        </p:grpSpPr>
        <p:sp>
          <p:nvSpPr>
            <p:cNvPr id="12331" name="Oval 15"/>
            <p:cNvSpPr>
              <a:spLocks noChangeArrowheads="1"/>
            </p:cNvSpPr>
            <p:nvPr/>
          </p:nvSpPr>
          <p:spPr bwMode="auto">
            <a:xfrm>
              <a:off x="1689100" y="1250950"/>
              <a:ext cx="304800" cy="311150"/>
            </a:xfrm>
            <a:prstGeom prst="ellipse">
              <a:avLst/>
            </a:prstGeom>
            <a:gradFill rotWithShape="0">
              <a:gsLst>
                <a:gs pos="0">
                  <a:srgbClr val="FFFFCC"/>
                </a:gs>
                <a:gs pos="100000">
                  <a:srgbClr val="76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32" name="Text Box 16"/>
            <p:cNvSpPr txBox="1">
              <a:spLocks noChangeArrowheads="1"/>
            </p:cNvSpPr>
            <p:nvPr/>
          </p:nvSpPr>
          <p:spPr bwMode="auto">
            <a:xfrm>
              <a:off x="1670050" y="1177925"/>
              <a:ext cx="4333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400">
                  <a:latin typeface="Symbol" pitchFamily="18" charset="2"/>
                </a:rPr>
                <a:t>n</a:t>
              </a:r>
              <a:r>
                <a:rPr lang="fr-FR" sz="2400" baseline="-25000"/>
                <a:t>e</a:t>
              </a:r>
              <a:endParaRPr lang="fr-FR" sz="2400">
                <a:latin typeface="Symbol" pitchFamily="18" charset="2"/>
              </a:endParaRPr>
            </a:p>
          </p:txBody>
        </p:sp>
      </p:grpSp>
      <p:grpSp>
        <p:nvGrpSpPr>
          <p:cNvPr id="73" name="Groupe 72"/>
          <p:cNvGrpSpPr>
            <a:grpSpLocks/>
          </p:cNvGrpSpPr>
          <p:nvPr/>
        </p:nvGrpSpPr>
        <p:grpSpPr bwMode="auto">
          <a:xfrm>
            <a:off x="3744914" y="2017713"/>
            <a:ext cx="396875" cy="457200"/>
            <a:chOff x="2909888" y="1958975"/>
            <a:chExt cx="396875" cy="457200"/>
          </a:xfrm>
        </p:grpSpPr>
        <p:sp>
          <p:nvSpPr>
            <p:cNvPr id="12329" name="Oval 19"/>
            <p:cNvSpPr>
              <a:spLocks noChangeArrowheads="1"/>
            </p:cNvSpPr>
            <p:nvPr/>
          </p:nvSpPr>
          <p:spPr bwMode="auto">
            <a:xfrm>
              <a:off x="2909888" y="1997075"/>
              <a:ext cx="381000" cy="419100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002F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30" name="Text Box 21"/>
            <p:cNvSpPr txBox="1">
              <a:spLocks noChangeArrowheads="1"/>
            </p:cNvSpPr>
            <p:nvPr/>
          </p:nvSpPr>
          <p:spPr bwMode="auto">
            <a:xfrm>
              <a:off x="2946400" y="1958975"/>
              <a:ext cx="3603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400" b="1">
                  <a:latin typeface="Symbol" pitchFamily="18" charset="2"/>
                </a:rPr>
                <a:t>m</a:t>
              </a:r>
              <a:endParaRPr lang="fr-FR" sz="2400">
                <a:latin typeface="Symbol" pitchFamily="18" charset="2"/>
              </a:endParaRPr>
            </a:p>
          </p:txBody>
        </p:sp>
      </p:grpSp>
      <p:grpSp>
        <p:nvGrpSpPr>
          <p:cNvPr id="76" name="Groupe 75"/>
          <p:cNvGrpSpPr>
            <a:grpSpLocks/>
          </p:cNvGrpSpPr>
          <p:nvPr/>
        </p:nvGrpSpPr>
        <p:grpSpPr bwMode="auto">
          <a:xfrm>
            <a:off x="3705225" y="2824163"/>
            <a:ext cx="457200" cy="527050"/>
            <a:chOff x="2870200" y="2765425"/>
            <a:chExt cx="457200" cy="527050"/>
          </a:xfrm>
        </p:grpSpPr>
        <p:sp>
          <p:nvSpPr>
            <p:cNvPr id="12327" name="Oval 20"/>
            <p:cNvSpPr>
              <a:spLocks noChangeArrowheads="1"/>
            </p:cNvSpPr>
            <p:nvPr/>
          </p:nvSpPr>
          <p:spPr bwMode="auto">
            <a:xfrm>
              <a:off x="2870200" y="2835275"/>
              <a:ext cx="457200" cy="457200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8" name="Text Box 22"/>
            <p:cNvSpPr txBox="1">
              <a:spLocks noChangeArrowheads="1"/>
            </p:cNvSpPr>
            <p:nvPr/>
          </p:nvSpPr>
          <p:spPr bwMode="auto">
            <a:xfrm>
              <a:off x="2908300" y="276542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800" b="1"/>
                <a:t>c</a:t>
              </a:r>
              <a:endParaRPr lang="fr-FR" sz="2400"/>
            </a:p>
          </p:txBody>
        </p:sp>
      </p:grpSp>
      <p:grpSp>
        <p:nvGrpSpPr>
          <p:cNvPr id="79" name="Groupe 78"/>
          <p:cNvGrpSpPr>
            <a:grpSpLocks/>
          </p:cNvGrpSpPr>
          <p:nvPr/>
        </p:nvGrpSpPr>
        <p:grpSpPr bwMode="auto">
          <a:xfrm>
            <a:off x="3705225" y="3586163"/>
            <a:ext cx="457200" cy="527050"/>
            <a:chOff x="2870200" y="3527425"/>
            <a:chExt cx="457200" cy="527050"/>
          </a:xfrm>
        </p:grpSpPr>
        <p:sp>
          <p:nvSpPr>
            <p:cNvPr id="12325" name="Oval 18"/>
            <p:cNvSpPr>
              <a:spLocks noChangeArrowheads="1"/>
            </p:cNvSpPr>
            <p:nvPr/>
          </p:nvSpPr>
          <p:spPr bwMode="auto">
            <a:xfrm>
              <a:off x="2870200" y="3597275"/>
              <a:ext cx="457200" cy="45720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6" name="Text Box 23"/>
            <p:cNvSpPr txBox="1">
              <a:spLocks noChangeArrowheads="1"/>
            </p:cNvSpPr>
            <p:nvPr/>
          </p:nvSpPr>
          <p:spPr bwMode="auto">
            <a:xfrm>
              <a:off x="2938463" y="3527425"/>
              <a:ext cx="32226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800" b="1"/>
                <a:t>s</a:t>
              </a:r>
              <a:endParaRPr lang="fr-FR" sz="2400"/>
            </a:p>
          </p:txBody>
        </p:sp>
      </p:grpSp>
      <p:grpSp>
        <p:nvGrpSpPr>
          <p:cNvPr id="82" name="Groupe 81"/>
          <p:cNvGrpSpPr>
            <a:grpSpLocks/>
          </p:cNvGrpSpPr>
          <p:nvPr/>
        </p:nvGrpSpPr>
        <p:grpSpPr bwMode="auto">
          <a:xfrm>
            <a:off x="3763964" y="1236663"/>
            <a:ext cx="460375" cy="457200"/>
            <a:chOff x="2928938" y="1177925"/>
            <a:chExt cx="460375" cy="457200"/>
          </a:xfrm>
        </p:grpSpPr>
        <p:sp>
          <p:nvSpPr>
            <p:cNvPr id="12323" name="Oval 24"/>
            <p:cNvSpPr>
              <a:spLocks noChangeArrowheads="1"/>
            </p:cNvSpPr>
            <p:nvPr/>
          </p:nvSpPr>
          <p:spPr bwMode="auto">
            <a:xfrm>
              <a:off x="2946400" y="1250950"/>
              <a:ext cx="304800" cy="311150"/>
            </a:xfrm>
            <a:prstGeom prst="ellipse">
              <a:avLst/>
            </a:prstGeom>
            <a:gradFill rotWithShape="0">
              <a:gsLst>
                <a:gs pos="0">
                  <a:srgbClr val="FFFFCC"/>
                </a:gs>
                <a:gs pos="100000">
                  <a:srgbClr val="76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4" name="Text Box 25"/>
            <p:cNvSpPr txBox="1">
              <a:spLocks noChangeArrowheads="1"/>
            </p:cNvSpPr>
            <p:nvPr/>
          </p:nvSpPr>
          <p:spPr bwMode="auto">
            <a:xfrm>
              <a:off x="2928938" y="1177925"/>
              <a:ext cx="4603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400">
                  <a:latin typeface="Symbol" pitchFamily="18" charset="2"/>
                </a:rPr>
                <a:t>n</a:t>
              </a:r>
              <a:r>
                <a:rPr lang="fr-FR" sz="2400" baseline="-25000">
                  <a:latin typeface="Symbol" pitchFamily="18" charset="2"/>
                </a:rPr>
                <a:t>m</a:t>
              </a:r>
              <a:endParaRPr lang="fr-FR" sz="2400">
                <a:latin typeface="Symbol" pitchFamily="18" charset="2"/>
              </a:endParaRPr>
            </a:p>
          </p:txBody>
        </p:sp>
      </p:grpSp>
      <p:grpSp>
        <p:nvGrpSpPr>
          <p:cNvPr id="85" name="Groupe 84"/>
          <p:cNvGrpSpPr>
            <a:grpSpLocks/>
          </p:cNvGrpSpPr>
          <p:nvPr/>
        </p:nvGrpSpPr>
        <p:grpSpPr bwMode="auto">
          <a:xfrm>
            <a:off x="4305300" y="2035175"/>
            <a:ext cx="457200" cy="476250"/>
            <a:chOff x="4127500" y="1978025"/>
            <a:chExt cx="457200" cy="476250"/>
          </a:xfrm>
        </p:grpSpPr>
        <p:sp>
          <p:nvSpPr>
            <p:cNvPr id="12321" name="Oval 27"/>
            <p:cNvSpPr>
              <a:spLocks noChangeArrowheads="1"/>
            </p:cNvSpPr>
            <p:nvPr/>
          </p:nvSpPr>
          <p:spPr bwMode="auto">
            <a:xfrm>
              <a:off x="4127500" y="1978025"/>
              <a:ext cx="457200" cy="457200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002F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2" name="Text Box 29"/>
            <p:cNvSpPr txBox="1">
              <a:spLocks noChangeArrowheads="1"/>
            </p:cNvSpPr>
            <p:nvPr/>
          </p:nvSpPr>
          <p:spPr bwMode="auto">
            <a:xfrm>
              <a:off x="4203700" y="1997075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400" b="1">
                  <a:latin typeface="Symbol" pitchFamily="18" charset="2"/>
                </a:rPr>
                <a:t>t</a:t>
              </a:r>
              <a:endParaRPr lang="fr-FR" sz="2400">
                <a:latin typeface="Symbol" pitchFamily="18" charset="2"/>
              </a:endParaRPr>
            </a:p>
          </p:txBody>
        </p:sp>
      </p:grpSp>
      <p:grpSp>
        <p:nvGrpSpPr>
          <p:cNvPr id="88" name="Groupe 87"/>
          <p:cNvGrpSpPr>
            <a:grpSpLocks/>
          </p:cNvGrpSpPr>
          <p:nvPr/>
        </p:nvGrpSpPr>
        <p:grpSpPr bwMode="auto">
          <a:xfrm>
            <a:off x="4267200" y="2854325"/>
            <a:ext cx="533400" cy="533400"/>
            <a:chOff x="4089400" y="2797175"/>
            <a:chExt cx="533400" cy="533400"/>
          </a:xfrm>
        </p:grpSpPr>
        <p:sp>
          <p:nvSpPr>
            <p:cNvPr id="12319" name="Oval 28"/>
            <p:cNvSpPr>
              <a:spLocks noChangeArrowheads="1"/>
            </p:cNvSpPr>
            <p:nvPr/>
          </p:nvSpPr>
          <p:spPr bwMode="auto">
            <a:xfrm>
              <a:off x="4089400" y="2797175"/>
              <a:ext cx="533400" cy="533400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0" name="Text Box 30"/>
            <p:cNvSpPr txBox="1">
              <a:spLocks noChangeArrowheads="1"/>
            </p:cNvSpPr>
            <p:nvPr/>
          </p:nvSpPr>
          <p:spPr bwMode="auto">
            <a:xfrm>
              <a:off x="4165600" y="280352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800" b="1"/>
                <a:t>t</a:t>
              </a:r>
              <a:endParaRPr lang="fr-FR" sz="2400"/>
            </a:p>
          </p:txBody>
        </p:sp>
      </p:grpSp>
      <p:grpSp>
        <p:nvGrpSpPr>
          <p:cNvPr id="91" name="Groupe 90"/>
          <p:cNvGrpSpPr>
            <a:grpSpLocks/>
          </p:cNvGrpSpPr>
          <p:nvPr/>
        </p:nvGrpSpPr>
        <p:grpSpPr bwMode="auto">
          <a:xfrm>
            <a:off x="4267200" y="3616325"/>
            <a:ext cx="533400" cy="533400"/>
            <a:chOff x="4089400" y="3559175"/>
            <a:chExt cx="533400" cy="533400"/>
          </a:xfrm>
        </p:grpSpPr>
        <p:sp>
          <p:nvSpPr>
            <p:cNvPr id="12317" name="Oval 26"/>
            <p:cNvSpPr>
              <a:spLocks noChangeArrowheads="1"/>
            </p:cNvSpPr>
            <p:nvPr/>
          </p:nvSpPr>
          <p:spPr bwMode="auto">
            <a:xfrm>
              <a:off x="4089400" y="3559175"/>
              <a:ext cx="533400" cy="53340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18" name="Text Box 31"/>
            <p:cNvSpPr txBox="1">
              <a:spLocks noChangeArrowheads="1"/>
            </p:cNvSpPr>
            <p:nvPr/>
          </p:nvSpPr>
          <p:spPr bwMode="auto">
            <a:xfrm>
              <a:off x="4165600" y="356552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800" b="1"/>
                <a:t>b</a:t>
              </a:r>
              <a:endParaRPr lang="fr-FR" sz="2400"/>
            </a:p>
          </p:txBody>
        </p:sp>
      </p:grpSp>
      <p:grpSp>
        <p:nvGrpSpPr>
          <p:cNvPr id="94" name="Groupe 93"/>
          <p:cNvGrpSpPr>
            <a:grpSpLocks/>
          </p:cNvGrpSpPr>
          <p:nvPr/>
        </p:nvGrpSpPr>
        <p:grpSpPr bwMode="auto">
          <a:xfrm>
            <a:off x="4362450" y="1235075"/>
            <a:ext cx="431800" cy="457200"/>
            <a:chOff x="4184650" y="1177925"/>
            <a:chExt cx="431800" cy="457200"/>
          </a:xfrm>
        </p:grpSpPr>
        <p:sp>
          <p:nvSpPr>
            <p:cNvPr id="12315" name="Oval 32"/>
            <p:cNvSpPr>
              <a:spLocks noChangeArrowheads="1"/>
            </p:cNvSpPr>
            <p:nvPr/>
          </p:nvSpPr>
          <p:spPr bwMode="auto">
            <a:xfrm>
              <a:off x="4203700" y="1250950"/>
              <a:ext cx="304800" cy="311150"/>
            </a:xfrm>
            <a:prstGeom prst="ellipse">
              <a:avLst/>
            </a:prstGeom>
            <a:gradFill rotWithShape="0">
              <a:gsLst>
                <a:gs pos="0">
                  <a:srgbClr val="FFFFCC"/>
                </a:gs>
                <a:gs pos="100000">
                  <a:srgbClr val="76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16" name="Text Box 33"/>
            <p:cNvSpPr txBox="1">
              <a:spLocks noChangeArrowheads="1"/>
            </p:cNvSpPr>
            <p:nvPr/>
          </p:nvSpPr>
          <p:spPr bwMode="auto">
            <a:xfrm>
              <a:off x="4184650" y="1177925"/>
              <a:ext cx="431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400">
                  <a:latin typeface="Symbol" pitchFamily="18" charset="2"/>
                </a:rPr>
                <a:t>n</a:t>
              </a:r>
              <a:r>
                <a:rPr lang="fr-FR" sz="2400" baseline="-25000">
                  <a:latin typeface="Symbol" pitchFamily="18" charset="2"/>
                </a:rPr>
                <a:t>t</a:t>
              </a:r>
              <a:endParaRPr lang="fr-FR" sz="2400">
                <a:latin typeface="Symbol" pitchFamily="18" charset="2"/>
              </a:endParaRPr>
            </a:p>
          </p:txBody>
        </p:sp>
      </p:grpSp>
      <p:sp>
        <p:nvSpPr>
          <p:cNvPr id="98" name="Text Box 17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5334412" y="1573607"/>
            <a:ext cx="852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400" b="1" dirty="0">
                <a:solidFill>
                  <a:srgbClr val="FF6600"/>
                </a:solidFill>
              </a:rPr>
              <a:t>B, A</a:t>
            </a:r>
            <a:r>
              <a:rPr lang="fr-FR" sz="2400" b="1" baseline="30000" dirty="0">
                <a:solidFill>
                  <a:srgbClr val="FF6600"/>
                </a:solidFill>
                <a:latin typeface="Symbol" pitchFamily="18" charset="2"/>
              </a:rPr>
              <a:t>3</a:t>
            </a:r>
          </a:p>
        </p:txBody>
      </p:sp>
      <p:sp>
        <p:nvSpPr>
          <p:cNvPr id="100" name="Text Box 41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5957889" y="2654301"/>
            <a:ext cx="308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400" dirty="0">
                <a:latin typeface="Comic Sans MS" pitchFamily="66" charset="0"/>
              </a:rPr>
              <a:t>g</a:t>
            </a:r>
          </a:p>
        </p:txBody>
      </p:sp>
      <p:sp>
        <p:nvSpPr>
          <p:cNvPr id="101" name="Text Box 42"/>
          <p:cNvSpPr txBox="1">
            <a:spLocks noChangeArrowheads="1"/>
          </p:cNvSpPr>
          <p:nvPr/>
        </p:nvSpPr>
        <p:spPr bwMode="auto">
          <a:xfrm>
            <a:off x="5805093" y="3387725"/>
            <a:ext cx="7056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b="1" dirty="0">
                <a:latin typeface="Comic Sans MS" pitchFamily="66" charset="0"/>
              </a:rPr>
              <a:t>(+G)</a:t>
            </a:r>
            <a:endParaRPr lang="fr-FR" dirty="0">
              <a:latin typeface="Comic Sans MS" pitchFamily="66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595500" y="1158875"/>
            <a:ext cx="1371600" cy="1295400"/>
            <a:chOff x="165100" y="1158875"/>
            <a:chExt cx="1371600" cy="1295400"/>
          </a:xfrm>
        </p:grpSpPr>
        <p:sp>
          <p:nvSpPr>
            <p:cNvPr id="49" name="Text Box 34"/>
            <p:cNvSpPr txBox="1">
              <a:spLocks noChangeArrowheads="1"/>
            </p:cNvSpPr>
            <p:nvPr/>
          </p:nvSpPr>
          <p:spPr bwMode="auto">
            <a:xfrm>
              <a:off x="165100" y="1616075"/>
              <a:ext cx="103981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dirty="0">
                  <a:latin typeface="Comic Sans MS" pitchFamily="66" charset="0"/>
                </a:rPr>
                <a:t>leptons</a:t>
              </a:r>
            </a:p>
          </p:txBody>
        </p:sp>
        <p:sp>
          <p:nvSpPr>
            <p:cNvPr id="50" name="AutoShape 35"/>
            <p:cNvSpPr>
              <a:spLocks/>
            </p:cNvSpPr>
            <p:nvPr/>
          </p:nvSpPr>
          <p:spPr bwMode="auto">
            <a:xfrm>
              <a:off x="1384300" y="1158875"/>
              <a:ext cx="152400" cy="1295400"/>
            </a:xfrm>
            <a:prstGeom prst="leftBrace">
              <a:avLst>
                <a:gd name="adj1" fmla="val 70833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1595500" y="2835275"/>
            <a:ext cx="1371600" cy="1295400"/>
            <a:chOff x="165100" y="2835275"/>
            <a:chExt cx="1371600" cy="1295400"/>
          </a:xfrm>
        </p:grpSpPr>
        <p:sp>
          <p:nvSpPr>
            <p:cNvPr id="51" name="Text Box 36"/>
            <p:cNvSpPr txBox="1">
              <a:spLocks noChangeArrowheads="1"/>
            </p:cNvSpPr>
            <p:nvPr/>
          </p:nvSpPr>
          <p:spPr bwMode="auto">
            <a:xfrm>
              <a:off x="165100" y="3292475"/>
              <a:ext cx="96043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dirty="0">
                  <a:latin typeface="Comic Sans MS" pitchFamily="66" charset="0"/>
                </a:rPr>
                <a:t>quarks</a:t>
              </a:r>
            </a:p>
          </p:txBody>
        </p:sp>
        <p:sp>
          <p:nvSpPr>
            <p:cNvPr id="52" name="AutoShape 37"/>
            <p:cNvSpPr>
              <a:spLocks/>
            </p:cNvSpPr>
            <p:nvPr/>
          </p:nvSpPr>
          <p:spPr bwMode="auto">
            <a:xfrm>
              <a:off x="1384300" y="2835275"/>
              <a:ext cx="152400" cy="1295400"/>
            </a:xfrm>
            <a:prstGeom prst="leftBrace">
              <a:avLst>
                <a:gd name="adj1" fmla="val 70833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2743994" y="4221088"/>
            <a:ext cx="2909771" cy="959914"/>
            <a:chOff x="1219993" y="4322618"/>
            <a:chExt cx="2909771" cy="959914"/>
          </a:xfrm>
        </p:grpSpPr>
        <p:sp>
          <p:nvSpPr>
            <p:cNvPr id="53" name="AutoShape 38"/>
            <p:cNvSpPr>
              <a:spLocks/>
            </p:cNvSpPr>
            <p:nvPr/>
          </p:nvSpPr>
          <p:spPr bwMode="auto">
            <a:xfrm rot="16200000" flipV="1">
              <a:off x="2419761" y="3515757"/>
              <a:ext cx="265257" cy="1878980"/>
            </a:xfrm>
            <a:prstGeom prst="leftBrace">
              <a:avLst>
                <a:gd name="adj1" fmla="val 115278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4" name="Text Box 39"/>
            <p:cNvSpPr txBox="1">
              <a:spLocks noChangeArrowheads="1"/>
            </p:cNvSpPr>
            <p:nvPr/>
          </p:nvSpPr>
          <p:spPr bwMode="auto">
            <a:xfrm>
              <a:off x="1219993" y="4574646"/>
              <a:ext cx="290977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dirty="0">
                  <a:latin typeface="Comic Sans MS" pitchFamily="66" charset="0"/>
                </a:rPr>
                <a:t>3 fermions </a:t>
              </a:r>
            </a:p>
            <a:p>
              <a:pPr eaLnBrk="1" hangingPunct="1"/>
              <a:r>
                <a:rPr lang="en-US" dirty="0">
                  <a:latin typeface="Comic Sans MS" pitchFamily="66" charset="0"/>
                </a:rPr>
                <a:t>(</a:t>
              </a:r>
              <a:r>
                <a:rPr lang="en-US" dirty="0" err="1">
                  <a:latin typeface="Comic Sans MS" pitchFamily="66" charset="0"/>
                </a:rPr>
                <a:t>antifermions</a:t>
              </a:r>
              <a:r>
                <a:rPr lang="en-US" dirty="0">
                  <a:latin typeface="Comic Sans MS" pitchFamily="66" charset="0"/>
                </a:rPr>
                <a:t>) families</a:t>
              </a: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5220866" y="4290777"/>
            <a:ext cx="1693092" cy="554647"/>
            <a:chOff x="3696866" y="4392306"/>
            <a:chExt cx="1693092" cy="554647"/>
          </a:xfrm>
        </p:grpSpPr>
        <p:sp>
          <p:nvSpPr>
            <p:cNvPr id="55" name="AutoShape 46"/>
            <p:cNvSpPr>
              <a:spLocks/>
            </p:cNvSpPr>
            <p:nvPr/>
          </p:nvSpPr>
          <p:spPr bwMode="auto">
            <a:xfrm rot="16200000" flipV="1">
              <a:off x="4305300" y="3882719"/>
              <a:ext cx="152401" cy="1171575"/>
            </a:xfrm>
            <a:prstGeom prst="leftBrace">
              <a:avLst>
                <a:gd name="adj1" fmla="val 104167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" name="Text Box 47"/>
            <p:cNvSpPr txBox="1">
              <a:spLocks noChangeArrowheads="1"/>
            </p:cNvSpPr>
            <p:nvPr/>
          </p:nvSpPr>
          <p:spPr bwMode="auto">
            <a:xfrm>
              <a:off x="3696866" y="4546843"/>
              <a:ext cx="169309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dirty="0">
                  <a:latin typeface="Comic Sans MS" pitchFamily="66" charset="0"/>
                </a:rPr>
                <a:t>Interactions</a:t>
              </a: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2603717" y="476672"/>
            <a:ext cx="34211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pitchFamily="66" charset="0"/>
              </a:rPr>
              <a:t>All particles (antiparticles)</a:t>
            </a:r>
          </a:p>
          <a:p>
            <a:pPr algn="ctr"/>
            <a:r>
              <a:rPr lang="en-US" dirty="0">
                <a:latin typeface="Comic Sans MS" pitchFamily="66" charset="0"/>
              </a:rPr>
              <a:t>&amp;fields initially massless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2855641" y="1158875"/>
            <a:ext cx="730943" cy="2990850"/>
            <a:chOff x="1331640" y="1158875"/>
            <a:chExt cx="730943" cy="2990850"/>
          </a:xfrm>
        </p:grpSpPr>
        <p:sp>
          <p:nvSpPr>
            <p:cNvPr id="7" name="Rectangle 6"/>
            <p:cNvSpPr/>
            <p:nvPr/>
          </p:nvSpPr>
          <p:spPr>
            <a:xfrm>
              <a:off x="1693862" y="1158875"/>
              <a:ext cx="368721" cy="299085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/>
            <p:cNvSpPr txBox="1"/>
            <p:nvPr/>
          </p:nvSpPr>
          <p:spPr>
            <a:xfrm rot="16200000">
              <a:off x="531934" y="2460565"/>
              <a:ext cx="19995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Everyday’s</a:t>
              </a:r>
              <a:r>
                <a:rPr lang="fr-FR" dirty="0"/>
                <a:t> world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6990351" y="1988840"/>
            <a:ext cx="35847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Higgs Mechanism does it all … at first look: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Brakes interaction symmetry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Generates masses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Enables particle/antiparticle symmetry breaking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6831689" y="3754776"/>
            <a:ext cx="43819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Only Electroweak symmetry SU(2)</a:t>
            </a:r>
            <a:r>
              <a:rPr lang="en-US" dirty="0" err="1"/>
              <a:t>xU</a:t>
            </a:r>
            <a:r>
              <a:rPr lang="en-US" dirty="0"/>
              <a:t>(1) is broken (not </a:t>
            </a:r>
            <a:r>
              <a:rPr lang="en-US" dirty="0" smtClean="0"/>
              <a:t>a GUT</a:t>
            </a:r>
            <a:r>
              <a:rPr lang="en-US" dirty="0"/>
              <a:t>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Does not explain </a:t>
            </a:r>
            <a:r>
              <a:rPr lang="en-US" dirty="0" smtClean="0"/>
              <a:t>masses value nor the </a:t>
            </a:r>
            <a:r>
              <a:rPr lang="en-US" dirty="0"/>
              <a:t>&gt;15 order of </a:t>
            </a:r>
            <a:r>
              <a:rPr lang="en-US" dirty="0" smtClean="0"/>
              <a:t>magnitude</a:t>
            </a: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Enabled particle/antiparticle asymmetry </a:t>
            </a:r>
            <a:r>
              <a:rPr lang="en-US" dirty="0" smtClean="0"/>
              <a:t>but not </a:t>
            </a:r>
            <a:r>
              <a:rPr lang="en-US" dirty="0"/>
              <a:t>enough to explain absence of antimatter 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7638930" y="6201308"/>
            <a:ext cx="367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and does not say anything about 95% of Universe</a:t>
            </a:r>
          </a:p>
        </p:txBody>
      </p:sp>
      <p:grpSp>
        <p:nvGrpSpPr>
          <p:cNvPr id="69" name="Groupe 68"/>
          <p:cNvGrpSpPr/>
          <p:nvPr/>
        </p:nvGrpSpPr>
        <p:grpSpPr>
          <a:xfrm>
            <a:off x="7932204" y="388209"/>
            <a:ext cx="3281480" cy="2088232"/>
            <a:chOff x="2483768" y="548680"/>
            <a:chExt cx="5256413" cy="3096344"/>
          </a:xfrm>
        </p:grpSpPr>
        <p:pic>
          <p:nvPicPr>
            <p:cNvPr id="70" name="Picture 2" descr="C:\Documents and Settings\aleksan\Local Settings\Temporary Internet Files\Content.IE5\GOAF3AZC\MC900441888[1].wm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548680"/>
              <a:ext cx="5256413" cy="3096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ZoneTexte 70"/>
            <p:cNvSpPr txBox="1"/>
            <p:nvPr/>
          </p:nvSpPr>
          <p:spPr>
            <a:xfrm>
              <a:off x="4345575" y="2068055"/>
              <a:ext cx="586466" cy="775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FF0000"/>
                  </a:solidFill>
                  <a:latin typeface="Algerian" pitchFamily="82" charset="0"/>
                </a:rPr>
                <a:t>H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 rot="16200000">
            <a:off x="1088552" y="2461424"/>
            <a:ext cx="1287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Mass (eV)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4861567" y="1128319"/>
            <a:ext cx="535129" cy="2178802"/>
            <a:chOff x="3496811" y="1113673"/>
            <a:chExt cx="535129" cy="2178802"/>
          </a:xfrm>
        </p:grpSpPr>
        <p:sp>
          <p:nvSpPr>
            <p:cNvPr id="12" name="ZoneTexte 11"/>
            <p:cNvSpPr txBox="1"/>
            <p:nvPr/>
          </p:nvSpPr>
          <p:spPr>
            <a:xfrm rot="16200000">
              <a:off x="2607465" y="2003019"/>
              <a:ext cx="21788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SU(3)</a:t>
              </a:r>
              <a:r>
                <a:rPr lang="fr-FR" b="1" dirty="0" err="1"/>
                <a:t>xSU</a:t>
              </a:r>
              <a:r>
                <a:rPr lang="fr-FR" b="1" dirty="0"/>
                <a:t>(2)</a:t>
              </a:r>
              <a:r>
                <a:rPr lang="fr-FR" b="1" dirty="0" err="1"/>
                <a:t>xU</a:t>
              </a:r>
              <a:r>
                <a:rPr lang="fr-FR" b="1" dirty="0"/>
                <a:t>(1)</a:t>
              </a:r>
            </a:p>
          </p:txBody>
        </p:sp>
        <p:sp>
          <p:nvSpPr>
            <p:cNvPr id="13" name="Accolade ouvrante 12"/>
            <p:cNvSpPr/>
            <p:nvPr/>
          </p:nvSpPr>
          <p:spPr>
            <a:xfrm>
              <a:off x="3896921" y="1289050"/>
              <a:ext cx="135019" cy="1889125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5" name="Groupe 74"/>
          <p:cNvGrpSpPr/>
          <p:nvPr/>
        </p:nvGrpSpPr>
        <p:grpSpPr>
          <a:xfrm>
            <a:off x="5027866" y="5382719"/>
            <a:ext cx="467620" cy="1423789"/>
            <a:chOff x="3496810" y="1491180"/>
            <a:chExt cx="467620" cy="1423788"/>
          </a:xfrm>
        </p:grpSpPr>
        <p:sp>
          <p:nvSpPr>
            <p:cNvPr id="77" name="ZoneTexte 76"/>
            <p:cNvSpPr txBox="1"/>
            <p:nvPr/>
          </p:nvSpPr>
          <p:spPr>
            <a:xfrm rot="16200000">
              <a:off x="2984971" y="2003019"/>
              <a:ext cx="14237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SU(3)</a:t>
              </a:r>
              <a:r>
                <a:rPr lang="fr-FR" b="1" dirty="0" err="1"/>
                <a:t>xU</a:t>
              </a:r>
              <a:r>
                <a:rPr lang="fr-FR" b="1" dirty="0"/>
                <a:t>(1)</a:t>
              </a:r>
            </a:p>
          </p:txBody>
        </p:sp>
        <p:sp>
          <p:nvSpPr>
            <p:cNvPr id="78" name="Accolade ouvrante 77"/>
            <p:cNvSpPr/>
            <p:nvPr/>
          </p:nvSpPr>
          <p:spPr>
            <a:xfrm>
              <a:off x="3896921" y="1569096"/>
              <a:ext cx="67509" cy="1267954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0" name="Text Box 17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5404921" y="723962"/>
            <a:ext cx="1137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400" b="1" dirty="0">
                <a:solidFill>
                  <a:srgbClr val="FF6600"/>
                </a:solidFill>
              </a:rPr>
              <a:t>Z</a:t>
            </a:r>
            <a:r>
              <a:rPr lang="fr-FR" sz="2400" b="1" baseline="30000" dirty="0">
                <a:solidFill>
                  <a:srgbClr val="FF6600"/>
                </a:solidFill>
              </a:rPr>
              <a:t>0</a:t>
            </a:r>
            <a:r>
              <a:rPr lang="fr-FR" sz="2400" b="1" dirty="0">
                <a:solidFill>
                  <a:srgbClr val="FF6600"/>
                </a:solidFill>
              </a:rPr>
              <a:t> , W</a:t>
            </a:r>
            <a:r>
              <a:rPr lang="en-US" sz="2400" b="1" baseline="30000" dirty="0">
                <a:solidFill>
                  <a:srgbClr val="ED7C43"/>
                </a:solidFill>
              </a:rPr>
              <a:t>±</a:t>
            </a:r>
            <a:endParaRPr lang="fr-FR" sz="2400" b="1" baseline="30000" dirty="0">
              <a:solidFill>
                <a:srgbClr val="ED7C43"/>
              </a:solidFill>
              <a:latin typeface="Symbol" pitchFamily="18" charset="2"/>
            </a:endParaRPr>
          </a:p>
        </p:txBody>
      </p:sp>
      <p:sp>
        <p:nvSpPr>
          <p:cNvPr id="81" name="Text Box 17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6151608" y="1563593"/>
            <a:ext cx="663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400" b="1" dirty="0">
                <a:solidFill>
                  <a:schemeClr val="tx2"/>
                </a:solidFill>
              </a:rPr>
              <a:t>A</a:t>
            </a:r>
            <a:r>
              <a:rPr lang="fr-FR" sz="2400" b="1" baseline="30000" dirty="0">
                <a:solidFill>
                  <a:schemeClr val="tx2"/>
                </a:solidFill>
                <a:latin typeface="Symbol" pitchFamily="18" charset="2"/>
              </a:rPr>
              <a:t>1,2</a:t>
            </a:r>
          </a:p>
        </p:txBody>
      </p:sp>
      <p:sp>
        <p:nvSpPr>
          <p:cNvPr id="83" name="Text Box 17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5337991" y="1576965"/>
            <a:ext cx="852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400" b="1" dirty="0">
                <a:solidFill>
                  <a:schemeClr val="tx2"/>
                </a:solidFill>
              </a:rPr>
              <a:t>B, A</a:t>
            </a:r>
            <a:r>
              <a:rPr lang="fr-FR" sz="2400" b="1" baseline="30000" dirty="0">
                <a:solidFill>
                  <a:schemeClr val="tx2"/>
                </a:solidFill>
                <a:latin typeface="Symbol" pitchFamily="18" charset="2"/>
              </a:rPr>
              <a:t>3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552907" y="5380024"/>
            <a:ext cx="332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Symbol" panose="05050102010706020507" pitchFamily="18" charset="2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891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7341E-6 L -0.00381 0.716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3581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13873E-6 L 0.00278 0.1299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649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0.00069 L 0.00156 -0.0300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154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04046E-6 L 0.00278 -0.1828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915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04624E-7 L -0.00243 0.684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3422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5087E-6 L -0.00086 -0.0217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08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4509E-6 L 0.00017 -0.2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0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44 L 0.00105 -0.2335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6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8.09249E-7 L 0.00052 0.6376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188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7341E-6 L 0.00156 -0.0938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469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52601E-6 L 0.00156 -0.327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637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74 L 0.00486 -0.3523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798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007 L -0.0408 0.5150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2571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05486 0.4178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3" y="208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6296E-6 L -0.00746 -0.1233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618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9"/>
                                            </p:cond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L -0.01944 -0.1252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" y="-627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1076 0.5562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278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3"/>
                                            </p:cond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8" grpId="0">
        <p:bldAsOne/>
      </p:bldGraphic>
      <p:bldP spid="98" grpId="0"/>
      <p:bldP spid="100" grpId="0"/>
      <p:bldP spid="101" grpId="0"/>
      <p:bldP spid="10" grpId="0"/>
      <p:bldP spid="66" grpId="0"/>
      <p:bldP spid="67" grpId="0"/>
      <p:bldP spid="11" grpId="0"/>
      <p:bldP spid="80" grpId="0"/>
      <p:bldP spid="81" grpId="0"/>
      <p:bldP spid="83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3103" y="1107241"/>
            <a:ext cx="51968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b="1" dirty="0" smtClean="0">
                <a:latin typeface="Arial"/>
              </a:rPr>
              <a:t>Twin-dipole design with 2× power saving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b="1" dirty="0" smtClean="0">
                <a:latin typeface="Arial"/>
              </a:rPr>
              <a:t>16 MW (at </a:t>
            </a:r>
            <a:r>
              <a:rPr lang="da-DK" b="1" dirty="0">
                <a:latin typeface="Arial"/>
              </a:rPr>
              <a:t>175 </a:t>
            </a:r>
            <a:r>
              <a:rPr lang="da-DK" b="1" dirty="0" smtClean="0">
                <a:latin typeface="Arial"/>
              </a:rPr>
              <a:t>GeV), with Al busbars</a:t>
            </a:r>
            <a:endParaRPr lang="en-GB" b="1" dirty="0"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297" y="6127655"/>
            <a:ext cx="65180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latin typeface="Arial"/>
                <a:ea typeface="Calibri" panose="020F0502020204030204" pitchFamily="34" charset="0"/>
              </a:rPr>
              <a:t>the twin behaviour is confirmed: more measurements are planned for the </a:t>
            </a:r>
            <a:r>
              <a:rPr lang="en-GB" dirty="0">
                <a:latin typeface="Arial"/>
                <a:ea typeface="Calibri" panose="020F0502020204030204" pitchFamily="34" charset="0"/>
              </a:rPr>
              <a:t>low field </a:t>
            </a:r>
            <a:r>
              <a:rPr lang="en-GB" dirty="0" smtClean="0">
                <a:latin typeface="Arial"/>
                <a:ea typeface="Calibri" panose="020F0502020204030204" pitchFamily="34" charset="0"/>
              </a:rPr>
              <a:t>effects and the multipoles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371364" y="3609020"/>
            <a:ext cx="38325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 smtClean="0">
                <a:latin typeface="Arial"/>
                <a:cs typeface="Calibri" pitchFamily="34" charset="0"/>
              </a:rPr>
              <a:t>first 1 m long prototype</a:t>
            </a:r>
            <a:endParaRPr lang="en-GB" b="1" kern="0" dirty="0">
              <a:latin typeface="Arial"/>
              <a:cs typeface="Calibri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8948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Low-power low-cost design for FCC-ee magnets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104" y="9416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393"/>
          <a:stretch/>
        </p:blipFill>
        <p:spPr>
          <a:xfrm>
            <a:off x="119336" y="1700808"/>
            <a:ext cx="4912694" cy="2057200"/>
          </a:xfrm>
          <a:prstGeom prst="rect">
            <a:avLst/>
          </a:prstGeom>
        </p:spPr>
      </p:pic>
      <p:pic>
        <p:nvPicPr>
          <p:cNvPr id="13" name="Picture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37" y="4009130"/>
            <a:ext cx="3256510" cy="2173268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875" y="2235687"/>
            <a:ext cx="3552978" cy="2849497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854" y="2420889"/>
            <a:ext cx="3039802" cy="238499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64468" y="2035632"/>
            <a:ext cx="38325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first 1 m prototype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84032" y="1064930"/>
            <a:ext cx="547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b="1" noProof="0" dirty="0" smtClean="0">
                <a:latin typeface="Arial"/>
              </a:rPr>
              <a:t>t</a:t>
            </a:r>
            <a:r>
              <a:rPr kumimoji="0" lang="da-DK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</a:rPr>
              <a:t>win F/D quad design with 2× power saving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</a:rPr>
              <a:t>25 MW (at 175 GeV), with Cu conductor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287474" y="5782288"/>
            <a:ext cx="4085157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6 or 12 m </a:t>
            </a:r>
            <a:r>
              <a:rPr lang="fr-FR" b="1" dirty="0" err="1" smtClean="0"/>
              <a:t>dipoles</a:t>
            </a:r>
            <a:r>
              <a:rPr lang="fr-FR" b="1" dirty="0" smtClean="0"/>
              <a:t> </a:t>
            </a:r>
            <a:r>
              <a:rPr lang="fr-FR" b="1" dirty="0" err="1" smtClean="0"/>
              <a:t>needed</a:t>
            </a:r>
            <a:r>
              <a:rPr lang="fr-FR" b="1" dirty="0" smtClean="0"/>
              <a:t> for </a:t>
            </a:r>
            <a:r>
              <a:rPr lang="fr-FR" b="1" dirty="0" err="1" smtClean="0"/>
              <a:t>FCCee</a:t>
            </a:r>
            <a:endParaRPr lang="fr-FR" b="1" dirty="0" smtClean="0"/>
          </a:p>
          <a:p>
            <a:r>
              <a:rPr lang="fr-FR" b="1" dirty="0" smtClean="0"/>
              <a:t>2.5 m </a:t>
            </a:r>
            <a:r>
              <a:rPr lang="fr-FR" b="1" dirty="0" err="1" smtClean="0"/>
              <a:t>quadruploes</a:t>
            </a:r>
            <a:r>
              <a:rPr lang="fr-FR" b="1" dirty="0" smtClean="0"/>
              <a:t> </a:t>
            </a:r>
            <a:r>
              <a:rPr lang="fr-FR" b="1" dirty="0" err="1" smtClean="0"/>
              <a:t>needed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75056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8948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kern="0" dirty="0" smtClean="0">
                <a:latin typeface="Arial"/>
              </a:rPr>
              <a:t>               FCC-ee arc </a:t>
            </a:r>
            <a:r>
              <a:rPr lang="en-US" kern="0" dirty="0">
                <a:latin typeface="Arial"/>
              </a:rPr>
              <a:t>v</a:t>
            </a:r>
            <a:r>
              <a:rPr lang="en-US" kern="0" dirty="0" smtClean="0">
                <a:latin typeface="Arial"/>
              </a:rPr>
              <a:t>acuum prototyping &amp; integration</a:t>
            </a:r>
            <a:endParaRPr lang="en-US" sz="1600" kern="0" dirty="0">
              <a:latin typeface="Arial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95" y="1124744"/>
            <a:ext cx="6023992" cy="411811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717" y="1295146"/>
            <a:ext cx="6136955" cy="3875703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287576" y="5385410"/>
            <a:ext cx="11929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latin typeface="Arial"/>
              </a:rPr>
              <a:t>The chambers feature </a:t>
            </a:r>
            <a:r>
              <a:rPr lang="en-GB" b="1" dirty="0" smtClean="0">
                <a:latin typeface="Arial"/>
              </a:rPr>
              <a:t>lumped SR absorbers with NEG-pumps </a:t>
            </a:r>
            <a:r>
              <a:rPr lang="en-GB" dirty="0" smtClean="0">
                <a:latin typeface="Arial"/>
              </a:rPr>
              <a:t>placed next to them.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/>
              </a:rPr>
              <a:t>Construction of chamber prototypes in coming months and integration with twin magnets</a:t>
            </a:r>
            <a:endParaRPr lang="en-GB" b="1" dirty="0">
              <a:latin typeface="Arial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8219868" y="1310325"/>
            <a:ext cx="3996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 dirty="0" smtClean="0">
                <a:solidFill>
                  <a:srgbClr val="0C377B"/>
                </a:solidFill>
                <a:latin typeface="Arial"/>
              </a:rPr>
              <a:t>Vacuum chamber cross section: </a:t>
            </a:r>
            <a:r>
              <a:rPr lang="en-GB" sz="1800" dirty="0" smtClean="0">
                <a:solidFill>
                  <a:srgbClr val="0C377B"/>
                </a:solidFill>
                <a:latin typeface="Arial"/>
              </a:rPr>
              <a:t>70 mm ID with ”winglets” in the plane of the orbit (</a:t>
            </a:r>
            <a:r>
              <a:rPr lang="en-GB" sz="1800" dirty="0" err="1" smtClean="0">
                <a:solidFill>
                  <a:srgbClr val="0C377B"/>
                </a:solidFill>
                <a:latin typeface="Arial"/>
              </a:rPr>
              <a:t>SuperKEKB</a:t>
            </a:r>
            <a:r>
              <a:rPr lang="en-GB" sz="1800" dirty="0" smtClean="0">
                <a:solidFill>
                  <a:srgbClr val="0C377B"/>
                </a:solidFill>
                <a:latin typeface="Arial"/>
              </a:rPr>
              <a:t>-like);</a:t>
            </a:r>
            <a:endParaRPr lang="en-GB" sz="1800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" r="65631"/>
          <a:stretch/>
        </p:blipFill>
        <p:spPr>
          <a:xfrm>
            <a:off x="6600056" y="3658681"/>
            <a:ext cx="1944216" cy="13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2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8948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kern="0" dirty="0">
                <a:latin typeface="Arial"/>
              </a:rPr>
              <a:t>FCC-</a:t>
            </a:r>
            <a:r>
              <a:rPr lang="en-US" kern="0" dirty="0" err="1">
                <a:latin typeface="Arial"/>
              </a:rPr>
              <a:t>ee</a:t>
            </a:r>
            <a:r>
              <a:rPr lang="en-US" kern="0" dirty="0">
                <a:latin typeface="Arial"/>
              </a:rPr>
              <a:t> injector layout</a:t>
            </a:r>
            <a:endParaRPr lang="en-US" sz="1600" kern="0" dirty="0">
              <a:latin typeface="Arial"/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71CEA-19DA-D145-A11F-481BD5504BE9}"/>
              </a:ext>
            </a:extLst>
          </p:cNvPr>
          <p:cNvSpPr txBox="1">
            <a:spLocks/>
          </p:cNvSpPr>
          <p:nvPr/>
        </p:nvSpPr>
        <p:spPr bwMode="auto">
          <a:xfrm>
            <a:off x="4655840" y="1318029"/>
            <a:ext cx="7466240" cy="5279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+mn-lt"/>
                <a:ea typeface="ＭＳ Ｐゴシック" pitchFamily="22" charset="-128"/>
                <a:cs typeface="ＭＳ Ｐゴシック" pitchFamily="22" charset="-128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+mn-lt"/>
                <a:ea typeface="ＭＳ Ｐゴシック" pitchFamily="22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22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+mn-lt"/>
                <a:ea typeface="ＭＳ Ｐゴシック" pitchFamily="22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2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93776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Tx/>
              <a:buFont typeface="Arial"/>
              <a:buChar char="•"/>
            </a:pPr>
            <a:r>
              <a:rPr lang="en-GB" sz="2200" dirty="0">
                <a:latin typeface="Arial"/>
                <a:ea typeface="ＭＳ Ｐゴシック" charset="0"/>
                <a:cs typeface="Garamond"/>
              </a:rPr>
              <a:t>SLC/SUPERKEKB-like </a:t>
            </a:r>
            <a:r>
              <a:rPr lang="en-GB" sz="2200" dirty="0" err="1">
                <a:latin typeface="Arial"/>
                <a:ea typeface="ＭＳ Ｐゴシック" charset="0"/>
                <a:cs typeface="Garamond"/>
              </a:rPr>
              <a:t>linac</a:t>
            </a:r>
            <a:r>
              <a:rPr lang="en-GB" sz="2200" dirty="0">
                <a:latin typeface="Arial"/>
                <a:ea typeface="ＭＳ Ｐゴシック" charset="0"/>
                <a:cs typeface="Garamond"/>
              </a:rPr>
              <a:t> accelerating </a:t>
            </a:r>
            <a:r>
              <a:rPr lang="en-GB" sz="2200" b="1" dirty="0">
                <a:latin typeface="Arial"/>
                <a:ea typeface="ＭＳ Ｐゴシック" charset="0"/>
                <a:cs typeface="Garamond"/>
              </a:rPr>
              <a:t>1 </a:t>
            </a:r>
            <a:r>
              <a:rPr lang="en-GB" sz="2200" dirty="0">
                <a:latin typeface="Arial"/>
                <a:ea typeface="ＭＳ Ｐゴシック" charset="0"/>
                <a:cs typeface="Garamond"/>
              </a:rPr>
              <a:t>or</a:t>
            </a:r>
            <a:r>
              <a:rPr lang="en-GB" sz="2200" b="1" dirty="0">
                <a:latin typeface="Arial"/>
                <a:ea typeface="ＭＳ Ｐゴシック" charset="0"/>
                <a:cs typeface="Garamond"/>
              </a:rPr>
              <a:t> 2 </a:t>
            </a:r>
            <a:r>
              <a:rPr lang="en-GB" sz="2200" dirty="0">
                <a:latin typeface="Arial"/>
                <a:ea typeface="ＭＳ Ｐゴシック" charset="0"/>
                <a:cs typeface="Garamond"/>
              </a:rPr>
              <a:t>bunches with repetition rate of </a:t>
            </a:r>
            <a:r>
              <a:rPr lang="en-GB" sz="2200" b="1" dirty="0">
                <a:latin typeface="Arial"/>
                <a:ea typeface="ＭＳ Ｐゴシック" charset="0"/>
                <a:cs typeface="Garamond"/>
              </a:rPr>
              <a:t>100-200 Hz</a:t>
            </a:r>
          </a:p>
          <a:p>
            <a:pPr marL="493776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Tx/>
              <a:buFont typeface="Arial"/>
              <a:buChar char="•"/>
            </a:pPr>
            <a:endParaRPr lang="en-GB" sz="2200" b="1" dirty="0" smtClean="0">
              <a:latin typeface="Arial"/>
              <a:ea typeface="ＭＳ Ｐゴシック" charset="0"/>
              <a:cs typeface="Garamond"/>
            </a:endParaRPr>
          </a:p>
          <a:p>
            <a:pPr marL="493776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Tx/>
              <a:buFont typeface="Arial"/>
              <a:buChar char="•"/>
            </a:pPr>
            <a:r>
              <a:rPr lang="en-GB" sz="2200" b="1" dirty="0" smtClean="0">
                <a:latin typeface="Arial"/>
                <a:ea typeface="ＭＳ Ｐゴシック" charset="0"/>
                <a:cs typeface="Garamond"/>
              </a:rPr>
              <a:t>Same </a:t>
            </a:r>
            <a:r>
              <a:rPr lang="en-GB" sz="2200" b="1" dirty="0" err="1">
                <a:latin typeface="Arial"/>
                <a:ea typeface="ＭＳ Ｐゴシック" charset="0"/>
                <a:cs typeface="Garamond"/>
              </a:rPr>
              <a:t>linac</a:t>
            </a:r>
            <a:r>
              <a:rPr lang="en-GB" sz="2200" b="1" dirty="0">
                <a:latin typeface="Arial"/>
                <a:ea typeface="ＭＳ Ｐゴシック" charset="0"/>
                <a:cs typeface="Garamond"/>
              </a:rPr>
              <a:t> </a:t>
            </a:r>
            <a:r>
              <a:rPr lang="en-GB" sz="2200" dirty="0">
                <a:latin typeface="Arial"/>
                <a:ea typeface="ＭＳ Ｐゴシック" charset="0"/>
                <a:cs typeface="Garamond"/>
              </a:rPr>
              <a:t>used for positron production @ </a:t>
            </a:r>
            <a:r>
              <a:rPr lang="en-GB" sz="2200" b="1" dirty="0">
                <a:latin typeface="Arial"/>
                <a:ea typeface="ＭＳ Ｐゴシック" charset="0"/>
                <a:cs typeface="Garamond"/>
              </a:rPr>
              <a:t>4.46 </a:t>
            </a:r>
            <a:r>
              <a:rPr lang="en-GB" sz="2200" b="1" dirty="0" smtClean="0">
                <a:latin typeface="Arial"/>
                <a:ea typeface="ＭＳ Ｐゴシック" charset="0"/>
                <a:cs typeface="Garamond"/>
              </a:rPr>
              <a:t>GeV </a:t>
            </a:r>
            <a:r>
              <a:rPr lang="en-GB" sz="2200" dirty="0" smtClean="0">
                <a:latin typeface="Arial"/>
                <a:ea typeface="ＭＳ Ｐゴシック" charset="0"/>
                <a:cs typeface="Garamond"/>
              </a:rPr>
              <a:t>Positron </a:t>
            </a:r>
            <a:r>
              <a:rPr lang="en-GB" sz="2200" dirty="0">
                <a:latin typeface="Arial"/>
                <a:ea typeface="ＭＳ Ｐゴシック" charset="0"/>
                <a:cs typeface="Garamond"/>
              </a:rPr>
              <a:t>beam emittances reduced in DR @ </a:t>
            </a:r>
            <a:r>
              <a:rPr lang="en-GB" sz="2200" b="1" dirty="0">
                <a:latin typeface="Arial"/>
                <a:ea typeface="ＭＳ Ｐゴシック" charset="0"/>
                <a:cs typeface="Garamond"/>
              </a:rPr>
              <a:t>1.54 GeV</a:t>
            </a:r>
            <a:endParaRPr lang="en-GB" sz="2200" dirty="0">
              <a:latin typeface="Arial"/>
              <a:ea typeface="ＭＳ Ｐゴシック" charset="0"/>
              <a:cs typeface="Garamond"/>
            </a:endParaRPr>
          </a:p>
          <a:p>
            <a:pPr marL="493776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Tx/>
              <a:buFont typeface="Arial"/>
              <a:buChar char="•"/>
            </a:pPr>
            <a:endParaRPr lang="en-GB" sz="2200" dirty="0" smtClean="0">
              <a:latin typeface="Arial"/>
              <a:ea typeface="ＭＳ Ｐゴシック" charset="0"/>
              <a:cs typeface="Garamond"/>
            </a:endParaRPr>
          </a:p>
          <a:p>
            <a:pPr marL="493776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Tx/>
              <a:buFont typeface="Arial"/>
              <a:buChar char="•"/>
            </a:pPr>
            <a:r>
              <a:rPr lang="en-GB" sz="2200" dirty="0" smtClean="0">
                <a:latin typeface="Arial"/>
                <a:ea typeface="ＭＳ Ｐゴシック" charset="0"/>
                <a:cs typeface="Garamond"/>
              </a:rPr>
              <a:t>Injection </a:t>
            </a:r>
            <a:r>
              <a:rPr lang="en-GB" sz="2200" dirty="0">
                <a:latin typeface="Arial"/>
                <a:ea typeface="ＭＳ Ｐゴシック" charset="0"/>
                <a:cs typeface="Garamond"/>
              </a:rPr>
              <a:t>@ </a:t>
            </a:r>
            <a:r>
              <a:rPr lang="en-GB" sz="2200" b="1" dirty="0">
                <a:latin typeface="Arial"/>
                <a:ea typeface="ＭＳ Ｐゴシック" charset="0"/>
                <a:cs typeface="Garamond"/>
              </a:rPr>
              <a:t>6 GeV</a:t>
            </a:r>
            <a:r>
              <a:rPr lang="en-GB" sz="2200" dirty="0">
                <a:latin typeface="Arial"/>
                <a:ea typeface="ＭＳ Ｐゴシック" charset="0"/>
                <a:cs typeface="Garamond"/>
              </a:rPr>
              <a:t> into of Pre-Booster Ring (SPS or new ring</a:t>
            </a:r>
            <a:r>
              <a:rPr lang="en-GB" sz="2200" dirty="0" smtClean="0">
                <a:latin typeface="Arial"/>
                <a:ea typeface="ＭＳ Ｐゴシック" charset="0"/>
                <a:cs typeface="Garamond"/>
              </a:rPr>
              <a:t>) and acceleration to 20 GeV </a:t>
            </a:r>
            <a:endParaRPr lang="en-GB" sz="2200" dirty="0">
              <a:latin typeface="Arial"/>
              <a:ea typeface="ＭＳ Ｐゴシック" charset="0"/>
              <a:cs typeface="Garamond"/>
            </a:endParaRPr>
          </a:p>
          <a:p>
            <a:pPr marL="493776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Tx/>
              <a:buFont typeface="Arial"/>
              <a:buChar char="•"/>
            </a:pPr>
            <a:endParaRPr lang="en-GB" sz="2200" dirty="0" smtClean="0">
              <a:latin typeface="Arial"/>
              <a:ea typeface="ＭＳ Ｐゴシック" charset="0"/>
              <a:cs typeface="Garamond"/>
            </a:endParaRPr>
          </a:p>
          <a:p>
            <a:pPr marL="493776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Tx/>
              <a:buFont typeface="Arial"/>
              <a:buChar char="•"/>
            </a:pPr>
            <a:r>
              <a:rPr lang="en-GB" sz="2200" dirty="0" smtClean="0">
                <a:latin typeface="Arial"/>
                <a:ea typeface="ＭＳ Ｐゴシック" charset="0"/>
                <a:cs typeface="Garamond"/>
              </a:rPr>
              <a:t>Injection to </a:t>
            </a:r>
            <a:r>
              <a:rPr lang="en-GB" sz="2200" dirty="0">
                <a:latin typeface="Arial"/>
                <a:ea typeface="ＭＳ Ｐゴシック" charset="0"/>
                <a:cs typeface="Garamond"/>
              </a:rPr>
              <a:t>main Booster @ </a:t>
            </a:r>
            <a:r>
              <a:rPr lang="en-GB" sz="2200" b="1" dirty="0">
                <a:latin typeface="Arial"/>
                <a:ea typeface="ＭＳ Ｐゴシック" charset="0"/>
                <a:cs typeface="Garamond"/>
              </a:rPr>
              <a:t>20 GeV </a:t>
            </a:r>
            <a:r>
              <a:rPr lang="en-GB" sz="2200" b="1" dirty="0" smtClean="0">
                <a:latin typeface="Arial"/>
                <a:ea typeface="ＭＳ Ｐゴシック" charset="0"/>
                <a:cs typeface="Garamond"/>
              </a:rPr>
              <a:t>and interleaved</a:t>
            </a:r>
            <a:r>
              <a:rPr lang="en-GB" sz="2200" dirty="0" smtClean="0">
                <a:latin typeface="Arial"/>
                <a:ea typeface="ＭＳ Ｐゴシック" charset="0"/>
                <a:cs typeface="Garamond"/>
              </a:rPr>
              <a:t> </a:t>
            </a:r>
            <a:r>
              <a:rPr lang="en-GB" sz="2200" dirty="0">
                <a:latin typeface="Arial"/>
                <a:ea typeface="ＭＳ Ｐゴシック" charset="0"/>
                <a:cs typeface="Garamond"/>
              </a:rPr>
              <a:t>filling of e+/e- (below </a:t>
            </a:r>
            <a:r>
              <a:rPr lang="en-GB" sz="2200" b="1" dirty="0">
                <a:latin typeface="Arial"/>
                <a:ea typeface="ＭＳ Ｐゴシック" charset="0"/>
                <a:cs typeface="Garamond"/>
              </a:rPr>
              <a:t>20 min </a:t>
            </a:r>
            <a:r>
              <a:rPr lang="en-GB" sz="2200" dirty="0">
                <a:latin typeface="Arial"/>
                <a:ea typeface="ＭＳ Ｐゴシック" charset="0"/>
                <a:cs typeface="Garamond"/>
              </a:rPr>
              <a:t>for full filling)</a:t>
            </a:r>
            <a:r>
              <a:rPr lang="en-GB" sz="2200" b="1" dirty="0">
                <a:latin typeface="Arial"/>
                <a:ea typeface="ＭＳ Ｐゴシック" charset="0"/>
                <a:cs typeface="Garamond"/>
              </a:rPr>
              <a:t> </a:t>
            </a:r>
            <a:r>
              <a:rPr lang="en-GB" sz="2200" dirty="0">
                <a:latin typeface="Arial"/>
                <a:ea typeface="ＭＳ Ｐゴシック" charset="0"/>
                <a:cs typeface="Garamond"/>
              </a:rPr>
              <a:t>and continuous </a:t>
            </a:r>
            <a:r>
              <a:rPr lang="en-GB" sz="2200" dirty="0" smtClean="0">
                <a:latin typeface="Arial"/>
                <a:ea typeface="ＭＳ Ｐゴシック" charset="0"/>
                <a:cs typeface="Garamond"/>
              </a:rPr>
              <a:t>top-up </a:t>
            </a:r>
            <a:endParaRPr lang="en-GB" sz="2200" dirty="0">
              <a:latin typeface="Arial"/>
              <a:ea typeface="ＭＳ Ｐゴシック" charset="0"/>
              <a:cs typeface="Garamond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EBBDBF9-AAF0-3141-BD0A-849CFD97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052736"/>
            <a:ext cx="4292078" cy="3158889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0FD373BD-A549-B547-9362-0A7A221AE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1" y="4248617"/>
            <a:ext cx="4462407" cy="189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7385"/>
            <a:ext cx="12192000" cy="1077709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>
                <a:latin typeface="Arial"/>
              </a:rPr>
              <a:t>FCC-pp collider parameters </a:t>
            </a:r>
            <a:endParaRPr lang="en-US" kern="0" dirty="0">
              <a:latin typeface="Arial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9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822" y="188640"/>
            <a:ext cx="1325842" cy="637075"/>
          </a:xfrm>
          <a:prstGeom prst="rect">
            <a:avLst/>
          </a:prstGeom>
          <a:solidFill>
            <a:srgbClr val="0C377B"/>
          </a:solidFill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539" y="1050325"/>
            <a:ext cx="12223539" cy="5907536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4691844" y="1952836"/>
            <a:ext cx="720080" cy="360040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4691844" y="3860077"/>
            <a:ext cx="720080" cy="433019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4691844" y="6497960"/>
            <a:ext cx="720080" cy="360040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845750" y="5768287"/>
            <a:ext cx="2412268" cy="33265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845750" y="6133123"/>
            <a:ext cx="2412268" cy="332656"/>
          </a:xfrm>
          <a:prstGeom prst="rect">
            <a:avLst/>
          </a:prstGeom>
          <a:noFill/>
          <a:ln w="57150">
            <a:solidFill>
              <a:srgbClr val="ED7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31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879" y="1722741"/>
            <a:ext cx="2839909" cy="127370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2" y="1736839"/>
            <a:ext cx="3852428" cy="125961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349" y="3179278"/>
            <a:ext cx="3636702" cy="359809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31927" y="-1448"/>
            <a:ext cx="8656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selected</a:t>
            </a: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topics: Top </a:t>
            </a:r>
            <a:r>
              <a:rPr lang="fr-FR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Yukawa</a:t>
            </a: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ttH</a:t>
            </a:r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23392" y="1719529"/>
            <a:ext cx="38170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Comparing </a:t>
            </a:r>
            <a:r>
              <a:rPr lang="en-US" dirty="0" err="1" smtClean="0"/>
              <a:t>ttZ</a:t>
            </a:r>
            <a:r>
              <a:rPr lang="en-US" dirty="0" smtClean="0"/>
              <a:t> to </a:t>
            </a:r>
            <a:r>
              <a:rPr lang="en-US" dirty="0" err="1" smtClean="0"/>
              <a:t>ttH</a:t>
            </a:r>
            <a:endParaRPr lang="en-US" dirty="0" smtClean="0"/>
          </a:p>
          <a:p>
            <a:r>
              <a:rPr lang="en-US" dirty="0" smtClean="0">
                <a:latin typeface="Wingdings 3" panose="05040102010807070707" pitchFamily="18" charset="2"/>
              </a:rPr>
              <a:t>a</a:t>
            </a:r>
            <a:r>
              <a:rPr lang="en-US" dirty="0" smtClean="0"/>
              <a:t> suppression of most systematics</a:t>
            </a:r>
          </a:p>
          <a:p>
            <a:r>
              <a:rPr lang="en-US" dirty="0" smtClean="0"/>
              <a:t>since similar graphs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64" y="4257119"/>
            <a:ext cx="2961035" cy="114008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2704" y="3753063"/>
            <a:ext cx="4273117" cy="129378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328248" y="5949307"/>
            <a:ext cx="2278188" cy="646331"/>
          </a:xfrm>
          <a:prstGeom prst="rect">
            <a:avLst/>
          </a:prstGeom>
          <a:solidFill>
            <a:srgbClr val="CC0066"/>
          </a:solidFill>
        </p:spPr>
        <p:txBody>
          <a:bodyPr wrap="none" rtlCol="0">
            <a:spAutoFit/>
          </a:bodyPr>
          <a:lstStyle/>
          <a:p>
            <a:r>
              <a:rPr lang="fr-FR" sz="3600" b="1" dirty="0" err="1" smtClean="0">
                <a:latin typeface="Symbol" panose="05050102010706020507" pitchFamily="18" charset="2"/>
              </a:rPr>
              <a:t>d</a:t>
            </a:r>
            <a:r>
              <a:rPr lang="fr-FR" sz="3600" b="1" dirty="0" err="1" smtClean="0"/>
              <a:t>y</a:t>
            </a:r>
            <a:r>
              <a:rPr lang="fr-FR" sz="3600" b="1" baseline="-25000" dirty="0" err="1" smtClean="0"/>
              <a:t>t</a:t>
            </a:r>
            <a:r>
              <a:rPr lang="fr-FR" sz="3600" b="1" dirty="0" smtClean="0"/>
              <a:t>/</a:t>
            </a:r>
            <a:r>
              <a:rPr lang="fr-FR" sz="3600" b="1" dirty="0" err="1" smtClean="0"/>
              <a:t>y</a:t>
            </a:r>
            <a:r>
              <a:rPr lang="fr-FR" sz="3600" b="1" baseline="-25000" dirty="0" err="1" smtClean="0"/>
              <a:t>t</a:t>
            </a:r>
            <a:r>
              <a:rPr lang="fr-FR" sz="3600" b="1" dirty="0" smtClean="0"/>
              <a:t> &lt;1%</a:t>
            </a:r>
            <a:endParaRPr lang="fr-FR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4364481" y="1331318"/>
            <a:ext cx="58526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Symbol" panose="05050102010706020507" pitchFamily="18" charset="2"/>
              </a:rPr>
              <a:t>s</a:t>
            </a:r>
            <a:r>
              <a:rPr lang="fr-FR" b="1" dirty="0"/>
              <a:t>(100 </a:t>
            </a:r>
            <a:r>
              <a:rPr lang="fr-FR" b="1" dirty="0" err="1"/>
              <a:t>TeV</a:t>
            </a:r>
            <a:r>
              <a:rPr lang="fr-FR" b="1" dirty="0"/>
              <a:t>)/</a:t>
            </a:r>
            <a:r>
              <a:rPr lang="fr-FR" b="1" dirty="0">
                <a:latin typeface="Symbol" panose="05050102010706020507" pitchFamily="18" charset="2"/>
              </a:rPr>
              <a:t>s</a:t>
            </a:r>
            <a:r>
              <a:rPr lang="fr-FR" b="1" dirty="0"/>
              <a:t>(14 </a:t>
            </a:r>
            <a:r>
              <a:rPr lang="fr-FR" b="1" dirty="0" err="1"/>
              <a:t>TeV</a:t>
            </a:r>
            <a:r>
              <a:rPr lang="fr-FR" b="1" dirty="0"/>
              <a:t>)</a:t>
            </a:r>
            <a:r>
              <a:rPr lang="fr-FR" dirty="0">
                <a:latin typeface="Tw Cen MT" panose="020B0602020104020603" pitchFamily="34" charset="0"/>
              </a:rPr>
              <a:t> </a:t>
            </a:r>
            <a:r>
              <a:rPr lang="fr-FR" dirty="0" smtClean="0">
                <a:latin typeface="Tw Cen MT" panose="020B0602020104020603" pitchFamily="34" charset="0"/>
              </a:rPr>
              <a:t>≈</a:t>
            </a:r>
            <a:r>
              <a:rPr lang="fr-FR" b="1" dirty="0" smtClean="0">
                <a:latin typeface="Tw Cen MT" panose="020B0602020104020603" pitchFamily="34" charset="0"/>
              </a:rPr>
              <a:t>60 x factor 10 for </a:t>
            </a:r>
            <a:r>
              <a:rPr lang="fr-FR" b="1" dirty="0" err="1" smtClean="0">
                <a:latin typeface="Tw Cen MT" panose="020B0602020104020603" pitchFamily="34" charset="0"/>
              </a:rPr>
              <a:t>luminosity</a:t>
            </a: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371364" y="543910"/>
                <a:ext cx="11624208" cy="496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b="1" dirty="0" err="1" smtClean="0"/>
                  <a:t>Besides</a:t>
                </a:r>
                <a:r>
                  <a:rPr lang="fr-FR" sz="2400" b="1" dirty="0" smtClean="0"/>
                  <a:t> </a:t>
                </a:r>
                <a:r>
                  <a:rPr lang="fr-FR" sz="2400" b="1" dirty="0" err="1" smtClean="0"/>
                  <a:t>search</a:t>
                </a:r>
                <a:r>
                  <a:rPr lang="fr-FR" sz="2400" b="1" dirty="0" smtClean="0"/>
                  <a:t> of new </a:t>
                </a:r>
                <a:r>
                  <a:rPr lang="fr-FR" sz="2400" b="1" dirty="0" err="1" smtClean="0"/>
                  <a:t>particles</a:t>
                </a:r>
                <a:r>
                  <a:rPr lang="fr-FR" sz="2400" b="1" dirty="0" smtClean="0"/>
                  <a:t>, the </a:t>
                </a:r>
                <a:r>
                  <a:rPr lang="fr-FR" sz="2400" b="1" dirty="0" err="1" smtClean="0"/>
                  <a:t>reachable</a:t>
                </a:r>
                <a:r>
                  <a:rPr lang="fr-FR" sz="2400" b="1" dirty="0" smtClean="0"/>
                  <a:t> mass </a:t>
                </a:r>
                <a:r>
                  <a:rPr lang="fr-FR" sz="2400" b="1" dirty="0" err="1" smtClean="0"/>
                  <a:t>scales</a:t>
                </a:r>
                <a:r>
                  <a:rPr lang="fr-FR" sz="2400" b="1" dirty="0" smtClean="0"/>
                  <a:t> as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fr-FR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fr-FR" sz="2400" b="1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2400" b="1" i="1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rad>
                      </m:num>
                      <m:den>
                        <m:d>
                          <m:dPr>
                            <m:ctrlPr>
                              <a:rPr lang="fr-FR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400" b="1" i="1" smtClean="0">
                                <a:latin typeface="Cambria Math" panose="02040503050406030204" pitchFamily="18" charset="0"/>
                              </a:rPr>
                              <m:t>𝟏𝟒</m:t>
                            </m:r>
                            <m:r>
                              <a:rPr lang="fr-FR" sz="24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2400" b="1" i="1" smtClean="0">
                                <a:latin typeface="Cambria Math" panose="02040503050406030204" pitchFamily="18" charset="0"/>
                              </a:rPr>
                              <m:t>𝑻𝒆𝑽</m:t>
                            </m:r>
                          </m:e>
                        </m:d>
                      </m:den>
                    </m:f>
                  </m:oMath>
                </a14:m>
                <a:r>
                  <a:rPr lang="fr-FR" sz="2400" b="1" dirty="0" smtClean="0"/>
                  <a:t>, i.e. factor 7.</a:t>
                </a:r>
                <a:endParaRPr lang="fr-FR" sz="2400" b="1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64" y="543910"/>
                <a:ext cx="11624208" cy="496483"/>
              </a:xfrm>
              <a:prstGeom prst="rect">
                <a:avLst/>
              </a:prstGeom>
              <a:blipFill>
                <a:blip r:embed="rId7"/>
                <a:stretch>
                  <a:fillRect l="-839" t="-2439" b="-268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286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153220"/>
            <a:ext cx="8035151" cy="1051884"/>
          </a:xfrm>
          <a:prstGeom prst="rect">
            <a:avLst/>
          </a:prstGeom>
        </p:spPr>
      </p:pic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066495"/>
              </p:ext>
            </p:extLst>
          </p:nvPr>
        </p:nvGraphicFramePr>
        <p:xfrm>
          <a:off x="6240016" y="3364648"/>
          <a:ext cx="5073877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3617">
                  <a:extLst>
                    <a:ext uri="{9D8B030D-6E8A-4147-A177-3AD203B41FA5}">
                      <a16:colId xmlns:a16="http://schemas.microsoft.com/office/drawing/2014/main" val="2899021924"/>
                    </a:ext>
                  </a:extLst>
                </a:gridCol>
                <a:gridCol w="2340260">
                  <a:extLst>
                    <a:ext uri="{9D8B030D-6E8A-4147-A177-3AD203B41FA5}">
                      <a16:colId xmlns:a16="http://schemas.microsoft.com/office/drawing/2014/main" val="32334312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Mode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err="1" smtClean="0"/>
                        <a:t>Sensivity</a:t>
                      </a:r>
                      <a:r>
                        <a:rPr lang="fr-FR" sz="2000" dirty="0" smtClean="0"/>
                        <a:t> :</a:t>
                      </a:r>
                      <a:r>
                        <a:rPr lang="fr-FR" sz="2000" baseline="0" dirty="0" smtClean="0"/>
                        <a:t> </a:t>
                      </a:r>
                      <a:r>
                        <a:rPr lang="fr-FR" sz="2000" dirty="0" err="1" smtClean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fr-FR" sz="2000" dirty="0" err="1" smtClean="0"/>
                        <a:t>K</a:t>
                      </a:r>
                      <a:r>
                        <a:rPr lang="fr-FR" sz="2000" baseline="-25000" dirty="0" err="1" smtClean="0">
                          <a:latin typeface="Symbol" panose="05050102010706020507" pitchFamily="18" charset="2"/>
                        </a:rPr>
                        <a:t>l</a:t>
                      </a:r>
                      <a:r>
                        <a:rPr lang="fr-FR" sz="2000" dirty="0" smtClean="0">
                          <a:latin typeface="Symbol" panose="05050102010706020507" pitchFamily="18" charset="2"/>
                        </a:rPr>
                        <a:t>(</a:t>
                      </a:r>
                      <a:r>
                        <a:rPr lang="fr-FR" sz="2000" dirty="0" smtClean="0"/>
                        <a:t>Stat) </a:t>
                      </a:r>
                      <a:r>
                        <a:rPr lang="fr-FR" sz="2000" dirty="0" err="1" smtClean="0"/>
                        <a:t>with</a:t>
                      </a:r>
                      <a:r>
                        <a:rPr lang="fr-FR" sz="2000" dirty="0" smtClean="0"/>
                        <a:t> </a:t>
                      </a:r>
                      <a:r>
                        <a:rPr lang="fr-FR" sz="2000" dirty="0" smtClean="0">
                          <a:solidFill>
                            <a:srgbClr val="FF0000"/>
                          </a:solidFill>
                        </a:rPr>
                        <a:t>30 ab</a:t>
                      </a:r>
                      <a:r>
                        <a:rPr lang="fr-FR" sz="2000" baseline="30000" dirty="0" smtClean="0">
                          <a:solidFill>
                            <a:srgbClr val="FF0000"/>
                          </a:solidFill>
                        </a:rPr>
                        <a:t>-1</a:t>
                      </a:r>
                      <a:endParaRPr lang="fr-FR" sz="20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372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HH</a:t>
                      </a:r>
                      <a:r>
                        <a:rPr lang="fr-F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000" baseline="0" dirty="0" smtClean="0">
                          <a:latin typeface="Wingdings 3" panose="05040102010807070707" pitchFamily="18" charset="2"/>
                          <a:cs typeface="Arial" panose="020B0604020202020204" pitchFamily="34" charset="0"/>
                        </a:rPr>
                        <a:t>g</a:t>
                      </a:r>
                      <a:r>
                        <a:rPr lang="fr-F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</a:t>
                      </a:r>
                      <a:r>
                        <a:rPr lang="fr-FR" sz="2000" baseline="0" dirty="0" err="1" smtClean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gg</a:t>
                      </a:r>
                      <a:endParaRPr lang="fr-FR" sz="2000" dirty="0">
                        <a:latin typeface="Wingdings 3" panose="05040102010807070707" pitchFamily="18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3.5%</a:t>
                      </a:r>
                      <a:endParaRPr lang="fr-F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512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HHj</a:t>
                      </a:r>
                      <a:r>
                        <a:rPr lang="fr-F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000" baseline="0" dirty="0" smtClean="0">
                          <a:latin typeface="Wingdings 3" panose="05040102010807070707" pitchFamily="18" charset="2"/>
                          <a:cs typeface="Arial" panose="020B0604020202020204" pitchFamily="34" charset="0"/>
                        </a:rPr>
                        <a:t>g</a:t>
                      </a:r>
                      <a:r>
                        <a:rPr lang="fr-F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bbbbj</a:t>
                      </a:r>
                      <a:r>
                        <a:rPr lang="fr-F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fr-FR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</a:t>
                      </a:r>
                      <a:r>
                        <a:rPr lang="fr-FR" sz="2000" baseline="0" dirty="0" err="1" smtClean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tt</a:t>
                      </a:r>
                      <a:r>
                        <a:rPr lang="fr-FR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10-30%</a:t>
                      </a:r>
                      <a:endParaRPr lang="fr-F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078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HH</a:t>
                      </a:r>
                      <a:r>
                        <a:rPr lang="fr-F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000" baseline="0" dirty="0" smtClean="0">
                          <a:latin typeface="Wingdings 3" panose="05040102010807070707" pitchFamily="18" charset="2"/>
                          <a:cs typeface="Arial" panose="020B0604020202020204" pitchFamily="34" charset="0"/>
                        </a:rPr>
                        <a:t>g</a:t>
                      </a:r>
                      <a:r>
                        <a:rPr lang="fr-F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bb</a:t>
                      </a:r>
                      <a:r>
                        <a:rPr lang="fr-FR" sz="2000" baseline="0" dirty="0" smtClean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4</a:t>
                      </a:r>
                      <a:r>
                        <a:rPr lang="fr-F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fr-FR" sz="2000" dirty="0" smtClean="0">
                        <a:latin typeface="Wingdings 3" panose="05040102010807070707" pitchFamily="18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20-30%</a:t>
                      </a:r>
                      <a:endParaRPr lang="fr-F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274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HH</a:t>
                      </a:r>
                      <a:r>
                        <a:rPr lang="fr-F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000" baseline="0" dirty="0" smtClean="0">
                          <a:latin typeface="Wingdings 3" panose="05040102010807070707" pitchFamily="18" charset="2"/>
                          <a:cs typeface="Arial" panose="020B0604020202020204" pitchFamily="34" charset="0"/>
                        </a:rPr>
                        <a:t>g</a:t>
                      </a:r>
                      <a:r>
                        <a:rPr lang="fr-F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bbWW</a:t>
                      </a:r>
                      <a:r>
                        <a:rPr lang="fr-FR" sz="2000" baseline="0" dirty="0" err="1" smtClean="0">
                          <a:latin typeface="Wingdings 3" panose="05040102010807070707" pitchFamily="18" charset="2"/>
                          <a:cs typeface="Arial" panose="020B0604020202020204" pitchFamily="34" charset="0"/>
                        </a:rPr>
                        <a:t>g</a:t>
                      </a:r>
                      <a:r>
                        <a:rPr lang="fr-F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bbl</a:t>
                      </a:r>
                      <a:r>
                        <a:rPr lang="fr-FR" sz="2000" baseline="0" dirty="0" err="1" smtClean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n</a:t>
                      </a:r>
                      <a:r>
                        <a:rPr lang="fr-FR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jj</a:t>
                      </a:r>
                      <a:endParaRPr lang="fr-FR" sz="2000" dirty="0" smtClean="0">
                        <a:latin typeface="Wingdings 3" panose="05040102010807070707" pitchFamily="18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40%</a:t>
                      </a:r>
                      <a:endParaRPr lang="fr-F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19699"/>
                  </a:ext>
                </a:extLst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3091496"/>
            <a:ext cx="3672408" cy="25275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39716" y="197460"/>
            <a:ext cx="60244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kern="0" dirty="0" smtClean="0">
                <a:latin typeface="Arial"/>
              </a:rPr>
              <a:t>Higgs self coupling @100 </a:t>
            </a:r>
            <a:r>
              <a:rPr lang="en-GB" sz="3200" b="1" kern="0" dirty="0" err="1" smtClean="0">
                <a:latin typeface="Arial"/>
              </a:rPr>
              <a:t>TeV</a:t>
            </a:r>
            <a:endParaRPr lang="fr-FR" sz="3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5843972" y="5619000"/>
            <a:ext cx="6188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FCChh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is</a:t>
            </a:r>
            <a:r>
              <a:rPr lang="fr-FR" sz="2400" b="1" dirty="0" smtClean="0"/>
              <a:t> the machine for the H self </a:t>
            </a:r>
            <a:r>
              <a:rPr lang="fr-FR" sz="2400" b="1" dirty="0" err="1" smtClean="0"/>
              <a:t>coupling</a:t>
            </a:r>
            <a:r>
              <a:rPr lang="fr-FR" sz="2400" b="1" dirty="0" smtClean="0"/>
              <a:t> </a:t>
            </a:r>
            <a:endParaRPr lang="fr-FR" sz="2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869535" y="2260159"/>
            <a:ext cx="5686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 err="1" smtClean="0"/>
              <a:t>Negative</a:t>
            </a:r>
            <a:r>
              <a:rPr lang="fr-FR" b="1" dirty="0" smtClean="0"/>
              <a:t> </a:t>
            </a:r>
            <a:r>
              <a:rPr lang="fr-FR" b="1" dirty="0" err="1" smtClean="0"/>
              <a:t>interference</a:t>
            </a:r>
            <a:r>
              <a:rPr lang="fr-FR" b="1" dirty="0" smtClean="0"/>
              <a:t> </a:t>
            </a:r>
            <a:r>
              <a:rPr lang="fr-FR" b="1" dirty="0" err="1" smtClean="0"/>
              <a:t>between</a:t>
            </a:r>
            <a:r>
              <a:rPr lang="fr-FR" b="1" dirty="0" smtClean="0"/>
              <a:t> box and triangle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 err="1" smtClean="0"/>
              <a:t>Sensitivity</a:t>
            </a:r>
            <a:r>
              <a:rPr lang="fr-FR" b="1" dirty="0" smtClean="0"/>
              <a:t> to </a:t>
            </a:r>
            <a:r>
              <a:rPr lang="fr-FR" b="1" dirty="0" smtClean="0">
                <a:latin typeface="Symbol" panose="05050102010706020507" pitchFamily="18" charset="2"/>
              </a:rPr>
              <a:t>l</a:t>
            </a:r>
            <a:r>
              <a:rPr lang="fr-FR" b="1" dirty="0" smtClean="0"/>
              <a:t> </a:t>
            </a:r>
            <a:r>
              <a:rPr lang="fr-FR" b="1" dirty="0" err="1" smtClean="0"/>
              <a:t>from</a:t>
            </a:r>
            <a:r>
              <a:rPr lang="fr-FR" b="1" dirty="0" smtClean="0"/>
              <a:t> </a:t>
            </a:r>
            <a:r>
              <a:rPr lang="fr-FR" b="1" dirty="0" err="1" smtClean="0"/>
              <a:t>low</a:t>
            </a:r>
            <a:r>
              <a:rPr lang="fr-FR" b="1" dirty="0" smtClean="0"/>
              <a:t> M</a:t>
            </a:r>
            <a:r>
              <a:rPr lang="fr-FR" b="1" baseline="-25000" dirty="0" smtClean="0"/>
              <a:t>HH</a:t>
            </a:r>
            <a:r>
              <a:rPr lang="fr-FR" b="1" dirty="0" smtClean="0"/>
              <a:t> </a:t>
            </a:r>
            <a:r>
              <a:rPr lang="fr-FR" b="1" dirty="0" err="1" smtClean="0"/>
              <a:t>region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3710315" y="797188"/>
            <a:ext cx="5852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Symbol" panose="05050102010706020507" pitchFamily="18" charset="2"/>
              </a:rPr>
              <a:t>s</a:t>
            </a:r>
            <a:r>
              <a:rPr lang="fr-FR" b="1" dirty="0" smtClean="0"/>
              <a:t>(100 </a:t>
            </a:r>
            <a:r>
              <a:rPr lang="fr-FR" b="1" dirty="0" err="1" smtClean="0"/>
              <a:t>TeV</a:t>
            </a:r>
            <a:r>
              <a:rPr lang="fr-FR" b="1" dirty="0" smtClean="0"/>
              <a:t>)/</a:t>
            </a:r>
            <a:r>
              <a:rPr lang="fr-FR" b="1" dirty="0" smtClean="0">
                <a:latin typeface="Symbol" panose="05050102010706020507" pitchFamily="18" charset="2"/>
              </a:rPr>
              <a:t>s</a:t>
            </a:r>
            <a:r>
              <a:rPr lang="fr-FR" b="1" dirty="0" smtClean="0"/>
              <a:t>(14 </a:t>
            </a:r>
            <a:r>
              <a:rPr lang="fr-FR" b="1" dirty="0" err="1" smtClean="0"/>
              <a:t>TeV</a:t>
            </a:r>
            <a:r>
              <a:rPr lang="fr-FR" b="1" dirty="0" smtClean="0"/>
              <a:t>)</a:t>
            </a:r>
            <a:r>
              <a:rPr lang="fr-FR" dirty="0">
                <a:latin typeface="Tw Cen MT" panose="020B0602020104020603" pitchFamily="34" charset="0"/>
              </a:rPr>
              <a:t> </a:t>
            </a:r>
            <a:r>
              <a:rPr lang="fr-FR" dirty="0" smtClean="0">
                <a:latin typeface="Tw Cen MT" panose="020B0602020104020603" pitchFamily="34" charset="0"/>
              </a:rPr>
              <a:t>≈</a:t>
            </a:r>
            <a:r>
              <a:rPr lang="fr-FR" b="1" dirty="0">
                <a:latin typeface="Tw Cen MT" panose="020B0602020104020603" pitchFamily="34" charset="0"/>
              </a:rPr>
              <a:t>40 x factor 10 for </a:t>
            </a:r>
            <a:r>
              <a:rPr lang="fr-FR" b="1" dirty="0" err="1" smtClean="0">
                <a:latin typeface="Tw Cen MT" panose="020B0602020104020603" pitchFamily="34" charset="0"/>
              </a:rPr>
              <a:t>luminosity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7896200" y="6047251"/>
            <a:ext cx="2807179" cy="646331"/>
          </a:xfrm>
          <a:prstGeom prst="rect">
            <a:avLst/>
          </a:prstGeom>
          <a:solidFill>
            <a:srgbClr val="CC0066"/>
          </a:solidFill>
        </p:spPr>
        <p:txBody>
          <a:bodyPr wrap="none" rtlCol="0">
            <a:spAutoFit/>
          </a:bodyPr>
          <a:lstStyle/>
          <a:p>
            <a:r>
              <a:rPr lang="fr-FR" sz="3600" b="1" dirty="0" err="1" smtClean="0">
                <a:latin typeface="Symbol" panose="05050102010706020507" pitchFamily="18" charset="2"/>
              </a:rPr>
              <a:t>d</a:t>
            </a:r>
            <a:r>
              <a:rPr lang="fr-FR" sz="3600" b="1" dirty="0" err="1" smtClean="0"/>
              <a:t>k</a:t>
            </a:r>
            <a:r>
              <a:rPr lang="fr-FR" sz="3600" b="1" baseline="-25000" dirty="0" err="1" smtClean="0">
                <a:latin typeface="Symbol" panose="05050102010706020507" pitchFamily="18" charset="2"/>
              </a:rPr>
              <a:t>l</a:t>
            </a:r>
            <a:r>
              <a:rPr lang="fr-FR" sz="3600" b="1" dirty="0" smtClean="0"/>
              <a:t>/k</a:t>
            </a:r>
            <a:r>
              <a:rPr lang="fr-FR" sz="3600" b="1" baseline="-25000" dirty="0">
                <a:latin typeface="Symbol" panose="05050102010706020507" pitchFamily="18" charset="2"/>
              </a:rPr>
              <a:t>l</a:t>
            </a:r>
            <a:r>
              <a:rPr lang="fr-FR" sz="3600" b="1" dirty="0" smtClean="0"/>
              <a:t> &lt;3.5%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145621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3299804"/>
            <a:ext cx="4762462" cy="286887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Worldwide 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FCC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8963" y="1122710"/>
            <a:ext cx="7802744" cy="11233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H" sz="2200" b="1" dirty="0" smtClean="0">
                <a:latin typeface="Arial"/>
              </a:rPr>
              <a:t>Main </a:t>
            </a:r>
            <a:r>
              <a:rPr lang="fr-CH" sz="2200" b="1" dirty="0" err="1" smtClean="0">
                <a:latin typeface="Arial"/>
              </a:rPr>
              <a:t>development</a:t>
            </a:r>
            <a:r>
              <a:rPr lang="fr-CH" sz="2200" b="1" dirty="0" smtClean="0">
                <a:latin typeface="Arial"/>
              </a:rPr>
              <a:t> goal </a:t>
            </a:r>
            <a:r>
              <a:rPr lang="fr-CH" sz="2200" b="1" dirty="0" err="1" smtClean="0">
                <a:latin typeface="Arial"/>
              </a:rPr>
              <a:t>is</a:t>
            </a:r>
            <a:r>
              <a:rPr lang="fr-CH" sz="2200" b="1" dirty="0" smtClean="0">
                <a:latin typeface="Arial"/>
              </a:rPr>
              <a:t> </a:t>
            </a:r>
            <a:r>
              <a:rPr lang="fr-CH" sz="2200" b="1" dirty="0" err="1" smtClean="0">
                <a:latin typeface="Arial"/>
              </a:rPr>
              <a:t>wire</a:t>
            </a:r>
            <a:r>
              <a:rPr lang="fr-CH" sz="2200" b="1" dirty="0" smtClean="0">
                <a:latin typeface="Arial"/>
              </a:rPr>
              <a:t> performance </a:t>
            </a:r>
            <a:r>
              <a:rPr lang="fr-CH" sz="2200" b="1" dirty="0" err="1" smtClean="0">
                <a:latin typeface="Arial"/>
              </a:rPr>
              <a:t>increase</a:t>
            </a:r>
            <a:r>
              <a:rPr lang="fr-CH" sz="2200" b="1" dirty="0" smtClean="0">
                <a:latin typeface="Arial"/>
              </a:rPr>
              <a:t>:</a:t>
            </a:r>
            <a:endParaRPr lang="fr-CH" sz="2200" b="1" dirty="0">
              <a:latin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b="1" dirty="0" err="1" smtClean="0">
                <a:latin typeface="Arial"/>
              </a:rPr>
              <a:t>J</a:t>
            </a:r>
            <a:r>
              <a:rPr lang="fr-CH" b="1" baseline="-25000" dirty="0" err="1" smtClean="0">
                <a:latin typeface="Arial"/>
              </a:rPr>
              <a:t>c</a:t>
            </a:r>
            <a:r>
              <a:rPr lang="fr-CH" b="1" dirty="0" smtClean="0">
                <a:latin typeface="Arial"/>
              </a:rPr>
              <a:t> (</a:t>
            </a:r>
            <a:r>
              <a:rPr lang="fr-CH" b="1" dirty="0">
                <a:latin typeface="Arial"/>
              </a:rPr>
              <a:t>16T, 4.2K) &gt; 1500 A/mm</a:t>
            </a:r>
            <a:r>
              <a:rPr lang="fr-CH" b="1" baseline="30000" dirty="0">
                <a:latin typeface="Arial"/>
              </a:rPr>
              <a:t>2 </a:t>
            </a:r>
            <a:r>
              <a:rPr lang="fr-CH" b="1" dirty="0" smtClean="0">
                <a:latin typeface="Arial"/>
              </a:rPr>
              <a:t> </a:t>
            </a:r>
            <a:r>
              <a:rPr lang="fr-CH" b="1" dirty="0" smtClean="0">
                <a:latin typeface="Arial"/>
                <a:sym typeface="Wingdings" panose="05000000000000000000" pitchFamily="2" charset="2"/>
              </a:rPr>
              <a:t></a:t>
            </a:r>
            <a:r>
              <a:rPr lang="fr-CH" b="1" dirty="0" smtClean="0">
                <a:latin typeface="Arial"/>
              </a:rPr>
              <a:t>50</a:t>
            </a:r>
            <a:r>
              <a:rPr lang="fr-CH" b="1" dirty="0">
                <a:latin typeface="Arial"/>
              </a:rPr>
              <a:t>% </a:t>
            </a:r>
            <a:r>
              <a:rPr lang="fr-CH" b="1" dirty="0" err="1">
                <a:latin typeface="Arial"/>
              </a:rPr>
              <a:t>increase</a:t>
            </a:r>
            <a:r>
              <a:rPr lang="fr-CH" b="1" dirty="0">
                <a:latin typeface="Arial"/>
              </a:rPr>
              <a:t> </a:t>
            </a:r>
            <a:r>
              <a:rPr lang="fr-CH" b="1" dirty="0" err="1">
                <a:latin typeface="Arial"/>
              </a:rPr>
              <a:t>wrt</a:t>
            </a:r>
            <a:r>
              <a:rPr lang="fr-CH" b="1" dirty="0">
                <a:latin typeface="Arial"/>
              </a:rPr>
              <a:t> HL-LHC </a:t>
            </a:r>
            <a:r>
              <a:rPr lang="fr-CH" b="1" dirty="0" err="1">
                <a:latin typeface="Arial"/>
              </a:rPr>
              <a:t>wire</a:t>
            </a:r>
            <a:r>
              <a:rPr lang="fr-CH" b="1" dirty="0">
                <a:latin typeface="Arial"/>
              </a:rPr>
              <a:t> 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/>
              </a:rPr>
              <a:t>Reduction of coil &amp; magnet cross-section </a:t>
            </a:r>
            <a:endParaRPr lang="fr-CH" b="1" dirty="0">
              <a:latin typeface="Arial"/>
            </a:endParaRP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2922" y="1105817"/>
            <a:ext cx="1524235" cy="1253206"/>
          </a:xfrm>
          <a:prstGeom prst="rect">
            <a:avLst/>
          </a:prstGeom>
        </p:spPr>
      </p:pic>
      <p:sp>
        <p:nvSpPr>
          <p:cNvPr id="7" name="TextBox 9"/>
          <p:cNvSpPr txBox="1"/>
          <p:nvPr/>
        </p:nvSpPr>
        <p:spPr>
          <a:xfrm>
            <a:off x="10835029" y="989217"/>
            <a:ext cx="99738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latin typeface="Arial"/>
              </a:rPr>
              <a:t>3150 mm</a:t>
            </a:r>
            <a:r>
              <a:rPr lang="en-GB" sz="1400" baseline="30000" dirty="0" smtClean="0">
                <a:latin typeface="Arial"/>
              </a:rPr>
              <a:t>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400" baseline="30000" dirty="0">
              <a:latin typeface="Arial"/>
            </a:endParaRPr>
          </a:p>
        </p:txBody>
      </p:sp>
      <p:sp>
        <p:nvSpPr>
          <p:cNvPr id="8" name="TextBox 10"/>
          <p:cNvSpPr txBox="1"/>
          <p:nvPr/>
        </p:nvSpPr>
        <p:spPr>
          <a:xfrm>
            <a:off x="9455864" y="1426963"/>
            <a:ext cx="124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smtClean="0">
                <a:latin typeface="Arial"/>
              </a:rPr>
              <a:t>~1.7 times less SC</a:t>
            </a:r>
            <a:endParaRPr lang="en-GB" sz="1400" b="1" dirty="0">
              <a:latin typeface="Arial"/>
            </a:endParaRPr>
          </a:p>
        </p:txBody>
      </p:sp>
      <p:cxnSp>
        <p:nvCxnSpPr>
          <p:cNvPr id="9" name="Straight Arrow Connector 11"/>
          <p:cNvCxnSpPr/>
          <p:nvPr/>
        </p:nvCxnSpPr>
        <p:spPr>
          <a:xfrm>
            <a:off x="9617620" y="1935250"/>
            <a:ext cx="726852" cy="526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10" name="TextBox 12"/>
          <p:cNvSpPr txBox="1"/>
          <p:nvPr/>
        </p:nvSpPr>
        <p:spPr>
          <a:xfrm>
            <a:off x="8054871" y="2113692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latin typeface="Arial"/>
              </a:rPr>
              <a:t>~10% margin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latin typeface="Arial"/>
              </a:rPr>
              <a:t>HL-LHC</a:t>
            </a:r>
            <a:endParaRPr lang="en-GB" sz="1400" dirty="0">
              <a:latin typeface="Arial"/>
            </a:endParaRPr>
          </a:p>
        </p:txBody>
      </p:sp>
      <p:pic>
        <p:nvPicPr>
          <p:cNvPr id="11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0216" y="1116249"/>
            <a:ext cx="1524235" cy="1253206"/>
          </a:xfrm>
          <a:prstGeom prst="rect">
            <a:avLst/>
          </a:prstGeom>
        </p:spPr>
      </p:pic>
      <p:sp>
        <p:nvSpPr>
          <p:cNvPr id="12" name="TextBox 14"/>
          <p:cNvSpPr txBox="1"/>
          <p:nvPr/>
        </p:nvSpPr>
        <p:spPr>
          <a:xfrm>
            <a:off x="10691610" y="2069730"/>
            <a:ext cx="129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smtClean="0">
                <a:latin typeface="Arial"/>
              </a:rPr>
              <a:t>~10% margin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latin typeface="Arial"/>
              </a:rPr>
              <a:t>FCC </a:t>
            </a:r>
            <a:r>
              <a:rPr lang="en-GB" sz="1400" b="1" dirty="0" smtClean="0">
                <a:latin typeface="Arial"/>
              </a:rPr>
              <a:t>ultimate</a:t>
            </a:r>
            <a:endParaRPr lang="en-GB" sz="1400" b="1" dirty="0">
              <a:latin typeface="Arial"/>
            </a:endParaRPr>
          </a:p>
        </p:txBody>
      </p:sp>
      <p:sp>
        <p:nvSpPr>
          <p:cNvPr id="13" name="TextBox 15"/>
          <p:cNvSpPr txBox="1"/>
          <p:nvPr/>
        </p:nvSpPr>
        <p:spPr>
          <a:xfrm>
            <a:off x="8400256" y="971741"/>
            <a:ext cx="997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latin typeface="Arial"/>
              </a:rPr>
              <a:t>5400 mm</a:t>
            </a:r>
            <a:r>
              <a:rPr lang="en-GB" sz="1400" baseline="30000" dirty="0" smtClean="0">
                <a:latin typeface="Arial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3711" y="2276872"/>
            <a:ext cx="5798273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GB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one </a:t>
            </a:r>
            <a:r>
              <a:rPr lang="en-GB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development</a:t>
            </a:r>
            <a:r>
              <a:rPr lang="en-GB" b="1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Nb</a:t>
            </a:r>
            <a:r>
              <a:rPr lang="en-GB" b="1" baseline="-25000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b="1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wires from several new industrial FCC partners already achieve HL-LHC performance</a:t>
            </a:r>
            <a:endParaRPr lang="en-GB" dirty="0">
              <a:solidFill>
                <a:srgbClr val="0C377B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16080" y="2688590"/>
            <a:ext cx="496855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Calibri"/>
              </a:rPr>
              <a:t>Conductor activities for FCC  started in 2017: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800" b="1" dirty="0" err="1">
                <a:latin typeface="Calibri"/>
              </a:rPr>
              <a:t>Bochvar</a:t>
            </a:r>
            <a:r>
              <a:rPr lang="en-GB" sz="1800" b="1" dirty="0">
                <a:latin typeface="Calibri"/>
              </a:rPr>
              <a:t> Institute </a:t>
            </a:r>
            <a:r>
              <a:rPr lang="en-GB" sz="1800" b="1" dirty="0" smtClean="0">
                <a:latin typeface="Calibri"/>
              </a:rPr>
              <a:t>(production at </a:t>
            </a:r>
            <a:r>
              <a:rPr lang="en-GB" sz="1800" b="1" dirty="0">
                <a:latin typeface="Calibri"/>
              </a:rPr>
              <a:t>TVEL), </a:t>
            </a:r>
            <a:r>
              <a:rPr lang="en-GB" sz="1800" b="1" dirty="0">
                <a:solidFill>
                  <a:srgbClr val="FF0000"/>
                </a:solidFill>
                <a:latin typeface="Calibri"/>
              </a:rPr>
              <a:t>Russia</a:t>
            </a:r>
            <a:r>
              <a:rPr lang="en-GB" sz="1800" b="1" dirty="0">
                <a:latin typeface="Calibri"/>
              </a:rPr>
              <a:t>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latin typeface="Calibri"/>
              </a:rPr>
              <a:t>KEK (</a:t>
            </a:r>
            <a:r>
              <a:rPr lang="en-GB" sz="1800" b="1" dirty="0" err="1">
                <a:latin typeface="Calibri"/>
              </a:rPr>
              <a:t>Jastec</a:t>
            </a:r>
            <a:r>
              <a:rPr lang="en-GB" sz="1800" b="1" dirty="0">
                <a:latin typeface="Calibri"/>
              </a:rPr>
              <a:t> and Furukawa), </a:t>
            </a:r>
            <a:r>
              <a:rPr lang="en-GB" sz="1800" b="1" dirty="0">
                <a:solidFill>
                  <a:srgbClr val="FF0000"/>
                </a:solidFill>
                <a:latin typeface="Calibri"/>
              </a:rPr>
              <a:t>Japan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latin typeface="Calibri"/>
              </a:rPr>
              <a:t>KAT, </a:t>
            </a:r>
            <a:r>
              <a:rPr lang="en-GB" sz="1800" b="1" dirty="0">
                <a:solidFill>
                  <a:srgbClr val="FF0000"/>
                </a:solidFill>
                <a:latin typeface="Calibri"/>
              </a:rPr>
              <a:t>Korea</a:t>
            </a:r>
            <a:r>
              <a:rPr lang="en-GB" sz="1800" b="1" dirty="0">
                <a:latin typeface="Calibri"/>
              </a:rPr>
              <a:t>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latin typeface="Calibri"/>
              </a:rPr>
              <a:t>Columbus</a:t>
            </a:r>
            <a:r>
              <a:rPr lang="en-GB" sz="1800" b="1" dirty="0">
                <a:solidFill>
                  <a:srgbClr val="FF0000"/>
                </a:solidFill>
                <a:latin typeface="Calibri"/>
              </a:rPr>
              <a:t>, Italy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latin typeface="Calibri"/>
              </a:rPr>
              <a:t>University of Geneva, </a:t>
            </a:r>
            <a:r>
              <a:rPr lang="en-GB" sz="1800" b="1" dirty="0">
                <a:solidFill>
                  <a:srgbClr val="FF0000"/>
                </a:solidFill>
                <a:latin typeface="Calibri"/>
              </a:rPr>
              <a:t>Switzerland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latin typeface="Calibri"/>
              </a:rPr>
              <a:t>Technical University of Vienna, </a:t>
            </a:r>
            <a:r>
              <a:rPr lang="en-GB" sz="1800" b="1" dirty="0">
                <a:solidFill>
                  <a:srgbClr val="FF0000"/>
                </a:solidFill>
                <a:latin typeface="Calibri"/>
              </a:rPr>
              <a:t>Austria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latin typeface="Calibri"/>
              </a:rPr>
              <a:t>SPIN, </a:t>
            </a:r>
            <a:r>
              <a:rPr lang="en-GB" sz="1800" b="1" dirty="0">
                <a:solidFill>
                  <a:srgbClr val="FF0000"/>
                </a:solidFill>
                <a:latin typeface="Calibri"/>
              </a:rPr>
              <a:t>Italy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latin typeface="Calibri"/>
              </a:rPr>
              <a:t>University of Freiberg, </a:t>
            </a:r>
            <a:r>
              <a:rPr lang="en-GB" sz="1800" b="1" dirty="0">
                <a:solidFill>
                  <a:srgbClr val="FF0000"/>
                </a:solidFill>
                <a:latin typeface="Calibri"/>
              </a:rPr>
              <a:t>Germany</a:t>
            </a: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Calibri"/>
              </a:rPr>
              <a:t>In addition, </a:t>
            </a:r>
            <a:r>
              <a:rPr lang="en-GB" b="1" dirty="0" smtClean="0">
                <a:latin typeface="Calibri"/>
              </a:rPr>
              <a:t>agreements under preparation: </a:t>
            </a:r>
          </a:p>
          <a:p>
            <a:pPr marL="342900" lvl="1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800" b="1" dirty="0" smtClean="0">
                <a:latin typeface="Calibri"/>
              </a:rPr>
              <a:t>Bruker, </a:t>
            </a:r>
            <a:r>
              <a:rPr lang="en-GB" sz="1800" b="1" dirty="0" smtClean="0">
                <a:solidFill>
                  <a:srgbClr val="FF0000"/>
                </a:solidFill>
                <a:latin typeface="Calibri"/>
              </a:rPr>
              <a:t>Germany</a:t>
            </a:r>
          </a:p>
          <a:p>
            <a:pPr marL="342900" lvl="1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800" b="1" dirty="0" err="1" smtClean="0">
                <a:latin typeface="Calibri"/>
              </a:rPr>
              <a:t>Luvata</a:t>
            </a:r>
            <a:r>
              <a:rPr lang="en-GB" sz="1800" b="1" dirty="0" smtClean="0">
                <a:latin typeface="Calibri"/>
              </a:rPr>
              <a:t> Pori, </a:t>
            </a:r>
            <a:r>
              <a:rPr lang="en-GB" sz="1800" b="1" dirty="0" smtClean="0">
                <a:solidFill>
                  <a:srgbClr val="FF0000"/>
                </a:solidFill>
                <a:latin typeface="Calibri"/>
              </a:rPr>
              <a:t>Finland</a:t>
            </a:r>
            <a:endParaRPr lang="en-GB" sz="18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870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2391228"/>
            <a:ext cx="2736304" cy="40261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820" y="2748380"/>
            <a:ext cx="5353426" cy="3311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51484" y="-9027"/>
            <a:ext cx="92530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</a:rPr>
              <a:t>FRESCA2 </a:t>
            </a:r>
            <a:r>
              <a:rPr lang="en-US" sz="2800" b="1" dirty="0">
                <a:latin typeface="Arial" panose="020B0604020202020204" pitchFamily="34" charset="0"/>
              </a:rPr>
              <a:t>dipole: the first project as R&amp;D for </a:t>
            </a:r>
            <a:r>
              <a:rPr lang="en-US" sz="2800" b="1" dirty="0" smtClean="0">
                <a:latin typeface="Arial" panose="020B0604020202020204" pitchFamily="34" charset="0"/>
              </a:rPr>
              <a:t>HL-LHC</a:t>
            </a:r>
          </a:p>
          <a:p>
            <a:pPr algn="ctr"/>
            <a:r>
              <a:rPr lang="en-US" sz="2800" dirty="0" smtClean="0">
                <a:latin typeface="Arial" panose="020B0604020202020204" pitchFamily="34" charset="0"/>
              </a:rPr>
              <a:t>(</a:t>
            </a:r>
            <a:r>
              <a:rPr lang="en-US" dirty="0" smtClean="0">
                <a:latin typeface="Arial" panose="020B0604020202020204" pitchFamily="34" charset="0"/>
              </a:rPr>
              <a:t>Project supported by several EC project, </a:t>
            </a:r>
            <a:r>
              <a:rPr lang="en-US" dirty="0" err="1" smtClean="0">
                <a:latin typeface="Arial" panose="020B0604020202020204" pitchFamily="34" charset="0"/>
              </a:rPr>
              <a:t>EuCARD</a:t>
            </a:r>
            <a:r>
              <a:rPr lang="en-US" dirty="0" smtClean="0">
                <a:latin typeface="Arial" panose="020B0604020202020204" pitchFamily="34" charset="0"/>
              </a:rPr>
              <a:t>, EuCARD2…)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851113" y="1252655"/>
            <a:ext cx="10477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</a:rPr>
              <a:t>Nb3Sn </a:t>
            </a:r>
            <a:r>
              <a:rPr lang="en-US" sz="2400" dirty="0">
                <a:latin typeface="Arial" panose="020B0604020202020204" pitchFamily="34" charset="0"/>
              </a:rPr>
              <a:t>dipole for cable test facility</a:t>
            </a:r>
            <a:r>
              <a:rPr lang="en-US" sz="2400" dirty="0" smtClean="0">
                <a:latin typeface="Arial" panose="020B0604020202020204" pitchFamily="34" charset="0"/>
              </a:rPr>
              <a:t>.</a:t>
            </a:r>
          </a:p>
          <a:p>
            <a:r>
              <a:rPr lang="en-US" sz="2400" dirty="0" smtClean="0">
                <a:latin typeface="Arial" panose="020B0604020202020204" pitchFamily="34" charset="0"/>
              </a:rPr>
              <a:t>Nominal </a:t>
            </a:r>
            <a:r>
              <a:rPr lang="en-US" sz="2400" dirty="0">
                <a:latin typeface="Arial" panose="020B0604020202020204" pitchFamily="34" charset="0"/>
              </a:rPr>
              <a:t>design field 13 T (ultimate 15 T): reached </a:t>
            </a:r>
            <a:r>
              <a:rPr lang="en-US" sz="2400" b="1" dirty="0">
                <a:latin typeface="Arial" panose="020B0604020202020204" pitchFamily="34" charset="0"/>
              </a:rPr>
              <a:t>14.6 T</a:t>
            </a:r>
            <a:r>
              <a:rPr lang="en-US" sz="2400" dirty="0">
                <a:latin typeface="Arial" panose="020B0604020202020204" pitchFamily="34" charset="0"/>
              </a:rPr>
              <a:t>, few quenches!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82291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39716" y="35859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</a:rPr>
              <a:t>11T </a:t>
            </a:r>
            <a:r>
              <a:rPr lang="en-US" sz="2800" b="1" dirty="0">
                <a:latin typeface="Arial" panose="020B0604020202020204" pitchFamily="34" charset="0"/>
              </a:rPr>
              <a:t>First Nb</a:t>
            </a:r>
            <a:r>
              <a:rPr lang="en-US" sz="1800" b="1" dirty="0">
                <a:latin typeface="Arial" panose="020B0604020202020204" pitchFamily="34" charset="0"/>
              </a:rPr>
              <a:t>3</a:t>
            </a:r>
            <a:r>
              <a:rPr lang="en-US" sz="2800" b="1" dirty="0">
                <a:latin typeface="Arial" panose="020B0604020202020204" pitchFamily="34" charset="0"/>
              </a:rPr>
              <a:t>Sn </a:t>
            </a:r>
            <a:r>
              <a:rPr lang="en-US" sz="2800" b="1" dirty="0" smtClean="0">
                <a:latin typeface="Arial" panose="020B0604020202020204" pitchFamily="34" charset="0"/>
              </a:rPr>
              <a:t>magnet</a:t>
            </a:r>
            <a:endParaRPr lang="fr-FR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810" y="675856"/>
            <a:ext cx="3499425" cy="46516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5460" y="4905164"/>
            <a:ext cx="42844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</a:rPr>
              <a:t>4 </a:t>
            </a:r>
            <a:r>
              <a:rPr lang="fr-FR" sz="2400" dirty="0" err="1">
                <a:latin typeface="Arial" panose="020B0604020202020204" pitchFamily="34" charset="0"/>
              </a:rPr>
              <a:t>quenches</a:t>
            </a:r>
            <a:r>
              <a:rPr lang="fr-FR" sz="2400" dirty="0">
                <a:latin typeface="Arial" panose="020B0604020202020204" pitchFamily="34" charset="0"/>
              </a:rPr>
              <a:t> to nominal</a:t>
            </a:r>
          </a:p>
          <a:p>
            <a:r>
              <a:rPr lang="fr-FR" sz="2400" dirty="0">
                <a:latin typeface="Arial" panose="020B0604020202020204" pitchFamily="34" charset="0"/>
              </a:rPr>
              <a:t>10 </a:t>
            </a:r>
            <a:r>
              <a:rPr lang="fr-FR" sz="2400" dirty="0" err="1">
                <a:latin typeface="Arial" panose="020B0604020202020204" pitchFamily="34" charset="0"/>
              </a:rPr>
              <a:t>quenches</a:t>
            </a:r>
            <a:r>
              <a:rPr lang="fr-FR" sz="2400" dirty="0">
                <a:latin typeface="Arial" panose="020B0604020202020204" pitchFamily="34" charset="0"/>
              </a:rPr>
              <a:t> to </a:t>
            </a:r>
            <a:r>
              <a:rPr lang="fr-FR" sz="2400" dirty="0" err="1">
                <a:latin typeface="Arial" panose="020B0604020202020204" pitchFamily="34" charset="0"/>
              </a:rPr>
              <a:t>ultimate</a:t>
            </a:r>
            <a:endParaRPr lang="fr-FR" sz="2400" dirty="0">
              <a:latin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</a:rPr>
              <a:t>2 quenches to ultimate after</a:t>
            </a:r>
          </a:p>
          <a:p>
            <a:r>
              <a:rPr lang="fr-FR" sz="2400" dirty="0">
                <a:latin typeface="Arial" panose="020B0604020202020204" pitchFamily="34" charset="0"/>
              </a:rPr>
              <a:t>thermal cycle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491716" y="49119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sz="2800" dirty="0">
                <a:latin typeface="Arial" panose="020B0604020202020204" pitchFamily="34" charset="0"/>
              </a:rPr>
              <a:t>New Model </a:t>
            </a:r>
            <a:r>
              <a:rPr lang="fr-FR" dirty="0">
                <a:latin typeface="Arial" panose="020B0604020202020204" pitchFamily="34" charset="0"/>
              </a:rPr>
              <a:t>(SP 107) </a:t>
            </a:r>
            <a:r>
              <a:rPr lang="fr-FR" sz="2800" dirty="0">
                <a:latin typeface="Arial" panose="020B0604020202020204" pitchFamily="34" charset="0"/>
              </a:rPr>
              <a:t>model training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6524261" y="5589067"/>
            <a:ext cx="4608512" cy="954107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</a:rPr>
              <a:t>Nb</a:t>
            </a:r>
            <a:r>
              <a:rPr lang="en-US" sz="1800" b="1" dirty="0" smtClean="0">
                <a:latin typeface="Arial" panose="020B0604020202020204" pitchFamily="34" charset="0"/>
              </a:rPr>
              <a:t>3</a:t>
            </a:r>
            <a:r>
              <a:rPr lang="en-US" sz="2800" b="1" dirty="0" smtClean="0">
                <a:latin typeface="Arial" panose="020B0604020202020204" pitchFamily="34" charset="0"/>
              </a:rPr>
              <a:t>Sn magnet technology is being mastered</a:t>
            </a:r>
            <a:endParaRPr lang="fr-FR" b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16" y="1150187"/>
            <a:ext cx="6291182" cy="396454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5384" y="0"/>
            <a:ext cx="1519037" cy="6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3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65" y="675470"/>
            <a:ext cx="3903089" cy="550705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333" y="851219"/>
            <a:ext cx="3711127" cy="277205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070" y="3683167"/>
            <a:ext cx="3701390" cy="27657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4232" y="922041"/>
            <a:ext cx="3697094" cy="2761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68396" y="10871"/>
            <a:ext cx="42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</a:rPr>
              <a:t>11T </a:t>
            </a:r>
            <a:r>
              <a:rPr lang="fr-FR" sz="2800" b="1" dirty="0" err="1">
                <a:latin typeface="Arial" panose="020B0604020202020204" pitchFamily="34" charset="0"/>
              </a:rPr>
              <a:t>magnet</a:t>
            </a:r>
            <a:r>
              <a:rPr lang="fr-FR" sz="2800" b="1" dirty="0">
                <a:latin typeface="Arial" panose="020B0604020202020204" pitchFamily="34" charset="0"/>
              </a:rPr>
              <a:t> </a:t>
            </a:r>
            <a:r>
              <a:rPr lang="fr-FR" sz="2800" b="1" dirty="0" smtClean="0">
                <a:latin typeface="Arial" panose="020B0604020202020204" pitchFamily="34" charset="0"/>
              </a:rPr>
              <a:t>production</a:t>
            </a:r>
            <a:endParaRPr lang="fr-FR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59396" y="6324514"/>
            <a:ext cx="10810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Objective: installation of </a:t>
            </a:r>
            <a:r>
              <a:rPr lang="fr-FR" sz="2800" b="1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several</a:t>
            </a:r>
            <a:r>
              <a:rPr lang="fr-FR" sz="2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fr-FR" sz="2800" b="1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magnets</a:t>
            </a:r>
            <a:r>
              <a:rPr lang="fr-FR" sz="2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fr-FR" sz="2800" b="1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during</a:t>
            </a:r>
            <a:r>
              <a:rPr lang="fr-FR" sz="2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 LS2 (i.e. </a:t>
            </a:r>
            <a:r>
              <a:rPr lang="fr-FR" sz="2800" b="1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now</a:t>
            </a:r>
            <a:r>
              <a:rPr lang="fr-FR" sz="2800" b="1" dirty="0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fr-FR" sz="2800" b="1" dirty="0">
              <a:solidFill>
                <a:srgbClr val="FFFFFF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1024" y="29452"/>
            <a:ext cx="1630976" cy="72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2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438" y="588978"/>
            <a:ext cx="8004562" cy="612067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035661" y="-8148"/>
            <a:ext cx="6001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Most of </a:t>
            </a:r>
            <a:r>
              <a:rPr lang="fr-FR" sz="2400" b="1" dirty="0" err="1">
                <a:solidFill>
                  <a:schemeClr val="bg1"/>
                </a:solidFill>
              </a:rPr>
              <a:t>these</a:t>
            </a:r>
            <a:r>
              <a:rPr lang="fr-FR" sz="2400" b="1" dirty="0">
                <a:solidFill>
                  <a:schemeClr val="bg1"/>
                </a:solidFill>
              </a:rPr>
              <a:t> issues call for BSM </a:t>
            </a:r>
            <a:r>
              <a:rPr lang="fr-FR" sz="2400" b="1" dirty="0" err="1">
                <a:solidFill>
                  <a:schemeClr val="bg1"/>
                </a:solidFill>
              </a:rPr>
              <a:t>physics</a:t>
            </a:r>
            <a:r>
              <a:rPr lang="fr-FR" sz="2400" b="1" dirty="0">
                <a:solidFill>
                  <a:schemeClr val="bg1"/>
                </a:solidFill>
              </a:rPr>
              <a:t> …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537847" y="584685"/>
            <a:ext cx="991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ED7C43"/>
                </a:solidFill>
              </a:rPr>
              <a:t>BUT !</a:t>
            </a:r>
          </a:p>
        </p:txBody>
      </p:sp>
    </p:spTree>
    <p:extLst>
      <p:ext uri="{BB962C8B-B14F-4D97-AF65-F5344CB8AC3E}">
        <p14:creationId xmlns:p14="http://schemas.microsoft.com/office/powerpoint/2010/main" val="420983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840" y="22563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16 T dipole design activities and options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1"/>
          <p:cNvGrpSpPr>
            <a:grpSpLocks noChangeAspect="1"/>
          </p:cNvGrpSpPr>
          <p:nvPr/>
        </p:nvGrpSpPr>
        <p:grpSpPr>
          <a:xfrm>
            <a:off x="47328" y="1559774"/>
            <a:ext cx="2493540" cy="2835632"/>
            <a:chOff x="52541" y="2329412"/>
            <a:chExt cx="3050072" cy="3468516"/>
          </a:xfrm>
        </p:grpSpPr>
        <p:sp>
          <p:nvSpPr>
            <p:cNvPr id="5" name="TextBox 22"/>
            <p:cNvSpPr txBox="1"/>
            <p:nvPr/>
          </p:nvSpPr>
          <p:spPr>
            <a:xfrm>
              <a:off x="52541" y="2329412"/>
              <a:ext cx="2466875" cy="564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Cos-theta</a:t>
              </a:r>
            </a:p>
          </p:txBody>
        </p:sp>
        <p:pic>
          <p:nvPicPr>
            <p:cNvPr id="6" name="Picture 23" descr="Screen Shot 2016-06-21 at 21.36.31.png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85" y="2791077"/>
              <a:ext cx="2997928" cy="3006851"/>
            </a:xfrm>
            <a:prstGeom prst="rect">
              <a:avLst/>
            </a:prstGeom>
          </p:spPr>
        </p:pic>
      </p:grpSp>
      <p:grpSp>
        <p:nvGrpSpPr>
          <p:cNvPr id="7" name="Group 24"/>
          <p:cNvGrpSpPr>
            <a:grpSpLocks noChangeAspect="1"/>
          </p:cNvGrpSpPr>
          <p:nvPr/>
        </p:nvGrpSpPr>
        <p:grpSpPr>
          <a:xfrm>
            <a:off x="2111307" y="3086739"/>
            <a:ext cx="2544533" cy="2861021"/>
            <a:chOff x="2880606" y="549566"/>
            <a:chExt cx="3105587" cy="3491859"/>
          </a:xfrm>
        </p:grpSpPr>
        <p:sp>
          <p:nvSpPr>
            <p:cNvPr id="8" name="TextBox 25"/>
            <p:cNvSpPr txBox="1"/>
            <p:nvPr/>
          </p:nvSpPr>
          <p:spPr>
            <a:xfrm>
              <a:off x="3694526" y="549566"/>
              <a:ext cx="1935111" cy="563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Blocks </a:t>
              </a:r>
            </a:p>
          </p:txBody>
        </p:sp>
        <p:pic>
          <p:nvPicPr>
            <p:cNvPr id="9" name="Picture 26" descr="Screen Shot 2016-06-21 at 21.39.33.pn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606" y="1039131"/>
              <a:ext cx="3105587" cy="3002294"/>
            </a:xfrm>
            <a:prstGeom prst="rect">
              <a:avLst/>
            </a:prstGeom>
          </p:spPr>
        </p:pic>
      </p:grpSp>
      <p:grpSp>
        <p:nvGrpSpPr>
          <p:cNvPr id="10" name="Group 27"/>
          <p:cNvGrpSpPr>
            <a:grpSpLocks noChangeAspect="1"/>
          </p:cNvGrpSpPr>
          <p:nvPr/>
        </p:nvGrpSpPr>
        <p:grpSpPr>
          <a:xfrm>
            <a:off x="4163826" y="1517750"/>
            <a:ext cx="2580246" cy="2850336"/>
            <a:chOff x="5994568" y="2309809"/>
            <a:chExt cx="3078821" cy="3401099"/>
          </a:xfrm>
        </p:grpSpPr>
        <p:sp>
          <p:nvSpPr>
            <p:cNvPr id="11" name="TextBox 28"/>
            <p:cNvSpPr txBox="1"/>
            <p:nvPr/>
          </p:nvSpPr>
          <p:spPr>
            <a:xfrm>
              <a:off x="6344577" y="2309809"/>
              <a:ext cx="2550077" cy="550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Common coils</a:t>
              </a:r>
            </a:p>
          </p:txBody>
        </p:sp>
        <p:pic>
          <p:nvPicPr>
            <p:cNvPr id="12" name="Picture 29" descr="Screen Shot 2016-06-21 at 21.43.00.pn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568" y="2721329"/>
              <a:ext cx="3078821" cy="2989579"/>
            </a:xfrm>
            <a:prstGeom prst="rect">
              <a:avLst/>
            </a:prstGeom>
          </p:spPr>
        </p:pic>
      </p:grpSp>
      <p:pic>
        <p:nvPicPr>
          <p:cNvPr id="13" name="Picture 3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517" y="1080901"/>
            <a:ext cx="2193183" cy="989815"/>
          </a:xfrm>
          <a:prstGeom prst="rect">
            <a:avLst/>
          </a:prstGeom>
          <a:solidFill>
            <a:schemeClr val="tx1">
              <a:alpha val="78000"/>
            </a:schemeClr>
          </a:solidFill>
        </p:spPr>
      </p:pic>
      <p:sp>
        <p:nvSpPr>
          <p:cNvPr id="14" name="Rectangle 13"/>
          <p:cNvSpPr/>
          <p:nvPr/>
        </p:nvSpPr>
        <p:spPr>
          <a:xfrm>
            <a:off x="73097" y="6074132"/>
            <a:ext cx="91747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Short model magnets (1.5 m lengths) will be built from 2018 – 2022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smtClean="0">
                <a:latin typeface="Arial"/>
              </a:rPr>
              <a:t>Russian 16 T magnet program launched by BINP recently.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5" name="TextBox 32"/>
          <p:cNvSpPr txBox="1"/>
          <p:nvPr/>
        </p:nvSpPr>
        <p:spPr>
          <a:xfrm>
            <a:off x="6598894" y="1111874"/>
            <a:ext cx="2516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Swiss contribution </a:t>
            </a:r>
          </a:p>
        </p:txBody>
      </p:sp>
      <p:pic>
        <p:nvPicPr>
          <p:cNvPr id="16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618" y="3382421"/>
            <a:ext cx="2417396" cy="2403749"/>
          </a:xfrm>
          <a:prstGeom prst="rect">
            <a:avLst/>
          </a:prstGeom>
        </p:spPr>
      </p:pic>
      <p:sp>
        <p:nvSpPr>
          <p:cNvPr id="17" name="TextBox 34"/>
          <p:cNvSpPr txBox="1"/>
          <p:nvPr/>
        </p:nvSpPr>
        <p:spPr>
          <a:xfrm>
            <a:off x="6926165" y="2587867"/>
            <a:ext cx="2016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Canted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Cos-theta</a:t>
            </a:r>
          </a:p>
        </p:txBody>
      </p:sp>
      <p:pic>
        <p:nvPicPr>
          <p:cNvPr id="18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5130" y="1979245"/>
            <a:ext cx="638825" cy="638825"/>
          </a:xfrm>
          <a:prstGeom prst="rect">
            <a:avLst/>
          </a:prstGeom>
        </p:spPr>
      </p:pic>
      <p:sp>
        <p:nvSpPr>
          <p:cNvPr id="19" name="TextBox 36"/>
          <p:cNvSpPr txBox="1"/>
          <p:nvPr/>
        </p:nvSpPr>
        <p:spPr>
          <a:xfrm>
            <a:off x="3142333" y="1041221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H2020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371" y="1019831"/>
            <a:ext cx="2858629" cy="3716588"/>
          </a:xfrm>
          <a:prstGeom prst="rect">
            <a:avLst/>
          </a:prstGeom>
        </p:spPr>
      </p:pic>
      <p:pic>
        <p:nvPicPr>
          <p:cNvPr id="21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896" y="5506225"/>
            <a:ext cx="1715851" cy="1154170"/>
          </a:xfrm>
          <a:prstGeom prst="rect">
            <a:avLst/>
          </a:prstGeom>
        </p:spPr>
      </p:pic>
      <p:pic>
        <p:nvPicPr>
          <p:cNvPr id="22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6857" y="4008013"/>
            <a:ext cx="1702890" cy="1408961"/>
          </a:xfrm>
          <a:prstGeom prst="rect">
            <a:avLst/>
          </a:prstGeom>
          <a:solidFill>
            <a:srgbClr val="F7F7F7"/>
          </a:solidFill>
        </p:spPr>
      </p:pic>
      <p:sp>
        <p:nvSpPr>
          <p:cNvPr id="23" name="TextBox 43"/>
          <p:cNvSpPr txBox="1"/>
          <p:nvPr/>
        </p:nvSpPr>
        <p:spPr>
          <a:xfrm>
            <a:off x="190005" y="4254054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INFN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44"/>
          <p:cNvSpPr txBox="1"/>
          <p:nvPr/>
        </p:nvSpPr>
        <p:spPr>
          <a:xfrm>
            <a:off x="2105353" y="5628539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CEA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45"/>
          <p:cNvSpPr txBox="1"/>
          <p:nvPr/>
        </p:nvSpPr>
        <p:spPr>
          <a:xfrm>
            <a:off x="4871864" y="4254054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CIEMAT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46"/>
          <p:cNvSpPr txBox="1"/>
          <p:nvPr/>
        </p:nvSpPr>
        <p:spPr>
          <a:xfrm>
            <a:off x="6615207" y="5416974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PSI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47"/>
          <p:cNvSpPr txBox="1"/>
          <p:nvPr/>
        </p:nvSpPr>
        <p:spPr>
          <a:xfrm>
            <a:off x="9480376" y="5147206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LBNL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48"/>
          <p:cNvSpPr txBox="1"/>
          <p:nvPr/>
        </p:nvSpPr>
        <p:spPr>
          <a:xfrm>
            <a:off x="9480376" y="5909677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FNAL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67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8948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Arial"/>
              </a:rPr>
              <a:t>       15 T </a:t>
            </a:r>
            <a:r>
              <a:rPr lang="en-US" dirty="0">
                <a:latin typeface="Arial"/>
              </a:rPr>
              <a:t>dipole demonstrator (US-MDP)</a:t>
            </a:r>
            <a:endParaRPr lang="en-US" sz="1600" kern="0" dirty="0">
              <a:latin typeface="Arial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43672" y="3846527"/>
            <a:ext cx="59612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Arial"/>
              </a:rPr>
              <a:t>All coil parts, structural components  and tooling are available at FNAL</a:t>
            </a:r>
            <a:endParaRPr lang="en-GB" sz="2400" b="1" dirty="0">
              <a:latin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Arial"/>
              </a:rPr>
              <a:t>Coil fabrication and the work with mechanical structure are in progress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Arial"/>
              </a:rPr>
              <a:t>Magnet first test in September 2018</a:t>
            </a:r>
          </a:p>
        </p:txBody>
      </p:sp>
      <p:pic>
        <p:nvPicPr>
          <p:cNvPr id="4" name="Picture 3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161" y="1104424"/>
            <a:ext cx="3943023" cy="2633340"/>
          </a:xfrm>
          <a:prstGeom prst="rect">
            <a:avLst/>
          </a:prstGeom>
          <a:noFill/>
        </p:spPr>
      </p:pic>
      <p:grpSp>
        <p:nvGrpSpPr>
          <p:cNvPr id="5" name="Group 31"/>
          <p:cNvGrpSpPr/>
          <p:nvPr/>
        </p:nvGrpSpPr>
        <p:grpSpPr>
          <a:xfrm>
            <a:off x="96445" y="1072002"/>
            <a:ext cx="1826610" cy="1636918"/>
            <a:chOff x="1503032" y="1194668"/>
            <a:chExt cx="1826610" cy="1636918"/>
          </a:xfrm>
        </p:grpSpPr>
        <p:pic>
          <p:nvPicPr>
            <p:cNvPr id="6" name="Picture 3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3032" y="1194668"/>
              <a:ext cx="1826610" cy="134098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760697" y="2566129"/>
              <a:ext cx="1250663" cy="26545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125" dirty="0">
                  <a:solidFill>
                    <a:schemeClr val="bg2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Iron Laminations</a:t>
              </a:r>
              <a:endParaRPr lang="en-US" sz="1125" dirty="0">
                <a:solidFill>
                  <a:schemeClr val="bg2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8" name="Group 34"/>
          <p:cNvGrpSpPr/>
          <p:nvPr/>
        </p:nvGrpSpPr>
        <p:grpSpPr>
          <a:xfrm>
            <a:off x="2084653" y="1073056"/>
            <a:ext cx="1419059" cy="1611061"/>
            <a:chOff x="6239042" y="1193053"/>
            <a:chExt cx="1419059" cy="1611061"/>
          </a:xfrm>
        </p:grpSpPr>
        <p:pic>
          <p:nvPicPr>
            <p:cNvPr id="9" name="Picture 3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9042" y="1193053"/>
              <a:ext cx="1419059" cy="134560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478088" y="2538657"/>
              <a:ext cx="978153" cy="26545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125" dirty="0">
                  <a:solidFill>
                    <a:schemeClr val="bg2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AL I-Clamps</a:t>
              </a:r>
              <a:endParaRPr lang="en-US" sz="1125" dirty="0">
                <a:solidFill>
                  <a:schemeClr val="bg2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11" name="Group 37"/>
          <p:cNvGrpSpPr/>
          <p:nvPr/>
        </p:nvGrpSpPr>
        <p:grpSpPr>
          <a:xfrm>
            <a:off x="866445" y="2811767"/>
            <a:ext cx="1730390" cy="1037947"/>
            <a:chOff x="5954743" y="2802601"/>
            <a:chExt cx="1730390" cy="1037947"/>
          </a:xfrm>
        </p:grpSpPr>
        <p:pic>
          <p:nvPicPr>
            <p:cNvPr id="12" name="Picture 38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4743" y="2802601"/>
              <a:ext cx="1730390" cy="77474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500372" y="3575091"/>
              <a:ext cx="569387" cy="26545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125" dirty="0">
                  <a:solidFill>
                    <a:schemeClr val="bg2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Fillers</a:t>
              </a:r>
              <a:endParaRPr lang="en-US" sz="1125" dirty="0">
                <a:solidFill>
                  <a:schemeClr val="bg2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14" name="Group 40"/>
          <p:cNvGrpSpPr/>
          <p:nvPr/>
        </p:nvGrpSpPr>
        <p:grpSpPr>
          <a:xfrm>
            <a:off x="9477668" y="2708920"/>
            <a:ext cx="1730900" cy="1095104"/>
            <a:chOff x="5954233" y="3787286"/>
            <a:chExt cx="1730900" cy="1095104"/>
          </a:xfrm>
        </p:grpSpPr>
        <p:pic>
          <p:nvPicPr>
            <p:cNvPr id="15" name="Picture 41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4233" y="3787286"/>
              <a:ext cx="1730900" cy="757492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348088" y="4616933"/>
              <a:ext cx="873957" cy="26545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25" kern="0" dirty="0" smtClean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Axial </a:t>
              </a:r>
              <a:r>
                <a:rPr lang="fr-FR" sz="1125" kern="0" dirty="0" err="1" smtClean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Rods</a:t>
              </a:r>
              <a:endParaRPr lang="en-US" sz="1125" kern="0" dirty="0" smtClean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17" name="Group 43"/>
          <p:cNvGrpSpPr/>
          <p:nvPr/>
        </p:nvGrpSpPr>
        <p:grpSpPr>
          <a:xfrm>
            <a:off x="10220564" y="1083698"/>
            <a:ext cx="1852843" cy="1488865"/>
            <a:chOff x="1479432" y="2855171"/>
            <a:chExt cx="1852843" cy="1488865"/>
          </a:xfrm>
        </p:grpSpPr>
        <p:pic>
          <p:nvPicPr>
            <p:cNvPr id="18" name="Picture 44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79432" y="2855171"/>
              <a:ext cx="962473" cy="965054"/>
            </a:xfrm>
            <a:prstGeom prst="rect">
              <a:avLst/>
            </a:prstGeom>
          </p:spPr>
        </p:pic>
        <p:pic>
          <p:nvPicPr>
            <p:cNvPr id="19" name="Picture 45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66981" y="3102202"/>
              <a:ext cx="965294" cy="95029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902375" y="4078579"/>
              <a:ext cx="881973" cy="26545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125" dirty="0">
                  <a:solidFill>
                    <a:schemeClr val="bg2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End Plates</a:t>
              </a:r>
              <a:endParaRPr lang="en-US" sz="1125" dirty="0">
                <a:solidFill>
                  <a:schemeClr val="bg2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21" name="Group 47"/>
          <p:cNvGrpSpPr/>
          <p:nvPr/>
        </p:nvGrpSpPr>
        <p:grpSpPr>
          <a:xfrm>
            <a:off x="8040216" y="1073056"/>
            <a:ext cx="2066480" cy="1571982"/>
            <a:chOff x="3706695" y="1209907"/>
            <a:chExt cx="2066480" cy="1571982"/>
          </a:xfrm>
        </p:grpSpPr>
        <p:pic>
          <p:nvPicPr>
            <p:cNvPr id="22" name="Picture 48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06695" y="1209907"/>
              <a:ext cx="2066480" cy="131351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374330" y="2516432"/>
              <a:ext cx="777777" cy="26545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125" dirty="0" err="1">
                  <a:solidFill>
                    <a:schemeClr val="bg2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StSt</a:t>
              </a:r>
              <a:r>
                <a:rPr lang="fr-FR" sz="1125" dirty="0">
                  <a:solidFill>
                    <a:schemeClr val="bg2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 Skin</a:t>
              </a:r>
              <a:endParaRPr lang="en-US" sz="1125" dirty="0">
                <a:solidFill>
                  <a:schemeClr val="bg2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pic>
        <p:nvPicPr>
          <p:cNvPr id="24" name="Picture 5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92" y="3861986"/>
            <a:ext cx="2975080" cy="2231310"/>
          </a:xfrm>
          <a:prstGeom prst="rect">
            <a:avLst/>
          </a:prstGeom>
        </p:spPr>
      </p:pic>
      <p:pic>
        <p:nvPicPr>
          <p:cNvPr id="25" name="Picture 5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605" y="3819316"/>
            <a:ext cx="3037059" cy="2273980"/>
          </a:xfrm>
          <a:prstGeom prst="rect">
            <a:avLst/>
          </a:prstGeom>
        </p:spPr>
      </p:pic>
      <p:pic>
        <p:nvPicPr>
          <p:cNvPr id="26" name="Picture 5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91" y="123515"/>
            <a:ext cx="2477816" cy="889536"/>
          </a:xfrm>
          <a:prstGeom prst="rect">
            <a:avLst/>
          </a:prstGeom>
        </p:spPr>
      </p:pic>
      <p:pic>
        <p:nvPicPr>
          <p:cNvPr id="27" name="Picture 54" descr="RGB_White-Seal_White-Mark_SC_Horizontal–400dpi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196" y="357074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5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8948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kern="0" dirty="0" smtClean="0">
                <a:latin typeface="Arial"/>
              </a:rPr>
              <a:t>                 16 T ERMC construction at CERN</a:t>
            </a:r>
            <a:endParaRPr lang="en-US" sz="3200" kern="0" dirty="0">
              <a:latin typeface="Arial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1052736"/>
            <a:ext cx="406908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57" y="4468844"/>
            <a:ext cx="1920240" cy="1440180"/>
          </a:xfrm>
          <a:prstGeom prst="rect">
            <a:avLst/>
          </a:prstGeom>
        </p:spPr>
      </p:pic>
      <p:sp>
        <p:nvSpPr>
          <p:cNvPr id="6" name="TextBox 10"/>
          <p:cNvSpPr txBox="1"/>
          <p:nvPr/>
        </p:nvSpPr>
        <p:spPr>
          <a:xfrm>
            <a:off x="1114331" y="4077072"/>
            <a:ext cx="1813317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 smtClean="0">
                <a:solidFill>
                  <a:schemeClr val="bg2"/>
                </a:solidFill>
                <a:latin typeface="Arial"/>
              </a:rPr>
              <a:t>First ERMC coil winding</a:t>
            </a:r>
            <a:endParaRPr lang="en-GB" sz="1200" i="1" dirty="0">
              <a:solidFill>
                <a:schemeClr val="bg2"/>
              </a:solidFill>
              <a:latin typeface="Arial"/>
            </a:endParaRPr>
          </a:p>
        </p:txBody>
      </p:sp>
      <p:sp>
        <p:nvSpPr>
          <p:cNvPr id="7" name="TextBox 11"/>
          <p:cNvSpPr txBox="1"/>
          <p:nvPr/>
        </p:nvSpPr>
        <p:spPr>
          <a:xfrm>
            <a:off x="335360" y="5887185"/>
            <a:ext cx="1422505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 smtClean="0">
                <a:solidFill>
                  <a:schemeClr val="bg2"/>
                </a:solidFill>
                <a:latin typeface="Arial"/>
              </a:rPr>
              <a:t>Coil Reaction Tool</a:t>
            </a:r>
            <a:endParaRPr lang="en-GB" sz="1200" i="1" dirty="0">
              <a:solidFill>
                <a:schemeClr val="bg2"/>
              </a:solidFill>
              <a:latin typeface="Arial"/>
            </a:endParaRPr>
          </a:p>
        </p:txBody>
      </p:sp>
      <p:sp>
        <p:nvSpPr>
          <p:cNvPr id="8" name="TextBox 12"/>
          <p:cNvSpPr txBox="1"/>
          <p:nvPr/>
        </p:nvSpPr>
        <p:spPr>
          <a:xfrm>
            <a:off x="2390353" y="5877272"/>
            <a:ext cx="1712648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 smtClean="0">
                <a:solidFill>
                  <a:schemeClr val="bg2"/>
                </a:solidFill>
                <a:latin typeface="Arial"/>
              </a:rPr>
              <a:t>Coil Impregnation Tool</a:t>
            </a:r>
            <a:endParaRPr lang="en-GB" sz="1200" i="1" dirty="0">
              <a:solidFill>
                <a:schemeClr val="bg2"/>
              </a:solidFill>
              <a:latin typeface="Arial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494" y="4456162"/>
            <a:ext cx="1920240" cy="1440180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022" y="1086232"/>
            <a:ext cx="3025140" cy="2270760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7152" y="1086232"/>
            <a:ext cx="3017520" cy="2270760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8328" y="3645024"/>
            <a:ext cx="1699260" cy="2240280"/>
          </a:xfrm>
          <a:prstGeom prst="rect">
            <a:avLst/>
          </a:prstGeom>
        </p:spPr>
      </p:pic>
      <p:pic>
        <p:nvPicPr>
          <p:cNvPr id="13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9272" y="3646165"/>
            <a:ext cx="1295400" cy="2240280"/>
          </a:xfrm>
          <a:prstGeom prst="rect">
            <a:avLst/>
          </a:prstGeom>
        </p:spPr>
      </p:pic>
      <p:sp>
        <p:nvSpPr>
          <p:cNvPr id="14" name="TextBox 20"/>
          <p:cNvSpPr txBox="1"/>
          <p:nvPr/>
        </p:nvSpPr>
        <p:spPr>
          <a:xfrm>
            <a:off x="7015874" y="3356992"/>
            <a:ext cx="1223412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 smtClean="0">
                <a:solidFill>
                  <a:schemeClr val="bg2"/>
                </a:solidFill>
                <a:latin typeface="Arial"/>
              </a:rPr>
              <a:t>Aluminum shell</a:t>
            </a:r>
            <a:endParaRPr lang="en-GB" sz="1200" i="1" dirty="0">
              <a:solidFill>
                <a:schemeClr val="bg2"/>
              </a:solidFill>
              <a:latin typeface="Arial"/>
            </a:endParaRPr>
          </a:p>
        </p:txBody>
      </p:sp>
      <p:sp>
        <p:nvSpPr>
          <p:cNvPr id="15" name="TextBox 21"/>
          <p:cNvSpPr txBox="1"/>
          <p:nvPr/>
        </p:nvSpPr>
        <p:spPr>
          <a:xfrm>
            <a:off x="10132690" y="3388004"/>
            <a:ext cx="1063112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 smtClean="0">
                <a:solidFill>
                  <a:schemeClr val="bg2"/>
                </a:solidFill>
                <a:latin typeface="Arial"/>
              </a:rPr>
              <a:t>Magnet yoke</a:t>
            </a:r>
            <a:endParaRPr lang="en-GB" sz="1200" i="1" dirty="0">
              <a:solidFill>
                <a:schemeClr val="bg2"/>
              </a:solidFill>
              <a:latin typeface="Arial"/>
            </a:endParaRPr>
          </a:p>
        </p:txBody>
      </p:sp>
      <p:sp>
        <p:nvSpPr>
          <p:cNvPr id="16" name="TextBox 22"/>
          <p:cNvSpPr txBox="1"/>
          <p:nvPr/>
        </p:nvSpPr>
        <p:spPr>
          <a:xfrm>
            <a:off x="11142729" y="5877272"/>
            <a:ext cx="857927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 smtClean="0">
                <a:solidFill>
                  <a:schemeClr val="bg2"/>
                </a:solidFill>
                <a:latin typeface="Arial"/>
              </a:rPr>
              <a:t>Axial rods</a:t>
            </a:r>
            <a:endParaRPr lang="en-GB" sz="1200" i="1" dirty="0">
              <a:solidFill>
                <a:schemeClr val="bg2"/>
              </a:solidFill>
              <a:latin typeface="Arial"/>
            </a:endParaRPr>
          </a:p>
        </p:txBody>
      </p:sp>
      <p:sp>
        <p:nvSpPr>
          <p:cNvPr id="17" name="TextBox 23"/>
          <p:cNvSpPr txBox="1"/>
          <p:nvPr/>
        </p:nvSpPr>
        <p:spPr>
          <a:xfrm>
            <a:off x="9523600" y="5877272"/>
            <a:ext cx="1063112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 smtClean="0">
                <a:solidFill>
                  <a:schemeClr val="bg2"/>
                </a:solidFill>
                <a:latin typeface="Arial"/>
              </a:rPr>
              <a:t>Dummy coils</a:t>
            </a:r>
            <a:endParaRPr lang="en-GB" sz="1200" i="1" dirty="0">
              <a:solidFill>
                <a:schemeClr val="bg2"/>
              </a:solidFill>
              <a:latin typeface="Arial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784683" y="3355977"/>
            <a:ext cx="5056783" cy="1342340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0055A0"/>
              </a:buClr>
              <a:defRPr/>
            </a:pPr>
            <a:r>
              <a:rPr lang="en-US" sz="2000" b="1" dirty="0" smtClean="0">
                <a:latin typeface="Arial"/>
              </a:rPr>
              <a:t>Coil fabrication</a:t>
            </a:r>
          </a:p>
          <a:p>
            <a:pPr lvl="1" fontAlgn="auto">
              <a:spcAft>
                <a:spcPts val="0"/>
              </a:spcAft>
              <a:buClr>
                <a:srgbClr val="0055A0"/>
              </a:buClr>
              <a:defRPr/>
            </a:pPr>
            <a:r>
              <a:rPr lang="en-US" sz="1600" dirty="0" smtClean="0">
                <a:latin typeface="Arial"/>
              </a:rPr>
              <a:t>Winding of the first coil has been completed</a:t>
            </a:r>
          </a:p>
          <a:p>
            <a:pPr lvl="1" fontAlgn="auto">
              <a:spcAft>
                <a:spcPts val="0"/>
              </a:spcAft>
              <a:buClr>
                <a:srgbClr val="0055A0"/>
              </a:buClr>
              <a:defRPr/>
            </a:pPr>
            <a:r>
              <a:rPr lang="en-US" sz="1600" dirty="0" smtClean="0">
                <a:latin typeface="Arial"/>
              </a:rPr>
              <a:t>Preparation for reaction on-going</a:t>
            </a:r>
          </a:p>
          <a:p>
            <a:pPr lvl="1" fontAlgn="auto">
              <a:spcAft>
                <a:spcPts val="0"/>
              </a:spcAft>
              <a:buClr>
                <a:srgbClr val="0055A0"/>
              </a:buClr>
              <a:defRPr/>
            </a:pPr>
            <a:r>
              <a:rPr lang="en-US" sz="1600" dirty="0" smtClean="0">
                <a:latin typeface="Arial"/>
              </a:rPr>
              <a:t>All tooling for coil production ready</a:t>
            </a:r>
            <a:endParaRPr lang="en-US" sz="1200" dirty="0" smtClean="0">
              <a:latin typeface="Arial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253825" y="4883343"/>
            <a:ext cx="4578479" cy="1353969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0055A0"/>
              </a:buClr>
              <a:defRPr/>
            </a:pPr>
            <a:r>
              <a:rPr lang="en-US" sz="2000" b="1" dirty="0" smtClean="0">
                <a:latin typeface="Arial"/>
              </a:rPr>
              <a:t>Magnet assembly</a:t>
            </a:r>
          </a:p>
          <a:p>
            <a:pPr lvl="1" fontAlgn="auto">
              <a:spcAft>
                <a:spcPts val="0"/>
              </a:spcAft>
              <a:buClr>
                <a:srgbClr val="0055A0"/>
              </a:buClr>
              <a:defRPr/>
            </a:pPr>
            <a:r>
              <a:rPr lang="en-US" sz="1600" dirty="0" smtClean="0">
                <a:latin typeface="Arial"/>
              </a:rPr>
              <a:t>components and tooling ready</a:t>
            </a:r>
          </a:p>
          <a:p>
            <a:pPr lvl="1" fontAlgn="auto">
              <a:spcAft>
                <a:spcPts val="0"/>
              </a:spcAft>
              <a:buClr>
                <a:srgbClr val="0055A0"/>
              </a:buClr>
              <a:defRPr/>
            </a:pPr>
            <a:r>
              <a:rPr lang="en-US" sz="1600" dirty="0" smtClean="0">
                <a:latin typeface="Arial"/>
              </a:rPr>
              <a:t>Dummy assembly to characterize the structure behavior on-going.</a:t>
            </a:r>
            <a:endParaRPr lang="en-US" sz="1200" dirty="0" smtClean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61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5164" y="1075026"/>
            <a:ext cx="1392271" cy="141317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8948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kern="0" dirty="0" smtClean="0">
                <a:latin typeface="Arial"/>
              </a:rPr>
              <a:t>     FCC-</a:t>
            </a:r>
            <a:r>
              <a:rPr lang="en-GB" kern="0" dirty="0" err="1" smtClean="0">
                <a:latin typeface="Arial"/>
              </a:rPr>
              <a:t>hh</a:t>
            </a:r>
            <a:r>
              <a:rPr lang="en-GB" kern="0" dirty="0" smtClean="0">
                <a:latin typeface="Arial"/>
              </a:rPr>
              <a:t>: beam </a:t>
            </a:r>
            <a:r>
              <a:rPr lang="en-GB" kern="0" dirty="0">
                <a:latin typeface="Arial"/>
              </a:rPr>
              <a:t>s</a:t>
            </a:r>
            <a:r>
              <a:rPr lang="en-GB" kern="0" dirty="0" smtClean="0">
                <a:latin typeface="Arial"/>
              </a:rPr>
              <a:t>creen </a:t>
            </a:r>
            <a:r>
              <a:rPr lang="en-GB" kern="0" dirty="0">
                <a:latin typeface="Arial"/>
              </a:rPr>
              <a:t>e</a:t>
            </a:r>
            <a:r>
              <a:rPr lang="en-GB" kern="0" dirty="0" smtClean="0">
                <a:latin typeface="Arial"/>
              </a:rPr>
              <a:t>volution &amp; tests</a:t>
            </a:r>
            <a:endParaRPr lang="en-GB" kern="0" dirty="0">
              <a:latin typeface="Arial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3"/>
          <p:cNvSpPr txBox="1"/>
          <p:nvPr/>
        </p:nvSpPr>
        <p:spPr>
          <a:xfrm>
            <a:off x="191344" y="1521573"/>
            <a:ext cx="4752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 dirty="0" smtClean="0">
                <a:latin typeface="Arial"/>
              </a:rPr>
              <a:t>Simplified BS design in view of: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 smtClean="0">
                <a:latin typeface="Arial"/>
              </a:rPr>
              <a:t>Mass production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 smtClean="0">
                <a:latin typeface="Arial"/>
              </a:rPr>
              <a:t>Impedance optimization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 smtClean="0">
                <a:latin typeface="Arial"/>
              </a:rPr>
              <a:t>e- cloud mitigation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 smtClean="0">
                <a:latin typeface="Arial"/>
                <a:sym typeface="Wingdings" panose="05000000000000000000" pitchFamily="2" charset="2"/>
              </a:rPr>
              <a:t>latest version to be tested summer ‘18</a:t>
            </a:r>
            <a:endParaRPr lang="en-GB" sz="1800" dirty="0">
              <a:latin typeface="Arial"/>
            </a:endParaRPr>
          </a:p>
        </p:txBody>
      </p:sp>
      <p:sp>
        <p:nvSpPr>
          <p:cNvPr id="5" name="TextBox 14"/>
          <p:cNvSpPr txBox="1"/>
          <p:nvPr/>
        </p:nvSpPr>
        <p:spPr>
          <a:xfrm>
            <a:off x="-13253" y="5910371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latin typeface="Arial"/>
                <a:sym typeface="Wingdings" panose="05000000000000000000" pitchFamily="2" charset="2"/>
              </a:rPr>
              <a:t>Design optimisation: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/>
                <a:sym typeface="Wingdings" panose="05000000000000000000" pitchFamily="2" charset="2"/>
              </a:rPr>
              <a:t>Ribs removed; Optimization of thickness of copper and steel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/>
                <a:sym typeface="Wingdings" panose="05000000000000000000" pitchFamily="2" charset="2"/>
              </a:rPr>
              <a:t>Connection absorber/cooling tube, and welding positions</a:t>
            </a:r>
            <a:endParaRPr lang="en-GB" sz="1600" dirty="0">
              <a:latin typeface="Arial"/>
            </a:endParaRPr>
          </a:p>
        </p:txBody>
      </p:sp>
      <p:pic>
        <p:nvPicPr>
          <p:cNvPr id="6" name="Picture 15"/>
          <p:cNvPicPr>
            <a:picLocks noChangeAspect="1"/>
          </p:cNvPicPr>
          <p:nvPr/>
        </p:nvPicPr>
        <p:blipFill rotWithShape="1">
          <a:blip r:embed="rId4"/>
          <a:srcRect l="5" r="54302"/>
          <a:stretch/>
        </p:blipFill>
        <p:spPr>
          <a:xfrm>
            <a:off x="1027313" y="2948543"/>
            <a:ext cx="3196479" cy="2953646"/>
          </a:xfrm>
          <a:prstGeom prst="rect">
            <a:avLst/>
          </a:prstGeom>
        </p:spPr>
      </p:pic>
      <p:sp>
        <p:nvSpPr>
          <p:cNvPr id="7" name="TextBox 18"/>
          <p:cNvSpPr txBox="1"/>
          <p:nvPr/>
        </p:nvSpPr>
        <p:spPr>
          <a:xfrm>
            <a:off x="6274730" y="5934670"/>
            <a:ext cx="5834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latin typeface="Arial"/>
              </a:rPr>
              <a:t>Measurements at KARA/KIT (pressure evolution) confirm MC vacuum simulations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/>
              </a:rPr>
              <a:t>Confident to use simulations for all vacuum design</a:t>
            </a:r>
            <a:endParaRPr lang="en-GB" sz="1800" dirty="0">
              <a:latin typeface="Arial"/>
            </a:endParaRPr>
          </a:p>
        </p:txBody>
      </p:sp>
      <p:pic>
        <p:nvPicPr>
          <p:cNvPr id="8" name="Imagen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7" t="29306" r="25556" b="46468"/>
          <a:stretch/>
        </p:blipFill>
        <p:spPr>
          <a:xfrm>
            <a:off x="5361253" y="2479711"/>
            <a:ext cx="3312846" cy="2860587"/>
          </a:xfrm>
          <a:prstGeom prst="rect">
            <a:avLst/>
          </a:prstGeom>
          <a:ln w="34925">
            <a:solidFill>
              <a:srgbClr val="0C377B"/>
            </a:solidFill>
          </a:ln>
        </p:spPr>
      </p:pic>
      <p:pic>
        <p:nvPicPr>
          <p:cNvPr id="9" name="Imagen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t="44167" b="33626"/>
          <a:stretch/>
        </p:blipFill>
        <p:spPr>
          <a:xfrm>
            <a:off x="8741734" y="2198594"/>
            <a:ext cx="3312846" cy="1347845"/>
          </a:xfrm>
          <a:prstGeom prst="rect">
            <a:avLst/>
          </a:prstGeom>
          <a:ln w="34925">
            <a:solidFill>
              <a:srgbClr val="0C377B"/>
            </a:solidFill>
          </a:ln>
        </p:spPr>
      </p:pic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2" r="23116" b="13022"/>
          <a:stretch/>
        </p:blipFill>
        <p:spPr>
          <a:xfrm>
            <a:off x="9522381" y="3631497"/>
            <a:ext cx="2536078" cy="2317783"/>
          </a:xfrm>
          <a:prstGeom prst="rect">
            <a:avLst/>
          </a:prstGeom>
          <a:ln w="34925">
            <a:solidFill>
              <a:srgbClr val="0C377B"/>
            </a:solidFill>
          </a:ln>
        </p:spPr>
      </p:pic>
      <p:sp>
        <p:nvSpPr>
          <p:cNvPr id="11" name="TextBox 12"/>
          <p:cNvSpPr txBox="1"/>
          <p:nvPr/>
        </p:nvSpPr>
        <p:spPr>
          <a:xfrm>
            <a:off x="5339482" y="5364505"/>
            <a:ext cx="3348806" cy="5847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1600" dirty="0" err="1" smtClean="0">
                <a:latin typeface="Arial"/>
              </a:rPr>
              <a:t>Cold</a:t>
            </a:r>
            <a:r>
              <a:rPr lang="es-ES_tradnl" sz="1600" dirty="0" smtClean="0">
                <a:latin typeface="Arial"/>
              </a:rPr>
              <a:t> </a:t>
            </a:r>
            <a:r>
              <a:rPr lang="es-ES_tradnl" sz="1600" dirty="0" err="1" smtClean="0">
                <a:latin typeface="Arial"/>
              </a:rPr>
              <a:t>Sprayed</a:t>
            </a:r>
            <a:r>
              <a:rPr lang="es-ES_tradnl" sz="1600" dirty="0" smtClean="0">
                <a:latin typeface="Arial"/>
              </a:rPr>
              <a:t> </a:t>
            </a:r>
            <a:r>
              <a:rPr lang="es-ES_tradnl" sz="1600" dirty="0" err="1" smtClean="0">
                <a:latin typeface="Arial"/>
              </a:rPr>
              <a:t>Isolated</a:t>
            </a:r>
            <a:r>
              <a:rPr lang="es-ES_tradnl" sz="1600" dirty="0" smtClean="0">
                <a:latin typeface="Arial"/>
              </a:rPr>
              <a:t> </a:t>
            </a:r>
            <a:r>
              <a:rPr lang="es-ES_tradnl" sz="1600" dirty="0" err="1" smtClean="0">
                <a:latin typeface="Arial"/>
              </a:rPr>
              <a:t>Electrode</a:t>
            </a:r>
            <a:endParaRPr lang="es-ES_tradnl" sz="1600" dirty="0" smtClean="0">
              <a:latin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1600" dirty="0" smtClean="0">
                <a:latin typeface="Arial"/>
              </a:rPr>
              <a:t>(e-</a:t>
            </a:r>
            <a:r>
              <a:rPr lang="es-ES_tradnl" sz="1600" dirty="0" err="1" smtClean="0">
                <a:latin typeface="Arial"/>
              </a:rPr>
              <a:t>cloud</a:t>
            </a:r>
            <a:r>
              <a:rPr lang="es-ES_tradnl" sz="1600" dirty="0" smtClean="0">
                <a:latin typeface="Arial"/>
              </a:rPr>
              <a:t> </a:t>
            </a:r>
            <a:r>
              <a:rPr lang="es-ES_tradnl" sz="1600" dirty="0" err="1" smtClean="0">
                <a:latin typeface="Arial"/>
              </a:rPr>
              <a:t>mitigation</a:t>
            </a:r>
            <a:r>
              <a:rPr lang="es-ES_tradnl" sz="1600" dirty="0" smtClean="0">
                <a:latin typeface="Arial"/>
              </a:rPr>
              <a:t> </a:t>
            </a:r>
            <a:r>
              <a:rPr lang="es-ES_tradnl" sz="1600" dirty="0" err="1" smtClean="0">
                <a:latin typeface="Arial"/>
              </a:rPr>
              <a:t>option</a:t>
            </a:r>
            <a:r>
              <a:rPr lang="es-ES_tradnl" sz="1600" dirty="0" smtClean="0">
                <a:latin typeface="Arial"/>
              </a:rPr>
              <a:t>)</a:t>
            </a:r>
            <a:endParaRPr lang="en-GB" sz="1600" dirty="0">
              <a:latin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520" y="188640"/>
            <a:ext cx="1325842" cy="637075"/>
          </a:xfrm>
          <a:prstGeom prst="rect">
            <a:avLst/>
          </a:prstGeom>
          <a:solidFill>
            <a:srgbClr val="0C377B"/>
          </a:solidFill>
        </p:spPr>
      </p:pic>
      <p:pic>
        <p:nvPicPr>
          <p:cNvPr id="199" name="Picture 3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56" y="1065831"/>
            <a:ext cx="1179024" cy="1389673"/>
          </a:xfrm>
          <a:prstGeom prst="rect">
            <a:avLst/>
          </a:prstGeom>
        </p:spPr>
      </p:pic>
      <p:sp>
        <p:nvSpPr>
          <p:cNvPr id="200" name="ZoneTexte 199"/>
          <p:cNvSpPr txBox="1"/>
          <p:nvPr/>
        </p:nvSpPr>
        <p:spPr>
          <a:xfrm>
            <a:off x="4371536" y="1576001"/>
            <a:ext cx="6463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800" dirty="0" smtClean="0">
                <a:solidFill>
                  <a:srgbClr val="C00000"/>
                </a:solidFill>
              </a:rPr>
              <a:t>LHC</a:t>
            </a:r>
            <a:endParaRPr lang="fr-FR" sz="1800" dirty="0">
              <a:solidFill>
                <a:srgbClr val="C00000"/>
              </a:solidFill>
            </a:endParaRPr>
          </a:p>
        </p:txBody>
      </p:sp>
      <p:sp>
        <p:nvSpPr>
          <p:cNvPr id="201" name="ZoneTexte 200"/>
          <p:cNvSpPr txBox="1"/>
          <p:nvPr/>
        </p:nvSpPr>
        <p:spPr>
          <a:xfrm>
            <a:off x="5876953" y="1562926"/>
            <a:ext cx="62068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800" dirty="0" smtClean="0">
                <a:solidFill>
                  <a:srgbClr val="C00000"/>
                </a:solidFill>
              </a:rPr>
              <a:t>FCC</a:t>
            </a:r>
            <a:endParaRPr lang="fr-FR" sz="1800" dirty="0">
              <a:solidFill>
                <a:srgbClr val="C0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229420" y="1287513"/>
            <a:ext cx="4213910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SR power @ 50 </a:t>
            </a:r>
            <a:r>
              <a:rPr lang="fr-FR" b="1" dirty="0" err="1" smtClean="0"/>
              <a:t>TeV</a:t>
            </a:r>
            <a:r>
              <a:rPr lang="fr-FR" b="1" dirty="0" smtClean="0"/>
              <a:t>/</a:t>
            </a:r>
            <a:r>
              <a:rPr lang="fr-FR" b="1" dirty="0" err="1" smtClean="0"/>
              <a:t>beam</a:t>
            </a:r>
            <a:r>
              <a:rPr lang="fr-FR" b="1" dirty="0" smtClean="0"/>
              <a:t> = 2.4 MW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97150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Implementation - new footprint baseline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" b="-453"/>
          <a:stretch/>
        </p:blipFill>
        <p:spPr>
          <a:xfrm>
            <a:off x="71552" y="1017064"/>
            <a:ext cx="8616736" cy="2988000"/>
          </a:xfrm>
          <a:prstGeom prst="rect">
            <a:avLst/>
          </a:prstGeom>
        </p:spPr>
      </p:pic>
      <p:sp>
        <p:nvSpPr>
          <p:cNvPr id="5" name="TextBox 6"/>
          <p:cNvSpPr txBox="1"/>
          <p:nvPr/>
        </p:nvSpPr>
        <p:spPr>
          <a:xfrm>
            <a:off x="119336" y="4005064"/>
            <a:ext cx="905225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smtClean="0">
                <a:latin typeface="Arial"/>
              </a:rPr>
              <a:t>Following geological review of the most challenging areas a new baseline position was established considering: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800" dirty="0" smtClean="0">
                <a:latin typeface="Arial"/>
              </a:rPr>
              <a:t>Lowest risk for construction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800" dirty="0" smtClean="0">
                <a:latin typeface="Arial"/>
              </a:rPr>
              <a:t>Fastest and cheapest construction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800" dirty="0" smtClean="0">
                <a:latin typeface="Arial"/>
              </a:rPr>
              <a:t>Feasible positions for large span caverns (the most challenging structures)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800" dirty="0"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dirty="0" smtClean="0">
                <a:latin typeface="Arial"/>
              </a:rPr>
              <a:t>Next step: iteration with review on surface site locations and machine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dirty="0">
              <a:latin typeface="Arial"/>
            </a:endParaRPr>
          </a:p>
        </p:txBody>
      </p:sp>
      <p:pic>
        <p:nvPicPr>
          <p:cNvPr id="6" name="Picture 1" descr="image00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0" r="253" b="3522"/>
          <a:stretch/>
        </p:blipFill>
        <p:spPr bwMode="auto">
          <a:xfrm>
            <a:off x="9202504" y="1013910"/>
            <a:ext cx="2965769" cy="284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344" y="3861048"/>
            <a:ext cx="3017575" cy="3013344"/>
          </a:xfrm>
          <a:prstGeom prst="rect">
            <a:avLst/>
          </a:prstGeom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2423592" y="6174889"/>
            <a:ext cx="3757952" cy="400110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&gt; 90% of tunnel in « good rock »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81324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5642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 – tunnel integration in arcs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822" y="188640"/>
            <a:ext cx="1325842" cy="637075"/>
          </a:xfrm>
          <a:prstGeom prst="rect">
            <a:avLst/>
          </a:prstGeom>
          <a:solidFill>
            <a:srgbClr val="0C377B"/>
          </a:solidFill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91" y="1019655"/>
            <a:ext cx="4933913" cy="5075315"/>
          </a:xfrm>
          <a:prstGeom prst="rect">
            <a:avLst/>
          </a:prstGeom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7584" y="1014830"/>
            <a:ext cx="5256584" cy="5106230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3503712" y="1124744"/>
            <a:ext cx="6768752" cy="1008112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056" lvl="1" indent="0" fontAlgn="auto">
              <a:spcAft>
                <a:spcPts val="0"/>
              </a:spcAft>
              <a:buClr>
                <a:srgbClr val="DDDDDD"/>
              </a:buClr>
              <a:buFont typeface="Arial"/>
              <a:buNone/>
              <a:defRPr/>
            </a:pPr>
            <a:r>
              <a:rPr lang="en-US" sz="2800" b="1" dirty="0" smtClean="0">
                <a:solidFill>
                  <a:srgbClr val="00B050"/>
                </a:solidFill>
                <a:latin typeface="Arial"/>
              </a:rPr>
              <a:t>FCC-ee            FCC-</a:t>
            </a:r>
            <a:r>
              <a:rPr lang="en-US" sz="2800" b="1" dirty="0" err="1" smtClean="0">
                <a:solidFill>
                  <a:srgbClr val="00B050"/>
                </a:solidFill>
                <a:latin typeface="Arial"/>
              </a:rPr>
              <a:t>hh</a:t>
            </a:r>
            <a:endParaRPr lang="en-US" sz="2800" b="1" dirty="0" smtClean="0">
              <a:solidFill>
                <a:srgbClr val="00B050"/>
              </a:solidFill>
              <a:latin typeface="Arial"/>
            </a:endParaRPr>
          </a:p>
          <a:p>
            <a:pPr marL="448056" lvl="1" indent="0" fontAlgn="auto">
              <a:spcAft>
                <a:spcPts val="0"/>
              </a:spcAft>
              <a:buClrTx/>
              <a:buFont typeface="Arial"/>
              <a:buNone/>
              <a:defRPr/>
            </a:pPr>
            <a:r>
              <a:rPr lang="en-US" sz="2400" b="1" dirty="0" smtClean="0">
                <a:solidFill>
                  <a:srgbClr val="00B050"/>
                </a:solidFill>
                <a:latin typeface="Arial"/>
              </a:rPr>
              <a:t>new 5.5 m inner diameter</a:t>
            </a:r>
            <a:endParaRPr lang="en-US" sz="1400" dirty="0" smtClean="0">
              <a:solidFill>
                <a:srgbClr val="00B05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60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9497" y="5642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Technical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Schedule for each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of the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3 options</a:t>
            </a:r>
          </a:p>
        </p:txBody>
      </p:sp>
      <p:pic>
        <p:nvPicPr>
          <p:cNvPr id="9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8" name="Group 159"/>
          <p:cNvGrpSpPr/>
          <p:nvPr/>
        </p:nvGrpSpPr>
        <p:grpSpPr>
          <a:xfrm>
            <a:off x="754823" y="1553620"/>
            <a:ext cx="10893128" cy="4178515"/>
            <a:chOff x="871215" y="1428000"/>
            <a:chExt cx="10893128" cy="4626754"/>
          </a:xfrm>
        </p:grpSpPr>
        <p:cxnSp>
          <p:nvCxnSpPr>
            <p:cNvPr id="99" name="Straight Connector 160"/>
            <p:cNvCxnSpPr/>
            <p:nvPr/>
          </p:nvCxnSpPr>
          <p:spPr>
            <a:xfrm>
              <a:off x="871215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00" name="Straight Connector 161"/>
            <p:cNvCxnSpPr/>
            <p:nvPr/>
          </p:nvCxnSpPr>
          <p:spPr>
            <a:xfrm>
              <a:off x="1345864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01" name="Straight Connector 162"/>
            <p:cNvCxnSpPr/>
            <p:nvPr/>
          </p:nvCxnSpPr>
          <p:spPr>
            <a:xfrm>
              <a:off x="1820512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02" name="Straight Connector 163"/>
            <p:cNvCxnSpPr/>
            <p:nvPr/>
          </p:nvCxnSpPr>
          <p:spPr>
            <a:xfrm>
              <a:off x="2295161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03" name="Straight Connector 164"/>
            <p:cNvCxnSpPr/>
            <p:nvPr/>
          </p:nvCxnSpPr>
          <p:spPr>
            <a:xfrm>
              <a:off x="2769810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04" name="Straight Connector 165"/>
            <p:cNvCxnSpPr/>
            <p:nvPr/>
          </p:nvCxnSpPr>
          <p:spPr>
            <a:xfrm>
              <a:off x="3244458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05" name="Straight Connector 166"/>
            <p:cNvCxnSpPr/>
            <p:nvPr/>
          </p:nvCxnSpPr>
          <p:spPr>
            <a:xfrm>
              <a:off x="3719107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06" name="Straight Connector 167"/>
            <p:cNvCxnSpPr/>
            <p:nvPr/>
          </p:nvCxnSpPr>
          <p:spPr>
            <a:xfrm>
              <a:off x="4193756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07" name="Straight Connector 168"/>
            <p:cNvCxnSpPr/>
            <p:nvPr/>
          </p:nvCxnSpPr>
          <p:spPr>
            <a:xfrm>
              <a:off x="4668405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08" name="Straight Connector 169"/>
            <p:cNvCxnSpPr/>
            <p:nvPr/>
          </p:nvCxnSpPr>
          <p:spPr>
            <a:xfrm>
              <a:off x="5143053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09" name="Straight Connector 170"/>
            <p:cNvCxnSpPr/>
            <p:nvPr/>
          </p:nvCxnSpPr>
          <p:spPr>
            <a:xfrm>
              <a:off x="5617702" y="1428000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10" name="Straight Connector 171"/>
            <p:cNvCxnSpPr/>
            <p:nvPr/>
          </p:nvCxnSpPr>
          <p:spPr>
            <a:xfrm>
              <a:off x="6092351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11" name="Straight Connector 172"/>
            <p:cNvCxnSpPr/>
            <p:nvPr/>
          </p:nvCxnSpPr>
          <p:spPr>
            <a:xfrm>
              <a:off x="6566999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12" name="Straight Connector 173"/>
            <p:cNvCxnSpPr/>
            <p:nvPr/>
          </p:nvCxnSpPr>
          <p:spPr>
            <a:xfrm>
              <a:off x="7010125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13" name="Straight Connector 174"/>
            <p:cNvCxnSpPr/>
            <p:nvPr/>
          </p:nvCxnSpPr>
          <p:spPr>
            <a:xfrm>
              <a:off x="7484774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14" name="Straight Connector 175"/>
            <p:cNvCxnSpPr/>
            <p:nvPr/>
          </p:nvCxnSpPr>
          <p:spPr>
            <a:xfrm>
              <a:off x="7959423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15" name="Straight Connector 176"/>
            <p:cNvCxnSpPr/>
            <p:nvPr/>
          </p:nvCxnSpPr>
          <p:spPr>
            <a:xfrm>
              <a:off x="8434072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16" name="Straight Connector 177"/>
            <p:cNvCxnSpPr/>
            <p:nvPr/>
          </p:nvCxnSpPr>
          <p:spPr>
            <a:xfrm>
              <a:off x="8908720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17" name="Straight Connector 178"/>
            <p:cNvCxnSpPr/>
            <p:nvPr/>
          </p:nvCxnSpPr>
          <p:spPr>
            <a:xfrm>
              <a:off x="9383369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18" name="Straight Connector 179"/>
            <p:cNvCxnSpPr/>
            <p:nvPr/>
          </p:nvCxnSpPr>
          <p:spPr>
            <a:xfrm>
              <a:off x="9858018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19" name="Straight Connector 180"/>
            <p:cNvCxnSpPr/>
            <p:nvPr/>
          </p:nvCxnSpPr>
          <p:spPr>
            <a:xfrm>
              <a:off x="10332666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20" name="Straight Connector 181"/>
            <p:cNvCxnSpPr/>
            <p:nvPr/>
          </p:nvCxnSpPr>
          <p:spPr>
            <a:xfrm>
              <a:off x="10815046" y="1446754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21" name="Straight Connector 182"/>
            <p:cNvCxnSpPr/>
            <p:nvPr/>
          </p:nvCxnSpPr>
          <p:spPr>
            <a:xfrm>
              <a:off x="11289694" y="1446754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22" name="Straight Connector 183"/>
            <p:cNvCxnSpPr/>
            <p:nvPr/>
          </p:nvCxnSpPr>
          <p:spPr>
            <a:xfrm>
              <a:off x="11764343" y="1446754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</p:grpSp>
      <p:sp>
        <p:nvSpPr>
          <p:cNvPr id="123" name="Rectangle 122"/>
          <p:cNvSpPr/>
          <p:nvPr/>
        </p:nvSpPr>
        <p:spPr>
          <a:xfrm>
            <a:off x="503840" y="1036572"/>
            <a:ext cx="11185673" cy="377163"/>
          </a:xfrm>
          <a:prstGeom prst="rect">
            <a:avLst/>
          </a:prstGeom>
          <a:gradFill rotWithShape="1">
            <a:gsLst>
              <a:gs pos="0">
                <a:srgbClr val="0C377B">
                  <a:tint val="73000"/>
                  <a:satMod val="150000"/>
                </a:srgbClr>
              </a:gs>
              <a:gs pos="25000">
                <a:srgbClr val="0C377B">
                  <a:tint val="96000"/>
                  <a:shade val="80000"/>
                  <a:satMod val="105000"/>
                </a:srgbClr>
              </a:gs>
              <a:gs pos="38000">
                <a:srgbClr val="0C377B">
                  <a:tint val="96000"/>
                  <a:shade val="59000"/>
                  <a:satMod val="120000"/>
                </a:srgbClr>
              </a:gs>
              <a:gs pos="55000">
                <a:srgbClr val="0C377B">
                  <a:shade val="57000"/>
                  <a:satMod val="120000"/>
                </a:srgbClr>
              </a:gs>
              <a:gs pos="80000">
                <a:srgbClr val="0C377B">
                  <a:shade val="56000"/>
                  <a:satMod val="145000"/>
                </a:srgbClr>
              </a:gs>
              <a:gs pos="88000">
                <a:srgbClr val="0C377B">
                  <a:shade val="63000"/>
                  <a:satMod val="160000"/>
                </a:srgbClr>
              </a:gs>
              <a:gs pos="100000">
                <a:srgbClr val="0C377B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TextBox 185"/>
          <p:cNvSpPr txBox="1"/>
          <p:nvPr/>
        </p:nvSpPr>
        <p:spPr>
          <a:xfrm>
            <a:off x="534788" y="1049935"/>
            <a:ext cx="370614" cy="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</a:p>
        </p:txBody>
      </p:sp>
      <p:sp>
        <p:nvSpPr>
          <p:cNvPr id="125" name="TextBox 186"/>
          <p:cNvSpPr txBox="1"/>
          <p:nvPr/>
        </p:nvSpPr>
        <p:spPr>
          <a:xfrm>
            <a:off x="1469872" y="1049935"/>
            <a:ext cx="370614" cy="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</a:t>
            </a:r>
          </a:p>
        </p:txBody>
      </p:sp>
      <p:sp>
        <p:nvSpPr>
          <p:cNvPr id="126" name="TextBox 187"/>
          <p:cNvSpPr txBox="1"/>
          <p:nvPr/>
        </p:nvSpPr>
        <p:spPr>
          <a:xfrm>
            <a:off x="2418536" y="1049935"/>
            <a:ext cx="370614" cy="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</a:p>
        </p:txBody>
      </p:sp>
      <p:sp>
        <p:nvSpPr>
          <p:cNvPr id="127" name="TextBox 188"/>
          <p:cNvSpPr txBox="1"/>
          <p:nvPr/>
        </p:nvSpPr>
        <p:spPr>
          <a:xfrm>
            <a:off x="3364167" y="1049935"/>
            <a:ext cx="370614" cy="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</a:t>
            </a:r>
          </a:p>
        </p:txBody>
      </p:sp>
      <p:sp>
        <p:nvSpPr>
          <p:cNvPr id="128" name="TextBox 189"/>
          <p:cNvSpPr txBox="1"/>
          <p:nvPr/>
        </p:nvSpPr>
        <p:spPr>
          <a:xfrm>
            <a:off x="4309797" y="1049935"/>
            <a:ext cx="370614" cy="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</a:t>
            </a:r>
          </a:p>
        </p:txBody>
      </p:sp>
      <p:sp>
        <p:nvSpPr>
          <p:cNvPr id="129" name="TextBox 190"/>
          <p:cNvSpPr txBox="1"/>
          <p:nvPr/>
        </p:nvSpPr>
        <p:spPr>
          <a:xfrm>
            <a:off x="5268612" y="1049935"/>
            <a:ext cx="370614" cy="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</a:t>
            </a:r>
          </a:p>
        </p:txBody>
      </p:sp>
      <p:sp>
        <p:nvSpPr>
          <p:cNvPr id="130" name="TextBox 191"/>
          <p:cNvSpPr txBox="1"/>
          <p:nvPr/>
        </p:nvSpPr>
        <p:spPr>
          <a:xfrm>
            <a:off x="6229371" y="1049935"/>
            <a:ext cx="370614" cy="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</a:t>
            </a:r>
          </a:p>
        </p:txBody>
      </p:sp>
      <p:sp>
        <p:nvSpPr>
          <p:cNvPr id="131" name="TextBox 192"/>
          <p:cNvSpPr txBox="1"/>
          <p:nvPr/>
        </p:nvSpPr>
        <p:spPr>
          <a:xfrm>
            <a:off x="7181271" y="1049935"/>
            <a:ext cx="370614" cy="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34</a:t>
            </a:r>
          </a:p>
        </p:txBody>
      </p:sp>
      <p:sp>
        <p:nvSpPr>
          <p:cNvPr id="132" name="TextBox 193"/>
          <p:cNvSpPr txBox="1"/>
          <p:nvPr/>
        </p:nvSpPr>
        <p:spPr>
          <a:xfrm>
            <a:off x="9067447" y="1049935"/>
            <a:ext cx="370614" cy="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38</a:t>
            </a:r>
          </a:p>
        </p:txBody>
      </p:sp>
      <p:sp>
        <p:nvSpPr>
          <p:cNvPr id="133" name="TextBox 194"/>
          <p:cNvSpPr txBox="1"/>
          <p:nvPr/>
        </p:nvSpPr>
        <p:spPr>
          <a:xfrm>
            <a:off x="10027878" y="1049935"/>
            <a:ext cx="370614" cy="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554826" y="3298642"/>
            <a:ext cx="3288204" cy="240324"/>
          </a:xfrm>
          <a:prstGeom prst="rect">
            <a:avLst/>
          </a:prstGeom>
          <a:gradFill rotWithShape="1">
            <a:gsLst>
              <a:gs pos="0">
                <a:srgbClr val="4F9A06">
                  <a:tint val="73000"/>
                  <a:satMod val="150000"/>
                </a:srgbClr>
              </a:gs>
              <a:gs pos="25000">
                <a:srgbClr val="4F9A06">
                  <a:tint val="96000"/>
                  <a:shade val="80000"/>
                  <a:satMod val="105000"/>
                </a:srgbClr>
              </a:gs>
              <a:gs pos="38000">
                <a:srgbClr val="4F9A06">
                  <a:tint val="96000"/>
                  <a:shade val="59000"/>
                  <a:satMod val="120000"/>
                </a:srgbClr>
              </a:gs>
              <a:gs pos="55000">
                <a:srgbClr val="4F9A06">
                  <a:shade val="57000"/>
                  <a:satMod val="120000"/>
                </a:srgbClr>
              </a:gs>
              <a:gs pos="80000">
                <a:srgbClr val="4F9A06">
                  <a:shade val="56000"/>
                  <a:satMod val="145000"/>
                </a:srgbClr>
              </a:gs>
              <a:gs pos="88000">
                <a:srgbClr val="4F9A06">
                  <a:shade val="63000"/>
                  <a:satMod val="160000"/>
                </a:srgbClr>
              </a:gs>
              <a:gs pos="100000">
                <a:srgbClr val="4F9A06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4F9A06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4F9A06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Civil Engineering FCC-</a:t>
            </a: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ring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458281" y="1987261"/>
            <a:ext cx="2188838" cy="227438"/>
          </a:xfrm>
          <a:prstGeom prst="rect">
            <a:avLst/>
          </a:prstGeom>
          <a:gradFill rotWithShape="1">
            <a:gsLst>
              <a:gs pos="0">
                <a:srgbClr val="A40000">
                  <a:tint val="73000"/>
                  <a:satMod val="150000"/>
                </a:srgbClr>
              </a:gs>
              <a:gs pos="25000">
                <a:srgbClr val="A40000">
                  <a:tint val="96000"/>
                  <a:shade val="80000"/>
                  <a:satMod val="105000"/>
                </a:srgbClr>
              </a:gs>
              <a:gs pos="38000">
                <a:srgbClr val="A40000">
                  <a:tint val="96000"/>
                  <a:shade val="59000"/>
                  <a:satMod val="120000"/>
                </a:srgbClr>
              </a:gs>
              <a:gs pos="55000">
                <a:srgbClr val="A40000">
                  <a:shade val="57000"/>
                  <a:satMod val="120000"/>
                </a:srgbClr>
              </a:gs>
              <a:gs pos="80000">
                <a:srgbClr val="A40000">
                  <a:shade val="56000"/>
                  <a:satMod val="145000"/>
                </a:srgbClr>
              </a:gs>
              <a:gs pos="88000">
                <a:srgbClr val="A40000">
                  <a:shade val="63000"/>
                  <a:satMod val="160000"/>
                </a:srgbClr>
              </a:gs>
              <a:gs pos="100000">
                <a:srgbClr val="A40000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A40000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A40000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Narrow" charset="0"/>
                <a:cs typeface="Arial Narrow" charset="0"/>
              </a:rPr>
              <a:t>Dipole short models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3865515" y="2485616"/>
            <a:ext cx="2569961" cy="227438"/>
          </a:xfrm>
          <a:prstGeom prst="rect">
            <a:avLst/>
          </a:prstGeom>
          <a:gradFill rotWithShape="1">
            <a:gsLst>
              <a:gs pos="0">
                <a:srgbClr val="A40000">
                  <a:tint val="73000"/>
                  <a:satMod val="150000"/>
                </a:srgbClr>
              </a:gs>
              <a:gs pos="25000">
                <a:srgbClr val="A40000">
                  <a:tint val="96000"/>
                  <a:shade val="80000"/>
                  <a:satMod val="105000"/>
                </a:srgbClr>
              </a:gs>
              <a:gs pos="38000">
                <a:srgbClr val="A40000">
                  <a:tint val="96000"/>
                  <a:shade val="59000"/>
                  <a:satMod val="120000"/>
                </a:srgbClr>
              </a:gs>
              <a:gs pos="55000">
                <a:srgbClr val="A40000">
                  <a:shade val="57000"/>
                  <a:satMod val="120000"/>
                </a:srgbClr>
              </a:gs>
              <a:gs pos="80000">
                <a:srgbClr val="A40000">
                  <a:shade val="56000"/>
                  <a:satMod val="145000"/>
                </a:srgbClr>
              </a:gs>
              <a:gs pos="88000">
                <a:srgbClr val="A40000">
                  <a:shade val="63000"/>
                  <a:satMod val="160000"/>
                </a:srgbClr>
              </a:gs>
              <a:gs pos="100000">
                <a:srgbClr val="A40000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A40000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A40000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Narrow" charset="0"/>
                <a:cs typeface="Arial Narrow" charset="0"/>
              </a:rPr>
              <a:t>16 T dipole </a:t>
            </a: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Narrow" charset="0"/>
                <a:cs typeface="Arial Narrow" charset="0"/>
              </a:rPr>
              <a:t>i</a:t>
            </a: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Narrow" charset="0"/>
                <a:cs typeface="Arial Narrow" charset="0"/>
              </a:rPr>
              <a:t>ndust</a:t>
            </a: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Narrow" charset="0"/>
                <a:cs typeface="Arial Narrow" charset="0"/>
              </a:rPr>
              <a:t>. prototypes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6450141" y="2728109"/>
            <a:ext cx="1858448" cy="232035"/>
          </a:xfrm>
          <a:prstGeom prst="rect">
            <a:avLst/>
          </a:prstGeom>
          <a:gradFill rotWithShape="1">
            <a:gsLst>
              <a:gs pos="0">
                <a:srgbClr val="A40000">
                  <a:tint val="73000"/>
                  <a:satMod val="150000"/>
                </a:srgbClr>
              </a:gs>
              <a:gs pos="25000">
                <a:srgbClr val="A40000">
                  <a:tint val="96000"/>
                  <a:shade val="80000"/>
                  <a:satMod val="105000"/>
                </a:srgbClr>
              </a:gs>
              <a:gs pos="38000">
                <a:srgbClr val="A40000">
                  <a:tint val="96000"/>
                  <a:shade val="59000"/>
                  <a:satMod val="120000"/>
                </a:srgbClr>
              </a:gs>
              <a:gs pos="55000">
                <a:srgbClr val="A40000">
                  <a:shade val="57000"/>
                  <a:satMod val="120000"/>
                </a:srgbClr>
              </a:gs>
              <a:gs pos="80000">
                <a:srgbClr val="A40000">
                  <a:shade val="56000"/>
                  <a:satMod val="145000"/>
                </a:srgbClr>
              </a:gs>
              <a:gs pos="88000">
                <a:srgbClr val="A40000">
                  <a:shade val="63000"/>
                  <a:satMod val="160000"/>
                </a:srgbClr>
              </a:gs>
              <a:gs pos="100000">
                <a:srgbClr val="A40000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A40000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A40000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Narrow" charset="0"/>
                <a:cs typeface="Arial Narrow" charset="0"/>
              </a:rPr>
              <a:t>16 T dipoles </a:t>
            </a: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Narrow" charset="0"/>
                <a:cs typeface="Arial Narrow" charset="0"/>
              </a:rPr>
              <a:t>preseries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 Narrow" charset="0"/>
              <a:cs typeface="Arial Narrow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8324667" y="2978418"/>
            <a:ext cx="2352962" cy="230393"/>
          </a:xfrm>
          <a:prstGeom prst="rect">
            <a:avLst/>
          </a:prstGeom>
          <a:gradFill rotWithShape="1">
            <a:gsLst>
              <a:gs pos="0">
                <a:srgbClr val="A40000">
                  <a:tint val="73000"/>
                  <a:satMod val="150000"/>
                </a:srgbClr>
              </a:gs>
              <a:gs pos="25000">
                <a:srgbClr val="A40000">
                  <a:tint val="96000"/>
                  <a:shade val="80000"/>
                  <a:satMod val="105000"/>
                </a:srgbClr>
              </a:gs>
              <a:gs pos="38000">
                <a:srgbClr val="A40000">
                  <a:tint val="96000"/>
                  <a:shade val="59000"/>
                  <a:satMod val="120000"/>
                </a:srgbClr>
              </a:gs>
              <a:gs pos="55000">
                <a:srgbClr val="A40000">
                  <a:shade val="57000"/>
                  <a:satMod val="120000"/>
                </a:srgbClr>
              </a:gs>
              <a:gs pos="80000">
                <a:srgbClr val="A40000">
                  <a:shade val="56000"/>
                  <a:satMod val="145000"/>
                </a:srgbClr>
              </a:gs>
              <a:gs pos="88000">
                <a:srgbClr val="A40000">
                  <a:shade val="63000"/>
                  <a:satMod val="160000"/>
                </a:srgbClr>
              </a:gs>
              <a:gs pos="100000">
                <a:srgbClr val="A40000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A40000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A40000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Narrow" charset="0"/>
                <a:cs typeface="Arial Narrow" charset="0"/>
              </a:rPr>
              <a:t>16 T series production</a:t>
            </a:r>
          </a:p>
        </p:txBody>
      </p:sp>
      <p:sp>
        <p:nvSpPr>
          <p:cNvPr id="139" name="TextBox 200"/>
          <p:cNvSpPr txBox="1"/>
          <p:nvPr/>
        </p:nvSpPr>
        <p:spPr>
          <a:xfrm rot="16200000">
            <a:off x="-155840" y="2564146"/>
            <a:ext cx="11823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SC Magnets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4591873" y="4192747"/>
            <a:ext cx="3318138" cy="269108"/>
          </a:xfrm>
          <a:prstGeom prst="rect">
            <a:avLst/>
          </a:prstGeom>
          <a:gradFill rotWithShape="1">
            <a:gsLst>
              <a:gs pos="0">
                <a:srgbClr val="0C377B">
                  <a:tint val="73000"/>
                  <a:satMod val="150000"/>
                </a:srgbClr>
              </a:gs>
              <a:gs pos="25000">
                <a:srgbClr val="0C377B">
                  <a:tint val="96000"/>
                  <a:shade val="80000"/>
                  <a:satMod val="105000"/>
                </a:srgbClr>
              </a:gs>
              <a:gs pos="38000">
                <a:srgbClr val="0C377B">
                  <a:tint val="96000"/>
                  <a:shade val="59000"/>
                  <a:satMod val="120000"/>
                </a:srgbClr>
              </a:gs>
              <a:gs pos="55000">
                <a:srgbClr val="0C377B">
                  <a:shade val="57000"/>
                  <a:satMod val="120000"/>
                </a:srgbClr>
              </a:gs>
              <a:gs pos="80000">
                <a:srgbClr val="0C377B">
                  <a:shade val="56000"/>
                  <a:satMod val="145000"/>
                </a:srgbClr>
              </a:gs>
              <a:gs pos="88000">
                <a:srgbClr val="0C377B">
                  <a:shade val="63000"/>
                  <a:satMod val="160000"/>
                </a:srgbClr>
              </a:gs>
              <a:gs pos="100000">
                <a:srgbClr val="0C377B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0C377B">
                <a:shade val="30000"/>
                <a:satMod val="20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 FCC-</a:t>
            </a: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ee</a:t>
            </a: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ring + injector</a:t>
            </a:r>
          </a:p>
        </p:txBody>
      </p:sp>
      <p:cxnSp>
        <p:nvCxnSpPr>
          <p:cNvPr id="141" name="Straight Connector 202"/>
          <p:cNvCxnSpPr/>
          <p:nvPr/>
        </p:nvCxnSpPr>
        <p:spPr>
          <a:xfrm flipH="1">
            <a:off x="462562" y="3239066"/>
            <a:ext cx="11230784" cy="0"/>
          </a:xfrm>
          <a:prstGeom prst="line">
            <a:avLst/>
          </a:prstGeom>
          <a:noFill/>
          <a:ln w="19050" cap="flat" cmpd="sng" algn="ctr">
            <a:solidFill>
              <a:srgbClr val="0C377B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</p:cxnSp>
      <p:cxnSp>
        <p:nvCxnSpPr>
          <p:cNvPr id="142" name="Straight Connector 203"/>
          <p:cNvCxnSpPr/>
          <p:nvPr/>
        </p:nvCxnSpPr>
        <p:spPr>
          <a:xfrm flipH="1">
            <a:off x="462562" y="4163700"/>
            <a:ext cx="11230784" cy="0"/>
          </a:xfrm>
          <a:prstGeom prst="line">
            <a:avLst/>
          </a:prstGeom>
          <a:noFill/>
          <a:ln w="19050" cap="flat" cmpd="sng" algn="ctr">
            <a:solidFill>
              <a:srgbClr val="0C377B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</p:cxnSp>
      <p:cxnSp>
        <p:nvCxnSpPr>
          <p:cNvPr id="143" name="Straight Connector 204"/>
          <p:cNvCxnSpPr/>
          <p:nvPr/>
        </p:nvCxnSpPr>
        <p:spPr>
          <a:xfrm flipH="1">
            <a:off x="462562" y="5067558"/>
            <a:ext cx="11230784" cy="0"/>
          </a:xfrm>
          <a:prstGeom prst="line">
            <a:avLst/>
          </a:prstGeom>
          <a:noFill/>
          <a:ln w="19050" cap="flat" cmpd="sng" algn="ctr">
            <a:solidFill>
              <a:srgbClr val="0C377B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</p:cxnSp>
      <p:cxnSp>
        <p:nvCxnSpPr>
          <p:cNvPr id="144" name="Straight Connector 205"/>
          <p:cNvCxnSpPr/>
          <p:nvPr/>
        </p:nvCxnSpPr>
        <p:spPr>
          <a:xfrm flipH="1">
            <a:off x="462562" y="5734215"/>
            <a:ext cx="11230784" cy="0"/>
          </a:xfrm>
          <a:prstGeom prst="line">
            <a:avLst/>
          </a:prstGeom>
          <a:noFill/>
          <a:ln w="19050" cap="flat" cmpd="sng" algn="ctr">
            <a:solidFill>
              <a:srgbClr val="0C377B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</p:cxnSp>
      <p:cxnSp>
        <p:nvCxnSpPr>
          <p:cNvPr id="145" name="Straight Connector 206"/>
          <p:cNvCxnSpPr/>
          <p:nvPr/>
        </p:nvCxnSpPr>
        <p:spPr>
          <a:xfrm flipH="1">
            <a:off x="458281" y="1959200"/>
            <a:ext cx="11230784" cy="0"/>
          </a:xfrm>
          <a:prstGeom prst="line">
            <a:avLst/>
          </a:prstGeom>
          <a:noFill/>
          <a:ln w="19050" cap="flat" cmpd="sng" algn="ctr">
            <a:solidFill>
              <a:srgbClr val="0C377B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</p:cxnSp>
      <p:sp>
        <p:nvSpPr>
          <p:cNvPr id="146" name="TextBox 207"/>
          <p:cNvSpPr txBox="1"/>
          <p:nvPr/>
        </p:nvSpPr>
        <p:spPr>
          <a:xfrm rot="16200000">
            <a:off x="113359" y="3580971"/>
            <a:ext cx="6439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9A06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FCC-</a:t>
            </a: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F9A06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hh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4F9A06"/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47" name="TextBox 208"/>
          <p:cNvSpPr txBox="1"/>
          <p:nvPr/>
        </p:nvSpPr>
        <p:spPr>
          <a:xfrm rot="16200000">
            <a:off x="120967" y="4332558"/>
            <a:ext cx="62874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FCC-</a:t>
            </a: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ee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48" name="TextBox 209"/>
          <p:cNvSpPr txBox="1"/>
          <p:nvPr/>
        </p:nvSpPr>
        <p:spPr>
          <a:xfrm rot="16200000">
            <a:off x="101946" y="5252885"/>
            <a:ext cx="6667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HE-LHC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49" name="Diamond 210"/>
          <p:cNvSpPr/>
          <p:nvPr/>
        </p:nvSpPr>
        <p:spPr>
          <a:xfrm>
            <a:off x="826881" y="1644168"/>
            <a:ext cx="230074" cy="188582"/>
          </a:xfrm>
          <a:prstGeom prst="diamond">
            <a:avLst/>
          </a:prstGeom>
          <a:gradFill rotWithShape="1">
            <a:gsLst>
              <a:gs pos="0">
                <a:srgbClr val="EF2929">
                  <a:tint val="73000"/>
                  <a:satMod val="150000"/>
                </a:srgbClr>
              </a:gs>
              <a:gs pos="25000">
                <a:srgbClr val="EF2929">
                  <a:tint val="96000"/>
                  <a:shade val="80000"/>
                  <a:satMod val="105000"/>
                </a:srgbClr>
              </a:gs>
              <a:gs pos="38000">
                <a:srgbClr val="EF2929">
                  <a:tint val="96000"/>
                  <a:shade val="59000"/>
                  <a:satMod val="120000"/>
                </a:srgbClr>
              </a:gs>
              <a:gs pos="55000">
                <a:srgbClr val="EF2929">
                  <a:shade val="57000"/>
                  <a:satMod val="120000"/>
                </a:srgbClr>
              </a:gs>
              <a:gs pos="80000">
                <a:srgbClr val="EF2929">
                  <a:shade val="56000"/>
                  <a:satMod val="145000"/>
                </a:srgbClr>
              </a:gs>
              <a:gs pos="88000">
                <a:srgbClr val="EF2929">
                  <a:shade val="63000"/>
                  <a:satMod val="160000"/>
                </a:srgbClr>
              </a:gs>
              <a:gs pos="100000">
                <a:srgbClr val="EF2929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EF2929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EF2929">
                <a:shade val="30000"/>
                <a:satMod val="20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0" name="Diamond 211"/>
          <p:cNvSpPr/>
          <p:nvPr/>
        </p:nvSpPr>
        <p:spPr>
          <a:xfrm>
            <a:off x="3556560" y="1625806"/>
            <a:ext cx="230074" cy="188582"/>
          </a:xfrm>
          <a:prstGeom prst="diamond">
            <a:avLst/>
          </a:prstGeom>
          <a:gradFill rotWithShape="1">
            <a:gsLst>
              <a:gs pos="0">
                <a:srgbClr val="EF2929">
                  <a:tint val="73000"/>
                  <a:satMod val="150000"/>
                </a:srgbClr>
              </a:gs>
              <a:gs pos="25000">
                <a:srgbClr val="EF2929">
                  <a:tint val="96000"/>
                  <a:shade val="80000"/>
                  <a:satMod val="105000"/>
                </a:srgbClr>
              </a:gs>
              <a:gs pos="38000">
                <a:srgbClr val="EF2929">
                  <a:tint val="96000"/>
                  <a:shade val="59000"/>
                  <a:satMod val="120000"/>
                </a:srgbClr>
              </a:gs>
              <a:gs pos="55000">
                <a:srgbClr val="EF2929">
                  <a:shade val="57000"/>
                  <a:satMod val="120000"/>
                </a:srgbClr>
              </a:gs>
              <a:gs pos="80000">
                <a:srgbClr val="EF2929">
                  <a:shade val="56000"/>
                  <a:satMod val="145000"/>
                </a:srgbClr>
              </a:gs>
              <a:gs pos="88000">
                <a:srgbClr val="EF2929">
                  <a:shade val="63000"/>
                  <a:satMod val="160000"/>
                </a:srgbClr>
              </a:gs>
              <a:gs pos="100000">
                <a:srgbClr val="EF2929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EF2929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EF2929">
                <a:shade val="30000"/>
                <a:satMod val="20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" name="TextBox 212"/>
          <p:cNvSpPr txBox="1"/>
          <p:nvPr/>
        </p:nvSpPr>
        <p:spPr>
          <a:xfrm>
            <a:off x="3911291" y="1613575"/>
            <a:ext cx="4861319" cy="189901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Strategy Update 2026 – assumed project decision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7854542" y="5425543"/>
            <a:ext cx="2361731" cy="283078"/>
          </a:xfrm>
          <a:prstGeom prst="rect">
            <a:avLst/>
          </a:prstGeom>
          <a:gradFill rotWithShape="1">
            <a:gsLst>
              <a:gs pos="0">
                <a:srgbClr val="5197CC">
                  <a:tint val="73000"/>
                  <a:satMod val="150000"/>
                </a:srgbClr>
              </a:gs>
              <a:gs pos="25000">
                <a:srgbClr val="5197CC">
                  <a:tint val="96000"/>
                  <a:shade val="80000"/>
                  <a:satMod val="105000"/>
                </a:srgbClr>
              </a:gs>
              <a:gs pos="38000">
                <a:srgbClr val="5197CC">
                  <a:tint val="96000"/>
                  <a:shade val="59000"/>
                  <a:satMod val="120000"/>
                </a:srgbClr>
              </a:gs>
              <a:gs pos="55000">
                <a:srgbClr val="5197CC">
                  <a:shade val="57000"/>
                  <a:satMod val="120000"/>
                </a:srgbClr>
              </a:gs>
              <a:gs pos="80000">
                <a:srgbClr val="5197CC">
                  <a:shade val="56000"/>
                  <a:satMod val="145000"/>
                </a:srgbClr>
              </a:gs>
              <a:gs pos="88000">
                <a:srgbClr val="5197CC">
                  <a:shade val="63000"/>
                  <a:satMod val="160000"/>
                </a:srgbClr>
              </a:gs>
              <a:gs pos="100000">
                <a:srgbClr val="5197CC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5197CC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5197CC">
                <a:shade val="30000"/>
                <a:satMod val="200000"/>
              </a:srgbClr>
            </a:contourClr>
          </a:sp3d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Installation HE-LHC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8801419" y="3592250"/>
            <a:ext cx="1897235" cy="247637"/>
          </a:xfrm>
          <a:prstGeom prst="rect">
            <a:avLst/>
          </a:prstGeom>
          <a:gradFill rotWithShape="1">
            <a:gsLst>
              <a:gs pos="0">
                <a:srgbClr val="4F9A06">
                  <a:tint val="73000"/>
                  <a:satMod val="150000"/>
                </a:srgbClr>
              </a:gs>
              <a:gs pos="25000">
                <a:srgbClr val="4F9A06">
                  <a:tint val="96000"/>
                  <a:shade val="80000"/>
                  <a:satMod val="105000"/>
                </a:srgbClr>
              </a:gs>
              <a:gs pos="38000">
                <a:srgbClr val="4F9A06">
                  <a:tint val="96000"/>
                  <a:shade val="59000"/>
                  <a:satMod val="120000"/>
                </a:srgbClr>
              </a:gs>
              <a:gs pos="55000">
                <a:srgbClr val="4F9A06">
                  <a:shade val="57000"/>
                  <a:satMod val="120000"/>
                </a:srgbClr>
              </a:gs>
              <a:gs pos="80000">
                <a:srgbClr val="4F9A06">
                  <a:shade val="56000"/>
                  <a:satMod val="145000"/>
                </a:srgbClr>
              </a:gs>
              <a:gs pos="88000">
                <a:srgbClr val="4F9A06">
                  <a:shade val="63000"/>
                  <a:satMod val="160000"/>
                </a:srgbClr>
              </a:gs>
              <a:gs pos="100000">
                <a:srgbClr val="4F9A06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4F9A06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4F9A06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 Modification</a:t>
            </a:r>
          </a:p>
        </p:txBody>
      </p:sp>
      <p:sp>
        <p:nvSpPr>
          <p:cNvPr id="154" name="TextBox 215"/>
          <p:cNvSpPr txBox="1"/>
          <p:nvPr/>
        </p:nvSpPr>
        <p:spPr>
          <a:xfrm>
            <a:off x="10964369" y="1051484"/>
            <a:ext cx="370614" cy="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42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1155072" y="1622142"/>
            <a:ext cx="2325672" cy="227438"/>
          </a:xfrm>
          <a:prstGeom prst="rect">
            <a:avLst/>
          </a:prstGeom>
          <a:solidFill>
            <a:srgbClr val="A5A5A5">
              <a:lumMod val="75000"/>
            </a:srgbClr>
          </a:solidFill>
          <a:ln w="9525" cap="flat" cmpd="sng" algn="ctr">
            <a:noFill/>
            <a:prstDash val="solid"/>
          </a:ln>
          <a:effectLst>
            <a:glow rad="70000">
              <a:srgbClr val="A40000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Narrow" charset="0"/>
                <a:cs typeface="Arial Narrow" charset="0"/>
              </a:rPr>
              <a:t>Technical Design Phase</a:t>
            </a:r>
          </a:p>
        </p:txBody>
      </p:sp>
      <p:sp>
        <p:nvSpPr>
          <p:cNvPr id="156" name="Down Arrow 217"/>
          <p:cNvSpPr/>
          <p:nvPr/>
        </p:nvSpPr>
        <p:spPr>
          <a:xfrm>
            <a:off x="8205416" y="3227827"/>
            <a:ext cx="121355" cy="2290364"/>
          </a:xfrm>
          <a:prstGeom prst="downArrow">
            <a:avLst/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TextBox 218"/>
          <p:cNvSpPr txBox="1"/>
          <p:nvPr/>
        </p:nvSpPr>
        <p:spPr>
          <a:xfrm>
            <a:off x="8119850" y="1049935"/>
            <a:ext cx="3686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36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6699030" y="4793986"/>
            <a:ext cx="3040612" cy="252747"/>
          </a:xfrm>
          <a:prstGeom prst="rect">
            <a:avLst/>
          </a:prstGeom>
          <a:gradFill rotWithShape="1">
            <a:gsLst>
              <a:gs pos="0">
                <a:srgbClr val="0C377B">
                  <a:tint val="73000"/>
                  <a:satMod val="150000"/>
                </a:srgbClr>
              </a:gs>
              <a:gs pos="25000">
                <a:srgbClr val="0C377B">
                  <a:tint val="96000"/>
                  <a:shade val="80000"/>
                  <a:satMod val="105000"/>
                </a:srgbClr>
              </a:gs>
              <a:gs pos="38000">
                <a:srgbClr val="0C377B">
                  <a:tint val="96000"/>
                  <a:shade val="59000"/>
                  <a:satMod val="120000"/>
                </a:srgbClr>
              </a:gs>
              <a:gs pos="55000">
                <a:srgbClr val="0C377B">
                  <a:shade val="57000"/>
                  <a:satMod val="120000"/>
                </a:srgbClr>
              </a:gs>
              <a:gs pos="80000">
                <a:srgbClr val="0C377B">
                  <a:shade val="56000"/>
                  <a:satMod val="145000"/>
                </a:srgbClr>
              </a:gs>
              <a:gs pos="88000">
                <a:srgbClr val="0C377B">
                  <a:shade val="63000"/>
                  <a:satMod val="160000"/>
                </a:srgbClr>
              </a:gs>
              <a:gs pos="100000">
                <a:srgbClr val="0C377B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0C377B">
                <a:shade val="30000"/>
                <a:satMod val="20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Installation + test FCC-ee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6677824" y="3881875"/>
            <a:ext cx="4970127" cy="247637"/>
          </a:xfrm>
          <a:prstGeom prst="rect">
            <a:avLst/>
          </a:prstGeom>
          <a:gradFill rotWithShape="1">
            <a:gsLst>
              <a:gs pos="0">
                <a:srgbClr val="4F9A06">
                  <a:tint val="73000"/>
                  <a:satMod val="150000"/>
                </a:srgbClr>
              </a:gs>
              <a:gs pos="25000">
                <a:srgbClr val="4F9A06">
                  <a:tint val="96000"/>
                  <a:shade val="80000"/>
                  <a:satMod val="105000"/>
                </a:srgbClr>
              </a:gs>
              <a:gs pos="38000">
                <a:srgbClr val="4F9A06">
                  <a:tint val="96000"/>
                  <a:shade val="59000"/>
                  <a:satMod val="120000"/>
                </a:srgbClr>
              </a:gs>
              <a:gs pos="55000">
                <a:srgbClr val="4F9A06">
                  <a:shade val="57000"/>
                  <a:satMod val="120000"/>
                </a:srgbClr>
              </a:gs>
              <a:gs pos="80000">
                <a:srgbClr val="4F9A06">
                  <a:shade val="56000"/>
                  <a:satMod val="145000"/>
                </a:srgbClr>
              </a:gs>
              <a:gs pos="88000">
                <a:srgbClr val="4F9A06">
                  <a:shade val="63000"/>
                  <a:satMod val="160000"/>
                </a:srgbClr>
              </a:gs>
              <a:gs pos="100000">
                <a:srgbClr val="4F9A06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4F9A06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4F9A06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Installation + test FCC-</a:t>
            </a: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0" name="Down Arrow 221"/>
          <p:cNvSpPr/>
          <p:nvPr/>
        </p:nvSpPr>
        <p:spPr>
          <a:xfrm>
            <a:off x="8322178" y="3236859"/>
            <a:ext cx="111714" cy="723712"/>
          </a:xfrm>
          <a:prstGeom prst="downArrow">
            <a:avLst/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6901464" y="3592110"/>
            <a:ext cx="1876116" cy="247637"/>
          </a:xfrm>
          <a:prstGeom prst="rect">
            <a:avLst/>
          </a:prstGeom>
          <a:gradFill rotWithShape="1">
            <a:gsLst>
              <a:gs pos="0">
                <a:srgbClr val="4F9A06">
                  <a:tint val="73000"/>
                  <a:satMod val="150000"/>
                </a:srgbClr>
              </a:gs>
              <a:gs pos="25000">
                <a:srgbClr val="4F9A06">
                  <a:tint val="96000"/>
                  <a:shade val="80000"/>
                  <a:satMod val="105000"/>
                </a:srgbClr>
              </a:gs>
              <a:gs pos="38000">
                <a:srgbClr val="4F9A06">
                  <a:tint val="96000"/>
                  <a:shade val="59000"/>
                  <a:satMod val="120000"/>
                </a:srgbClr>
              </a:gs>
              <a:gs pos="55000">
                <a:srgbClr val="4F9A06">
                  <a:shade val="57000"/>
                  <a:satMod val="120000"/>
                </a:srgbClr>
              </a:gs>
              <a:gs pos="80000">
                <a:srgbClr val="4F9A06">
                  <a:shade val="56000"/>
                  <a:satMod val="145000"/>
                </a:srgbClr>
              </a:gs>
              <a:gs pos="88000">
                <a:srgbClr val="4F9A06">
                  <a:shade val="63000"/>
                  <a:satMod val="160000"/>
                </a:srgbClr>
              </a:gs>
              <a:gs pos="100000">
                <a:srgbClr val="4F9A06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4F9A06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4F9A06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 TL to LHC        </a:t>
            </a:r>
          </a:p>
        </p:txBody>
      </p:sp>
      <p:sp>
        <p:nvSpPr>
          <p:cNvPr id="162" name="Rectangle 161"/>
          <p:cNvSpPr/>
          <p:nvPr/>
        </p:nvSpPr>
        <p:spPr>
          <a:xfrm>
            <a:off x="7380635" y="5118049"/>
            <a:ext cx="1367366" cy="274569"/>
          </a:xfrm>
          <a:prstGeom prst="rect">
            <a:avLst/>
          </a:prstGeom>
          <a:gradFill rotWithShape="1">
            <a:gsLst>
              <a:gs pos="0">
                <a:srgbClr val="5197CC">
                  <a:tint val="73000"/>
                  <a:satMod val="150000"/>
                </a:srgbClr>
              </a:gs>
              <a:gs pos="25000">
                <a:srgbClr val="5197CC">
                  <a:tint val="96000"/>
                  <a:shade val="80000"/>
                  <a:satMod val="105000"/>
                </a:srgbClr>
              </a:gs>
              <a:gs pos="38000">
                <a:srgbClr val="5197CC">
                  <a:tint val="96000"/>
                  <a:shade val="59000"/>
                  <a:satMod val="120000"/>
                </a:srgbClr>
              </a:gs>
              <a:gs pos="55000">
                <a:srgbClr val="5197CC">
                  <a:shade val="57000"/>
                  <a:satMod val="120000"/>
                </a:srgbClr>
              </a:gs>
              <a:gs pos="80000">
                <a:srgbClr val="5197CC">
                  <a:shade val="56000"/>
                  <a:satMod val="145000"/>
                </a:srgbClr>
              </a:gs>
              <a:gs pos="88000">
                <a:srgbClr val="5197CC">
                  <a:shade val="63000"/>
                  <a:satMod val="160000"/>
                </a:srgbClr>
              </a:gs>
              <a:gs pos="100000">
                <a:srgbClr val="5197CC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5197CC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5197CC">
                <a:shade val="30000"/>
                <a:satMod val="200000"/>
              </a:srgbClr>
            </a:contourClr>
          </a:sp3d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 Removal</a:t>
            </a:r>
          </a:p>
        </p:txBody>
      </p:sp>
      <p:sp>
        <p:nvSpPr>
          <p:cNvPr id="163" name="Bent-Up Arrow 224"/>
          <p:cNvSpPr/>
          <p:nvPr/>
        </p:nvSpPr>
        <p:spPr>
          <a:xfrm rot="5400000">
            <a:off x="3277492" y="2231523"/>
            <a:ext cx="1646899" cy="878495"/>
          </a:xfrm>
          <a:prstGeom prst="bentUpArrow">
            <a:avLst>
              <a:gd name="adj1" fmla="val 4930"/>
              <a:gd name="adj2" fmla="val 4626"/>
              <a:gd name="adj3" fmla="val 25000"/>
            </a:avLst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Bent-Up Arrow 225"/>
          <p:cNvSpPr/>
          <p:nvPr/>
        </p:nvSpPr>
        <p:spPr>
          <a:xfrm rot="5400000">
            <a:off x="2797551" y="2629384"/>
            <a:ext cx="2520280" cy="953078"/>
          </a:xfrm>
          <a:prstGeom prst="bentUpArrow">
            <a:avLst>
              <a:gd name="adj1" fmla="val 4930"/>
              <a:gd name="adj2" fmla="val 4626"/>
              <a:gd name="adj3" fmla="val 25000"/>
            </a:avLst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Bent-Up Arrow 226"/>
          <p:cNvSpPr/>
          <p:nvPr/>
        </p:nvSpPr>
        <p:spPr>
          <a:xfrm rot="5400000">
            <a:off x="3432364" y="2158945"/>
            <a:ext cx="792086" cy="165766"/>
          </a:xfrm>
          <a:prstGeom prst="bentUpArrow">
            <a:avLst>
              <a:gd name="adj1" fmla="val 22590"/>
              <a:gd name="adj2" fmla="val 22956"/>
              <a:gd name="adj3" fmla="val 47442"/>
            </a:avLst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2178350" y="2238596"/>
            <a:ext cx="1898596" cy="227438"/>
          </a:xfrm>
          <a:prstGeom prst="rect">
            <a:avLst/>
          </a:prstGeom>
          <a:gradFill rotWithShape="1">
            <a:gsLst>
              <a:gs pos="0">
                <a:srgbClr val="A40000">
                  <a:tint val="73000"/>
                  <a:satMod val="150000"/>
                </a:srgbClr>
              </a:gs>
              <a:gs pos="25000">
                <a:srgbClr val="A40000">
                  <a:tint val="96000"/>
                  <a:shade val="80000"/>
                  <a:satMod val="105000"/>
                </a:srgbClr>
              </a:gs>
              <a:gs pos="38000">
                <a:srgbClr val="A40000">
                  <a:tint val="96000"/>
                  <a:shade val="59000"/>
                  <a:satMod val="120000"/>
                </a:srgbClr>
              </a:gs>
              <a:gs pos="55000">
                <a:srgbClr val="A40000">
                  <a:shade val="57000"/>
                  <a:satMod val="120000"/>
                </a:srgbClr>
              </a:gs>
              <a:gs pos="80000">
                <a:srgbClr val="A40000">
                  <a:shade val="56000"/>
                  <a:satMod val="145000"/>
                </a:srgbClr>
              </a:gs>
              <a:gs pos="88000">
                <a:srgbClr val="A40000">
                  <a:shade val="63000"/>
                  <a:satMod val="160000"/>
                </a:srgbClr>
              </a:gs>
              <a:gs pos="100000">
                <a:srgbClr val="A40000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A40000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A40000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Narrow" charset="0"/>
                <a:cs typeface="Arial Narrow" charset="0"/>
              </a:rPr>
              <a:t>Dipole long models</a:t>
            </a:r>
          </a:p>
        </p:txBody>
      </p:sp>
      <p:sp>
        <p:nvSpPr>
          <p:cNvPr id="167" name="Bent-Up Arrow 228"/>
          <p:cNvSpPr/>
          <p:nvPr/>
        </p:nvSpPr>
        <p:spPr>
          <a:xfrm rot="5400000">
            <a:off x="6420764" y="3677551"/>
            <a:ext cx="532429" cy="165766"/>
          </a:xfrm>
          <a:prstGeom prst="bentUpArrow">
            <a:avLst>
              <a:gd name="adj1" fmla="val 22590"/>
              <a:gd name="adj2" fmla="val 22956"/>
              <a:gd name="adj3" fmla="val 47442"/>
            </a:avLst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Bent-Up Arrow 229"/>
          <p:cNvSpPr/>
          <p:nvPr/>
        </p:nvSpPr>
        <p:spPr>
          <a:xfrm rot="5400000">
            <a:off x="6437954" y="4603343"/>
            <a:ext cx="532429" cy="165766"/>
          </a:xfrm>
          <a:prstGeom prst="bentUpArrow">
            <a:avLst>
              <a:gd name="adj1" fmla="val 22590"/>
              <a:gd name="adj2" fmla="val 22956"/>
              <a:gd name="adj3" fmla="val 47442"/>
            </a:avLst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5501310" y="4497525"/>
            <a:ext cx="3286738" cy="253180"/>
          </a:xfrm>
          <a:prstGeom prst="rect">
            <a:avLst/>
          </a:prstGeom>
          <a:gradFill rotWithShape="1">
            <a:gsLst>
              <a:gs pos="0">
                <a:srgbClr val="0C377B">
                  <a:tint val="73000"/>
                  <a:satMod val="150000"/>
                </a:srgbClr>
              </a:gs>
              <a:gs pos="25000">
                <a:srgbClr val="0C377B">
                  <a:tint val="96000"/>
                  <a:shade val="80000"/>
                  <a:satMod val="105000"/>
                </a:srgbClr>
              </a:gs>
              <a:gs pos="38000">
                <a:srgbClr val="0C377B">
                  <a:tint val="96000"/>
                  <a:shade val="59000"/>
                  <a:satMod val="120000"/>
                </a:srgbClr>
              </a:gs>
              <a:gs pos="55000">
                <a:srgbClr val="0C377B">
                  <a:shade val="57000"/>
                  <a:satMod val="120000"/>
                </a:srgbClr>
              </a:gs>
              <a:gs pos="80000">
                <a:srgbClr val="0C377B">
                  <a:shade val="56000"/>
                  <a:satMod val="145000"/>
                </a:srgbClr>
              </a:gs>
              <a:gs pos="88000">
                <a:srgbClr val="0C377B">
                  <a:shade val="63000"/>
                  <a:satMod val="160000"/>
                </a:srgbClr>
              </a:gs>
              <a:gs pos="100000">
                <a:srgbClr val="0C377B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0C377B">
                <a:shade val="30000"/>
                <a:satMod val="20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Injector</a:t>
            </a:r>
          </a:p>
        </p:txBody>
      </p:sp>
      <p:sp>
        <p:nvSpPr>
          <p:cNvPr id="170" name="TextBox 231"/>
          <p:cNvSpPr txBox="1"/>
          <p:nvPr/>
        </p:nvSpPr>
        <p:spPr>
          <a:xfrm>
            <a:off x="1415480" y="5254168"/>
            <a:ext cx="5849612" cy="1631216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schedule constrained by 16 T magnets &amp; 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→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earliest possible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physics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starting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dates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2043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FCC-ee: 2039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HE-LHC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2040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(with HL-LHC stop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LS5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 2034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1" name="TextBox 232"/>
          <p:cNvSpPr txBox="1"/>
          <p:nvPr/>
        </p:nvSpPr>
        <p:spPr>
          <a:xfrm>
            <a:off x="8429945" y="2175053"/>
            <a:ext cx="2735108" cy="646331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T magnets</a:t>
            </a:r>
            <a:endParaRPr kumimoji="0" lang="en-GB" sz="36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TextBox 233"/>
          <p:cNvSpPr txBox="1"/>
          <p:nvPr/>
        </p:nvSpPr>
        <p:spPr>
          <a:xfrm>
            <a:off x="10690358" y="3215505"/>
            <a:ext cx="1511119" cy="646331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FCC-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hh</a:t>
            </a:r>
            <a:endParaRPr kumimoji="0" lang="en-GB" sz="3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TextBox 234"/>
          <p:cNvSpPr txBox="1"/>
          <p:nvPr/>
        </p:nvSpPr>
        <p:spPr>
          <a:xfrm>
            <a:off x="9817387" y="4275850"/>
            <a:ext cx="1485471" cy="646331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FCC-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</a:t>
            </a:r>
            <a:endParaRPr kumimoji="0" lang="en-GB" sz="36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TextBox 235"/>
          <p:cNvSpPr txBox="1"/>
          <p:nvPr/>
        </p:nvSpPr>
        <p:spPr>
          <a:xfrm>
            <a:off x="10322754" y="5070826"/>
            <a:ext cx="1566454" cy="646331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HE-LHC</a:t>
            </a:r>
            <a:endParaRPr kumimoji="0" lang="en-GB" sz="3600" b="1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9781" y="1315136"/>
            <a:ext cx="69762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ESU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2020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47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</a:t>
            </a:r>
            <a:r>
              <a:rPr lang="en-US" kern="0" dirty="0" smtClean="0">
                <a:latin typeface="Arial"/>
              </a:rPr>
              <a:t>Even higher energy pp collisions !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088452" y="1661982"/>
            <a:ext cx="8111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If one assumes the scenario </a:t>
            </a:r>
            <a:r>
              <a:rPr lang="en-US" sz="2400" b="1" dirty="0" err="1" smtClean="0"/>
              <a:t>FCCee</a:t>
            </a:r>
            <a:r>
              <a:rPr lang="en-US" sz="2400" b="1" dirty="0" smtClean="0"/>
              <a:t> first followed by </a:t>
            </a:r>
            <a:r>
              <a:rPr lang="en-US" sz="2400" b="1" dirty="0" err="1" smtClean="0"/>
              <a:t>FCChh</a:t>
            </a:r>
            <a:r>
              <a:rPr lang="en-US" sz="2400" b="1" dirty="0" smtClean="0"/>
              <a:t>:</a:t>
            </a:r>
          </a:p>
          <a:p>
            <a:r>
              <a:rPr lang="en-US" sz="2400" b="1" dirty="0" smtClean="0"/>
              <a:t>More time available for R&amp;D on HF magnets with HTS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888" y="2737031"/>
            <a:ext cx="12192000" cy="120392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latin typeface="Arial"/>
              </a:rPr>
              <a:t>Field up to 24 Tesla could be considered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latin typeface="Wingdings 3" panose="05040102010807070707" pitchFamily="18" charset="2"/>
              </a:rPr>
              <a:t>a </a:t>
            </a:r>
            <a:r>
              <a:rPr lang="en-US" kern="0" dirty="0" smtClean="0">
                <a:latin typeface="Arial"/>
              </a:rPr>
              <a:t>150 </a:t>
            </a:r>
            <a:r>
              <a:rPr lang="en-US" kern="0" dirty="0" err="1" smtClean="0">
                <a:latin typeface="Arial"/>
              </a:rPr>
              <a:t>TeV</a:t>
            </a:r>
            <a:r>
              <a:rPr lang="en-US" kern="0" dirty="0" smtClean="0">
                <a:latin typeface="Arial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03238" y="4221898"/>
            <a:ext cx="8316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We have checked that the tunnel designed for 100 </a:t>
            </a:r>
            <a:r>
              <a:rPr lang="en-US" sz="2400" b="1" dirty="0" err="1" smtClean="0"/>
              <a:t>TeV</a:t>
            </a:r>
            <a:r>
              <a:rPr lang="en-US" sz="2400" b="1" dirty="0" smtClean="0"/>
              <a:t> does not </a:t>
            </a:r>
            <a:r>
              <a:rPr lang="en-US" sz="2400" b="1" smtClean="0"/>
              <a:t>lead to show </a:t>
            </a:r>
            <a:r>
              <a:rPr lang="en-US" sz="2400" b="1" dirty="0" smtClean="0"/>
              <a:t>stoppers for 150 </a:t>
            </a:r>
            <a:r>
              <a:rPr lang="en-US" sz="2400" b="1" dirty="0" err="1" smtClean="0"/>
              <a:t>TeV</a:t>
            </a:r>
            <a:endParaRPr lang="en-US" sz="2400" b="1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324" y="5517232"/>
            <a:ext cx="12192000" cy="120392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latin typeface="Arial"/>
              </a:rPr>
              <a:t>Strong R&amp;D on HTS cable (in particular to reduce the cost is on-going</a:t>
            </a:r>
          </a:p>
        </p:txBody>
      </p:sp>
    </p:spTree>
    <p:extLst>
      <p:ext uri="{BB962C8B-B14F-4D97-AF65-F5344CB8AC3E}">
        <p14:creationId xmlns:p14="http://schemas.microsoft.com/office/powerpoint/2010/main" val="327131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8948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kern="0" dirty="0" smtClean="0">
                <a:latin typeface="Arial"/>
              </a:rPr>
              <a:t>Conclusions</a:t>
            </a:r>
            <a:endParaRPr lang="en-US" sz="1600" kern="0" dirty="0">
              <a:latin typeface="Arial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088452" y="1330047"/>
            <a:ext cx="1047754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FCCee</a:t>
            </a:r>
            <a:r>
              <a:rPr lang="en-US" sz="2400" b="1" dirty="0" smtClean="0"/>
              <a:t> enables unequaled precision tests of the EW sector of the SM</a:t>
            </a:r>
            <a:endParaRPr lang="en-US" sz="2400" b="1" dirty="0"/>
          </a:p>
          <a:p>
            <a:r>
              <a:rPr lang="en-US" sz="2400" b="1" dirty="0"/>
              <a:t>Thanks to</a:t>
            </a:r>
          </a:p>
          <a:p>
            <a:r>
              <a:rPr lang="en-US" b="1" dirty="0" smtClean="0"/>
              <a:t> Extremely high luminosities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Operation at the Z pole (mandatory) and WW threshold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Clean and well know initial condition (beam energy calibration, very small </a:t>
            </a:r>
            <a:r>
              <a:rPr lang="en-US" b="1" dirty="0" err="1" smtClean="0"/>
              <a:t>beamstralhung</a:t>
            </a:r>
            <a:r>
              <a:rPr lang="en-US" b="1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Well know accelerator technologies (being tested with KEKII)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88452" y="3378475"/>
            <a:ext cx="1102021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FCChh</a:t>
            </a:r>
            <a:r>
              <a:rPr lang="en-US" sz="2400" b="1" dirty="0" smtClean="0"/>
              <a:t> enables unequaled reach for direct BSM physics as well as  tests of the EW sector complementary to </a:t>
            </a:r>
            <a:r>
              <a:rPr lang="en-US" sz="2400" b="1" dirty="0" err="1" smtClean="0"/>
              <a:t>FCCee</a:t>
            </a:r>
            <a:r>
              <a:rPr lang="en-US" sz="2400" b="1" dirty="0" smtClean="0"/>
              <a:t> </a:t>
            </a:r>
          </a:p>
          <a:p>
            <a:r>
              <a:rPr lang="en-US" sz="2400" b="1" dirty="0" smtClean="0"/>
              <a:t>Thanks 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Extremely high energy and luminosities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Excellent complementarity with </a:t>
            </a:r>
            <a:r>
              <a:rPr lang="en-US" b="1" dirty="0" err="1" smtClean="0"/>
              <a:t>FCCee</a:t>
            </a:r>
            <a:r>
              <a:rPr lang="en-US" b="1" dirty="0" smtClean="0"/>
              <a:t> (</a:t>
            </a:r>
            <a:r>
              <a:rPr lang="en-US" b="1" dirty="0" err="1" smtClean="0"/>
              <a:t>ttH</a:t>
            </a:r>
            <a:r>
              <a:rPr lang="en-US" b="1" dirty="0" smtClean="0"/>
              <a:t> and HHH couplings)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A</a:t>
            </a:r>
            <a:r>
              <a:rPr lang="en-US" b="1" dirty="0" smtClean="0"/>
              <a:t>ccelerator technologies being tested at HL-LHC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As well as ANKA for vacuum system tests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765" y="5815985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kern="0" dirty="0" smtClean="0">
                <a:latin typeface="Arial"/>
              </a:rPr>
              <a:t>FCC would enable a fantastic opportunity for HEP over the next 60 years or so …</a:t>
            </a:r>
            <a:endParaRPr lang="en-US" sz="1600" kern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336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83732" y="2636912"/>
            <a:ext cx="46714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smtClean="0"/>
              <a:t>Back up slides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85058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123728" y="15389"/>
            <a:ext cx="7968716" cy="58477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Possible </a:t>
            </a: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Strategy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(</a:t>
            </a:r>
            <a:r>
              <a:rPr kumimoji="0" lang="fr-FR" sz="32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… in </a:t>
            </a:r>
            <a:r>
              <a:rPr kumimoji="0" lang="fr-FR" sz="320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my</a:t>
            </a:r>
            <a:r>
              <a:rPr kumimoji="0" lang="fr-FR" sz="32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fr-FR" sz="320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views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)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5536" y="836712"/>
            <a:ext cx="115691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1" i="0" u="none" strike="noStrike" kern="0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Mesuring</a:t>
            </a:r>
            <a:r>
              <a:rPr kumimoji="0" lang="en-GB" sz="24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the electroweak sector with the HIGHEST possible precision with </a:t>
            </a:r>
            <a:r>
              <a:rPr kumimoji="0" lang="en-GB" sz="2400" b="1" i="0" u="none" strike="noStrike" kern="0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e</a:t>
            </a:r>
            <a:r>
              <a:rPr kumimoji="0" lang="en-GB" sz="2400" b="1" i="0" u="none" strike="noStrike" kern="0" cap="none" spc="0" normalizeH="0" baseline="3000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+</a:t>
            </a:r>
            <a:r>
              <a:rPr kumimoji="0" lang="en-GB" sz="2400" b="1" i="0" u="none" strike="noStrike" kern="0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e</a:t>
            </a:r>
            <a:r>
              <a:rPr kumimoji="0" lang="en-GB" sz="2400" b="1" i="0" u="none" strike="noStrike" kern="0" cap="none" spc="0" normalizeH="0" baseline="3000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-</a:t>
            </a:r>
            <a:r>
              <a:rPr kumimoji="0" lang="en-GB" sz="24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collisions, i.e</a:t>
            </a:r>
            <a:r>
              <a:rPr lang="en-GB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 “clean environment” </a:t>
            </a:r>
            <a:r>
              <a:rPr kumimoji="0" lang="en-GB" sz="24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(Z, W, H, heavy</a:t>
            </a:r>
            <a:r>
              <a:rPr kumimoji="0" lang="en-GB" sz="2400" b="1" i="0" u="none" strike="noStrike" kern="0" cap="none" spc="0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GB" sz="2400" b="1" i="0" u="none" strike="noStrike" kern="0" cap="none" spc="0" normalizeH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flavors</a:t>
            </a:r>
            <a:r>
              <a:rPr kumimoji="0" lang="en-GB" sz="2400" b="1" i="0" u="none" strike="noStrike" kern="0" cap="none" spc="0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(b, </a:t>
            </a:r>
            <a:r>
              <a:rPr kumimoji="0" lang="en-GB" sz="2400" b="1" i="0" u="none" strike="noStrike" kern="0" cap="none" spc="0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top) …).</a:t>
            </a:r>
            <a:endParaRPr kumimoji="0" lang="en-GB" sz="2400" b="1" i="0" u="none" strike="noStrike" kern="0" cap="none" spc="0" normalizeH="0" baseline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Search deviations from the SM providing indications on the scale of New Physics (ignoring Naturalness, so far BSM </a:t>
            </a:r>
            <a:r>
              <a:rPr lang="en-GB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r>
              <a:rPr kumimoji="0" lang="en-GB" sz="2400" b="1" i="0" u="none" strike="noStrike" kern="0" cap="none" spc="0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GB" sz="24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~10</a:t>
            </a:r>
            <a:r>
              <a:rPr kumimoji="0" lang="en-GB" sz="2400" b="1" i="0" u="none" strike="noStrike" kern="0" cap="none" spc="0" normalizeH="0" baseline="3000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10</a:t>
            </a:r>
            <a:r>
              <a:rPr kumimoji="0" lang="en-GB" sz="2400" b="1" i="0" u="none" strike="noStrike" kern="0" cap="none" spc="0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GeV from vacuum stability)</a:t>
            </a:r>
            <a:endParaRPr kumimoji="0" lang="en-GB" sz="2400" b="1" i="0" u="none" strike="noStrike" kern="0" cap="none" spc="0" normalizeH="0" baseline="3000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Complementing</a:t>
            </a:r>
            <a:r>
              <a:rPr kumimoji="0" lang="en-GB" sz="2400" b="1" i="0" u="none" strike="noStrike" kern="0" cap="none" spc="0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lang="en-GB" sz="2400" b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FCCee</a:t>
            </a:r>
            <a:r>
              <a:rPr lang="en-GB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precision measurements </a:t>
            </a:r>
            <a:r>
              <a:rPr kumimoji="0" lang="en-GB" sz="2400" b="1" i="0" u="none" strike="noStrike" kern="0" cap="none" spc="0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and </a:t>
            </a:r>
            <a:r>
              <a:rPr kumimoji="0" lang="en-GB" sz="24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Exploring this New Physics directly with pp collisions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If needed, complement the studies with other types of collisions</a:t>
            </a: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e</a:t>
            </a:r>
            <a:r>
              <a:rPr kumimoji="0" lang="en-GB" sz="2400" b="1" i="0" u="none" strike="noStrike" kern="0" cap="none" spc="0" normalizeH="0" baseline="3000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+/-</a:t>
            </a:r>
            <a:r>
              <a:rPr kumimoji="0" lang="en-GB" sz="24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p collisions </a:t>
            </a: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itchFamily="18" charset="2"/>
              </a:rPr>
              <a:t>gg </a:t>
            </a:r>
            <a:r>
              <a:rPr kumimoji="0" lang="en-GB" sz="24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collisions</a:t>
            </a: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</a:rPr>
              <a:t>m</a:t>
            </a:r>
            <a:r>
              <a:rPr kumimoji="0" lang="en-GB" sz="2400" b="1" i="0" u="none" strike="noStrike" kern="0" cap="none" spc="0" normalizeH="0" baseline="3000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</a:rPr>
              <a:t>+</a:t>
            </a:r>
            <a:r>
              <a:rPr kumimoji="0" lang="en-GB" sz="2400" b="1" i="0" u="none" strike="noStrike" kern="0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</a:rPr>
              <a:t>m</a:t>
            </a:r>
            <a:r>
              <a:rPr kumimoji="0" lang="en-GB" sz="2400" b="1" i="0" u="none" strike="noStrike" kern="0" cap="none" spc="0" normalizeH="0" baseline="3000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</a:rPr>
              <a:t>-</a:t>
            </a:r>
            <a:r>
              <a:rPr kumimoji="0" lang="en-GB" sz="24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 collisions</a:t>
            </a:r>
            <a:endParaRPr kumimoji="0" lang="en-GB" sz="2400" b="1" i="0" u="none" strike="noStrike" kern="0" cap="none" spc="0" normalizeH="0" baseline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ymbol" pitchFamily="18" charset="2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99756" y="6023419"/>
            <a:ext cx="5271579" cy="58477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A « &gt;50-year » programme !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91444" y="4749354"/>
            <a:ext cx="10477164" cy="107721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We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should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develop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a </a:t>
            </a: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strategy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toward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Very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High </a:t>
            </a: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Energy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… …</a:t>
            </a: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possibly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with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the </a:t>
            </a:r>
            <a:r>
              <a:rPr kumimoji="0" lang="fr-F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same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complex</a:t>
            </a:r>
            <a:r>
              <a:rPr lang="fr-FR" sz="32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223792" y="3579138"/>
            <a:ext cx="7801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rgbClr val="FFC000"/>
                </a:solidFill>
              </a:rPr>
              <a:t>Could</a:t>
            </a:r>
            <a:r>
              <a:rPr lang="fr-FR" sz="2400" b="1" dirty="0" smtClean="0">
                <a:solidFill>
                  <a:srgbClr val="FFC000"/>
                </a:solidFill>
              </a:rPr>
              <a:t> use </a:t>
            </a:r>
            <a:r>
              <a:rPr lang="fr-FR" sz="2400" b="1" dirty="0" smtClean="0">
                <a:solidFill>
                  <a:srgbClr val="FFC000"/>
                </a:solidFill>
              </a:rPr>
              <a:t>FCC infrastructures, not </a:t>
            </a:r>
            <a:r>
              <a:rPr lang="fr-FR" sz="2400" b="1" dirty="0" err="1" smtClean="0">
                <a:solidFill>
                  <a:srgbClr val="FFC000"/>
                </a:solidFill>
              </a:rPr>
              <a:t>discussed</a:t>
            </a:r>
            <a:r>
              <a:rPr lang="fr-FR" sz="2400" b="1" dirty="0" smtClean="0">
                <a:solidFill>
                  <a:srgbClr val="FFC000"/>
                </a:solidFill>
              </a:rPr>
              <a:t> in </a:t>
            </a:r>
            <a:r>
              <a:rPr lang="fr-FR" sz="2400" b="1" dirty="0" err="1" smtClean="0">
                <a:solidFill>
                  <a:srgbClr val="FFC000"/>
                </a:solidFill>
              </a:rPr>
              <a:t>this</a:t>
            </a:r>
            <a:r>
              <a:rPr lang="fr-FR" sz="2400" b="1" dirty="0" smtClean="0">
                <a:solidFill>
                  <a:srgbClr val="FFC000"/>
                </a:solidFill>
              </a:rPr>
              <a:t> talk</a:t>
            </a:r>
            <a:endParaRPr lang="fr-FR" sz="2400" b="1" dirty="0">
              <a:solidFill>
                <a:srgbClr val="FFC000"/>
              </a:solidFill>
            </a:endParaRPr>
          </a:p>
        </p:txBody>
      </p:sp>
      <p:sp>
        <p:nvSpPr>
          <p:cNvPr id="7" name="Accolade fermante 6"/>
          <p:cNvSpPr/>
          <p:nvPr/>
        </p:nvSpPr>
        <p:spPr>
          <a:xfrm>
            <a:off x="3647728" y="3537012"/>
            <a:ext cx="252028" cy="641685"/>
          </a:xfrm>
          <a:prstGeom prst="righ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7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629225" y="31269"/>
            <a:ext cx="6620787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further the Higgs properties and couplings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1876708" y="615476"/>
                <a:ext cx="4931991" cy="583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𝑽</m:t>
                        </m:r>
                      </m:e>
                      <m:sub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𝑯𝒊𝒈𝒈𝒔</m:t>
                        </m:r>
                      </m:sub>
                    </m:sSub>
                    <m:r>
                      <a:rPr lang="en-US" sz="2800" b="1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>
                    <a:solidFill>
                      <a:schemeClr val="bg1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𝝓</m:t>
                        </m:r>
                      </m:e>
                      <m: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†</m:t>
                        </m:r>
                      </m:sup>
                    </m:sSup>
                    <m:r>
                      <a:rPr lang="en-US" sz="2800" b="1" i="1">
                        <a:solidFill>
                          <a:schemeClr val="bg1"/>
                        </a:solidFill>
                        <a:latin typeface="Cambria Math"/>
                        <a:ea typeface="Cambria Math"/>
                        <a:sym typeface="Symbol"/>
                      </a:rPr>
                      <m:t>𝝓</m:t>
                    </m:r>
                    <m:r>
                      <a:rPr lang="en-US" sz="2800" b="1">
                        <a:solidFill>
                          <a:schemeClr val="bg1"/>
                        </a:solidFill>
                        <a:latin typeface="Cambria Math"/>
                        <a:ea typeface="Cambria Math"/>
                        <a:sym typeface="Symbol"/>
                      </a:rPr>
                      <m:t>+</m:t>
                    </m:r>
                    <m:r>
                      <a:rPr lang="en-US" sz="2800" b="1" i="1">
                        <a:solidFill>
                          <a:schemeClr val="bg1"/>
                        </a:solidFill>
                        <a:latin typeface="Cambria Math"/>
                        <a:ea typeface="Cambria Math"/>
                        <a:sym typeface="Symbol"/>
                      </a:rPr>
                      <m:t>𝝀</m:t>
                    </m:r>
                    <m:sSup>
                      <m:sSup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  <m:t>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𝝓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†</m:t>
                            </m:r>
                          </m:sup>
                        </m:s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𝝓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  <m:t></m:t>
                        </m:r>
                      </m:e>
                      <m: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6708" y="615476"/>
                <a:ext cx="4931991" cy="5836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ccolade ouvrante 1"/>
          <p:cNvSpPr/>
          <p:nvPr/>
        </p:nvSpPr>
        <p:spPr>
          <a:xfrm rot="16200000">
            <a:off x="8396860" y="211194"/>
            <a:ext cx="360040" cy="2440797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/>
          <p:cNvSpPr txBox="1"/>
          <p:nvPr/>
        </p:nvSpPr>
        <p:spPr>
          <a:xfrm>
            <a:off x="6216704" y="2204029"/>
            <a:ext cx="4331635" cy="46166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H coupling to fermions </a:t>
            </a:r>
            <a:r>
              <a:rPr lang="en-US" sz="2400" b="1" dirty="0">
                <a:latin typeface="Symbol" panose="05050102010706020507" pitchFamily="18" charset="2"/>
              </a:rPr>
              <a:t>l</a:t>
            </a:r>
            <a:r>
              <a:rPr lang="en-US" sz="2400" b="1" dirty="0"/>
              <a:t>² </a:t>
            </a:r>
            <a:r>
              <a:rPr lang="en-US" sz="2400" b="1" dirty="0">
                <a:latin typeface="Symbol" pitchFamily="18" charset="2"/>
              </a:rPr>
              <a:t>µ</a:t>
            </a:r>
            <a:r>
              <a:rPr lang="en-US" sz="2400" b="1" dirty="0"/>
              <a:t> m</a:t>
            </a:r>
            <a:r>
              <a:rPr lang="en-US" sz="2400" b="1" baseline="-25000" dirty="0"/>
              <a:t>f</a:t>
            </a:r>
            <a:r>
              <a:rPr lang="en-US" sz="2400" b="1" dirty="0"/>
              <a:t>²</a:t>
            </a:r>
            <a:endParaRPr lang="en-US" sz="2400" b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/>
              <p:cNvSpPr txBox="1"/>
              <p:nvPr/>
            </p:nvSpPr>
            <p:spPr>
              <a:xfrm>
                <a:off x="6708069" y="615477"/>
                <a:ext cx="3737625" cy="594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/>
                          <a:sym typeface="Symbol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  <a:sym typeface="Symbol"/>
                                    </a:rPr>
                                    <m:t>𝝍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sym typeface="Symbol"/>
                                    </a:rPr>
                                    <m:t>𝑳𝒊</m:t>
                                  </m:r>
                                </m:sub>
                              </m:sSub>
                            </m:e>
                          </m:acc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sym typeface="Symbol"/>
                                </a:rPr>
                                <m:t>𝒀</m:t>
                              </m:r>
                            </m:e>
                            <m:sub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sym typeface="Symbol"/>
                                </a:rPr>
                                <m:t>𝒊𝒋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  <a:sym typeface="Symbol"/>
                                </a:rPr>
                                <m:t>𝝍</m:t>
                              </m:r>
                            </m:e>
                            <m:sub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sym typeface="Symbol"/>
                                </a:rPr>
                                <m:t>𝑹𝒋</m:t>
                              </m:r>
                            </m:sub>
                          </m:sSub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𝝓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+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𝒉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.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𝒄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en-US" sz="28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1" name="ZoneTexte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069" y="615477"/>
                <a:ext cx="3737625" cy="594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Ellipse 51"/>
          <p:cNvSpPr/>
          <p:nvPr/>
        </p:nvSpPr>
        <p:spPr>
          <a:xfrm>
            <a:off x="7752185" y="647757"/>
            <a:ext cx="432049" cy="5948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7557764" y="1600845"/>
                <a:ext cx="2066655" cy="63664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SupPr>
                            <m:e>
                              <m:r>
                                <a:rPr lang="en-US" sz="2800" b="1" i="1">
                                  <a:latin typeface="Cambria Math"/>
                                  <a:sym typeface="Symbol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800" b="1" i="1">
                                  <a:latin typeface="Cambria Math"/>
                                  <a:sym typeface="Symbol"/>
                                </a:rPr>
                                <m:t>𝒊𝒋</m:t>
                              </m:r>
                            </m:sub>
                            <m:sup/>
                          </m:sSubSup>
                          <m:r>
                            <a:rPr lang="en-US" sz="2800" b="1" i="1">
                              <a:latin typeface="Cambria Math"/>
                              <a:ea typeface="Cambria Math"/>
                              <a:sym typeface="Symbol"/>
                            </a:rPr>
                            <m:t>≡</m:t>
                          </m:r>
                          <m:r>
                            <a:rPr lang="en-US" sz="2800" b="1" i="1">
                              <a:latin typeface="Cambria Math"/>
                              <a:sym typeface="Symbol"/>
                            </a:rPr>
                            <m:t> </m:t>
                          </m:r>
                          <m:r>
                            <a:rPr lang="en-US" sz="2800" b="1" i="1">
                              <a:latin typeface="Cambria Math"/>
                              <a:sym typeface="Symbol"/>
                            </a:rPr>
                            <m:t>𝒀</m:t>
                          </m:r>
                        </m:e>
                        <m:sub>
                          <m:r>
                            <a:rPr lang="en-US" sz="2800" b="1" i="1">
                              <a:latin typeface="Cambria Math"/>
                              <a:sym typeface="Symbol"/>
                            </a:rPr>
                            <m:t>𝒊𝒋</m:t>
                          </m:r>
                        </m:sub>
                      </m:sSub>
                      <m:r>
                        <a:rPr lang="en-US" sz="2800" b="1" i="1">
                          <a:latin typeface="Cambria Math"/>
                          <a:sym typeface="Symbol"/>
                        </a:rPr>
                        <m:t>𝒗</m:t>
                      </m:r>
                    </m:oMath>
                  </m:oMathPara>
                </a14:m>
                <a:endParaRPr lang="en-US" sz="2800" b="1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764" y="1600845"/>
                <a:ext cx="2066655" cy="6366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e 19"/>
          <p:cNvGrpSpPr/>
          <p:nvPr/>
        </p:nvGrpSpPr>
        <p:grpSpPr>
          <a:xfrm>
            <a:off x="7426276" y="3150589"/>
            <a:ext cx="2104167" cy="1475118"/>
            <a:chOff x="2767890" y="5252312"/>
            <a:chExt cx="2104167" cy="1475118"/>
          </a:xfrm>
        </p:grpSpPr>
        <p:grpSp>
          <p:nvGrpSpPr>
            <p:cNvPr id="22" name="Groupe 21"/>
            <p:cNvGrpSpPr/>
            <p:nvPr/>
          </p:nvGrpSpPr>
          <p:grpSpPr>
            <a:xfrm>
              <a:off x="2767890" y="5252312"/>
              <a:ext cx="2104167" cy="1475118"/>
              <a:chOff x="2367697" y="2367254"/>
              <a:chExt cx="2104167" cy="1475118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2367697" y="2367254"/>
                <a:ext cx="2104167" cy="147511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e 24"/>
              <p:cNvGrpSpPr/>
              <p:nvPr/>
            </p:nvGrpSpPr>
            <p:grpSpPr>
              <a:xfrm>
                <a:off x="3286753" y="2460327"/>
                <a:ext cx="1111578" cy="1366170"/>
                <a:chOff x="3864794" y="3309035"/>
                <a:chExt cx="1111578" cy="1366170"/>
              </a:xfrm>
            </p:grpSpPr>
            <p:cxnSp>
              <p:nvCxnSpPr>
                <p:cNvPr id="27" name="Connecteur droit 26"/>
                <p:cNvCxnSpPr/>
                <p:nvPr/>
              </p:nvCxnSpPr>
              <p:spPr>
                <a:xfrm>
                  <a:off x="4181036" y="3969061"/>
                  <a:ext cx="648072" cy="7200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27"/>
                <p:cNvCxnSpPr/>
                <p:nvPr/>
              </p:nvCxnSpPr>
              <p:spPr>
                <a:xfrm>
                  <a:off x="4181036" y="4005065"/>
                  <a:ext cx="0" cy="5400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ZoneTexte 28"/>
                <p:cNvSpPr txBox="1"/>
                <p:nvPr/>
              </p:nvSpPr>
              <p:spPr>
                <a:xfrm>
                  <a:off x="3864794" y="3309035"/>
                  <a:ext cx="38343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/>
                    <a:t>H</a:t>
                  </a:r>
                </a:p>
              </p:txBody>
            </p:sp>
            <p:sp>
              <p:nvSpPr>
                <p:cNvPr id="30" name="ZoneTexte 29"/>
                <p:cNvSpPr txBox="1"/>
                <p:nvPr/>
              </p:nvSpPr>
              <p:spPr>
                <a:xfrm>
                  <a:off x="3955703" y="4275095"/>
                  <a:ext cx="26962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/>
                    <a:t>f</a:t>
                  </a:r>
                </a:p>
              </p:txBody>
            </p:sp>
            <p:sp>
              <p:nvSpPr>
                <p:cNvPr id="32" name="ZoneTexte 31"/>
                <p:cNvSpPr txBox="1"/>
                <p:nvPr/>
              </p:nvSpPr>
              <p:spPr>
                <a:xfrm>
                  <a:off x="4706746" y="3723590"/>
                  <a:ext cx="26962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/>
                    <a:t>f</a:t>
                  </a:r>
                </a:p>
              </p:txBody>
            </p:sp>
          </p:grpSp>
          <p:sp>
            <p:nvSpPr>
              <p:cNvPr id="26" name="ZoneTexte 25"/>
              <p:cNvSpPr txBox="1"/>
              <p:nvPr/>
            </p:nvSpPr>
            <p:spPr>
              <a:xfrm>
                <a:off x="2636625" y="2935687"/>
                <a:ext cx="741037" cy="40011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latin typeface="Symbol" pitchFamily="18" charset="2"/>
                  </a:rPr>
                  <a:t>µ</a:t>
                </a:r>
                <a:r>
                  <a:rPr lang="en-US" b="1"/>
                  <a:t> </a:t>
                </a:r>
                <a:r>
                  <a:rPr lang="en-US" b="1">
                    <a:latin typeface="+mn-lt"/>
                  </a:rPr>
                  <a:t>Y</a:t>
                </a:r>
                <a:r>
                  <a:rPr lang="en-US" b="1">
                    <a:latin typeface="Symbol" pitchFamily="18" charset="2"/>
                  </a:rPr>
                  <a:t>n</a:t>
                </a:r>
                <a:endParaRPr lang="en-US" b="1">
                  <a:latin typeface="+mj-lt"/>
                </a:endParaRPr>
              </a:p>
            </p:txBody>
          </p:sp>
        </p:grpSp>
        <p:cxnSp>
          <p:nvCxnSpPr>
            <p:cNvPr id="23" name="Connecteur droit 22"/>
            <p:cNvCxnSpPr/>
            <p:nvPr/>
          </p:nvCxnSpPr>
          <p:spPr>
            <a:xfrm>
              <a:off x="3612235" y="5518190"/>
              <a:ext cx="390953" cy="52322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7" descr="JE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369" y="1400856"/>
            <a:ext cx="4316957" cy="3237365"/>
          </a:xfrm>
          <a:prstGeom prst="rect">
            <a:avLst/>
          </a:prstGeom>
        </p:spPr>
      </p:pic>
      <p:pic>
        <p:nvPicPr>
          <p:cNvPr id="34" name="Picture 8" descr="Mepsil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555" y="3207380"/>
            <a:ext cx="2686050" cy="5067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3102607" y="5373827"/>
            <a:ext cx="6084676" cy="51620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precisions H couplings needed</a:t>
            </a:r>
          </a:p>
        </p:txBody>
      </p:sp>
    </p:spTree>
    <p:extLst>
      <p:ext uri="{BB962C8B-B14F-4D97-AF65-F5344CB8AC3E}">
        <p14:creationId xmlns:p14="http://schemas.microsoft.com/office/powerpoint/2010/main" val="264855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13857" y="15008"/>
            <a:ext cx="7929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ElectroWeak</a:t>
            </a:r>
            <a:r>
              <a:rPr lang="fr-FR" sz="2400" b="1" dirty="0"/>
              <a:t> </a:t>
            </a:r>
            <a:r>
              <a:rPr lang="fr-FR" sz="2400" b="1" dirty="0" err="1"/>
              <a:t>Symmetry</a:t>
            </a:r>
            <a:r>
              <a:rPr lang="fr-FR" sz="2400" b="1" dirty="0"/>
              <a:t> </a:t>
            </a:r>
            <a:r>
              <a:rPr lang="fr-FR" sz="2400" b="1" dirty="0" err="1"/>
              <a:t>Breaking</a:t>
            </a:r>
            <a:r>
              <a:rPr lang="fr-FR" sz="2400" b="1" dirty="0"/>
              <a:t> </a:t>
            </a:r>
            <a:r>
              <a:rPr lang="fr-FR" sz="2400" b="1" dirty="0" err="1"/>
              <a:t>precision</a:t>
            </a:r>
            <a:r>
              <a:rPr lang="fr-FR" sz="2400" b="1" dirty="0"/>
              <a:t> </a:t>
            </a:r>
            <a:r>
              <a:rPr lang="fr-FR" sz="2400" b="1" dirty="0" err="1"/>
              <a:t>measurements</a:t>
            </a:r>
            <a:endParaRPr lang="fr-FR" sz="2400" b="1" dirty="0"/>
          </a:p>
        </p:txBody>
      </p:sp>
      <p:sp>
        <p:nvSpPr>
          <p:cNvPr id="3" name="Étoile à 4 branches 2"/>
          <p:cNvSpPr/>
          <p:nvPr/>
        </p:nvSpPr>
        <p:spPr>
          <a:xfrm>
            <a:off x="1847528" y="1059124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6887157" y="3400341"/>
                <a:ext cx="3650550" cy="8550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h</m:t>
                              </m:r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𝛾𝛾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𝑆𝑀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𝛾𝛾</m:t>
                              </m:r>
                            </m:sub>
                          </m:sSub>
                        </m:den>
                      </m:f>
                      <m:r>
                        <a:rPr lang="fr-F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≈1−3.2%</m:t>
                      </m:r>
                      <m:sSup>
                        <m:sSup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0.5 </m:t>
                                  </m:r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𝑇𝑒𝑉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157" y="3400341"/>
                <a:ext cx="3650550" cy="8550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3765330" y="4679558"/>
                <a:ext cx="4491166" cy="8550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h𝑓𝑓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𝑆𝑀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𝑓𝑓</m:t>
                              </m:r>
                            </m:sub>
                          </m:sSub>
                        </m:den>
                      </m:f>
                      <m:r>
                        <a:rPr lang="fr-F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h𝑉𝑉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𝑆𝑀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𝑉𝑉</m:t>
                              </m:r>
                            </m:sub>
                          </m:sSub>
                        </m:den>
                      </m:f>
                      <m:r>
                        <a:rPr lang="fr-F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≈1−3%</m:t>
                      </m:r>
                      <m:sSup>
                        <m:sSup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𝑇𝑒𝑉</m:t>
                                  </m:r>
                                </m:num>
                                <m:den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𝑚𝑓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330" y="4679558"/>
                <a:ext cx="4491166" cy="8550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3765330" y="1990518"/>
                <a:ext cx="4516814" cy="8550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h𝑏𝑏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𝑆𝑀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𝑏𝑏</m:t>
                              </m:r>
                            </m:sub>
                          </m:sSub>
                        </m:den>
                      </m:f>
                      <m:r>
                        <a:rPr lang="fr-FR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h</m:t>
                              </m:r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𝜏𝜏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𝑆𝑀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𝜏𝜏</m:t>
                              </m:r>
                            </m:sub>
                          </m:sSub>
                        </m:den>
                      </m:f>
                      <m:r>
                        <a:rPr lang="fr-F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≈1+1.7%</m:t>
                      </m:r>
                      <m:sSup>
                        <m:sSup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𝑇𝑒𝑉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330" y="1990518"/>
                <a:ext cx="4516814" cy="8550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/>
          <p:cNvSpPr txBox="1"/>
          <p:nvPr/>
        </p:nvSpPr>
        <p:spPr>
          <a:xfrm>
            <a:off x="2243573" y="1059124"/>
            <a:ext cx="4757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SUSY modifies </a:t>
            </a:r>
            <a:r>
              <a:rPr lang="fr-FR" sz="2400" b="1" dirty="0" err="1"/>
              <a:t>tree-level</a:t>
            </a:r>
            <a:r>
              <a:rPr lang="fr-FR" sz="2400" b="1" dirty="0"/>
              <a:t> </a:t>
            </a:r>
            <a:r>
              <a:rPr lang="fr-FR" sz="2400" b="1" dirty="0" err="1"/>
              <a:t>couplings</a:t>
            </a:r>
            <a:endParaRPr lang="fr-FR" sz="2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2387589" y="1573596"/>
            <a:ext cx="6417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e.g</a:t>
            </a:r>
            <a:r>
              <a:rPr lang="fr-FR" dirty="0"/>
              <a:t>. Pseudo-</a:t>
            </a:r>
            <a:r>
              <a:rPr lang="fr-FR" dirty="0" err="1"/>
              <a:t>scalar</a:t>
            </a:r>
            <a:r>
              <a:rPr lang="fr-FR" dirty="0"/>
              <a:t> A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difficult</a:t>
            </a:r>
            <a:r>
              <a:rPr lang="fr-FR" dirty="0"/>
              <a:t> to </a:t>
            </a:r>
            <a:r>
              <a:rPr lang="fr-FR" dirty="0" err="1"/>
              <a:t>find</a:t>
            </a:r>
            <a:r>
              <a:rPr lang="fr-FR" dirty="0"/>
              <a:t> for </a:t>
            </a:r>
            <a:r>
              <a:rPr lang="fr-FR" b="1" u="sng" dirty="0" err="1"/>
              <a:t>moderate</a:t>
            </a:r>
            <a:r>
              <a:rPr lang="fr-FR" b="1" u="sng" dirty="0"/>
              <a:t> </a:t>
            </a:r>
            <a:r>
              <a:rPr lang="fr-FR" b="1" u="sng" dirty="0" err="1"/>
              <a:t>tan</a:t>
            </a:r>
            <a:r>
              <a:rPr lang="fr-FR" b="1" u="sng" dirty="0" err="1">
                <a:latin typeface="Symbol" pitchFamily="18" charset="2"/>
              </a:rPr>
              <a:t>b</a:t>
            </a:r>
            <a:r>
              <a:rPr lang="fr-FR" b="1" u="sng" dirty="0"/>
              <a:t>=5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776608" y="1995671"/>
            <a:ext cx="1968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Largest</a:t>
            </a:r>
            <a:r>
              <a:rPr lang="fr-FR" b="1" dirty="0"/>
              <a:t> effet </a:t>
            </a:r>
            <a:r>
              <a:rPr lang="fr-FR" b="1" dirty="0" err="1"/>
              <a:t>expected</a:t>
            </a:r>
            <a:r>
              <a:rPr lang="fr-FR" b="1" dirty="0"/>
              <a:t> for </a:t>
            </a:r>
            <a:r>
              <a:rPr lang="fr-FR" b="1" dirty="0" err="1"/>
              <a:t>bb</a:t>
            </a:r>
            <a:r>
              <a:rPr lang="fr-FR" b="1" dirty="0"/>
              <a:t>, </a:t>
            </a:r>
            <a:r>
              <a:rPr lang="fr-FR" b="1" dirty="0">
                <a:latin typeface="Symbol" pitchFamily="18" charset="2"/>
              </a:rPr>
              <a:t>tt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495600" y="2931331"/>
            <a:ext cx="6011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e.g</a:t>
            </a:r>
            <a:r>
              <a:rPr lang="fr-FR" dirty="0"/>
              <a:t>. light stop </a:t>
            </a:r>
            <a:r>
              <a:rPr lang="fr-FR" dirty="0" err="1"/>
              <a:t>is</a:t>
            </a:r>
            <a:r>
              <a:rPr lang="fr-FR" dirty="0"/>
              <a:t> an important </a:t>
            </a:r>
            <a:r>
              <a:rPr lang="fr-FR" dirty="0" err="1"/>
              <a:t>search</a:t>
            </a:r>
            <a:r>
              <a:rPr lang="fr-FR" dirty="0"/>
              <a:t> (</a:t>
            </a:r>
            <a:r>
              <a:rPr lang="fr-FR" dirty="0" err="1"/>
              <a:t>hierarchy</a:t>
            </a:r>
            <a:r>
              <a:rPr lang="fr-FR" dirty="0"/>
              <a:t> </a:t>
            </a:r>
            <a:r>
              <a:rPr lang="fr-FR" dirty="0" err="1"/>
              <a:t>problem</a:t>
            </a:r>
            <a:r>
              <a:rPr lang="fr-FR" dirty="0"/>
              <a:t>)</a:t>
            </a:r>
          </a:p>
        </p:txBody>
      </p:sp>
      <p:sp>
        <p:nvSpPr>
          <p:cNvPr id="11" name="Étoile à 4 branches 10"/>
          <p:cNvSpPr/>
          <p:nvPr/>
        </p:nvSpPr>
        <p:spPr>
          <a:xfrm>
            <a:off x="1964564" y="4191472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360609" y="4191472"/>
            <a:ext cx="2076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Compositness</a:t>
            </a:r>
            <a:r>
              <a:rPr lang="fr-FR" sz="2400" b="1" dirty="0"/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584534" y="4246194"/>
            <a:ext cx="5801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All </a:t>
            </a:r>
            <a:r>
              <a:rPr lang="fr-FR" dirty="0" err="1"/>
              <a:t>couplings</a:t>
            </a:r>
            <a:r>
              <a:rPr lang="fr-FR" dirty="0"/>
              <a:t> </a:t>
            </a:r>
            <a:r>
              <a:rPr lang="fr-FR" dirty="0" err="1"/>
              <a:t>reduced</a:t>
            </a:r>
            <a:r>
              <a:rPr lang="fr-FR" dirty="0"/>
              <a:t> </a:t>
            </a:r>
            <a:r>
              <a:rPr lang="fr-FR" dirty="0" err="1"/>
              <a:t>according</a:t>
            </a:r>
            <a:r>
              <a:rPr lang="fr-FR" dirty="0"/>
              <a:t> to </a:t>
            </a:r>
            <a:r>
              <a:rPr lang="fr-FR" dirty="0" err="1"/>
              <a:t>compositness</a:t>
            </a:r>
            <a:r>
              <a:rPr lang="fr-FR" dirty="0"/>
              <a:t> </a:t>
            </a:r>
            <a:r>
              <a:rPr lang="fr-FR" dirty="0" err="1"/>
              <a:t>scale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571774" y="5938483"/>
            <a:ext cx="901370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00000"/>
                </a:solidFill>
              </a:rPr>
              <a:t>Higgs</a:t>
            </a:r>
            <a:r>
              <a:rPr lang="fr-FR" sz="2400" b="1" dirty="0">
                <a:solidFill>
                  <a:srgbClr val="000000"/>
                </a:solidFill>
              </a:rPr>
              <a:t> </a:t>
            </a:r>
            <a:r>
              <a:rPr lang="fr-FR" sz="2400" b="1" dirty="0" err="1">
                <a:solidFill>
                  <a:srgbClr val="000000"/>
                </a:solidFill>
              </a:rPr>
              <a:t>couplings</a:t>
            </a:r>
            <a:r>
              <a:rPr lang="fr-FR" sz="2400" b="1" dirty="0">
                <a:solidFill>
                  <a:srgbClr val="000000"/>
                </a:solidFill>
              </a:rPr>
              <a:t> </a:t>
            </a:r>
            <a:r>
              <a:rPr lang="fr-FR" sz="2400" b="1" dirty="0" err="1">
                <a:solidFill>
                  <a:srgbClr val="000000"/>
                </a:solidFill>
              </a:rPr>
              <a:t>should</a:t>
            </a:r>
            <a:r>
              <a:rPr lang="fr-FR" sz="2400" b="1" dirty="0">
                <a:solidFill>
                  <a:srgbClr val="000000"/>
                </a:solidFill>
              </a:rPr>
              <a:t> </a:t>
            </a:r>
            <a:r>
              <a:rPr lang="fr-FR" sz="2400" b="1" dirty="0" err="1">
                <a:solidFill>
                  <a:srgbClr val="000000"/>
                </a:solidFill>
              </a:rPr>
              <a:t>be</a:t>
            </a:r>
            <a:r>
              <a:rPr lang="fr-FR" sz="2400" b="1" dirty="0">
                <a:solidFill>
                  <a:srgbClr val="000000"/>
                </a:solidFill>
              </a:rPr>
              <a:t> </a:t>
            </a:r>
            <a:r>
              <a:rPr lang="fr-FR" sz="2400" b="1" dirty="0" err="1">
                <a:solidFill>
                  <a:srgbClr val="000000"/>
                </a:solidFill>
              </a:rPr>
              <a:t>measured</a:t>
            </a:r>
            <a:r>
              <a:rPr lang="fr-FR" sz="2400" b="1" dirty="0">
                <a:solidFill>
                  <a:srgbClr val="000000"/>
                </a:solidFill>
              </a:rPr>
              <a:t> as </a:t>
            </a:r>
            <a:r>
              <a:rPr lang="fr-FR" sz="2400" b="1" dirty="0" err="1">
                <a:solidFill>
                  <a:srgbClr val="000000"/>
                </a:solidFill>
              </a:rPr>
              <a:t>precisely</a:t>
            </a:r>
            <a:r>
              <a:rPr lang="fr-FR" sz="2400" b="1" dirty="0">
                <a:solidFill>
                  <a:srgbClr val="000000"/>
                </a:solidFill>
              </a:rPr>
              <a:t> as possible (&lt;%) 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2999657" y="3400341"/>
                <a:ext cx="3817071" cy="8550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h𝑔𝑔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𝑆𝑀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𝑔𝑔</m:t>
                              </m:r>
                            </m:sub>
                          </m:sSub>
                        </m:den>
                      </m:f>
                      <m:r>
                        <a:rPr lang="fr-F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≈1+11.6%</m:t>
                      </m:r>
                      <m:sSup>
                        <m:sSup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0.5 </m:t>
                                  </m:r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𝑇𝑒𝑉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57" y="3400341"/>
                <a:ext cx="3817071" cy="8550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2"/>
          <p:cNvSpPr txBox="1"/>
          <p:nvPr/>
        </p:nvSpPr>
        <p:spPr>
          <a:xfrm>
            <a:off x="8839907" y="1773651"/>
            <a:ext cx="1572866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H. Baer, M. </a:t>
            </a:r>
            <a:r>
              <a:rPr lang="en-US" sz="1100" dirty="0" err="1">
                <a:solidFill>
                  <a:prstClr val="black"/>
                </a:solidFill>
              </a:rPr>
              <a:t>Peskin</a:t>
            </a:r>
            <a:r>
              <a:rPr lang="en-US" sz="1100" dirty="0">
                <a:solidFill>
                  <a:prstClr val="black"/>
                </a:solidFill>
              </a:rPr>
              <a:t> et al.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66125" y="495272"/>
            <a:ext cx="5439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/>
              <a:t>Example : Precision for Higgs couplings</a:t>
            </a:r>
          </a:p>
        </p:txBody>
      </p:sp>
      <p:sp>
        <p:nvSpPr>
          <p:cNvPr id="18" name="Bouton d'action : Précédent 17">
            <a:hlinkClick r:id="" action="ppaction://noaction" highlightClick="1"/>
          </p:cNvPr>
          <p:cNvSpPr/>
          <p:nvPr/>
        </p:nvSpPr>
        <p:spPr>
          <a:xfrm>
            <a:off x="10100564" y="6381328"/>
            <a:ext cx="285559" cy="3240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2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JE1.pn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08" y="741457"/>
            <a:ext cx="5400600" cy="583039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996133" y="-30974"/>
            <a:ext cx="6084676" cy="51620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precisions H couplings</a:t>
            </a:r>
          </a:p>
        </p:txBody>
      </p:sp>
      <p:sp>
        <p:nvSpPr>
          <p:cNvPr id="4" name="Rectangle 3"/>
          <p:cNvSpPr/>
          <p:nvPr/>
        </p:nvSpPr>
        <p:spPr>
          <a:xfrm>
            <a:off x="7068108" y="2060848"/>
            <a:ext cx="3402124" cy="267765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FR" sz="2800" b="1" u="sng" dirty="0" err="1">
                <a:solidFill>
                  <a:srgbClr val="000000"/>
                </a:solidFill>
              </a:rPr>
              <a:t>Sub</a:t>
            </a:r>
            <a:r>
              <a:rPr lang="fr-FR" sz="2800" b="1" u="sng" dirty="0">
                <a:solidFill>
                  <a:srgbClr val="000000"/>
                </a:solidFill>
              </a:rPr>
              <a:t> % </a:t>
            </a:r>
            <a:r>
              <a:rPr lang="fr-FR" sz="2800" b="1" u="sng" dirty="0" err="1">
                <a:solidFill>
                  <a:srgbClr val="000000"/>
                </a:solidFill>
              </a:rPr>
              <a:t>sensitivities</a:t>
            </a:r>
            <a:r>
              <a:rPr lang="fr-FR" sz="2800" b="1" u="sng" dirty="0">
                <a:solidFill>
                  <a:srgbClr val="000000"/>
                </a:solidFill>
              </a:rPr>
              <a:t> </a:t>
            </a:r>
            <a:r>
              <a:rPr lang="fr-FR" sz="2800" b="1" dirty="0">
                <a:solidFill>
                  <a:srgbClr val="000000"/>
                </a:solidFill>
              </a:rPr>
              <a:t>on </a:t>
            </a:r>
            <a:r>
              <a:rPr lang="fr-FR" sz="2800" b="1" dirty="0" err="1">
                <a:solidFill>
                  <a:srgbClr val="000000"/>
                </a:solidFill>
              </a:rPr>
              <a:t>couplings</a:t>
            </a:r>
            <a:r>
              <a:rPr lang="fr-FR" sz="2800" b="1" dirty="0">
                <a:solidFill>
                  <a:srgbClr val="000000"/>
                </a:solidFill>
              </a:rPr>
              <a:t> to </a:t>
            </a:r>
            <a:r>
              <a:rPr lang="fr-FR" sz="2800" b="1" dirty="0" err="1">
                <a:solidFill>
                  <a:srgbClr val="000000"/>
                </a:solidFill>
              </a:rPr>
              <a:t>Higgs</a:t>
            </a:r>
            <a:r>
              <a:rPr lang="fr-FR" sz="2800" b="1" dirty="0">
                <a:solidFill>
                  <a:srgbClr val="000000"/>
                </a:solidFill>
              </a:rPr>
              <a:t> are </a:t>
            </a:r>
            <a:r>
              <a:rPr lang="fr-FR" sz="2800" b="1" dirty="0" err="1">
                <a:solidFill>
                  <a:srgbClr val="000000"/>
                </a:solidFill>
              </a:rPr>
              <a:t>highly</a:t>
            </a:r>
            <a:r>
              <a:rPr lang="fr-FR" sz="2800" b="1" dirty="0">
                <a:solidFill>
                  <a:srgbClr val="000000"/>
                </a:solidFill>
              </a:rPr>
              <a:t> </a:t>
            </a:r>
            <a:r>
              <a:rPr lang="fr-FR" sz="2800" b="1" dirty="0" err="1">
                <a:solidFill>
                  <a:srgbClr val="000000"/>
                </a:solidFill>
              </a:rPr>
              <a:t>desirable</a:t>
            </a:r>
            <a:r>
              <a:rPr lang="fr-FR" sz="2800" b="1" dirty="0">
                <a:solidFill>
                  <a:srgbClr val="000000"/>
                </a:solidFill>
              </a:rPr>
              <a:t> to probe new </a:t>
            </a:r>
            <a:r>
              <a:rPr lang="fr-FR" sz="2800" b="1" dirty="0" err="1">
                <a:solidFill>
                  <a:srgbClr val="000000"/>
                </a:solidFill>
              </a:rPr>
              <a:t>physics</a:t>
            </a:r>
            <a:r>
              <a:rPr lang="fr-FR" sz="2800" b="1" dirty="0">
                <a:solidFill>
                  <a:srgbClr val="000000"/>
                </a:solidFill>
              </a:rPr>
              <a:t> </a:t>
            </a:r>
            <a:r>
              <a:rPr lang="fr-FR" sz="2800" b="1" dirty="0" err="1">
                <a:solidFill>
                  <a:srgbClr val="000000"/>
                </a:solidFill>
              </a:rPr>
              <a:t>at</a:t>
            </a:r>
            <a:r>
              <a:rPr lang="fr-FR" sz="2800" b="1" dirty="0">
                <a:solidFill>
                  <a:srgbClr val="000000"/>
                </a:solidFill>
              </a:rPr>
              <a:t> and </a:t>
            </a:r>
            <a:r>
              <a:rPr lang="fr-FR" sz="2800" b="1" dirty="0" err="1">
                <a:solidFill>
                  <a:srgbClr val="000000"/>
                </a:solidFill>
              </a:rPr>
              <a:t>above</a:t>
            </a:r>
            <a:r>
              <a:rPr lang="fr-FR" sz="2800" b="1" dirty="0">
                <a:solidFill>
                  <a:srgbClr val="000000"/>
                </a:solidFill>
              </a:rPr>
              <a:t> the </a:t>
            </a:r>
            <a:r>
              <a:rPr lang="fr-FR" sz="2800" b="1" dirty="0" err="1">
                <a:solidFill>
                  <a:srgbClr val="000000"/>
                </a:solidFill>
              </a:rPr>
              <a:t>TeV</a:t>
            </a:r>
            <a:r>
              <a:rPr lang="fr-FR" sz="2800" b="1" dirty="0">
                <a:solidFill>
                  <a:srgbClr val="000000"/>
                </a:solidFill>
              </a:rPr>
              <a:t> </a:t>
            </a:r>
            <a:r>
              <a:rPr lang="fr-FR" sz="2800" b="1" dirty="0" err="1">
                <a:solidFill>
                  <a:srgbClr val="000000"/>
                </a:solidFill>
              </a:rPr>
              <a:t>scale</a:t>
            </a:r>
            <a:endParaRPr lang="fr-FR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5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267744" y="16097"/>
            <a:ext cx="441505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Polarization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at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circular</a:t>
            </a: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colliders</a:t>
            </a:r>
            <a:endParaRPr kumimoji="0" lang="fr-FR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49662"/>
            <a:ext cx="7371388" cy="322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755576" y="584684"/>
            <a:ext cx="8976828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  <a:r>
              <a:rPr kumimoji="0" lang="en-US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(e</a:t>
            </a:r>
            <a:r>
              <a:rPr kumimoji="0" lang="en-US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+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 spin 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naturally aligns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opposite to dipole magnetic field (</a:t>
            </a:r>
            <a:r>
              <a:rPr lang="fr-FR" sz="1800" b="1" dirty="0">
                <a:solidFill>
                  <a:schemeClr val="bg2"/>
                </a:solidFill>
              </a:rPr>
              <a:t>Sokolov-</a:t>
            </a:r>
            <a:r>
              <a:rPr lang="fr-FR" sz="1800" b="1" dirty="0" err="1">
                <a:solidFill>
                  <a:schemeClr val="bg2"/>
                </a:solidFill>
              </a:rPr>
              <a:t>Ternov</a:t>
            </a:r>
            <a:r>
              <a:rPr lang="fr-FR" sz="1800" b="1" dirty="0">
                <a:solidFill>
                  <a:schemeClr val="bg2"/>
                </a:solidFill>
              </a:rPr>
              <a:t> </a:t>
            </a:r>
            <a:r>
              <a:rPr lang="fr-FR" sz="1800" b="1" dirty="0" err="1" smtClean="0">
                <a:solidFill>
                  <a:schemeClr val="bg2"/>
                </a:solidFill>
              </a:rPr>
              <a:t>effect</a:t>
            </a:r>
            <a:r>
              <a:rPr lang="fr-FR" sz="1800" b="1" dirty="0" smtClean="0">
                <a:solidFill>
                  <a:schemeClr val="bg2"/>
                </a:solidFill>
              </a:rPr>
              <a:t>)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Transverse polarization builds up by synchrotron radiation emission (or if needed using wigglers) : Observed at LEP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Transverse to longitudinal polarization is achieved with Spin Rotators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22841" y="5218164"/>
            <a:ext cx="8172908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Resonant depolarization is achieved with small field (perpendicular to dipole field) RF-magnet with frequency in phase with precession frequency/turn. (Precession period is proportional to beam energy)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Depolarizing RF-magnet frequency measures beam energy with &lt;0.1 MeV  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2016828" y="2636912"/>
            <a:ext cx="1151016" cy="921645"/>
            <a:chOff x="2016828" y="2636912"/>
            <a:chExt cx="1151016" cy="921645"/>
          </a:xfrm>
        </p:grpSpPr>
        <p:sp>
          <p:nvSpPr>
            <p:cNvPr id="17" name="Flèche droite 16"/>
            <p:cNvSpPr/>
            <p:nvPr/>
          </p:nvSpPr>
          <p:spPr>
            <a:xfrm>
              <a:off x="2699792" y="3069715"/>
              <a:ext cx="468052" cy="216024"/>
            </a:xfrm>
            <a:prstGeom prst="rightArrow">
              <a:avLst/>
            </a:prstGeom>
            <a:solidFill>
              <a:srgbClr val="C0C0C0"/>
            </a:solidFill>
            <a:ln w="25400" cap="flat" cmpd="sng" algn="ctr">
              <a:solidFill>
                <a:srgbClr val="C0C0C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429762" y="2996952"/>
              <a:ext cx="162018" cy="361550"/>
            </a:xfrm>
            <a:prstGeom prst="rect">
              <a:avLst/>
            </a:prstGeom>
            <a:solidFill>
              <a:srgbClr val="C0C0C0"/>
            </a:solidFill>
            <a:ln w="25400" cap="flat" cmpd="sng" algn="ctr">
              <a:solidFill>
                <a:srgbClr val="C0C0C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016828" y="2636912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RF-m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2608496" y="3158447"/>
              <a:ext cx="4683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B</a:t>
              </a:r>
              <a:r>
                <a:rPr kumimoji="0" lang="fr-FR" sz="18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</a:rPr>
                <a:t>^</a:t>
              </a:r>
              <a:endParaRPr kumimoji="0" lang="fr-FR" sz="1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1" name="Bouton d'action : Précédent 20">
            <a:hlinkClick r:id="" action="ppaction://hlinkshowjump?jump=previousslide" highlightClick="1"/>
          </p:cNvPr>
          <p:cNvSpPr/>
          <p:nvPr/>
        </p:nvSpPr>
        <p:spPr>
          <a:xfrm>
            <a:off x="8623300" y="6489340"/>
            <a:ext cx="521208" cy="368660"/>
          </a:xfrm>
          <a:prstGeom prst="actionButtonBackPrevious">
            <a:avLst/>
          </a:prstGeom>
          <a:solidFill>
            <a:srgbClr val="C0C0C0"/>
          </a:solidFill>
          <a:ln w="25400" cap="flat" cmpd="sng" algn="ctr">
            <a:solidFill>
              <a:srgbClr val="C0C0C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264352" y="3158447"/>
            <a:ext cx="2484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10 % </a:t>
            </a:r>
            <a:r>
              <a:rPr lang="fr-FR" b="1" dirty="0" err="1" smtClean="0"/>
              <a:t>polarization</a:t>
            </a:r>
            <a:r>
              <a:rPr lang="fr-FR" b="1" dirty="0" smtClean="0"/>
              <a:t> in 90mn at the Z pole </a:t>
            </a:r>
            <a:r>
              <a:rPr lang="fr-FR" b="1" dirty="0" err="1" smtClean="0"/>
              <a:t>using</a:t>
            </a:r>
            <a:r>
              <a:rPr lang="fr-FR" b="1" dirty="0" smtClean="0"/>
              <a:t> </a:t>
            </a:r>
            <a:r>
              <a:rPr lang="fr-FR" b="1" dirty="0" err="1" smtClean="0"/>
              <a:t>wigglers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2404" y="2362720"/>
            <a:ext cx="1130235" cy="72379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360" y="5218164"/>
            <a:ext cx="2958260" cy="61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604" y="1107938"/>
            <a:ext cx="7272808" cy="57500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243572" y="-6878"/>
                <a:ext cx="8374087" cy="11533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3200" b="1" kern="0" dirty="0" smtClean="0">
                    <a:latin typeface="Arial"/>
                  </a:rPr>
                  <a:t>Possible scenario for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GB" sz="3200" b="1" i="1" kern="0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fr-FR" sz="3200" b="1" i="1" kern="0" smtClean="0">
                            <a:latin typeface="Cambria Math" panose="02040503050406030204" pitchFamily="18" charset="0"/>
                          </a:rPr>
                          <m:t>𝑳</m:t>
                        </m:r>
                        <m:r>
                          <a:rPr lang="fr-FR" sz="3200" b="1" i="1" kern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r>
                  <a:rPr lang="en-GB" sz="3200" b="1" kern="0" dirty="0" smtClean="0">
                    <a:latin typeface="Arial"/>
                  </a:rPr>
                  <a:t>vs running time</a:t>
                </a:r>
              </a:p>
              <a:p>
                <a:pPr algn="ctr"/>
                <a:r>
                  <a:rPr lang="en-GB" sz="3200" b="1" kern="0" dirty="0" smtClean="0">
                    <a:latin typeface="Arial"/>
                  </a:rPr>
                  <a:t>@ </a:t>
                </a:r>
                <a:r>
                  <a:rPr lang="en-GB" sz="3200" b="1" kern="0" dirty="0" err="1" smtClean="0">
                    <a:latin typeface="Arial"/>
                  </a:rPr>
                  <a:t>FCCee</a:t>
                </a:r>
                <a:r>
                  <a:rPr lang="en-GB" sz="3200" b="1" kern="0" dirty="0" smtClean="0">
                    <a:latin typeface="Arial"/>
                  </a:rPr>
                  <a:t> (88-365 GeV)</a:t>
                </a:r>
                <a:endParaRPr lang="fr-FR" sz="3200" b="1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3572" y="-6878"/>
                <a:ext cx="8374087" cy="1153393"/>
              </a:xfrm>
              <a:prstGeom prst="rect">
                <a:avLst/>
              </a:prstGeom>
              <a:blipFill>
                <a:blip r:embed="rId3"/>
                <a:stretch>
                  <a:fillRect l="-1820" t="-6878" b="-1640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644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kern="0" dirty="0" smtClean="0">
                <a:latin typeface="Arial"/>
              </a:rPr>
              <a:t>          FCC-</a:t>
            </a:r>
            <a:r>
              <a:rPr lang="en-US" sz="4000" kern="0" dirty="0" err="1" smtClean="0">
                <a:latin typeface="Arial"/>
              </a:rPr>
              <a:t>ee</a:t>
            </a:r>
            <a:r>
              <a:rPr lang="en-US" sz="4000" kern="0" dirty="0" smtClean="0">
                <a:latin typeface="Arial"/>
              </a:rPr>
              <a:t> </a:t>
            </a:r>
            <a:r>
              <a:rPr lang="en-GB" sz="4000" kern="0" dirty="0" smtClean="0">
                <a:latin typeface="Arial"/>
              </a:rPr>
              <a:t>operation model</a:t>
            </a:r>
            <a:endParaRPr lang="en-US" sz="1800" kern="0" dirty="0">
              <a:latin typeface="Arial"/>
            </a:endParaRPr>
          </a:p>
        </p:txBody>
      </p:sp>
      <p:pic>
        <p:nvPicPr>
          <p:cNvPr id="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361718"/>
              </p:ext>
            </p:extLst>
          </p:nvPr>
        </p:nvGraphicFramePr>
        <p:xfrm>
          <a:off x="0" y="1033686"/>
          <a:ext cx="12192000" cy="4083143"/>
        </p:xfrm>
        <a:graphic>
          <a:graphicData uri="http://schemas.openxmlformats.org/drawingml/2006/table">
            <a:tbl>
              <a:tblPr firstRow="1" bandRow="1"/>
              <a:tblGrid>
                <a:gridCol w="3304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9631">
                  <a:extLst>
                    <a:ext uri="{9D8B030D-6E8A-4147-A177-3AD203B41FA5}">
                      <a16:colId xmlns:a16="http://schemas.microsoft.com/office/drawing/2014/main" val="1605849240"/>
                    </a:ext>
                  </a:extLst>
                </a:gridCol>
                <a:gridCol w="3380498">
                  <a:extLst>
                    <a:ext uri="{9D8B030D-6E8A-4147-A177-3AD203B41FA5}">
                      <a16:colId xmlns:a16="http://schemas.microsoft.com/office/drawing/2014/main" val="617024907"/>
                    </a:ext>
                  </a:extLst>
                </a:gridCol>
                <a:gridCol w="1695971">
                  <a:extLst>
                    <a:ext uri="{9D8B030D-6E8A-4147-A177-3AD203B41FA5}">
                      <a16:colId xmlns:a16="http://schemas.microsoft.com/office/drawing/2014/main" val="2790842238"/>
                    </a:ext>
                  </a:extLst>
                </a:gridCol>
                <a:gridCol w="1711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166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 smtClean="0"/>
                        <a:t>working point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luminosity/IP</a:t>
                      </a:r>
                    </a:p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[10</a:t>
                      </a:r>
                      <a:r>
                        <a:rPr lang="en-US" sz="2400" b="1" baseline="3000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cm</a:t>
                      </a:r>
                      <a:r>
                        <a:rPr lang="en-US" sz="2400" b="1" baseline="30000" dirty="0" smtClean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400" b="1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total luminosity (2 IPs)/ </a:t>
                      </a:r>
                      <a:r>
                        <a:rPr lang="en-GB" sz="2400" b="1" dirty="0" err="1" smtClean="0">
                          <a:solidFill>
                            <a:schemeClr val="tx1"/>
                          </a:solidFill>
                        </a:rPr>
                        <a:t>yr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physics goal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 smtClean="0"/>
                        <a:t>run time [years]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37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i="1" dirty="0" smtClean="0"/>
                        <a:t>Z</a:t>
                      </a:r>
                      <a:r>
                        <a:rPr lang="en-GB" sz="2400" baseline="0" dirty="0" smtClean="0"/>
                        <a:t> first 2 years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400" i="0" baseline="0" dirty="0" smtClean="0">
                          <a:solidFill>
                            <a:schemeClr val="bg2"/>
                          </a:solidFill>
                        </a:rPr>
                        <a:t>100</a:t>
                      </a:r>
                      <a:endParaRPr lang="en-GB" sz="1600" i="0" baseline="300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400" dirty="0" smtClean="0">
                          <a:solidFill>
                            <a:schemeClr val="bg2"/>
                          </a:solidFill>
                        </a:rPr>
                        <a:t>26 ab</a:t>
                      </a:r>
                      <a:r>
                        <a:rPr lang="en-GB" sz="2400" baseline="30000" dirty="0" smtClean="0">
                          <a:solidFill>
                            <a:schemeClr val="bg2"/>
                          </a:solidFill>
                        </a:rPr>
                        <a:t>-1</a:t>
                      </a:r>
                      <a:r>
                        <a:rPr lang="en-GB" sz="2400" dirty="0" smtClean="0">
                          <a:solidFill>
                            <a:schemeClr val="bg2"/>
                          </a:solidFill>
                        </a:rPr>
                        <a:t>/year</a:t>
                      </a:r>
                      <a:endParaRPr lang="en-GB" sz="16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400" b="1" dirty="0" smtClean="0">
                          <a:solidFill>
                            <a:schemeClr val="bg2"/>
                          </a:solidFill>
                        </a:rPr>
                        <a:t>150 ab</a:t>
                      </a:r>
                      <a:r>
                        <a:rPr lang="en-GB" sz="2400" b="1" baseline="30000" dirty="0" smtClean="0">
                          <a:solidFill>
                            <a:schemeClr val="bg2"/>
                          </a:solidFill>
                        </a:rPr>
                        <a:t>-1</a:t>
                      </a:r>
                      <a:endParaRPr lang="en-GB" sz="16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smtClean="0"/>
                        <a:t>4</a:t>
                      </a:r>
                      <a:endParaRPr lang="en-GB" sz="2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37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i="1" dirty="0" smtClean="0"/>
                        <a:t>Z</a:t>
                      </a:r>
                      <a:r>
                        <a:rPr lang="en-GB" sz="2400" dirty="0" smtClean="0"/>
                        <a:t> later </a:t>
                      </a:r>
                      <a:endParaRPr lang="en-GB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i="0" dirty="0" smtClean="0">
                          <a:solidFill>
                            <a:schemeClr val="bg2"/>
                          </a:solidFill>
                        </a:rPr>
                        <a:t>200</a:t>
                      </a:r>
                      <a:endParaRPr lang="en-GB" sz="1600" i="0" baseline="30000" dirty="0" smtClean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solidFill>
                            <a:schemeClr val="bg2"/>
                          </a:solidFill>
                        </a:rPr>
                        <a:t>52 ab</a:t>
                      </a:r>
                      <a:r>
                        <a:rPr lang="en-GB" sz="2400" baseline="30000" dirty="0" smtClean="0">
                          <a:solidFill>
                            <a:schemeClr val="bg2"/>
                          </a:solidFill>
                        </a:rPr>
                        <a:t>-1</a:t>
                      </a:r>
                      <a:r>
                        <a:rPr lang="en-GB" sz="2400" dirty="0" smtClean="0">
                          <a:solidFill>
                            <a:schemeClr val="bg2"/>
                          </a:solidFill>
                        </a:rPr>
                        <a:t>/year</a:t>
                      </a:r>
                      <a:endParaRPr lang="en-GB" sz="1600" dirty="0" smtClean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37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i="1" dirty="0" smtClean="0"/>
                        <a:t>W</a:t>
                      </a:r>
                      <a:endParaRPr lang="en-GB" sz="2400" i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0" baseline="0" dirty="0" smtClean="0">
                          <a:solidFill>
                            <a:schemeClr val="bg2"/>
                          </a:solidFill>
                        </a:rPr>
                        <a:t>25</a:t>
                      </a:r>
                      <a:endParaRPr lang="en-GB" sz="1600" i="0" baseline="30000" dirty="0" smtClean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solidFill>
                            <a:schemeClr val="bg2"/>
                          </a:solidFill>
                        </a:rPr>
                        <a:t>7 ab</a:t>
                      </a:r>
                      <a:r>
                        <a:rPr lang="en-GB" sz="2400" baseline="30000" dirty="0" smtClean="0">
                          <a:solidFill>
                            <a:schemeClr val="bg2"/>
                          </a:solidFill>
                        </a:rPr>
                        <a:t>-1</a:t>
                      </a:r>
                      <a:r>
                        <a:rPr lang="en-GB" sz="2400" dirty="0" smtClean="0">
                          <a:solidFill>
                            <a:schemeClr val="bg2"/>
                          </a:solidFill>
                        </a:rPr>
                        <a:t>/year</a:t>
                      </a:r>
                      <a:endParaRPr lang="en-GB" sz="1600" dirty="0" smtClean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400" b="1" baseline="0" dirty="0" smtClean="0">
                          <a:solidFill>
                            <a:schemeClr val="bg2"/>
                          </a:solidFill>
                        </a:rPr>
                        <a:t>10</a:t>
                      </a:r>
                      <a:r>
                        <a:rPr lang="en-GB" sz="2400" b="1" dirty="0" smtClean="0">
                          <a:solidFill>
                            <a:schemeClr val="bg2"/>
                          </a:solidFill>
                        </a:rPr>
                        <a:t> ab</a:t>
                      </a:r>
                      <a:r>
                        <a:rPr lang="en-GB" sz="2400" b="1" baseline="30000" dirty="0" smtClean="0">
                          <a:solidFill>
                            <a:schemeClr val="bg2"/>
                          </a:solidFill>
                        </a:rPr>
                        <a:t>-1</a:t>
                      </a:r>
                      <a:endParaRPr lang="en-GB" sz="16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smtClean="0"/>
                        <a:t>1</a:t>
                      </a:r>
                      <a:endParaRPr lang="en-GB" sz="2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37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i="1" dirty="0" smtClean="0"/>
                        <a:t>H</a:t>
                      </a:r>
                      <a:endParaRPr lang="en-GB" sz="2400" i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i="0" dirty="0" smtClean="0">
                          <a:solidFill>
                            <a:schemeClr val="bg2"/>
                          </a:solidFill>
                        </a:rPr>
                        <a:t>7.0</a:t>
                      </a:r>
                      <a:endParaRPr lang="en-GB" sz="1600" i="0" baseline="30000" dirty="0" smtClean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solidFill>
                            <a:schemeClr val="bg2"/>
                          </a:solidFill>
                        </a:rPr>
                        <a:t>1.8 ab</a:t>
                      </a:r>
                      <a:r>
                        <a:rPr lang="en-GB" sz="2400" baseline="30000" dirty="0" smtClean="0">
                          <a:solidFill>
                            <a:schemeClr val="bg2"/>
                          </a:solidFill>
                        </a:rPr>
                        <a:t>-1</a:t>
                      </a:r>
                      <a:r>
                        <a:rPr lang="en-GB" sz="2400" dirty="0" smtClean="0">
                          <a:solidFill>
                            <a:schemeClr val="bg2"/>
                          </a:solidFill>
                        </a:rPr>
                        <a:t>/year</a:t>
                      </a:r>
                      <a:endParaRPr lang="en-GB" sz="1600" dirty="0" smtClean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400" b="1" dirty="0" smtClean="0">
                          <a:solidFill>
                            <a:schemeClr val="bg2"/>
                          </a:solidFill>
                        </a:rPr>
                        <a:t>5 ab</a:t>
                      </a:r>
                      <a:r>
                        <a:rPr lang="en-GB" sz="2400" b="1" baseline="30000" dirty="0" smtClean="0">
                          <a:solidFill>
                            <a:schemeClr val="bg2"/>
                          </a:solidFill>
                        </a:rPr>
                        <a:t>-1</a:t>
                      </a:r>
                      <a:endParaRPr lang="en-GB" sz="16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smtClean="0"/>
                        <a:t>3</a:t>
                      </a:r>
                      <a:endParaRPr lang="en-GB" sz="2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376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400" b="0" i="0" dirty="0" smtClean="0">
                          <a:solidFill>
                            <a:schemeClr val="bg2"/>
                          </a:solidFill>
                        </a:rPr>
                        <a:t>machine modification for RF</a:t>
                      </a:r>
                      <a:r>
                        <a:rPr lang="en-US" sz="2400" b="0" i="0" baseline="0" dirty="0" smtClean="0">
                          <a:solidFill>
                            <a:schemeClr val="bg2"/>
                          </a:solidFill>
                        </a:rPr>
                        <a:t> installation &amp; rearrangement: </a:t>
                      </a:r>
                      <a:r>
                        <a:rPr lang="en-US" sz="2400" b="1" i="0" dirty="0" smtClean="0">
                          <a:solidFill>
                            <a:schemeClr val="bg2"/>
                          </a:solidFill>
                        </a:rPr>
                        <a:t>1 year</a:t>
                      </a:r>
                      <a:endParaRPr lang="en-GB" sz="2400" b="1" i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437460"/>
                  </a:ext>
                </a:extLst>
              </a:tr>
              <a:tr h="51698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 smtClean="0"/>
                        <a:t>top 1st year (350 GeV)</a:t>
                      </a:r>
                      <a:endParaRPr lang="en-GB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0" baseline="0" dirty="0" smtClean="0">
                          <a:solidFill>
                            <a:schemeClr val="bg2"/>
                          </a:solidFill>
                        </a:rPr>
                        <a:t>0.8</a:t>
                      </a:r>
                      <a:endParaRPr lang="en-GB" sz="1600" i="0" baseline="30000" dirty="0" smtClean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solidFill>
                            <a:schemeClr val="bg2"/>
                          </a:solidFill>
                        </a:rPr>
                        <a:t>0.2 ab</a:t>
                      </a:r>
                      <a:r>
                        <a:rPr lang="en-GB" sz="2400" baseline="30000" dirty="0" smtClean="0">
                          <a:solidFill>
                            <a:schemeClr val="bg2"/>
                          </a:solidFill>
                        </a:rPr>
                        <a:t>-1</a:t>
                      </a:r>
                      <a:r>
                        <a:rPr lang="en-GB" sz="2400" dirty="0" smtClean="0">
                          <a:solidFill>
                            <a:schemeClr val="bg2"/>
                          </a:solidFill>
                        </a:rPr>
                        <a:t>/year</a:t>
                      </a:r>
                      <a:endParaRPr lang="en-GB" sz="1600" dirty="0" smtClean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400" b="1" dirty="0" smtClean="0">
                          <a:solidFill>
                            <a:schemeClr val="bg2"/>
                          </a:solidFill>
                        </a:rPr>
                        <a:t>0.2 ab</a:t>
                      </a:r>
                      <a:r>
                        <a:rPr lang="en-GB" sz="2400" b="1" baseline="30000" dirty="0" smtClean="0">
                          <a:solidFill>
                            <a:schemeClr val="bg2"/>
                          </a:solidFill>
                        </a:rPr>
                        <a:t>-1</a:t>
                      </a:r>
                      <a:endParaRPr lang="en-GB" sz="16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smtClean="0"/>
                        <a:t>1</a:t>
                      </a:r>
                      <a:endParaRPr lang="en-GB" sz="2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37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400" dirty="0" smtClean="0">
                          <a:solidFill>
                            <a:schemeClr val="bg2"/>
                          </a:solidFill>
                        </a:rPr>
                        <a:t>top later (365 GeV)</a:t>
                      </a:r>
                      <a:endParaRPr lang="en-GB" sz="2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0" baseline="0" dirty="0" smtClean="0">
                          <a:solidFill>
                            <a:schemeClr val="bg2"/>
                          </a:solidFill>
                        </a:rPr>
                        <a:t>1.4</a:t>
                      </a:r>
                      <a:endParaRPr lang="en-GB" sz="1600" i="0" baseline="30000" dirty="0" smtClean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solidFill>
                            <a:schemeClr val="bg2"/>
                          </a:solidFill>
                        </a:rPr>
                        <a:t>0.36 ab</a:t>
                      </a:r>
                      <a:r>
                        <a:rPr lang="en-GB" sz="2400" baseline="30000" dirty="0" smtClean="0">
                          <a:solidFill>
                            <a:schemeClr val="bg2"/>
                          </a:solidFill>
                        </a:rPr>
                        <a:t>-1</a:t>
                      </a:r>
                      <a:r>
                        <a:rPr lang="en-GB" sz="2400" dirty="0" smtClean="0">
                          <a:solidFill>
                            <a:schemeClr val="bg2"/>
                          </a:solidFill>
                        </a:rPr>
                        <a:t>/year</a:t>
                      </a:r>
                      <a:endParaRPr lang="en-GB" sz="1600" dirty="0" smtClean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400" b="1" dirty="0" smtClean="0">
                          <a:solidFill>
                            <a:schemeClr val="bg2"/>
                          </a:solidFill>
                        </a:rPr>
                        <a:t>1.5 ab</a:t>
                      </a:r>
                      <a:r>
                        <a:rPr lang="en-GB" sz="2400" b="1" baseline="30000" dirty="0" smtClean="0">
                          <a:solidFill>
                            <a:schemeClr val="bg2"/>
                          </a:solidFill>
                        </a:rPr>
                        <a:t>-1</a:t>
                      </a:r>
                      <a:endParaRPr lang="en-GB" sz="16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400" b="1" dirty="0" smtClean="0">
                          <a:solidFill>
                            <a:schemeClr val="bg2"/>
                          </a:solidFill>
                        </a:rPr>
                        <a:t>4</a:t>
                      </a:r>
                      <a:endParaRPr lang="en-GB" sz="2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232689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72960" y="5121994"/>
            <a:ext cx="107956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Calibri"/>
              </a:rPr>
              <a:t>total </a:t>
            </a:r>
            <a:r>
              <a:rPr lang="en-US" sz="3200" b="1" dirty="0" smtClean="0">
                <a:latin typeface="Calibri"/>
              </a:rPr>
              <a:t>program duration: 14 years </a:t>
            </a:r>
            <a:r>
              <a:rPr lang="en-US" sz="2800" b="1" i="1" dirty="0" smtClean="0">
                <a:latin typeface="Calibri"/>
              </a:rPr>
              <a:t>- including machine modifications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9BBB59">
                    <a:lumMod val="75000"/>
                  </a:srgbClr>
                </a:solidFill>
                <a:latin typeface="Calibri"/>
              </a:rPr>
              <a:t>phase 1 (</a:t>
            </a:r>
            <a:r>
              <a:rPr lang="en-US" sz="3200" b="1" i="1" dirty="0" smtClean="0">
                <a:solidFill>
                  <a:srgbClr val="9BBB59">
                    <a:lumMod val="75000"/>
                  </a:srgbClr>
                </a:solidFill>
                <a:latin typeface="Calibri"/>
              </a:rPr>
              <a:t>Z</a:t>
            </a:r>
            <a:r>
              <a:rPr lang="en-US" sz="3200" b="1" dirty="0" smtClean="0">
                <a:solidFill>
                  <a:srgbClr val="9BBB59">
                    <a:lumMod val="75000"/>
                  </a:srgbClr>
                </a:solidFill>
                <a:latin typeface="Calibri"/>
              </a:rPr>
              <a:t>, </a:t>
            </a:r>
            <a:r>
              <a:rPr lang="en-US" sz="3200" b="1" i="1" dirty="0" smtClean="0">
                <a:solidFill>
                  <a:srgbClr val="9BBB59">
                    <a:lumMod val="75000"/>
                  </a:srgbClr>
                </a:solidFill>
                <a:latin typeface="Calibri"/>
              </a:rPr>
              <a:t>W</a:t>
            </a:r>
            <a:r>
              <a:rPr lang="en-US" sz="3200" b="1" dirty="0" smtClean="0">
                <a:solidFill>
                  <a:srgbClr val="9BBB59">
                    <a:lumMod val="75000"/>
                  </a:srgbClr>
                </a:solidFill>
                <a:latin typeface="Calibri"/>
              </a:rPr>
              <a:t>, </a:t>
            </a:r>
            <a:r>
              <a:rPr lang="en-US" sz="3200" b="1" i="1" dirty="0" smtClean="0">
                <a:solidFill>
                  <a:srgbClr val="9BBB59">
                    <a:lumMod val="75000"/>
                  </a:srgbClr>
                </a:solidFill>
                <a:latin typeface="Calibri"/>
              </a:rPr>
              <a:t>H</a:t>
            </a:r>
            <a:r>
              <a:rPr lang="en-US" sz="3200" b="1" dirty="0" smtClean="0">
                <a:solidFill>
                  <a:srgbClr val="9BBB59">
                    <a:lumMod val="75000"/>
                  </a:srgbClr>
                </a:solidFill>
                <a:latin typeface="Calibri"/>
              </a:rPr>
              <a:t>): 8 years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,    </a:t>
            </a:r>
            <a:r>
              <a:rPr lang="en-US" sz="3200" b="1" dirty="0" smtClean="0">
                <a:solidFill>
                  <a:srgbClr val="F79646">
                    <a:lumMod val="75000"/>
                  </a:srgbClr>
                </a:solidFill>
                <a:latin typeface="Calibri"/>
              </a:rPr>
              <a:t>phase 2 (top): 6 years  </a:t>
            </a:r>
            <a:endParaRPr lang="en-GB" sz="3200" b="1" dirty="0">
              <a:solidFill>
                <a:srgbClr val="F79646">
                  <a:lumMod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838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kern="0" dirty="0" smtClean="0">
                <a:latin typeface="Arial"/>
              </a:rPr>
              <a:t>          </a:t>
            </a:r>
            <a:r>
              <a:rPr lang="en-GB" sz="4000" kern="0" dirty="0" smtClean="0">
                <a:latin typeface="Arial"/>
              </a:rPr>
              <a:t>FCC-ee RF staging scenario</a:t>
            </a:r>
            <a:endParaRPr lang="en-US" sz="4000" kern="0" dirty="0">
              <a:latin typeface="Arial"/>
            </a:endParaRPr>
          </a:p>
        </p:txBody>
      </p:sp>
      <p:pic>
        <p:nvPicPr>
          <p:cNvPr id="8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Rectangle 81"/>
          <p:cNvSpPr/>
          <p:nvPr/>
        </p:nvSpPr>
        <p:spPr>
          <a:xfrm>
            <a:off x="3719736" y="1154883"/>
            <a:ext cx="842400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rgbClr val="FF0000"/>
                </a:solidFill>
                <a:latin typeface="Arial"/>
                <a:cs typeface="Calibri" pitchFamily="34" charset="0"/>
              </a:rPr>
              <a:t>t</a:t>
            </a:r>
            <a:r>
              <a:rPr lang="en-GB" b="1" kern="0" dirty="0" err="1" smtClean="0">
                <a:solidFill>
                  <a:srgbClr val="FF0000"/>
                </a:solidFill>
                <a:latin typeface="Arial"/>
                <a:cs typeface="Calibri" pitchFamily="34" charset="0"/>
              </a:rPr>
              <a:t>hree</a:t>
            </a:r>
            <a:r>
              <a:rPr lang="en-GB" b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 </a:t>
            </a:r>
            <a:r>
              <a:rPr lang="en-GB" b="1" kern="0" dirty="0">
                <a:solidFill>
                  <a:srgbClr val="FF0000"/>
                </a:solidFill>
                <a:latin typeface="Arial"/>
                <a:cs typeface="Calibri" pitchFamily="34" charset="0"/>
              </a:rPr>
              <a:t>sets of RF cavities to cover all </a:t>
            </a:r>
            <a:r>
              <a:rPr lang="en-GB" b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options for FCC-</a:t>
            </a:r>
            <a:r>
              <a:rPr lang="en-GB" b="1" kern="0" dirty="0" err="1" smtClean="0">
                <a:solidFill>
                  <a:srgbClr val="FF0000"/>
                </a:solidFill>
                <a:latin typeface="Arial"/>
                <a:cs typeface="Calibri" pitchFamily="34" charset="0"/>
              </a:rPr>
              <a:t>ee</a:t>
            </a:r>
            <a:r>
              <a:rPr lang="en-GB" b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 &amp; booster:</a:t>
            </a:r>
            <a:endParaRPr lang="en-GB" b="1" kern="0" dirty="0">
              <a:solidFill>
                <a:srgbClr val="FF0000"/>
              </a:solidFill>
              <a:latin typeface="Arial"/>
              <a:cs typeface="Calibri" pitchFamily="34" charset="0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kern="0" dirty="0" smtClean="0">
                <a:latin typeface="Arial"/>
                <a:cs typeface="Calibri" pitchFamily="34" charset="0"/>
              </a:rPr>
              <a:t>high </a:t>
            </a:r>
            <a:r>
              <a:rPr lang="en-GB" b="1" kern="0" dirty="0">
                <a:latin typeface="Arial"/>
                <a:cs typeface="Calibri" pitchFamily="34" charset="0"/>
              </a:rPr>
              <a:t>intensity (</a:t>
            </a:r>
            <a:r>
              <a:rPr lang="en-GB" b="1" kern="0" dirty="0" smtClean="0">
                <a:latin typeface="Arial"/>
                <a:cs typeface="Calibri" pitchFamily="34" charset="0"/>
              </a:rPr>
              <a:t>Z, FCC-</a:t>
            </a:r>
            <a:r>
              <a:rPr lang="en-GB" b="1" kern="0" dirty="0" err="1" smtClean="0">
                <a:latin typeface="Arial"/>
                <a:cs typeface="Calibri" pitchFamily="34" charset="0"/>
              </a:rPr>
              <a:t>hh</a:t>
            </a:r>
            <a:r>
              <a:rPr lang="en-GB" b="1" kern="0" dirty="0" smtClean="0">
                <a:latin typeface="Arial"/>
                <a:cs typeface="Calibri" pitchFamily="34" charset="0"/>
              </a:rPr>
              <a:t>): </a:t>
            </a:r>
            <a:r>
              <a:rPr lang="en-GB" b="1" kern="0" dirty="0">
                <a:solidFill>
                  <a:srgbClr val="FF0000"/>
                </a:solidFill>
                <a:latin typeface="Arial"/>
                <a:cs typeface="Calibri" pitchFamily="34" charset="0"/>
              </a:rPr>
              <a:t>400 MHz mono-cell </a:t>
            </a:r>
            <a:r>
              <a:rPr lang="en-GB" b="1" kern="0" dirty="0" err="1" smtClean="0">
                <a:solidFill>
                  <a:srgbClr val="FF0000"/>
                </a:solidFill>
                <a:latin typeface="Arial"/>
                <a:cs typeface="Calibri" pitchFamily="34" charset="0"/>
              </a:rPr>
              <a:t>cavities</a:t>
            </a:r>
            <a:r>
              <a:rPr lang="en-GB" b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 (4/</a:t>
            </a:r>
            <a:r>
              <a:rPr lang="en-GB" b="1" kern="0" dirty="0" err="1" smtClean="0">
                <a:solidFill>
                  <a:srgbClr val="FF0000"/>
                </a:solidFill>
                <a:latin typeface="Arial"/>
                <a:cs typeface="Calibri" pitchFamily="34" charset="0"/>
              </a:rPr>
              <a:t>cryom</a:t>
            </a:r>
            <a:r>
              <a:rPr lang="en-GB" b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.)</a:t>
            </a:r>
            <a:endParaRPr lang="en-GB" b="1" kern="0" dirty="0">
              <a:solidFill>
                <a:srgbClr val="0C377B"/>
              </a:solidFill>
              <a:latin typeface="Arial"/>
              <a:cs typeface="Calibri" pitchFamily="34" charset="0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kern="0" dirty="0" smtClean="0">
                <a:latin typeface="Arial"/>
                <a:cs typeface="Calibri" pitchFamily="34" charset="0"/>
              </a:rPr>
              <a:t>higher </a:t>
            </a:r>
            <a:r>
              <a:rPr lang="en-GB" b="1" kern="0" dirty="0">
                <a:latin typeface="Arial"/>
                <a:cs typeface="Calibri" pitchFamily="34" charset="0"/>
              </a:rPr>
              <a:t>energy </a:t>
            </a:r>
            <a:r>
              <a:rPr lang="en-GB" b="1" kern="0" dirty="0" smtClean="0">
                <a:latin typeface="Arial"/>
                <a:cs typeface="Calibri" pitchFamily="34" charset="0"/>
              </a:rPr>
              <a:t>(W, H</a:t>
            </a:r>
            <a:r>
              <a:rPr lang="en-GB" b="1" kern="0" dirty="0">
                <a:latin typeface="Arial"/>
                <a:cs typeface="Calibri" pitchFamily="34" charset="0"/>
              </a:rPr>
              <a:t>, t):</a:t>
            </a:r>
            <a:r>
              <a:rPr lang="en-GB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 </a:t>
            </a:r>
            <a:r>
              <a:rPr lang="en-GB" b="1" kern="0" dirty="0">
                <a:solidFill>
                  <a:srgbClr val="FF0000"/>
                </a:solidFill>
                <a:latin typeface="Arial"/>
                <a:cs typeface="Calibri" pitchFamily="34" charset="0"/>
              </a:rPr>
              <a:t>400 MHz four-cell </a:t>
            </a:r>
            <a:r>
              <a:rPr lang="en-GB" b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cavities (4/</a:t>
            </a:r>
            <a:r>
              <a:rPr lang="en-GB" b="1" kern="0" dirty="0" err="1" smtClean="0">
                <a:solidFill>
                  <a:srgbClr val="FF0000"/>
                </a:solidFill>
                <a:latin typeface="Arial"/>
                <a:cs typeface="Calibri" pitchFamily="34" charset="0"/>
              </a:rPr>
              <a:t>cryomodule</a:t>
            </a:r>
            <a:r>
              <a:rPr lang="en-GB" b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)</a:t>
            </a:r>
            <a:endParaRPr lang="en-GB" b="1" kern="0" dirty="0">
              <a:solidFill>
                <a:srgbClr val="0C377B"/>
              </a:solidFill>
              <a:latin typeface="Arial"/>
              <a:cs typeface="Calibri" pitchFamily="34" charset="0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kern="0" dirty="0" err="1" smtClean="0">
                <a:latin typeface="Arial"/>
                <a:cs typeface="Calibri" pitchFamily="34" charset="0"/>
              </a:rPr>
              <a:t>ttbar</a:t>
            </a:r>
            <a:r>
              <a:rPr lang="en-GB" b="1" kern="0" dirty="0" smtClean="0">
                <a:latin typeface="Arial"/>
                <a:cs typeface="Calibri" pitchFamily="34" charset="0"/>
              </a:rPr>
              <a:t> </a:t>
            </a:r>
            <a:r>
              <a:rPr lang="en-GB" b="1" kern="0" dirty="0">
                <a:latin typeface="Arial"/>
                <a:cs typeface="Calibri" pitchFamily="34" charset="0"/>
              </a:rPr>
              <a:t>machine complement: </a:t>
            </a:r>
            <a:r>
              <a:rPr lang="en-GB" b="1" kern="0" dirty="0">
                <a:solidFill>
                  <a:srgbClr val="FF0000"/>
                </a:solidFill>
                <a:latin typeface="Arial"/>
                <a:cs typeface="Calibri" pitchFamily="34" charset="0"/>
              </a:rPr>
              <a:t>800 MHz </a:t>
            </a:r>
            <a:r>
              <a:rPr lang="en-GB" b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five-cell cavities (4/</a:t>
            </a:r>
            <a:r>
              <a:rPr lang="en-GB" b="1" kern="0" dirty="0" err="1" smtClean="0">
                <a:solidFill>
                  <a:srgbClr val="FF0000"/>
                </a:solidFill>
                <a:latin typeface="Arial"/>
                <a:cs typeface="Calibri" pitchFamily="34" charset="0"/>
              </a:rPr>
              <a:t>cryom</a:t>
            </a:r>
            <a:r>
              <a:rPr lang="en-GB" b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.)</a:t>
            </a:r>
            <a:r>
              <a:rPr lang="en-GB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 </a:t>
            </a:r>
            <a:endParaRPr lang="en-GB" b="1" kern="0" dirty="0" smtClean="0">
              <a:solidFill>
                <a:srgbClr val="0C377B"/>
              </a:solidFill>
              <a:latin typeface="Arial"/>
              <a:cs typeface="Calibri" pitchFamily="34" charset="0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kern="0" dirty="0" smtClean="0">
                <a:latin typeface="Arial"/>
                <a:cs typeface="Calibri" pitchFamily="34" charset="0"/>
              </a:rPr>
              <a:t>installation </a:t>
            </a:r>
            <a:r>
              <a:rPr lang="en-GB" b="1" kern="0" dirty="0">
                <a:latin typeface="Arial"/>
                <a:cs typeface="Calibri" pitchFamily="34" charset="0"/>
              </a:rPr>
              <a:t>sequence comparable to LEP ( ≈ 30 CM/shutdown)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b="1" kern="0" dirty="0" smtClean="0">
              <a:latin typeface="Arial"/>
              <a:cs typeface="Calibri" pitchFamily="34" charset="0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600" b="1" kern="0" dirty="0">
              <a:solidFill>
                <a:srgbClr val="0C377B"/>
              </a:solidFill>
              <a:latin typeface="Arial"/>
              <a:cs typeface="Calibri" pitchFamily="34" charset="0"/>
            </a:endParaRPr>
          </a:p>
        </p:txBody>
      </p:sp>
      <p:graphicFrame>
        <p:nvGraphicFramePr>
          <p:cNvPr id="83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961179"/>
              </p:ext>
            </p:extLst>
          </p:nvPr>
        </p:nvGraphicFramePr>
        <p:xfrm>
          <a:off x="47328" y="1541133"/>
          <a:ext cx="3591599" cy="1604191"/>
        </p:xfrm>
        <a:graphic>
          <a:graphicData uri="http://schemas.openxmlformats.org/drawingml/2006/table">
            <a:tbl>
              <a:tblPr firstRow="1" bandRow="1"/>
              <a:tblGrid>
                <a:gridCol w="586105">
                  <a:extLst>
                    <a:ext uri="{9D8B030D-6E8A-4147-A177-3AD203B41FA5}">
                      <a16:colId xmlns:a16="http://schemas.microsoft.com/office/drawing/2014/main" val="2695382812"/>
                    </a:ext>
                  </a:extLst>
                </a:gridCol>
                <a:gridCol w="828977">
                  <a:extLst>
                    <a:ext uri="{9D8B030D-6E8A-4147-A177-3AD203B41FA5}">
                      <a16:colId xmlns:a16="http://schemas.microsoft.com/office/drawing/2014/main" val="211581498"/>
                    </a:ext>
                  </a:extLst>
                </a:gridCol>
                <a:gridCol w="1116565">
                  <a:extLst>
                    <a:ext uri="{9D8B030D-6E8A-4147-A177-3AD203B41FA5}">
                      <a16:colId xmlns:a16="http://schemas.microsoft.com/office/drawing/2014/main" val="571250755"/>
                    </a:ext>
                  </a:extLst>
                </a:gridCol>
                <a:gridCol w="1059952">
                  <a:extLst>
                    <a:ext uri="{9D8B030D-6E8A-4147-A177-3AD203B41FA5}">
                      <a16:colId xmlns:a16="http://schemas.microsoft.com/office/drawing/2014/main" val="1542903392"/>
                    </a:ext>
                  </a:extLst>
                </a:gridCol>
              </a:tblGrid>
              <a:tr h="3849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</a:rPr>
                        <a:t>WP</a:t>
                      </a:r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err="1" smtClean="0">
                          <a:solidFill>
                            <a:sysClr val="windowText" lastClr="000000"/>
                          </a:solidFill>
                        </a:rPr>
                        <a:t>V</a:t>
                      </a:r>
                      <a:r>
                        <a:rPr lang="en-US" sz="1400" baseline="-25000" dirty="0" err="1" smtClean="0">
                          <a:solidFill>
                            <a:sysClr val="windowText" lastClr="000000"/>
                          </a:solidFill>
                        </a:rPr>
                        <a:t>rf</a:t>
                      </a:r>
                      <a:r>
                        <a:rPr lang="en-US" sz="1400" baseline="-2500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</a:rPr>
                        <a:t>[GV]</a:t>
                      </a:r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</a:rPr>
                        <a:t>#bunches</a:t>
                      </a:r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err="1" smtClean="0">
                          <a:solidFill>
                            <a:sysClr val="windowText" lastClr="000000"/>
                          </a:solidFill>
                        </a:rPr>
                        <a:t>I</a:t>
                      </a:r>
                      <a:r>
                        <a:rPr lang="en-US" sz="1400" baseline="-25000" dirty="0" err="1" smtClean="0">
                          <a:solidFill>
                            <a:sysClr val="windowText" lastClr="000000"/>
                          </a:solidFill>
                        </a:rPr>
                        <a:t>beam</a:t>
                      </a:r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</a:rPr>
                        <a:t> [mA]</a:t>
                      </a:r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773298"/>
                  </a:ext>
                </a:extLst>
              </a:tr>
              <a:tr h="2881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Z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0.1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16640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1390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057827"/>
                  </a:ext>
                </a:extLst>
              </a:tr>
              <a:tr h="2881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W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0.44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2000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147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626709"/>
                  </a:ext>
                </a:extLst>
              </a:tr>
              <a:tr h="2881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H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2.0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393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29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52332"/>
                  </a:ext>
                </a:extLst>
              </a:tr>
              <a:tr h="2881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 err="1" smtClean="0"/>
                        <a:t>ttbar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10.9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5.4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879777"/>
                  </a:ext>
                </a:extLst>
              </a:tr>
            </a:tbl>
          </a:graphicData>
        </a:graphic>
      </p:graphicFrame>
      <p:sp>
        <p:nvSpPr>
          <p:cNvPr id="84" name="Oval 10"/>
          <p:cNvSpPr/>
          <p:nvPr/>
        </p:nvSpPr>
        <p:spPr>
          <a:xfrm>
            <a:off x="2641147" y="1877119"/>
            <a:ext cx="970059" cy="37371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5" name="Straight Arrow Connector 11"/>
          <p:cNvCxnSpPr/>
          <p:nvPr/>
        </p:nvCxnSpPr>
        <p:spPr>
          <a:xfrm flipH="1">
            <a:off x="3575158" y="1521339"/>
            <a:ext cx="562" cy="48699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86" name="TextBox 12"/>
          <p:cNvSpPr txBox="1"/>
          <p:nvPr/>
        </p:nvSpPr>
        <p:spPr>
          <a:xfrm>
            <a:off x="1080456" y="1139492"/>
            <a:ext cx="2537776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</a:rPr>
              <a:t>“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Ampere-class” machine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7" name="Oval 13"/>
          <p:cNvSpPr/>
          <p:nvPr/>
        </p:nvSpPr>
        <p:spPr>
          <a:xfrm>
            <a:off x="566242" y="2791407"/>
            <a:ext cx="970059" cy="37371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C377B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8" name="Straight Arrow Connector 14"/>
          <p:cNvCxnSpPr/>
          <p:nvPr/>
        </p:nvCxnSpPr>
        <p:spPr>
          <a:xfrm flipV="1">
            <a:off x="990806" y="3155716"/>
            <a:ext cx="2" cy="25366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89" name="TextBox 15"/>
          <p:cNvSpPr txBox="1"/>
          <p:nvPr/>
        </p:nvSpPr>
        <p:spPr>
          <a:xfrm>
            <a:off x="1258720" y="3184912"/>
            <a:ext cx="2328543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</a:rPr>
              <a:t>“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high-gradient” machine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90" name="Group 16"/>
          <p:cNvGrpSpPr/>
          <p:nvPr/>
        </p:nvGrpSpPr>
        <p:grpSpPr>
          <a:xfrm>
            <a:off x="2193309" y="4999630"/>
            <a:ext cx="381400" cy="493143"/>
            <a:chOff x="1324470" y="3005506"/>
            <a:chExt cx="381400" cy="493143"/>
          </a:xfrm>
        </p:grpSpPr>
        <p:pic>
          <p:nvPicPr>
            <p:cNvPr id="91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870" y="3005506"/>
              <a:ext cx="381000" cy="285750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>
              <a:off x="1324470" y="3221650"/>
              <a:ext cx="354584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b="1" dirty="0" smtClean="0">
                  <a:latin typeface="Arial"/>
                </a:rPr>
                <a:t>26</a:t>
              </a:r>
              <a:endParaRPr lang="en-GB" sz="1200" b="1" dirty="0">
                <a:ln w="0"/>
                <a:latin typeface="Arial"/>
              </a:endParaRPr>
            </a:p>
          </p:txBody>
        </p:sp>
      </p:grpSp>
      <p:grpSp>
        <p:nvGrpSpPr>
          <p:cNvPr id="93" name="Group 19"/>
          <p:cNvGrpSpPr/>
          <p:nvPr/>
        </p:nvGrpSpPr>
        <p:grpSpPr>
          <a:xfrm>
            <a:off x="2180988" y="5632350"/>
            <a:ext cx="423344" cy="460946"/>
            <a:chOff x="1312149" y="3638226"/>
            <a:chExt cx="423344" cy="460946"/>
          </a:xfrm>
        </p:grpSpPr>
        <p:pic>
          <p:nvPicPr>
            <p:cNvPr id="94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4968" y="3638226"/>
              <a:ext cx="390525" cy="200025"/>
            </a:xfrm>
            <a:prstGeom prst="rect">
              <a:avLst/>
            </a:prstGeom>
          </p:spPr>
        </p:pic>
        <p:sp>
          <p:nvSpPr>
            <p:cNvPr id="95" name="Rectangle 94"/>
            <p:cNvSpPr/>
            <p:nvPr/>
          </p:nvSpPr>
          <p:spPr>
            <a:xfrm>
              <a:off x="1312149" y="3822173"/>
              <a:ext cx="269626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b="1" dirty="0">
                  <a:latin typeface="Arial"/>
                </a:rPr>
                <a:t>3</a:t>
              </a:r>
              <a:endParaRPr lang="en-GB" sz="1200" b="1" dirty="0">
                <a:ln w="0"/>
                <a:latin typeface="Arial"/>
              </a:endParaRPr>
            </a:p>
          </p:txBody>
        </p:sp>
      </p:grpSp>
      <p:cxnSp>
        <p:nvCxnSpPr>
          <p:cNvPr id="96" name="Straight Arrow Connector 22"/>
          <p:cNvCxnSpPr>
            <a:stCxn id="91" idx="0"/>
          </p:cNvCxnSpPr>
          <p:nvPr/>
        </p:nvCxnSpPr>
        <p:spPr>
          <a:xfrm flipV="1">
            <a:off x="2384209" y="4655262"/>
            <a:ext cx="0" cy="344368"/>
          </a:xfrm>
          <a:prstGeom prst="straightConnector1">
            <a:avLst/>
          </a:prstGeom>
          <a:noFill/>
          <a:ln w="9525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grpSp>
        <p:nvGrpSpPr>
          <p:cNvPr id="97" name="Group 23"/>
          <p:cNvGrpSpPr/>
          <p:nvPr/>
        </p:nvGrpSpPr>
        <p:grpSpPr>
          <a:xfrm>
            <a:off x="4655892" y="3341024"/>
            <a:ext cx="381400" cy="817340"/>
            <a:chOff x="3456309" y="1317716"/>
            <a:chExt cx="381400" cy="817340"/>
          </a:xfrm>
        </p:grpSpPr>
        <p:cxnSp>
          <p:nvCxnSpPr>
            <p:cNvPr id="98" name="Straight Arrow Connector 24"/>
            <p:cNvCxnSpPr/>
            <p:nvPr/>
          </p:nvCxnSpPr>
          <p:spPr>
            <a:xfrm flipV="1">
              <a:off x="3637108" y="1790688"/>
              <a:ext cx="0" cy="34436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grpSp>
          <p:nvGrpSpPr>
            <p:cNvPr id="99" name="Group 25"/>
            <p:cNvGrpSpPr/>
            <p:nvPr/>
          </p:nvGrpSpPr>
          <p:grpSpPr>
            <a:xfrm>
              <a:off x="3456309" y="1317716"/>
              <a:ext cx="381400" cy="493143"/>
              <a:chOff x="1324470" y="3005506"/>
              <a:chExt cx="381400" cy="493143"/>
            </a:xfrm>
          </p:grpSpPr>
          <p:pic>
            <p:nvPicPr>
              <p:cNvPr id="100" name="Picture 2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24870" y="3005506"/>
                <a:ext cx="381000" cy="285750"/>
              </a:xfrm>
              <a:prstGeom prst="rect">
                <a:avLst/>
              </a:prstGeom>
            </p:spPr>
          </p:pic>
          <p:sp>
            <p:nvSpPr>
              <p:cNvPr id="101" name="Rectangle 100"/>
              <p:cNvSpPr/>
              <p:nvPr/>
            </p:nvSpPr>
            <p:spPr>
              <a:xfrm>
                <a:off x="1324470" y="3221650"/>
                <a:ext cx="354584" cy="27699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Arial"/>
                  </a:rPr>
                  <a:t>26</a:t>
                </a:r>
                <a:endParaRPr kumimoji="0" lang="en-GB" sz="1200" b="1" i="0" u="none" strike="noStrike" kern="0" cap="none" spc="0" normalizeH="0" baseline="0" noProof="0" dirty="0" smtClean="0">
                  <a:ln w="0"/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cxnSp>
        <p:nvCxnSpPr>
          <p:cNvPr id="102" name="Straight Arrow Connector 28"/>
          <p:cNvCxnSpPr/>
          <p:nvPr/>
        </p:nvCxnSpPr>
        <p:spPr>
          <a:xfrm flipV="1">
            <a:off x="4778093" y="4696296"/>
            <a:ext cx="0" cy="344368"/>
          </a:xfrm>
          <a:prstGeom prst="straightConnector1">
            <a:avLst/>
          </a:prstGeom>
          <a:noFill/>
          <a:ln w="9525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grpSp>
        <p:nvGrpSpPr>
          <p:cNvPr id="103" name="Group 29"/>
          <p:cNvGrpSpPr/>
          <p:nvPr/>
        </p:nvGrpSpPr>
        <p:grpSpPr>
          <a:xfrm>
            <a:off x="4514238" y="5101474"/>
            <a:ext cx="430165" cy="418029"/>
            <a:chOff x="3402206" y="3107350"/>
            <a:chExt cx="430165" cy="418029"/>
          </a:xfrm>
        </p:grpSpPr>
        <p:pic>
          <p:nvPicPr>
            <p:cNvPr id="104" name="Pictur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41846" y="3107350"/>
              <a:ext cx="390525" cy="200025"/>
            </a:xfrm>
            <a:prstGeom prst="rect">
              <a:avLst/>
            </a:prstGeom>
          </p:spPr>
        </p:pic>
        <p:sp>
          <p:nvSpPr>
            <p:cNvPr id="105" name="Rectangle 104"/>
            <p:cNvSpPr/>
            <p:nvPr/>
          </p:nvSpPr>
          <p:spPr>
            <a:xfrm>
              <a:off x="3402206" y="3248380"/>
              <a:ext cx="354584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b="1" dirty="0" smtClean="0">
                  <a:latin typeface="Arial"/>
                </a:rPr>
                <a:t>26</a:t>
              </a:r>
              <a:endParaRPr lang="en-GB" sz="1200" b="1" dirty="0">
                <a:ln w="0"/>
                <a:latin typeface="Arial"/>
              </a:endParaRPr>
            </a:p>
          </p:txBody>
        </p:sp>
      </p:grpSp>
      <p:grpSp>
        <p:nvGrpSpPr>
          <p:cNvPr id="106" name="Group 32"/>
          <p:cNvGrpSpPr/>
          <p:nvPr/>
        </p:nvGrpSpPr>
        <p:grpSpPr>
          <a:xfrm>
            <a:off x="4514238" y="5607282"/>
            <a:ext cx="430165" cy="418029"/>
            <a:chOff x="3402206" y="3107350"/>
            <a:chExt cx="430165" cy="418029"/>
          </a:xfrm>
        </p:grpSpPr>
        <p:pic>
          <p:nvPicPr>
            <p:cNvPr id="107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41846" y="3107350"/>
              <a:ext cx="390525" cy="200025"/>
            </a:xfrm>
            <a:prstGeom prst="rect">
              <a:avLst/>
            </a:prstGeom>
          </p:spPr>
        </p:pic>
        <p:sp>
          <p:nvSpPr>
            <p:cNvPr id="108" name="Rectangle 107"/>
            <p:cNvSpPr/>
            <p:nvPr/>
          </p:nvSpPr>
          <p:spPr>
            <a:xfrm>
              <a:off x="3402206" y="3248380"/>
              <a:ext cx="354584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b="1" dirty="0" smtClean="0">
                  <a:latin typeface="Arial"/>
                </a:rPr>
                <a:t>10</a:t>
              </a:r>
              <a:endParaRPr lang="en-GB" sz="1200" b="1" dirty="0">
                <a:ln w="0"/>
                <a:latin typeface="Arial"/>
              </a:endParaRPr>
            </a:p>
          </p:txBody>
        </p:sp>
      </p:grpSp>
      <p:cxnSp>
        <p:nvCxnSpPr>
          <p:cNvPr id="109" name="Straight Arrow Connector 35"/>
          <p:cNvCxnSpPr/>
          <p:nvPr/>
        </p:nvCxnSpPr>
        <p:spPr>
          <a:xfrm flipV="1">
            <a:off x="5426440" y="4698796"/>
            <a:ext cx="0" cy="344368"/>
          </a:xfrm>
          <a:prstGeom prst="straightConnector1">
            <a:avLst/>
          </a:prstGeom>
          <a:noFill/>
          <a:ln w="9525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grpSp>
        <p:nvGrpSpPr>
          <p:cNvPr id="110" name="Group 36"/>
          <p:cNvGrpSpPr/>
          <p:nvPr/>
        </p:nvGrpSpPr>
        <p:grpSpPr>
          <a:xfrm>
            <a:off x="5162585" y="5088984"/>
            <a:ext cx="430165" cy="418029"/>
            <a:chOff x="3402206" y="3107350"/>
            <a:chExt cx="430165" cy="418029"/>
          </a:xfrm>
        </p:grpSpPr>
        <p:pic>
          <p:nvPicPr>
            <p:cNvPr id="111" name="Picture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41846" y="3107350"/>
              <a:ext cx="390525" cy="200025"/>
            </a:xfrm>
            <a:prstGeom prst="rect">
              <a:avLst/>
            </a:prstGeom>
          </p:spPr>
        </p:pic>
        <p:sp>
          <p:nvSpPr>
            <p:cNvPr id="112" name="Rectangle 111"/>
            <p:cNvSpPr/>
            <p:nvPr/>
          </p:nvSpPr>
          <p:spPr>
            <a:xfrm>
              <a:off x="3402206" y="3248380"/>
              <a:ext cx="354584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b="1" dirty="0" smtClean="0">
                  <a:latin typeface="Arial"/>
                </a:rPr>
                <a:t>42</a:t>
              </a:r>
              <a:endParaRPr lang="en-GB" sz="1200" b="1" dirty="0">
                <a:ln w="0"/>
                <a:latin typeface="Arial"/>
              </a:endParaRPr>
            </a:p>
          </p:txBody>
        </p:sp>
      </p:grpSp>
      <p:grpSp>
        <p:nvGrpSpPr>
          <p:cNvPr id="113" name="Group 39"/>
          <p:cNvGrpSpPr/>
          <p:nvPr/>
        </p:nvGrpSpPr>
        <p:grpSpPr>
          <a:xfrm>
            <a:off x="5132472" y="5598292"/>
            <a:ext cx="430165" cy="418029"/>
            <a:chOff x="3402206" y="3107350"/>
            <a:chExt cx="430165" cy="418029"/>
          </a:xfrm>
        </p:grpSpPr>
        <p:pic>
          <p:nvPicPr>
            <p:cNvPr id="114" name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41846" y="3107350"/>
              <a:ext cx="390525" cy="200025"/>
            </a:xfrm>
            <a:prstGeom prst="rect">
              <a:avLst/>
            </a:prstGeom>
          </p:spPr>
        </p:pic>
        <p:sp>
          <p:nvSpPr>
            <p:cNvPr id="115" name="Rectangle 114"/>
            <p:cNvSpPr/>
            <p:nvPr/>
          </p:nvSpPr>
          <p:spPr>
            <a:xfrm>
              <a:off x="3402206" y="3248380"/>
              <a:ext cx="354584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b="1" dirty="0" smtClean="0">
                  <a:latin typeface="Arial"/>
                </a:rPr>
                <a:t>21</a:t>
              </a:r>
              <a:endParaRPr lang="en-GB" sz="1200" b="1" dirty="0">
                <a:ln w="0"/>
                <a:latin typeface="Arial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1055440" y="5056844"/>
            <a:ext cx="101662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latin typeface="Arial"/>
              </a:rPr>
              <a:t>machine</a:t>
            </a:r>
            <a:endParaRPr lang="en-GB" sz="1600" b="1" dirty="0">
              <a:ln w="0"/>
              <a:latin typeface="Arial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1055440" y="5538718"/>
            <a:ext cx="93647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latin typeface="Arial"/>
              </a:rPr>
              <a:t>booster</a:t>
            </a:r>
            <a:endParaRPr lang="en-GB" sz="1600" b="1" dirty="0">
              <a:ln w="0"/>
              <a:latin typeface="Arial"/>
            </a:endParaRPr>
          </a:p>
        </p:txBody>
      </p:sp>
      <p:grpSp>
        <p:nvGrpSpPr>
          <p:cNvPr id="118" name="Group 44"/>
          <p:cNvGrpSpPr/>
          <p:nvPr/>
        </p:nvGrpSpPr>
        <p:grpSpPr>
          <a:xfrm>
            <a:off x="8424456" y="4671722"/>
            <a:ext cx="581345" cy="1328469"/>
            <a:chOff x="6232650" y="2677598"/>
            <a:chExt cx="581345" cy="1328469"/>
          </a:xfrm>
        </p:grpSpPr>
        <p:grpSp>
          <p:nvGrpSpPr>
            <p:cNvPr id="119" name="Group 45"/>
            <p:cNvGrpSpPr/>
            <p:nvPr/>
          </p:nvGrpSpPr>
          <p:grpSpPr>
            <a:xfrm>
              <a:off x="6232650" y="3584764"/>
              <a:ext cx="581345" cy="421303"/>
              <a:chOff x="5450475" y="3603020"/>
              <a:chExt cx="581345" cy="421303"/>
            </a:xfrm>
          </p:grpSpPr>
          <p:pic>
            <p:nvPicPr>
              <p:cNvPr id="124" name="Picture 5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81751" y="3603020"/>
                <a:ext cx="550069" cy="200025"/>
              </a:xfrm>
              <a:prstGeom prst="rect">
                <a:avLst/>
              </a:prstGeom>
            </p:spPr>
          </p:pic>
          <p:sp>
            <p:nvSpPr>
              <p:cNvPr id="125" name="Rectangle 124"/>
              <p:cNvSpPr/>
              <p:nvPr/>
            </p:nvSpPr>
            <p:spPr>
              <a:xfrm>
                <a:off x="5450475" y="3747324"/>
                <a:ext cx="354584" cy="27699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Arial"/>
                  </a:rPr>
                  <a:t>20</a:t>
                </a:r>
                <a:endParaRPr kumimoji="0" lang="en-GB" sz="1200" b="1" i="0" u="none" strike="noStrike" kern="0" cap="none" spc="0" normalizeH="0" baseline="0" noProof="0" dirty="0" smtClean="0">
                  <a:ln w="0"/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20" name="Group 46"/>
            <p:cNvGrpSpPr/>
            <p:nvPr/>
          </p:nvGrpSpPr>
          <p:grpSpPr>
            <a:xfrm>
              <a:off x="6247640" y="3102955"/>
              <a:ext cx="550069" cy="409935"/>
              <a:chOff x="5450475" y="3091231"/>
              <a:chExt cx="550069" cy="409935"/>
            </a:xfrm>
          </p:grpSpPr>
          <p:pic>
            <p:nvPicPr>
              <p:cNvPr id="122" name="Picture 4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50475" y="3091231"/>
                <a:ext cx="550069" cy="200025"/>
              </a:xfrm>
              <a:prstGeom prst="rect">
                <a:avLst/>
              </a:prstGeom>
            </p:spPr>
          </p:pic>
          <p:sp>
            <p:nvSpPr>
              <p:cNvPr id="123" name="Rectangle 122"/>
              <p:cNvSpPr/>
              <p:nvPr/>
            </p:nvSpPr>
            <p:spPr>
              <a:xfrm>
                <a:off x="5466685" y="3224167"/>
                <a:ext cx="354584" cy="27699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Arial"/>
                  </a:rPr>
                  <a:t>19</a:t>
                </a:r>
                <a:endParaRPr kumimoji="0" lang="en-GB" sz="1200" b="1" i="0" u="none" strike="noStrike" kern="0" cap="none" spc="0" normalizeH="0" baseline="0" noProof="0" dirty="0" smtClean="0">
                  <a:ln w="0"/>
                  <a:effectLst/>
                  <a:uLnTx/>
                  <a:uFillTx/>
                  <a:latin typeface="Arial"/>
                </a:endParaRPr>
              </a:p>
            </p:txBody>
          </p:sp>
        </p:grpSp>
        <p:cxnSp>
          <p:nvCxnSpPr>
            <p:cNvPr id="121" name="Straight Arrow Connector 47"/>
            <p:cNvCxnSpPr/>
            <p:nvPr/>
          </p:nvCxnSpPr>
          <p:spPr>
            <a:xfrm flipV="1">
              <a:off x="6319607" y="2677598"/>
              <a:ext cx="0" cy="344368"/>
            </a:xfrm>
            <a:prstGeom prst="straightConnector1">
              <a:avLst/>
            </a:prstGeom>
            <a:noFill/>
            <a:ln w="9525" cap="flat" cmpd="sng" algn="ctr">
              <a:solidFill>
                <a:srgbClr val="00B05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126" name="Group 52"/>
          <p:cNvGrpSpPr/>
          <p:nvPr/>
        </p:nvGrpSpPr>
        <p:grpSpPr>
          <a:xfrm>
            <a:off x="6039956" y="4696296"/>
            <a:ext cx="1765600" cy="1303894"/>
            <a:chOff x="4169169" y="2702172"/>
            <a:chExt cx="1765600" cy="1303894"/>
          </a:xfrm>
        </p:grpSpPr>
        <p:cxnSp>
          <p:nvCxnSpPr>
            <p:cNvPr id="127" name="Straight Arrow Connector 53"/>
            <p:cNvCxnSpPr/>
            <p:nvPr/>
          </p:nvCxnSpPr>
          <p:spPr>
            <a:xfrm flipV="1">
              <a:off x="5754689" y="2702172"/>
              <a:ext cx="0" cy="344368"/>
            </a:xfrm>
            <a:prstGeom prst="straightConnector1">
              <a:avLst/>
            </a:prstGeom>
            <a:noFill/>
            <a:ln w="9525" cap="flat" cmpd="sng" algn="ctr">
              <a:solidFill>
                <a:srgbClr val="00B050"/>
              </a:solidFill>
              <a:prstDash val="solid"/>
              <a:tailEnd type="triangle"/>
            </a:ln>
            <a:effectLst/>
          </p:spPr>
        </p:cxnSp>
        <p:grpSp>
          <p:nvGrpSpPr>
            <p:cNvPr id="128" name="Group 54"/>
            <p:cNvGrpSpPr/>
            <p:nvPr/>
          </p:nvGrpSpPr>
          <p:grpSpPr>
            <a:xfrm>
              <a:off x="5353424" y="3573040"/>
              <a:ext cx="581345" cy="433026"/>
              <a:chOff x="5450475" y="3603020"/>
              <a:chExt cx="581345" cy="433026"/>
            </a:xfrm>
          </p:grpSpPr>
          <p:pic>
            <p:nvPicPr>
              <p:cNvPr id="135" name="Picture 6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81751" y="3603020"/>
                <a:ext cx="550069" cy="200025"/>
              </a:xfrm>
              <a:prstGeom prst="rect">
                <a:avLst/>
              </a:prstGeom>
            </p:spPr>
          </p:pic>
          <p:sp>
            <p:nvSpPr>
              <p:cNvPr id="136" name="Rectangle 135"/>
              <p:cNvSpPr/>
              <p:nvPr/>
            </p:nvSpPr>
            <p:spPr>
              <a:xfrm>
                <a:off x="5450475" y="3759047"/>
                <a:ext cx="439544" cy="27699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Arial"/>
                  </a:rPr>
                  <a:t>100</a:t>
                </a:r>
                <a:endParaRPr kumimoji="0" lang="en-GB" sz="1200" b="1" i="0" u="none" strike="noStrike" kern="0" cap="none" spc="0" normalizeH="0" baseline="0" noProof="0" dirty="0" smtClean="0">
                  <a:ln w="0"/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29" name="Group 55"/>
            <p:cNvGrpSpPr/>
            <p:nvPr/>
          </p:nvGrpSpPr>
          <p:grpSpPr>
            <a:xfrm>
              <a:off x="5368414" y="3091231"/>
              <a:ext cx="550069" cy="421658"/>
              <a:chOff x="5450475" y="3091231"/>
              <a:chExt cx="550069" cy="421658"/>
            </a:xfrm>
          </p:grpSpPr>
          <p:pic>
            <p:nvPicPr>
              <p:cNvPr id="133" name="Picture 5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50475" y="3091231"/>
                <a:ext cx="550069" cy="200025"/>
              </a:xfrm>
              <a:prstGeom prst="rect">
                <a:avLst/>
              </a:prstGeom>
            </p:spPr>
          </p:pic>
          <p:sp>
            <p:nvSpPr>
              <p:cNvPr id="134" name="Rectangle 133"/>
              <p:cNvSpPr/>
              <p:nvPr/>
            </p:nvSpPr>
            <p:spPr>
              <a:xfrm>
                <a:off x="5454962" y="3235890"/>
                <a:ext cx="354584" cy="27699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Arial"/>
                  </a:rPr>
                  <a:t>74</a:t>
                </a:r>
                <a:endParaRPr kumimoji="0" lang="en-GB" sz="1200" b="1" i="0" u="none" strike="noStrike" kern="0" cap="none" spc="0" normalizeH="0" baseline="0" noProof="0" dirty="0" smtClean="0">
                  <a:ln w="0"/>
                  <a:effectLst/>
                  <a:uLnTx/>
                  <a:uFillTx/>
                  <a:latin typeface="Arial"/>
                </a:endParaRPr>
              </a:p>
            </p:txBody>
          </p:sp>
        </p:grpSp>
        <p:cxnSp>
          <p:nvCxnSpPr>
            <p:cNvPr id="130" name="Straight Arrow Connector 56"/>
            <p:cNvCxnSpPr/>
            <p:nvPr/>
          </p:nvCxnSpPr>
          <p:spPr>
            <a:xfrm flipV="1">
              <a:off x="4820109" y="3326465"/>
              <a:ext cx="0" cy="344368"/>
            </a:xfrm>
            <a:prstGeom prst="straightConnector1">
              <a:avLst/>
            </a:prstGeom>
            <a:noFill/>
            <a:ln w="9525" cap="flat" cmpd="sng" algn="ctr">
              <a:solidFill>
                <a:srgbClr val="00B050"/>
              </a:solidFill>
              <a:prstDash val="solid"/>
              <a:tailEnd type="triangle"/>
            </a:ln>
            <a:effectLst/>
          </p:spPr>
        </p:cxnSp>
        <p:cxnSp>
          <p:nvCxnSpPr>
            <p:cNvPr id="131" name="Straight Arrow Connector 57"/>
            <p:cNvCxnSpPr/>
            <p:nvPr/>
          </p:nvCxnSpPr>
          <p:spPr>
            <a:xfrm flipH="1">
              <a:off x="4169169" y="3667598"/>
              <a:ext cx="1284941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00B050"/>
              </a:solidFill>
              <a:prstDash val="solid"/>
              <a:tailEnd type="none"/>
            </a:ln>
            <a:effectLst/>
          </p:spPr>
        </p:cxnSp>
        <p:cxnSp>
          <p:nvCxnSpPr>
            <p:cNvPr id="132" name="Straight Arrow Connector 58"/>
            <p:cNvCxnSpPr/>
            <p:nvPr/>
          </p:nvCxnSpPr>
          <p:spPr>
            <a:xfrm flipV="1">
              <a:off x="4169169" y="3323230"/>
              <a:ext cx="0" cy="344368"/>
            </a:xfrm>
            <a:prstGeom prst="straightConnector1">
              <a:avLst/>
            </a:prstGeom>
            <a:noFill/>
            <a:ln w="9525" cap="flat" cmpd="sng" algn="ctr">
              <a:solidFill>
                <a:srgbClr val="00B05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137" name="Group 64"/>
          <p:cNvGrpSpPr/>
          <p:nvPr/>
        </p:nvGrpSpPr>
        <p:grpSpPr>
          <a:xfrm>
            <a:off x="6678228" y="3284984"/>
            <a:ext cx="2363147" cy="872607"/>
            <a:chOff x="4893004" y="1251948"/>
            <a:chExt cx="2363147" cy="872607"/>
          </a:xfrm>
        </p:grpSpPr>
        <p:sp>
          <p:nvSpPr>
            <p:cNvPr id="138" name="Rectangle 137"/>
            <p:cNvSpPr/>
            <p:nvPr/>
          </p:nvSpPr>
          <p:spPr>
            <a:xfrm>
              <a:off x="4893004" y="1251948"/>
              <a:ext cx="2363147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/>
                </a:rPr>
                <a:t>RF system re-alignment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 w="0"/>
                  <a:effectLst/>
                  <a:uLnTx/>
                  <a:uFillTx/>
                  <a:latin typeface="Arial"/>
                </a:rPr>
                <a:t>and modifications</a:t>
              </a:r>
            </a:p>
          </p:txBody>
        </p:sp>
        <p:cxnSp>
          <p:nvCxnSpPr>
            <p:cNvPr id="139" name="Straight Arrow Connector 66"/>
            <p:cNvCxnSpPr/>
            <p:nvPr/>
          </p:nvCxnSpPr>
          <p:spPr>
            <a:xfrm flipH="1">
              <a:off x="5806167" y="1780187"/>
              <a:ext cx="0" cy="344368"/>
            </a:xfrm>
            <a:prstGeom prst="straightConnector1">
              <a:avLst/>
            </a:prstGeom>
            <a:noFill/>
            <a:ln w="9525" cap="flat" cmpd="sng" algn="ctr">
              <a:solidFill>
                <a:srgbClr val="0C377B">
                  <a:lumMod val="65000"/>
                  <a:lumOff val="35000"/>
                </a:srgbClr>
              </a:solidFill>
              <a:prstDash val="solid"/>
              <a:tailEnd type="triangle"/>
            </a:ln>
            <a:effectLst/>
          </p:spPr>
        </p:cxnSp>
      </p:grpSp>
      <p:grpSp>
        <p:nvGrpSpPr>
          <p:cNvPr id="140" name="Group 67"/>
          <p:cNvGrpSpPr/>
          <p:nvPr/>
        </p:nvGrpSpPr>
        <p:grpSpPr>
          <a:xfrm>
            <a:off x="2384209" y="4236704"/>
            <a:ext cx="8665474" cy="392231"/>
            <a:chOff x="1515370" y="2242580"/>
            <a:chExt cx="8665474" cy="392231"/>
          </a:xfrm>
        </p:grpSpPr>
        <p:grpSp>
          <p:nvGrpSpPr>
            <p:cNvPr id="141" name="Group 68"/>
            <p:cNvGrpSpPr/>
            <p:nvPr/>
          </p:nvGrpSpPr>
          <p:grpSpPr>
            <a:xfrm>
              <a:off x="1515370" y="2242580"/>
              <a:ext cx="8074979" cy="392231"/>
              <a:chOff x="1414792" y="3165875"/>
              <a:chExt cx="8553016" cy="489356"/>
            </a:xfrm>
          </p:grpSpPr>
          <p:sp>
            <p:nvSpPr>
              <p:cNvPr id="143" name="Freeform 70"/>
              <p:cNvSpPr/>
              <p:nvPr/>
            </p:nvSpPr>
            <p:spPr>
              <a:xfrm>
                <a:off x="2069757" y="3165875"/>
                <a:ext cx="693441" cy="489356"/>
              </a:xfrm>
              <a:custGeom>
                <a:avLst/>
                <a:gdLst>
                  <a:gd name="connsiteX0" fmla="*/ 0 w 614683"/>
                  <a:gd name="connsiteY0" fmla="*/ 0 h 245873"/>
                  <a:gd name="connsiteX1" fmla="*/ 491747 w 614683"/>
                  <a:gd name="connsiteY1" fmla="*/ 0 h 245873"/>
                  <a:gd name="connsiteX2" fmla="*/ 614683 w 614683"/>
                  <a:gd name="connsiteY2" fmla="*/ 122937 h 245873"/>
                  <a:gd name="connsiteX3" fmla="*/ 491747 w 614683"/>
                  <a:gd name="connsiteY3" fmla="*/ 245873 h 245873"/>
                  <a:gd name="connsiteX4" fmla="*/ 0 w 614683"/>
                  <a:gd name="connsiteY4" fmla="*/ 245873 h 245873"/>
                  <a:gd name="connsiteX5" fmla="*/ 122937 w 614683"/>
                  <a:gd name="connsiteY5" fmla="*/ 122937 h 245873"/>
                  <a:gd name="connsiteX6" fmla="*/ 0 w 614683"/>
                  <a:gd name="connsiteY6" fmla="*/ 0 h 245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83" h="245873">
                    <a:moveTo>
                      <a:pt x="0" y="0"/>
                    </a:moveTo>
                    <a:lnTo>
                      <a:pt x="491747" y="0"/>
                    </a:lnTo>
                    <a:lnTo>
                      <a:pt x="614683" y="122937"/>
                    </a:lnTo>
                    <a:lnTo>
                      <a:pt x="491747" y="245873"/>
                    </a:lnTo>
                    <a:lnTo>
                      <a:pt x="0" y="245873"/>
                    </a:lnTo>
                    <a:lnTo>
                      <a:pt x="122937" y="1229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7C5A1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spcFirstLastPara="0" vert="horz" wrap="square" lIns="218949" tIns="32004" rIns="154940" bIns="32004" numCol="1" spcCol="1270" anchor="ctr" anchorCtr="0">
                <a:noAutofit/>
              </a:bodyPr>
              <a:lstStyle/>
              <a:p>
                <a:pPr marL="0" marR="0" lvl="0" indent="0" algn="ctr" defTabSz="10668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" name="Freeform 71"/>
              <p:cNvSpPr/>
              <p:nvPr/>
            </p:nvSpPr>
            <p:spPr>
              <a:xfrm>
                <a:off x="4689617" y="3165875"/>
                <a:ext cx="693441" cy="489356"/>
              </a:xfrm>
              <a:custGeom>
                <a:avLst/>
                <a:gdLst>
                  <a:gd name="connsiteX0" fmla="*/ 0 w 614683"/>
                  <a:gd name="connsiteY0" fmla="*/ 0 h 245873"/>
                  <a:gd name="connsiteX1" fmla="*/ 491747 w 614683"/>
                  <a:gd name="connsiteY1" fmla="*/ 0 h 245873"/>
                  <a:gd name="connsiteX2" fmla="*/ 614683 w 614683"/>
                  <a:gd name="connsiteY2" fmla="*/ 122937 h 245873"/>
                  <a:gd name="connsiteX3" fmla="*/ 491747 w 614683"/>
                  <a:gd name="connsiteY3" fmla="*/ 245873 h 245873"/>
                  <a:gd name="connsiteX4" fmla="*/ 0 w 614683"/>
                  <a:gd name="connsiteY4" fmla="*/ 245873 h 245873"/>
                  <a:gd name="connsiteX5" fmla="*/ 122937 w 614683"/>
                  <a:gd name="connsiteY5" fmla="*/ 122937 h 245873"/>
                  <a:gd name="connsiteX6" fmla="*/ 0 w 614683"/>
                  <a:gd name="connsiteY6" fmla="*/ 0 h 245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83" h="245873">
                    <a:moveTo>
                      <a:pt x="0" y="0"/>
                    </a:moveTo>
                    <a:lnTo>
                      <a:pt x="491747" y="0"/>
                    </a:lnTo>
                    <a:lnTo>
                      <a:pt x="614683" y="122937"/>
                    </a:lnTo>
                    <a:lnTo>
                      <a:pt x="491747" y="245873"/>
                    </a:lnTo>
                    <a:lnTo>
                      <a:pt x="0" y="245873"/>
                    </a:lnTo>
                    <a:lnTo>
                      <a:pt x="122937" y="1229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BF41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spcFirstLastPara="0" vert="horz" wrap="square" lIns="218949" tIns="32004" rIns="154940" bIns="32004" numCol="1" spcCol="1270" anchor="ctr" anchorCtr="0">
                <a:noAutofit/>
              </a:bodyPr>
              <a:lstStyle/>
              <a:p>
                <a:pPr marL="0" marR="0" lvl="0" indent="0" algn="ctr" defTabSz="10668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" name="Freeform 72"/>
              <p:cNvSpPr/>
              <p:nvPr/>
            </p:nvSpPr>
            <p:spPr>
              <a:xfrm>
                <a:off x="7309477" y="3165875"/>
                <a:ext cx="693441" cy="489356"/>
              </a:xfrm>
              <a:custGeom>
                <a:avLst/>
                <a:gdLst>
                  <a:gd name="connsiteX0" fmla="*/ 0 w 614683"/>
                  <a:gd name="connsiteY0" fmla="*/ 0 h 245873"/>
                  <a:gd name="connsiteX1" fmla="*/ 491747 w 614683"/>
                  <a:gd name="connsiteY1" fmla="*/ 0 h 245873"/>
                  <a:gd name="connsiteX2" fmla="*/ 614683 w 614683"/>
                  <a:gd name="connsiteY2" fmla="*/ 122937 h 245873"/>
                  <a:gd name="connsiteX3" fmla="*/ 491747 w 614683"/>
                  <a:gd name="connsiteY3" fmla="*/ 245873 h 245873"/>
                  <a:gd name="connsiteX4" fmla="*/ 0 w 614683"/>
                  <a:gd name="connsiteY4" fmla="*/ 245873 h 245873"/>
                  <a:gd name="connsiteX5" fmla="*/ 122937 w 614683"/>
                  <a:gd name="connsiteY5" fmla="*/ 122937 h 245873"/>
                  <a:gd name="connsiteX6" fmla="*/ 0 w 614683"/>
                  <a:gd name="connsiteY6" fmla="*/ 0 h 245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83" h="245873">
                    <a:moveTo>
                      <a:pt x="0" y="0"/>
                    </a:moveTo>
                    <a:lnTo>
                      <a:pt x="491747" y="0"/>
                    </a:lnTo>
                    <a:lnTo>
                      <a:pt x="614683" y="122937"/>
                    </a:lnTo>
                    <a:lnTo>
                      <a:pt x="491747" y="245873"/>
                    </a:lnTo>
                    <a:lnTo>
                      <a:pt x="0" y="245873"/>
                    </a:lnTo>
                    <a:lnTo>
                      <a:pt x="122937" y="1229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377B">
                  <a:lumMod val="20000"/>
                  <a:lumOff val="8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spcFirstLastPara="0" vert="horz" wrap="square" lIns="218949" tIns="32004" rIns="154940" bIns="32004" numCol="1" spcCol="1270" anchor="ctr" anchorCtr="0">
                <a:noAutofit/>
              </a:bodyPr>
              <a:lstStyle/>
              <a:p>
                <a:pPr marL="0" marR="0" lvl="0" indent="0" algn="ctr" defTabSz="10668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" name="Freeform 73"/>
              <p:cNvSpPr/>
              <p:nvPr/>
            </p:nvSpPr>
            <p:spPr>
              <a:xfrm>
                <a:off x="3379687" y="3165875"/>
                <a:ext cx="693441" cy="489356"/>
              </a:xfrm>
              <a:custGeom>
                <a:avLst/>
                <a:gdLst>
                  <a:gd name="connsiteX0" fmla="*/ 0 w 614683"/>
                  <a:gd name="connsiteY0" fmla="*/ 0 h 245873"/>
                  <a:gd name="connsiteX1" fmla="*/ 491747 w 614683"/>
                  <a:gd name="connsiteY1" fmla="*/ 0 h 245873"/>
                  <a:gd name="connsiteX2" fmla="*/ 614683 w 614683"/>
                  <a:gd name="connsiteY2" fmla="*/ 122937 h 245873"/>
                  <a:gd name="connsiteX3" fmla="*/ 491747 w 614683"/>
                  <a:gd name="connsiteY3" fmla="*/ 245873 h 245873"/>
                  <a:gd name="connsiteX4" fmla="*/ 0 w 614683"/>
                  <a:gd name="connsiteY4" fmla="*/ 245873 h 245873"/>
                  <a:gd name="connsiteX5" fmla="*/ 122937 w 614683"/>
                  <a:gd name="connsiteY5" fmla="*/ 122937 h 245873"/>
                  <a:gd name="connsiteX6" fmla="*/ 0 w 614683"/>
                  <a:gd name="connsiteY6" fmla="*/ 0 h 245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83" h="245873">
                    <a:moveTo>
                      <a:pt x="0" y="0"/>
                    </a:moveTo>
                    <a:lnTo>
                      <a:pt x="491747" y="0"/>
                    </a:lnTo>
                    <a:lnTo>
                      <a:pt x="614683" y="122937"/>
                    </a:lnTo>
                    <a:lnTo>
                      <a:pt x="491747" y="245873"/>
                    </a:lnTo>
                    <a:lnTo>
                      <a:pt x="0" y="245873"/>
                    </a:lnTo>
                    <a:lnTo>
                      <a:pt x="122937" y="1229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A167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spcFirstLastPara="0" vert="horz" wrap="square" lIns="218949" tIns="32004" rIns="154940" bIns="32004" numCol="1" spcCol="1270" anchor="ctr" anchorCtr="0">
                <a:noAutofit/>
              </a:bodyPr>
              <a:lstStyle/>
              <a:p>
                <a:pPr marL="0" marR="0" lvl="0" indent="0" algn="ctr" defTabSz="10668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" name="Freeform 74"/>
              <p:cNvSpPr/>
              <p:nvPr/>
            </p:nvSpPr>
            <p:spPr>
              <a:xfrm>
                <a:off x="2724722" y="3165875"/>
                <a:ext cx="693441" cy="489356"/>
              </a:xfrm>
              <a:custGeom>
                <a:avLst/>
                <a:gdLst>
                  <a:gd name="connsiteX0" fmla="*/ 0 w 614683"/>
                  <a:gd name="connsiteY0" fmla="*/ 0 h 245873"/>
                  <a:gd name="connsiteX1" fmla="*/ 491747 w 614683"/>
                  <a:gd name="connsiteY1" fmla="*/ 0 h 245873"/>
                  <a:gd name="connsiteX2" fmla="*/ 614683 w 614683"/>
                  <a:gd name="connsiteY2" fmla="*/ 122937 h 245873"/>
                  <a:gd name="connsiteX3" fmla="*/ 491747 w 614683"/>
                  <a:gd name="connsiteY3" fmla="*/ 245873 h 245873"/>
                  <a:gd name="connsiteX4" fmla="*/ 0 w 614683"/>
                  <a:gd name="connsiteY4" fmla="*/ 245873 h 245873"/>
                  <a:gd name="connsiteX5" fmla="*/ 122937 w 614683"/>
                  <a:gd name="connsiteY5" fmla="*/ 122937 h 245873"/>
                  <a:gd name="connsiteX6" fmla="*/ 0 w 614683"/>
                  <a:gd name="connsiteY6" fmla="*/ 0 h 245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83" h="245873">
                    <a:moveTo>
                      <a:pt x="0" y="0"/>
                    </a:moveTo>
                    <a:lnTo>
                      <a:pt x="491747" y="0"/>
                    </a:lnTo>
                    <a:lnTo>
                      <a:pt x="614683" y="122937"/>
                    </a:lnTo>
                    <a:lnTo>
                      <a:pt x="491747" y="245873"/>
                    </a:lnTo>
                    <a:lnTo>
                      <a:pt x="0" y="245873"/>
                    </a:lnTo>
                    <a:lnTo>
                      <a:pt x="122937" y="1229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A167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spcFirstLastPara="0" vert="horz" wrap="square" lIns="218949" tIns="32004" rIns="154940" bIns="32004" numCol="1" spcCol="1270" anchor="ctr" anchorCtr="0">
                <a:noAutofit/>
              </a:bodyPr>
              <a:lstStyle/>
              <a:p>
                <a:pPr marL="0" marR="0" lvl="0" indent="0" algn="ctr" defTabSz="10668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" name="Freeform 75"/>
              <p:cNvSpPr/>
              <p:nvPr/>
            </p:nvSpPr>
            <p:spPr>
              <a:xfrm>
                <a:off x="4034652" y="3165875"/>
                <a:ext cx="693441" cy="489356"/>
              </a:xfrm>
              <a:custGeom>
                <a:avLst/>
                <a:gdLst>
                  <a:gd name="connsiteX0" fmla="*/ 0 w 614683"/>
                  <a:gd name="connsiteY0" fmla="*/ 0 h 245873"/>
                  <a:gd name="connsiteX1" fmla="*/ 491747 w 614683"/>
                  <a:gd name="connsiteY1" fmla="*/ 0 h 245873"/>
                  <a:gd name="connsiteX2" fmla="*/ 614683 w 614683"/>
                  <a:gd name="connsiteY2" fmla="*/ 122937 h 245873"/>
                  <a:gd name="connsiteX3" fmla="*/ 491747 w 614683"/>
                  <a:gd name="connsiteY3" fmla="*/ 245873 h 245873"/>
                  <a:gd name="connsiteX4" fmla="*/ 0 w 614683"/>
                  <a:gd name="connsiteY4" fmla="*/ 245873 h 245873"/>
                  <a:gd name="connsiteX5" fmla="*/ 122937 w 614683"/>
                  <a:gd name="connsiteY5" fmla="*/ 122937 h 245873"/>
                  <a:gd name="connsiteX6" fmla="*/ 0 w 614683"/>
                  <a:gd name="connsiteY6" fmla="*/ 0 h 245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83" h="245873">
                    <a:moveTo>
                      <a:pt x="0" y="0"/>
                    </a:moveTo>
                    <a:lnTo>
                      <a:pt x="491747" y="0"/>
                    </a:lnTo>
                    <a:lnTo>
                      <a:pt x="614683" y="122937"/>
                    </a:lnTo>
                    <a:lnTo>
                      <a:pt x="491747" y="245873"/>
                    </a:lnTo>
                    <a:lnTo>
                      <a:pt x="0" y="245873"/>
                    </a:lnTo>
                    <a:lnTo>
                      <a:pt x="122937" y="1229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5C57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spcFirstLastPara="0" vert="horz" wrap="square" lIns="218949" tIns="32004" rIns="154940" bIns="32004" numCol="1" spcCol="1270" anchor="ctr" anchorCtr="0">
                <a:noAutofit/>
              </a:bodyPr>
              <a:lstStyle/>
              <a:p>
                <a:pPr marL="0" marR="0" lvl="0" indent="0" algn="ctr" defTabSz="10668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" name="Freeform 76"/>
              <p:cNvSpPr/>
              <p:nvPr/>
            </p:nvSpPr>
            <p:spPr>
              <a:xfrm>
                <a:off x="1414792" y="3165875"/>
                <a:ext cx="693441" cy="489356"/>
              </a:xfrm>
              <a:custGeom>
                <a:avLst/>
                <a:gdLst>
                  <a:gd name="connsiteX0" fmla="*/ 0 w 614683"/>
                  <a:gd name="connsiteY0" fmla="*/ 0 h 245873"/>
                  <a:gd name="connsiteX1" fmla="*/ 491747 w 614683"/>
                  <a:gd name="connsiteY1" fmla="*/ 0 h 245873"/>
                  <a:gd name="connsiteX2" fmla="*/ 614683 w 614683"/>
                  <a:gd name="connsiteY2" fmla="*/ 122937 h 245873"/>
                  <a:gd name="connsiteX3" fmla="*/ 491747 w 614683"/>
                  <a:gd name="connsiteY3" fmla="*/ 245873 h 245873"/>
                  <a:gd name="connsiteX4" fmla="*/ 0 w 614683"/>
                  <a:gd name="connsiteY4" fmla="*/ 245873 h 245873"/>
                  <a:gd name="connsiteX5" fmla="*/ 122937 w 614683"/>
                  <a:gd name="connsiteY5" fmla="*/ 122937 h 245873"/>
                  <a:gd name="connsiteX6" fmla="*/ 0 w 614683"/>
                  <a:gd name="connsiteY6" fmla="*/ 0 h 245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83" h="245873">
                    <a:moveTo>
                      <a:pt x="0" y="0"/>
                    </a:moveTo>
                    <a:lnTo>
                      <a:pt x="491747" y="0"/>
                    </a:lnTo>
                    <a:lnTo>
                      <a:pt x="614683" y="122937"/>
                    </a:lnTo>
                    <a:lnTo>
                      <a:pt x="491747" y="245873"/>
                    </a:lnTo>
                    <a:lnTo>
                      <a:pt x="0" y="245873"/>
                    </a:lnTo>
                    <a:lnTo>
                      <a:pt x="122937" y="1229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7C5A1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spcFirstLastPara="0" vert="horz" wrap="square" lIns="218949" tIns="32004" rIns="154940" bIns="32004" numCol="1" spcCol="1270" anchor="ctr" anchorCtr="0">
                <a:noAutofit/>
              </a:bodyPr>
              <a:lstStyle/>
              <a:p>
                <a:pPr marL="0" marR="0" lvl="0" indent="0" algn="ctr" defTabSz="10668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Freeform 77"/>
              <p:cNvSpPr/>
              <p:nvPr/>
            </p:nvSpPr>
            <p:spPr>
              <a:xfrm>
                <a:off x="5344582" y="3165875"/>
                <a:ext cx="693441" cy="489356"/>
              </a:xfrm>
              <a:custGeom>
                <a:avLst/>
                <a:gdLst>
                  <a:gd name="connsiteX0" fmla="*/ 0 w 614683"/>
                  <a:gd name="connsiteY0" fmla="*/ 0 h 245873"/>
                  <a:gd name="connsiteX1" fmla="*/ 491747 w 614683"/>
                  <a:gd name="connsiteY1" fmla="*/ 0 h 245873"/>
                  <a:gd name="connsiteX2" fmla="*/ 614683 w 614683"/>
                  <a:gd name="connsiteY2" fmla="*/ 122937 h 245873"/>
                  <a:gd name="connsiteX3" fmla="*/ 491747 w 614683"/>
                  <a:gd name="connsiteY3" fmla="*/ 245873 h 245873"/>
                  <a:gd name="connsiteX4" fmla="*/ 0 w 614683"/>
                  <a:gd name="connsiteY4" fmla="*/ 245873 h 245873"/>
                  <a:gd name="connsiteX5" fmla="*/ 122937 w 614683"/>
                  <a:gd name="connsiteY5" fmla="*/ 122937 h 245873"/>
                  <a:gd name="connsiteX6" fmla="*/ 0 w 614683"/>
                  <a:gd name="connsiteY6" fmla="*/ 0 h 245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83" h="245873">
                    <a:moveTo>
                      <a:pt x="0" y="0"/>
                    </a:moveTo>
                    <a:lnTo>
                      <a:pt x="491747" y="0"/>
                    </a:lnTo>
                    <a:lnTo>
                      <a:pt x="614683" y="122937"/>
                    </a:lnTo>
                    <a:lnTo>
                      <a:pt x="491747" y="245873"/>
                    </a:lnTo>
                    <a:lnTo>
                      <a:pt x="0" y="245873"/>
                    </a:lnTo>
                    <a:lnTo>
                      <a:pt x="122937" y="1229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BF41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spcFirstLastPara="0" vert="horz" wrap="square" lIns="218949" tIns="32004" rIns="154940" bIns="32004" numCol="1" spcCol="1270" anchor="ctr" anchorCtr="0">
                <a:noAutofit/>
              </a:bodyPr>
              <a:lstStyle/>
              <a:p>
                <a:pPr marL="0" marR="0" lvl="0" indent="0" algn="ctr" defTabSz="10668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Freeform 78"/>
              <p:cNvSpPr/>
              <p:nvPr/>
            </p:nvSpPr>
            <p:spPr>
              <a:xfrm>
                <a:off x="5999547" y="3165875"/>
                <a:ext cx="693441" cy="489356"/>
              </a:xfrm>
              <a:custGeom>
                <a:avLst/>
                <a:gdLst>
                  <a:gd name="connsiteX0" fmla="*/ 0 w 614683"/>
                  <a:gd name="connsiteY0" fmla="*/ 0 h 245873"/>
                  <a:gd name="connsiteX1" fmla="*/ 491747 w 614683"/>
                  <a:gd name="connsiteY1" fmla="*/ 0 h 245873"/>
                  <a:gd name="connsiteX2" fmla="*/ 614683 w 614683"/>
                  <a:gd name="connsiteY2" fmla="*/ 122937 h 245873"/>
                  <a:gd name="connsiteX3" fmla="*/ 491747 w 614683"/>
                  <a:gd name="connsiteY3" fmla="*/ 245873 h 245873"/>
                  <a:gd name="connsiteX4" fmla="*/ 0 w 614683"/>
                  <a:gd name="connsiteY4" fmla="*/ 245873 h 245873"/>
                  <a:gd name="connsiteX5" fmla="*/ 122937 w 614683"/>
                  <a:gd name="connsiteY5" fmla="*/ 122937 h 245873"/>
                  <a:gd name="connsiteX6" fmla="*/ 0 w 614683"/>
                  <a:gd name="connsiteY6" fmla="*/ 0 h 245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83" h="245873">
                    <a:moveTo>
                      <a:pt x="0" y="0"/>
                    </a:moveTo>
                    <a:lnTo>
                      <a:pt x="491747" y="0"/>
                    </a:lnTo>
                    <a:lnTo>
                      <a:pt x="614683" y="122937"/>
                    </a:lnTo>
                    <a:lnTo>
                      <a:pt x="491747" y="245873"/>
                    </a:lnTo>
                    <a:lnTo>
                      <a:pt x="0" y="245873"/>
                    </a:lnTo>
                    <a:lnTo>
                      <a:pt x="122937" y="1229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BF41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spcFirstLastPara="0" vert="horz" wrap="square" lIns="218949" tIns="32004" rIns="154940" bIns="32004" numCol="1" spcCol="1270" anchor="ctr" anchorCtr="0">
                <a:noAutofit/>
              </a:bodyPr>
              <a:lstStyle/>
              <a:p>
                <a:pPr marL="0" marR="0" lvl="0" indent="0" algn="ctr" defTabSz="10668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Freeform 79"/>
              <p:cNvSpPr/>
              <p:nvPr/>
            </p:nvSpPr>
            <p:spPr>
              <a:xfrm>
                <a:off x="6654512" y="3165875"/>
                <a:ext cx="693441" cy="489356"/>
              </a:xfrm>
              <a:custGeom>
                <a:avLst/>
                <a:gdLst>
                  <a:gd name="connsiteX0" fmla="*/ 0 w 614683"/>
                  <a:gd name="connsiteY0" fmla="*/ 0 h 245873"/>
                  <a:gd name="connsiteX1" fmla="*/ 491747 w 614683"/>
                  <a:gd name="connsiteY1" fmla="*/ 0 h 245873"/>
                  <a:gd name="connsiteX2" fmla="*/ 614683 w 614683"/>
                  <a:gd name="connsiteY2" fmla="*/ 122937 h 245873"/>
                  <a:gd name="connsiteX3" fmla="*/ 491747 w 614683"/>
                  <a:gd name="connsiteY3" fmla="*/ 245873 h 245873"/>
                  <a:gd name="connsiteX4" fmla="*/ 0 w 614683"/>
                  <a:gd name="connsiteY4" fmla="*/ 245873 h 245873"/>
                  <a:gd name="connsiteX5" fmla="*/ 122937 w 614683"/>
                  <a:gd name="connsiteY5" fmla="*/ 122937 h 245873"/>
                  <a:gd name="connsiteX6" fmla="*/ 0 w 614683"/>
                  <a:gd name="connsiteY6" fmla="*/ 0 h 245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83" h="245873">
                    <a:moveTo>
                      <a:pt x="0" y="0"/>
                    </a:moveTo>
                    <a:lnTo>
                      <a:pt x="491747" y="0"/>
                    </a:lnTo>
                    <a:lnTo>
                      <a:pt x="614683" y="122937"/>
                    </a:lnTo>
                    <a:lnTo>
                      <a:pt x="491747" y="245873"/>
                    </a:lnTo>
                    <a:lnTo>
                      <a:pt x="0" y="245873"/>
                    </a:lnTo>
                    <a:lnTo>
                      <a:pt x="122937" y="1229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lumMod val="75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spcFirstLastPara="0" vert="horz" wrap="square" lIns="218949" tIns="32004" rIns="154940" bIns="32004" numCol="1" spcCol="1270" anchor="ctr" anchorCtr="0">
                <a:noAutofit/>
              </a:bodyPr>
              <a:lstStyle/>
              <a:p>
                <a:pPr marL="0" marR="0" lvl="0" indent="0" algn="ctr" defTabSz="10668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" name="Freeform 80"/>
              <p:cNvSpPr/>
              <p:nvPr/>
            </p:nvSpPr>
            <p:spPr>
              <a:xfrm>
                <a:off x="7964442" y="3165875"/>
                <a:ext cx="693441" cy="489356"/>
              </a:xfrm>
              <a:custGeom>
                <a:avLst/>
                <a:gdLst>
                  <a:gd name="connsiteX0" fmla="*/ 0 w 614683"/>
                  <a:gd name="connsiteY0" fmla="*/ 0 h 245873"/>
                  <a:gd name="connsiteX1" fmla="*/ 491747 w 614683"/>
                  <a:gd name="connsiteY1" fmla="*/ 0 h 245873"/>
                  <a:gd name="connsiteX2" fmla="*/ 614683 w 614683"/>
                  <a:gd name="connsiteY2" fmla="*/ 122937 h 245873"/>
                  <a:gd name="connsiteX3" fmla="*/ 491747 w 614683"/>
                  <a:gd name="connsiteY3" fmla="*/ 245873 h 245873"/>
                  <a:gd name="connsiteX4" fmla="*/ 0 w 614683"/>
                  <a:gd name="connsiteY4" fmla="*/ 245873 h 245873"/>
                  <a:gd name="connsiteX5" fmla="*/ 122937 w 614683"/>
                  <a:gd name="connsiteY5" fmla="*/ 122937 h 245873"/>
                  <a:gd name="connsiteX6" fmla="*/ 0 w 614683"/>
                  <a:gd name="connsiteY6" fmla="*/ 0 h 245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83" h="245873">
                    <a:moveTo>
                      <a:pt x="0" y="0"/>
                    </a:moveTo>
                    <a:lnTo>
                      <a:pt x="491747" y="0"/>
                    </a:lnTo>
                    <a:lnTo>
                      <a:pt x="614683" y="122937"/>
                    </a:lnTo>
                    <a:lnTo>
                      <a:pt x="491747" y="245873"/>
                    </a:lnTo>
                    <a:lnTo>
                      <a:pt x="0" y="245873"/>
                    </a:lnTo>
                    <a:lnTo>
                      <a:pt x="122937" y="1229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1A8F9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spcFirstLastPara="0" vert="horz" wrap="square" lIns="218949" tIns="32004" rIns="154940" bIns="32004" numCol="1" spcCol="1270" anchor="ctr" anchorCtr="0">
                <a:noAutofit/>
              </a:bodyPr>
              <a:lstStyle/>
              <a:p>
                <a:pPr marL="0" marR="0" lvl="0" indent="0" algn="ctr" defTabSz="10668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" name="Freeform 81"/>
              <p:cNvSpPr/>
              <p:nvPr/>
            </p:nvSpPr>
            <p:spPr>
              <a:xfrm>
                <a:off x="8619407" y="3165875"/>
                <a:ext cx="693441" cy="489356"/>
              </a:xfrm>
              <a:custGeom>
                <a:avLst/>
                <a:gdLst>
                  <a:gd name="connsiteX0" fmla="*/ 0 w 614683"/>
                  <a:gd name="connsiteY0" fmla="*/ 0 h 245873"/>
                  <a:gd name="connsiteX1" fmla="*/ 491747 w 614683"/>
                  <a:gd name="connsiteY1" fmla="*/ 0 h 245873"/>
                  <a:gd name="connsiteX2" fmla="*/ 614683 w 614683"/>
                  <a:gd name="connsiteY2" fmla="*/ 122937 h 245873"/>
                  <a:gd name="connsiteX3" fmla="*/ 491747 w 614683"/>
                  <a:gd name="connsiteY3" fmla="*/ 245873 h 245873"/>
                  <a:gd name="connsiteX4" fmla="*/ 0 w 614683"/>
                  <a:gd name="connsiteY4" fmla="*/ 245873 h 245873"/>
                  <a:gd name="connsiteX5" fmla="*/ 122937 w 614683"/>
                  <a:gd name="connsiteY5" fmla="*/ 122937 h 245873"/>
                  <a:gd name="connsiteX6" fmla="*/ 0 w 614683"/>
                  <a:gd name="connsiteY6" fmla="*/ 0 h 245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83" h="245873">
                    <a:moveTo>
                      <a:pt x="0" y="0"/>
                    </a:moveTo>
                    <a:lnTo>
                      <a:pt x="491747" y="0"/>
                    </a:lnTo>
                    <a:lnTo>
                      <a:pt x="614683" y="122937"/>
                    </a:lnTo>
                    <a:lnTo>
                      <a:pt x="491747" y="245873"/>
                    </a:lnTo>
                    <a:lnTo>
                      <a:pt x="0" y="245873"/>
                    </a:lnTo>
                    <a:lnTo>
                      <a:pt x="122937" y="1229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1A8F9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spcFirstLastPara="0" vert="horz" wrap="square" lIns="218949" tIns="32004" rIns="154940" bIns="32004" numCol="1" spcCol="1270" anchor="ctr" anchorCtr="0">
                <a:noAutofit/>
              </a:bodyPr>
              <a:lstStyle/>
              <a:p>
                <a:pPr marL="0" marR="0" lvl="0" indent="0" algn="ctr" defTabSz="10668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Freeform 82"/>
              <p:cNvSpPr/>
              <p:nvPr/>
            </p:nvSpPr>
            <p:spPr>
              <a:xfrm>
                <a:off x="9274367" y="3165875"/>
                <a:ext cx="693441" cy="489356"/>
              </a:xfrm>
              <a:custGeom>
                <a:avLst/>
                <a:gdLst>
                  <a:gd name="connsiteX0" fmla="*/ 0 w 614683"/>
                  <a:gd name="connsiteY0" fmla="*/ 0 h 245873"/>
                  <a:gd name="connsiteX1" fmla="*/ 491747 w 614683"/>
                  <a:gd name="connsiteY1" fmla="*/ 0 h 245873"/>
                  <a:gd name="connsiteX2" fmla="*/ 614683 w 614683"/>
                  <a:gd name="connsiteY2" fmla="*/ 122937 h 245873"/>
                  <a:gd name="connsiteX3" fmla="*/ 491747 w 614683"/>
                  <a:gd name="connsiteY3" fmla="*/ 245873 h 245873"/>
                  <a:gd name="connsiteX4" fmla="*/ 0 w 614683"/>
                  <a:gd name="connsiteY4" fmla="*/ 245873 h 245873"/>
                  <a:gd name="connsiteX5" fmla="*/ 122937 w 614683"/>
                  <a:gd name="connsiteY5" fmla="*/ 122937 h 245873"/>
                  <a:gd name="connsiteX6" fmla="*/ 0 w 614683"/>
                  <a:gd name="connsiteY6" fmla="*/ 0 h 245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83" h="245873">
                    <a:moveTo>
                      <a:pt x="0" y="0"/>
                    </a:moveTo>
                    <a:lnTo>
                      <a:pt x="491747" y="0"/>
                    </a:lnTo>
                    <a:lnTo>
                      <a:pt x="614683" y="122937"/>
                    </a:lnTo>
                    <a:lnTo>
                      <a:pt x="491747" y="245873"/>
                    </a:lnTo>
                    <a:lnTo>
                      <a:pt x="0" y="245873"/>
                    </a:lnTo>
                    <a:lnTo>
                      <a:pt x="122937" y="1229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1A8F9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spcFirstLastPara="0" vert="horz" wrap="square" lIns="218949" tIns="32004" rIns="154940" bIns="32004" numCol="1" spcCol="1270" anchor="ctr" anchorCtr="0">
                <a:noAutofit/>
              </a:bodyPr>
              <a:lstStyle/>
              <a:p>
                <a:pPr marL="0" marR="0" lvl="0" indent="0" algn="ctr" defTabSz="10668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42" name="Freeform 69"/>
            <p:cNvSpPr/>
            <p:nvPr/>
          </p:nvSpPr>
          <p:spPr>
            <a:xfrm>
              <a:off x="9526160" y="2242580"/>
              <a:ext cx="654684" cy="392231"/>
            </a:xfrm>
            <a:custGeom>
              <a:avLst/>
              <a:gdLst>
                <a:gd name="connsiteX0" fmla="*/ 0 w 614683"/>
                <a:gd name="connsiteY0" fmla="*/ 0 h 245873"/>
                <a:gd name="connsiteX1" fmla="*/ 491747 w 614683"/>
                <a:gd name="connsiteY1" fmla="*/ 0 h 245873"/>
                <a:gd name="connsiteX2" fmla="*/ 614683 w 614683"/>
                <a:gd name="connsiteY2" fmla="*/ 122937 h 245873"/>
                <a:gd name="connsiteX3" fmla="*/ 491747 w 614683"/>
                <a:gd name="connsiteY3" fmla="*/ 245873 h 245873"/>
                <a:gd name="connsiteX4" fmla="*/ 0 w 614683"/>
                <a:gd name="connsiteY4" fmla="*/ 245873 h 245873"/>
                <a:gd name="connsiteX5" fmla="*/ 122937 w 614683"/>
                <a:gd name="connsiteY5" fmla="*/ 122937 h 245873"/>
                <a:gd name="connsiteX6" fmla="*/ 0 w 614683"/>
                <a:gd name="connsiteY6" fmla="*/ 0 h 24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4683" h="245873">
                  <a:moveTo>
                    <a:pt x="0" y="0"/>
                  </a:moveTo>
                  <a:lnTo>
                    <a:pt x="491747" y="0"/>
                  </a:lnTo>
                  <a:lnTo>
                    <a:pt x="614683" y="122937"/>
                  </a:lnTo>
                  <a:lnTo>
                    <a:pt x="491747" y="245873"/>
                  </a:lnTo>
                  <a:lnTo>
                    <a:pt x="0" y="245873"/>
                  </a:lnTo>
                  <a:lnTo>
                    <a:pt x="122937" y="122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A8F9"/>
            </a:solidFill>
            <a:ln w="19050" cap="flat" cmpd="sng" algn="ctr">
              <a:noFill/>
              <a:prstDash val="solid"/>
            </a:ln>
            <a:effectLst/>
          </p:spPr>
          <p:txBody>
            <a:bodyPr spcFirstLastPara="0" vert="horz" wrap="square" lIns="218949" tIns="32004" rIns="154940" bIns="32004" numCol="1" spcCol="1270" anchor="ctr" anchorCtr="0">
              <a:noAutofit/>
            </a:bodyPr>
            <a:lstStyle/>
            <a:p>
              <a:pPr marL="0" marR="0" lvl="0" indent="0" algn="ctr" defTabSz="10668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156" name="Straight Arrow Connector 83"/>
          <p:cNvCxnSpPr/>
          <p:nvPr/>
        </p:nvCxnSpPr>
        <p:spPr>
          <a:xfrm>
            <a:off x="8567792" y="5996673"/>
            <a:ext cx="2481891" cy="8467"/>
          </a:xfrm>
          <a:prstGeom prst="straightConnector1">
            <a:avLst/>
          </a:prstGeom>
          <a:noFill/>
          <a:ln w="9525" cap="flat" cmpd="sng" algn="ctr">
            <a:solidFill>
              <a:srgbClr val="0C377B">
                <a:lumMod val="75000"/>
                <a:lumOff val="25000"/>
              </a:srgbClr>
            </a:solidFill>
            <a:prstDash val="solid"/>
            <a:tailEnd type="triangle"/>
          </a:ln>
          <a:effectLst/>
        </p:spPr>
      </p:cxnSp>
      <p:sp>
        <p:nvSpPr>
          <p:cNvPr id="157" name="TextBox 84"/>
          <p:cNvSpPr txBox="1"/>
          <p:nvPr/>
        </p:nvSpPr>
        <p:spPr>
          <a:xfrm>
            <a:off x="9192344" y="5592187"/>
            <a:ext cx="2053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smtClean="0">
                <a:latin typeface="Arial"/>
              </a:rPr>
              <a:t>time [operation years]</a:t>
            </a:r>
            <a:endParaRPr lang="en-GB" sz="1400" b="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597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5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9018"/>
          <a:stretch/>
        </p:blipFill>
        <p:spPr>
          <a:xfrm>
            <a:off x="166266" y="2037058"/>
            <a:ext cx="3567534" cy="366019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2" descr="http://cds.cern.ch/record/2260679/files/DSC_7494.jpg?subformat=icon-144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17521" r="260" b="28585"/>
          <a:stretch/>
        </p:blipFill>
        <p:spPr bwMode="auto">
          <a:xfrm>
            <a:off x="-240704" y="5743180"/>
            <a:ext cx="5472607" cy="116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5642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FCC-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cryogenic beam vacuum system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1" r="227" b="179"/>
          <a:stretch/>
        </p:blipFill>
        <p:spPr>
          <a:xfrm>
            <a:off x="4639448" y="2124000"/>
            <a:ext cx="7560000" cy="4752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737470" y="2204864"/>
            <a:ext cx="7381187" cy="1308375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FCC-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beam-screen test set-up at ANKA/Germany: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</a:rPr>
              <a:t>b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eam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tests since June 2017, for prototype</a:t>
            </a:r>
            <a:r>
              <a:rPr lang="en-GB" b="1" dirty="0">
                <a:solidFill>
                  <a:srgbClr val="FF0000"/>
                </a:solidFill>
                <a:latin typeface="Arial"/>
              </a:rPr>
              <a:t>s</a:t>
            </a:r>
            <a:r>
              <a:rPr kumimoji="0" lang="en-GB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confirming vacuum design simulations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Straight Arrow Connector 31"/>
          <p:cNvCxnSpPr/>
          <p:nvPr/>
        </p:nvCxnSpPr>
        <p:spPr>
          <a:xfrm>
            <a:off x="4639448" y="3217725"/>
            <a:ext cx="6372521" cy="236446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32"/>
          <p:cNvSpPr txBox="1"/>
          <p:nvPr/>
        </p:nvSpPr>
        <p:spPr>
          <a:xfrm rot="1260000">
            <a:off x="6155753" y="4004772"/>
            <a:ext cx="1037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X-ray fan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38"/>
          <p:cNvGrpSpPr/>
          <p:nvPr/>
        </p:nvGrpSpPr>
        <p:grpSpPr>
          <a:xfrm>
            <a:off x="9542691" y="5874999"/>
            <a:ext cx="2849476" cy="646331"/>
            <a:chOff x="8461248" y="5396394"/>
            <a:chExt cx="2849476" cy="646331"/>
          </a:xfrm>
        </p:grpSpPr>
        <p:cxnSp>
          <p:nvCxnSpPr>
            <p:cNvPr id="12" name="Straight Arrow Connector 39"/>
            <p:cNvCxnSpPr/>
            <p:nvPr/>
          </p:nvCxnSpPr>
          <p:spPr>
            <a:xfrm flipH="1">
              <a:off x="8461248" y="5396395"/>
              <a:ext cx="1971526" cy="3231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40"/>
            <p:cNvSpPr txBox="1"/>
            <p:nvPr/>
          </p:nvSpPr>
          <p:spPr>
            <a:xfrm>
              <a:off x="9118694" y="5396394"/>
              <a:ext cx="2192030" cy="646331"/>
            </a:xfrm>
            <a:prstGeom prst="rect">
              <a:avLst/>
            </a:prstGeom>
            <a:solidFill>
              <a:schemeClr val="lt1">
                <a:alpha val="79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2.5 GeV ANKA/KIT storage ring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4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412" y="226464"/>
            <a:ext cx="1175983" cy="565067"/>
          </a:xfrm>
          <a:prstGeom prst="rect">
            <a:avLst/>
          </a:prstGeom>
          <a:solidFill>
            <a:srgbClr val="0C377B"/>
          </a:solidFill>
        </p:spPr>
      </p:pic>
      <p:sp>
        <p:nvSpPr>
          <p:cNvPr id="15" name="TextBox 15"/>
          <p:cNvSpPr txBox="1"/>
          <p:nvPr/>
        </p:nvSpPr>
        <p:spPr>
          <a:xfrm>
            <a:off x="288032" y="1077838"/>
            <a:ext cx="11856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94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Tx/>
              <a:buFontTx/>
              <a:buNone/>
              <a:tabLst/>
              <a:defRPr/>
            </a:pPr>
            <a:r>
              <a:rPr lang="en-US" sz="2000" b="1" dirty="0">
                <a:latin typeface="Arial"/>
              </a:rPr>
              <a:t>s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ynchrotron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radiation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(~ 30 W/m/beam (@16 T field)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(cf. LHC &lt;0.2W/m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~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5 MW total load in arcs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FF0000"/>
                </a:solidFill>
                <a:latin typeface="Arial"/>
              </a:rPr>
              <a:t>a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bsorption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synchrotron radiation at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higher temperature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(&gt; 1.8 K)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for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cryogenic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efficiency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provision of beam vacuum, suppression of photo-electrons, electron cloud effect, impedance, etc.</a:t>
            </a:r>
          </a:p>
        </p:txBody>
      </p:sp>
      <p:cxnSp>
        <p:nvCxnSpPr>
          <p:cNvPr id="16" name="Straight Arrow Connector 18"/>
          <p:cNvCxnSpPr/>
          <p:nvPr/>
        </p:nvCxnSpPr>
        <p:spPr>
          <a:xfrm flipH="1" flipV="1">
            <a:off x="751114" y="3646714"/>
            <a:ext cx="1197429" cy="10481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9"/>
          <p:cNvCxnSpPr/>
          <p:nvPr/>
        </p:nvCxnSpPr>
        <p:spPr>
          <a:xfrm flipH="1">
            <a:off x="751114" y="3766780"/>
            <a:ext cx="1197430" cy="64383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7391" y="4768027"/>
            <a:ext cx="3103135" cy="212472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9" name="TextBox 1"/>
          <p:cNvSpPr txBox="1"/>
          <p:nvPr/>
        </p:nvSpPr>
        <p:spPr>
          <a:xfrm>
            <a:off x="4805879" y="5871103"/>
            <a:ext cx="2894123" cy="1015663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ANKA e</a:t>
            </a:r>
            <a:r>
              <a:rPr lang="en-US" sz="2000" baseline="300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-</a:t>
            </a:r>
            <a:r>
              <a:rPr lang="en-US" sz="20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photon spectrum</a:t>
            </a:r>
          </a:p>
          <a:p>
            <a:r>
              <a:rPr lang="en-US" sz="2000" dirty="0" smtClean="0"/>
              <a:t>= FCC –</a:t>
            </a:r>
            <a:r>
              <a:rPr lang="en-US" sz="2000" dirty="0" err="1" smtClean="0"/>
              <a:t>hh</a:t>
            </a:r>
            <a:r>
              <a:rPr lang="en-US" sz="2000" dirty="0" smtClean="0"/>
              <a:t> spectrum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88766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448780"/>
            <a:ext cx="4873762" cy="85736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37" y="3248980"/>
            <a:ext cx="4913101" cy="2888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3572" y="-6878"/>
            <a:ext cx="83760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kern="0" dirty="0" smtClean="0">
                <a:latin typeface="Arial"/>
              </a:rPr>
              <a:t>Measuring sin²</a:t>
            </a:r>
            <a:r>
              <a:rPr lang="en-US" sz="3200" b="1" kern="0" dirty="0" smtClean="0">
                <a:latin typeface="Symbol" panose="05050102010706020507" pitchFamily="18" charset="2"/>
              </a:rPr>
              <a:t>q</a:t>
            </a:r>
            <a:r>
              <a:rPr lang="en-US" sz="3200" b="1" kern="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3200" b="1" kern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eff</a:t>
            </a:r>
            <a:r>
              <a:rPr lang="en-US" sz="3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from FB </a:t>
            </a:r>
            <a:r>
              <a:rPr lang="en-US" sz="3200" b="1" kern="0" dirty="0" smtClean="0">
                <a:latin typeface="Symbol" panose="05050102010706020507" pitchFamily="18" charset="2"/>
                <a:cs typeface="Arial" panose="020B0604020202020204" pitchFamily="34" charset="0"/>
              </a:rPr>
              <a:t>mm</a:t>
            </a:r>
            <a:r>
              <a:rPr lang="en-US" sz="3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asymmetry</a:t>
            </a:r>
            <a:endParaRPr lang="en-US" sz="32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6924092" y="907966"/>
            <a:ext cx="51125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dependence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in Z pole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vicinity</a:t>
            </a: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 3" panose="05040102010807070707" pitchFamily="18" charset="2"/>
              <a:buChar char="a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Excellent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of 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Possible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RD </a:t>
            </a:r>
            <a:r>
              <a:rPr lang="fr-FR" dirty="0" smtClean="0">
                <a:latin typeface="Wingdings 3" panose="05040102010807070707" pitchFamily="18" charset="2"/>
                <a:cs typeface="Arial" panose="020B0604020202020204" pitchFamily="34" charset="0"/>
              </a:rPr>
              <a:t>a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&lt; 0.1 MeV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smtClean="0">
                <a:latin typeface="Wingdings 3" panose="05040102010807070707" pitchFamily="18" charset="2"/>
              </a:rPr>
              <a:t>a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6 10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FR" b="1" kern="0" dirty="0" smtClean="0">
                <a:latin typeface="Arial"/>
              </a:rPr>
              <a:t>sin²</a:t>
            </a:r>
            <a:r>
              <a:rPr lang="fr-FR" b="1" kern="0" dirty="0" smtClean="0">
                <a:latin typeface="Symbol" panose="05050102010706020507" pitchFamily="18" charset="2"/>
              </a:rPr>
              <a:t>q</a:t>
            </a:r>
            <a:r>
              <a:rPr lang="fr-FR" b="1" kern="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fr-FR" b="1" kern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eff</a:t>
            </a:r>
            <a:r>
              <a:rPr lang="fr-FR" b="1" kern="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fr-FR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1.6 10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direct and 7 10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EW fit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dirty="0" smtClean="0">
              <a:latin typeface="Wingdings 3" panose="05040102010807070707" pitchFamily="18" charset="2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660" y="3392996"/>
            <a:ext cx="5144851" cy="6612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032104" y="4054196"/>
            <a:ext cx="3790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Wingdings 3" panose="05040102010807070707" pitchFamily="18" charset="2"/>
              </a:rPr>
              <a:t>a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to improbe </a:t>
            </a:r>
            <a:r>
              <a:rPr lang="fr-FR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fr-FR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QED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dirty="0">
              <a:latin typeface="Wingdings 3" panose="05040102010807070707" pitchFamily="18" charset="2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78660" y="4613428"/>
            <a:ext cx="4833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Possible by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measuring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slope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FB</a:t>
            </a:r>
            <a:r>
              <a:rPr lang="fr-FR" baseline="30000" dirty="0" err="1" smtClean="0">
                <a:latin typeface="Symbol" panose="05050102010706020507" pitchFamily="18" charset="2"/>
              </a:rPr>
              <a:t>mm</a:t>
            </a:r>
            <a:r>
              <a:rPr lang="fr-FR" dirty="0">
                <a:latin typeface="Symbol" panose="05050102010706020507" pitchFamily="18" charset="2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Z-pole (~-3 , ~+3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993695" y="5429036"/>
            <a:ext cx="4057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fr-FR" dirty="0" smtClean="0">
                <a:latin typeface="Symbol" panose="05050102010706020507" pitchFamily="18" charset="2"/>
                <a:cs typeface="Arial" panose="020B0604020202020204" pitchFamily="34" charset="0"/>
              </a:rPr>
              <a:t>(</a:t>
            </a:r>
            <a:r>
              <a:rPr lang="fr-FR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fr-FR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QED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) =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3 10</a:t>
            </a:r>
            <a:r>
              <a:rPr lang="fr-FR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dirty="0" smtClean="0">
                <a:latin typeface="Wingdings 3" panose="05040102010807070707" pitchFamily="18" charset="2"/>
                <a:cs typeface="Arial" panose="020B0604020202020204" pitchFamily="34" charset="0"/>
              </a:rPr>
              <a:t>a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contribution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9 10</a:t>
            </a:r>
            <a:r>
              <a:rPr lang="fr-FR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-6 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6780076" y="2936600"/>
            <a:ext cx="4036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uncertainties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in EW fit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486" y="738811"/>
            <a:ext cx="4397798" cy="63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6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96" y="1616573"/>
            <a:ext cx="5508612" cy="346522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060" y="1564495"/>
            <a:ext cx="4570026" cy="351730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452339" y="5431698"/>
            <a:ext cx="3307316" cy="646331"/>
          </a:xfrm>
          <a:prstGeom prst="rect">
            <a:avLst/>
          </a:prstGeom>
          <a:solidFill>
            <a:srgbClr val="CC0066"/>
          </a:solidFill>
        </p:spPr>
        <p:txBody>
          <a:bodyPr wrap="none" rtlCol="0">
            <a:spAutoFit/>
          </a:bodyPr>
          <a:lstStyle/>
          <a:p>
            <a:r>
              <a:rPr lang="fr-FR" sz="3600" b="1" dirty="0" err="1" smtClean="0">
                <a:latin typeface="Symbol" panose="05050102010706020507" pitchFamily="18" charset="2"/>
              </a:rPr>
              <a:t>d</a:t>
            </a:r>
            <a:r>
              <a:rPr lang="fr-FR" sz="3600" b="1" dirty="0" err="1" smtClean="0"/>
              <a:t>k</a:t>
            </a:r>
            <a:r>
              <a:rPr lang="fr-FR" sz="3600" b="1" baseline="-25000" dirty="0" err="1" smtClean="0">
                <a:latin typeface="Symbol" panose="05050102010706020507" pitchFamily="18" charset="2"/>
              </a:rPr>
              <a:t>l</a:t>
            </a:r>
            <a:r>
              <a:rPr lang="fr-FR" sz="3600" b="1" dirty="0" smtClean="0"/>
              <a:t>/k</a:t>
            </a:r>
            <a:r>
              <a:rPr lang="fr-FR" sz="3600" b="1" baseline="-25000" dirty="0">
                <a:latin typeface="Symbol" panose="05050102010706020507" pitchFamily="18" charset="2"/>
              </a:rPr>
              <a:t>l</a:t>
            </a:r>
            <a:r>
              <a:rPr lang="fr-FR" sz="3600" b="1" dirty="0" smtClean="0"/>
              <a:t> =25-40%</a:t>
            </a:r>
            <a:endParaRPr lang="fr-FR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2279576" y="306656"/>
            <a:ext cx="84834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kern="0" dirty="0" smtClean="0">
                <a:latin typeface="Arial"/>
              </a:rPr>
              <a:t>Higgs self coupling @ </a:t>
            </a:r>
            <a:r>
              <a:rPr lang="en-GB" sz="3200" b="1" kern="0" dirty="0" err="1" smtClean="0">
                <a:latin typeface="Arial"/>
              </a:rPr>
              <a:t>FCCee</a:t>
            </a:r>
            <a:r>
              <a:rPr lang="en-GB" sz="3200" b="1" kern="0" dirty="0" smtClean="0">
                <a:latin typeface="Arial"/>
              </a:rPr>
              <a:t> (90-365 GeV)</a:t>
            </a:r>
            <a:endParaRPr lang="fr-FR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792631" y="5216254"/>
            <a:ext cx="52421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kern="0" dirty="0" smtClean="0">
                <a:latin typeface="Arial"/>
              </a:rPr>
              <a:t>Single Higgs </a:t>
            </a:r>
            <a:r>
              <a:rPr lang="en-GB" sz="2400" b="1" kern="0" dirty="0" err="1" smtClean="0">
                <a:latin typeface="Arial"/>
              </a:rPr>
              <a:t>Xsection</a:t>
            </a:r>
            <a:r>
              <a:rPr lang="en-GB" sz="2400" b="1" kern="0" dirty="0" smtClean="0">
                <a:latin typeface="Arial"/>
              </a:rPr>
              <a:t> is sensitive </a:t>
            </a:r>
          </a:p>
          <a:p>
            <a:r>
              <a:rPr lang="en-GB" sz="2400" b="1" kern="0" dirty="0" smtClean="0">
                <a:latin typeface="Arial"/>
              </a:rPr>
              <a:t>to trilinear coupling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44913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2315581" y="1202203"/>
            <a:ext cx="7858125" cy="1758654"/>
            <a:chOff x="791580" y="1130286"/>
            <a:chExt cx="7858125" cy="175865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580" y="1130286"/>
              <a:ext cx="7858125" cy="1733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2510601" y="2402171"/>
              <a:ext cx="933269" cy="46166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latin typeface="Symbol" pitchFamily="18" charset="2"/>
                </a:rPr>
                <a:t>µ</a:t>
              </a:r>
              <a:r>
                <a:rPr lang="en-US" sz="2400" b="1"/>
                <a:t> M</a:t>
              </a:r>
              <a:r>
                <a:rPr lang="en-US" sz="2400" b="1" baseline="-25000"/>
                <a:t>t</a:t>
              </a:r>
              <a:r>
                <a:rPr lang="en-US" sz="2400" b="1"/>
                <a:t>²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904148" y="2427275"/>
              <a:ext cx="2247731" cy="46166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Symbol" pitchFamily="18" charset="2"/>
                </a:rPr>
                <a:t>µ</a:t>
              </a:r>
              <a:r>
                <a:rPr lang="en-US" sz="2400" b="1" dirty="0"/>
                <a:t> </a:t>
              </a:r>
              <a:r>
                <a:rPr lang="en-US" sz="2400" b="1" dirty="0" smtClean="0"/>
                <a:t>ln(M</a:t>
              </a:r>
              <a:r>
                <a:rPr lang="en-US" sz="2400" b="1" baseline="-25000" dirty="0" smtClean="0"/>
                <a:t>H</a:t>
              </a:r>
              <a:r>
                <a:rPr lang="en-US" sz="2400" b="1" dirty="0" smtClean="0"/>
                <a:t>/M</a:t>
              </a:r>
              <a:r>
                <a:rPr lang="en-US" sz="2400" b="1" baseline="-25000" dirty="0" smtClean="0"/>
                <a:t>W(Z)</a:t>
              </a:r>
              <a:r>
                <a:rPr lang="en-US" sz="2400" b="1" dirty="0" smtClean="0"/>
                <a:t>)</a:t>
              </a:r>
              <a:endParaRPr lang="en-US" sz="2400" b="1" dirty="0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2277947" y="440705"/>
            <a:ext cx="7463710" cy="830997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Continue to search for BSM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Verify further the consistency of the Standard Model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288122" y="5245585"/>
            <a:ext cx="2426498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to improve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400" b="1" baseline="-25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M</a:t>
            </a:r>
            <a:r>
              <a:rPr lang="en-US" sz="2400" b="1" baseline="-25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400" b="1" baseline="-25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223792" y="0"/>
            <a:ext cx="2772308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Algerian" pitchFamily="82" charset="0"/>
              </a:rPr>
              <a:t>…What </a:t>
            </a:r>
            <a:r>
              <a:rPr lang="en-US" sz="2800" b="1" i="1" dirty="0" smtClean="0">
                <a:latin typeface="Algerian" pitchFamily="82" charset="0"/>
              </a:rPr>
              <a:t>next</a:t>
            </a:r>
            <a:endParaRPr lang="en-US" sz="2800" b="1" i="1" dirty="0">
              <a:latin typeface="Algerian" pitchFamily="82" charset="0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6723318" y="2947682"/>
            <a:ext cx="3878763" cy="3910318"/>
            <a:chOff x="5019371" y="2888940"/>
            <a:chExt cx="4058710" cy="396906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9371" y="2888940"/>
              <a:ext cx="4058710" cy="3969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Ellipse 5"/>
            <p:cNvSpPr/>
            <p:nvPr/>
          </p:nvSpPr>
          <p:spPr>
            <a:xfrm>
              <a:off x="6817594" y="4293096"/>
              <a:ext cx="302824" cy="91911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947428" y="3321961"/>
            <a:ext cx="3467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M</a:t>
            </a:r>
            <a:r>
              <a:rPr lang="en-US" sz="2400" b="1" baseline="-25000" dirty="0"/>
              <a:t>W</a:t>
            </a:r>
            <a:r>
              <a:rPr lang="en-US" sz="2400" b="1" dirty="0"/>
              <a:t>= </a:t>
            </a:r>
            <a:r>
              <a:rPr lang="en-US" sz="2400" b="1" dirty="0" smtClean="0"/>
              <a:t>80.379 </a:t>
            </a:r>
            <a:r>
              <a:rPr lang="en-US" sz="2400" b="1" dirty="0"/>
              <a:t>± </a:t>
            </a:r>
            <a:r>
              <a:rPr lang="en-US" sz="2400" b="1" dirty="0" smtClean="0"/>
              <a:t>0.012 </a:t>
            </a:r>
            <a:r>
              <a:rPr lang="en-US" sz="2400" b="1" dirty="0"/>
              <a:t>GeV</a:t>
            </a:r>
          </a:p>
        </p:txBody>
      </p:sp>
      <p:sp>
        <p:nvSpPr>
          <p:cNvPr id="7" name="Rectangle 6"/>
          <p:cNvSpPr/>
          <p:nvPr/>
        </p:nvSpPr>
        <p:spPr>
          <a:xfrm>
            <a:off x="986044" y="3936026"/>
            <a:ext cx="4363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M</a:t>
            </a:r>
            <a:r>
              <a:rPr lang="en-US" sz="2400" b="1" baseline="-25000" dirty="0"/>
              <a:t>t</a:t>
            </a:r>
            <a:r>
              <a:rPr lang="en-US" sz="2400" b="1" dirty="0"/>
              <a:t>= 173.3 </a:t>
            </a:r>
            <a:r>
              <a:rPr lang="en-US" sz="2400" b="1" dirty="0" smtClean="0"/>
              <a:t>±</a:t>
            </a:r>
            <a:r>
              <a:rPr lang="en-US" sz="2400" b="1" dirty="0"/>
              <a:t> </a:t>
            </a:r>
            <a:r>
              <a:rPr lang="en-US" sz="2400" b="1" dirty="0" smtClean="0"/>
              <a:t>0.4</a:t>
            </a:r>
            <a:r>
              <a:rPr lang="en-US" sz="2400" b="1" baseline="-25000" dirty="0" smtClean="0"/>
              <a:t>exp.</a:t>
            </a:r>
            <a:r>
              <a:rPr lang="en-US" sz="2400" b="1" dirty="0" smtClean="0"/>
              <a:t> ± 0.5</a:t>
            </a:r>
            <a:r>
              <a:rPr lang="en-US" sz="2400" b="1" baseline="-25000" dirty="0" smtClean="0"/>
              <a:t>theo.</a:t>
            </a:r>
            <a:r>
              <a:rPr lang="en-US" sz="2400" b="1" dirty="0" smtClean="0"/>
              <a:t> </a:t>
            </a:r>
            <a:r>
              <a:rPr lang="en-US" sz="2400" b="1" dirty="0"/>
              <a:t>GeV</a:t>
            </a:r>
          </a:p>
        </p:txBody>
      </p:sp>
      <p:sp>
        <p:nvSpPr>
          <p:cNvPr id="5" name="Flèche vers le bas 4"/>
          <p:cNvSpPr/>
          <p:nvPr/>
        </p:nvSpPr>
        <p:spPr>
          <a:xfrm rot="16200000">
            <a:off x="5870378" y="3636567"/>
            <a:ext cx="389961" cy="68407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colade fermante 9"/>
          <p:cNvSpPr/>
          <p:nvPr/>
        </p:nvSpPr>
        <p:spPr>
          <a:xfrm>
            <a:off x="5267908" y="3321960"/>
            <a:ext cx="324036" cy="1223164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èche gauche 14"/>
          <p:cNvSpPr/>
          <p:nvPr/>
        </p:nvSpPr>
        <p:spPr>
          <a:xfrm>
            <a:off x="5015880" y="5553236"/>
            <a:ext cx="1228762" cy="39604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/>
          <p:cNvSpPr txBox="1"/>
          <p:nvPr/>
        </p:nvSpPr>
        <p:spPr>
          <a:xfrm>
            <a:off x="5620325" y="1602532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(Z)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3245531" y="1608765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(Z)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6844461" y="1602532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(Z)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9220725" y="1592796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(Z)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8140996" y="2118341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(Z)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4501236" y="2099458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(t)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905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/>
          </p:cNvSpPr>
          <p:nvPr/>
        </p:nvSpPr>
        <p:spPr>
          <a:xfrm>
            <a:off x="2160712" y="589200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E7DE056-C649-4BA7-9645-6388197973F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10/24/2018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124744"/>
            <a:ext cx="9160708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33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037" y="0"/>
            <a:ext cx="6743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1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553" y="4121491"/>
            <a:ext cx="3800700" cy="2639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71" y="1772816"/>
            <a:ext cx="8556129" cy="470540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8948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kern="0" dirty="0" smtClean="0">
                <a:latin typeface="Arial"/>
              </a:rPr>
              <a:t>         FCC-</a:t>
            </a:r>
            <a:r>
              <a:rPr lang="en-US" kern="0" dirty="0" err="1" smtClean="0">
                <a:latin typeface="Arial"/>
              </a:rPr>
              <a:t>ee</a:t>
            </a:r>
            <a:r>
              <a:rPr lang="en-US" kern="0" dirty="0" smtClean="0">
                <a:latin typeface="Arial"/>
              </a:rPr>
              <a:t> </a:t>
            </a:r>
            <a:r>
              <a:rPr lang="en-US" kern="0" smtClean="0">
                <a:latin typeface="Arial"/>
              </a:rPr>
              <a:t>“CLIC-Like</a:t>
            </a:r>
            <a:r>
              <a:rPr lang="en-US" kern="0" dirty="0" smtClean="0">
                <a:latin typeface="Arial"/>
              </a:rPr>
              <a:t>” Detector (CLD) concept</a:t>
            </a:r>
            <a:endParaRPr lang="en-US" sz="1600" kern="0" dirty="0">
              <a:latin typeface="Arial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67034" y="1772816"/>
            <a:ext cx="27432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Si pixel vertex </a:t>
            </a:r>
            <a:r>
              <a:rPr lang="fr-FR" dirty="0" err="1" smtClean="0"/>
              <a:t>det</a:t>
            </a:r>
            <a:r>
              <a:rPr lang="fr-FR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Si </a:t>
            </a:r>
            <a:r>
              <a:rPr lang="fr-FR" dirty="0" err="1" smtClean="0"/>
              <a:t>strip</a:t>
            </a:r>
            <a:r>
              <a:rPr lang="fr-FR" dirty="0" smtClean="0"/>
              <a:t> </a:t>
            </a:r>
            <a:r>
              <a:rPr lang="fr-FR" dirty="0" err="1" smtClean="0"/>
              <a:t>tracker</a:t>
            </a:r>
            <a:endParaRPr lang="fr-FR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Si-W EM </a:t>
            </a:r>
            <a:r>
              <a:rPr lang="fr-FR" dirty="0" err="1" smtClean="0"/>
              <a:t>calorimeter</a:t>
            </a:r>
            <a:endParaRPr lang="fr-FR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err="1" smtClean="0"/>
              <a:t>Scint</a:t>
            </a:r>
            <a:r>
              <a:rPr lang="fr-FR" dirty="0" smtClean="0"/>
              <a:t>.-</a:t>
            </a:r>
            <a:r>
              <a:rPr lang="fr-FR" dirty="0" err="1" smtClean="0"/>
              <a:t>Steel</a:t>
            </a:r>
            <a:r>
              <a:rPr lang="fr-FR" dirty="0" smtClean="0"/>
              <a:t> </a:t>
            </a:r>
            <a:r>
              <a:rPr lang="fr-FR" dirty="0" err="1" smtClean="0"/>
              <a:t>Had</a:t>
            </a:r>
            <a:r>
              <a:rPr lang="fr-FR" dirty="0" smtClean="0"/>
              <a:t>. Cal.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SC </a:t>
            </a:r>
            <a:r>
              <a:rPr lang="fr-FR" dirty="0" err="1" smtClean="0"/>
              <a:t>magnet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RPC muon </a:t>
            </a:r>
            <a:r>
              <a:rPr lang="fr-FR" dirty="0" err="1" smtClean="0"/>
              <a:t>traker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69655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1049653"/>
            <a:ext cx="5328592" cy="4131396"/>
          </a:xfrm>
          <a:prstGeom prst="rect">
            <a:avLst/>
          </a:prstGeom>
          <a:ln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8948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kern="0" dirty="0" smtClean="0">
                <a:latin typeface="Arial"/>
              </a:rPr>
              <a:t>         FCC-ee MDI &amp; IDEA Detector concept</a:t>
            </a:r>
            <a:endParaRPr lang="en-US" sz="1600" kern="0" dirty="0">
              <a:latin typeface="Arial"/>
            </a:endParaRP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/>
          <p:nvPr/>
        </p:nvSpPr>
        <p:spPr>
          <a:xfrm>
            <a:off x="263352" y="1039376"/>
            <a:ext cx="2786340" cy="5016758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u="sng" dirty="0" smtClean="0">
                <a:solidFill>
                  <a:srgbClr val="0C377B"/>
                </a:solidFill>
                <a:latin typeface="Arial"/>
              </a:rPr>
              <a:t>Beam </a:t>
            </a:r>
            <a:r>
              <a:rPr lang="en-GB" sz="1600" b="1" u="sng" dirty="0">
                <a:solidFill>
                  <a:srgbClr val="0C377B"/>
                </a:solidFill>
                <a:latin typeface="Arial"/>
              </a:rPr>
              <a:t>pipe </a:t>
            </a:r>
            <a:r>
              <a:rPr lang="en-GB" sz="1600" b="1" u="sng" dirty="0" smtClean="0">
                <a:solidFill>
                  <a:srgbClr val="0C377B"/>
                </a:solidFill>
                <a:latin typeface="Arial"/>
              </a:rPr>
              <a:t>R </a:t>
            </a:r>
            <a:r>
              <a:rPr lang="en-GB" sz="1600" b="1" u="sng" dirty="0" smtClean="0">
                <a:solidFill>
                  <a:srgbClr val="0C377B"/>
                </a:solidFill>
                <a:latin typeface="Arial"/>
                <a:sym typeface="Symbol"/>
              </a:rPr>
              <a:t></a:t>
            </a:r>
            <a:r>
              <a:rPr lang="en-GB" sz="1600" b="1" u="sng" dirty="0" smtClean="0">
                <a:solidFill>
                  <a:srgbClr val="0C377B"/>
                </a:solidFill>
                <a:latin typeface="Arial"/>
              </a:rPr>
              <a:t>1.5 cm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600" b="1" dirty="0">
              <a:solidFill>
                <a:srgbClr val="0C377B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u="sng" dirty="0" smtClean="0">
                <a:solidFill>
                  <a:srgbClr val="0C377B"/>
                </a:solidFill>
                <a:latin typeface="Arial"/>
              </a:rPr>
              <a:t>VTX: 4-7 layers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600" b="1" dirty="0" smtClean="0">
              <a:solidFill>
                <a:srgbClr val="0C377B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u="sng" dirty="0" smtClean="0">
                <a:solidFill>
                  <a:srgbClr val="0C377B"/>
                </a:solidFill>
                <a:latin typeface="Arial"/>
              </a:rPr>
              <a:t>Wire Drift Chamber: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0C377B"/>
                </a:solidFill>
                <a:latin typeface="Arial"/>
              </a:rPr>
              <a:t>4 </a:t>
            </a:r>
            <a:r>
              <a:rPr lang="en-GB" sz="1600" b="1" dirty="0">
                <a:solidFill>
                  <a:srgbClr val="0C377B"/>
                </a:solidFill>
                <a:latin typeface="Arial"/>
              </a:rPr>
              <a:t>m long, R 30-200 </a:t>
            </a:r>
            <a:r>
              <a:rPr lang="en-GB" sz="1600" b="1" dirty="0" smtClean="0">
                <a:solidFill>
                  <a:srgbClr val="0C377B"/>
                </a:solidFill>
                <a:latin typeface="Arial"/>
              </a:rPr>
              <a:t>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0C377B"/>
                </a:solidFill>
                <a:latin typeface="Arial"/>
              </a:rPr>
              <a:t>He 90% - iC4H10 10</a:t>
            </a:r>
            <a:r>
              <a:rPr lang="en-GB" sz="1600" b="1" dirty="0" smtClean="0">
                <a:solidFill>
                  <a:srgbClr val="0C377B"/>
                </a:solidFill>
                <a:latin typeface="Arial"/>
              </a:rPr>
              <a:t>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H" sz="1600" b="1" dirty="0" smtClean="0">
                <a:solidFill>
                  <a:srgbClr val="0C377B"/>
                </a:solidFill>
                <a:latin typeface="Arial"/>
              </a:rPr>
              <a:t>1cm drift, &lt;400ns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600" b="1" dirty="0">
              <a:solidFill>
                <a:srgbClr val="0C377B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u="sng" dirty="0" smtClean="0">
                <a:solidFill>
                  <a:srgbClr val="0C377B"/>
                </a:solidFill>
                <a:latin typeface="Arial"/>
              </a:rPr>
              <a:t>Outer </a:t>
            </a:r>
            <a:r>
              <a:rPr lang="en-GB" sz="1600" u="sng" dirty="0">
                <a:solidFill>
                  <a:srgbClr val="0C377B"/>
                </a:solidFill>
                <a:latin typeface="Arial"/>
              </a:rPr>
              <a:t>Silicon </a:t>
            </a:r>
            <a:r>
              <a:rPr lang="en-GB" sz="1600" u="sng" dirty="0" smtClean="0">
                <a:solidFill>
                  <a:srgbClr val="0C377B"/>
                </a:solidFill>
                <a:latin typeface="Arial"/>
              </a:rPr>
              <a:t>Layer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600" b="1" dirty="0">
              <a:solidFill>
                <a:srgbClr val="0C377B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H" sz="1600" b="1" u="sng" dirty="0" err="1" smtClean="0">
                <a:solidFill>
                  <a:srgbClr val="0C377B"/>
                </a:solidFill>
                <a:latin typeface="Arial"/>
              </a:rPr>
              <a:t>thin</a:t>
            </a:r>
            <a:r>
              <a:rPr lang="fr-CH" sz="1600" b="1" u="sng" dirty="0" smtClean="0">
                <a:solidFill>
                  <a:srgbClr val="0C377B"/>
                </a:solidFill>
                <a:latin typeface="Arial"/>
              </a:rPr>
              <a:t> SC </a:t>
            </a:r>
            <a:r>
              <a:rPr lang="fr-CH" sz="1600" b="1" u="sng" dirty="0" err="1">
                <a:solidFill>
                  <a:srgbClr val="0C377B"/>
                </a:solidFill>
                <a:latin typeface="Arial"/>
              </a:rPr>
              <a:t>Coil</a:t>
            </a:r>
            <a:r>
              <a:rPr lang="fr-CH" sz="1600" b="1" u="sng" dirty="0">
                <a:solidFill>
                  <a:srgbClr val="0C377B"/>
                </a:solidFill>
                <a:latin typeface="Arial"/>
              </a:rPr>
              <a:t> </a:t>
            </a:r>
            <a:r>
              <a:rPr lang="fr-CH" sz="1600" b="1" u="sng" dirty="0" err="1" smtClean="0">
                <a:solidFill>
                  <a:srgbClr val="0C377B"/>
                </a:solidFill>
                <a:latin typeface="Arial"/>
              </a:rPr>
              <a:t>inside</a:t>
            </a:r>
            <a:r>
              <a:rPr lang="fr-CH" sz="1600" b="1" u="sng" dirty="0" smtClean="0">
                <a:solidFill>
                  <a:srgbClr val="0C377B"/>
                </a:solidFill>
                <a:latin typeface="Arial"/>
              </a:rPr>
              <a:t> calos.: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H" sz="1600" b="1" dirty="0" smtClean="0">
                <a:solidFill>
                  <a:srgbClr val="0C377B"/>
                </a:solidFill>
                <a:latin typeface="Arial"/>
              </a:rPr>
              <a:t>2 </a:t>
            </a:r>
            <a:r>
              <a:rPr lang="fr-CH" sz="1600" b="1" dirty="0">
                <a:solidFill>
                  <a:srgbClr val="0C377B"/>
                </a:solidFill>
                <a:latin typeface="Arial"/>
              </a:rPr>
              <a:t>T, R~2 </a:t>
            </a:r>
            <a:r>
              <a:rPr lang="fr-CH" sz="1600" b="1" dirty="0" smtClean="0">
                <a:solidFill>
                  <a:srgbClr val="0C377B"/>
                </a:solidFill>
                <a:latin typeface="Arial"/>
              </a:rPr>
              <a:t>m 0.79X</a:t>
            </a:r>
            <a:r>
              <a:rPr lang="fr-CH" sz="1600" b="1" baseline="-25000" dirty="0" smtClean="0">
                <a:solidFill>
                  <a:srgbClr val="0C377B"/>
                </a:solidFill>
                <a:latin typeface="Arial"/>
              </a:rPr>
              <a:t>0</a:t>
            </a:r>
            <a:endParaRPr lang="fr-CH" sz="1600" b="1" dirty="0">
              <a:solidFill>
                <a:srgbClr val="0C377B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600" b="1" dirty="0" smtClean="0">
              <a:solidFill>
                <a:srgbClr val="0C377B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u="sng" dirty="0" err="1" smtClean="0">
                <a:solidFill>
                  <a:srgbClr val="0C377B"/>
                </a:solidFill>
                <a:latin typeface="Arial"/>
              </a:rPr>
              <a:t>Preshower</a:t>
            </a:r>
            <a:r>
              <a:rPr lang="en-GB" sz="1600" u="sng" dirty="0">
                <a:solidFill>
                  <a:srgbClr val="0C377B"/>
                </a:solidFill>
                <a:latin typeface="Arial"/>
              </a:rPr>
              <a:t>:</a:t>
            </a:r>
            <a:r>
              <a:rPr lang="en-GB" sz="1600" dirty="0">
                <a:solidFill>
                  <a:srgbClr val="0C377B"/>
                </a:solidFill>
                <a:latin typeface="Arial"/>
              </a:rPr>
              <a:t> ~ 1-2 X0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600" dirty="0">
              <a:solidFill>
                <a:srgbClr val="0C377B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u="sng" dirty="0" smtClean="0">
                <a:solidFill>
                  <a:srgbClr val="0C377B"/>
                </a:solidFill>
                <a:latin typeface="Arial"/>
              </a:rPr>
              <a:t>Dual Readout  calorimeter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srgbClr val="0C377B"/>
                </a:solidFill>
                <a:latin typeface="Arial"/>
              </a:rPr>
              <a:t>2 m/7</a:t>
            </a:r>
            <a:r>
              <a:rPr lang="en-GB" sz="1600" dirty="0" smtClean="0">
                <a:solidFill>
                  <a:srgbClr val="0C377B"/>
                </a:solidFill>
                <a:latin typeface="Arial"/>
                <a:sym typeface="Symbol"/>
              </a:rPr>
              <a:t></a:t>
            </a:r>
            <a:r>
              <a:rPr lang="en-GB" sz="1600" baseline="-25000" dirty="0" smtClean="0">
                <a:solidFill>
                  <a:srgbClr val="0C377B"/>
                </a:solidFill>
                <a:latin typeface="Arial"/>
                <a:sym typeface="Symbol"/>
              </a:rPr>
              <a:t>I</a:t>
            </a:r>
            <a:endParaRPr lang="en-GB" sz="1600" dirty="0">
              <a:solidFill>
                <a:srgbClr val="0C377B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600" dirty="0">
              <a:solidFill>
                <a:srgbClr val="0C377B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u="sng" dirty="0" smtClean="0">
                <a:solidFill>
                  <a:srgbClr val="0C377B"/>
                </a:solidFill>
                <a:latin typeface="Arial"/>
              </a:rPr>
              <a:t>Yoke </a:t>
            </a:r>
            <a:r>
              <a:rPr lang="en-GB" sz="1600" u="sng" dirty="0">
                <a:solidFill>
                  <a:srgbClr val="0C377B"/>
                </a:solidFill>
                <a:latin typeface="Arial"/>
              </a:rPr>
              <a:t>/</a:t>
            </a:r>
            <a:r>
              <a:rPr lang="en-GB" sz="1600" u="sng" dirty="0" smtClean="0">
                <a:solidFill>
                  <a:srgbClr val="0C377B"/>
                </a:solidFill>
                <a:latin typeface="Arial"/>
              </a:rPr>
              <a:t> </a:t>
            </a:r>
            <a:r>
              <a:rPr lang="en-GB" sz="1600" u="sng" dirty="0">
                <a:solidFill>
                  <a:srgbClr val="0C377B"/>
                </a:solidFill>
                <a:latin typeface="Arial"/>
              </a:rPr>
              <a:t>muon chamber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495600" y="1340768"/>
            <a:ext cx="3672408" cy="1872208"/>
          </a:xfrm>
          <a:prstGeom prst="straightConnector1">
            <a:avLst/>
          </a:prstGeom>
          <a:noFill/>
          <a:ln w="19050" cap="flat" cmpd="sng" algn="ctr">
            <a:solidFill>
              <a:srgbClr val="DDDDDD"/>
            </a:solidFill>
            <a:prstDash val="solid"/>
            <a:tailEnd type="arrow"/>
          </a:ln>
          <a:effectLst/>
        </p:spPr>
      </p:cxnSp>
      <p:cxnSp>
        <p:nvCxnSpPr>
          <p:cNvPr id="7" name="Straight Arrow Connector 13"/>
          <p:cNvCxnSpPr/>
          <p:nvPr/>
        </p:nvCxnSpPr>
        <p:spPr>
          <a:xfrm>
            <a:off x="2495600" y="1772816"/>
            <a:ext cx="3409785" cy="1368152"/>
          </a:xfrm>
          <a:prstGeom prst="straightConnector1">
            <a:avLst/>
          </a:prstGeom>
          <a:noFill/>
          <a:ln w="19050" cap="flat" cmpd="sng" algn="ctr">
            <a:solidFill>
              <a:srgbClr val="DDDDDD"/>
            </a:solidFill>
            <a:prstDash val="solid"/>
            <a:tailEnd type="arrow"/>
          </a:ln>
          <a:effectLst/>
        </p:spPr>
      </p:cxnSp>
      <p:cxnSp>
        <p:nvCxnSpPr>
          <p:cNvPr id="8" name="Straight Arrow Connector 14"/>
          <p:cNvCxnSpPr/>
          <p:nvPr/>
        </p:nvCxnSpPr>
        <p:spPr>
          <a:xfrm>
            <a:off x="1919536" y="2276872"/>
            <a:ext cx="3799399" cy="1227055"/>
          </a:xfrm>
          <a:prstGeom prst="straightConnector1">
            <a:avLst/>
          </a:prstGeom>
          <a:noFill/>
          <a:ln w="19050" cap="flat" cmpd="sng" algn="ctr">
            <a:solidFill>
              <a:srgbClr val="DDDDDD"/>
            </a:solidFill>
            <a:prstDash val="solid"/>
            <a:tailEnd type="arrow"/>
          </a:ln>
          <a:effectLst/>
        </p:spPr>
      </p:cxnSp>
      <p:cxnSp>
        <p:nvCxnSpPr>
          <p:cNvPr id="9" name="Straight Arrow Connector 16"/>
          <p:cNvCxnSpPr/>
          <p:nvPr/>
        </p:nvCxnSpPr>
        <p:spPr>
          <a:xfrm>
            <a:off x="2279576" y="3501008"/>
            <a:ext cx="2808312" cy="144016"/>
          </a:xfrm>
          <a:prstGeom prst="straightConnector1">
            <a:avLst/>
          </a:prstGeom>
          <a:noFill/>
          <a:ln w="19050" cap="flat" cmpd="sng" algn="ctr">
            <a:solidFill>
              <a:srgbClr val="DDDDDD"/>
            </a:solidFill>
            <a:prstDash val="solid"/>
            <a:tailEnd type="arrow"/>
          </a:ln>
          <a:effectLst/>
        </p:spPr>
      </p:cxnSp>
      <p:cxnSp>
        <p:nvCxnSpPr>
          <p:cNvPr id="10" name="Straight Arrow Connector 21"/>
          <p:cNvCxnSpPr/>
          <p:nvPr/>
        </p:nvCxnSpPr>
        <p:spPr>
          <a:xfrm>
            <a:off x="2279576" y="3527296"/>
            <a:ext cx="2952328" cy="360040"/>
          </a:xfrm>
          <a:prstGeom prst="straightConnector1">
            <a:avLst/>
          </a:prstGeom>
          <a:noFill/>
          <a:ln w="19050" cap="flat" cmpd="sng" algn="ctr">
            <a:solidFill>
              <a:srgbClr val="DDDDDD"/>
            </a:solidFill>
            <a:prstDash val="solid"/>
            <a:tailEnd type="arrow"/>
          </a:ln>
          <a:effectLst/>
        </p:spPr>
      </p:cxnSp>
      <p:cxnSp>
        <p:nvCxnSpPr>
          <p:cNvPr id="11" name="Straight Arrow Connector 23"/>
          <p:cNvCxnSpPr/>
          <p:nvPr/>
        </p:nvCxnSpPr>
        <p:spPr>
          <a:xfrm flipV="1">
            <a:off x="1522254" y="3985910"/>
            <a:ext cx="4196681" cy="739234"/>
          </a:xfrm>
          <a:prstGeom prst="straightConnector1">
            <a:avLst/>
          </a:prstGeom>
          <a:noFill/>
          <a:ln w="19050" cap="flat" cmpd="sng" algn="ctr">
            <a:solidFill>
              <a:srgbClr val="DDDDDD"/>
            </a:solidFill>
            <a:prstDash val="solid"/>
            <a:tailEnd type="arrow"/>
          </a:ln>
          <a:effectLst/>
        </p:spPr>
      </p:cxnSp>
      <p:cxnSp>
        <p:nvCxnSpPr>
          <p:cNvPr id="12" name="Straight Arrow Connector 32"/>
          <p:cNvCxnSpPr/>
          <p:nvPr/>
        </p:nvCxnSpPr>
        <p:spPr>
          <a:xfrm flipV="1">
            <a:off x="2927648" y="4262911"/>
            <a:ext cx="2592288" cy="918138"/>
          </a:xfrm>
          <a:prstGeom prst="straightConnector1">
            <a:avLst/>
          </a:prstGeom>
          <a:noFill/>
          <a:ln w="19050" cap="flat" cmpd="sng" algn="ctr">
            <a:solidFill>
              <a:srgbClr val="DDDDDD"/>
            </a:solidFill>
            <a:prstDash val="solid"/>
            <a:tailEnd type="arrow"/>
          </a:ln>
          <a:effectLst/>
        </p:spPr>
      </p:cxnSp>
      <p:cxnSp>
        <p:nvCxnSpPr>
          <p:cNvPr id="13" name="Straight Arrow Connector 35"/>
          <p:cNvCxnSpPr/>
          <p:nvPr/>
        </p:nvCxnSpPr>
        <p:spPr>
          <a:xfrm flipV="1">
            <a:off x="2423592" y="4869160"/>
            <a:ext cx="2808312" cy="1080120"/>
          </a:xfrm>
          <a:prstGeom prst="straightConnector1">
            <a:avLst/>
          </a:prstGeom>
          <a:noFill/>
          <a:ln w="19050" cap="flat" cmpd="sng" algn="ctr">
            <a:solidFill>
              <a:srgbClr val="DDDDDD"/>
            </a:solidFill>
            <a:prstDash val="solid"/>
            <a:tailEnd type="arrow"/>
          </a:ln>
          <a:effectLst/>
        </p:spPr>
      </p:cxn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222" y="1232756"/>
            <a:ext cx="2568836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638" y="2887501"/>
            <a:ext cx="2563778" cy="152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4473116"/>
            <a:ext cx="2570626" cy="140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36"/>
          <p:cNvSpPr txBox="1"/>
          <p:nvPr/>
        </p:nvSpPr>
        <p:spPr>
          <a:xfrm>
            <a:off x="9707231" y="1043444"/>
            <a:ext cx="226215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H" sz="1800" dirty="0" err="1" smtClean="0">
                <a:solidFill>
                  <a:srgbClr val="0C377B"/>
                </a:solidFill>
                <a:latin typeface="Arial"/>
              </a:rPr>
              <a:t>combined</a:t>
            </a:r>
            <a:r>
              <a:rPr lang="fr-CH" sz="1800" dirty="0" smtClean="0">
                <a:solidFill>
                  <a:srgbClr val="0C377B"/>
                </a:solidFill>
                <a:latin typeface="Arial"/>
              </a:rPr>
              <a:t> test </a:t>
            </a:r>
            <a:r>
              <a:rPr lang="fr-CH" sz="1800" dirty="0" err="1" smtClean="0">
                <a:solidFill>
                  <a:srgbClr val="0C377B"/>
                </a:solidFill>
                <a:latin typeface="Arial"/>
              </a:rPr>
              <a:t>beam</a:t>
            </a:r>
            <a:endParaRPr lang="en-GB" sz="18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18" name="TextBox 37"/>
          <p:cNvSpPr txBox="1"/>
          <p:nvPr/>
        </p:nvSpPr>
        <p:spPr>
          <a:xfrm>
            <a:off x="9624392" y="2503929"/>
            <a:ext cx="1082348" cy="276999"/>
          </a:xfrm>
          <a:prstGeom prst="rect">
            <a:avLst/>
          </a:prstGeom>
          <a:solidFill>
            <a:srgbClr val="DDDDDD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VTX detector</a:t>
            </a:r>
            <a:endParaRPr kumimoji="0" lang="en-GB" sz="1200" b="0" i="0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TextBox 47"/>
          <p:cNvSpPr txBox="1"/>
          <p:nvPr/>
        </p:nvSpPr>
        <p:spPr>
          <a:xfrm>
            <a:off x="9628222" y="4129926"/>
            <a:ext cx="1080745" cy="276999"/>
          </a:xfrm>
          <a:prstGeom prst="rect">
            <a:avLst/>
          </a:prstGeom>
          <a:solidFill>
            <a:srgbClr val="DDDDDD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drift </a:t>
            </a:r>
            <a:r>
              <a:rPr kumimoji="0" lang="fr-CH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chamber</a:t>
            </a:r>
            <a:endParaRPr kumimoji="0" lang="en-GB" sz="1200" b="0" i="0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extBox 48"/>
          <p:cNvSpPr txBox="1"/>
          <p:nvPr/>
        </p:nvSpPr>
        <p:spPr>
          <a:xfrm>
            <a:off x="9624392" y="5866492"/>
            <a:ext cx="2480166" cy="276999"/>
          </a:xfrm>
          <a:prstGeom prst="rect">
            <a:avLst/>
          </a:prstGeom>
          <a:solidFill>
            <a:srgbClr val="DDDDDD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DR </a:t>
            </a:r>
            <a:r>
              <a:rPr kumimoji="0" lang="fr-CH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calorimeter</a:t>
            </a:r>
            <a:r>
              <a:rPr kumimoji="0" lang="fr-CH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  </a:t>
            </a:r>
            <a:r>
              <a:rPr kumimoji="0" lang="fr-CH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with</a:t>
            </a:r>
            <a:r>
              <a:rPr kumimoji="0" lang="fr-CH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fr-CH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shifted</a:t>
            </a:r>
            <a:r>
              <a:rPr kumimoji="0" lang="fr-CH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fr-CH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fibers</a:t>
            </a:r>
            <a:endParaRPr kumimoji="0" lang="en-GB" sz="1200" b="0" i="0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21" name="Straight Arrow Connector 9"/>
          <p:cNvCxnSpPr/>
          <p:nvPr/>
        </p:nvCxnSpPr>
        <p:spPr>
          <a:xfrm>
            <a:off x="1775520" y="3985910"/>
            <a:ext cx="3456384" cy="0"/>
          </a:xfrm>
          <a:prstGeom prst="straightConnector1">
            <a:avLst/>
          </a:prstGeom>
          <a:noFill/>
          <a:ln w="19050" cap="flat" cmpd="sng" algn="ctr">
            <a:solidFill>
              <a:srgbClr val="DDDDDD"/>
            </a:solidFill>
            <a:prstDash val="solid"/>
            <a:tailEnd type="arrow"/>
          </a:ln>
          <a:effectLst/>
        </p:spPr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856" y="4721980"/>
            <a:ext cx="4587255" cy="2112450"/>
          </a:xfrm>
          <a:prstGeom prst="snip2DiagRect">
            <a:avLst>
              <a:gd name="adj1" fmla="val 50000"/>
              <a:gd name="adj2" fmla="val 94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8"/>
          <p:cNvSpPr txBox="1"/>
          <p:nvPr/>
        </p:nvSpPr>
        <p:spPr>
          <a:xfrm>
            <a:off x="4791137" y="5238492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H" sz="1600" u="sng" dirty="0" err="1" smtClean="0">
                <a:solidFill>
                  <a:srgbClr val="0C377B"/>
                </a:solidFill>
                <a:latin typeface="Arial"/>
              </a:rPr>
              <a:t>luminosity</a:t>
            </a:r>
            <a:endParaRPr lang="fr-CH" sz="1600" u="sng" dirty="0" smtClean="0">
              <a:solidFill>
                <a:srgbClr val="0C377B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H" sz="1600" u="sng" dirty="0" err="1" smtClean="0">
                <a:solidFill>
                  <a:srgbClr val="0C377B"/>
                </a:solidFill>
                <a:latin typeface="Arial"/>
              </a:rPr>
              <a:t>calorimeters</a:t>
            </a:r>
            <a:r>
              <a:rPr lang="fr-CH" sz="1600" u="sng" dirty="0" smtClean="0">
                <a:solidFill>
                  <a:srgbClr val="0C377B"/>
                </a:solidFill>
                <a:latin typeface="Arial"/>
              </a:rPr>
              <a:t> </a:t>
            </a:r>
            <a:endParaRPr lang="en-GB" sz="1600" u="sng" dirty="0">
              <a:solidFill>
                <a:srgbClr val="0C377B"/>
              </a:solidFill>
              <a:latin typeface="Arial"/>
            </a:endParaRPr>
          </a:p>
        </p:txBody>
      </p:sp>
      <p:cxnSp>
        <p:nvCxnSpPr>
          <p:cNvPr id="24" name="Straight Arrow Connector 30"/>
          <p:cNvCxnSpPr/>
          <p:nvPr/>
        </p:nvCxnSpPr>
        <p:spPr>
          <a:xfrm flipV="1">
            <a:off x="6196473" y="3276019"/>
            <a:ext cx="360040" cy="2520280"/>
          </a:xfrm>
          <a:prstGeom prst="straightConnector1">
            <a:avLst/>
          </a:prstGeom>
          <a:noFill/>
          <a:ln w="19050" cap="flat" cmpd="sng" algn="ctr">
            <a:solidFill>
              <a:srgbClr val="DDDDDD"/>
            </a:solidFill>
            <a:prstDash val="solid"/>
            <a:tailEnd type="arrow"/>
          </a:ln>
          <a:effectLst/>
        </p:spPr>
      </p:cxnSp>
      <p:cxnSp>
        <p:nvCxnSpPr>
          <p:cNvPr id="25" name="Straight Arrow Connector 45"/>
          <p:cNvCxnSpPr/>
          <p:nvPr/>
        </p:nvCxnSpPr>
        <p:spPr>
          <a:xfrm flipH="1" flipV="1">
            <a:off x="5807969" y="3276019"/>
            <a:ext cx="388504" cy="2520280"/>
          </a:xfrm>
          <a:prstGeom prst="straightConnector1">
            <a:avLst/>
          </a:prstGeom>
          <a:noFill/>
          <a:ln w="19050" cap="flat" cmpd="sng" algn="ctr">
            <a:solidFill>
              <a:srgbClr val="DDDDDD"/>
            </a:solidFill>
            <a:prstDash val="solid"/>
            <a:tailEnd type="arrow"/>
          </a:ln>
          <a:effectLst/>
        </p:spPr>
      </p:cxnSp>
      <p:sp>
        <p:nvSpPr>
          <p:cNvPr id="26" name="TextBox 38"/>
          <p:cNvSpPr txBox="1"/>
          <p:nvPr/>
        </p:nvSpPr>
        <p:spPr>
          <a:xfrm>
            <a:off x="7062008" y="6257644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H" sz="1800" u="sng" dirty="0" err="1" smtClean="0">
                <a:solidFill>
                  <a:srgbClr val="0C377B"/>
                </a:solidFill>
                <a:latin typeface="Arial"/>
              </a:rPr>
              <a:t>compensating</a:t>
            </a:r>
            <a:r>
              <a:rPr lang="fr-CH" sz="1800" u="sng" dirty="0" smtClean="0">
                <a:solidFill>
                  <a:srgbClr val="0C377B"/>
                </a:solidFill>
                <a:latin typeface="Arial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H" sz="1800" u="sng" dirty="0" err="1" smtClean="0">
                <a:solidFill>
                  <a:srgbClr val="0C377B"/>
                </a:solidFill>
                <a:latin typeface="Arial"/>
              </a:rPr>
              <a:t>solenoids</a:t>
            </a:r>
            <a:endParaRPr lang="en-GB" sz="1800" u="sng" dirty="0">
              <a:solidFill>
                <a:srgbClr val="0C377B"/>
              </a:solidFill>
              <a:latin typeface="Arial"/>
            </a:endParaRPr>
          </a:p>
        </p:txBody>
      </p:sp>
      <p:cxnSp>
        <p:nvCxnSpPr>
          <p:cNvPr id="27" name="Straight Arrow Connector 51"/>
          <p:cNvCxnSpPr/>
          <p:nvPr/>
        </p:nvCxnSpPr>
        <p:spPr>
          <a:xfrm flipH="1" flipV="1">
            <a:off x="6708913" y="3140968"/>
            <a:ext cx="544570" cy="2160241"/>
          </a:xfrm>
          <a:prstGeom prst="straightConnector1">
            <a:avLst/>
          </a:prstGeom>
          <a:noFill/>
          <a:ln w="19050" cap="flat" cmpd="sng" algn="ctr">
            <a:solidFill>
              <a:srgbClr val="DDDDDD"/>
            </a:solidFill>
            <a:prstDash val="solid"/>
            <a:tailEnd type="arrow"/>
          </a:ln>
          <a:effectLst/>
        </p:spPr>
      </p:cxnSp>
      <p:cxnSp>
        <p:nvCxnSpPr>
          <p:cNvPr id="28" name="Straight Arrow Connector 44"/>
          <p:cNvCxnSpPr/>
          <p:nvPr/>
        </p:nvCxnSpPr>
        <p:spPr>
          <a:xfrm flipH="1" flipV="1">
            <a:off x="7062008" y="3140968"/>
            <a:ext cx="1122224" cy="1872208"/>
          </a:xfrm>
          <a:prstGeom prst="straightConnector1">
            <a:avLst/>
          </a:prstGeom>
          <a:noFill/>
          <a:ln w="19050" cap="flat" cmpd="sng" algn="ctr">
            <a:solidFill>
              <a:srgbClr val="DDDDDD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5791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381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kern="0" dirty="0" smtClean="0">
                <a:latin typeface="Arial"/>
              </a:rPr>
              <a:t>     </a:t>
            </a: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FCC-</a:t>
            </a:r>
            <a:r>
              <a:rPr lang="en-US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hh</a:t>
            </a: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design – </a:t>
            </a:r>
            <a:r>
              <a:rPr lang="en-US" kern="0" dirty="0" smtClean="0">
                <a:latin typeface="Arial"/>
              </a:rPr>
              <a:t>evolution since Berlin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822" y="173892"/>
            <a:ext cx="1325842" cy="637075"/>
          </a:xfrm>
          <a:prstGeom prst="rect">
            <a:avLst/>
          </a:prstGeom>
          <a:solidFill>
            <a:srgbClr val="0C377B"/>
          </a:solidFill>
        </p:spPr>
      </p:pic>
      <p:pic>
        <p:nvPicPr>
          <p:cNvPr id="5" name="Picture 48" descr="layout_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39686"/>
            <a:ext cx="5040560" cy="525058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Box 49"/>
          <p:cNvSpPr txBox="1"/>
          <p:nvPr/>
        </p:nvSpPr>
        <p:spPr>
          <a:xfrm>
            <a:off x="6312024" y="1340768"/>
            <a:ext cx="5328592" cy="452431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rgbClr val="0C377B"/>
                </a:solidFill>
                <a:latin typeface="Arial"/>
              </a:rPr>
              <a:t>L* 40 m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rgbClr val="0C377B"/>
                </a:solidFill>
                <a:latin typeface="Arial"/>
              </a:rPr>
              <a:t>Experimental insertion adaption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rgbClr val="0C377B"/>
                </a:solidFill>
                <a:latin typeface="Arial"/>
              </a:rPr>
              <a:t>Overall lenght 1.400 m</a:t>
            </a:r>
            <a:endParaRPr lang="de-DE" sz="2400" b="1" dirty="0">
              <a:solidFill>
                <a:srgbClr val="0C377B"/>
              </a:solidFill>
              <a:latin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1600" b="1" dirty="0">
              <a:solidFill>
                <a:srgbClr val="0C377B"/>
              </a:solidFill>
              <a:latin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1600" b="1" dirty="0">
              <a:solidFill>
                <a:srgbClr val="0C377B"/>
              </a:solidFill>
              <a:latin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rgbClr val="0C377B"/>
                </a:solidFill>
                <a:latin typeface="Arial"/>
              </a:rPr>
              <a:t>Optimisation work on betatron and momentum collimation systems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2400" b="1" dirty="0" smtClean="0">
              <a:solidFill>
                <a:srgbClr val="0C377B"/>
              </a:solidFill>
              <a:latin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1600" b="1" dirty="0" smtClean="0">
              <a:solidFill>
                <a:srgbClr val="0C377B"/>
              </a:solidFill>
              <a:latin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rgbClr val="0C377B"/>
                </a:solidFill>
                <a:latin typeface="Arial"/>
              </a:rPr>
              <a:t>Optimisation of extraction/dump line design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rgbClr val="0C377B"/>
                </a:solidFill>
                <a:latin typeface="Arial"/>
              </a:rPr>
              <a:t>Vertical extraction</a:t>
            </a:r>
            <a:endParaRPr lang="de-DE" sz="2400" dirty="0" smtClean="0">
              <a:solidFill>
                <a:srgbClr val="0C377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014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808820"/>
            <a:ext cx="6300511" cy="41154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07668" y="11088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</a:rPr>
              <a:t>HL-LHC </a:t>
            </a:r>
            <a:r>
              <a:rPr lang="fr-FR" sz="2800" b="1" dirty="0" err="1" smtClean="0">
                <a:latin typeface="Arial" panose="020B0604020202020204" pitchFamily="34" charset="0"/>
              </a:rPr>
              <a:t>Quadrupole</a:t>
            </a:r>
            <a:r>
              <a:rPr lang="fr-FR" sz="2800" b="1" dirty="0" smtClean="0">
                <a:latin typeface="Arial" panose="020B0604020202020204" pitchFamily="34" charset="0"/>
              </a:rPr>
              <a:t> </a:t>
            </a:r>
            <a:r>
              <a:rPr lang="fr-FR" sz="2800" b="1" dirty="0">
                <a:latin typeface="Arial" panose="020B0604020202020204" pitchFamily="34" charset="0"/>
              </a:rPr>
              <a:t>Model tests </a:t>
            </a:r>
            <a:endParaRPr lang="fr-FR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7536160" y="925018"/>
            <a:ext cx="409211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</a:rPr>
              <a:t>MQXF4</a:t>
            </a:r>
            <a:r>
              <a:rPr lang="en-US" b="1" dirty="0">
                <a:latin typeface="Arial" panose="020B0604020202020204" pitchFamily="34" charset="0"/>
              </a:rPr>
              <a:t>: Best HF magnet ever tested in terms of </a:t>
            </a:r>
            <a:r>
              <a:rPr lang="en-US" b="1" dirty="0" err="1" smtClean="0">
                <a:latin typeface="Arial" panose="020B0604020202020204" pitchFamily="34" charset="0"/>
              </a:rPr>
              <a:t>behaviour</a:t>
            </a:r>
            <a:endParaRPr lang="en-US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b="1" dirty="0" smtClean="0">
                <a:latin typeface="Arial" panose="020B0604020202020204" pitchFamily="34" charset="0"/>
              </a:rPr>
              <a:t>Final conductor</a:t>
            </a:r>
          </a:p>
          <a:p>
            <a:pPr marL="342900" indent="-342900">
              <a:buFontTx/>
              <a:buChar char="-"/>
            </a:pPr>
            <a:r>
              <a:rPr lang="en-US" b="1" dirty="0" smtClean="0">
                <a:latin typeface="Arial" panose="020B0604020202020204" pitchFamily="34" charset="0"/>
              </a:rPr>
              <a:t>final </a:t>
            </a:r>
            <a:r>
              <a:rPr lang="en-US" b="1" dirty="0">
                <a:latin typeface="Arial" panose="020B0604020202020204" pitchFamily="34" charset="0"/>
              </a:rPr>
              <a:t>pre-stress </a:t>
            </a:r>
            <a:r>
              <a:rPr lang="en-US" b="1" dirty="0" smtClean="0">
                <a:latin typeface="Arial" panose="020B0604020202020204" pitchFamily="34" charset="0"/>
              </a:rPr>
              <a:t>procedure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91444" y="92986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</a:rPr>
              <a:t>All MQXF </a:t>
            </a:r>
            <a:r>
              <a:rPr lang="en-US" b="1" dirty="0">
                <a:latin typeface="Arial" panose="020B0604020202020204" pitchFamily="34" charset="0"/>
              </a:rPr>
              <a:t>magnets have exceptional memory </a:t>
            </a:r>
            <a:endParaRPr lang="en-US" b="1" dirty="0" smtClean="0">
              <a:latin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</a:rPr>
              <a:t>(</a:t>
            </a:r>
            <a:r>
              <a:rPr lang="en-US" b="1" dirty="0">
                <a:latin typeface="Arial" panose="020B0604020202020204" pitchFamily="34" charset="0"/>
              </a:rPr>
              <a:t>no low current quench after thermal cycle)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8400256" y="2633052"/>
            <a:ext cx="2088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 smtClean="0">
                <a:latin typeface="Arial" panose="020B0604020202020204" pitchFamily="34" charset="0"/>
              </a:rPr>
              <a:t>MQXFS4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021251" y="3088421"/>
            <a:ext cx="4056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</a:rPr>
              <a:t>Ultimate </a:t>
            </a:r>
            <a:r>
              <a:rPr lang="en-US" dirty="0">
                <a:latin typeface="Arial" panose="020B0604020202020204" pitchFamily="34" charset="0"/>
              </a:rPr>
              <a:t>with no quench after TC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 rot="18767641">
            <a:off x="650838" y="3792904"/>
            <a:ext cx="1313164" cy="3923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90" y="12308"/>
            <a:ext cx="1852910" cy="8244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906" y="3181631"/>
            <a:ext cx="5163107" cy="3416949"/>
          </a:xfrm>
          <a:prstGeom prst="rect">
            <a:avLst/>
          </a:prstGeom>
        </p:spPr>
      </p:pic>
      <p:cxnSp>
        <p:nvCxnSpPr>
          <p:cNvPr id="14" name="Connecteur droit avec flèche 13"/>
          <p:cNvCxnSpPr/>
          <p:nvPr/>
        </p:nvCxnSpPr>
        <p:spPr>
          <a:xfrm flipH="1">
            <a:off x="1724630" y="3181631"/>
            <a:ext cx="7575726" cy="5610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9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/>
          <p:cNvPicPr>
            <a:picLocks noChangeAspect="1"/>
          </p:cNvPicPr>
          <p:nvPr/>
        </p:nvPicPr>
        <p:blipFill rotWithShape="1">
          <a:blip r:embed="rId2"/>
          <a:srcRect t="7782" b="26122"/>
          <a:stretch/>
        </p:blipFill>
        <p:spPr>
          <a:xfrm>
            <a:off x="-9312" y="997269"/>
            <a:ext cx="12201097" cy="632016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kern="0" dirty="0">
                <a:latin typeface="Arial"/>
              </a:rPr>
              <a:t>Collaboration &amp; Industry Relations</a:t>
            </a: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8"/>
          <p:cNvSpPr/>
          <p:nvPr/>
        </p:nvSpPr>
        <p:spPr>
          <a:xfrm>
            <a:off x="1847607" y="5011728"/>
            <a:ext cx="1440000" cy="1440000"/>
          </a:xfrm>
          <a:prstGeom prst="roundRect">
            <a:avLst>
              <a:gd name="adj" fmla="val 4512"/>
            </a:avLst>
          </a:prstGeom>
          <a:solidFill>
            <a:srgbClr val="92D050"/>
          </a:solidFill>
          <a:ln w="9525" cap="flat" cmpd="sng" algn="ctr">
            <a:solidFill>
              <a:srgbClr val="DDDDDD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DDDDDD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Companies</a:t>
            </a:r>
          </a:p>
        </p:txBody>
      </p:sp>
      <p:sp>
        <p:nvSpPr>
          <p:cNvPr id="6" name="Rounded Rectangle 9"/>
          <p:cNvSpPr/>
          <p:nvPr/>
        </p:nvSpPr>
        <p:spPr>
          <a:xfrm>
            <a:off x="5015880" y="5011728"/>
            <a:ext cx="1440000" cy="1440000"/>
          </a:xfrm>
          <a:prstGeom prst="roundRect">
            <a:avLst>
              <a:gd name="adj" fmla="val 4512"/>
            </a:avLst>
          </a:prstGeom>
          <a:solidFill>
            <a:srgbClr val="FFC000"/>
          </a:solidFill>
          <a:ln w="9525" cap="flat" cmpd="sng" algn="ctr">
            <a:solidFill>
              <a:srgbClr val="DDDDDD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DDDDDD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Countries</a:t>
            </a:r>
          </a:p>
        </p:txBody>
      </p:sp>
      <p:sp>
        <p:nvSpPr>
          <p:cNvPr id="7" name="Rounded Rectangle 10"/>
          <p:cNvSpPr/>
          <p:nvPr/>
        </p:nvSpPr>
        <p:spPr>
          <a:xfrm>
            <a:off x="181780" y="5011728"/>
            <a:ext cx="1495977" cy="1440000"/>
          </a:xfrm>
          <a:prstGeom prst="roundRect">
            <a:avLst>
              <a:gd name="adj" fmla="val 4512"/>
            </a:avLst>
          </a:prstGeom>
          <a:solidFill>
            <a:srgbClr val="FF85FF"/>
          </a:solidFill>
          <a:ln w="9525" cap="flat" cmpd="sng" algn="ctr">
            <a:solidFill>
              <a:srgbClr val="DDDDDD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DDDDDD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Institutes</a:t>
            </a:r>
          </a:p>
        </p:txBody>
      </p:sp>
      <p:grpSp>
        <p:nvGrpSpPr>
          <p:cNvPr id="8" name="Group 5"/>
          <p:cNvGrpSpPr/>
          <p:nvPr/>
        </p:nvGrpSpPr>
        <p:grpSpPr>
          <a:xfrm>
            <a:off x="8033790" y="5011728"/>
            <a:ext cx="1446586" cy="1441608"/>
            <a:chOff x="5729374" y="5011728"/>
            <a:chExt cx="1446586" cy="1441608"/>
          </a:xfrm>
        </p:grpSpPr>
        <p:pic>
          <p:nvPicPr>
            <p:cNvPr id="9" name="Picture 1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9374" y="5027801"/>
              <a:ext cx="1440001" cy="1425535"/>
            </a:xfrm>
            <a:prstGeom prst="roundRect">
              <a:avLst>
                <a:gd name="adj" fmla="val 3715"/>
              </a:avLst>
            </a:prstGeom>
          </p:spPr>
        </p:pic>
        <p:sp>
          <p:nvSpPr>
            <p:cNvPr id="10" name="Rounded Rectangle 12"/>
            <p:cNvSpPr/>
            <p:nvPr/>
          </p:nvSpPr>
          <p:spPr>
            <a:xfrm>
              <a:off x="5735960" y="5011728"/>
              <a:ext cx="1440000" cy="1440000"/>
            </a:xfrm>
            <a:prstGeom prst="roundRect">
              <a:avLst>
                <a:gd name="adj" fmla="val 4512"/>
              </a:avLst>
            </a:prstGeom>
            <a:noFill/>
            <a:ln w="9525" cap="flat" cmpd="sng" algn="ctr">
              <a:solidFill>
                <a:srgbClr val="DDDDDD">
                  <a:shade val="60000"/>
                  <a:satMod val="300000"/>
                </a:srgbClr>
              </a:solidFill>
              <a:prstDash val="solid"/>
            </a:ln>
            <a:effectLst>
              <a:glow rad="70000">
                <a:srgbClr val="DDDDDD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EC</a:t>
              </a:r>
              <a:r>
                <a: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H2020</a:t>
              </a:r>
            </a:p>
          </p:txBody>
        </p:sp>
      </p:grpSp>
      <p:sp>
        <p:nvSpPr>
          <p:cNvPr id="11" name="Oval 19"/>
          <p:cNvSpPr/>
          <p:nvPr/>
        </p:nvSpPr>
        <p:spPr>
          <a:xfrm>
            <a:off x="10935904" y="6186314"/>
            <a:ext cx="144016" cy="12300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39616" y="3284984"/>
            <a:ext cx="144016" cy="12300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6"/>
          <p:cNvSpPr/>
          <p:nvPr/>
        </p:nvSpPr>
        <p:spPr>
          <a:xfrm>
            <a:off x="3071664" y="4242098"/>
            <a:ext cx="144016" cy="12300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61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15655" y="-52733"/>
            <a:ext cx="8229600" cy="9073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00FF"/>
                </a:solidFill>
                <a:effectLst>
                  <a:outerShdw blurRad="50800" dist="38100" dir="18540000" algn="tl" rotWithShape="0">
                    <a:srgbClr val="000090">
                      <a:alpha val="99000"/>
                    </a:srgbClr>
                  </a:outerShdw>
                </a:effectLst>
                <a:latin typeface="Trebuchet MS"/>
                <a:ea typeface="+mj-ea"/>
                <a:cs typeface="Trebuchet M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18540000" algn="tl" rotWithShape="0">
                    <a:srgbClr val="000090">
                      <a:alpha val="99000"/>
                    </a:srgbClr>
                  </a:outerShdw>
                </a:effectLst>
                <a:uLnTx/>
                <a:uFillTx/>
                <a:latin typeface="Trebuchet MS"/>
                <a:ea typeface="+mj-ea"/>
              </a:rPr>
              <a:t>FCC-he Site and Integration to FCC-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18540000" algn="tl" rotWithShape="0">
                    <a:srgbClr val="000090">
                      <a:alpha val="99000"/>
                    </a:srgbClr>
                  </a:outerShdw>
                </a:effectLst>
                <a:uLnTx/>
                <a:uFillTx/>
                <a:latin typeface="Trebuchet MS"/>
                <a:ea typeface="+mj-ea"/>
              </a:rPr>
              <a:t>hh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50800" dist="38100" dir="18540000" algn="tl" rotWithShape="0">
                  <a:srgbClr val="000090">
                    <a:alpha val="99000"/>
                  </a:srgbClr>
                </a:outerShdw>
              </a:effectLst>
              <a:uLnTx/>
              <a:uFillTx/>
              <a:latin typeface="Trebuchet MS"/>
              <a:ea typeface="+mj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889" y="1181958"/>
            <a:ext cx="5159498" cy="48291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6272" y="6282651"/>
            <a:ext cx="9628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latin typeface="Calibri"/>
              </a:rPr>
              <a:t>60 </a:t>
            </a:r>
            <a:r>
              <a:rPr lang="en-US" b="1" dirty="0" err="1" smtClean="0">
                <a:latin typeface="Calibri"/>
              </a:rPr>
              <a:t>GeV</a:t>
            </a:r>
            <a:r>
              <a:rPr lang="en-US" b="1" dirty="0" smtClean="0">
                <a:latin typeface="Calibri"/>
              </a:rPr>
              <a:t> ERL tangential to FCC-</a:t>
            </a:r>
            <a:r>
              <a:rPr lang="en-US" b="1" dirty="0" err="1" smtClean="0">
                <a:latin typeface="Calibri"/>
              </a:rPr>
              <a:t>hh</a:t>
            </a:r>
            <a:r>
              <a:rPr lang="en-US" b="1" dirty="0" smtClean="0">
                <a:latin typeface="Calibri"/>
              </a:rPr>
              <a:t>. IP: L for geological reasons. L= 1.5 10</a:t>
            </a:r>
            <a:r>
              <a:rPr lang="en-US" b="1" baseline="30000" dirty="0" smtClean="0">
                <a:latin typeface="Calibri"/>
              </a:rPr>
              <a:t>34</a:t>
            </a:r>
            <a:r>
              <a:rPr lang="en-US" b="1" dirty="0" smtClean="0">
                <a:latin typeface="Calibri"/>
              </a:rPr>
              <a:t>  Higher s, Q</a:t>
            </a:r>
            <a:r>
              <a:rPr lang="en-US" b="1" baseline="30000" dirty="0" smtClean="0">
                <a:latin typeface="Calibri"/>
              </a:rPr>
              <a:t>2</a:t>
            </a:r>
            <a:r>
              <a:rPr lang="en-US" b="1" dirty="0" smtClean="0">
                <a:latin typeface="Calibri"/>
              </a:rPr>
              <a:t>, 1/x</a:t>
            </a:r>
            <a:endParaRPr lang="en-US" b="1" dirty="0">
              <a:latin typeface="Calibri"/>
            </a:endParaRP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6972420" y="646731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rgbClr val="404040"/>
                </a:solidFill>
                <a:latin typeface="Trebuchet MS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11B701B-DB62-844E-9F3E-1A7FA036F60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8563" y="2441602"/>
            <a:ext cx="1054683" cy="369332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L: FCC-he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0721" y="2155179"/>
            <a:ext cx="2018501" cy="1477328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with 1000 times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HERA luminosity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new world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06417" y="807121"/>
            <a:ext cx="3308568" cy="3693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Talks by O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Brüning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J Osborne</a:t>
            </a:r>
          </a:p>
        </p:txBody>
      </p:sp>
      <p:sp>
        <p:nvSpPr>
          <p:cNvPr id="9" name="Rectangle 8"/>
          <p:cNvSpPr/>
          <p:nvPr/>
        </p:nvSpPr>
        <p:spPr>
          <a:xfrm>
            <a:off x="6563659" y="3820066"/>
            <a:ext cx="2271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latin typeface="Calibri"/>
              </a:rPr>
              <a:t>ERL Design: CDR </a:t>
            </a:r>
            <a:r>
              <a:rPr lang="en-US" sz="1800" b="1" u="sng" dirty="0">
                <a:latin typeface="Calibri"/>
                <a:hlinkClick r:id="rId3"/>
              </a:rPr>
              <a:t>arXiv:1206.2913 </a:t>
            </a:r>
            <a:endParaRPr lang="en-US" sz="18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85587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8948"/>
            <a:ext cx="12192000" cy="1008112"/>
          </a:xfrm>
          <a:prstGeom prst="rect">
            <a:avLst/>
          </a:prstGeom>
          <a:noFill/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kern="0" dirty="0" smtClean="0">
                <a:latin typeface="Arial"/>
              </a:rPr>
              <a:t>         FCC-</a:t>
            </a:r>
            <a:r>
              <a:rPr lang="en-US" kern="0" dirty="0" err="1" smtClean="0">
                <a:latin typeface="Arial"/>
              </a:rPr>
              <a:t>hh</a:t>
            </a:r>
            <a:r>
              <a:rPr lang="en-US" kern="0" dirty="0" smtClean="0">
                <a:latin typeface="Arial"/>
              </a:rPr>
              <a:t> reference detector</a:t>
            </a:r>
            <a:endParaRPr lang="en-US" sz="1600" kern="0" dirty="0">
              <a:latin typeface="Arial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" t="9617" r="4701" b="8638"/>
          <a:stretch/>
        </p:blipFill>
        <p:spPr>
          <a:xfrm>
            <a:off x="47327" y="1019148"/>
            <a:ext cx="5713167" cy="269788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8" y="3573874"/>
            <a:ext cx="5904656" cy="257238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Box 21"/>
          <p:cNvSpPr txBox="1"/>
          <p:nvPr/>
        </p:nvSpPr>
        <p:spPr>
          <a:xfrm>
            <a:off x="5591944" y="1024161"/>
            <a:ext cx="6600056" cy="527836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800" b="1" dirty="0" smtClean="0">
                <a:solidFill>
                  <a:srgbClr val="0C377B"/>
                </a:solidFill>
                <a:latin typeface="Arial"/>
              </a:rPr>
              <a:t>Detector </a:t>
            </a:r>
            <a:r>
              <a:rPr lang="en-GB" sz="1800" b="1" dirty="0">
                <a:solidFill>
                  <a:srgbClr val="0C377B"/>
                </a:solidFill>
                <a:latin typeface="Arial"/>
              </a:rPr>
              <a:t>concept </a:t>
            </a:r>
            <a:r>
              <a:rPr lang="en-GB" sz="1800" b="1" dirty="0" smtClean="0">
                <a:solidFill>
                  <a:srgbClr val="0C377B"/>
                </a:solidFill>
                <a:latin typeface="Arial"/>
              </a:rPr>
              <a:t>unchanged </a:t>
            </a:r>
            <a:r>
              <a:rPr lang="en-GB" sz="1800" b="1" dirty="0">
                <a:solidFill>
                  <a:srgbClr val="0C377B"/>
                </a:solidFill>
                <a:latin typeface="Arial"/>
              </a:rPr>
              <a:t>since last year. 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800" b="1" dirty="0" smtClean="0">
                <a:solidFill>
                  <a:srgbClr val="0C377B"/>
                </a:solidFill>
                <a:latin typeface="Arial"/>
              </a:rPr>
              <a:t>Central Solenoid, 4T, 10m free bore, unshielded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800" b="1" dirty="0" smtClean="0">
                <a:solidFill>
                  <a:srgbClr val="0C377B"/>
                </a:solidFill>
                <a:latin typeface="Arial"/>
              </a:rPr>
              <a:t>Forward Solenoids, 4T, 5m free bore, unshielded</a:t>
            </a:r>
          </a:p>
          <a:p>
            <a:pPr lvl="1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Arial"/>
                <a:sym typeface="Wingdings" panose="05000000000000000000" pitchFamily="2" charset="2"/>
              </a:rPr>
              <a:t>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Service cavern at 50m distance from detector cavern for magnetic shielding &lt;0.5 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</a:rPr>
              <a:t>mT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 and CE optimization.</a:t>
            </a:r>
            <a:endParaRPr lang="en-GB" sz="1800" b="1" dirty="0" smtClean="0">
              <a:solidFill>
                <a:srgbClr val="FF0000"/>
              </a:solidFill>
              <a:latin typeface="Arial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800" dirty="0" smtClean="0">
                <a:solidFill>
                  <a:srgbClr val="0C377B"/>
                </a:solidFill>
                <a:latin typeface="Arial"/>
              </a:rPr>
              <a:t>Silicon Tracker 400m</a:t>
            </a:r>
            <a:r>
              <a:rPr lang="en-GB" sz="1800" baseline="30000" dirty="0" smtClean="0">
                <a:solidFill>
                  <a:srgbClr val="0C377B"/>
                </a:solidFill>
                <a:latin typeface="Arial"/>
              </a:rPr>
              <a:t>2 </a:t>
            </a:r>
            <a:r>
              <a:rPr lang="en-GB" sz="1800" dirty="0" smtClean="0">
                <a:solidFill>
                  <a:srgbClr val="0C377B"/>
                </a:solidFill>
                <a:latin typeface="Arial"/>
              </a:rPr>
              <a:t>total surface up to η=6 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800" dirty="0" smtClean="0">
                <a:solidFill>
                  <a:srgbClr val="0C377B"/>
                </a:solidFill>
                <a:latin typeface="Arial"/>
              </a:rPr>
              <a:t>Precision momentum measurement up to </a:t>
            </a:r>
            <a:r>
              <a:rPr lang="en-GB" sz="1800" dirty="0" err="1" smtClean="0">
                <a:solidFill>
                  <a:srgbClr val="0C377B"/>
                </a:solidFill>
                <a:latin typeface="Arial"/>
              </a:rPr>
              <a:t>η</a:t>
            </a:r>
            <a:r>
              <a:rPr lang="en-GB" sz="1800" dirty="0" smtClean="0">
                <a:solidFill>
                  <a:srgbClr val="0C377B"/>
                </a:solidFill>
                <a:latin typeface="Arial"/>
              </a:rPr>
              <a:t>=4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800" dirty="0" smtClean="0">
                <a:solidFill>
                  <a:srgbClr val="0C377B"/>
                </a:solidFill>
                <a:latin typeface="Arial"/>
              </a:rPr>
              <a:t>ECAL &amp; HCAL up to η=6 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800" dirty="0" smtClean="0">
                <a:solidFill>
                  <a:srgbClr val="0C377B"/>
                </a:solidFill>
                <a:latin typeface="Arial"/>
              </a:rPr>
              <a:t>Granularity about 4x ATLAS/CMS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800" dirty="0" smtClean="0">
                <a:solidFill>
                  <a:srgbClr val="0C377B"/>
                </a:solidFill>
                <a:latin typeface="Arial"/>
              </a:rPr>
              <a:t>Muon system for trigger, identification, momentum </a:t>
            </a:r>
            <a:r>
              <a:rPr lang="en-GB" sz="1800" dirty="0" err="1" smtClean="0">
                <a:solidFill>
                  <a:srgbClr val="0C377B"/>
                </a:solidFill>
                <a:latin typeface="Arial"/>
              </a:rPr>
              <a:t>resolut</a:t>
            </a:r>
            <a:r>
              <a:rPr lang="en-GB" sz="1800" dirty="0" smtClean="0">
                <a:solidFill>
                  <a:srgbClr val="0C377B"/>
                </a:solidFill>
                <a:latin typeface="Arial"/>
              </a:rPr>
              <a:t>.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sz="800" b="1" dirty="0">
              <a:solidFill>
                <a:srgbClr val="0C377B"/>
              </a:solidFill>
              <a:latin typeface="Arial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800" b="1" dirty="0" smtClean="0">
                <a:solidFill>
                  <a:srgbClr val="0C377B"/>
                </a:solidFill>
                <a:latin typeface="Arial"/>
              </a:rPr>
              <a:t>Challenges: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dirty="0" smtClean="0">
                <a:solidFill>
                  <a:srgbClr val="0C377B"/>
                </a:solidFill>
                <a:latin typeface="Arial"/>
              </a:rPr>
              <a:t>Pileup of 1000 vs. 140 at HL-LHC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dirty="0" smtClean="0">
                <a:solidFill>
                  <a:srgbClr val="0C377B"/>
                </a:solidFill>
                <a:latin typeface="Arial"/>
              </a:rPr>
              <a:t>Radiation levels up to 10</a:t>
            </a:r>
            <a:r>
              <a:rPr lang="en-GB" sz="1600" b="1" baseline="30000" dirty="0" smtClean="0">
                <a:solidFill>
                  <a:srgbClr val="0C377B"/>
                </a:solidFill>
                <a:latin typeface="Arial"/>
              </a:rPr>
              <a:t>18 </a:t>
            </a:r>
            <a:r>
              <a:rPr lang="en-GB" sz="1600" b="1" dirty="0" smtClean="0">
                <a:solidFill>
                  <a:srgbClr val="0C377B"/>
                </a:solidFill>
                <a:latin typeface="Arial"/>
              </a:rPr>
              <a:t>cm</a:t>
            </a:r>
            <a:r>
              <a:rPr lang="en-GB" sz="1600" b="1" baseline="30000" dirty="0" smtClean="0">
                <a:solidFill>
                  <a:srgbClr val="0C377B"/>
                </a:solidFill>
                <a:latin typeface="Arial"/>
              </a:rPr>
              <a:t>-2 </a:t>
            </a:r>
            <a:r>
              <a:rPr lang="en-GB" sz="1600" b="1" dirty="0" smtClean="0">
                <a:solidFill>
                  <a:srgbClr val="0C377B"/>
                </a:solidFill>
                <a:latin typeface="Arial"/>
              </a:rPr>
              <a:t>1MeV neutron equivalent</a:t>
            </a:r>
            <a:r>
              <a:rPr lang="en-GB" sz="1600" b="1" baseline="30000" dirty="0" smtClean="0">
                <a:solidFill>
                  <a:srgbClr val="0C377B"/>
                </a:solidFill>
                <a:latin typeface="Arial"/>
              </a:rPr>
              <a:t> </a:t>
            </a:r>
            <a:r>
              <a:rPr lang="en-GB" sz="1600" b="1" dirty="0" smtClean="0">
                <a:solidFill>
                  <a:srgbClr val="0C377B"/>
                </a:solidFill>
                <a:latin typeface="Arial"/>
              </a:rPr>
              <a:t>vs. 10</a:t>
            </a:r>
            <a:r>
              <a:rPr lang="en-GB" sz="1600" b="1" baseline="30000" dirty="0" smtClean="0">
                <a:solidFill>
                  <a:srgbClr val="0C377B"/>
                </a:solidFill>
                <a:latin typeface="Arial"/>
              </a:rPr>
              <a:t>16</a:t>
            </a:r>
            <a:r>
              <a:rPr lang="en-GB" sz="1600" b="1" dirty="0" smtClean="0">
                <a:solidFill>
                  <a:srgbClr val="0C377B"/>
                </a:solidFill>
                <a:latin typeface="Arial"/>
              </a:rPr>
              <a:t> </a:t>
            </a:r>
            <a:r>
              <a:rPr lang="en-GB" sz="1600" b="1" dirty="0">
                <a:solidFill>
                  <a:srgbClr val="0C377B"/>
                </a:solidFill>
                <a:latin typeface="Arial"/>
              </a:rPr>
              <a:t>cm</a:t>
            </a:r>
            <a:r>
              <a:rPr lang="en-GB" sz="1600" b="1" baseline="30000" dirty="0">
                <a:solidFill>
                  <a:srgbClr val="0C377B"/>
                </a:solidFill>
                <a:latin typeface="Arial"/>
              </a:rPr>
              <a:t>-2 </a:t>
            </a:r>
            <a:r>
              <a:rPr lang="en-GB" sz="1600" b="1" baseline="30000" dirty="0" smtClean="0">
                <a:solidFill>
                  <a:srgbClr val="0C377B"/>
                </a:solidFill>
                <a:latin typeface="Arial"/>
              </a:rPr>
              <a:t> </a:t>
            </a:r>
            <a:r>
              <a:rPr lang="en-GB" sz="1600" b="1" dirty="0" smtClean="0">
                <a:solidFill>
                  <a:srgbClr val="0C377B"/>
                </a:solidFill>
                <a:latin typeface="Arial"/>
              </a:rPr>
              <a:t>at HL-LHC</a:t>
            </a:r>
            <a:endParaRPr lang="en-GB" sz="1600" b="1" dirty="0">
              <a:solidFill>
                <a:srgbClr val="0C377B"/>
              </a:solidFill>
              <a:latin typeface="Arial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dirty="0" smtClean="0">
                <a:solidFill>
                  <a:srgbClr val="0C377B"/>
                </a:solidFill>
                <a:latin typeface="Arial"/>
              </a:rPr>
              <a:t>Total data rate of 1-1.5 </a:t>
            </a:r>
            <a:r>
              <a:rPr lang="en-GB" sz="1600" b="1" dirty="0" err="1" smtClean="0">
                <a:solidFill>
                  <a:srgbClr val="0C377B"/>
                </a:solidFill>
                <a:latin typeface="Arial"/>
              </a:rPr>
              <a:t>PByte</a:t>
            </a:r>
            <a:r>
              <a:rPr lang="en-GB" sz="1600" b="1" dirty="0" smtClean="0">
                <a:solidFill>
                  <a:srgbClr val="0C377B"/>
                </a:solidFill>
                <a:latin typeface="Arial"/>
              </a:rPr>
              <a:t>/s</a:t>
            </a:r>
            <a:endParaRPr lang="en-GB" sz="1600" b="1" dirty="0">
              <a:solidFill>
                <a:srgbClr val="0C377B"/>
              </a:solidFill>
              <a:latin typeface="Arial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dirty="0" smtClean="0">
                <a:solidFill>
                  <a:srgbClr val="0C377B"/>
                </a:solidFill>
                <a:latin typeface="Arial"/>
              </a:rPr>
              <a:t>Integration, opening and maintenance scenarios </a:t>
            </a:r>
            <a:endParaRPr lang="en-GB" sz="1600" b="1" dirty="0">
              <a:solidFill>
                <a:srgbClr val="0C377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485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35560" y="31269"/>
            <a:ext cx="8037008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of the Higgs properties, its couplings and the potential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1876708" y="615476"/>
                <a:ext cx="4931991" cy="583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𝑽</m:t>
                        </m:r>
                      </m:e>
                      <m:sub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𝑯𝒊𝒈𝒈𝒔</m:t>
                        </m:r>
                      </m:sub>
                    </m:sSub>
                    <m:r>
                      <a:rPr lang="en-US" sz="2800" b="1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>
                    <a:solidFill>
                      <a:schemeClr val="bg1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𝝓</m:t>
                        </m:r>
                      </m:e>
                      <m: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†</m:t>
                        </m:r>
                      </m:sup>
                    </m:sSup>
                    <m:r>
                      <a:rPr lang="en-US" sz="2800" b="1" i="1">
                        <a:solidFill>
                          <a:schemeClr val="bg1"/>
                        </a:solidFill>
                        <a:latin typeface="Cambria Math"/>
                        <a:ea typeface="Cambria Math"/>
                        <a:sym typeface="Symbol"/>
                      </a:rPr>
                      <m:t>𝝓</m:t>
                    </m:r>
                    <m:r>
                      <a:rPr lang="en-US" sz="2800" b="1">
                        <a:solidFill>
                          <a:schemeClr val="bg1"/>
                        </a:solidFill>
                        <a:latin typeface="Cambria Math"/>
                        <a:ea typeface="Cambria Math"/>
                        <a:sym typeface="Symbol"/>
                      </a:rPr>
                      <m:t>+</m:t>
                    </m:r>
                    <m:r>
                      <a:rPr lang="en-US" sz="2800" b="1" i="1">
                        <a:solidFill>
                          <a:schemeClr val="bg1"/>
                        </a:solidFill>
                        <a:latin typeface="Cambria Math"/>
                        <a:ea typeface="Cambria Math"/>
                        <a:sym typeface="Symbol"/>
                      </a:rPr>
                      <m:t>𝝀</m:t>
                    </m:r>
                    <m:sSup>
                      <m:sSup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  <m:t>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𝝓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†</m:t>
                            </m:r>
                          </m:sup>
                        </m:s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𝝓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  <m:t></m:t>
                        </m:r>
                      </m:e>
                      <m: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6708" y="615476"/>
                <a:ext cx="4931991" cy="5836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ccolade ouvrante 4"/>
          <p:cNvSpPr/>
          <p:nvPr/>
        </p:nvSpPr>
        <p:spPr>
          <a:xfrm rot="16200000">
            <a:off x="4886712" y="568387"/>
            <a:ext cx="360040" cy="2440797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4418731" y="1834397"/>
            <a:ext cx="1435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 potential 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9599"/>
            <a:ext cx="1455806" cy="145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1521696" y="3372923"/>
                <a:ext cx="2645403" cy="10016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/>
                                </a:rPr>
                                <m:t>𝒎𝒊𝒏</m:t>
                              </m:r>
                            </m:sub>
                          </m:sSub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𝒗</m:t>
                          </m:r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/>
                                          <a:ea typeface="Cambria Math"/>
                                        </a:rPr>
                                        <m:t>𝝁</m:t>
                                      </m:r>
                                    </m:e>
                                    <m:sup>
                                      <m:r>
                                        <a:rPr lang="en-US" b="1" i="1"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1" i="1"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  <m:r>
                                    <a:rPr lang="en-US" b="1" i="1">
                                      <a:latin typeface="Cambria Math"/>
                                      <a:ea typeface="Cambria Math"/>
                                    </a:rPr>
                                    <m:t>𝝀</m:t>
                                  </m:r>
                                </m:den>
                              </m:f>
                            </m:e>
                          </m:rad>
                          <m:r>
                            <a:rPr lang="en-US" b="1" i="1"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b="1" i="1">
                              <a:latin typeface="Cambria Math"/>
                            </a:rPr>
                            <m:t>−</m:t>
                          </m:r>
                          <m:r>
                            <a:rPr lang="en-US" b="1" i="1">
                              <a:latin typeface="Cambria Math"/>
                            </a:rPr>
                            <m:t>𝒊</m:t>
                          </m:r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𝜹</m:t>
                          </m:r>
                        </m:sup>
                      </m:sSup>
                    </m:oMath>
                  </m:oMathPara>
                </a14:m>
                <a:endParaRPr lang="en-US" b="1"/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696" y="3372923"/>
                <a:ext cx="2645403" cy="10016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1508116" y="1429489"/>
                <a:ext cx="179632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𝝓</m:t>
                          </m:r>
                        </m:e>
                        <m:sub>
                          <m:r>
                            <a:rPr lang="en-US" b="1" i="1">
                              <a:latin typeface="Cambria Math"/>
                            </a:rPr>
                            <m:t>𝒎𝒊𝒏</m:t>
                          </m:r>
                        </m:sub>
                      </m:sSub>
                      <m:r>
                        <a:rPr lang="en-US" b="1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𝒗</m:t>
                      </m:r>
                      <m:r>
                        <a:rPr lang="en-US" b="1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en-US" b="1"/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116" y="1429489"/>
                <a:ext cx="1796326" cy="400110"/>
              </a:xfrm>
              <a:prstGeom prst="rect">
                <a:avLst/>
              </a:prstGeom>
              <a:blipFill>
                <a:blip r:embed="rId5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52172"/>
            <a:ext cx="2224726" cy="151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2" name="Connecteur droit avec flèche 41"/>
          <p:cNvCxnSpPr/>
          <p:nvPr/>
        </p:nvCxnSpPr>
        <p:spPr>
          <a:xfrm>
            <a:off x="2387588" y="4194764"/>
            <a:ext cx="720080" cy="104411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/>
              <p:cNvSpPr txBox="1"/>
              <p:nvPr/>
            </p:nvSpPr>
            <p:spPr>
              <a:xfrm>
                <a:off x="1743270" y="6311446"/>
                <a:ext cx="1741181" cy="4801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𝑴</m:t>
                          </m:r>
                        </m:e>
                        <m:sub>
                          <m: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𝑯</m:t>
                          </m:r>
                        </m:sub>
                      </m:sSub>
                      <m:r>
                        <a:rPr lang="en-US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1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𝟐</m:t>
                              </m:r>
                              <m:r>
                                <a:rPr lang="en-US" b="1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𝝀</m:t>
                              </m:r>
                              <m:r>
                                <a:rPr lang="en-US" b="1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𝒗</m:t>
                              </m:r>
                            </m:e>
                            <m:sup>
                              <m:r>
                                <a:rPr lang="en-US" b="1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8" name="ZoneTexte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270" y="6311446"/>
                <a:ext cx="1741181" cy="4801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/>
              <p:cNvSpPr txBox="1"/>
              <p:nvPr/>
            </p:nvSpPr>
            <p:spPr>
              <a:xfrm>
                <a:off x="1765773" y="5837280"/>
                <a:ext cx="1726563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/>
                          <a:ea typeface="Cambria Math"/>
                        </a:rPr>
                        <m:t>𝝊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𝟐𝟒𝟔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𝑮𝒆𝑽</m:t>
                      </m:r>
                    </m:oMath>
                  </m:oMathPara>
                </a14:m>
                <a:endParaRPr lang="en-US" b="1"/>
              </a:p>
            </p:txBody>
          </p:sp>
        </mc:Choice>
        <mc:Fallback xmlns="">
          <p:sp>
            <p:nvSpPr>
              <p:cNvPr id="55" name="ZoneText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773" y="5837280"/>
                <a:ext cx="1726563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77" y="2115762"/>
            <a:ext cx="3881292" cy="355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ZoneTexte 58"/>
          <p:cNvSpPr txBox="1"/>
          <p:nvPr/>
        </p:nvSpPr>
        <p:spPr>
          <a:xfrm>
            <a:off x="8108815" y="616403"/>
            <a:ext cx="356439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strength varies with energy scale, depends on quantum numbers and particle species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4362891" y="605678"/>
            <a:ext cx="2674130" cy="5474877"/>
            <a:chOff x="2838891" y="605677"/>
            <a:chExt cx="2674130" cy="5474877"/>
          </a:xfrm>
        </p:grpSpPr>
        <p:sp>
          <p:nvSpPr>
            <p:cNvPr id="13" name="Ellipse 12"/>
            <p:cNvSpPr/>
            <p:nvPr/>
          </p:nvSpPr>
          <p:spPr>
            <a:xfrm>
              <a:off x="3743907" y="605677"/>
              <a:ext cx="432049" cy="594843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889993" y="1254267"/>
              <a:ext cx="2175596" cy="400110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en-US" b="1"/>
                <a:t>field self coupling</a:t>
              </a:r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3054707" y="2433495"/>
              <a:ext cx="2104167" cy="1475118"/>
              <a:chOff x="2767890" y="2947956"/>
              <a:chExt cx="2104167" cy="1475118"/>
            </a:xfrm>
          </p:grpSpPr>
          <p:grpSp>
            <p:nvGrpSpPr>
              <p:cNvPr id="40" name="Groupe 39"/>
              <p:cNvGrpSpPr/>
              <p:nvPr/>
            </p:nvGrpSpPr>
            <p:grpSpPr>
              <a:xfrm>
                <a:off x="2767890" y="2947956"/>
                <a:ext cx="2104167" cy="1475118"/>
                <a:chOff x="2367697" y="2367254"/>
                <a:chExt cx="2104167" cy="1475118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2367697" y="2367254"/>
                  <a:ext cx="2104167" cy="147511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4" name="Groupe 43"/>
                <p:cNvGrpSpPr/>
                <p:nvPr/>
              </p:nvGrpSpPr>
              <p:grpSpPr>
                <a:xfrm>
                  <a:off x="2940129" y="2379855"/>
                  <a:ext cx="1492116" cy="1446642"/>
                  <a:chOff x="3518170" y="3228563"/>
                  <a:chExt cx="1492116" cy="1446642"/>
                </a:xfrm>
              </p:grpSpPr>
              <p:cxnSp>
                <p:nvCxnSpPr>
                  <p:cNvPr id="46" name="Connecteur droit 45"/>
                  <p:cNvCxnSpPr/>
                  <p:nvPr/>
                </p:nvCxnSpPr>
                <p:spPr>
                  <a:xfrm>
                    <a:off x="3518170" y="3784547"/>
                    <a:ext cx="1310938" cy="25652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Connecteur droit 46"/>
                  <p:cNvCxnSpPr/>
                  <p:nvPr/>
                </p:nvCxnSpPr>
                <p:spPr>
                  <a:xfrm>
                    <a:off x="4150603" y="3384437"/>
                    <a:ext cx="30433" cy="11606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ZoneTexte 48"/>
                  <p:cNvSpPr txBox="1"/>
                  <p:nvPr/>
                </p:nvSpPr>
                <p:spPr>
                  <a:xfrm>
                    <a:off x="3756391" y="3228563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/>
                      <a:t>H</a:t>
                    </a:r>
                  </a:p>
                </p:txBody>
              </p:sp>
              <p:sp>
                <p:nvSpPr>
                  <p:cNvPr id="53" name="ZoneTexte 52"/>
                  <p:cNvSpPr txBox="1"/>
                  <p:nvPr/>
                </p:nvSpPr>
                <p:spPr>
                  <a:xfrm>
                    <a:off x="3955703" y="4275095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/>
                      <a:t>H</a:t>
                    </a:r>
                  </a:p>
                </p:txBody>
              </p:sp>
              <p:sp>
                <p:nvSpPr>
                  <p:cNvPr id="54" name="ZoneTexte 53"/>
                  <p:cNvSpPr txBox="1"/>
                  <p:nvPr/>
                </p:nvSpPr>
                <p:spPr>
                  <a:xfrm>
                    <a:off x="4626848" y="3784395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/>
                      <a:t>H</a:t>
                    </a:r>
                  </a:p>
                </p:txBody>
              </p:sp>
            </p:grpSp>
            <p:sp>
              <p:nvSpPr>
                <p:cNvPr id="45" name="ZoneTexte 44"/>
                <p:cNvSpPr txBox="1"/>
                <p:nvPr/>
              </p:nvSpPr>
              <p:spPr>
                <a:xfrm>
                  <a:off x="2855971" y="3064100"/>
                  <a:ext cx="572593" cy="400110"/>
                </a:xfrm>
                <a:prstGeom prst="rect">
                  <a:avLst/>
                </a:prstGeom>
                <a:solidFill>
                  <a:srgbClr val="FFFFCC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>
                      <a:latin typeface="Symbol" pitchFamily="18" charset="2"/>
                    </a:rPr>
                    <a:t>µ</a:t>
                  </a:r>
                  <a:r>
                    <a:rPr lang="en-US" b="1"/>
                    <a:t> </a:t>
                  </a:r>
                  <a:r>
                    <a:rPr lang="en-US" b="1">
                      <a:latin typeface="Symbol" pitchFamily="18" charset="2"/>
                    </a:rPr>
                    <a:t>l</a:t>
                  </a:r>
                  <a:endParaRPr lang="en-US" b="1">
                    <a:latin typeface="+mj-lt"/>
                  </a:endParaRPr>
                </a:p>
              </p:txBody>
            </p:sp>
          </p:grpSp>
          <p:sp>
            <p:nvSpPr>
              <p:cNvPr id="58" name="ZoneTexte 57"/>
              <p:cNvSpPr txBox="1"/>
              <p:nvPr/>
            </p:nvSpPr>
            <p:spPr>
              <a:xfrm>
                <a:off x="3148603" y="3176381"/>
                <a:ext cx="3834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H</a:t>
                </a:r>
              </a:p>
            </p:txBody>
          </p:sp>
        </p:grpSp>
        <p:grpSp>
          <p:nvGrpSpPr>
            <p:cNvPr id="11" name="Groupe 10"/>
            <p:cNvGrpSpPr/>
            <p:nvPr/>
          </p:nvGrpSpPr>
          <p:grpSpPr>
            <a:xfrm>
              <a:off x="3054707" y="4057421"/>
              <a:ext cx="2104167" cy="1475118"/>
              <a:chOff x="2767890" y="5252312"/>
              <a:chExt cx="2104167" cy="1475118"/>
            </a:xfrm>
          </p:grpSpPr>
          <p:grpSp>
            <p:nvGrpSpPr>
              <p:cNvPr id="12" name="Groupe 11"/>
              <p:cNvGrpSpPr/>
              <p:nvPr/>
            </p:nvGrpSpPr>
            <p:grpSpPr>
              <a:xfrm>
                <a:off x="2767890" y="5252312"/>
                <a:ext cx="2104167" cy="1475118"/>
                <a:chOff x="2367697" y="2367254"/>
                <a:chExt cx="2104167" cy="1475118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2367697" y="2367254"/>
                  <a:ext cx="2104167" cy="147511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e 29"/>
                <p:cNvGrpSpPr/>
                <p:nvPr/>
              </p:nvGrpSpPr>
              <p:grpSpPr>
                <a:xfrm>
                  <a:off x="3286753" y="2460327"/>
                  <a:ext cx="1145492" cy="1366170"/>
                  <a:chOff x="3864794" y="3309035"/>
                  <a:chExt cx="1145492" cy="1366170"/>
                </a:xfrm>
              </p:grpSpPr>
              <p:cxnSp>
                <p:nvCxnSpPr>
                  <p:cNvPr id="32" name="Connecteur droit 31"/>
                  <p:cNvCxnSpPr/>
                  <p:nvPr/>
                </p:nvCxnSpPr>
                <p:spPr>
                  <a:xfrm>
                    <a:off x="4181036" y="3969061"/>
                    <a:ext cx="648072" cy="7200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necteur droit 32"/>
                  <p:cNvCxnSpPr/>
                  <p:nvPr/>
                </p:nvCxnSpPr>
                <p:spPr>
                  <a:xfrm>
                    <a:off x="4181036" y="4005065"/>
                    <a:ext cx="0" cy="54006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ZoneTexte 33"/>
                  <p:cNvSpPr txBox="1"/>
                  <p:nvPr/>
                </p:nvSpPr>
                <p:spPr>
                  <a:xfrm>
                    <a:off x="3864794" y="3309035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/>
                      <a:t>H</a:t>
                    </a:r>
                  </a:p>
                </p:txBody>
              </p:sp>
              <p:sp>
                <p:nvSpPr>
                  <p:cNvPr id="35" name="ZoneTexte 34"/>
                  <p:cNvSpPr txBox="1"/>
                  <p:nvPr/>
                </p:nvSpPr>
                <p:spPr>
                  <a:xfrm>
                    <a:off x="3955703" y="4275095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/>
                      <a:t>H</a:t>
                    </a:r>
                  </a:p>
                </p:txBody>
              </p:sp>
              <p:sp>
                <p:nvSpPr>
                  <p:cNvPr id="36" name="ZoneTexte 35"/>
                  <p:cNvSpPr txBox="1"/>
                  <p:nvPr/>
                </p:nvSpPr>
                <p:spPr>
                  <a:xfrm>
                    <a:off x="4626848" y="3784395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/>
                      <a:t>H</a:t>
                    </a:r>
                  </a:p>
                </p:txBody>
              </p:sp>
            </p:grpSp>
            <p:sp>
              <p:nvSpPr>
                <p:cNvPr id="38" name="ZoneTexte 37"/>
                <p:cNvSpPr txBox="1"/>
                <p:nvPr/>
              </p:nvSpPr>
              <p:spPr>
                <a:xfrm>
                  <a:off x="2367697" y="3060403"/>
                  <a:ext cx="1165704" cy="400110"/>
                </a:xfrm>
                <a:prstGeom prst="rect">
                  <a:avLst/>
                </a:prstGeom>
                <a:solidFill>
                  <a:srgbClr val="FFFFCC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>
                      <a:latin typeface="Symbol" pitchFamily="18" charset="2"/>
                    </a:rPr>
                    <a:t>µ</a:t>
                  </a:r>
                  <a:r>
                    <a:rPr lang="en-US" b="1"/>
                    <a:t> </a:t>
                  </a:r>
                  <a:r>
                    <a:rPr lang="en-US" b="1">
                      <a:latin typeface="Symbol" pitchFamily="18" charset="2"/>
                    </a:rPr>
                    <a:t>l</a:t>
                  </a:r>
                  <a:r>
                    <a:rPr lang="en-US" b="1" baseline="30000">
                      <a:latin typeface="Symbol" pitchFamily="18" charset="2"/>
                    </a:rPr>
                    <a:t>1/2</a:t>
                  </a:r>
                  <a:r>
                    <a:rPr lang="en-US" b="1">
                      <a:latin typeface="+mj-lt"/>
                    </a:rPr>
                    <a:t>M</a:t>
                  </a:r>
                  <a:r>
                    <a:rPr lang="en-US" b="1" baseline="-25000">
                      <a:latin typeface="+mj-lt"/>
                    </a:rPr>
                    <a:t>H</a:t>
                  </a:r>
                  <a:endParaRPr lang="en-US" b="1">
                    <a:latin typeface="+mj-lt"/>
                  </a:endParaRPr>
                </a:p>
              </p:txBody>
            </p:sp>
          </p:grpSp>
          <p:cxnSp>
            <p:nvCxnSpPr>
              <p:cNvPr id="50" name="Connecteur droit 49"/>
              <p:cNvCxnSpPr/>
              <p:nvPr/>
            </p:nvCxnSpPr>
            <p:spPr>
              <a:xfrm>
                <a:off x="3612235" y="5518190"/>
                <a:ext cx="390953" cy="52322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ZoneTexte 15"/>
            <p:cNvSpPr txBox="1"/>
            <p:nvPr/>
          </p:nvSpPr>
          <p:spPr>
            <a:xfrm>
              <a:off x="2838891" y="5618889"/>
              <a:ext cx="2674130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Consistency Check</a:t>
              </a: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8597265" y="5773811"/>
            <a:ext cx="3150606" cy="70788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Vaccuum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instability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 precisely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</a:t>
            </a:r>
            <a:r>
              <a:rPr lang="en-US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a</a:t>
            </a:r>
            <a:r>
              <a:rPr lang="en-US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9175754" y="2115762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runs too</a:t>
            </a:r>
          </a:p>
        </p:txBody>
      </p:sp>
    </p:spTree>
    <p:extLst>
      <p:ext uri="{BB962C8B-B14F-4D97-AF65-F5344CB8AC3E}">
        <p14:creationId xmlns:p14="http://schemas.microsoft.com/office/powerpoint/2010/main" val="168144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1" grpId="0" animBg="1"/>
      <p:bldP spid="21" grpId="1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688612"/>
            <a:ext cx="3311796" cy="234026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068" y="656692"/>
            <a:ext cx="3225050" cy="235791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323692" y="-8439"/>
            <a:ext cx="551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BAU and Nature </a:t>
            </a:r>
            <a:r>
              <a:rPr lang="fr-FR" sz="2400" b="1" dirty="0"/>
              <a:t>of EW phase transition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51584" y="3011327"/>
            <a:ext cx="40324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illSans"/>
              </a:rPr>
              <a:t>Strong 1</a:t>
            </a:r>
            <a:r>
              <a:rPr lang="en-US" baseline="30000" dirty="0">
                <a:latin typeface="GillSans"/>
              </a:rPr>
              <a:t>st</a:t>
            </a:r>
            <a:r>
              <a:rPr lang="en-US" dirty="0">
                <a:latin typeface="GillSans"/>
              </a:rPr>
              <a:t> order phase transition is required to sustain the out of equilibrium generation of a baryon asymmetry during EW symmetry breaking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6593362" y="3011328"/>
            <a:ext cx="40324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illSans"/>
              </a:rPr>
              <a:t>But because M</a:t>
            </a:r>
            <a:r>
              <a:rPr lang="en-US" baseline="-25000" dirty="0">
                <a:latin typeface="GillSans"/>
              </a:rPr>
              <a:t>H</a:t>
            </a:r>
            <a:r>
              <a:rPr lang="en-US" dirty="0">
                <a:latin typeface="GillSans"/>
              </a:rPr>
              <a:t> =125 GeV, phase transition is smooth (2</a:t>
            </a:r>
            <a:r>
              <a:rPr lang="en-US" baseline="30000" dirty="0">
                <a:latin typeface="GillSans"/>
              </a:rPr>
              <a:t>nd</a:t>
            </a:r>
            <a:r>
              <a:rPr lang="en-US" dirty="0">
                <a:latin typeface="GillSans"/>
              </a:rPr>
              <a:t> order) (M</a:t>
            </a:r>
            <a:r>
              <a:rPr lang="en-US" baseline="-25000" dirty="0">
                <a:latin typeface="GillSans"/>
              </a:rPr>
              <a:t>H</a:t>
            </a:r>
            <a:r>
              <a:rPr lang="en-US" dirty="0">
                <a:latin typeface="GillSans"/>
              </a:rPr>
              <a:t>&lt;80 GeV would be </a:t>
            </a:r>
            <a:r>
              <a:rPr lang="en-US" dirty="0" smtClean="0">
                <a:latin typeface="GillSans"/>
              </a:rPr>
              <a:t>needed for 1</a:t>
            </a:r>
            <a:r>
              <a:rPr lang="en-US" baseline="30000" dirty="0" smtClean="0">
                <a:latin typeface="GillSans"/>
              </a:rPr>
              <a:t>st</a:t>
            </a:r>
            <a:r>
              <a:rPr lang="en-US" dirty="0" smtClean="0">
                <a:latin typeface="GillSans"/>
              </a:rPr>
              <a:t> order transition)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567608" y="4643701"/>
            <a:ext cx="75968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DE2300"/>
                </a:solidFill>
                <a:latin typeface="GillSans-SemiBold"/>
              </a:rPr>
              <a:t>new physics</a:t>
            </a:r>
            <a:r>
              <a:rPr lang="en-US" dirty="0">
                <a:solidFill>
                  <a:srgbClr val="000000"/>
                </a:solidFill>
                <a:latin typeface="GillSans"/>
              </a:rPr>
              <a:t>, coupling to the Higgs and </a:t>
            </a:r>
            <a:r>
              <a:rPr lang="en-US" dirty="0" smtClean="0">
                <a:solidFill>
                  <a:srgbClr val="000000"/>
                </a:solidFill>
                <a:latin typeface="GillSans"/>
              </a:rPr>
              <a:t>being effective </a:t>
            </a:r>
            <a:r>
              <a:rPr lang="en-US" dirty="0">
                <a:solidFill>
                  <a:srgbClr val="000000"/>
                </a:solidFill>
                <a:latin typeface="GillSans"/>
              </a:rPr>
              <a:t>at </a:t>
            </a:r>
            <a:r>
              <a:rPr lang="en-US" b="1" dirty="0">
                <a:solidFill>
                  <a:srgbClr val="DE2300"/>
                </a:solidFill>
                <a:latin typeface="GillSans-SemiBold"/>
              </a:rPr>
              <a:t>scales</a:t>
            </a:r>
          </a:p>
          <a:p>
            <a:r>
              <a:rPr lang="en-US" b="1" dirty="0">
                <a:solidFill>
                  <a:srgbClr val="DE2300"/>
                </a:solidFill>
                <a:latin typeface="GillSans-SemiBold"/>
              </a:rPr>
              <a:t>O(</a:t>
            </a:r>
            <a:r>
              <a:rPr lang="en-US" b="1" dirty="0" err="1">
                <a:solidFill>
                  <a:srgbClr val="DE2300"/>
                </a:solidFill>
                <a:latin typeface="GillSans-SemiBold"/>
              </a:rPr>
              <a:t>TeV</a:t>
            </a:r>
            <a:r>
              <a:rPr lang="en-US" b="1" dirty="0">
                <a:solidFill>
                  <a:srgbClr val="DE2300"/>
                </a:solidFill>
                <a:latin typeface="GillSans-SemiBold"/>
              </a:rPr>
              <a:t>)</a:t>
            </a:r>
            <a:r>
              <a:rPr lang="en-US" dirty="0">
                <a:solidFill>
                  <a:srgbClr val="000000"/>
                </a:solidFill>
                <a:latin typeface="GillSans"/>
              </a:rPr>
              <a:t>, must modify the Higgs potential to make this possible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2027548" y="5383508"/>
            <a:ext cx="8598262" cy="1323439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GillSans-SemiBold"/>
              </a:rPr>
              <a:t>Search for higher-order terms of the Higgs potential (</a:t>
            </a:r>
            <a:r>
              <a:rPr lang="en-US" b="1" dirty="0" smtClean="0">
                <a:latin typeface="GillSans-SemiBold"/>
              </a:rPr>
              <a:t>self couplings</a:t>
            </a:r>
            <a:r>
              <a:rPr lang="en-US" b="1" dirty="0">
                <a:latin typeface="GillSans-SemiBold"/>
              </a:rPr>
              <a:t>)</a:t>
            </a:r>
            <a:r>
              <a:rPr lang="en-US" sz="4000" b="1" dirty="0">
                <a:latin typeface="GillSans-SemiBold"/>
              </a:rPr>
              <a:t> </a:t>
            </a:r>
          </a:p>
          <a:p>
            <a:r>
              <a:rPr lang="en-US" b="1" dirty="0">
                <a:latin typeface="GillSans-SemiBold"/>
              </a:rPr>
              <a:t>Search for other particles coupled to the </a:t>
            </a:r>
            <a:r>
              <a:rPr lang="en-US" b="1" dirty="0" smtClean="0">
                <a:latin typeface="GillSans-SemiBold"/>
              </a:rPr>
              <a:t>Higgs and/or measure very precisely the Yukawa couplings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663680" y="4221088"/>
            <a:ext cx="3624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/>
              <a:t>does</a:t>
            </a:r>
            <a:r>
              <a:rPr lang="fr-FR" b="1" dirty="0"/>
              <a:t> not </a:t>
            </a:r>
            <a:r>
              <a:rPr lang="fr-FR" b="1" dirty="0" err="1"/>
              <a:t>allow</a:t>
            </a:r>
            <a:r>
              <a:rPr lang="fr-FR" b="1" dirty="0"/>
              <a:t> to </a:t>
            </a:r>
            <a:r>
              <a:rPr lang="fr-FR" b="1" dirty="0" err="1"/>
              <a:t>generate</a:t>
            </a:r>
            <a:r>
              <a:rPr lang="fr-FR" b="1" dirty="0"/>
              <a:t> BAU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095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1760629" y="-20997"/>
            <a:ext cx="8919365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Grand unification of Interactions (Strong, Weak, Electromagnetic</a:t>
            </a:r>
            <a:r>
              <a:rPr lang="en-US" sz="2400" b="1" dirty="0" smtClean="0"/>
              <a:t>)</a:t>
            </a:r>
          </a:p>
          <a:p>
            <a:pPr algn="ctr"/>
            <a:r>
              <a:rPr lang="en-US" sz="2400" b="1" dirty="0"/>
              <a:t>i</a:t>
            </a:r>
            <a:r>
              <a:rPr lang="en-US" sz="2400" b="1" dirty="0" smtClean="0"/>
              <a:t>s still our goal </a:t>
            </a:r>
            <a:endParaRPr lang="en-US" sz="2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1917832" y="972882"/>
            <a:ext cx="86049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Additionnal particles (such as supersymmetric partners) with energy scales of TeVs affect the running of the coupling constants</a:t>
            </a:r>
          </a:p>
        </p:txBody>
      </p:sp>
      <p:pic>
        <p:nvPicPr>
          <p:cNvPr id="3075" name="Picture 3" descr="D:\TEMP\TIARA\TIARA talks\conference\ASC-2012\photo\running_coupl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535" y="1857376"/>
            <a:ext cx="7067551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407368" y="6306929"/>
            <a:ext cx="11784632" cy="551072"/>
            <a:chOff x="373892" y="6306928"/>
            <a:chExt cx="8878628" cy="954107"/>
          </a:xfrm>
        </p:grpSpPr>
        <p:sp>
          <p:nvSpPr>
            <p:cNvPr id="4" name="ZoneTexte 3"/>
            <p:cNvSpPr txBox="1"/>
            <p:nvPr/>
          </p:nvSpPr>
          <p:spPr>
            <a:xfrm>
              <a:off x="998246" y="6306928"/>
              <a:ext cx="8254274" cy="95410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Need to explore higher energy regions (up to ~10 </a:t>
              </a:r>
              <a:r>
                <a:rPr lang="en-US" sz="2800" b="1" i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TeV</a:t>
              </a:r>
              <a:r>
                <a:rPr lang="en-US" sz="2800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 for new particles</a:t>
              </a:r>
              <a:endPara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Flèche droite rayée 4"/>
            <p:cNvSpPr/>
            <p:nvPr/>
          </p:nvSpPr>
          <p:spPr>
            <a:xfrm>
              <a:off x="373892" y="6326749"/>
              <a:ext cx="575929" cy="934285"/>
            </a:xfrm>
            <a:prstGeom prst="stripedRightArrow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6528049" y="1846361"/>
            <a:ext cx="3226038" cy="4325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 flipH="1">
                <a:off x="4763852" y="2276873"/>
                <a:ext cx="576064" cy="658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1800" b="1" i="1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b="1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763852" y="2276873"/>
                <a:ext cx="576064" cy="6580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 flipH="1">
                <a:off x="4043772" y="3050998"/>
                <a:ext cx="576064" cy="658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1800" b="1" i="1"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b="1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043772" y="3050998"/>
                <a:ext cx="576064" cy="6580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 flipH="1">
                <a:off x="4187788" y="4653137"/>
                <a:ext cx="576064" cy="658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1800" b="1" i="1">
                                  <a:latin typeface="Cambria Math"/>
                                </a:rPr>
                                <m:t>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b="1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187788" y="4653137"/>
                <a:ext cx="576064" cy="6580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333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344965" y="116633"/>
            <a:ext cx="5882572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we need to Study Higgs properties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2629224" y="1016732"/>
            <a:ext cx="9566914" cy="193899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 LHC luminosity (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factor ~10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currents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focusing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 a dedicated « Ultimate Higgs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BSM Complex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»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400" b="1" baseline="30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/pp collider with highest possible luminosity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enabling to explore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 (highest possible Energy)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207568" y="5661248"/>
            <a:ext cx="87654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solidFill>
                  <a:schemeClr val="bg1"/>
                </a:solidFill>
              </a:rPr>
              <a:t>What</a:t>
            </a:r>
            <a:r>
              <a:rPr lang="fr-FR" sz="2800" b="1" dirty="0" smtClean="0">
                <a:solidFill>
                  <a:schemeClr val="bg1"/>
                </a:solidFill>
              </a:rPr>
              <a:t> are the </a:t>
            </a:r>
            <a:r>
              <a:rPr lang="fr-FR" sz="2800" b="1" dirty="0" err="1" smtClean="0">
                <a:solidFill>
                  <a:schemeClr val="bg1"/>
                </a:solidFill>
              </a:rPr>
              <a:t>physics</a:t>
            </a:r>
            <a:r>
              <a:rPr lang="fr-FR" sz="2800" b="1" dirty="0" smtClean="0">
                <a:solidFill>
                  <a:schemeClr val="bg1"/>
                </a:solidFill>
              </a:rPr>
              <a:t> performance </a:t>
            </a:r>
            <a:r>
              <a:rPr lang="fr-FR" sz="2800" b="1" dirty="0" err="1" smtClean="0">
                <a:solidFill>
                  <a:schemeClr val="bg1"/>
                </a:solidFill>
              </a:rPr>
              <a:t>that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can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be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achieved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Do </a:t>
            </a:r>
            <a:r>
              <a:rPr lang="fr-FR" sz="2800" b="1" dirty="0" err="1">
                <a:solidFill>
                  <a:schemeClr val="bg1"/>
                </a:solidFill>
              </a:rPr>
              <a:t>we</a:t>
            </a:r>
            <a:r>
              <a:rPr lang="fr-FR" sz="2800" b="1" dirty="0">
                <a:solidFill>
                  <a:schemeClr val="bg1"/>
                </a:solidFill>
              </a:rPr>
              <a:t> have the </a:t>
            </a:r>
            <a:r>
              <a:rPr lang="fr-FR" sz="2800" b="1" dirty="0" err="1">
                <a:solidFill>
                  <a:schemeClr val="bg1"/>
                </a:solidFill>
              </a:rPr>
              <a:t>technology</a:t>
            </a:r>
            <a:r>
              <a:rPr lang="fr-FR" sz="2800" b="1" dirty="0">
                <a:solidFill>
                  <a:schemeClr val="bg1"/>
                </a:solidFill>
              </a:rPr>
              <a:t> to </a:t>
            </a:r>
            <a:r>
              <a:rPr lang="fr-FR" sz="2800" b="1" dirty="0" err="1">
                <a:solidFill>
                  <a:schemeClr val="bg1"/>
                </a:solidFill>
              </a:rPr>
              <a:t>build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such</a:t>
            </a:r>
            <a:r>
              <a:rPr lang="fr-FR" sz="2800" b="1" dirty="0">
                <a:solidFill>
                  <a:schemeClr val="bg1"/>
                </a:solidFill>
              </a:rPr>
              <a:t> a </a:t>
            </a:r>
            <a:r>
              <a:rPr lang="fr-FR" sz="2800" b="1" dirty="0" err="1">
                <a:solidFill>
                  <a:schemeClr val="bg1"/>
                </a:solidFill>
              </a:rPr>
              <a:t>Complex</a:t>
            </a:r>
            <a:r>
              <a:rPr lang="fr-FR" sz="2800" b="1" dirty="0">
                <a:solidFill>
                  <a:schemeClr val="bg1"/>
                </a:solidFill>
              </a:rPr>
              <a:t>? </a:t>
            </a:r>
          </a:p>
        </p:txBody>
      </p:sp>
      <p:pic>
        <p:nvPicPr>
          <p:cNvPr id="3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504" y="3573016"/>
            <a:ext cx="4655603" cy="194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uisseau">
  <a:themeElements>
    <a:clrScheme name="Ruisseau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Ruisseau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isseau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isseau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èle par défaut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  <a:fontScheme name="Modèle par défaut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25405</TotalTime>
  <Words>3826</Words>
  <Application>Microsoft Office PowerPoint</Application>
  <PresentationFormat>Grand écran</PresentationFormat>
  <Paragraphs>805</Paragraphs>
  <Slides>58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79" baseType="lpstr">
      <vt:lpstr>ＭＳ Ｐゴシック</vt:lpstr>
      <vt:lpstr>Algerian</vt:lpstr>
      <vt:lpstr>Arial</vt:lpstr>
      <vt:lpstr>Arial Narrow</vt:lpstr>
      <vt:lpstr>Calibri</vt:lpstr>
      <vt:lpstr>Cambria Math</vt:lpstr>
      <vt:lpstr>Comic Sans MS</vt:lpstr>
      <vt:lpstr>Garamond</vt:lpstr>
      <vt:lpstr>Geneva</vt:lpstr>
      <vt:lpstr>GillSans</vt:lpstr>
      <vt:lpstr>GillSans-SemiBold</vt:lpstr>
      <vt:lpstr>Helvetica</vt:lpstr>
      <vt:lpstr>Symbol</vt:lpstr>
      <vt:lpstr>Times New Roman</vt:lpstr>
      <vt:lpstr>Trebuchet MS</vt:lpstr>
      <vt:lpstr>Tw Cen MT</vt:lpstr>
      <vt:lpstr>Wingdings</vt:lpstr>
      <vt:lpstr>Wingdings 3</vt:lpstr>
      <vt:lpstr>Modèle par défaut</vt:lpstr>
      <vt:lpstr>Ruisseau</vt:lpstr>
      <vt:lpstr>Equation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CEA/DSM/DAPNIA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aleksan</dc:creator>
  <cp:lastModifiedBy>ALEKSAN Roy</cp:lastModifiedBy>
  <cp:revision>1009</cp:revision>
  <dcterms:created xsi:type="dcterms:W3CDTF">2002-09-23T10:15:47Z</dcterms:created>
  <dcterms:modified xsi:type="dcterms:W3CDTF">2018-10-24T17:40:34Z</dcterms:modified>
</cp:coreProperties>
</file>