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7"/>
  </p:notesMasterIdLst>
  <p:sldIdLst>
    <p:sldId id="256" r:id="rId4"/>
    <p:sldId id="257" r:id="rId5"/>
    <p:sldId id="261" r:id="rId6"/>
    <p:sldId id="258" r:id="rId8"/>
    <p:sldId id="263" r:id="rId9"/>
    <p:sldId id="265" r:id="rId10"/>
    <p:sldId id="267" r:id="rId11"/>
    <p:sldId id="268" r:id="rId12"/>
    <p:sldId id="269" r:id="rId13"/>
    <p:sldId id="270" r:id="rId14"/>
    <p:sldId id="271" r:id="rId15"/>
    <p:sldId id="259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69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70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71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7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tags" Target="../tags/tag73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tags" Target="../tags/tag74.xml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63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64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tags" Target="../tags/tag65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66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67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68.xml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30505" y="1663700"/>
            <a:ext cx="11731625" cy="1129665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en-US" altLang="zh-CN" sz="36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Minimal Yukawa Deflection of AMSB from the Kahler potential and axino DM</a:t>
            </a:r>
            <a:endParaRPr lang="en-US" altLang="zh-CN" sz="36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ZhengZhou University</a:t>
            </a:r>
            <a:endParaRPr lang="zh-CN" altLang="en-US" sz="320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endParaRPr lang="zh-CN" altLang="en-US"/>
          </a:p>
          <a:p>
            <a:pPr algn="ctr">
              <a:buClrTx/>
              <a:buSzTx/>
            </a:pP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Fei Wang</a:t>
            </a:r>
            <a:endParaRPr lang="en-US" altLang="zh-CN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>
              <a:buClrTx/>
              <a:buSzTx/>
            </a:pPr>
            <a:endParaRPr lang="zh-CN" altLang="en-US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>
              <a:buClrTx/>
              <a:buSzTx/>
            </a:pPr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2019.</a:t>
            </a:r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.2</a:t>
            </a:r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  <a:endParaRPr lang="en-US" altLang="zh-CN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图片 3" descr="u=162811101,588009705&amp;fm=58&amp;bpow=657&amp;bpoh=657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65" y="127000"/>
            <a:ext cx="1536700" cy="15367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6690" y="6350635"/>
            <a:ext cx="3514725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2000">
                <a:solidFill>
                  <a:schemeClr val="accent4"/>
                </a:solidFill>
                <a:effectLst/>
              </a:rPr>
              <a:t>2019</a:t>
            </a:r>
            <a:r>
              <a:rPr lang="zh-CN" altLang="en-US" sz="2000">
                <a:solidFill>
                  <a:schemeClr val="accent4"/>
                </a:solidFill>
                <a:effectLst/>
              </a:rPr>
              <a:t>年</a:t>
            </a:r>
            <a:r>
              <a:rPr lang="en-US" altLang="zh-CN" sz="2000">
                <a:solidFill>
                  <a:schemeClr val="accent4"/>
                </a:solidFill>
                <a:effectLst/>
              </a:rPr>
              <a:t>TeV</a:t>
            </a:r>
            <a:r>
              <a:rPr lang="zh-CN" altLang="en-US" sz="2000">
                <a:solidFill>
                  <a:schemeClr val="accent4"/>
                </a:solidFill>
                <a:effectLst/>
              </a:rPr>
              <a:t>工作组学术</a:t>
            </a:r>
            <a:r>
              <a:rPr lang="zh-CN" altLang="en-US" sz="2000">
                <a:solidFill>
                  <a:schemeClr val="accent4"/>
                </a:solidFill>
                <a:effectLst/>
              </a:rPr>
              <a:t>研讨会</a:t>
            </a:r>
            <a:endParaRPr lang="zh-CN" altLang="en-US" sz="2000">
              <a:solidFill>
                <a:schemeClr val="accent4"/>
              </a:solidFill>
              <a:effectLst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5" y="485140"/>
            <a:ext cx="7893685" cy="28511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863330" y="1726565"/>
            <a:ext cx="2625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H_u messenger mixing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1611630" y="6307455"/>
            <a:ext cx="2027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a=3 messengers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5546725" y="6307455"/>
            <a:ext cx="2027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a=2 messengers</a:t>
            </a:r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173730"/>
            <a:ext cx="8204200" cy="30194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968105" y="3467100"/>
            <a:ext cx="29775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Need additional DM particles!</a:t>
            </a:r>
            <a:endParaRPr lang="en-US" altLang="zh-CN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9415" y="3277235"/>
            <a:ext cx="8180070" cy="30111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170670" y="1694180"/>
            <a:ext cx="2625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H_d messenger mixing</a:t>
            </a:r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15" y="59055"/>
            <a:ext cx="8179435" cy="32181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73225" y="6430645"/>
            <a:ext cx="2027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a=3 messengers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5791835" y="6430645"/>
            <a:ext cx="2027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a=2 messengers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8968105" y="3467100"/>
            <a:ext cx="29775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Need additional DM particles!</a:t>
            </a:r>
            <a:endParaRPr lang="en-US" altLang="zh-CN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399280" y="426720"/>
            <a:ext cx="33934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Axion and axino</a:t>
            </a:r>
            <a:endParaRPr lang="en-US" altLang="zh-CN" sz="3200"/>
          </a:p>
        </p:txBody>
      </p:sp>
      <p:sp>
        <p:nvSpPr>
          <p:cNvPr id="4" name="圆角矩形 3"/>
          <p:cNvSpPr/>
          <p:nvPr/>
        </p:nvSpPr>
        <p:spPr>
          <a:xfrm>
            <a:off x="3546475" y="211455"/>
            <a:ext cx="4821555" cy="101346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68300" y="1731645"/>
            <a:ext cx="4712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Strong  CP problem:</a:t>
            </a:r>
            <a:endParaRPr lang="en-US" altLang="zh-CN" sz="28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5590" y="1459230"/>
            <a:ext cx="6278245" cy="974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105" y="2617470"/>
            <a:ext cx="7988935" cy="13220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14045" y="4403090"/>
            <a:ext cx="48050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Massless up quark? </a:t>
            </a:r>
            <a:endParaRPr lang="en-US" altLang="zh-CN" sz="2800"/>
          </a:p>
        </p:txBody>
      </p:sp>
      <p:sp>
        <p:nvSpPr>
          <p:cNvPr id="9" name="乘号 8"/>
          <p:cNvSpPr/>
          <p:nvPr/>
        </p:nvSpPr>
        <p:spPr>
          <a:xfrm>
            <a:off x="4582795" y="4403090"/>
            <a:ext cx="836930" cy="52197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14045" y="5386070"/>
            <a:ext cx="1136269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Peccei-Quinn symmetry:  global U(1) symmetry with SU(3)_c anomaly</a:t>
            </a:r>
            <a:endParaRPr lang="en-US" altLang="zh-CN" sz="2800"/>
          </a:p>
          <a:p>
            <a:endParaRPr lang="en-US" altLang="zh-CN" sz="2800"/>
          </a:p>
          <a:p>
            <a:r>
              <a:rPr lang="en-US" altLang="zh-CN" sz="2800"/>
              <a:t>U(1)_{PQ} spontaneously broken                    pseudo-Goldstone axion</a:t>
            </a:r>
            <a:endParaRPr lang="en-US" altLang="zh-CN" sz="2800"/>
          </a:p>
        </p:txBody>
      </p:sp>
      <p:sp>
        <p:nvSpPr>
          <p:cNvPr id="11" name="右箭头 10"/>
          <p:cNvSpPr/>
          <p:nvPr/>
        </p:nvSpPr>
        <p:spPr>
          <a:xfrm>
            <a:off x="6003925" y="6430010"/>
            <a:ext cx="1842770" cy="184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298950" y="426085"/>
            <a:ext cx="33934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Axion and axino</a:t>
            </a:r>
            <a:endParaRPr lang="en-US" altLang="zh-CN" sz="3200"/>
          </a:p>
        </p:txBody>
      </p:sp>
      <p:sp>
        <p:nvSpPr>
          <p:cNvPr id="4" name="圆角矩形 3"/>
          <p:cNvSpPr/>
          <p:nvPr/>
        </p:nvSpPr>
        <p:spPr>
          <a:xfrm>
            <a:off x="3347085" y="211455"/>
            <a:ext cx="4821555" cy="101346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2150" y="1666875"/>
            <a:ext cx="4876800" cy="1066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67690" y="1939290"/>
            <a:ext cx="35166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Axion  supermultiplet:</a:t>
            </a:r>
            <a:endParaRPr lang="en-US" altLang="zh-CN" sz="2800"/>
          </a:p>
        </p:txBody>
      </p:sp>
      <p:cxnSp>
        <p:nvCxnSpPr>
          <p:cNvPr id="6" name="直接箭头连接符 5"/>
          <p:cNvCxnSpPr/>
          <p:nvPr/>
        </p:nvCxnSpPr>
        <p:spPr>
          <a:xfrm>
            <a:off x="7861300" y="2376170"/>
            <a:ext cx="1504950" cy="860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9427845" y="3021330"/>
            <a:ext cx="11512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axino</a:t>
            </a:r>
            <a:endParaRPr lang="en-US" altLang="zh-CN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3500755" y="2038350"/>
            <a:ext cx="2072640" cy="9829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825750" y="3021330"/>
            <a:ext cx="104394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saxion</a:t>
            </a:r>
            <a:endParaRPr lang="en-US" altLang="zh-CN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8170" y="3835400"/>
            <a:ext cx="85832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SUSY limit: axino,axino,saxion essentiallty massless</a:t>
            </a:r>
            <a:endParaRPr lang="en-US" altLang="zh-CN" sz="240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3721735"/>
            <a:ext cx="1762125" cy="7429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35" y="5480685"/>
            <a:ext cx="3686175" cy="381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35" y="4504690"/>
            <a:ext cx="3016885" cy="7429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9705" y="4919345"/>
            <a:ext cx="4467225" cy="704850"/>
          </a:xfrm>
          <a:prstGeom prst="rect">
            <a:avLst/>
          </a:prstGeom>
        </p:spPr>
      </p:pic>
      <p:sp>
        <p:nvSpPr>
          <p:cNvPr id="17" name="右箭头 16"/>
          <p:cNvSpPr/>
          <p:nvPr/>
        </p:nvSpPr>
        <p:spPr>
          <a:xfrm>
            <a:off x="3669665" y="5017770"/>
            <a:ext cx="1197610" cy="107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左箭头 17"/>
          <p:cNvSpPr/>
          <p:nvPr/>
        </p:nvSpPr>
        <p:spPr>
          <a:xfrm>
            <a:off x="7861300" y="4096385"/>
            <a:ext cx="215265" cy="920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75640" y="6215380"/>
            <a:ext cx="10164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Need to stablize the saxion field!     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Add SUSY effects</a:t>
            </a:r>
            <a:endParaRPr lang="en-US" alt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7692390" y="6307455"/>
            <a:ext cx="952500" cy="29146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9595" y="776605"/>
            <a:ext cx="4872990" cy="9702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078980" y="1000760"/>
            <a:ext cx="328549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KSVZ axion</a:t>
            </a:r>
            <a:endParaRPr lang="en-US" altLang="zh-CN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95" y="2596515"/>
            <a:ext cx="8442325" cy="5740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98195" y="1977390"/>
            <a:ext cx="6280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Including AMSB contributions:</a:t>
            </a:r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95" y="3736975"/>
            <a:ext cx="9001125" cy="208597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183880" y="4740910"/>
            <a:ext cx="1120775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717415" y="426085"/>
            <a:ext cx="22967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Problems</a:t>
            </a:r>
            <a:endParaRPr lang="en-US" altLang="zh-CN" sz="3200"/>
          </a:p>
        </p:txBody>
      </p:sp>
      <p:sp>
        <p:nvSpPr>
          <p:cNvPr id="4" name="圆角矩形 3"/>
          <p:cNvSpPr/>
          <p:nvPr/>
        </p:nvSpPr>
        <p:spPr>
          <a:xfrm>
            <a:off x="3347085" y="211455"/>
            <a:ext cx="4821555" cy="101346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03910" y="1991995"/>
            <a:ext cx="8784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Axino of order F_phi:     heavier than MSSM sparticles</a:t>
            </a:r>
            <a:endParaRPr lang="en-US" altLang="zh-CN" sz="2800"/>
          </a:p>
        </p:txBody>
      </p:sp>
      <p:sp>
        <p:nvSpPr>
          <p:cNvPr id="5" name="文本框 4"/>
          <p:cNvSpPr txBox="1"/>
          <p:nvPr/>
        </p:nvSpPr>
        <p:spPr>
          <a:xfrm>
            <a:off x="567690" y="2990850"/>
            <a:ext cx="882904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How to obtain light axino to act as DM?</a:t>
            </a:r>
            <a:endParaRPr lang="en-US" altLang="zh-CN" sz="2800"/>
          </a:p>
          <a:p>
            <a:endParaRPr lang="en-US" altLang="zh-CN" sz="2800"/>
          </a:p>
          <a:p>
            <a:r>
              <a:rPr lang="en-US" altLang="zh-CN" sz="2800"/>
              <a:t>         Add contributions in the Kahler potential:</a:t>
            </a:r>
            <a:endParaRPr lang="en-US" altLang="zh-CN" sz="28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6390" y="4466590"/>
            <a:ext cx="6772275" cy="6432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10" y="5549265"/>
            <a:ext cx="7364730" cy="657225"/>
          </a:xfrm>
          <a:prstGeom prst="rect">
            <a:avLst/>
          </a:prstGeom>
        </p:spPr>
      </p:pic>
      <p:sp>
        <p:nvSpPr>
          <p:cNvPr id="8" name="下箭头 7"/>
          <p:cNvSpPr/>
          <p:nvPr/>
        </p:nvSpPr>
        <p:spPr>
          <a:xfrm>
            <a:off x="3592830" y="5156200"/>
            <a:ext cx="1136015" cy="3994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665" y="5109845"/>
            <a:ext cx="3794760" cy="84328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083040" y="4603750"/>
            <a:ext cx="1750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axino mass: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8690610" y="5984875"/>
            <a:ext cx="1827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Possibly very  light for c_S~-1.</a:t>
            </a:r>
            <a:endParaRPr lang="en-US" altLang="zh-CN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100" y="2809875"/>
            <a:ext cx="2876550" cy="5619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643380" y="6395085"/>
            <a:ext cx="6135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So axino can be DMcandidate.</a:t>
            </a:r>
            <a:endParaRPr lang="en-US" altLang="zh-CN"/>
          </a:p>
        </p:txBody>
      </p:sp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7625" y="-28575"/>
            <a:ext cx="12287250" cy="69151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" y="56515"/>
            <a:ext cx="4415790" cy="43618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4418330"/>
            <a:ext cx="4416425" cy="23723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345" y="1991995"/>
            <a:ext cx="7618095" cy="47986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460" y="56515"/>
            <a:ext cx="7052310" cy="482346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00" y="4812665"/>
            <a:ext cx="5382895" cy="19513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495" y="2054225"/>
            <a:ext cx="6661150" cy="47097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" y="-10795"/>
            <a:ext cx="5382260" cy="482346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623310" y="436245"/>
            <a:ext cx="1228725" cy="75247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478915" y="1511935"/>
            <a:ext cx="2994025" cy="257937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" name="直接箭头连接符 7"/>
          <p:cNvCxnSpPr>
            <a:stCxn id="6" idx="6"/>
            <a:endCxn id="11" idx="1"/>
          </p:cNvCxnSpPr>
          <p:nvPr/>
        </p:nvCxnSpPr>
        <p:spPr>
          <a:xfrm>
            <a:off x="4852035" y="812800"/>
            <a:ext cx="1442720" cy="1924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stCxn id="7" idx="6"/>
            <a:endCxn id="11" idx="1"/>
          </p:cNvCxnSpPr>
          <p:nvPr/>
        </p:nvCxnSpPr>
        <p:spPr>
          <a:xfrm flipV="1">
            <a:off x="4472940" y="1005205"/>
            <a:ext cx="1821815" cy="1796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777355" y="713740"/>
            <a:ext cx="43573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Why  Supersymmetry</a:t>
            </a:r>
            <a:endParaRPr lang="en-US" altLang="zh-CN" sz="3200"/>
          </a:p>
        </p:txBody>
      </p:sp>
      <p:sp>
        <p:nvSpPr>
          <p:cNvPr id="11" name="圆角矩形 10"/>
          <p:cNvSpPr/>
          <p:nvPr/>
        </p:nvSpPr>
        <p:spPr>
          <a:xfrm>
            <a:off x="6294755" y="498475"/>
            <a:ext cx="5174615" cy="101346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圆角矩形 2"/>
          <p:cNvSpPr/>
          <p:nvPr/>
        </p:nvSpPr>
        <p:spPr>
          <a:xfrm>
            <a:off x="3479800" y="200025"/>
            <a:ext cx="4910138" cy="515938"/>
          </a:xfrm>
          <a:prstGeom prst="round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400" b="1" strike="noStrike" noProof="1">
                <a:solidFill>
                  <a:schemeClr val="accent1"/>
                </a:solidFill>
              </a:rPr>
              <a:t>SUSY Breaking Mechanism</a:t>
            </a:r>
            <a:endParaRPr lang="en-US" altLang="zh-CN" sz="2400" b="1" strike="noStrike" noProof="1">
              <a:solidFill>
                <a:schemeClr val="accent1"/>
              </a:solidFill>
            </a:endParaRPr>
          </a:p>
        </p:txBody>
      </p:sp>
      <p:pic>
        <p:nvPicPr>
          <p:cNvPr id="10243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93860" y="200025"/>
            <a:ext cx="2787650" cy="10712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25" y="5328920"/>
            <a:ext cx="5224145" cy="11957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505" y="5433695"/>
            <a:ext cx="5626100" cy="10902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 3"/>
          <p:cNvSpPr/>
          <p:nvPr/>
        </p:nvSpPr>
        <p:spPr>
          <a:xfrm>
            <a:off x="4294505" y="1479550"/>
            <a:ext cx="2454275" cy="332359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7268210" y="1479550"/>
            <a:ext cx="2440305" cy="332359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1366520" y="1494155"/>
            <a:ext cx="2639060" cy="330898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906905" y="920750"/>
            <a:ext cx="1834515" cy="3600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SSUGRA</a:t>
            </a:r>
            <a:endParaRPr lang="en-US" altLang="zh-CN"/>
          </a:p>
        </p:txBody>
      </p:sp>
      <p:sp>
        <p:nvSpPr>
          <p:cNvPr id="8" name="矩形 7"/>
          <p:cNvSpPr/>
          <p:nvPr/>
        </p:nvSpPr>
        <p:spPr>
          <a:xfrm>
            <a:off x="4712970" y="937260"/>
            <a:ext cx="1871980" cy="36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543800" y="929005"/>
            <a:ext cx="1871980" cy="36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086610" y="920750"/>
            <a:ext cx="16548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SUGRA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4756785" y="929005"/>
            <a:ext cx="1530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GMSB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8016875" y="929005"/>
            <a:ext cx="943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AMSB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1718310" y="1811020"/>
            <a:ext cx="221107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>
                <a:cs typeface="Arial" panose="020B0604020202020204" pitchFamily="34" charset="0"/>
              </a:rPr>
              <a:t>Order parameter</a:t>
            </a:r>
            <a:r>
              <a:rPr lang="zh-CN" altLang="en-US" sz="1600">
                <a:cs typeface="Arial" panose="020B0604020202020204" pitchFamily="34" charset="0"/>
              </a:rPr>
              <a:t>：</a:t>
            </a:r>
            <a:endParaRPr lang="zh-CN" altLang="en-US" sz="160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</a:pPr>
            <a:r>
              <a:rPr lang="en-US" altLang="zh-CN" sz="1600">
                <a:cs typeface="Arial" panose="020B0604020202020204" pitchFamily="34" charset="0"/>
              </a:rPr>
              <a:t>     &lt;F_X&gt;≠0</a:t>
            </a:r>
            <a:endParaRPr lang="en-US" altLang="zh-CN" sz="160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</a:pPr>
            <a:endParaRPr lang="en-US" altLang="zh-CN" sz="160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/>
              <a:t>Non-renormaliable contact term</a:t>
            </a:r>
            <a:endParaRPr lang="en-US" altLang="zh-CN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/>
              <a:t> Neutralino LSP</a:t>
            </a:r>
            <a:endParaRPr lang="en-US" altLang="zh-CN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/>
              <a:t> Flavor violation</a:t>
            </a:r>
            <a:endParaRPr lang="en-US" altLang="zh-CN" sz="1600"/>
          </a:p>
        </p:txBody>
      </p:sp>
      <p:sp>
        <p:nvSpPr>
          <p:cNvPr id="2" name="文本框 1"/>
          <p:cNvSpPr txBox="1"/>
          <p:nvPr/>
        </p:nvSpPr>
        <p:spPr>
          <a:xfrm>
            <a:off x="7374255" y="1871980"/>
            <a:ext cx="221107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>
                <a:cs typeface="Arial" panose="020B0604020202020204" pitchFamily="34" charset="0"/>
              </a:rPr>
              <a:t>Order parameter</a:t>
            </a:r>
            <a:r>
              <a:rPr lang="zh-CN" altLang="en-US" sz="1600">
                <a:cs typeface="Arial" panose="020B0604020202020204" pitchFamily="34" charset="0"/>
              </a:rPr>
              <a:t>：</a:t>
            </a:r>
            <a:endParaRPr lang="zh-CN" altLang="en-US" sz="160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</a:pPr>
            <a:r>
              <a:rPr lang="en-US" altLang="zh-CN" sz="1600">
                <a:cs typeface="Arial" panose="020B0604020202020204" pitchFamily="34" charset="0"/>
              </a:rPr>
              <a:t>     &lt;F_phi~m_{3/2}&gt;≠0</a:t>
            </a:r>
            <a:endParaRPr lang="en-US" altLang="zh-CN" sz="160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</a:pPr>
            <a:endParaRPr lang="en-US" altLang="zh-CN" sz="160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/>
              <a:t>SuperWeyl anomaly</a:t>
            </a:r>
            <a:endParaRPr lang="en-US" altLang="zh-CN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/>
              <a:t> wino LSP</a:t>
            </a:r>
            <a:endParaRPr lang="en-US" altLang="zh-CN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/>
              <a:t> Flavor invariant</a:t>
            </a:r>
            <a:endParaRPr lang="en-US" altLang="zh-CN" sz="1600"/>
          </a:p>
        </p:txBody>
      </p:sp>
      <p:sp>
        <p:nvSpPr>
          <p:cNvPr id="11" name="文本框 10"/>
          <p:cNvSpPr txBox="1"/>
          <p:nvPr/>
        </p:nvSpPr>
        <p:spPr>
          <a:xfrm>
            <a:off x="4543425" y="2060575"/>
            <a:ext cx="221107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>
                <a:cs typeface="Arial" panose="020B0604020202020204" pitchFamily="34" charset="0"/>
              </a:rPr>
              <a:t>Order parameter</a:t>
            </a:r>
            <a:r>
              <a:rPr lang="zh-CN" altLang="en-US" sz="1600">
                <a:cs typeface="Arial" panose="020B0604020202020204" pitchFamily="34" charset="0"/>
              </a:rPr>
              <a:t>：</a:t>
            </a:r>
            <a:endParaRPr lang="zh-CN" altLang="en-US" sz="160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</a:pPr>
            <a:r>
              <a:rPr lang="en-US" altLang="zh-CN" sz="1600">
                <a:cs typeface="Arial" panose="020B0604020202020204" pitchFamily="34" charset="0"/>
              </a:rPr>
              <a:t>     &lt;F_X&gt;≠0</a:t>
            </a:r>
            <a:endParaRPr lang="en-US" altLang="zh-CN" sz="160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</a:pPr>
            <a:endParaRPr lang="en-US" altLang="zh-CN" sz="160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/>
              <a:t>Gauge interactions</a:t>
            </a:r>
            <a:endParaRPr lang="en-US" altLang="zh-CN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/>
              <a:t> Gravitino LSP</a:t>
            </a:r>
            <a:endParaRPr lang="en-US" altLang="zh-CN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/>
              <a:t> Flavor invariant</a:t>
            </a:r>
            <a:endParaRPr lang="en-US" altLang="zh-CN"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7625" y="-28575"/>
            <a:ext cx="12287250" cy="69151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3468688" y="266700"/>
            <a:ext cx="5254625" cy="658813"/>
          </a:xfrm>
          <a:prstGeom prst="round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zh-CN" altLang="en-US" sz="2400" strike="noStrike" noProof="1">
                <a:solidFill>
                  <a:schemeClr val="accent5">
                    <a:lumMod val="75000"/>
                  </a:schemeClr>
                </a:solidFill>
              </a:rPr>
              <a:t>偏转的反常传递超对称破缺机制</a:t>
            </a:r>
            <a:endParaRPr lang="zh-CN" altLang="en-US" sz="2400" strike="noStrike" noProof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458" name="文本框 5"/>
          <p:cNvSpPr txBox="1"/>
          <p:nvPr/>
        </p:nvSpPr>
        <p:spPr>
          <a:xfrm>
            <a:off x="2212975" y="1292225"/>
            <a:ext cx="7043738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解决</a:t>
            </a:r>
            <a:r>
              <a:rPr lang="en-US" altLang="zh-CN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AMSB</a:t>
            </a:r>
            <a:r>
              <a:rPr lang="zh-CN" altLang="en-US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中的</a:t>
            </a:r>
            <a:r>
              <a:rPr lang="en-US" altLang="zh-CN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tachyonic slepton</a:t>
            </a:r>
            <a:r>
              <a:rPr lang="zh-CN" altLang="en-US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质量需要改变重整化群演化。</a:t>
            </a:r>
            <a:endParaRPr lang="zh-CN" altLang="en-US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 </a:t>
            </a:r>
            <a:r>
              <a:rPr lang="zh-CN" altLang="en-US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最简单的就是引入重的</a:t>
            </a:r>
            <a:r>
              <a:rPr lang="en-US" altLang="zh-CN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threshold</a:t>
            </a:r>
            <a:r>
              <a:rPr lang="zh-CN" altLang="en-US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来偏转</a:t>
            </a:r>
            <a:r>
              <a:rPr lang="en-US" altLang="zh-CN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RGE</a:t>
            </a:r>
            <a:r>
              <a:rPr lang="zh-CN" altLang="en-US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的演化轨迹。</a:t>
            </a:r>
            <a:endParaRPr lang="zh-CN" altLang="en-US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186238" y="2371725"/>
            <a:ext cx="2743200" cy="768350"/>
          </a:xfrm>
          <a:prstGeom prst="round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zh-CN" altLang="en-US" sz="2400" strike="noStrike" noProof="1"/>
              <a:t>规避退耦定理？</a:t>
            </a:r>
            <a:endParaRPr lang="zh-CN" altLang="en-US" sz="2400" strike="noStrike" noProof="1"/>
          </a:p>
        </p:txBody>
      </p:sp>
      <p:sp>
        <p:nvSpPr>
          <p:cNvPr id="9" name="圆角矩形 8"/>
          <p:cNvSpPr/>
          <p:nvPr/>
        </p:nvSpPr>
        <p:spPr>
          <a:xfrm>
            <a:off x="1728788" y="3679825"/>
            <a:ext cx="2952750" cy="806450"/>
          </a:xfrm>
          <a:prstGeom prst="round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zh-CN" altLang="en-US" sz="2400" strike="noStrike" noProof="1"/>
              <a:t>超势中引入赝模场？</a:t>
            </a:r>
            <a:endParaRPr lang="en-US" altLang="zh-CN" sz="2400" strike="noStrike" noProof="1"/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4394200" y="3155950"/>
            <a:ext cx="612775" cy="463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5956300" y="3155950"/>
            <a:ext cx="725488" cy="48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>
            <a:off x="6369050" y="3716338"/>
            <a:ext cx="3394075" cy="769938"/>
          </a:xfrm>
          <a:prstGeom prst="round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r>
              <a:rPr lang="en-US" altLang="zh-CN" sz="2400" strike="noStrike" noProof="1"/>
              <a:t>  Kahler</a:t>
            </a:r>
            <a:r>
              <a:rPr lang="zh-CN" altLang="en-US" sz="2400" strike="noStrike" noProof="1"/>
              <a:t>势中引入全纯项</a:t>
            </a:r>
            <a:endParaRPr lang="en-US" altLang="zh-CN" sz="2400" strike="noStrike" noProof="1"/>
          </a:p>
        </p:txBody>
      </p:sp>
      <p:pic>
        <p:nvPicPr>
          <p:cNvPr id="1946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8788" y="4748213"/>
            <a:ext cx="3352800" cy="695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788" y="4786313"/>
            <a:ext cx="1685925" cy="65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6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388" y="5962650"/>
            <a:ext cx="2724150" cy="57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7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325" y="3902075"/>
            <a:ext cx="1343025" cy="361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8" name="文本框 4"/>
          <p:cNvSpPr txBox="1"/>
          <p:nvPr/>
        </p:nvSpPr>
        <p:spPr>
          <a:xfrm>
            <a:off x="2016125" y="5532438"/>
            <a:ext cx="35750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第二项为零时，反规范传递贡献</a:t>
            </a:r>
            <a:endParaRPr lang="zh-CN" altLang="en-US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469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088" y="5900738"/>
            <a:ext cx="2343150" cy="5905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8" name="直接箭头连接符 7"/>
          <p:cNvCxnSpPr/>
          <p:nvPr/>
        </p:nvCxnSpPr>
        <p:spPr>
          <a:xfrm>
            <a:off x="7524750" y="5507038"/>
            <a:ext cx="11113" cy="369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7625" y="-914400"/>
            <a:ext cx="12287250" cy="8686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567545" y="774065"/>
            <a:ext cx="253111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复杂的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NMSSM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版本：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 &amp; Fei,</a:t>
            </a:r>
            <a:endParaRPr lang="en-US" altLang="zh-CN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arXiv: 1710.06105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E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ur. Phys. J. C      (2018) 78:431 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/>
              <a:t>  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166225" y="6894195"/>
            <a:ext cx="29324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Based on 1903.05669 by</a:t>
            </a:r>
            <a:endParaRPr lang="en-US" altLang="zh-CN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Fei Wang, Zhuang Li.</a:t>
            </a:r>
            <a:endParaRPr lang="en-US" altLang="zh-CN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7625" y="-914400"/>
            <a:ext cx="12287250" cy="8686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LIDE_MODEL_TYPE" val="cover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1465</Words>
  <Application>WPS 演示</Application>
  <PresentationFormat>宽屏</PresentationFormat>
  <Paragraphs>128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宋体</vt:lpstr>
      <vt:lpstr>Wingdings</vt:lpstr>
      <vt:lpstr>Arial Unicode MS</vt:lpstr>
      <vt:lpstr>微软雅黑</vt:lpstr>
      <vt:lpstr>Calibri</vt:lpstr>
      <vt:lpstr>Office 主题</vt:lpstr>
      <vt:lpstr>Office 主题​​</vt:lpstr>
      <vt:lpstr>超对称破缺的传递机制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feiwang</cp:lastModifiedBy>
  <cp:revision>9</cp:revision>
  <dcterms:created xsi:type="dcterms:W3CDTF">2019-04-17T01:50:29Z</dcterms:created>
  <dcterms:modified xsi:type="dcterms:W3CDTF">2019-04-19T02:51:26Z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2052-11.1.0.8597</vt:lpwstr>
  </property>
</Properties>
</file>