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65" r:id="rId2"/>
    <p:sldId id="276" r:id="rId3"/>
    <p:sldId id="266" r:id="rId4"/>
    <p:sldId id="277" r:id="rId5"/>
    <p:sldId id="278" r:id="rId6"/>
    <p:sldId id="281" r:id="rId7"/>
    <p:sldId id="283" r:id="rId8"/>
    <p:sldId id="291" r:id="rId9"/>
    <p:sldId id="289" r:id="rId10"/>
    <p:sldId id="286" r:id="rId11"/>
    <p:sldId id="288" r:id="rId12"/>
    <p:sldId id="287" r:id="rId13"/>
    <p:sldId id="268" r:id="rId14"/>
    <p:sldId id="269" r:id="rId15"/>
    <p:sldId id="271" r:id="rId16"/>
    <p:sldId id="270" r:id="rId17"/>
    <p:sldId id="294" r:id="rId18"/>
    <p:sldId id="272" r:id="rId19"/>
    <p:sldId id="273" r:id="rId20"/>
    <p:sldId id="274" r:id="rId21"/>
    <p:sldId id="29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78" autoAdjust="0"/>
    <p:restoredTop sz="71579" autoAdjust="0"/>
  </p:normalViewPr>
  <p:slideViewPr>
    <p:cSldViewPr snapToGrid="0">
      <p:cViewPr varScale="1">
        <p:scale>
          <a:sx n="65" d="100"/>
          <a:sy n="65" d="100"/>
        </p:scale>
        <p:origin x="1074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828DE-C351-4016-B044-BDF03BCDF48B}" type="datetimeFigureOut">
              <a:rPr lang="zh-CN" altLang="en-US" smtClean="0"/>
              <a:t>2019/4/20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09783-14FB-49DB-B869-33E74AEAA4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489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 energy scale of inflation could be as high as 10^15 GeV.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This is much higher than the energy scale that we can expect to achieve with particle accelerators in the future.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So inflation might be the only chance for us to probe the laws of physics at such high energy scales.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09783-14FB-49DB-B869-33E74AEAA47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656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But the situation here is different since we are in the de Sitter space.</a:t>
            </a:r>
          </a:p>
          <a:p>
            <a:r>
              <a:rPr lang="en-US" altLang="zh-CN" dirty="0"/>
              <a:t>We are interested in the fluctuations at the boundary of this de Sitter space when \eta approaches 0.</a:t>
            </a:r>
          </a:p>
          <a:p>
            <a:r>
              <a:rPr lang="en-US" altLang="zh-CN" dirty="0"/>
              <a:t>In this limit, the isometry of de Sitter space approaches that of a 3d conformal field theory.</a:t>
            </a:r>
          </a:p>
          <a:p>
            <a:r>
              <a:rPr lang="en-US" altLang="zh-CN" dirty="0"/>
              <a:t>The conformal weight of the scalar field </a:t>
            </a:r>
            <a:r>
              <a:rPr lang="en-US" altLang="zh-CN"/>
              <a:t>is related to its mass.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09783-14FB-49DB-B869-33E74AEAA47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818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compressed region will correspond to the operator product expansion limit of </a:t>
            </a:r>
            <a:r>
              <a:rPr lang="en-US" altLang="zh-CN" dirty="0" err="1"/>
              <a:t>cft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In this limit we expect that the four point function will reduce to the following form.</a:t>
            </a:r>
          </a:p>
          <a:p>
            <a:r>
              <a:rPr lang="en-US" altLang="zh-CN" dirty="0"/>
              <a:t>Since \nu is smaller than one, the loop diagram will also contain a pole structure.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09783-14FB-49DB-B869-33E74AEAA47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760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Now we can consider a specific model.</a:t>
            </a:r>
          </a:p>
          <a:p>
            <a:r>
              <a:rPr lang="en-US" altLang="zh-CN" dirty="0"/>
              <a:t>For example we can write down the lowest dimension operator with a Z2 symmetry which couples the </a:t>
            </a:r>
            <a:r>
              <a:rPr lang="en-US" altLang="zh-CN" dirty="0" err="1"/>
              <a:t>inflaton</a:t>
            </a:r>
            <a:r>
              <a:rPr lang="en-US" altLang="zh-CN" dirty="0"/>
              <a:t> field \phi to an additional light scalar field.</a:t>
            </a:r>
          </a:p>
          <a:p>
            <a:r>
              <a:rPr lang="en-US" altLang="zh-CN" dirty="0"/>
              <a:t>The </a:t>
            </a:r>
            <a:r>
              <a:rPr lang="en-US" altLang="zh-CN" dirty="0" err="1"/>
              <a:t>inflaton</a:t>
            </a:r>
            <a:r>
              <a:rPr lang="en-US" altLang="zh-CN" dirty="0"/>
              <a:t> field \phi has an approximate shift symmetry to insure inflation lasts long enough.</a:t>
            </a:r>
          </a:p>
          <a:p>
            <a:r>
              <a:rPr lang="en-US" altLang="zh-CN" dirty="0"/>
              <a:t>The Z_2 symmetry forbids any tree level diagrams.</a:t>
            </a:r>
          </a:p>
          <a:p>
            <a:r>
              <a:rPr lang="en-US" altLang="zh-CN" dirty="0"/>
              <a:t>We can take the effective theory approach which focuses on the goldstone mode \pi associated with the spontaneous breaking of time translation invariance.</a:t>
            </a:r>
          </a:p>
          <a:p>
            <a:r>
              <a:rPr lang="en-US" altLang="zh-CN" dirty="0"/>
              <a:t>\phi 0 stands for the classical background of the </a:t>
            </a:r>
            <a:r>
              <a:rPr lang="en-US" altLang="zh-CN" dirty="0" err="1"/>
              <a:t>inflaton</a:t>
            </a:r>
            <a:r>
              <a:rPr lang="en-US" altLang="zh-CN" dirty="0"/>
              <a:t> field</a:t>
            </a:r>
          </a:p>
          <a:p>
            <a:r>
              <a:rPr lang="en-US" altLang="zh-CN" dirty="0"/>
              <a:t>At this level the curvature perturbation is proportional to \pi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09783-14FB-49DB-B869-33E74AEAA47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304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calculated the three point function or the bi-spectrum of curvature perturbations with the light field running in the loop.</a:t>
            </a:r>
          </a:p>
          <a:p>
            <a:r>
              <a:rPr lang="en-US" altLang="zh-CN" dirty="0"/>
              <a:t>The main contribution comes from the IR part of the diagram so we don’t have to do the explicit renormalization.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09783-14FB-49DB-B869-33E74AEAA47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910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ratio between different momenta is not too large, the shape of this  three point function becomes that of the local form.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we can use the 2σ constraint from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planck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give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bound for the parameters in the model.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09783-14FB-49DB-B869-33E74AEAA47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84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Similarly we can calculate the four point function.</a:t>
            </a:r>
          </a:p>
          <a:p>
            <a:r>
              <a:rPr lang="en-US" altLang="zh-CN" dirty="0"/>
              <a:t>The general result looks complicated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09783-14FB-49DB-B869-33E74AEAA47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8305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simplifies</a:t>
            </a:r>
            <a:r>
              <a:rPr lang="zh-CN" altLang="en-US" dirty="0"/>
              <a:t> </a:t>
            </a:r>
            <a:r>
              <a:rPr lang="en-US" altLang="zh-CN" dirty="0"/>
              <a:t>in the compressed region and has a pole structure as we have expected.</a:t>
            </a:r>
          </a:p>
          <a:p>
            <a:r>
              <a:rPr lang="en-US" altLang="zh-CN" dirty="0"/>
              <a:t>So we can conclude that loop diagrams can also give raise to the enhancement that may be observable in galaxy surveys.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09783-14FB-49DB-B869-33E74AEAA47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933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 four point function also reduces to the local form when the ratio between different momenta is not too large.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again we can use the result from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planck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give a bound for the parameters.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this time the constraint is stronger compared to the constraint from the three point function(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fnl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09783-14FB-49DB-B869-33E74AEAA47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272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dashed and solid curves show the upper limits on H/Λ as a function of m/H from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fNL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τNL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constrsaint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result is in contrast to many other models, where the constraint from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fNL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stronger.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of course because in our model the contribution is from loop diagrams.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also related to the fact that the consistency relation called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Suyama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-Yamaguchi Bound that hold for many inflationary models might be violated in this case.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consistency relation can help us to distinguish between different inflationary models.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09783-14FB-49DB-B869-33E74AEAA47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4080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Finally this plot shows the long distance behavior of the power spectrum of the fluctuations in the galaxy number density.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can see that if the current constraint from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τNL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saturated the power spectrum of the galactic halo distribution can differ significantly from the Harrison-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Zel’dovich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spectrum (which is a constant line) at small wavelength.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 observation from SDSS has not been able to see this effect but it  might be observed in upcoming large-scale surveys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09783-14FB-49DB-B869-33E74AEAA47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302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/>
              <a:t>The high energy processes that took place in the early universe imprinted their signatures in the energy density fluctuations.</a:t>
            </a:r>
          </a:p>
          <a:p>
            <a:r>
              <a:rPr lang="en-US" altLang="zh-CN" sz="1200" dirty="0"/>
              <a:t> These fluctuations then became the  seeds for the large scale structure that we observe today, such as the </a:t>
            </a:r>
            <a:r>
              <a:rPr lang="en-US" altLang="zh-CN" sz="1200" dirty="0" err="1"/>
              <a:t>cmb</a:t>
            </a:r>
            <a:r>
              <a:rPr lang="en-US" altLang="zh-CN" sz="1200" dirty="0"/>
              <a:t> and galaxy distributions.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09783-14FB-49DB-B869-33E74AEAA47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00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 the simplest inflationary model, a scalar field called </a:t>
            </a:r>
            <a:r>
              <a:rPr lang="en-US" altLang="zh-CN" dirty="0" err="1"/>
              <a:t>inflaton</a:t>
            </a:r>
            <a:r>
              <a:rPr lang="en-US" altLang="zh-CN" dirty="0"/>
              <a:t> rolls down its potential and drives the expansion of the universe.</a:t>
            </a:r>
          </a:p>
          <a:p>
            <a:r>
              <a:rPr lang="en-US" altLang="zh-CN" dirty="0"/>
              <a:t>Fluctuations of the </a:t>
            </a:r>
            <a:r>
              <a:rPr lang="en-US" altLang="zh-CN" dirty="0" err="1"/>
              <a:t>inflaton</a:t>
            </a:r>
            <a:r>
              <a:rPr lang="en-US" altLang="zh-CN" dirty="0"/>
              <a:t> determines the curvature perturbation which stays constant when stretched to super-Hubble scale.</a:t>
            </a:r>
          </a:p>
          <a:p>
            <a:r>
              <a:rPr lang="en-US" altLang="zh-CN" dirty="0"/>
              <a:t>When inflation ends and the universe enters the radiation dominated era, the gravitational potential is proportional to the curvature perturbation.</a:t>
            </a:r>
          </a:p>
          <a:p>
            <a:r>
              <a:rPr lang="en-US" altLang="zh-CN" dirty="0"/>
              <a:t>The gravitational potential then determines the energy (matter) density perturbations in the simplest case.</a:t>
            </a:r>
          </a:p>
          <a:p>
            <a:r>
              <a:rPr lang="en-US" altLang="zh-CN" dirty="0"/>
              <a:t>As mentioned earlier, these fluctuations become the seeds for the temperature fluctuations in the </a:t>
            </a:r>
            <a:r>
              <a:rPr lang="en-US" altLang="zh-CN" dirty="0" err="1"/>
              <a:t>cmb</a:t>
            </a:r>
            <a:r>
              <a:rPr lang="en-US" altLang="zh-CN" dirty="0"/>
              <a:t> and fluctuations in the galaxy number densities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09783-14FB-49DB-B869-33E74AEAA47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217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It is natural for an inflationary model to contain many new fields other than the </a:t>
            </a:r>
            <a:r>
              <a:rPr lang="en-US" altLang="zh-CN" dirty="0" err="1"/>
              <a:t>inflaton</a:t>
            </a:r>
            <a:r>
              <a:rPr lang="en-US" altLang="zh-CN" dirty="0"/>
              <a:t> field.</a:t>
            </a:r>
          </a:p>
          <a:p>
            <a:r>
              <a:rPr lang="en-US" altLang="zh-CN" dirty="0"/>
              <a:t>Just like in particle physics, the information about the interactions between </a:t>
            </a:r>
            <a:r>
              <a:rPr lang="en-US" altLang="zh-CN" dirty="0" err="1"/>
              <a:t>inflaton</a:t>
            </a:r>
            <a:r>
              <a:rPr lang="en-US" altLang="zh-CN" dirty="0"/>
              <a:t> and these new fields is contained in higher order correlation functions, such as  the four point correlation function.</a:t>
            </a:r>
          </a:p>
          <a:p>
            <a:r>
              <a:rPr lang="en-US" altLang="zh-CN" dirty="0"/>
              <a:t>It has been known that additional heavy particles will induce oscillatory behavior that contain information such as the mass of the new particle.</a:t>
            </a:r>
          </a:p>
          <a:p>
            <a:r>
              <a:rPr lang="en-US" altLang="zh-CN" dirty="0"/>
              <a:t>Here we would like to explore the consequences when an additional light particle is present.</a:t>
            </a:r>
          </a:p>
          <a:p>
            <a:r>
              <a:rPr lang="en-US" altLang="zh-CN" dirty="0"/>
              <a:t>But since the Hubble constant during inflation can be as high as 10^14GeV, light particles during inflation can still </a:t>
            </a:r>
            <a:r>
              <a:rPr lang="en-US" altLang="zh-CN"/>
              <a:t>be very very</a:t>
            </a:r>
            <a:r>
              <a:rPr lang="en-US" altLang="zh-CN" dirty="0"/>
              <a:t> heavy compared to SM particle.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09783-14FB-49DB-B869-33E74AEAA47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062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It is in general difficult to measure three point or four point function both in </a:t>
            </a:r>
            <a:r>
              <a:rPr lang="en-US" altLang="zh-CN" dirty="0" err="1"/>
              <a:t>cmb</a:t>
            </a:r>
            <a:r>
              <a:rPr lang="en-US" altLang="zh-CN" dirty="0"/>
              <a:t> and galaxy surveys, while it is relatively easier to measure two point function or power spectrum.</a:t>
            </a:r>
          </a:p>
          <a:p>
            <a:r>
              <a:rPr lang="en-US" altLang="zh-CN" dirty="0"/>
              <a:t>In the early universe these fluctuations undergo linear evolutions and nonlinear effects take place later when gravity becomes strong enough and matter collapses to form galaxies.</a:t>
            </a:r>
          </a:p>
          <a:p>
            <a:r>
              <a:rPr lang="en-US" altLang="zh-CN" dirty="0"/>
              <a:t>In this way information about three point and four point function or the so-called non-</a:t>
            </a:r>
            <a:r>
              <a:rPr lang="en-US" altLang="zh-CN" dirty="0" err="1"/>
              <a:t>gaussianities</a:t>
            </a:r>
            <a:r>
              <a:rPr lang="en-US" altLang="zh-CN" dirty="0"/>
              <a:t> will be contained in the two point function of galaxy number fluctuations.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09783-14FB-49DB-B869-33E74AEAA47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457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threshold</a:t>
            </a:r>
            <a:r>
              <a:rPr lang="zh-CN" altLang="en-US" dirty="0"/>
              <a:t> </a:t>
            </a:r>
            <a:r>
              <a:rPr lang="en-US" altLang="zh-CN" dirty="0"/>
              <a:t>model,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assume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galaxies form at those points in space where the matter </a:t>
            </a:r>
            <a:r>
              <a:rPr lang="en-US" altLang="zh-CN" dirty="0" err="1"/>
              <a:t>overdensity</a:t>
            </a:r>
            <a:r>
              <a:rPr lang="en-US" altLang="zh-CN" dirty="0"/>
              <a:t> exceeds a threshold.</a:t>
            </a:r>
          </a:p>
          <a:p>
            <a:r>
              <a:rPr lang="en-US" altLang="zh-CN" dirty="0"/>
              <a:t>The number density of  galaxy  fluctuations can be expressed as an expansion  of the underlying matter density fluctuations.</a:t>
            </a:r>
          </a:p>
          <a:p>
            <a:r>
              <a:rPr lang="en-US" altLang="zh-CN" dirty="0"/>
              <a:t>And b1 and b2 are called bias coefficients. </a:t>
            </a:r>
          </a:p>
          <a:p>
            <a:r>
              <a:rPr lang="en-US" altLang="zh-CN" dirty="0"/>
              <a:t>The matter density fluctuations are related to the gravitational potential or the curvature perturbations by Poisson’s equation.</a:t>
            </a:r>
          </a:p>
          <a:p>
            <a:r>
              <a:rPr lang="en-US" altLang="zh-CN" dirty="0"/>
              <a:t>That’s the origin of the k^2. </a:t>
            </a:r>
          </a:p>
          <a:p>
            <a:r>
              <a:rPr lang="en-US" altLang="zh-CN" dirty="0"/>
              <a:t>T(k) is called transfer function.</a:t>
            </a:r>
          </a:p>
          <a:p>
            <a:r>
              <a:rPr lang="en-US" altLang="zh-CN" dirty="0"/>
              <a:t>When the fluctuations are gaussian, the galaxy number density fluctuation will be determined by the first term.</a:t>
            </a:r>
          </a:p>
          <a:p>
            <a:r>
              <a:rPr lang="en-US" altLang="zh-CN" dirty="0"/>
              <a:t>The power spectrum of zeta is proportional to k^(-3) so the two point function of galaxy number density fluctuations will be proportional k at small wavelength.</a:t>
            </a:r>
          </a:p>
          <a:p>
            <a:r>
              <a:rPr lang="en-US" altLang="zh-CN" dirty="0"/>
              <a:t>This is called the Harrison-</a:t>
            </a:r>
            <a:r>
              <a:rPr lang="en-US" altLang="zh-CN" dirty="0" err="1"/>
              <a:t>Zeldovich</a:t>
            </a:r>
            <a:r>
              <a:rPr lang="en-US" altLang="zh-CN" dirty="0"/>
              <a:t> spectrum.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09783-14FB-49DB-B869-33E74AEAA47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770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situation is drastically different when non-</a:t>
            </a:r>
            <a:r>
              <a:rPr lang="en-US" altLang="zh-CN" dirty="0" err="1"/>
              <a:t>gaussianities</a:t>
            </a:r>
            <a:r>
              <a:rPr lang="en-US" altLang="zh-CN" dirty="0"/>
              <a:t> are present.</a:t>
            </a:r>
          </a:p>
          <a:p>
            <a:r>
              <a:rPr lang="en-US" altLang="zh-CN" dirty="0"/>
              <a:t>In the compressed region where the partial sum of the momenta is much smaller than the momentum itself, the four point function is proportional to q^(-3+2\nu).</a:t>
            </a:r>
          </a:p>
          <a:p>
            <a:r>
              <a:rPr lang="en-US" altLang="zh-CN" dirty="0"/>
              <a:t>However, in this case the enhancement at small wavelength is related to an internal line in the diagram and will not be affected by Poisson’s equation.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09783-14FB-49DB-B869-33E74AEAA47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375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This leads to an enhancement of the galaxy number density fluctuations at  small wavelength and has been explored in this paper.</a:t>
            </a:r>
            <a:endParaRPr lang="zh-CN" altLang="en-US" dirty="0"/>
          </a:p>
          <a:p>
            <a:r>
              <a:rPr lang="en-US" altLang="zh-CN" dirty="0"/>
              <a:t>This is a tree level effect.</a:t>
            </a:r>
          </a:p>
          <a:p>
            <a:r>
              <a:rPr lang="en-US" altLang="zh-CN" dirty="0"/>
              <a:t>However, in some models tree level diagrams are forbidden by the symmetry of the theory, such as theories with Z2 symmetry.</a:t>
            </a:r>
          </a:p>
          <a:p>
            <a:r>
              <a:rPr lang="en-US" altLang="zh-CN" dirty="0"/>
              <a:t>So we would like to explore what happens at the loop level.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09783-14FB-49DB-B869-33E74AEAA47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429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 flat space, instead of a pole structure which leads to the enhancement at tree level, we would expect to find a branch cut at loop level.</a:t>
            </a:r>
          </a:p>
          <a:p>
            <a:r>
              <a:rPr lang="en-US" altLang="zh-CN" dirty="0"/>
              <a:t>And we no longer have this enhancement.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09783-14FB-49DB-B869-33E74AEAA47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345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13" Type="http://schemas.openxmlformats.org/officeDocument/2006/relationships/image" Target="../media/image430.png"/><Relationship Id="rId3" Type="http://schemas.openxmlformats.org/officeDocument/2006/relationships/image" Target="../media/image16.jpg"/><Relationship Id="rId7" Type="http://schemas.openxmlformats.org/officeDocument/2006/relationships/image" Target="../media/image370.png"/><Relationship Id="rId12" Type="http://schemas.openxmlformats.org/officeDocument/2006/relationships/image" Target="../media/image4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410.png"/><Relationship Id="rId5" Type="http://schemas.openxmlformats.org/officeDocument/2006/relationships/image" Target="../media/image250.png"/><Relationship Id="rId10" Type="http://schemas.openxmlformats.org/officeDocument/2006/relationships/image" Target="../media/image400.png"/><Relationship Id="rId4" Type="http://schemas.openxmlformats.org/officeDocument/2006/relationships/image" Target="../media/image180.png"/><Relationship Id="rId9" Type="http://schemas.openxmlformats.org/officeDocument/2006/relationships/image" Target="../media/image17.jpg"/><Relationship Id="rId14" Type="http://schemas.openxmlformats.org/officeDocument/2006/relationships/image" Target="../media/image4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image" Target="../media/image18.jpg"/><Relationship Id="rId7" Type="http://schemas.openxmlformats.org/officeDocument/2006/relationships/image" Target="../media/image490.png"/><Relationship Id="rId12" Type="http://schemas.openxmlformats.org/officeDocument/2006/relationships/image" Target="../media/image5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11" Type="http://schemas.openxmlformats.org/officeDocument/2006/relationships/image" Target="../media/image530.png"/><Relationship Id="rId5" Type="http://schemas.openxmlformats.org/officeDocument/2006/relationships/image" Target="../media/image470.png"/><Relationship Id="rId10" Type="http://schemas.openxmlformats.org/officeDocument/2006/relationships/image" Target="../media/image44.png"/><Relationship Id="rId4" Type="http://schemas.openxmlformats.org/officeDocument/2006/relationships/image" Target="../media/image460.png"/><Relationship Id="rId9" Type="http://schemas.openxmlformats.org/officeDocument/2006/relationships/image" Target="../media/image5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13" Type="http://schemas.openxmlformats.org/officeDocument/2006/relationships/image" Target="../media/image401.png"/><Relationship Id="rId3" Type="http://schemas.openxmlformats.org/officeDocument/2006/relationships/image" Target="../media/image16.jpg"/><Relationship Id="rId7" Type="http://schemas.openxmlformats.org/officeDocument/2006/relationships/image" Target="../media/image550.png"/><Relationship Id="rId12" Type="http://schemas.openxmlformats.org/officeDocument/2006/relationships/image" Target="../media/image44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11" Type="http://schemas.openxmlformats.org/officeDocument/2006/relationships/image" Target="../media/image430.png"/><Relationship Id="rId5" Type="http://schemas.openxmlformats.org/officeDocument/2006/relationships/image" Target="../media/image370.png"/><Relationship Id="rId15" Type="http://schemas.openxmlformats.org/officeDocument/2006/relationships/image" Target="../media/image42.png"/><Relationship Id="rId10" Type="http://schemas.openxmlformats.org/officeDocument/2006/relationships/image" Target="../media/image420.png"/><Relationship Id="rId4" Type="http://schemas.openxmlformats.org/officeDocument/2006/relationships/image" Target="../media/image360.png"/><Relationship Id="rId9" Type="http://schemas.openxmlformats.org/officeDocument/2006/relationships/image" Target="../media/image17.jpg"/><Relationship Id="rId14" Type="http://schemas.openxmlformats.org/officeDocument/2006/relationships/image" Target="../media/image4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0" Type="http://schemas.openxmlformats.org/officeDocument/2006/relationships/image" Target="../media/image49.pn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tmp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2.tmp"/><Relationship Id="rId10" Type="http://schemas.openxmlformats.org/officeDocument/2006/relationships/image" Target="../media/image56.png"/><Relationship Id="rId4" Type="http://schemas.openxmlformats.org/officeDocument/2006/relationships/image" Target="../media/image51.tmp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1.png"/><Relationship Id="rId3" Type="http://schemas.openxmlformats.org/officeDocument/2006/relationships/image" Target="../media/image53.tmp"/><Relationship Id="rId7" Type="http://schemas.openxmlformats.org/officeDocument/2006/relationships/image" Target="../media/image4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tmp"/><Relationship Id="rId5" Type="http://schemas.openxmlformats.org/officeDocument/2006/relationships/image" Target="../media/image55.tmp"/><Relationship Id="rId4" Type="http://schemas.openxmlformats.org/officeDocument/2006/relationships/image" Target="../media/image54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tmp"/><Relationship Id="rId4" Type="http://schemas.openxmlformats.org/officeDocument/2006/relationships/image" Target="../media/image58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mp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tmp"/><Relationship Id="rId5" Type="http://schemas.openxmlformats.org/officeDocument/2006/relationships/image" Target="../media/image58.tmp"/><Relationship Id="rId4" Type="http://schemas.openxmlformats.org/officeDocument/2006/relationships/image" Target="../media/image61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64.tm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5.tmp"/><Relationship Id="rId7" Type="http://schemas.openxmlformats.org/officeDocument/2006/relationships/image" Target="../media/image66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5.tmp"/><Relationship Id="rId10" Type="http://schemas.openxmlformats.org/officeDocument/2006/relationships/image" Target="../media/image69.png"/><Relationship Id="rId4" Type="http://schemas.openxmlformats.org/officeDocument/2006/relationships/image" Target="../media/image64.tmp"/><Relationship Id="rId9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mp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1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23.png"/><Relationship Id="rId5" Type="http://schemas.openxmlformats.org/officeDocument/2006/relationships/image" Target="../media/image12.jp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3.jpg"/><Relationship Id="rId9" Type="http://schemas.openxmlformats.org/officeDocument/2006/relationships/image" Target="../media/image14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hyperlink" Target="http://inspirehep.net/record/1634940?ln=en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12" Type="http://schemas.openxmlformats.org/officeDocument/2006/relationships/image" Target="../media/image14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10" Type="http://schemas.openxmlformats.org/officeDocument/2006/relationships/image" Target="../media/image34.png"/><Relationship Id="rId4" Type="http://schemas.openxmlformats.org/officeDocument/2006/relationships/image" Target="../media/image12.jp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hyperlink" Target="http://inspirehep.net/record/1634940?ln=en" TargetMode="External"/><Relationship Id="rId3" Type="http://schemas.openxmlformats.org/officeDocument/2006/relationships/image" Target="../media/image14.tmp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40.png"/><Relationship Id="rId5" Type="http://schemas.openxmlformats.org/officeDocument/2006/relationships/image" Target="../media/image29.png"/><Relationship Id="rId10" Type="http://schemas.openxmlformats.org/officeDocument/2006/relationships/image" Target="../media/image39.png"/><Relationship Id="rId4" Type="http://schemas.openxmlformats.org/officeDocument/2006/relationships/image" Target="../media/image15.tmp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66577A-4636-4C07-8F4E-00201D289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228117"/>
            <a:ext cx="10364451" cy="1596177"/>
          </a:xfrm>
        </p:spPr>
        <p:txBody>
          <a:bodyPr>
            <a:normAutofit/>
          </a:bodyPr>
          <a:lstStyle/>
          <a:p>
            <a:r>
              <a:rPr lang="en-US" altLang="zh-CN" cap="none" dirty="0">
                <a:solidFill>
                  <a:srgbClr val="FF0000"/>
                </a:solidFill>
              </a:rPr>
              <a:t>de Sitter quantum loops as the origin of primordial non-</a:t>
            </a:r>
            <a:r>
              <a:rPr lang="en-US" altLang="zh-CN" cap="none" dirty="0" err="1">
                <a:solidFill>
                  <a:srgbClr val="FF0000"/>
                </a:solidFill>
              </a:rPr>
              <a:t>gaussianities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255E9F9-D7BC-438F-91D0-366849EA1F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                                                                                       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2AC09FF-F943-46AB-A7CA-73EDD31EF7C1}"/>
              </a:ext>
            </a:extLst>
          </p:cNvPr>
          <p:cNvSpPr txBox="1"/>
          <p:nvPr/>
        </p:nvSpPr>
        <p:spPr>
          <a:xfrm>
            <a:off x="635000" y="5791199"/>
            <a:ext cx="476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Apr 21, 2019          </a:t>
            </a:r>
          </a:p>
          <a:p>
            <a:r>
              <a:rPr lang="en-US" altLang="zh-CN" dirty="0" err="1"/>
              <a:t>Zipei</a:t>
            </a:r>
            <a:r>
              <a:rPr lang="en-US" altLang="zh-CN" dirty="0"/>
              <a:t> Zhang                   Tsinghua University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BD5AF14-2B9B-47C7-8AA2-6D515EFFB3CA}"/>
              </a:ext>
            </a:extLst>
          </p:cNvPr>
          <p:cNvSpPr txBox="1"/>
          <p:nvPr/>
        </p:nvSpPr>
        <p:spPr>
          <a:xfrm flipH="1">
            <a:off x="6229117" y="5144868"/>
            <a:ext cx="580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In collaboration with </a:t>
            </a:r>
            <a:r>
              <a:rPr lang="en-US" altLang="zh-CN" dirty="0" err="1"/>
              <a:t>Haipeng</a:t>
            </a:r>
            <a:r>
              <a:rPr lang="en-US" altLang="zh-CN" dirty="0"/>
              <a:t> An and Mark Wise</a:t>
            </a:r>
          </a:p>
          <a:p>
            <a:r>
              <a:rPr lang="en-US" altLang="zh-CN" dirty="0"/>
              <a:t>arXiv:1806.05194 [hep-</a:t>
            </a:r>
            <a:r>
              <a:rPr lang="en-US" altLang="zh-CN" dirty="0" err="1"/>
              <a:t>ph</a:t>
            </a:r>
            <a:r>
              <a:rPr lang="en-US" altLang="zh-CN" dirty="0"/>
              <a:t>].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0487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730"/>
    </mc:Choice>
    <mc:Fallback>
      <p:transition spd="slow" advTm="1473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B6E43A2-1EF2-442B-B6FC-6B009461479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069179" y="1716428"/>
            <a:ext cx="2924175" cy="1552575"/>
          </a:xfr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0C03E95-AD54-47C5-8700-8A33F0815925}"/>
              </a:ext>
            </a:extLst>
          </p:cNvPr>
          <p:cNvSpPr txBox="1"/>
          <p:nvPr/>
        </p:nvSpPr>
        <p:spPr>
          <a:xfrm>
            <a:off x="4174807" y="627017"/>
            <a:ext cx="4408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/>
              <a:t>Minkowski</a:t>
            </a:r>
            <a:r>
              <a:rPr lang="en-US" altLang="zh-CN" sz="2800" b="1" dirty="0"/>
              <a:t> spacetime</a:t>
            </a:r>
            <a:endParaRPr lang="zh-CN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2C24E04-33FA-4087-8021-D9B8940A937C}"/>
                  </a:ext>
                </a:extLst>
              </p:cNvPr>
              <p:cNvSpPr txBox="1"/>
              <p:nvPr/>
            </p:nvSpPr>
            <p:spPr>
              <a:xfrm>
                <a:off x="836023" y="3583076"/>
                <a:ext cx="3233057" cy="661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2C24E04-33FA-4087-8021-D9B8940A9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23" y="3583076"/>
                <a:ext cx="3233057" cy="6619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5E59D67-0455-43B7-B52B-1D8E0A902A35}"/>
                  </a:ext>
                </a:extLst>
              </p:cNvPr>
              <p:cNvSpPr txBox="1"/>
              <p:nvPr/>
            </p:nvSpPr>
            <p:spPr>
              <a:xfrm>
                <a:off x="0" y="1515291"/>
                <a:ext cx="16720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5E59D67-0455-43B7-B52B-1D8E0A902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15291"/>
                <a:ext cx="16720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BBD1B9C5-76B3-4794-93A4-4F79D0B2014F}"/>
                  </a:ext>
                </a:extLst>
              </p:cNvPr>
              <p:cNvSpPr/>
              <p:nvPr/>
            </p:nvSpPr>
            <p:spPr>
              <a:xfrm>
                <a:off x="586418" y="2864620"/>
                <a:ext cx="48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BBD1B9C5-76B3-4794-93A4-4F79D0B201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18" y="2864620"/>
                <a:ext cx="48276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1968D40A-1DC7-4B93-A4E9-0C1BCD4144EC}"/>
                  </a:ext>
                </a:extLst>
              </p:cNvPr>
              <p:cNvSpPr/>
              <p:nvPr/>
            </p:nvSpPr>
            <p:spPr>
              <a:xfrm>
                <a:off x="4134190" y="1511276"/>
                <a:ext cx="48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1968D40A-1DC7-4B93-A4E9-0C1BCD4144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190" y="1511276"/>
                <a:ext cx="48276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5ABD47A3-2D57-4870-AD57-822DF8FA60E1}"/>
                  </a:ext>
                </a:extLst>
              </p:cNvPr>
              <p:cNvSpPr/>
              <p:nvPr/>
            </p:nvSpPr>
            <p:spPr>
              <a:xfrm>
                <a:off x="4116723" y="2958575"/>
                <a:ext cx="48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5ABD47A3-2D57-4870-AD57-822DF8FA60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723" y="2958575"/>
                <a:ext cx="48276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F7282968-F8EF-4191-BA91-A1608B780EA4}"/>
              </a:ext>
            </a:extLst>
          </p:cNvPr>
          <p:cNvSpPr txBox="1"/>
          <p:nvPr/>
        </p:nvSpPr>
        <p:spPr>
          <a:xfrm>
            <a:off x="2533106" y="192158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EE8E6D10-6D4E-4376-9470-F2DD457F7F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2250" y="1908075"/>
            <a:ext cx="2924175" cy="1552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C6847310-5600-4540-A12F-BF7634B863CB}"/>
                  </a:ext>
                </a:extLst>
              </p:cNvPr>
              <p:cNvSpPr txBox="1"/>
              <p:nvPr/>
            </p:nvSpPr>
            <p:spPr>
              <a:xfrm>
                <a:off x="7466815" y="3808659"/>
                <a:ext cx="2815046" cy="1249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f>
                        <m:f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dirty="0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CN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dirty="0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ln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⁡[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C6847310-5600-4540-A12F-BF7634B86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815" y="3808659"/>
                <a:ext cx="2815046" cy="1249253"/>
              </a:xfrm>
              <a:prstGeom prst="rect">
                <a:avLst/>
              </a:prstGeom>
              <a:blipFill>
                <a:blip r:embed="rId10"/>
                <a:stretch>
                  <a:fillRect r="-4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>
            <a:extLst>
              <a:ext uri="{FF2B5EF4-FFF2-40B4-BE49-F238E27FC236}">
                <a16:creationId xmlns:a16="http://schemas.microsoft.com/office/drawing/2014/main" id="{B6B43E28-F232-4FF8-B828-3122130645C7}"/>
              </a:ext>
            </a:extLst>
          </p:cNvPr>
          <p:cNvSpPr txBox="1"/>
          <p:nvPr/>
        </p:nvSpPr>
        <p:spPr>
          <a:xfrm flipH="1">
            <a:off x="8750239" y="1930624"/>
            <a:ext cx="24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C5054B0-A1FC-4E08-A574-4BD2914860F0}"/>
              </a:ext>
            </a:extLst>
          </p:cNvPr>
          <p:cNvSpPr/>
          <p:nvPr/>
        </p:nvSpPr>
        <p:spPr>
          <a:xfrm>
            <a:off x="8750239" y="3016017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0E55B66C-44AC-4034-93E8-15691E6409BA}"/>
                  </a:ext>
                </a:extLst>
              </p:cNvPr>
              <p:cNvSpPr txBox="1"/>
              <p:nvPr/>
            </p:nvSpPr>
            <p:spPr>
              <a:xfrm>
                <a:off x="6312307" y="1770460"/>
                <a:ext cx="16720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0E55B66C-44AC-4034-93E8-15691E640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307" y="1770460"/>
                <a:ext cx="167204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817F316E-99D0-489A-A0A5-8D80A109D61C}"/>
                  </a:ext>
                </a:extLst>
              </p:cNvPr>
              <p:cNvSpPr/>
              <p:nvPr/>
            </p:nvSpPr>
            <p:spPr>
              <a:xfrm>
                <a:off x="6898725" y="3119789"/>
                <a:ext cx="48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817F316E-99D0-489A-A0A5-8D80A109D6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725" y="3119789"/>
                <a:ext cx="48276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B82AA969-7FF8-4114-946C-CF29C58DEA07}"/>
                  </a:ext>
                </a:extLst>
              </p:cNvPr>
              <p:cNvSpPr/>
              <p:nvPr/>
            </p:nvSpPr>
            <p:spPr>
              <a:xfrm>
                <a:off x="10446497" y="1766445"/>
                <a:ext cx="48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B82AA969-7FF8-4114-946C-CF29C58DEA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497" y="1766445"/>
                <a:ext cx="48276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C8B5EC7A-6E46-4E71-85F1-44C0ABF5FCFE}"/>
                  </a:ext>
                </a:extLst>
              </p:cNvPr>
              <p:cNvSpPr/>
              <p:nvPr/>
            </p:nvSpPr>
            <p:spPr>
              <a:xfrm>
                <a:off x="10429030" y="3213744"/>
                <a:ext cx="48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C8B5EC7A-6E46-4E71-85F1-44C0ABF5FC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9030" y="3213744"/>
                <a:ext cx="48276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862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697"/>
    </mc:Choice>
    <mc:Fallback>
      <p:transition spd="slow" advTm="1669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51E95F3-EB18-4981-A10F-06DE1874FDAE}"/>
              </a:ext>
            </a:extLst>
          </p:cNvPr>
          <p:cNvSpPr txBox="1"/>
          <p:nvPr/>
        </p:nvSpPr>
        <p:spPr>
          <a:xfrm>
            <a:off x="4174807" y="365760"/>
            <a:ext cx="4408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 </a:t>
            </a:r>
            <a:r>
              <a:rPr lang="en-US" altLang="zh-CN" sz="2800" b="1" dirty="0"/>
              <a:t>de Sitter spacetime</a:t>
            </a:r>
            <a:endParaRPr lang="zh-CN" altLang="en-US" sz="2800" b="1" dirty="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B309CC1-3E76-4E61-87BD-AA2B6E1C553F}"/>
              </a:ext>
            </a:extLst>
          </p:cNvPr>
          <p:cNvCxnSpPr/>
          <p:nvPr/>
        </p:nvCxnSpPr>
        <p:spPr>
          <a:xfrm>
            <a:off x="1280160" y="2481943"/>
            <a:ext cx="5007564" cy="52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F098C291-9ECA-4352-86CC-3F8AA763F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56" y="2534194"/>
            <a:ext cx="3533775" cy="819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939B3E2-BD84-4101-BF7B-092908158BCC}"/>
                  </a:ext>
                </a:extLst>
              </p:cNvPr>
              <p:cNvSpPr txBox="1"/>
              <p:nvPr/>
            </p:nvSpPr>
            <p:spPr>
              <a:xfrm>
                <a:off x="568234" y="2271151"/>
                <a:ext cx="806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939B3E2-BD84-4101-BF7B-092908158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34" y="2271151"/>
                <a:ext cx="806952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FD9DA12E-7EE4-4810-9B76-5A95037B4819}"/>
              </a:ext>
            </a:extLst>
          </p:cNvPr>
          <p:cNvCxnSpPr/>
          <p:nvPr/>
        </p:nvCxnSpPr>
        <p:spPr>
          <a:xfrm flipH="1" flipV="1">
            <a:off x="933994" y="2917644"/>
            <a:ext cx="52251" cy="2320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D781842-4091-4B0A-941F-80F08A6FF397}"/>
                  </a:ext>
                </a:extLst>
              </p:cNvPr>
              <p:cNvSpPr txBox="1"/>
              <p:nvPr/>
            </p:nvSpPr>
            <p:spPr>
              <a:xfrm>
                <a:off x="568234" y="5330701"/>
                <a:ext cx="19267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=−∞</m:t>
                    </m:r>
                  </m:oMath>
                </a14:m>
                <a:r>
                  <a:rPr lang="en-US" altLang="zh-CN" dirty="0"/>
                  <a:t>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D781842-4091-4B0A-941F-80F08A6FF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34" y="5330701"/>
                <a:ext cx="1926770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F5E2154D-7A96-4BF5-B275-8D9384F0B116}"/>
                  </a:ext>
                </a:extLst>
              </p:cNvPr>
              <p:cNvSpPr/>
              <p:nvPr/>
            </p:nvSpPr>
            <p:spPr>
              <a:xfrm>
                <a:off x="2426960" y="2516913"/>
                <a:ext cx="4108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F5E2154D-7A96-4BF5-B275-8D9384F0B1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960" y="2516913"/>
                <a:ext cx="410817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89EEE0A8-52DD-4711-952D-F5BD49B64002}"/>
                  </a:ext>
                </a:extLst>
              </p:cNvPr>
              <p:cNvSpPr/>
              <p:nvPr/>
            </p:nvSpPr>
            <p:spPr>
              <a:xfrm>
                <a:off x="1531619" y="2481943"/>
                <a:ext cx="4108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89EEE0A8-52DD-4711-952D-F5BD49B640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619" y="2481943"/>
                <a:ext cx="410818" cy="369332"/>
              </a:xfrm>
              <a:prstGeom prst="rect">
                <a:avLst/>
              </a:prstGeom>
              <a:blipFill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29A6F580-620B-4255-AC65-CD6AC33688DB}"/>
                  </a:ext>
                </a:extLst>
              </p:cNvPr>
              <p:cNvSpPr/>
              <p:nvPr/>
            </p:nvSpPr>
            <p:spPr>
              <a:xfrm>
                <a:off x="5315631" y="2574437"/>
                <a:ext cx="4108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29A6F580-620B-4255-AC65-CD6AC33688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631" y="2574437"/>
                <a:ext cx="410818" cy="369332"/>
              </a:xfrm>
              <a:prstGeom prst="rect">
                <a:avLst/>
              </a:prstGeom>
              <a:blipFill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6BA28D6F-B486-489D-8B54-F1A3917583C5}"/>
                  </a:ext>
                </a:extLst>
              </p:cNvPr>
              <p:cNvSpPr/>
              <p:nvPr/>
            </p:nvSpPr>
            <p:spPr>
              <a:xfrm>
                <a:off x="4429950" y="2557454"/>
                <a:ext cx="4108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6BA28D6F-B486-489D-8B54-F1A3917583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950" y="2557454"/>
                <a:ext cx="410818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FBF19268-F3F3-4268-9C46-9B09A9EA6F27}"/>
              </a:ext>
            </a:extLst>
          </p:cNvPr>
          <p:cNvSpPr txBox="1"/>
          <p:nvPr/>
        </p:nvSpPr>
        <p:spPr>
          <a:xfrm flipH="1">
            <a:off x="3289680" y="2851275"/>
            <a:ext cx="489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E866F77-87BC-4661-803B-F923198C43BF}"/>
                  </a:ext>
                </a:extLst>
              </p:cNvPr>
              <p:cNvSpPr txBox="1"/>
              <p:nvPr/>
            </p:nvSpPr>
            <p:spPr>
              <a:xfrm>
                <a:off x="6096000" y="2441846"/>
                <a:ext cx="7233665" cy="1506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Isometry: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1+2</m:t>
                        </m:r>
                        <m:acc>
                          <m:accPr>
                            <m:chr m:val="⃗"/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zh-C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1+2</m:t>
                          </m:r>
                          <m:acc>
                            <m:accPr>
                              <m:chr m:val="⃗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E866F77-87BC-4661-803B-F923198C4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441846"/>
                <a:ext cx="7233665" cy="1506695"/>
              </a:xfrm>
              <a:prstGeom prst="rect">
                <a:avLst/>
              </a:prstGeom>
              <a:blipFill>
                <a:blip r:embed="rId10"/>
                <a:stretch>
                  <a:fillRect l="-12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83B6947-1046-4425-9803-FF0F32D7C9C6}"/>
                  </a:ext>
                </a:extLst>
              </p:cNvPr>
              <p:cNvSpPr txBox="1"/>
              <p:nvPr/>
            </p:nvSpPr>
            <p:spPr>
              <a:xfrm flipH="1">
                <a:off x="1476772" y="4416154"/>
                <a:ext cx="8499354" cy="1644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0" dirty="0">
                    <a:solidFill>
                      <a:srgbClr val="FF0000"/>
                    </a:solidFill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</m:sub>
                        </m:sSub>
                      </m:sup>
                    </m:sSup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</a:p>
              <a:p>
                <a:endParaRPr lang="en-US" altLang="zh-CN" sz="2400" dirty="0"/>
              </a:p>
              <a:p>
                <a:r>
                  <a:rPr lang="en-US" altLang="zh-CN" sz="2400" dirty="0">
                    <a:solidFill>
                      <a:schemeClr val="accent1">
                        <a:lumMod val="75000"/>
                      </a:schemeClr>
                    </a:solidFill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</m:sub>
                    </m:sSub>
                    <m:r>
                      <a:rPr lang="en-US" altLang="zh-CN" sz="24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4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altLang="zh-CN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altLang="zh-CN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altLang="zh-CN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400" b="0" i="1" dirty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sz="2400" b="0" i="1" dirty="0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400" b="0" i="1" dirty="0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altLang="zh-CN" sz="2400" b="0" i="1" dirty="0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4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altLang="zh-CN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altLang="zh-CN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accent1">
                        <a:lumMod val="75000"/>
                      </a:schemeClr>
                    </a:solidFill>
                  </a:rPr>
                  <a:t>, 3-</a:t>
                </a:r>
                <a:r>
                  <a:rPr lang="en-US" altLang="zh-CN" sz="2400" dirty="0">
                    <a:solidFill>
                      <a:schemeClr val="accent1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altLang="zh-CN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altLang="zh-CN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    </a:t>
                </a:r>
                <a:r>
                  <a:rPr lang="en-US" altLang="zh-CN" sz="2400" dirty="0">
                    <a:solidFill>
                      <a:schemeClr val="accent1">
                        <a:lumMod val="75000"/>
                      </a:schemeClr>
                    </a:solidFill>
                  </a:rPr>
                  <a:t>for m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n-US" altLang="zh-CN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endParaRPr lang="zh-CN" alt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83B6947-1046-4425-9803-FF0F32D7C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76772" y="4416154"/>
                <a:ext cx="8499354" cy="1644104"/>
              </a:xfrm>
              <a:prstGeom prst="rect">
                <a:avLst/>
              </a:prstGeom>
              <a:blipFill>
                <a:blip r:embed="rId11"/>
                <a:stretch>
                  <a:fillRect b="-3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FAFCEB5-83E4-45E6-BA3B-8332339323ED}"/>
                  </a:ext>
                </a:extLst>
              </p:cNvPr>
              <p:cNvSpPr txBox="1"/>
              <p:nvPr/>
            </p:nvSpPr>
            <p:spPr>
              <a:xfrm>
                <a:off x="1103812" y="1182189"/>
                <a:ext cx="6629400" cy="832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𝒅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𝒅</m:t>
                        </m:r>
                        <m:sSup>
                          <m:sSup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𝜼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  <m:sSup>
                          <m:sSup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𝜼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sz="2800" b="1" dirty="0"/>
                  <a:t>                  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zh-CN" sz="2800" b="1" i="1" dirty="0" smtClean="0">
                        <a:latin typeface="Cambria Math" panose="02040503050406030204" pitchFamily="18" charset="0"/>
                      </a:rPr>
                      <m:t>∈(−∞,</m:t>
                    </m:r>
                    <m:r>
                      <a:rPr lang="en-US" altLang="zh-CN" sz="28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8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FAFCEB5-83E4-45E6-BA3B-833233932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812" y="1182189"/>
                <a:ext cx="6629400" cy="83221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047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399"/>
    </mc:Choice>
    <mc:Fallback>
      <p:transition spd="slow" advTm="2539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4">
            <a:extLst>
              <a:ext uri="{FF2B5EF4-FFF2-40B4-BE49-F238E27FC236}">
                <a16:creationId xmlns:a16="http://schemas.microsoft.com/office/drawing/2014/main" id="{53C8D461-DD6B-4076-A8C3-0B81F0CAB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179" y="1716428"/>
            <a:ext cx="2924175" cy="155257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34743D4-89E5-430C-8E39-37BE1BED1F20}"/>
              </a:ext>
            </a:extLst>
          </p:cNvPr>
          <p:cNvSpPr txBox="1"/>
          <p:nvPr/>
        </p:nvSpPr>
        <p:spPr>
          <a:xfrm>
            <a:off x="4174807" y="627017"/>
            <a:ext cx="4408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 de Sitter spacetime</a:t>
            </a:r>
            <a:endParaRPr lang="zh-CN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9C169153-6771-499E-8D2D-25C5BBD3EF16}"/>
                  </a:ext>
                </a:extLst>
              </p:cNvPr>
              <p:cNvSpPr/>
              <p:nvPr/>
            </p:nvSpPr>
            <p:spPr>
              <a:xfrm>
                <a:off x="586418" y="2864620"/>
                <a:ext cx="48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9C169153-6771-499E-8D2D-25C5BBD3EF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18" y="2864620"/>
                <a:ext cx="48276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42046E48-1E25-42E2-80F4-0DFBDA3833EB}"/>
                  </a:ext>
                </a:extLst>
              </p:cNvPr>
              <p:cNvSpPr/>
              <p:nvPr/>
            </p:nvSpPr>
            <p:spPr>
              <a:xfrm>
                <a:off x="4134190" y="1511276"/>
                <a:ext cx="48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42046E48-1E25-42E2-80F4-0DFBDA3833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190" y="1511276"/>
                <a:ext cx="48276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CCA14A3-4672-4220-BC25-81019A149BA5}"/>
                  </a:ext>
                </a:extLst>
              </p:cNvPr>
              <p:cNvSpPr/>
              <p:nvPr/>
            </p:nvSpPr>
            <p:spPr>
              <a:xfrm>
                <a:off x="4116723" y="2958575"/>
                <a:ext cx="48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CCA14A3-4672-4220-BC25-81019A149B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723" y="2958575"/>
                <a:ext cx="48276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A604AC21-66C9-42E1-A421-991155686497}"/>
              </a:ext>
            </a:extLst>
          </p:cNvPr>
          <p:cNvSpPr txBox="1"/>
          <p:nvPr/>
        </p:nvSpPr>
        <p:spPr>
          <a:xfrm>
            <a:off x="2533106" y="192158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E824D2C-A208-4CBC-A1E1-044B0D5FA8DF}"/>
                  </a:ext>
                </a:extLst>
              </p:cNvPr>
              <p:cNvSpPr txBox="1"/>
              <p:nvPr/>
            </p:nvSpPr>
            <p:spPr>
              <a:xfrm>
                <a:off x="6226629" y="1729487"/>
                <a:ext cx="16720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E824D2C-A208-4CBC-A1E1-044B0D5FA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629" y="1729487"/>
                <a:ext cx="167204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4BD27E4D-B2C0-41D5-A33E-EE396011B7D2}"/>
                  </a:ext>
                </a:extLst>
              </p:cNvPr>
              <p:cNvSpPr/>
              <p:nvPr/>
            </p:nvSpPr>
            <p:spPr>
              <a:xfrm>
                <a:off x="549366" y="1575250"/>
                <a:ext cx="4774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4BD27E4D-B2C0-41D5-A33E-EE396011B7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66" y="1575250"/>
                <a:ext cx="47743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>
            <a:extLst>
              <a:ext uri="{FF2B5EF4-FFF2-40B4-BE49-F238E27FC236}">
                <a16:creationId xmlns:a16="http://schemas.microsoft.com/office/drawing/2014/main" id="{787A9912-EDC9-4357-B44F-6F5D962AC0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7460" y="1951111"/>
            <a:ext cx="2924175" cy="1552575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A5DD7AFC-999B-4352-834C-02B658A8B269}"/>
              </a:ext>
            </a:extLst>
          </p:cNvPr>
          <p:cNvSpPr txBox="1"/>
          <p:nvPr/>
        </p:nvSpPr>
        <p:spPr>
          <a:xfrm flipH="1">
            <a:off x="8750239" y="1930624"/>
            <a:ext cx="24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B25961F-6B93-4F42-B501-A1AB09D361F3}"/>
              </a:ext>
            </a:extLst>
          </p:cNvPr>
          <p:cNvSpPr/>
          <p:nvPr/>
        </p:nvSpPr>
        <p:spPr>
          <a:xfrm>
            <a:off x="8750239" y="3016017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080B46CF-BAA5-45B7-ADD2-97E16D11965E}"/>
                  </a:ext>
                </a:extLst>
              </p:cNvPr>
              <p:cNvSpPr/>
              <p:nvPr/>
            </p:nvSpPr>
            <p:spPr>
              <a:xfrm>
                <a:off x="6898725" y="3119789"/>
                <a:ext cx="48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080B46CF-BAA5-45B7-ADD2-97E16D1196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725" y="3119789"/>
                <a:ext cx="48276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9F7B6F12-D3EC-45DD-9CFE-01F07C4ED27A}"/>
                  </a:ext>
                </a:extLst>
              </p:cNvPr>
              <p:cNvSpPr/>
              <p:nvPr/>
            </p:nvSpPr>
            <p:spPr>
              <a:xfrm>
                <a:off x="10446497" y="1766445"/>
                <a:ext cx="48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9F7B6F12-D3EC-45DD-9CFE-01F07C4ED2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497" y="1766445"/>
                <a:ext cx="48276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57DBB9B1-7982-427E-8473-0F398DF21860}"/>
                  </a:ext>
                </a:extLst>
              </p:cNvPr>
              <p:cNvSpPr/>
              <p:nvPr/>
            </p:nvSpPr>
            <p:spPr>
              <a:xfrm>
                <a:off x="10429030" y="3213744"/>
                <a:ext cx="48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57DBB9B1-7982-427E-8473-0F398DF218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9030" y="3213744"/>
                <a:ext cx="48276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5A448332-DE5F-4270-B069-1844419047A8}"/>
                  </a:ext>
                </a:extLst>
              </p:cNvPr>
              <p:cNvSpPr/>
              <p:nvPr/>
            </p:nvSpPr>
            <p:spPr>
              <a:xfrm>
                <a:off x="2107238" y="4929039"/>
                <a:ext cx="13995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−3+2</m:t>
                          </m:r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5A448332-DE5F-4270-B069-1844419047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238" y="4929039"/>
                <a:ext cx="1399550" cy="461665"/>
              </a:xfrm>
              <a:prstGeom prst="rect">
                <a:avLst/>
              </a:prstGeom>
              <a:blipFill>
                <a:blip r:embed="rId13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53DA1A30-E8F9-4AEE-AFF8-4F4CA1D9FB6F}"/>
                  </a:ext>
                </a:extLst>
              </p:cNvPr>
              <p:cNvSpPr/>
              <p:nvPr/>
            </p:nvSpPr>
            <p:spPr>
              <a:xfrm>
                <a:off x="8583521" y="4929039"/>
                <a:ext cx="1596334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−3+</m:t>
                          </m:r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53DA1A30-E8F9-4AEE-AFF8-4F4CA1D9FB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521" y="4929039"/>
                <a:ext cx="1596334" cy="476990"/>
              </a:xfrm>
              <a:prstGeom prst="rect">
                <a:avLst/>
              </a:prstGeom>
              <a:blipFill>
                <a:blip r:embed="rId14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B962A9E-A4EA-4254-8915-D630EEC34E68}"/>
                  </a:ext>
                </a:extLst>
              </p:cNvPr>
              <p:cNvSpPr txBox="1"/>
              <p:nvPr/>
            </p:nvSpPr>
            <p:spPr>
              <a:xfrm>
                <a:off x="1329135" y="3540644"/>
                <a:ext cx="9702447" cy="642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Compressed region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B962A9E-A4EA-4254-8915-D630EEC34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135" y="3540644"/>
                <a:ext cx="9702447" cy="642355"/>
              </a:xfrm>
              <a:prstGeom prst="rect">
                <a:avLst/>
              </a:prstGeom>
              <a:blipFill>
                <a:blip r:embed="rId15"/>
                <a:stretch>
                  <a:fillRect l="-942" b="-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33D70550-16A3-45CB-ACF7-F0C712B58F2A}"/>
              </a:ext>
            </a:extLst>
          </p:cNvPr>
          <p:cNvSpPr txBox="1"/>
          <p:nvPr/>
        </p:nvSpPr>
        <p:spPr>
          <a:xfrm>
            <a:off x="1026804" y="4362257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OPE limit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35786502-0B97-4EB2-9396-0C38E7135E57}"/>
                  </a:ext>
                </a:extLst>
              </p:cNvPr>
              <p:cNvSpPr/>
              <p:nvPr/>
            </p:nvSpPr>
            <p:spPr>
              <a:xfrm>
                <a:off x="1137279" y="5664806"/>
                <a:ext cx="3143681" cy="843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</a:rPr>
                  <a:t> </a:t>
                </a:r>
                <a:endParaRPr lang="en-US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35786502-0B97-4EB2-9396-0C38E7135E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279" y="5664806"/>
                <a:ext cx="3143681" cy="84388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183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659"/>
    </mc:Choice>
    <mc:Fallback>
      <p:transition spd="slow" advTm="2365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9FA487A-EFFD-441F-8C48-952256402113}"/>
                  </a:ext>
                </a:extLst>
              </p:cNvPr>
              <p:cNvSpPr txBox="1"/>
              <p:nvPr/>
            </p:nvSpPr>
            <p:spPr>
              <a:xfrm flipH="1">
                <a:off x="805705" y="1266540"/>
                <a:ext cx="43488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Lowest dimension operator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/>
                  <a:t>symmetry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9FA487A-EFFD-441F-8C48-952256402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05705" y="1266540"/>
                <a:ext cx="4348860" cy="830997"/>
              </a:xfrm>
              <a:prstGeom prst="rect">
                <a:avLst/>
              </a:prstGeom>
              <a:blipFill>
                <a:blip r:embed="rId6"/>
                <a:stretch>
                  <a:fillRect l="-2101" t="-5882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75806AFE-B53F-46DB-A452-A87C3B590C29}"/>
              </a:ext>
            </a:extLst>
          </p:cNvPr>
          <p:cNvSpPr txBox="1"/>
          <p:nvPr/>
        </p:nvSpPr>
        <p:spPr>
          <a:xfrm>
            <a:off x="805705" y="2236279"/>
            <a:ext cx="3746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Effective theory approach </a:t>
            </a:r>
            <a:endParaRPr lang="zh-CN" altLang="en-US" sz="2400" dirty="0"/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DC9C675B-A65E-4416-9473-D6440EBE9859}"/>
              </a:ext>
            </a:extLst>
          </p:cNvPr>
          <p:cNvCxnSpPr>
            <a:cxnSpLocks/>
          </p:cNvCxnSpPr>
          <p:nvPr/>
        </p:nvCxnSpPr>
        <p:spPr>
          <a:xfrm>
            <a:off x="7222638" y="3695423"/>
            <a:ext cx="0" cy="1103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F7285B3-0623-45C1-9B8A-6EF34F3BEF49}"/>
                  </a:ext>
                </a:extLst>
              </p:cNvPr>
              <p:cNvSpPr txBox="1"/>
              <p:nvPr/>
            </p:nvSpPr>
            <p:spPr>
              <a:xfrm>
                <a:off x="5869858" y="1419988"/>
                <a:ext cx="4262284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F7285B3-0623-45C1-9B8A-6EF34F3BE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858" y="1419988"/>
                <a:ext cx="4262284" cy="613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80E46AA-C7FB-48A3-A24B-6DE19C71F61A}"/>
                  </a:ext>
                </a:extLst>
              </p:cNvPr>
              <p:cNvSpPr txBox="1"/>
              <p:nvPr/>
            </p:nvSpPr>
            <p:spPr>
              <a:xfrm>
                <a:off x="2329778" y="2724876"/>
                <a:ext cx="9985126" cy="602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p>
                          <m: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sSub>
                        <m:sSubPr>
                          <m:ctrlP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2600" b="0" i="1" smtClean="0">
                          <a:latin typeface="Cambria Math" panose="02040503050406030204" pitchFamily="18" charset="0"/>
                        </a:rPr>
                        <m:t>𝜙</m:t>
                      </m:r>
                      <m:sSub>
                        <m:sSubPr>
                          <m:ctrlP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altLang="zh-CN" sz="26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zh-CN" sz="26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p>
                      </m:sSup>
                      <m:acc>
                        <m:accPr>
                          <m:chr m:val="̇"/>
                          <m:ctrlP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lang="en-US" altLang="zh-CN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6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CN" sz="2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acc>
                      <m:r>
                        <a:rPr lang="en-US" altLang="zh-CN" sz="2600" b="0" i="1" smtClean="0">
                          <a:latin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̇"/>
                          <m:ctrlP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lang="en-US" altLang="zh-CN" sz="2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6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CN" sz="2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acc>
                      <m:sSup>
                        <m:sSupPr>
                          <m:ctrlPr>
                            <a:rPr lang="en-US" altLang="zh-CN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600" i="1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p>
                          <m:r>
                            <a:rPr lang="en-US" altLang="zh-CN" sz="26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sSub>
                        <m:sSubPr>
                          <m:ctrlP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2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acc>
                                <m:accPr>
                                  <m:chr m:val="̇"/>
                                  <m:ctrlPr>
                                    <a:rPr lang="en-US" altLang="zh-CN" sz="2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6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CN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6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d>
                        <m:dPr>
                          <m:ctrlPr>
                            <a:rPr lang="en-US" altLang="zh-CN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2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acc>
                                <m:accPr>
                                  <m:chr m:val="̇"/>
                                  <m:ctrlPr>
                                    <a:rPr lang="en-US" altLang="zh-CN" sz="2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6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600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80E46AA-C7FB-48A3-A24B-6DE19C71F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778" y="2724876"/>
                <a:ext cx="9985126" cy="6026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FC55ED7-FCA4-4CF3-8423-92B826B4745D}"/>
                  </a:ext>
                </a:extLst>
              </p:cNvPr>
              <p:cNvSpPr txBox="1"/>
              <p:nvPr/>
            </p:nvSpPr>
            <p:spPr>
              <a:xfrm>
                <a:off x="3288890" y="5012190"/>
                <a:ext cx="8487697" cy="85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𝜕𝜋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𝜕𝜏</m:t>
                          </m:r>
                        </m:den>
                      </m:f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FC55ED7-FCA4-4CF3-8423-92B826B47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890" y="5012190"/>
                <a:ext cx="8487697" cy="8516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17F0201-684C-47C0-BA72-920A2EE4E5DB}"/>
                  </a:ext>
                </a:extLst>
              </p:cNvPr>
              <p:cNvSpPr txBox="1"/>
              <p:nvPr/>
            </p:nvSpPr>
            <p:spPr>
              <a:xfrm>
                <a:off x="805705" y="5578533"/>
                <a:ext cx="1701491" cy="87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𝜁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acc>
                            <m:accPr>
                              <m:chr m:val="̇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17F0201-684C-47C0-BA72-920A2EE4E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05" y="5578533"/>
                <a:ext cx="1701491" cy="8747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579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856"/>
    </mc:Choice>
    <mc:Fallback>
      <p:transition spd="slow" advTm="4985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6C8D2BB-A30B-467C-87F2-E78EEFBE61E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223052" y="3304873"/>
            <a:ext cx="9507331" cy="1772355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C963658-2A53-4EE9-A152-B4C33A43F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885" y="377693"/>
            <a:ext cx="5031039" cy="265968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A140AA3-F98D-435A-AD3C-B6489653F5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5661" y="5237261"/>
            <a:ext cx="3295674" cy="79058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8A8A6C0-CB91-4102-9186-2EA3495214E7}"/>
              </a:ext>
            </a:extLst>
          </p:cNvPr>
          <p:cNvSpPr txBox="1"/>
          <p:nvPr/>
        </p:nvSpPr>
        <p:spPr>
          <a:xfrm flipH="1">
            <a:off x="236787" y="2874972"/>
            <a:ext cx="5190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Bi-spectrum for general momentum  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1A2C08A-1439-4384-9F7F-351ABCDB2E4D}"/>
                  </a:ext>
                </a:extLst>
              </p:cNvPr>
              <p:cNvSpPr/>
              <p:nvPr/>
            </p:nvSpPr>
            <p:spPr>
              <a:xfrm>
                <a:off x="4444084" y="474309"/>
                <a:ext cx="123279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𝜁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1A2C08A-1439-4384-9F7F-351ABCDB2E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084" y="474309"/>
                <a:ext cx="1232799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C7D8F685-325C-48D1-A77F-E5D10577EEB0}"/>
                  </a:ext>
                </a:extLst>
              </p:cNvPr>
              <p:cNvSpPr/>
              <p:nvPr/>
            </p:nvSpPr>
            <p:spPr>
              <a:xfrm>
                <a:off x="4077253" y="1790057"/>
                <a:ext cx="3668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𝜁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C7D8F685-325C-48D1-A77F-E5D10577EE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253" y="1790057"/>
                <a:ext cx="366831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C996779-3FAB-438D-8DD5-ED6168726438}"/>
                  </a:ext>
                </a:extLst>
              </p:cNvPr>
              <p:cNvSpPr/>
              <p:nvPr/>
            </p:nvSpPr>
            <p:spPr>
              <a:xfrm>
                <a:off x="6080706" y="1615510"/>
                <a:ext cx="3668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𝜁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C996779-3FAB-438D-8DD5-ED61687264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706" y="1615510"/>
                <a:ext cx="366831" cy="369332"/>
              </a:xfrm>
              <a:prstGeom prst="rect">
                <a:avLst/>
              </a:prstGeom>
              <a:blipFill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3C2253D9-E30D-4B34-B2E0-D1A8EB17F15D}"/>
                  </a:ext>
                </a:extLst>
              </p:cNvPr>
              <p:cNvSpPr/>
              <p:nvPr/>
            </p:nvSpPr>
            <p:spPr>
              <a:xfrm>
                <a:off x="7136554" y="452930"/>
                <a:ext cx="3668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𝜁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3C2253D9-E30D-4B34-B2E0-D1A8EB17F1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554" y="452930"/>
                <a:ext cx="366831" cy="369332"/>
              </a:xfrm>
              <a:prstGeom prst="rect">
                <a:avLst/>
              </a:prstGeom>
              <a:blipFill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EB471D73-C8FF-423E-A033-1F09CE95094F}"/>
                  </a:ext>
                </a:extLst>
              </p:cNvPr>
              <p:cNvSpPr/>
              <p:nvPr/>
            </p:nvSpPr>
            <p:spPr>
              <a:xfrm>
                <a:off x="6953138" y="2382186"/>
                <a:ext cx="3668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𝜁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EB471D73-C8FF-423E-A033-1F09CE9509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138" y="2382186"/>
                <a:ext cx="366831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A6EE18A1-7893-4065-8F6E-D00DEAF4777A}"/>
                  </a:ext>
                </a:extLst>
              </p:cNvPr>
              <p:cNvSpPr/>
              <p:nvPr/>
            </p:nvSpPr>
            <p:spPr>
              <a:xfrm>
                <a:off x="8420653" y="2376826"/>
                <a:ext cx="3668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𝜁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A6EE18A1-7893-4065-8F6E-D00DEAF477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653" y="2376826"/>
                <a:ext cx="366831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ED321019-44C0-4822-9692-D5740061882F}"/>
              </a:ext>
            </a:extLst>
          </p:cNvPr>
          <p:cNvSpPr txBox="1"/>
          <p:nvPr/>
        </p:nvSpPr>
        <p:spPr>
          <a:xfrm>
            <a:off x="5060483" y="1476701"/>
            <a:ext cx="366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787D2FB-B10F-423A-A97D-28D97F511321}"/>
              </a:ext>
            </a:extLst>
          </p:cNvPr>
          <p:cNvSpPr/>
          <p:nvPr/>
        </p:nvSpPr>
        <p:spPr>
          <a:xfrm>
            <a:off x="7486705" y="1430844"/>
            <a:ext cx="287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25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248"/>
    </mc:Choice>
    <mc:Fallback>
      <p:transition spd="slow" advTm="2424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BAC5C41-C464-436B-86E9-EF1AE912BBA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708931" y="1180641"/>
            <a:ext cx="7483069" cy="1092504"/>
          </a:xfr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EABC876-0CE4-4197-A20C-01EBEEDEF733}"/>
              </a:ext>
            </a:extLst>
          </p:cNvPr>
          <p:cNvSpPr txBox="1"/>
          <p:nvPr/>
        </p:nvSpPr>
        <p:spPr>
          <a:xfrm flipH="1">
            <a:off x="1307355" y="1401690"/>
            <a:ext cx="2951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Local non-</a:t>
            </a:r>
            <a:r>
              <a:rPr lang="en-US" altLang="zh-CN" sz="2400" dirty="0" err="1"/>
              <a:t>gaussianity</a:t>
            </a:r>
            <a:r>
              <a:rPr lang="en-US" altLang="zh-CN" sz="2400" dirty="0"/>
              <a:t> </a:t>
            </a:r>
            <a:endParaRPr lang="zh-CN" altLang="en-US" sz="2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59CF4B1-2144-4472-AA91-E29A0060A6D1}"/>
              </a:ext>
            </a:extLst>
          </p:cNvPr>
          <p:cNvSpPr txBox="1"/>
          <p:nvPr/>
        </p:nvSpPr>
        <p:spPr>
          <a:xfrm>
            <a:off x="1307355" y="2578206"/>
            <a:ext cx="34051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CMB constraint</a:t>
            </a:r>
          </a:p>
          <a:p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D9D361C-6F1D-4840-9751-FA79290C4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069" y="2356758"/>
            <a:ext cx="7730798" cy="87864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77BE94A-9FE7-4679-8338-26DCE9B459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727" y="3326255"/>
            <a:ext cx="4460925" cy="96826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71B0C14-74EF-458A-AC6F-1FB9FD1D53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0473" y="4334052"/>
            <a:ext cx="3162323" cy="852494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920E755-676F-4CCE-8001-B18E4B46876E}"/>
              </a:ext>
            </a:extLst>
          </p:cNvPr>
          <p:cNvSpPr/>
          <p:nvPr/>
        </p:nvSpPr>
        <p:spPr>
          <a:xfrm>
            <a:off x="6916626" y="5427379"/>
            <a:ext cx="47620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</a:rPr>
              <a:t>P. A. R. </a:t>
            </a:r>
            <a:r>
              <a:rPr lang="en-US" altLang="zh-CN" sz="1400" dirty="0" err="1">
                <a:latin typeface="Arial" panose="020B0604020202020204" pitchFamily="34" charset="0"/>
              </a:rPr>
              <a:t>Adeet</a:t>
            </a:r>
            <a:r>
              <a:rPr lang="en-US" altLang="zh-CN" sz="1400" dirty="0">
                <a:latin typeface="Arial" panose="020B0604020202020204" pitchFamily="34" charset="0"/>
              </a:rPr>
              <a:t> al.[Planck Collaboration], Astron. Astrophys.594, A17 (2016)[arXiv:1502.01592 [astro-ph.CO]].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83833EB-03F4-4F89-8D02-866B4B89D977}"/>
                  </a:ext>
                </a:extLst>
              </p:cNvPr>
              <p:cNvSpPr txBox="1"/>
              <p:nvPr/>
            </p:nvSpPr>
            <p:spPr>
              <a:xfrm flipH="1">
                <a:off x="4861526" y="4522061"/>
                <a:ext cx="2468947" cy="476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ea typeface="Cambria Math" panose="02040503050406030204" pitchFamily="18" charset="0"/>
                  </a:rPr>
                  <a:t>|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𝑁𝐿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𝑙𝑜𝑐𝑎𝑙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altLang="zh-CN" sz="2400" dirty="0">
                    <a:ea typeface="Cambria Math" panose="02040503050406030204" pitchFamily="18" charset="0"/>
                  </a:rPr>
                  <a:t>|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83833EB-03F4-4F89-8D02-866B4B89D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861526" y="4522061"/>
                <a:ext cx="2468947" cy="476477"/>
              </a:xfrm>
              <a:prstGeom prst="rect">
                <a:avLst/>
              </a:prstGeom>
              <a:blipFill>
                <a:blip r:embed="rId7"/>
                <a:stretch>
                  <a:fillRect l="-3695" t="-6410" b="-294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58DB115-4EFC-4EFB-A054-5EE45E0A70C7}"/>
                  </a:ext>
                </a:extLst>
              </p:cNvPr>
              <p:cNvSpPr txBox="1"/>
              <p:nvPr/>
            </p:nvSpPr>
            <p:spPr>
              <a:xfrm flipH="1">
                <a:off x="2265829" y="5513294"/>
                <a:ext cx="3516406" cy="954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0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012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58DB115-4EFC-4EFB-A054-5EE45E0A7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265829" y="5513294"/>
                <a:ext cx="3516406" cy="9543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A53B2B44-0620-4164-9F41-ABFA4D60462C}"/>
              </a:ext>
            </a:extLst>
          </p:cNvPr>
          <p:cNvCxnSpPr/>
          <p:nvPr/>
        </p:nvCxnSpPr>
        <p:spPr>
          <a:xfrm flipV="1">
            <a:off x="7787148" y="3982043"/>
            <a:ext cx="0" cy="403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74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511"/>
    </mc:Choice>
    <mc:Fallback>
      <p:transition spd="slow" advTm="1651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4E4493-0699-4360-966E-8F350C05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A801C37-756E-4380-A890-AC5731E9C1A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588488" y="107007"/>
            <a:ext cx="7868329" cy="2270587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8FF409F-32BE-4C55-BF2A-F6B752CA7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957" y="2276083"/>
            <a:ext cx="8772589" cy="201455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8FC05D5-C53A-47AF-AE90-30E795DEF92E}"/>
              </a:ext>
            </a:extLst>
          </p:cNvPr>
          <p:cNvSpPr txBox="1"/>
          <p:nvPr/>
        </p:nvSpPr>
        <p:spPr>
          <a:xfrm>
            <a:off x="336593" y="2637028"/>
            <a:ext cx="2439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Trispectrum</a:t>
            </a:r>
            <a:r>
              <a:rPr lang="en-US" altLang="zh-CN" dirty="0"/>
              <a:t> for general momentum 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4E494DF-0D3D-4156-AD18-90AE52BAA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3405" y="4573986"/>
            <a:ext cx="1666887" cy="42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10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17"/>
    </mc:Choice>
    <mc:Fallback>
      <p:transition spd="slow" advTm="1101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B4D1DA5-9C8F-4ED0-9676-D9A7E7BDBAA5}"/>
              </a:ext>
            </a:extLst>
          </p:cNvPr>
          <p:cNvSpPr txBox="1"/>
          <p:nvPr/>
        </p:nvSpPr>
        <p:spPr>
          <a:xfrm flipH="1">
            <a:off x="427670" y="3929233"/>
            <a:ext cx="2799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Compressed region</a:t>
            </a:r>
            <a:endParaRPr lang="zh-CN" altLang="en-US" sz="20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F1CF836-B4B8-431C-84E9-9E952CFB9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186" y="4622926"/>
            <a:ext cx="2262204" cy="46672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50987A7-EC09-4B97-90A0-9A68611FF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7612" y="4629468"/>
            <a:ext cx="1157296" cy="50006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B36F59B-A8C9-4640-8FE0-3D501BE10B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7340" y="1207464"/>
            <a:ext cx="8772589" cy="201455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1C35EE7-C69F-4193-9EA2-A946C0BBE323}"/>
              </a:ext>
            </a:extLst>
          </p:cNvPr>
          <p:cNvSpPr txBox="1"/>
          <p:nvPr/>
        </p:nvSpPr>
        <p:spPr>
          <a:xfrm>
            <a:off x="623976" y="1568409"/>
            <a:ext cx="2439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Trispectrum</a:t>
            </a:r>
            <a:r>
              <a:rPr lang="en-US" altLang="zh-CN" sz="2000" dirty="0"/>
              <a:t> for general momentum </a:t>
            </a:r>
            <a:endParaRPr lang="zh-CN" altLang="en-US" sz="20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3AE4B0E-75F9-430A-9EF1-C936C05443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5390" y="3091733"/>
            <a:ext cx="1666887" cy="4238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CFE98AE-8B6E-4504-B7C8-140EE716BBE0}"/>
                  </a:ext>
                </a:extLst>
              </p:cNvPr>
              <p:cNvSpPr txBox="1"/>
              <p:nvPr/>
            </p:nvSpPr>
            <p:spPr>
              <a:xfrm>
                <a:off x="623976" y="5289591"/>
                <a:ext cx="5721532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128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f>
                      <m:f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3+2</m:t>
                            </m:r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p>
                        </m:sSubSup>
                      </m:den>
                    </m:f>
                    <m:f>
                      <m:fPr>
                        <m:ctrlPr>
                          <a:rPr lang="en-US" altLang="zh-CN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3+2</m:t>
                            </m:r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p>
                        </m:sSubSup>
                      </m:den>
                    </m:f>
                    <m:f>
                      <m:f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p>
                        </m:sSup>
                      </m:den>
                    </m:f>
                  </m:oMath>
                </a14:m>
                <a:endParaRPr lang="en-US" altLang="zh-CN" sz="2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    </m:t>
                    </m:r>
                    <m:r>
                      <a:rPr lang="en-US" altLang="zh-CN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CFE98AE-8B6E-4504-B7C8-140EE716B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76" y="5289591"/>
                <a:ext cx="5721532" cy="1133067"/>
              </a:xfrm>
              <a:prstGeom prst="rect">
                <a:avLst/>
              </a:prstGeom>
              <a:blipFill>
                <a:blip r:embed="rId7"/>
                <a:stretch>
                  <a:fillRect b="-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5970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377"/>
    </mc:Choice>
    <mc:Fallback>
      <p:transition spd="slow" advTm="2437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97FD0FBA-4359-4DB2-9F0C-A92042B6F38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629265" y="1194289"/>
            <a:ext cx="8425058" cy="142957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2B84BA3-B3CE-497C-9C04-14FEA1EC5949}"/>
              </a:ext>
            </a:extLst>
          </p:cNvPr>
          <p:cNvSpPr txBox="1"/>
          <p:nvPr/>
        </p:nvSpPr>
        <p:spPr>
          <a:xfrm flipH="1">
            <a:off x="1083750" y="1612894"/>
            <a:ext cx="2951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Local non-</a:t>
            </a:r>
            <a:r>
              <a:rPr lang="en-US" altLang="zh-CN" sz="2400" dirty="0" err="1"/>
              <a:t>gaussianity</a:t>
            </a:r>
            <a:r>
              <a:rPr lang="en-US" altLang="zh-CN" sz="2400" dirty="0"/>
              <a:t> </a:t>
            </a:r>
            <a:endParaRPr lang="zh-CN" altLang="en-US" sz="2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B589CBE-BD3E-4CB7-A99A-F39B7F8C3D16}"/>
              </a:ext>
            </a:extLst>
          </p:cNvPr>
          <p:cNvSpPr txBox="1"/>
          <p:nvPr/>
        </p:nvSpPr>
        <p:spPr>
          <a:xfrm>
            <a:off x="1083750" y="3017142"/>
            <a:ext cx="34051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CMB constraint</a:t>
            </a:r>
          </a:p>
          <a:p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78F5C80-EA5E-4A5C-B7FF-147244D34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030" y="2630410"/>
            <a:ext cx="4025706" cy="1033914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B764468-AAD0-4C89-9750-502331323D0A}"/>
              </a:ext>
            </a:extLst>
          </p:cNvPr>
          <p:cNvSpPr/>
          <p:nvPr/>
        </p:nvSpPr>
        <p:spPr>
          <a:xfrm>
            <a:off x="6503895" y="428803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dirty="0"/>
              <a:t>P. A. R. </a:t>
            </a:r>
            <a:r>
              <a:rPr lang="en-US" altLang="zh-CN" sz="1600" dirty="0" err="1"/>
              <a:t>Adeet</a:t>
            </a:r>
            <a:r>
              <a:rPr lang="en-US" altLang="zh-CN" sz="1600" dirty="0"/>
              <a:t> al.[Planck Collaboration], Astron. Astrophys.571, A24 (2014)[arXiv:1303.5084 [astro-ph.CO]].</a:t>
            </a:r>
            <a:endParaRPr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F217265-8672-408B-9694-0AFE9314231D}"/>
                  </a:ext>
                </a:extLst>
              </p:cNvPr>
              <p:cNvSpPr txBox="1"/>
              <p:nvPr/>
            </p:nvSpPr>
            <p:spPr>
              <a:xfrm>
                <a:off x="4089399" y="4242317"/>
                <a:ext cx="22710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𝑁𝐿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&lt;2800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F217265-8672-408B-9694-0AFE93142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399" y="4242317"/>
                <a:ext cx="227105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69487D64-1022-4C8E-BF96-7A6D6B79CB86}"/>
                  </a:ext>
                </a:extLst>
              </p:cNvPr>
              <p:cNvSpPr/>
              <p:nvPr/>
            </p:nvSpPr>
            <p:spPr>
              <a:xfrm>
                <a:off x="4153378" y="5336889"/>
                <a:ext cx="2258247" cy="7805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  <m:sSup>
                        <m:sSup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5/8</m:t>
                          </m:r>
                        </m:sup>
                      </m:sSup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&lt;0.0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095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69487D64-1022-4C8E-BF96-7A6D6B79C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378" y="5336889"/>
                <a:ext cx="2258247" cy="7805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24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410"/>
    </mc:Choice>
    <mc:Fallback>
      <p:transition spd="slow" advTm="1341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A5E762F1-328A-4228-AFB5-EBBF7CBF0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2845" y="1650275"/>
            <a:ext cx="3686202" cy="80010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D5BC4D5-5137-46D0-9882-8C00BE88B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356" y="2450381"/>
            <a:ext cx="3376637" cy="8382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A4CB2D6-5C82-473B-9029-93B6003AE6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6356" y="1773625"/>
            <a:ext cx="633417" cy="461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AA1D2EB-8944-4F86-AC55-9A80164AA45B}"/>
                  </a:ext>
                </a:extLst>
              </p:cNvPr>
              <p:cNvSpPr txBox="1"/>
              <p:nvPr/>
            </p:nvSpPr>
            <p:spPr>
              <a:xfrm>
                <a:off x="979714" y="4369525"/>
                <a:ext cx="8327788" cy="718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Suyama-Yamaguchi bound: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𝑁𝐿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𝑁𝐿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dirty="0"/>
                  <a:t>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AA1D2EB-8944-4F86-AC55-9A80164AA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714" y="4369525"/>
                <a:ext cx="8327788" cy="718017"/>
              </a:xfrm>
              <a:prstGeom prst="rect">
                <a:avLst/>
              </a:prstGeom>
              <a:blipFill>
                <a:blip r:embed="rId6"/>
                <a:stretch>
                  <a:fillRect l="-1171" b="-6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0294D80E-0E0C-4F3B-B8F5-8783BF7D1F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4142" y="776350"/>
            <a:ext cx="5181638" cy="33480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917F04A-4CD1-4334-B6DB-80DD8ECAA92C}"/>
                  </a:ext>
                </a:extLst>
              </p:cNvPr>
              <p:cNvSpPr txBox="1"/>
              <p:nvPr/>
            </p:nvSpPr>
            <p:spPr>
              <a:xfrm flipH="1">
                <a:off x="2716251" y="5205350"/>
                <a:ext cx="5695018" cy="746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𝑁𝐿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Sup>
                        <m:sSubSup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𝑁𝐿</m:t>
                          </m:r>
                        </m:sub>
                        <m:sup>
                          <m:f>
                            <m:fPr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bSup>
                      <m:sSup>
                        <m:sSupPr>
                          <m:ctrlPr>
                            <a:rPr lang="en-US" altLang="zh-CN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f>
                            <m:fPr>
                              <m:ctrlPr>
                                <a:rPr lang="en-US" altLang="zh-CN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917F04A-4CD1-4334-B6DB-80DD8ECAA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716251" y="5205350"/>
                <a:ext cx="5695018" cy="7462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5CB0C568-0005-4707-B807-3345A6396FA4}"/>
              </a:ext>
            </a:extLst>
          </p:cNvPr>
          <p:cNvCxnSpPr/>
          <p:nvPr/>
        </p:nvCxnSpPr>
        <p:spPr>
          <a:xfrm>
            <a:off x="4287385" y="1580519"/>
            <a:ext cx="0" cy="655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B6E60FB1-B45B-43D8-A7A7-F7947CA42C32}"/>
                  </a:ext>
                </a:extLst>
              </p:cNvPr>
              <p:cNvSpPr txBox="1"/>
              <p:nvPr/>
            </p:nvSpPr>
            <p:spPr>
              <a:xfrm flipH="1">
                <a:off x="3981879" y="1254319"/>
                <a:ext cx="15166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𝑁𝐿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B6E60FB1-B45B-43D8-A7A7-F7947CA42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981879" y="1254319"/>
                <a:ext cx="1516633" cy="369332"/>
              </a:xfrm>
              <a:prstGeom prst="rect">
                <a:avLst/>
              </a:prstGeom>
              <a:blipFill>
                <a:blip r:embed="rId9"/>
                <a:stretch>
                  <a:fillRect l="-1205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12821AAF-36C1-418F-BA88-E0B7B253EEE0}"/>
              </a:ext>
            </a:extLst>
          </p:cNvPr>
          <p:cNvCxnSpPr/>
          <p:nvPr/>
        </p:nvCxnSpPr>
        <p:spPr>
          <a:xfrm flipV="1">
            <a:off x="5274453" y="2488475"/>
            <a:ext cx="0" cy="563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9D2BED3-5CA2-4B9E-BB77-A78A7B28BF09}"/>
                  </a:ext>
                </a:extLst>
              </p:cNvPr>
              <p:cNvSpPr txBox="1"/>
              <p:nvPr/>
            </p:nvSpPr>
            <p:spPr>
              <a:xfrm>
                <a:off x="4363081" y="3008905"/>
                <a:ext cx="18227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𝑁𝐿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9D2BED3-5CA2-4B9E-BB77-A78A7B28B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081" y="3008905"/>
                <a:ext cx="182274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72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427"/>
    </mc:Choice>
    <mc:Fallback>
      <p:transition spd="slow" advTm="2842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B972B3F2-BC3F-46CC-9C80-1FB2D81C622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438900" y="1231742"/>
            <a:ext cx="4648871" cy="4029022"/>
          </a:xfr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CD86A9E-A811-48CD-95C2-5058B7E66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97236"/>
            <a:ext cx="6343650" cy="338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10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309"/>
    </mc:Choice>
    <mc:Fallback>
      <p:transition spd="slow" advTm="2330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AF1CFB5-6426-4E3E-8E97-982BF3FA7B9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165768" y="844316"/>
            <a:ext cx="6109092" cy="4041192"/>
          </a:xfr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AED4078-A863-43A5-AEBE-7B6366E56B41}"/>
              </a:ext>
            </a:extLst>
          </p:cNvPr>
          <p:cNvSpPr txBox="1"/>
          <p:nvPr/>
        </p:nvSpPr>
        <p:spPr>
          <a:xfrm>
            <a:off x="7690649" y="168346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57A98DC0-EFEE-4CFF-A41C-C8146D4A5FD2}"/>
              </a:ext>
            </a:extLst>
          </p:cNvPr>
          <p:cNvCxnSpPr/>
          <p:nvPr/>
        </p:nvCxnSpPr>
        <p:spPr>
          <a:xfrm>
            <a:off x="6497690" y="2864912"/>
            <a:ext cx="0" cy="726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0D7C2EE7-F01C-4E59-958C-AD814C7D0517}"/>
              </a:ext>
            </a:extLst>
          </p:cNvPr>
          <p:cNvSpPr txBox="1"/>
          <p:nvPr/>
        </p:nvSpPr>
        <p:spPr>
          <a:xfrm>
            <a:off x="6096000" y="2422251"/>
            <a:ext cx="147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SDSS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B726EEF-4AB7-4A7D-8C77-658E5E5C02DB}"/>
                  </a:ext>
                </a:extLst>
              </p:cNvPr>
              <p:cNvSpPr txBox="1"/>
              <p:nvPr/>
            </p:nvSpPr>
            <p:spPr>
              <a:xfrm flipH="1">
                <a:off x="7139586" y="1477574"/>
                <a:ext cx="469002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FF0000"/>
                    </a:solidFill>
                  </a:rPr>
                  <a:t>The red solid and dashed curves 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05</m:t>
                    </m:r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𝑁𝐿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=2800,1400</a:t>
                </a:r>
              </a:p>
              <a:p>
                <a:endParaRPr lang="en-US" altLang="zh-CN" sz="2400" dirty="0">
                  <a:solidFill>
                    <a:srgbClr val="FF0000"/>
                  </a:solidFill>
                </a:endParaRPr>
              </a:p>
              <a:p>
                <a:r>
                  <a:rPr lang="en-US" altLang="zh-CN" sz="2400" dirty="0">
                    <a:solidFill>
                      <a:schemeClr val="accent1">
                        <a:lumMod val="75000"/>
                      </a:schemeClr>
                    </a:solidFill>
                  </a:rPr>
                  <a:t>Bule solid and dashed curves 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altLang="zh-CN" sz="2400" dirty="0">
                    <a:solidFill>
                      <a:schemeClr val="accent1">
                        <a:lumMod val="75000"/>
                      </a:schemeClr>
                    </a:solidFill>
                  </a:rPr>
                  <a:t>=0.1</a:t>
                </a:r>
                <a:endParaRPr lang="zh-CN" alt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B726EEF-4AB7-4A7D-8C77-658E5E5C0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139586" y="1477574"/>
                <a:ext cx="4690026" cy="1938992"/>
              </a:xfrm>
              <a:prstGeom prst="rect">
                <a:avLst/>
              </a:prstGeom>
              <a:blipFill>
                <a:blip r:embed="rId4"/>
                <a:stretch>
                  <a:fillRect l="-1948" t="-2516" r="-649" b="-62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42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10044BA-F0E1-4884-BA83-C36D962C153E}"/>
              </a:ext>
            </a:extLst>
          </p:cNvPr>
          <p:cNvSpPr txBox="1"/>
          <p:nvPr/>
        </p:nvSpPr>
        <p:spPr>
          <a:xfrm>
            <a:off x="1925691" y="1647132"/>
            <a:ext cx="953761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Conclusion:  </a:t>
            </a:r>
          </a:p>
          <a:p>
            <a:r>
              <a:rPr lang="en-US" altLang="zh-CN" sz="2400" dirty="0"/>
              <a:t> (1) loops in de Sitter space can also induce non-</a:t>
            </a:r>
            <a:r>
              <a:rPr lang="en-US" altLang="zh-CN" sz="2400" dirty="0" err="1"/>
              <a:t>gaussianities</a:t>
            </a:r>
            <a:r>
              <a:rPr lang="en-US" altLang="zh-CN" sz="2400" dirty="0"/>
              <a:t> that might be observable in large-scale galaxy surveys</a:t>
            </a:r>
          </a:p>
          <a:p>
            <a:r>
              <a:rPr lang="en-US" altLang="zh-CN" sz="2400" dirty="0"/>
              <a:t> (2) loops may give us new consistency relations that can serve to distinguish different </a:t>
            </a:r>
            <a:r>
              <a:rPr lang="en-US" altLang="zh-CN" sz="2400"/>
              <a:t>inflationary models</a:t>
            </a:r>
            <a:endParaRPr lang="en-US" altLang="zh-CN" sz="2400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9475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01F7E8A-3717-4130-AEEF-7FE3B81F2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232" y="1507780"/>
            <a:ext cx="2952284" cy="295614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7645A06-C323-412A-A0C5-7E4F71ACC1D6}"/>
              </a:ext>
            </a:extLst>
          </p:cNvPr>
          <p:cNvSpPr txBox="1"/>
          <p:nvPr/>
        </p:nvSpPr>
        <p:spPr>
          <a:xfrm>
            <a:off x="2788919" y="4653334"/>
            <a:ext cx="2991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PLANCK</a:t>
            </a:r>
            <a:endParaRPr lang="zh-CN" altLang="en-US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C486A22-CA7C-4D50-BB7B-F6BCC52370C6}"/>
              </a:ext>
            </a:extLst>
          </p:cNvPr>
          <p:cNvSpPr/>
          <p:nvPr/>
        </p:nvSpPr>
        <p:spPr>
          <a:xfrm>
            <a:off x="8406274" y="4617104"/>
            <a:ext cx="662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SDSS</a:t>
            </a:r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3283BCF2-7190-4857-B3C8-B2091C60350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1175657" y="1583685"/>
            <a:ext cx="4317274" cy="2880239"/>
          </a:xfrm>
        </p:spPr>
      </p:pic>
    </p:spTree>
    <p:extLst>
      <p:ext uri="{BB962C8B-B14F-4D97-AF65-F5344CB8AC3E}">
        <p14:creationId xmlns:p14="http://schemas.microsoft.com/office/powerpoint/2010/main" val="1580767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211"/>
    </mc:Choice>
    <mc:Fallback>
      <p:transition spd="slow" advTm="2421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D46B1D3-BCAA-46FD-A8D4-7DD5357CBF0F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-262542" y="2980389"/>
                <a:ext cx="10363826" cy="342410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b="0" dirty="0"/>
                  <a:t>      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𝛿𝜙</m:t>
                    </m:r>
                  </m:oMath>
                </a14:m>
                <a:r>
                  <a:rPr lang="zh-CN" altLang="en-US" dirty="0"/>
                  <a:t>                               </a:t>
                </a:r>
                <a14:m>
                  <m:oMath xmlns:m="http://schemas.openxmlformats.org/officeDocument/2006/math">
                    <m:r>
                      <a:rPr lang="en-US" altLang="zh-CN" sz="3200" b="0" i="1" dirty="0" smtClean="0"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en-US" altLang="zh-CN" sz="3200" dirty="0"/>
                  <a:t>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b="0" i="1" dirty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altLang="zh-CN" sz="3200" dirty="0"/>
                  <a:t>               </a:t>
                </a:r>
                <a14:m>
                  <m:oMath xmlns:m="http://schemas.openxmlformats.org/officeDocument/2006/math">
                    <m:r>
                      <a:rPr lang="en-US" altLang="zh-CN" sz="3200" b="0" i="1" dirty="0" smtClean="0">
                        <a:latin typeface="Cambria Math" panose="02040503050406030204" pitchFamily="18" charset="0"/>
                      </a:rPr>
                      <m:t>𝛿𝜌</m:t>
                    </m:r>
                  </m:oMath>
                </a14:m>
                <a:endParaRPr lang="en-US" altLang="zh-CN" sz="3200" dirty="0"/>
              </a:p>
              <a:p>
                <a:pPr marL="0" indent="0">
                  <a:buNone/>
                </a:pPr>
                <a:r>
                  <a:rPr lang="en-US" altLang="zh-CN" cap="none" dirty="0"/>
                  <a:t>      </a:t>
                </a:r>
                <a:r>
                  <a:rPr lang="en-US" altLang="zh-CN" cap="none" dirty="0" err="1"/>
                  <a:t>Inflaton</a:t>
                </a:r>
                <a:r>
                  <a:rPr lang="en-US" altLang="zh-CN" cap="none" dirty="0"/>
                  <a:t>                       curvature              gravitational                  energy density</a:t>
                </a:r>
              </a:p>
              <a:p>
                <a:pPr marL="0" indent="0">
                  <a:buNone/>
                </a:pPr>
                <a:r>
                  <a:rPr lang="en-US" altLang="zh-CN" cap="none" dirty="0"/>
                  <a:t>                                      perturbation             potential                       perturbation</a:t>
                </a:r>
              </a:p>
              <a:p>
                <a:pPr marL="0" indent="0">
                  <a:buNone/>
                </a:pPr>
                <a:r>
                  <a:rPr lang="zh-CN" altLang="en-US" cap="none" dirty="0"/>
                  <a:t>                          </a:t>
                </a:r>
                <a14:m>
                  <m:oMath xmlns:m="http://schemas.openxmlformats.org/officeDocument/2006/math">
                    <m:r>
                      <a:rPr lang="en-US" altLang="zh-CN" b="0" i="1" cap="none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altLang="zh-CN" b="0" i="1" cap="none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cap="none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b="0" i="1" cap="none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cap="none" dirty="0"/>
                  <a:t>=-</a:t>
                </a:r>
                <a14:m>
                  <m:oMath xmlns:m="http://schemas.openxmlformats.org/officeDocument/2006/math">
                    <m:r>
                      <a:rPr lang="en-US" altLang="zh-CN" b="0" i="1" cap="none" dirty="0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altLang="zh-CN" b="0" i="1" cap="none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cap="none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b="0" i="1" cap="none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cap="none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cap="none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cap="none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b="0" i="1" cap="none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CN" b="0" i="1" cap="none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cap="none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cap="none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1" cap="none" smtClean="0">
                            <a:latin typeface="Cambria Math" panose="02040503050406030204" pitchFamily="18" charset="0"/>
                          </a:rPr>
                          <m:t>𝜁</m:t>
                        </m:r>
                      </m:sup>
                    </m:sSup>
                    <m:sSub>
                      <m:sSubPr>
                        <m:ctrlPr>
                          <a:rPr lang="en-US" altLang="zh-CN" b="0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cap="none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b="0" i="1" cap="none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b="0" i="1" cap="none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zh-CN" b="0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cap="none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cap="none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cap="none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zh-CN" b="0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cap="none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cap="none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D46B1D3-BCAA-46FD-A8D4-7DD5357CBF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-262542" y="2980389"/>
                <a:ext cx="10363826" cy="342410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F71F42AB-320B-4AE7-B2CC-76EFD5BE5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241" y="171951"/>
            <a:ext cx="4452970" cy="2595581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FDCCF9DE-E822-46C4-AB8D-13AB807B72DF}"/>
              </a:ext>
            </a:extLst>
          </p:cNvPr>
          <p:cNvCxnSpPr>
            <a:cxnSpLocks/>
          </p:cNvCxnSpPr>
          <p:nvPr/>
        </p:nvCxnSpPr>
        <p:spPr>
          <a:xfrm>
            <a:off x="3435766" y="3406103"/>
            <a:ext cx="12486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9E7A225E-35FF-414A-B69A-2F8260D9D1FF}"/>
              </a:ext>
            </a:extLst>
          </p:cNvPr>
          <p:cNvCxnSpPr>
            <a:cxnSpLocks/>
          </p:cNvCxnSpPr>
          <p:nvPr/>
        </p:nvCxnSpPr>
        <p:spPr>
          <a:xfrm>
            <a:off x="5674718" y="3406103"/>
            <a:ext cx="12486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4E48BB5D-C88E-4106-AF00-741BC9B7550B}"/>
              </a:ext>
            </a:extLst>
          </p:cNvPr>
          <p:cNvCxnSpPr>
            <a:cxnSpLocks/>
          </p:cNvCxnSpPr>
          <p:nvPr/>
        </p:nvCxnSpPr>
        <p:spPr>
          <a:xfrm>
            <a:off x="1194771" y="3377464"/>
            <a:ext cx="12486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A8B9ADB6-DD4E-4FFB-9FDE-2133D36FBE57}"/>
              </a:ext>
            </a:extLst>
          </p:cNvPr>
          <p:cNvCxnSpPr/>
          <p:nvPr/>
        </p:nvCxnSpPr>
        <p:spPr>
          <a:xfrm flipV="1">
            <a:off x="8157754" y="2370909"/>
            <a:ext cx="1280160" cy="679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F38F7F39-AA85-475E-A3FC-1F2876738B00}"/>
              </a:ext>
            </a:extLst>
          </p:cNvPr>
          <p:cNvCxnSpPr/>
          <p:nvPr/>
        </p:nvCxnSpPr>
        <p:spPr>
          <a:xfrm>
            <a:off x="8249194" y="3526971"/>
            <a:ext cx="1162595" cy="635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D66888AB-F41D-468B-A458-7ABF09FA34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5815" y="1581150"/>
            <a:ext cx="2655956" cy="130986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6C7DB20-8762-4748-90BF-D6C76E763F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7569" y="3269707"/>
            <a:ext cx="1783080" cy="178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15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467"/>
    </mc:Choice>
    <mc:Fallback>
      <p:transition spd="slow" advTm="4746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05B7E90-48E7-40F1-A139-5B4AB10FCEF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794111" y="921191"/>
            <a:ext cx="3375218" cy="158363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BEA8EA3-8258-4651-9B16-BBBA907036D5}"/>
                  </a:ext>
                </a:extLst>
              </p:cNvPr>
              <p:cNvSpPr txBox="1"/>
              <p:nvPr/>
            </p:nvSpPr>
            <p:spPr>
              <a:xfrm flipH="1">
                <a:off x="945967" y="3429000"/>
                <a:ext cx="8015152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zh-CN" sz="2400" dirty="0"/>
              </a:p>
              <a:p>
                <a:r>
                  <a:rPr lang="en-US" altLang="zh-CN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Heavy particles              m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CN" sz="24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zh-CN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ea typeface="Cambria Math" panose="02040503050406030204" pitchFamily="18" charset="0"/>
                  </a:rPr>
                  <a:t>             oscillatory behavior</a:t>
                </a:r>
              </a:p>
              <a:p>
                <a:r>
                  <a:rPr lang="en-US" altLang="zh-CN" sz="2400" dirty="0">
                    <a:ea typeface="Cambria Math" panose="02040503050406030204" pitchFamily="18" charset="0"/>
                  </a:rPr>
                  <a:t> </a:t>
                </a:r>
              </a:p>
              <a:p>
                <a:endParaRPr lang="en-US" altLang="zh-CN" sz="2400" dirty="0">
                  <a:solidFill>
                    <a:srgbClr val="FF0000"/>
                  </a:solidFill>
                </a:endParaRPr>
              </a:p>
              <a:p>
                <a:endParaRPr lang="en-US" altLang="zh-CN" sz="2400" dirty="0">
                  <a:solidFill>
                    <a:srgbClr val="FF0000"/>
                  </a:solidFill>
                </a:endParaRPr>
              </a:p>
              <a:p>
                <a:r>
                  <a:rPr lang="en-US" altLang="zh-CN" sz="2400" dirty="0">
                    <a:solidFill>
                      <a:srgbClr val="FF0000"/>
                    </a:solidFill>
                  </a:rPr>
                  <a:t>Light particles                 m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           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BEA8EA3-8258-4651-9B16-BBBA90703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45967" y="3429000"/>
                <a:ext cx="8015152" cy="3139321"/>
              </a:xfrm>
              <a:prstGeom prst="rect">
                <a:avLst/>
              </a:prstGeom>
              <a:blipFill>
                <a:blip r:embed="rId4"/>
                <a:stretch>
                  <a:fillRect l="-11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B37B1B81-DE78-40AE-B67F-761B8229B959}"/>
              </a:ext>
            </a:extLst>
          </p:cNvPr>
          <p:cNvSpPr txBox="1"/>
          <p:nvPr/>
        </p:nvSpPr>
        <p:spPr>
          <a:xfrm>
            <a:off x="5296989" y="1211317"/>
            <a:ext cx="5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40301BD-037A-417A-97E5-F5B6338BF931}"/>
                  </a:ext>
                </a:extLst>
              </p:cNvPr>
              <p:cNvSpPr txBox="1"/>
              <p:nvPr/>
            </p:nvSpPr>
            <p:spPr>
              <a:xfrm>
                <a:off x="3612182" y="792737"/>
                <a:ext cx="555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𝜁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40301BD-037A-417A-97E5-F5B6338B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182" y="792737"/>
                <a:ext cx="55594" cy="369332"/>
              </a:xfrm>
              <a:prstGeom prst="rect">
                <a:avLst/>
              </a:prstGeom>
              <a:blipFill>
                <a:blip r:embed="rId5"/>
                <a:stretch>
                  <a:fillRect l="-144444" r="-344444"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8814166-96CF-4C57-AB1F-A34BBFBD75C2}"/>
                  </a:ext>
                </a:extLst>
              </p:cNvPr>
              <p:cNvSpPr/>
              <p:nvPr/>
            </p:nvSpPr>
            <p:spPr>
              <a:xfrm>
                <a:off x="6946294" y="2267851"/>
                <a:ext cx="44606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𝜁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8814166-96CF-4C57-AB1F-A34BBFBD75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294" y="2267851"/>
                <a:ext cx="446069" cy="369332"/>
              </a:xfrm>
              <a:prstGeom prst="rect">
                <a:avLst/>
              </a:prstGeom>
              <a:blipFill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A4BBF6E9-D86E-47AB-B7DB-D97AF72EC393}"/>
                  </a:ext>
                </a:extLst>
              </p:cNvPr>
              <p:cNvSpPr/>
              <p:nvPr/>
            </p:nvSpPr>
            <p:spPr>
              <a:xfrm>
                <a:off x="6909437" y="851084"/>
                <a:ext cx="72902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𝜁</m:t>
                      </m:r>
                    </m:oMath>
                  </m:oMathPara>
                </a14:m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A4BBF6E9-D86E-47AB-B7DB-D97AF72EC3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437" y="851084"/>
                <a:ext cx="729022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9122F00C-3E1A-43C3-8B34-5AB483C7043F}"/>
                  </a:ext>
                </a:extLst>
              </p:cNvPr>
              <p:cNvSpPr/>
              <p:nvPr/>
            </p:nvSpPr>
            <p:spPr>
              <a:xfrm>
                <a:off x="3466457" y="2104566"/>
                <a:ext cx="44606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𝜁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9122F00C-3E1A-43C3-8B34-5AB483C704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457" y="2104566"/>
                <a:ext cx="446069" cy="369332"/>
              </a:xfrm>
              <a:prstGeom prst="rect">
                <a:avLst/>
              </a:prstGeom>
              <a:blipFill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DA664C47-A1B9-4DE5-85C9-740551A2E3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39497" y="2747048"/>
            <a:ext cx="961289" cy="382127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609B834-F5DA-4A01-87BA-F4E0F3C73136}"/>
              </a:ext>
            </a:extLst>
          </p:cNvPr>
          <p:cNvSpPr txBox="1"/>
          <p:nvPr/>
        </p:nvSpPr>
        <p:spPr>
          <a:xfrm>
            <a:off x="8800187" y="3483136"/>
            <a:ext cx="836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H</a:t>
            </a:r>
            <a:endParaRPr lang="zh-CN" altLang="en-US" sz="28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251244A-4FF1-4C52-8DB4-1B1757DF5166}"/>
              </a:ext>
            </a:extLst>
          </p:cNvPr>
          <p:cNvSpPr txBox="1"/>
          <p:nvPr/>
        </p:nvSpPr>
        <p:spPr>
          <a:xfrm>
            <a:off x="9875520" y="3429000"/>
            <a:ext cx="78258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Heavy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Light 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4F548F2-6E43-4239-9AC9-81B0E38E4F92}"/>
              </a:ext>
            </a:extLst>
          </p:cNvPr>
          <p:cNvSpPr txBox="1"/>
          <p:nvPr/>
        </p:nvSpPr>
        <p:spPr>
          <a:xfrm>
            <a:off x="5296989" y="54472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D9B1113D-600B-4700-A803-1BD9229BB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5045" y="4239735"/>
            <a:ext cx="39271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err="1">
                <a:latin typeface="Arial" panose="020B0604020202020204" pitchFamily="34" charset="0"/>
              </a:rPr>
              <a:t>Arkani</a:t>
            </a:r>
            <a:r>
              <a:rPr lang="en-US" altLang="zh-CN" dirty="0">
                <a:latin typeface="Arial" panose="020B0604020202020204" pitchFamily="34" charset="0"/>
              </a:rPr>
              <a:t>-Hamed, </a:t>
            </a:r>
            <a:r>
              <a:rPr lang="en-US" altLang="zh-CN" dirty="0" err="1">
                <a:latin typeface="Arial" panose="020B0604020202020204" pitchFamily="34" charset="0"/>
              </a:rPr>
              <a:t>Nima</a:t>
            </a:r>
            <a:r>
              <a:rPr lang="en-US" altLang="zh-CN" dirty="0">
                <a:latin typeface="Arial" panose="020B0604020202020204" pitchFamily="34" charset="0"/>
              </a:rPr>
              <a:t> </a:t>
            </a:r>
            <a:r>
              <a:rPr kumimoji="0" lang="zh-CN" altLang="zh-CN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 al.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arXiv:1503.08043 [hep-th] </a:t>
            </a:r>
          </a:p>
        </p:txBody>
      </p:sp>
    </p:spTree>
    <p:extLst>
      <p:ext uri="{BB962C8B-B14F-4D97-AF65-F5344CB8AC3E}">
        <p14:creationId xmlns:p14="http://schemas.microsoft.com/office/powerpoint/2010/main" val="2285404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875"/>
    </mc:Choice>
    <mc:Fallback>
      <p:transition spd="slow" advTm="9187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D46B1D3-BCAA-46FD-A8D4-7DD5357CBF0F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520538" y="988302"/>
                <a:ext cx="10363826" cy="342410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b="0" dirty="0"/>
                  <a:t>      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𝛿𝜙</m:t>
                    </m:r>
                  </m:oMath>
                </a14:m>
                <a:r>
                  <a:rPr lang="zh-CN" altLang="en-US" dirty="0"/>
                  <a:t>                               </a:t>
                </a:r>
                <a14:m>
                  <m:oMath xmlns:m="http://schemas.openxmlformats.org/officeDocument/2006/math">
                    <m:r>
                      <a:rPr lang="en-US" altLang="zh-CN" sz="3200" b="0" i="1" dirty="0" smtClean="0"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en-US" altLang="zh-CN" sz="3200" dirty="0"/>
                  <a:t>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b="0" i="1" dirty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altLang="zh-CN" sz="3200" dirty="0"/>
                  <a:t>               </a:t>
                </a:r>
                <a14:m>
                  <m:oMath xmlns:m="http://schemas.openxmlformats.org/officeDocument/2006/math">
                    <m:r>
                      <a:rPr lang="en-US" altLang="zh-CN" sz="3200" b="0" i="1" dirty="0" smtClean="0">
                        <a:latin typeface="Cambria Math" panose="02040503050406030204" pitchFamily="18" charset="0"/>
                      </a:rPr>
                      <m:t>𝛿𝜌</m:t>
                    </m:r>
                  </m:oMath>
                </a14:m>
                <a:endParaRPr lang="en-US" altLang="zh-CN" sz="3200" dirty="0"/>
              </a:p>
              <a:p>
                <a:pPr marL="0" indent="0">
                  <a:buNone/>
                </a:pPr>
                <a:r>
                  <a:rPr lang="en-US" altLang="zh-CN" cap="none" dirty="0"/>
                  <a:t>    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D46B1D3-BCAA-46FD-A8D4-7DD5357CBF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520538" y="988302"/>
                <a:ext cx="10363826" cy="342410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FDCCF9DE-E822-46C4-AB8D-13AB807B72DF}"/>
              </a:ext>
            </a:extLst>
          </p:cNvPr>
          <p:cNvCxnSpPr>
            <a:cxnSpLocks/>
          </p:cNvCxnSpPr>
          <p:nvPr/>
        </p:nvCxnSpPr>
        <p:spPr>
          <a:xfrm>
            <a:off x="5307791" y="1437629"/>
            <a:ext cx="12486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9E7A225E-35FF-414A-B69A-2F8260D9D1FF}"/>
              </a:ext>
            </a:extLst>
          </p:cNvPr>
          <p:cNvCxnSpPr>
            <a:cxnSpLocks/>
          </p:cNvCxnSpPr>
          <p:nvPr/>
        </p:nvCxnSpPr>
        <p:spPr>
          <a:xfrm>
            <a:off x="7399015" y="1437629"/>
            <a:ext cx="12486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4E48BB5D-C88E-4106-AF00-741BC9B7550B}"/>
              </a:ext>
            </a:extLst>
          </p:cNvPr>
          <p:cNvCxnSpPr>
            <a:cxnSpLocks/>
          </p:cNvCxnSpPr>
          <p:nvPr/>
        </p:nvCxnSpPr>
        <p:spPr>
          <a:xfrm>
            <a:off x="3068839" y="1437629"/>
            <a:ext cx="12486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F9920DD5-C2D4-4055-87E6-77571B7EB4A7}"/>
              </a:ext>
            </a:extLst>
          </p:cNvPr>
          <p:cNvSpPr txBox="1"/>
          <p:nvPr/>
        </p:nvSpPr>
        <p:spPr>
          <a:xfrm>
            <a:off x="4840101" y="618970"/>
            <a:ext cx="2706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Linear evolution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9C4C3D9-C90C-4CD3-A9CB-267D238F3493}"/>
              </a:ext>
            </a:extLst>
          </p:cNvPr>
          <p:cNvSpPr txBox="1"/>
          <p:nvPr/>
        </p:nvSpPr>
        <p:spPr>
          <a:xfrm>
            <a:off x="9506535" y="1972491"/>
            <a:ext cx="232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non-linear effect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EBBE6D8C-BFA0-44E1-BCA2-897DC8A4A0F9}"/>
              </a:ext>
            </a:extLst>
          </p:cNvPr>
          <p:cNvCxnSpPr/>
          <p:nvPr/>
        </p:nvCxnSpPr>
        <p:spPr>
          <a:xfrm>
            <a:off x="9098280" y="1770017"/>
            <a:ext cx="0" cy="1175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6520B016-8F11-4E89-A6E2-C50232730C93}"/>
                  </a:ext>
                </a:extLst>
              </p:cNvPr>
              <p:cNvSpPr/>
              <p:nvPr/>
            </p:nvSpPr>
            <p:spPr>
              <a:xfrm>
                <a:off x="7602924" y="3314644"/>
                <a:ext cx="3324489" cy="1022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6520B016-8F11-4E89-A6E2-C50232730C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2924" y="3314644"/>
                <a:ext cx="3324489" cy="1022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E5E6D4C7-F8CA-4F36-9A42-447ECE28AD80}"/>
              </a:ext>
            </a:extLst>
          </p:cNvPr>
          <p:cNvSpPr/>
          <p:nvPr/>
        </p:nvSpPr>
        <p:spPr>
          <a:xfrm>
            <a:off x="7546290" y="4372744"/>
            <a:ext cx="41016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galaxy density fluctuations </a:t>
            </a:r>
            <a:endParaRPr lang="zh-CN" altLang="en-US" sz="28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C9A7280-A3A6-4573-86F7-65AA66F8C6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095" y="2942704"/>
            <a:ext cx="6303356" cy="17745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A34F27D-CAA7-4711-A0F0-5E52832BEB52}"/>
                  </a:ext>
                </a:extLst>
              </p:cNvPr>
              <p:cNvSpPr txBox="1"/>
              <p:nvPr/>
            </p:nvSpPr>
            <p:spPr>
              <a:xfrm flipH="1">
                <a:off x="2285576" y="2881608"/>
                <a:ext cx="451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𝜁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A34F27D-CAA7-4711-A0F0-5E52832BE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285576" y="2881608"/>
                <a:ext cx="451087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79321CB-BC35-46DF-A60E-7FA0F411A43D}"/>
                  </a:ext>
                </a:extLst>
              </p:cNvPr>
              <p:cNvSpPr txBox="1"/>
              <p:nvPr/>
            </p:nvSpPr>
            <p:spPr>
              <a:xfrm>
                <a:off x="4441900" y="2945674"/>
                <a:ext cx="45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𝜁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79321CB-BC35-46DF-A60E-7FA0F411A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900" y="2945674"/>
                <a:ext cx="45719" cy="369332"/>
              </a:xfrm>
              <a:prstGeom prst="rect">
                <a:avLst/>
              </a:prstGeom>
              <a:blipFill>
                <a:blip r:embed="rId7"/>
                <a:stretch>
                  <a:fillRect l="-200000" r="-457143"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096B2E2-6C01-499A-8DAC-D7F0A1E645DD}"/>
                  </a:ext>
                </a:extLst>
              </p:cNvPr>
              <p:cNvSpPr txBox="1"/>
              <p:nvPr/>
            </p:nvSpPr>
            <p:spPr>
              <a:xfrm>
                <a:off x="2285577" y="4364293"/>
                <a:ext cx="45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𝜁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096B2E2-6C01-499A-8DAC-D7F0A1E64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577" y="4364293"/>
                <a:ext cx="45719" cy="369332"/>
              </a:xfrm>
              <a:prstGeom prst="rect">
                <a:avLst/>
              </a:prstGeom>
              <a:blipFill>
                <a:blip r:embed="rId8"/>
                <a:stretch>
                  <a:fillRect l="-200000" r="-457143"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93B086C-EA24-4A72-8E0B-4CD8CE285844}"/>
                  </a:ext>
                </a:extLst>
              </p:cNvPr>
              <p:cNvSpPr txBox="1"/>
              <p:nvPr/>
            </p:nvSpPr>
            <p:spPr>
              <a:xfrm>
                <a:off x="4279037" y="4316177"/>
                <a:ext cx="1628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𝜁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93B086C-EA24-4A72-8E0B-4CD8CE285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037" y="4316177"/>
                <a:ext cx="162863" cy="369332"/>
              </a:xfrm>
              <a:prstGeom prst="rect">
                <a:avLst/>
              </a:prstGeom>
              <a:blipFill>
                <a:blip r:embed="rId9"/>
                <a:stretch>
                  <a:fillRect l="-14815" r="-81481"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0152F4DD-C3CE-4532-B797-1125F2988E7C}"/>
              </a:ext>
            </a:extLst>
          </p:cNvPr>
          <p:cNvSpPr txBox="1"/>
          <p:nvPr/>
        </p:nvSpPr>
        <p:spPr>
          <a:xfrm flipH="1">
            <a:off x="3396437" y="3293391"/>
            <a:ext cx="24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dirty="0">
                <a:solidFill>
                  <a:srgbClr val="FF0000"/>
                </a:solidFill>
              </a:rPr>
              <a:t>s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543597E-E5E7-4571-8B5E-0E3453D5606B}"/>
                  </a:ext>
                </a:extLst>
              </p:cNvPr>
              <p:cNvSpPr txBox="1"/>
              <p:nvPr/>
            </p:nvSpPr>
            <p:spPr>
              <a:xfrm flipH="1">
                <a:off x="386307" y="3250940"/>
                <a:ext cx="233758" cy="39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543597E-E5E7-4571-8B5E-0E3453D56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86307" y="3250940"/>
                <a:ext cx="233758" cy="391902"/>
              </a:xfrm>
              <a:prstGeom prst="rect">
                <a:avLst/>
              </a:prstGeom>
              <a:blipFill>
                <a:blip r:embed="rId10"/>
                <a:stretch>
                  <a:fillRect r="-120513" b="-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B434963D-5F29-434C-A705-BC89C0262F61}"/>
                  </a:ext>
                </a:extLst>
              </p:cNvPr>
              <p:cNvSpPr/>
              <p:nvPr/>
            </p:nvSpPr>
            <p:spPr>
              <a:xfrm>
                <a:off x="6088624" y="3233049"/>
                <a:ext cx="627479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B434963D-5F29-434C-A705-BC89C0262F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624" y="3233049"/>
                <a:ext cx="627479" cy="391902"/>
              </a:xfrm>
              <a:prstGeom prst="rect">
                <a:avLst/>
              </a:prstGeom>
              <a:blipFill>
                <a:blip r:embed="rId11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344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457"/>
    </mc:Choice>
    <mc:Fallback>
      <p:transition spd="slow" advTm="2845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98E8FDE-6763-449E-9F64-B853EFA1CECE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02433" y="737499"/>
                <a:ext cx="10363826" cy="41676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2600" cap="none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Threshold model: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cap="non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i="1" cap="non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600" i="1" cap="non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altLang="zh-CN" sz="2600" i="1" cap="non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600" i="1" cap="non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600" i="1" cap="none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600" i="1" cap="non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600" cap="non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600" cap="non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altLang="zh-CN" sz="2600" cap="none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600" i="1" cap="none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𝛿𝜌</m:t>
                    </m:r>
                    <m:d>
                      <m:dPr>
                        <m:ctrlPr>
                          <a:rPr lang="en-US" altLang="zh-CN" sz="2600" i="1" cap="non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600" i="1" cap="non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600" i="1" cap="none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CN" sz="2600" i="1" cap="none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altLang="zh-CN" sz="2600" i="1" cap="non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i="1" cap="non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600" i="1" cap="non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zh-CN" sz="2600" cap="none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600" b="0" dirty="0">
                    <a:solidFill>
                      <a:schemeClr val="tx1"/>
                    </a:solidFill>
                  </a:rPr>
                  <a:t>  </a:t>
                </a:r>
                <a:endParaRPr lang="en-US" altLang="zh-CN" sz="2600" b="0" i="1" cap="none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sz="2600" b="0" i="1" cap="none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600" i="1">
                        <a:latin typeface="Cambria Math" panose="02040503050406030204" pitchFamily="18" charset="0"/>
                      </a:rPr>
                      <m:t>𝛿𝜌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600" i="1">
                            <a:latin typeface="Cambria Math" panose="02040503050406030204" pitchFamily="18" charset="0"/>
                          </a:rPr>
                          <m:t>𝛿</m:t>
                        </m:r>
                        <m:sSup>
                          <m:sSupPr>
                            <m:ctrlPr>
                              <a:rPr lang="en-US" altLang="zh-CN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altLang="zh-CN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− &lt;</m:t>
                        </m:r>
                        <m:r>
                          <a:rPr lang="en-US" altLang="zh-CN" sz="2600" i="1">
                            <a:latin typeface="Cambria Math" panose="02040503050406030204" pitchFamily="18" charset="0"/>
                          </a:rPr>
                          <m:t>𝛿</m:t>
                        </m:r>
                        <m:sSup>
                          <m:sSupPr>
                            <m:ctrlPr>
                              <a:rPr lang="en-US" altLang="zh-CN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altLang="zh-CN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600" i="1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</m:d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sz="2600" dirty="0"/>
                  <a:t>…                                       </a:t>
                </a:r>
              </a:p>
              <a:p>
                <a:pPr marL="0" indent="0">
                  <a:buNone/>
                </a:pPr>
                <a:r>
                  <a:rPr lang="en-US" altLang="zh-CN" sz="2600" cap="none" dirty="0"/>
                  <a:t>Poisson equation:   </a:t>
                </a:r>
                <a14:m>
                  <m:oMath xmlns:m="http://schemas.openxmlformats.org/officeDocument/2006/math">
                    <m:r>
                      <a:rPr lang="en-US" altLang="zh-CN" sz="2600" cap="none">
                        <a:latin typeface="Cambria Math" panose="02040503050406030204" pitchFamily="18" charset="0"/>
                      </a:rPr>
                      <m:t>                       </m:t>
                    </m:r>
                    <m:r>
                      <a:rPr lang="en-US" altLang="zh-CN" sz="2600" i="1">
                        <a:latin typeface="Cambria Math" panose="02040503050406030204" pitchFamily="18" charset="0"/>
                      </a:rPr>
                      <m:t>𝛿𝜌</m:t>
                    </m:r>
                    <m:d>
                      <m:dPr>
                        <m:ctrlPr>
                          <a:rPr lang="en-US" altLang="zh-C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zh-CN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600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altLang="zh-CN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600" i="1">
                            <a:latin typeface="Cambria Math" panose="02040503050406030204" pitchFamily="18" charset="0"/>
                          </a:rPr>
                          <m:t>5</m:t>
                        </m:r>
                        <m:sSub>
                          <m:sSubPr>
                            <m:ctrlPr>
                              <a:rPr lang="en-US" altLang="zh-CN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zh-CN" sz="2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CN" sz="2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zh-CN" sz="26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C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sSub>
                      <m:sSubPr>
                        <m:ctrlPr>
                          <a:rPr lang="en-US" altLang="zh-C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i="1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altLang="zh-CN" sz="2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zh-CN" sz="2600" dirty="0"/>
              </a:p>
              <a:p>
                <a:pPr marL="0" indent="0">
                  <a:buNone/>
                </a:pPr>
                <a:endParaRPr lang="en-US" altLang="zh-CN" sz="2600" dirty="0"/>
              </a:p>
              <a:p>
                <a:pPr marL="0" indent="0">
                  <a:buNone/>
                </a:pPr>
                <a:r>
                  <a:rPr lang="en-US" altLang="zh-CN" sz="2600" dirty="0"/>
                  <a:t>  </a:t>
                </a:r>
                <a14:m>
                  <m:oMath xmlns:m="http://schemas.openxmlformats.org/officeDocument/2006/math">
                    <m:r>
                      <a:rPr lang="en-US" altLang="zh-CN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&gt;~</m:t>
                    </m:r>
                    <m:f>
                      <m:f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zh-CN" sz="2600" cap="none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ea typeface="Cambria Math" panose="02040503050406030204" pitchFamily="18" charset="0"/>
                  </a:rPr>
                  <a:t>                           </a:t>
                </a:r>
                <a:r>
                  <a:rPr lang="en-US" altLang="zh-CN" sz="2600" b="1" cap="none" dirty="0">
                    <a:solidFill>
                      <a:schemeClr val="accent1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gaussian             </a:t>
                </a:r>
                <a14:m>
                  <m:oMath xmlns:m="http://schemas.openxmlformats.org/officeDocument/2006/math">
                    <m:r>
                      <a:rPr lang="en-US" altLang="zh-CN" sz="26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sz="26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sSub>
                      <m:sSubPr>
                        <m:ctrlPr>
                          <a:rPr lang="en-US" altLang="zh-CN" sz="2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zh-CN" sz="2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sub>
                    </m:sSub>
                    <m:r>
                      <a:rPr lang="en-US" altLang="zh-CN" sz="26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sSub>
                      <m:sSubPr>
                        <m:ctrlPr>
                          <a:rPr lang="en-US" altLang="zh-CN" sz="2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zh-CN" sz="2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sub>
                    </m:sSub>
                    <m:r>
                      <a:rPr lang="en-US" altLang="zh-CN" sz="26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&gt;~</m:t>
                    </m:r>
                    <m:sSubSup>
                      <m:sSubSupPr>
                        <m:ctrlPr>
                          <a:rPr lang="en-US" altLang="zh-CN" sz="2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CN" sz="2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altLang="zh-CN" sz="26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zh-CN" altLang="en-US" sz="26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US" altLang="zh-CN" sz="26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altLang="zh-CN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98E8FDE-6763-449E-9F64-B853EFA1CE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02433" y="737499"/>
                <a:ext cx="10363826" cy="4167604"/>
              </a:xfrm>
              <a:blipFill>
                <a:blip r:embed="rId3"/>
                <a:stretch>
                  <a:fillRect l="-10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内容占位符 20">
            <a:extLst>
              <a:ext uri="{FF2B5EF4-FFF2-40B4-BE49-F238E27FC236}">
                <a16:creationId xmlns:a16="http://schemas.microsoft.com/office/drawing/2014/main" id="{DC9BD293-9AC5-4008-AE81-5F2654325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909" y="5511837"/>
            <a:ext cx="3533775" cy="391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053E7DB8-D7C5-490C-97AE-49F28ADD1B76}"/>
                  </a:ext>
                </a:extLst>
              </p:cNvPr>
              <p:cNvSpPr/>
              <p:nvPr/>
            </p:nvSpPr>
            <p:spPr>
              <a:xfrm>
                <a:off x="6471575" y="5208684"/>
                <a:ext cx="627479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053E7DB8-D7C5-490C-97AE-49F28ADD1B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575" y="5208684"/>
                <a:ext cx="627479" cy="391902"/>
              </a:xfrm>
              <a:prstGeom prst="rect">
                <a:avLst/>
              </a:prstGeom>
              <a:blipFill>
                <a:blip r:embed="rId5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97A337A4-D54A-4558-A6B2-177930FB670A}"/>
                  </a:ext>
                </a:extLst>
              </p:cNvPr>
              <p:cNvSpPr/>
              <p:nvPr/>
            </p:nvSpPr>
            <p:spPr>
              <a:xfrm>
                <a:off x="9965890" y="5164309"/>
                <a:ext cx="627479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97A337A4-D54A-4558-A6B2-177930FB67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5890" y="5164309"/>
                <a:ext cx="627479" cy="391902"/>
              </a:xfrm>
              <a:prstGeom prst="rect">
                <a:avLst/>
              </a:prstGeom>
              <a:blipFill>
                <a:blip r:embed="rId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06D41B4C-3258-4B3B-9DE1-9B29A2212BE5}"/>
                  </a:ext>
                </a:extLst>
              </p:cNvPr>
              <p:cNvSpPr/>
              <p:nvPr/>
            </p:nvSpPr>
            <p:spPr>
              <a:xfrm>
                <a:off x="7488996" y="5272623"/>
                <a:ext cx="3668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𝜁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06D41B4C-3258-4B3B-9DE1-9B29A2212B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996" y="5272623"/>
                <a:ext cx="366831" cy="369332"/>
              </a:xfrm>
              <a:prstGeom prst="rect">
                <a:avLst/>
              </a:prstGeom>
              <a:blipFill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0A6EAB66-64D6-44F0-8CA5-83D928F2F9DE}"/>
                  </a:ext>
                </a:extLst>
              </p:cNvPr>
              <p:cNvSpPr/>
              <p:nvPr/>
            </p:nvSpPr>
            <p:spPr>
              <a:xfrm>
                <a:off x="9080449" y="5272623"/>
                <a:ext cx="3668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𝜁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0A6EAB66-64D6-44F0-8CA5-83D928F2F9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0449" y="5272623"/>
                <a:ext cx="366831" cy="369332"/>
              </a:xfrm>
              <a:prstGeom prst="rect">
                <a:avLst/>
              </a:prstGeom>
              <a:blipFill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>
            <a:extLst>
              <a:ext uri="{FF2B5EF4-FFF2-40B4-BE49-F238E27FC236}">
                <a16:creationId xmlns:a16="http://schemas.microsoft.com/office/drawing/2014/main" id="{96513CCE-FAEC-4D44-8AE9-592B9B056F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2433" y="4762485"/>
            <a:ext cx="3157561" cy="209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77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539"/>
    </mc:Choice>
    <mc:Fallback>
      <p:transition spd="slow" advTm="6353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0F589E7E-6370-49C9-9836-EF7FF22D4336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02433" y="737499"/>
                <a:ext cx="10363826" cy="49144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2400" cap="none" dirty="0"/>
                  <a:t>Non-gaussian :</a:t>
                </a:r>
              </a:p>
              <a:p>
                <a:pPr marL="0" indent="0">
                  <a:buNone/>
                </a:pPr>
                <a:r>
                  <a:rPr lang="en-US" altLang="zh-CN" sz="2400" cap="none" dirty="0"/>
                  <a:t>Compressed region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cap="none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400" i="1" cap="non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altLang="zh-CN" sz="24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4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4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240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CN" sz="240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240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altLang="zh-CN" sz="2400" i="1" cap="none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altLang="zh-CN" sz="2400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CN" sz="2400" i="1" cap="none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 cap="none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2400" i="1" cap="none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altLang="zh-CN" sz="24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zh-CN" sz="24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altLang="zh-CN" sz="24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4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4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altLang="zh-CN" sz="24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4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24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US" altLang="zh-CN" sz="24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en-US" altLang="zh-CN" sz="2400" cap="none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sz="2400" b="0" i="1" cap="none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400" b="0" i="1" cap="none" smtClean="0">
                        <a:latin typeface="Cambria Math" panose="02040503050406030204" pitchFamily="18" charset="0"/>
                      </a:rPr>
                      <m:t>𝜁</m:t>
                    </m:r>
                    <m:d>
                      <m:dPr>
                        <m:ctrlPr>
                          <a:rPr lang="en-US" altLang="zh-CN" sz="2400" b="0" i="1" cap="none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cap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cap="none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400" b="0" i="1" cap="none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400" b="0" i="1" cap="none" smtClean="0">
                        <a:latin typeface="Cambria Math" panose="02040503050406030204" pitchFamily="18" charset="0"/>
                      </a:rPr>
                      <m:t>𝜁</m:t>
                    </m:r>
                    <m:d>
                      <m:dPr>
                        <m:ctrlPr>
                          <a:rPr lang="en-US" altLang="zh-CN" sz="2400" b="0" i="1" cap="none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cap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cap="none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400" b="0" i="1" cap="none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400" b="0" i="1" cap="none" smtClean="0">
                        <a:latin typeface="Cambria Math" panose="02040503050406030204" pitchFamily="18" charset="0"/>
                      </a:rPr>
                      <m:t>𝜁</m:t>
                    </m:r>
                    <m:d>
                      <m:dPr>
                        <m:ctrlPr>
                          <a:rPr lang="en-US" altLang="zh-CN" sz="2400" b="0" i="1" cap="none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cap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cap="none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400" b="0" i="1" cap="none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CN" sz="2400" b="0" i="1" cap="none" smtClean="0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altLang="zh-CN" sz="2400" b="0" i="1" cap="none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0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cap="none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400" b="0" i="1" cap="none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2400" b="0" i="1" cap="none" smtClean="0">
                        <a:latin typeface="Cambria Math" panose="02040503050406030204" pitchFamily="18" charset="0"/>
                      </a:rPr>
                      <m:t>)&gt;</m:t>
                    </m:r>
                    <m:r>
                      <a:rPr lang="en-US" altLang="zh-CN" sz="2400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24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sz="24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−3+2</m:t>
                        </m:r>
                        <m:r>
                          <a:rPr lang="en-US" altLang="zh-CN" sz="24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en-US" altLang="zh-CN" sz="2400" cap="none" dirty="0"/>
                  <a:t> </a:t>
                </a:r>
                <a:endParaRPr lang="en-US" altLang="zh-CN" sz="2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&gt;~</m:t>
                    </m:r>
                    <m:sSubSup>
                      <m:sSubSup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−3+2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en-US" altLang="zh-CN" sz="2400" b="0" cap="none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zh-CN" sz="2400" b="0" cap="none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cap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altLang="zh-CN" sz="2400" i="1" cap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altLang="zh-CN" sz="2400" b="0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400" b="0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400" b="0" i="1" cap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altLang="zh-CN" sz="2400" b="0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cap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0" i="1" cap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altLang="zh-CN" sz="2400" b="0" i="1" cap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altLang="zh-CN" sz="2400" b="0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400" b="0" i="1" cap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sz="2400" b="0" i="1" cap="none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cap="none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altLang="zh-CN" sz="2400" b="0" i="1" cap="none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zh-CN" sz="2400" b="0" i="1" cap="none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cap="none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altLang="zh-CN" sz="2400" b="0" i="1" cap="none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</a:rPr>
                  <a:t> </a:t>
                </a:r>
                <a:endParaRPr lang="en-US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0F589E7E-6370-49C9-9836-EF7FF22D43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02433" y="737499"/>
                <a:ext cx="10363826" cy="4914468"/>
              </a:xfrm>
              <a:blipFill>
                <a:blip r:embed="rId3"/>
                <a:stretch>
                  <a:fillRect l="-882" t="-1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88DFD96B-08CE-499B-AC0D-6EEBAA05B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7984" y="3423717"/>
            <a:ext cx="6303356" cy="17745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A55F067-6953-4765-A528-0C2C0595A3CE}"/>
                  </a:ext>
                </a:extLst>
              </p:cNvPr>
              <p:cNvSpPr txBox="1"/>
              <p:nvPr/>
            </p:nvSpPr>
            <p:spPr>
              <a:xfrm>
                <a:off x="7217777" y="3426297"/>
                <a:ext cx="45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A55F067-6953-4765-A528-0C2C0595A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777" y="3426297"/>
                <a:ext cx="45719" cy="369332"/>
              </a:xfrm>
              <a:prstGeom prst="rect">
                <a:avLst/>
              </a:prstGeom>
              <a:blipFill>
                <a:blip r:embed="rId6"/>
                <a:stretch>
                  <a:fillRect l="-125000" r="-5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3F6DCB2-4D1C-436E-9B34-320A924B0473}"/>
                  </a:ext>
                </a:extLst>
              </p:cNvPr>
              <p:cNvSpPr txBox="1"/>
              <p:nvPr/>
            </p:nvSpPr>
            <p:spPr>
              <a:xfrm>
                <a:off x="9419819" y="3490363"/>
                <a:ext cx="45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3F6DCB2-4D1C-436E-9B34-320A924B0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9819" y="3490363"/>
                <a:ext cx="45719" cy="369332"/>
              </a:xfrm>
              <a:prstGeom prst="rect">
                <a:avLst/>
              </a:prstGeom>
              <a:blipFill>
                <a:blip r:embed="rId7"/>
                <a:stretch>
                  <a:fillRect l="-125000" r="-5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BA934C2-5E51-4BE6-A1FD-019E04D71E21}"/>
                  </a:ext>
                </a:extLst>
              </p:cNvPr>
              <p:cNvSpPr txBox="1"/>
              <p:nvPr/>
            </p:nvSpPr>
            <p:spPr>
              <a:xfrm>
                <a:off x="7263496" y="4908982"/>
                <a:ext cx="45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BA934C2-5E51-4BE6-A1FD-019E04D71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496" y="4908982"/>
                <a:ext cx="45719" cy="369332"/>
              </a:xfrm>
              <a:prstGeom prst="rect">
                <a:avLst/>
              </a:prstGeom>
              <a:blipFill>
                <a:blip r:embed="rId8"/>
                <a:stretch>
                  <a:fillRect l="-157143" r="-6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98B3D2E-580B-4FF1-82BA-0B10F8F8D1B6}"/>
                  </a:ext>
                </a:extLst>
              </p:cNvPr>
              <p:cNvSpPr txBox="1"/>
              <p:nvPr/>
            </p:nvSpPr>
            <p:spPr>
              <a:xfrm>
                <a:off x="9567143" y="4828905"/>
                <a:ext cx="1628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98B3D2E-580B-4FF1-82BA-0B10F8F8D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7143" y="4828905"/>
                <a:ext cx="162863" cy="369332"/>
              </a:xfrm>
              <a:prstGeom prst="rect">
                <a:avLst/>
              </a:prstGeom>
              <a:blipFill>
                <a:blip r:embed="rId9"/>
                <a:stretch>
                  <a:fillRect r="-1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9C4FF62C-84AF-47B3-9B41-F168BF15CBA2}"/>
              </a:ext>
            </a:extLst>
          </p:cNvPr>
          <p:cNvSpPr txBox="1"/>
          <p:nvPr/>
        </p:nvSpPr>
        <p:spPr>
          <a:xfrm flipH="1">
            <a:off x="8374356" y="3838080"/>
            <a:ext cx="24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dirty="0">
                <a:solidFill>
                  <a:srgbClr val="FF0000"/>
                </a:solidFill>
              </a:rPr>
              <a:t>s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1AD7180-0B9F-4739-BEB6-30B6AF5A6929}"/>
                  </a:ext>
                </a:extLst>
              </p:cNvPr>
              <p:cNvSpPr txBox="1"/>
              <p:nvPr/>
            </p:nvSpPr>
            <p:spPr>
              <a:xfrm flipH="1">
                <a:off x="5364226" y="3795629"/>
                <a:ext cx="233758" cy="39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1AD7180-0B9F-4739-BEB6-30B6AF5A6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64226" y="3795629"/>
                <a:ext cx="233758" cy="391902"/>
              </a:xfrm>
              <a:prstGeom prst="rect">
                <a:avLst/>
              </a:prstGeom>
              <a:blipFill>
                <a:blip r:embed="rId10"/>
                <a:stretch>
                  <a:fillRect r="-123684"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DBE044E3-4F61-46F5-BFD4-E0279C664643}"/>
                  </a:ext>
                </a:extLst>
              </p:cNvPr>
              <p:cNvSpPr/>
              <p:nvPr/>
            </p:nvSpPr>
            <p:spPr>
              <a:xfrm>
                <a:off x="11066543" y="3777738"/>
                <a:ext cx="627479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DBE044E3-4F61-46F5-BFD4-E0279C6646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6543" y="3777738"/>
                <a:ext cx="627479" cy="391902"/>
              </a:xfrm>
              <a:prstGeom prst="rect">
                <a:avLst/>
              </a:prstGeom>
              <a:blipFill>
                <a:blip r:embed="rId11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>
            <a:extLst>
              <a:ext uri="{FF2B5EF4-FFF2-40B4-BE49-F238E27FC236}">
                <a16:creationId xmlns:a16="http://schemas.microsoft.com/office/drawing/2014/main" id="{0D6F4C9F-A90B-4D1F-9DD0-1E973C0A05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2037" y="4353733"/>
            <a:ext cx="3157561" cy="2095515"/>
          </a:xfrm>
          <a:prstGeom prst="rect">
            <a:avLst/>
          </a:prstGeom>
        </p:spPr>
      </p:pic>
      <p:sp>
        <p:nvSpPr>
          <p:cNvPr id="19" name="Rectangle 1">
            <a:hlinkClick r:id="rId13"/>
            <a:extLst>
              <a:ext uri="{FF2B5EF4-FFF2-40B4-BE49-F238E27FC236}">
                <a16:creationId xmlns:a16="http://schemas.microsoft.com/office/drawing/2014/main" id="{6A10F754-ED03-48A4-B6AE-8B51CE729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887" y="5651967"/>
            <a:ext cx="53022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An, </a:t>
            </a:r>
            <a:r>
              <a:rPr kumimoji="0" lang="en-US" altLang="zh-CN" sz="1600" b="0" i="0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Haipeng</a:t>
            </a:r>
            <a:r>
              <a:rPr kumimoji="0" lang="en-US" altLang="zh-CN" sz="16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zh-CN" altLang="zh-CN" sz="1600" b="0" i="1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et al.</a:t>
            </a:r>
            <a:r>
              <a:rPr kumimoji="0" lang="zh-CN" altLang="zh-CN" sz="16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Phys.Rev. D97 (2018) no.12, 123528 </a:t>
            </a:r>
            <a:endParaRPr kumimoji="0" lang="en-US" altLang="zh-CN" sz="1600" b="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arXiv:1711.02667 [hep-ph] </a:t>
            </a:r>
          </a:p>
        </p:txBody>
      </p:sp>
    </p:spTree>
    <p:extLst>
      <p:ext uri="{BB962C8B-B14F-4D97-AF65-F5344CB8AC3E}">
        <p14:creationId xmlns:p14="http://schemas.microsoft.com/office/powerpoint/2010/main" val="1142545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767"/>
    </mc:Choice>
    <mc:Fallback>
      <p:transition spd="slow" advTm="3276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>
            <a:extLst>
              <a:ext uri="{FF2B5EF4-FFF2-40B4-BE49-F238E27FC236}">
                <a16:creationId xmlns:a16="http://schemas.microsoft.com/office/drawing/2014/main" id="{962DB9B5-E546-40D7-B8ED-D50608206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37" y="4353733"/>
            <a:ext cx="3157561" cy="2095515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0408D002-8361-426B-A197-73C49EB88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061" y="4353733"/>
            <a:ext cx="3138510" cy="20907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内容占位符 2">
                <a:extLst>
                  <a:ext uri="{FF2B5EF4-FFF2-40B4-BE49-F238E27FC236}">
                    <a16:creationId xmlns:a16="http://schemas.microsoft.com/office/drawing/2014/main" id="{B99FB0B1-9F75-4E9D-B6AC-5ABC9D8ED8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2433" y="737499"/>
                <a:ext cx="10363826" cy="49144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8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zh-CN" sz="2400" cap="none" dirty="0"/>
                  <a:t>Non-gaussian 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zh-CN" sz="2400" cap="none" dirty="0"/>
                  <a:t>Compressed region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cap="none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400" i="1" cap="non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altLang="zh-CN" sz="24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4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4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240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CN" sz="240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240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altLang="zh-CN" sz="2400" i="1" cap="none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altLang="zh-CN" sz="2400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CN" sz="2400" i="1" cap="none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 cap="none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2400" i="1" cap="none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altLang="zh-CN" sz="24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zh-CN" sz="24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altLang="zh-CN" sz="24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4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4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altLang="zh-CN" sz="24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4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24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US" altLang="zh-CN" sz="24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en-US" altLang="zh-CN" sz="2400" cap="none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altLang="zh-CN" sz="2400" i="1" cap="none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400" i="1" cap="none" smtClean="0">
                        <a:latin typeface="Cambria Math" panose="02040503050406030204" pitchFamily="18" charset="0"/>
                      </a:rPr>
                      <m:t>𝜁</m:t>
                    </m:r>
                    <m:d>
                      <m:dPr>
                        <m:ctrlPr>
                          <a:rPr lang="en-US" altLang="zh-CN" sz="2400" i="1" cap="none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 cap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cap="none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400" i="1" cap="none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400" i="1" cap="none" smtClean="0">
                        <a:latin typeface="Cambria Math" panose="02040503050406030204" pitchFamily="18" charset="0"/>
                      </a:rPr>
                      <m:t>𝜁</m:t>
                    </m:r>
                    <m:d>
                      <m:dPr>
                        <m:ctrlPr>
                          <a:rPr lang="en-US" altLang="zh-CN" sz="2400" i="1" cap="none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 cap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cap="none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400" i="1" cap="none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400" i="1" cap="none" smtClean="0">
                        <a:latin typeface="Cambria Math" panose="02040503050406030204" pitchFamily="18" charset="0"/>
                      </a:rPr>
                      <m:t>𝜁</m:t>
                    </m:r>
                    <m:d>
                      <m:dPr>
                        <m:ctrlPr>
                          <a:rPr lang="en-US" altLang="zh-CN" sz="2400" i="1" cap="none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 cap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cap="none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400" i="1" cap="none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CN" sz="2400" i="1" cap="none" smtClean="0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altLang="zh-CN" sz="2400" i="1" cap="none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cap="none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400" i="1" cap="none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2400" i="1" cap="none" smtClean="0">
                        <a:latin typeface="Cambria Math" panose="02040503050406030204" pitchFamily="18" charset="0"/>
                      </a:rPr>
                      <m:t>)&gt;</m:t>
                    </m:r>
                    <m:r>
                      <a:rPr lang="en-US" altLang="zh-CN" sz="240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240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sz="240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−3+2</m:t>
                        </m:r>
                        <m:r>
                          <a:rPr lang="en-US" altLang="zh-CN" sz="240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en-US" altLang="zh-CN" sz="2400" cap="none" dirty="0"/>
                  <a:t> </a:t>
                </a:r>
                <a:endParaRPr lang="en-US" altLang="zh-CN" sz="2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&gt;~</m:t>
                    </m:r>
                    <m:sSubSup>
                      <m:sSubSup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−3+2</m:t>
                        </m:r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en-US" altLang="zh-CN" sz="2400" cap="none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zh-CN" sz="2400" cap="none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cap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altLang="zh-CN" sz="2400" i="1" cap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altLang="zh-CN" sz="2400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400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400" i="1" cap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altLang="zh-CN" sz="2400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i="1" cap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 cap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altLang="zh-CN" sz="2400" i="1" cap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altLang="zh-CN" sz="2400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400" i="1" cap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sz="2400" i="1" cap="none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 cap="none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altLang="zh-CN" sz="2400" i="1" cap="none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zh-CN" sz="2400" i="1" cap="none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 cap="none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altLang="zh-CN" sz="2400" i="1" cap="none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</a:rPr>
                  <a:t> </a:t>
                </a:r>
                <a:endParaRPr lang="en-US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内容占位符 2">
                <a:extLst>
                  <a:ext uri="{FF2B5EF4-FFF2-40B4-BE49-F238E27FC236}">
                    <a16:creationId xmlns:a16="http://schemas.microsoft.com/office/drawing/2014/main" id="{B99FB0B1-9F75-4E9D-B6AC-5ABC9D8ED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33" y="737499"/>
                <a:ext cx="10363826" cy="4914468"/>
              </a:xfrm>
              <a:prstGeom prst="rect">
                <a:avLst/>
              </a:prstGeom>
              <a:blipFill>
                <a:blip r:embed="rId5"/>
                <a:stretch>
                  <a:fillRect l="-882" t="-1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图片 22">
            <a:extLst>
              <a:ext uri="{FF2B5EF4-FFF2-40B4-BE49-F238E27FC236}">
                <a16:creationId xmlns:a16="http://schemas.microsoft.com/office/drawing/2014/main" id="{011CF0A1-D60C-45A8-BB3E-0302B958B7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7984" y="3423717"/>
            <a:ext cx="6303356" cy="17745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2CBE142D-B896-422F-A3E7-30B5676D86F5}"/>
                  </a:ext>
                </a:extLst>
              </p:cNvPr>
              <p:cNvSpPr txBox="1"/>
              <p:nvPr/>
            </p:nvSpPr>
            <p:spPr>
              <a:xfrm>
                <a:off x="7217777" y="3426297"/>
                <a:ext cx="45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2CBE142D-B896-422F-A3E7-30B5676D8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777" y="3426297"/>
                <a:ext cx="45719" cy="369332"/>
              </a:xfrm>
              <a:prstGeom prst="rect">
                <a:avLst/>
              </a:prstGeom>
              <a:blipFill>
                <a:blip r:embed="rId7"/>
                <a:stretch>
                  <a:fillRect l="-125000" r="-5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A790BCB8-3000-4991-95A5-4B852BA43E7C}"/>
                  </a:ext>
                </a:extLst>
              </p:cNvPr>
              <p:cNvSpPr txBox="1"/>
              <p:nvPr/>
            </p:nvSpPr>
            <p:spPr>
              <a:xfrm>
                <a:off x="9419819" y="3490363"/>
                <a:ext cx="45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A790BCB8-3000-4991-95A5-4B852BA43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9819" y="3490363"/>
                <a:ext cx="45719" cy="369332"/>
              </a:xfrm>
              <a:prstGeom prst="rect">
                <a:avLst/>
              </a:prstGeom>
              <a:blipFill>
                <a:blip r:embed="rId8"/>
                <a:stretch>
                  <a:fillRect l="-125000" r="-5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E7A073DD-AB77-4726-BDFA-967E5DF92998}"/>
                  </a:ext>
                </a:extLst>
              </p:cNvPr>
              <p:cNvSpPr txBox="1"/>
              <p:nvPr/>
            </p:nvSpPr>
            <p:spPr>
              <a:xfrm>
                <a:off x="7263496" y="4908982"/>
                <a:ext cx="45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E7A073DD-AB77-4726-BDFA-967E5DF92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496" y="4908982"/>
                <a:ext cx="45719" cy="369332"/>
              </a:xfrm>
              <a:prstGeom prst="rect">
                <a:avLst/>
              </a:prstGeom>
              <a:blipFill>
                <a:blip r:embed="rId9"/>
                <a:stretch>
                  <a:fillRect l="-157143" r="-6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ED08EB54-5D3A-4F9D-A33E-18ABA0C2953A}"/>
                  </a:ext>
                </a:extLst>
              </p:cNvPr>
              <p:cNvSpPr txBox="1"/>
              <p:nvPr/>
            </p:nvSpPr>
            <p:spPr>
              <a:xfrm>
                <a:off x="9567143" y="4828905"/>
                <a:ext cx="1628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ED08EB54-5D3A-4F9D-A33E-18ABA0C29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7143" y="4828905"/>
                <a:ext cx="162863" cy="369332"/>
              </a:xfrm>
              <a:prstGeom prst="rect">
                <a:avLst/>
              </a:prstGeom>
              <a:blipFill>
                <a:blip r:embed="rId10"/>
                <a:stretch>
                  <a:fillRect r="-1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本框 27">
            <a:extLst>
              <a:ext uri="{FF2B5EF4-FFF2-40B4-BE49-F238E27FC236}">
                <a16:creationId xmlns:a16="http://schemas.microsoft.com/office/drawing/2014/main" id="{5B9C4DAA-8F55-459E-AD80-B8A9774A1B45}"/>
              </a:ext>
            </a:extLst>
          </p:cNvPr>
          <p:cNvSpPr txBox="1"/>
          <p:nvPr/>
        </p:nvSpPr>
        <p:spPr>
          <a:xfrm flipH="1">
            <a:off x="8374356" y="3838080"/>
            <a:ext cx="24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dirty="0">
                <a:solidFill>
                  <a:srgbClr val="FF0000"/>
                </a:solidFill>
              </a:rPr>
              <a:t>s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0B986E5B-EA7F-41D7-A449-2E5B7E3470B8}"/>
                  </a:ext>
                </a:extLst>
              </p:cNvPr>
              <p:cNvSpPr txBox="1"/>
              <p:nvPr/>
            </p:nvSpPr>
            <p:spPr>
              <a:xfrm flipH="1">
                <a:off x="5364226" y="3795629"/>
                <a:ext cx="233758" cy="39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0B986E5B-EA7F-41D7-A449-2E5B7E347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64226" y="3795629"/>
                <a:ext cx="233758" cy="391902"/>
              </a:xfrm>
              <a:prstGeom prst="rect">
                <a:avLst/>
              </a:prstGeom>
              <a:blipFill>
                <a:blip r:embed="rId11"/>
                <a:stretch>
                  <a:fillRect r="-123684"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55C5F8DA-5F81-4280-B790-CAAF7BBE0003}"/>
                  </a:ext>
                </a:extLst>
              </p:cNvPr>
              <p:cNvSpPr/>
              <p:nvPr/>
            </p:nvSpPr>
            <p:spPr>
              <a:xfrm>
                <a:off x="11066543" y="3777738"/>
                <a:ext cx="627479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55C5F8DA-5F81-4280-B790-CAAF7BBE00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6543" y="3777738"/>
                <a:ext cx="627479" cy="391902"/>
              </a:xfrm>
              <a:prstGeom prst="rect">
                <a:avLst/>
              </a:prstGeom>
              <a:blipFill>
                <a:blip r:embed="rId12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1">
            <a:hlinkClick r:id="rId13"/>
            <a:extLst>
              <a:ext uri="{FF2B5EF4-FFF2-40B4-BE49-F238E27FC236}">
                <a16:creationId xmlns:a16="http://schemas.microsoft.com/office/drawing/2014/main" id="{C8292DFB-AC99-44E9-BA11-16D736E9D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887" y="5651967"/>
            <a:ext cx="53022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An, </a:t>
            </a:r>
            <a:r>
              <a:rPr kumimoji="0" lang="en-US" altLang="zh-CN" sz="1600" b="0" i="0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Haipeng</a:t>
            </a:r>
            <a:r>
              <a:rPr kumimoji="0" lang="en-US" altLang="zh-CN" sz="16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zh-CN" altLang="zh-CN" sz="1600" b="0" i="1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et al.</a:t>
            </a:r>
            <a:r>
              <a:rPr kumimoji="0" lang="zh-CN" altLang="zh-CN" sz="16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Phys.Rev. D97 (2018) no.12, 123528 </a:t>
            </a:r>
            <a:endParaRPr kumimoji="0" lang="en-US" altLang="zh-CN" sz="1600" b="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arXiv:1711.02667 [hep-ph] </a:t>
            </a:r>
          </a:p>
        </p:txBody>
      </p:sp>
    </p:spTree>
    <p:extLst>
      <p:ext uri="{BB962C8B-B14F-4D97-AF65-F5344CB8AC3E}">
        <p14:creationId xmlns:p14="http://schemas.microsoft.com/office/powerpoint/2010/main" val="3569901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598"/>
    </mc:Choice>
    <mc:Fallback>
      <p:transition spd="slow" advTm="25598"/>
    </mc:Fallback>
  </mc:AlternateContent>
</p:sld>
</file>

<file path=ppt/theme/theme1.xml><?xml version="1.0" encoding="utf-8"?>
<a:theme xmlns:a="http://schemas.openxmlformats.org/drawingml/2006/main" name="水滴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TM04033925[[fn=水滴]]</Template>
  <TotalTime>6802</TotalTime>
  <Words>2082</Words>
  <Application>Microsoft Office PowerPoint</Application>
  <PresentationFormat>宽屏</PresentationFormat>
  <Paragraphs>263</Paragraphs>
  <Slides>21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等线</vt:lpstr>
      <vt:lpstr>Arial</vt:lpstr>
      <vt:lpstr>Cambria Math</vt:lpstr>
      <vt:lpstr>Tw Cen MT</vt:lpstr>
      <vt:lpstr>水滴</vt:lpstr>
      <vt:lpstr>de Sitter quantum loops as the origin of primordial non-gaussianities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zzp-ucsd@outlook.com</dc:creator>
  <cp:lastModifiedBy>zzp-ucsd@outlook.com</cp:lastModifiedBy>
  <cp:revision>219</cp:revision>
  <dcterms:created xsi:type="dcterms:W3CDTF">2019-04-02T00:42:46Z</dcterms:created>
  <dcterms:modified xsi:type="dcterms:W3CDTF">2019-04-21T05:22:40Z</dcterms:modified>
</cp:coreProperties>
</file>