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8" r:id="rId2"/>
    <p:sldId id="427" r:id="rId3"/>
    <p:sldId id="374" r:id="rId4"/>
    <p:sldId id="411" r:id="rId5"/>
    <p:sldId id="420" r:id="rId6"/>
    <p:sldId id="413" r:id="rId7"/>
    <p:sldId id="414" r:id="rId8"/>
    <p:sldId id="385" r:id="rId9"/>
    <p:sldId id="386" r:id="rId10"/>
    <p:sldId id="416" r:id="rId11"/>
    <p:sldId id="424" r:id="rId12"/>
    <p:sldId id="376" r:id="rId13"/>
    <p:sldId id="377" r:id="rId14"/>
    <p:sldId id="378" r:id="rId15"/>
    <p:sldId id="379" r:id="rId16"/>
    <p:sldId id="380" r:id="rId17"/>
    <p:sldId id="430" r:id="rId18"/>
    <p:sldId id="421" r:id="rId19"/>
    <p:sldId id="422" r:id="rId20"/>
    <p:sldId id="428" r:id="rId21"/>
    <p:sldId id="429" r:id="rId22"/>
    <p:sldId id="390" r:id="rId23"/>
    <p:sldId id="425" r:id="rId24"/>
    <p:sldId id="426" r:id="rId25"/>
    <p:sldId id="423" r:id="rId26"/>
    <p:sldId id="395" r:id="rId27"/>
    <p:sldId id="418" r:id="rId28"/>
    <p:sldId id="419" r:id="rId29"/>
    <p:sldId id="417" r:id="rId30"/>
    <p:sldId id="401" r:id="rId31"/>
    <p:sldId id="359" r:id="rId32"/>
    <p:sldId id="361" r:id="rId33"/>
    <p:sldId id="362" r:id="rId34"/>
    <p:sldId id="363" r:id="rId35"/>
    <p:sldId id="366" r:id="rId36"/>
    <p:sldId id="368" r:id="rId37"/>
    <p:sldId id="353" r:id="rId38"/>
    <p:sldId id="384" r:id="rId39"/>
    <p:sldId id="405" r:id="rId40"/>
    <p:sldId id="406" r:id="rId41"/>
    <p:sldId id="409" r:id="rId42"/>
    <p:sldId id="410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4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a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7753-7E28-4327-8E33-EB21967E6739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abc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2DB58-52FB-4541-8C0D-EA3EBA24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464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</inkml:channelProperties>
      </inkml:inkSource>
      <inkml:timestamp xml:id="ts0" timeString="2019-04-20T08:54:40.25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87E274-16A7-4847-84CC-52FE0936D398}" emma:medium="tactile" emma:mode="ink">
          <msink:context xmlns:msink="http://schemas.microsoft.com/ink/2010/main" type="writingRegion" rotatedBoundingBox="13061,14951 24836,14397 24933,16461 13158,17015"/>
        </emma:interpretation>
      </emma:emma>
    </inkml:annotationXML>
    <inkml:traceGroup>
      <inkml:annotationXML>
        <emma:emma xmlns:emma="http://www.w3.org/2003/04/emma" version="1.0">
          <emma:interpretation id="{F9C50B4A-1031-4EF5-831A-3CCA75BE6D7B}" emma:medium="tactile" emma:mode="ink">
            <msink:context xmlns:msink="http://schemas.microsoft.com/ink/2010/main" type="paragraph" rotatedBoundingBox="13061,14951 24836,14397 24933,16461 13158,17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8B739C-9372-486C-9DC1-072DA69996ED}" emma:medium="tactile" emma:mode="ink">
              <msink:context xmlns:msink="http://schemas.microsoft.com/ink/2010/main" type="line" rotatedBoundingBox="13061,14951 24836,14397 24933,16461 13158,17015"/>
            </emma:interpretation>
          </emma:emma>
        </inkml:annotationXML>
        <inkml:traceGroup>
          <inkml:annotationXML>
            <emma:emma xmlns:emma="http://www.w3.org/2003/04/emma" version="1.0">
              <emma:interpretation id="{CF34224F-A5CA-4740-AF0C-39A54617E519}" emma:medium="tactile" emma:mode="ink">
                <msink:context xmlns:msink="http://schemas.microsoft.com/ink/2010/main" type="inkWord" rotatedBoundingBox="13087,14948 22788,14643 22851,16634 13150,16940"/>
              </emma:interpretation>
              <emma:one-of disjunction-type="recognition" id="oneOf0">
                <emma:interpretation id="interp0" emma:lang="zh-CN" emma:confidence="0">
                  <emma:literal>…</emma:literal>
                </emma:interpretation>
                <emma:interpretation id="interp1" emma:lang="zh-CN" emma:confidence="0">
                  <emma:literal>吡</emma:literal>
                </emma:interpretation>
                <emma:interpretation id="interp2" emma:lang="zh-CN" emma:confidence="0">
                  <emma:literal>咖</emma:literal>
                </emma:interpretation>
                <emma:interpretation id="interp3" emma:lang="zh-CN" emma:confidence="0">
                  <emma:literal>吣</emma:literal>
                </emma:interpretation>
                <emma:interpretation id="interp4" emma:lang="zh-CN" emma:confidence="0">
                  <emma:literal>心</emma:literal>
                </emma:interpretation>
              </emma:one-of>
            </emma:emma>
          </inkml:annotationXML>
          <inkml:trace contextRef="#ctx0" brushRef="#br0">10223 333 8,'5'-7'4,"-1"14"1,-4-7-7,0 4 1,4-8 1,-4-3-3,0 11 1,0-4 2,0 3 0</inkml:trace>
          <inkml:trace contextRef="#ctx0" brushRef="#br1" timeOffset="2.16577E6">10232-1393 3,'4'4'1,"-4"-4"1,4 0 1,-4 0-2,4 0 0,0 3 1,4 1 0,0 3-3,1-3 0,-5 0 2,4 3 0,-4-3-1,4 7 1,-4 3 0,5-6 0,-1-1-1,0 7 1,0-3 0,5 0 0,-1 0-1,0 0 1,5 4-1,-1 3 0,5 0 0,-5 1 1,9 2-1,-5 1 0,1 0 0,-1 0 0,-3-4 0,-1 8 0,5-1 0,-5 1 0,5 7 0,-1-8 0,9 5 0,0-1 0,-1-4 0,1 5 0,-4-1 0,-1 0 1,1 0-2,-5 4 1,-3-4 0,-1-3 1,1 7-1,3-4 0,1 0 0,-1 0 0,5 4 0,0-4 0,7 4 0,-3 0 0,4 3 0,-4-3 0,0 4-1,-1 3 1,5-11 0,0 0 0,4 8 0,0-1 1,0-3-1,0 0 0,-4-4 0,-1 0 0,1-3 0,0 7 0,-4-4 0,0 0 0,3 0 0,1 0 0,0-3 0,-4-4 0,0 0 0,-1 3 0,-3 1 0,0-4 0,-5-4 0,-3 0 0,3-3 0,1-4 0,-5 0 0,-4-4 1,1 8-1,-1-8 0,0-3 1,1-1 0,-5 1 0,0-8 1,4-7 0,-3 0 0,-1-3 0,0-1 0,0 4-1,0-3 0,1 3 0,-5 0 0,4 0-1,4-4 0,1 1 0,-1-5 0,4 1 0,1-4 0,-5 0 0,0-3 0,1 3 0,3 4 0,5-4 0,-5-4 0,1 1 0,3-8 0,5 4 0,-1-1 1,5-2-1,0-9 0,-5 5 0,5-4 0,-4 0 0,4 7 1,-1-4-1,1-3 0,4 4 0,4-4 0,0 3 0,0-3 1,0-8-1,-5 8 0,5-3 0,-8-5 0,0 4 0,0 4 0,4-4 0,-1 1 0,1 6 0,-4 4 0,0 0 0,-1 1 0,1-5 0,0 4 0,0 4 0,3 3 1,-3 1-1,4-1 0,-4 8 0,0 4 0,-1-8 0,-3 0 0,4 7 0,-5-3 0,-3 0 0,-1-1 0,1 1 0,-1 0 0,-3 0 0,-1 7 0,1-8 0,-5 8 0,0 1 0,-3 2 0,-1-3 0,0 8 0,0-1 0,-8 4 0,8-7 0,-8 7 0,0 0 0,0 0 0,0 0 0,0 0 0,4-4 0,-4 4 1,0 0-1,5-7 0,-5 7 0,0 0 0,0 0 0,0 0 0,0 0 0,0 0 0,0 0 0,4 3 0,-4-3 0,4 4 0,0 3 0,4-3 0,0 3 0,1 4 0,-1-3 0,4 6 0,0-3 0,-3-4 0,3 4 0,-4-3 0,4 14 0,1-8 0,-1 1 0,-4-1 0,5 1 0,3 3 0,-4 0 0,1-3 0,3 7 0,-4 0 0,9-4 0,-5 0 0,5 4 0,-1 0 1,-3 0-1,-1 0 0,9 3 0,-9-6 0,5 14 0,-5-8 0,5 8 0,-5-8 0,1 5 0,-1-1 0,-4 0 0,1 0 1,3 0-1,1-3 0,-5-4-1,0 0 1,5 3 0,-1-3 0,0 0 0,1 4 0,-1-1 0,1 4 1,3 1-1,1-5 0,-1 1 0,1-1 1,-1 8-1,-3 0 0,3 3 0,1 5 1,3-9-1,-3-6 1,4 3-1,-1-3 1,5-1-1,-4 4 1,-1-3-1,-3 3 0,3-3 0,-3-1 0,-1 1 0,1 3 0,0 0 0,-1 0 0,1-3 0,-1-1 0,1 1 0,-1-4 0,1-4 0,-1-3 1,1 3-1,3 0 0,-3 1 0,-1 2 0,1-2 0,-5-5 0,1 1 0,-1 3 0,-3-3 0,-1-4 0,0-4 0,-4 0 1,1-3-1,-1 3 0,0-3 1,0-1 0,5-3 0,-5-3 1,4-1-1,-4 4 1,0-7 0,1 3 0,-1-3-1,0 0 1,0-1-2,1-3 1,3-3-1,0-1 1,0-3-1,5 0 0,-1-1 0,1 1 0,3-4 0,1-3 0,-5-1 0,1-3 0,-1 3 0,1-3 0,-1-4 0,0 1 1,5-9-1,-1 5 0,5-4 0,-4 0 1,-1 3-1,5-7 0,-5 4 0,5 0 0,0 0 0,-1-4 0,1 4 0,8 0 0,-5 3 0,5 5 0,0-5 0,0-3 0,0 0 0,0 0 0,-1-8 0,-3 1 0,0-1 0,0 1 0,4 7 0,-1 0 0,1-1 0,0 1 0,0-4 0,0 4 0,0 7 0,-1 4 0,-3 0-1,0-4 1,4 4 0,-5 0 1,1 0-1,0 3 0,-4 4 0,-5 0 0,-3 4 0,-5 3 0,0 5 0,0 2 0,-3 5 0,3-5 0,-4-3 0,0 4 0,-8 7 0,0 0 1,0 0-1,0 0 0,0 0 0,0 0 1,0 0-1,0 0 1,0 0-1,0 0 0,0 0 0,5 0 0,-5 0-1,8 0 1,-8 0 0,4 4 0,4-1 0,-4 5 1,0-1-1,-4 0 0,4-3 0,0 7 1,5 0-1,-9 3 0,4-3 0,0 4 0,0 0 0,-4-1 0,4-3 0,0 0 0,-4-4 0,4 1 0,-4 3 0,0 0 0,4-1 0,-4 1 0,5 0 0,-5 0 1,4 0-1,-4 4 0,4-1 0,0 1 0,0 3 0,0 1 1,0-1-2,0 0 1,0-3 0,5 3 0,-1 4 0,4 3 0,0 8 0,1 0 0,-1-4 0,0 8 0,5-4 0,-5 3 0,5 1-1,-1-1 1,5-3 0,-5 0 1,9 7-1,-5-4 0,1 5-1,3-5 1,9 4 0,0 8 1,-4-5-2,4 5 1,-1 3 0,5-7 1,-4 3-1,-4 4 0,0-3 0,-1-5 0,1 1-1,0-4 1,0 1 0,3-12 0,1-4 0,4-6 0,-4-12 0,0-4 0,0-6 0,0-8 0,8-4 0,-4-7 1,4-7-1,0-18 0,0-4 0,-4-11 0,-4-11 0,4-11 1,0-4-2,-1-7 1,6-3 0,-10-4 0,1 7 0,0 7 0,-4 8 0,0 7 0,-5 11 0,-3 7 0,-5 11 0,5 4 0,-1 7 0,-8 4 0,5 7 0,-5 8 0,5 3 0,-5 7 0,-4-3-1,4 3 1,1 8 0,-5-1 0,4 5 0,5-1 0,-1 7 0,1 5 1,-1 3-2,5 3 1,-5 1 0,0 3 1,1 4-1,-1 3 0,5 12 0,8 6 1,-5 1 0,1 4 0,-1-1-1,-3-14 0,12 25 0,0 0 1,-1-7-2,-3 8 1,4-5 0,4-2 0,-4-5 0,0 0 0,0-7-1,-5-3 1,1-12 0,0-3 0,-1-7 0,-3-4 0,-4-4-1,-1-4 1,5-3 0,-9 0 1,5-11-1,-1-14 1,13-45 0,0-10 1,-4 0-1,-1-4 0,-3-4 0,0-3 0,-5-4-1,1-7 1,-1 3-1,1 11 0,-1 8 0,-3 7 0,7 7 0,-3 8 0,-1 3-1,5 8 1,0 6 0,-5 5 0,1 3 0,-1 0 0,1 4 0,3 3 0,-7 4 0,-1 0 0,-3 0 0,-1 8 0,-4-5 0,0 1 0,1 7 0,-9 0 0,4-7 0,0 3 1,0 0-1,-4 4 0,0 0 0,0 0 0,0 0 0,0 0 0,0 0 0,0 0 1,0 0-1,0 0 0,0 0 0,0 0 1,0 0 0,0 0 0,0 0-1,0 0 1,0 0-1,0 0 1,0 0-2,0 0 1,0 0 0,0 0 0,0 0-1,0 4 1,0-4 0,0 0 0,0 0 0,0 0 1,0 0-2,0 0 1,0 0-3,0 0 0,-4 0-6,4 0 0,-8-4-3,-9 4 0</inkml:trace>
        </inkml:traceGroup>
        <inkml:traceGroup>
          <inkml:annotationXML>
            <emma:emma xmlns:emma="http://www.w3.org/2003/04/emma" version="1.0">
              <emma:interpretation id="{94A95B0C-54D2-4A5F-A4A9-4283C2FF9254}" emma:medium="tactile" emma:mode="ink">
                <msink:context xmlns:msink="http://schemas.microsoft.com/ink/2010/main" type="inkWord" rotatedBoundingBox="23947,15110 24868,15067 24874,15198 23953,15241"/>
              </emma:interpretation>
              <emma:one-of disjunction-type="recognition" id="oneOf1">
                <emma:interpretation id="interp5" emma:lang="zh-CN" emma:confidence="0">
                  <emma:literal>…</emma:literal>
                </emma:interpretation>
                <emma:interpretation id="interp6" emma:lang="zh-CN" emma:confidence="0">
                  <emma:literal>一</emma:literal>
                </emma:interpretation>
                <emma:interpretation id="interp7" emma:lang="zh-CN" emma:confidence="0">
                  <emma:literal>—</emma:literal>
                </emma:interpretation>
                <emma:interpretation id="interp8" emma:lang="zh-CN" emma:confidence="0">
                  <emma:literal>ㄧ</emma:literal>
                </emma:interpretation>
                <emma:interpretation id="interp9" emma:lang="zh-CN" emma:confidence="0">
                  <emma:literal>_</emma:literal>
                </emma:interpretation>
              </emma:one-of>
            </emma:emma>
          </inkml:annotationXML>
          <inkml:trace contextRef="#ctx0" brushRef="#br1" timeOffset="2.16742E6">21029-1218 20,'21'-3'10,"12"6"-13,-21-3 22,0 0-19,-3-3 0,3 3-4,4-4 1,-3 0-1,-1-3 0</inkml:trace>
          <inkml:trace contextRef="#ctx0" brushRef="#br1" timeOffset="2.16766E6">21719-1137 32,'21'3'16,"28"-3"-24,-37-3 30,1-1-27,3-3 0,0-4-4,5 3 1,-1 1 10,-3 0 1,-5 3-9,5 1 1,-5-1 0,-4 4 0</inkml:trace>
          <inkml:trace contextRef="#ctx0" brushRef="#br1" timeOffset="2.16718E6">20011-1218 17,'13'-3'8,"15"6"-6,-15-3 9,-1 0-12,4 0 0,1 0-8,-1 0 1,1 4 8,3-4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00" units="cm"/>
          <inkml:channel name="Y" type="integer" max="1200" units="cm"/>
        </inkml:traceFormat>
        <inkml:channelProperties>
          <inkml:channelProperty channel="X" name="resolution" value="70.86614" units="1/cm"/>
          <inkml:channelProperty channel="Y" name="resolution" value="71.00592" units="1/cm"/>
        </inkml:channelProperties>
      </inkml:inkSource>
      <inkml:timestamp xml:id="ts0" timeString="2019-04-20T09:30:57.38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FE0F56-5C58-4678-9062-F045FC0B9EAD}" emma:medium="tactile" emma:mode="ink">
          <msink:context xmlns:msink="http://schemas.microsoft.com/ink/2010/main" type="writingRegion" rotatedBoundingBox="-2146,4291 -2131,4291 -2131,4306 -2146,4306"/>
        </emma:interpretation>
      </emma:emma>
    </inkml:annotationXML>
    <inkml:traceGroup>
      <inkml:annotationXML>
        <emma:emma xmlns:emma="http://www.w3.org/2003/04/emma" version="1.0">
          <emma:interpretation id="{EA73F18D-16D1-406A-9939-146CB7414F82}" emma:medium="tactile" emma:mode="ink">
            <msink:context xmlns:msink="http://schemas.microsoft.com/ink/2010/main" type="paragraph" rotatedBoundingBox="-2146,4291 -2131,4291 -2131,4306 -2146,4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2256B0-203E-4046-B8B3-C6CF90405E9B}" emma:medium="tactile" emma:mode="ink">
              <msink:context xmlns:msink="http://schemas.microsoft.com/ink/2010/main" type="line" rotatedBoundingBox="-2146,4291 -2131,4291 -2131,4306 -2146,4306"/>
            </emma:interpretation>
          </emma:emma>
        </inkml:annotationXML>
        <inkml:traceGroup>
          <inkml:annotationXML>
            <emma:emma xmlns:emma="http://www.w3.org/2003/04/emma" version="1.0">
              <emma:interpretation id="{086B85E1-41CB-4987-829E-A8F7ED5F4F1E}" emma:medium="tactile" emma:mode="ink">
                <msink:context xmlns:msink="http://schemas.microsoft.com/ink/2010/main" type="inkWord" rotatedBoundingBox="-2146,4291 -2131,4291 -2131,4306 -2146,4306"/>
              </emma:interpretation>
              <emma:one-of disjunction-type="recognition" id="oneOf0">
                <emma:interpretation id="interp0" emma:lang="zh-CN" emma:confidence="0">
                  <emma:literal>.</emma:literal>
                </emma:interpretation>
                <emma:interpretation id="interp1" emma:lang="zh-CN" emma:confidence="0">
                  <emma:literal>·</emma:literal>
                </emma:interpretation>
                <emma:interpretation id="interp2" emma:lang="zh-CN" emma:confidence="0">
                  <emma:literal>‘</emma:literal>
                </emma:interpretation>
                <emma:interpretation id="interp3" emma:lang="zh-CN" emma:confidence="0">
                  <emma:literal>「</emma:literal>
                </emma:interpretation>
                <emma:interpretation id="interp4" emma:lang="zh-CN" emma:confidence="0">
                  <emma:literal>'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a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3BF9-5004-4AD0-9FB9-07081BE2E3F2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abc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C54BE-AEBA-4F26-804F-36471236F0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93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5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7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51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5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2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4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Pulsar and DM are two typical benchmark model.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6B6482D-AA8B-4BA6-AE38-51EC3722C40D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E54-F1F4-44BA-881F-5AEB3751C486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2EE-1115-497C-9483-3EC9596EE81D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70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89B6-21A3-4769-BC2C-9BC216AE4454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D2E8-A9AB-4BEA-9256-F685E6803ACE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0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FD08-4199-42E9-B1B6-DE6D96AE681E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83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6D41-0BAA-4BA7-A368-D1D09786D650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1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E533-23BB-4D06-B645-66717DD00F5E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2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739F-F09C-4C79-BDCE-9AAC33277084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7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E3F4-583D-4E3D-8F8F-A1ADEFE7C335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32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F30F-AB0A-4F40-8C74-D07A6BB5F1AB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3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1EBD-0417-42EB-80D2-3621BFCE1171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8F49-9568-4E38-B9FC-A03700E13D57}" type="datetime1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8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2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392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Origin of the cosmic positron excess: an interesting story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Xiao-Jun Bi/IHEP</a:t>
            </a:r>
          </a:p>
          <a:p>
            <a:endParaRPr lang="en-US" altLang="zh-CN" dirty="0"/>
          </a:p>
          <a:p>
            <a:r>
              <a:rPr lang="en-US" altLang="zh-CN" dirty="0" smtClean="0"/>
              <a:t>Apr. 22,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061460"/>
            <a:ext cx="781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14</a:t>
            </a:r>
            <a:r>
              <a:rPr lang="en-US" altLang="zh-CN" sz="2000" baseline="30000" dirty="0" smtClean="0"/>
              <a:t>th</a:t>
            </a:r>
            <a:r>
              <a:rPr lang="en-US" altLang="zh-CN" sz="2000" dirty="0" smtClean="0"/>
              <a:t> workshop on </a:t>
            </a:r>
            <a:r>
              <a:rPr lang="en-US" altLang="zh-CN" sz="2000" dirty="0" err="1" smtClean="0"/>
              <a:t>TeV</a:t>
            </a:r>
            <a:r>
              <a:rPr lang="en-US" altLang="zh-CN" sz="2000" dirty="0" smtClean="0"/>
              <a:t> physics, Nanjing </a:t>
            </a:r>
            <a:r>
              <a:rPr lang="en-US" altLang="zh-CN" sz="2000" dirty="0"/>
              <a:t>N</a:t>
            </a:r>
            <a:r>
              <a:rPr lang="en-US" altLang="zh-CN" sz="2000" dirty="0" smtClean="0"/>
              <a:t>ormal University, </a:t>
            </a:r>
            <a:r>
              <a:rPr lang="en-US" altLang="zh-CN" sz="2000" dirty="0" err="1" smtClean="0"/>
              <a:t>Xianlin</a:t>
            </a:r>
            <a:r>
              <a:rPr lang="en-US" altLang="zh-CN" sz="2000" dirty="0" smtClean="0"/>
              <a:t>, Nanjing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056784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New development --</a:t>
            </a:r>
            <a:r>
              <a:rPr lang="en-US" altLang="zh-CN" b="1" dirty="0" err="1" smtClean="0">
                <a:solidFill>
                  <a:srgbClr val="008080"/>
                </a:solidFill>
              </a:rPr>
              <a:t>TeV</a:t>
            </a:r>
            <a:r>
              <a:rPr lang="en-US" altLang="zh-CN" b="1" dirty="0" smtClean="0">
                <a:solidFill>
                  <a:srgbClr val="008080"/>
                </a:solidFill>
              </a:rPr>
              <a:t> gamma-ray halo of </a:t>
            </a:r>
            <a:r>
              <a:rPr lang="en-US" altLang="zh-CN" b="1" dirty="0" err="1" smtClean="0">
                <a:solidFill>
                  <a:srgbClr val="008080"/>
                </a:solidFill>
              </a:rPr>
              <a:t>Geminga</a:t>
            </a:r>
            <a:endParaRPr lang="zh-CN" altLang="en-US" dirty="0" smtClean="0"/>
          </a:p>
        </p:txBody>
      </p:sp>
      <p:pic>
        <p:nvPicPr>
          <p:cNvPr id="8195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16025"/>
            <a:ext cx="2808287" cy="2903538"/>
          </a:xfrm>
        </p:spPr>
      </p:pic>
      <p:pic>
        <p:nvPicPr>
          <p:cNvPr id="819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9124"/>
            <a:ext cx="4452863" cy="30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9563"/>
            <a:ext cx="4133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4"/>
          <p:cNvSpPr txBox="1">
            <a:spLocks noChangeArrowheads="1"/>
          </p:cNvSpPr>
          <p:nvPr/>
        </p:nvSpPr>
        <p:spPr bwMode="auto">
          <a:xfrm>
            <a:off x="4468812" y="4005064"/>
            <a:ext cx="4279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A.U. </a:t>
            </a:r>
            <a:r>
              <a:rPr lang="en-US" altLang="zh-CN" dirty="0" err="1">
                <a:solidFill>
                  <a:srgbClr val="008080"/>
                </a:solidFill>
              </a:rPr>
              <a:t>Abeysekara</a:t>
            </a:r>
            <a:r>
              <a:rPr lang="en-US" altLang="zh-CN" dirty="0">
                <a:solidFill>
                  <a:srgbClr val="008080"/>
                </a:solidFill>
              </a:rPr>
              <a:t> et al. </a:t>
            </a:r>
            <a:r>
              <a:rPr lang="en-US" altLang="zh-CN" dirty="0" smtClean="0">
                <a:solidFill>
                  <a:srgbClr val="008080"/>
                </a:solidFill>
              </a:rPr>
              <a:t>HAWC collaboration, </a:t>
            </a:r>
            <a:r>
              <a:rPr lang="en-US" altLang="zh-CN" dirty="0" smtClean="0">
                <a:solidFill>
                  <a:srgbClr val="FF0000"/>
                </a:solidFill>
              </a:rPr>
              <a:t>Science 2017</a:t>
            </a:r>
            <a:r>
              <a:rPr lang="en-US" altLang="zh-CN" dirty="0" smtClean="0">
                <a:solidFill>
                  <a:srgbClr val="008080"/>
                </a:solidFill>
              </a:rPr>
              <a:t> </a:t>
            </a:r>
            <a:endParaRPr lang="en-US" altLang="zh-CN" dirty="0">
              <a:solidFill>
                <a:srgbClr val="008080"/>
              </a:solidFill>
            </a:endParaRPr>
          </a:p>
        </p:txBody>
      </p:sp>
      <p:sp>
        <p:nvSpPr>
          <p:cNvPr id="8199" name="文本框 5"/>
          <p:cNvSpPr txBox="1">
            <a:spLocks noChangeArrowheads="1"/>
          </p:cNvSpPr>
          <p:nvPr/>
        </p:nvSpPr>
        <p:spPr bwMode="auto">
          <a:xfrm>
            <a:off x="4462463" y="4667755"/>
            <a:ext cx="45243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"/>
            </a:pPr>
            <a:r>
              <a:rPr lang="en-US" altLang="zh-CN" sz="2000" noProof="1">
                <a:solidFill>
                  <a:srgbClr val="008080"/>
                </a:solidFill>
              </a:rPr>
              <a:t>The diffusion coefficient is hundreds times </a:t>
            </a:r>
            <a:r>
              <a:rPr lang="en-US" altLang="zh-CN" sz="2000" b="1" noProof="1">
                <a:solidFill>
                  <a:srgbClr val="FF0000"/>
                </a:solidFill>
              </a:rPr>
              <a:t>slower</a:t>
            </a:r>
            <a:r>
              <a:rPr lang="en-US" altLang="zh-CN" sz="2000" noProof="1">
                <a:solidFill>
                  <a:srgbClr val="008080"/>
                </a:solidFill>
              </a:rPr>
              <a:t> than that </a:t>
            </a:r>
            <a:r>
              <a:rPr lang="en-US" altLang="zh-CN" sz="2000" noProof="1" smtClean="0">
                <a:solidFill>
                  <a:srgbClr val="008080"/>
                </a:solidFill>
              </a:rPr>
              <a:t>at the ISM derived </a:t>
            </a:r>
            <a:r>
              <a:rPr lang="en-US" altLang="zh-CN" sz="2000" noProof="1">
                <a:solidFill>
                  <a:srgbClr val="008080"/>
                </a:solidFill>
              </a:rPr>
              <a:t>by B/C </a:t>
            </a:r>
            <a:r>
              <a:rPr lang="en-US" altLang="zh-CN" sz="2000" noProof="1" smtClean="0">
                <a:solidFill>
                  <a:srgbClr val="008080"/>
                </a:solidFill>
              </a:rPr>
              <a:t>!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"/>
            </a:pPr>
            <a:r>
              <a:rPr lang="en-US" altLang="zh-CN" sz="2000" noProof="1" smtClean="0">
                <a:solidFill>
                  <a:srgbClr val="008080"/>
                </a:solidFill>
              </a:rPr>
              <a:t>If diffusion is slow in the whole MW, the </a:t>
            </a:r>
            <a:r>
              <a:rPr lang="en-US" altLang="zh-CN" sz="2000" noProof="1">
                <a:solidFill>
                  <a:srgbClr val="008080"/>
                </a:solidFill>
              </a:rPr>
              <a:t>pulsar </a:t>
            </a:r>
            <a:r>
              <a:rPr lang="en-US" altLang="zh-CN" sz="2000" noProof="1" smtClean="0">
                <a:solidFill>
                  <a:srgbClr val="008080"/>
                </a:solidFill>
              </a:rPr>
              <a:t>contribution </a:t>
            </a:r>
            <a:r>
              <a:rPr lang="en-US" altLang="zh-CN" sz="2000" noProof="1">
                <a:solidFill>
                  <a:srgbClr val="008080"/>
                </a:solidFill>
              </a:rPr>
              <a:t>of e+ </a:t>
            </a:r>
            <a:r>
              <a:rPr lang="en-US" altLang="zh-CN" sz="2000" noProof="1" smtClean="0">
                <a:solidFill>
                  <a:srgbClr val="008080"/>
                </a:solidFill>
              </a:rPr>
              <a:t>to AMS-02 data is negligible!</a:t>
            </a:r>
            <a:endParaRPr lang="en-US" altLang="zh-CN" sz="2000" noProof="1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79712" y="5373216"/>
            <a:ext cx="2088356" cy="523220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Excluded!?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AMS-02 responds by Prof. 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0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660525"/>
            <a:ext cx="32512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2049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Diffusion in ISM must be large!</a:t>
            </a:r>
            <a:endParaRPr lang="zh-CN" altLang="en-US" dirty="0" smtClean="0"/>
          </a:p>
        </p:txBody>
      </p:sp>
      <p:pic>
        <p:nvPicPr>
          <p:cNvPr id="922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81163"/>
            <a:ext cx="33020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4194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7"/>
          <p:cNvSpPr txBox="1">
            <a:spLocks noChangeArrowheads="1"/>
          </p:cNvSpPr>
          <p:nvPr/>
        </p:nvSpPr>
        <p:spPr bwMode="auto">
          <a:xfrm>
            <a:off x="403225" y="416242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Contradiction#2</a:t>
            </a:r>
            <a:endParaRPr lang="zh-CN" altLang="en-US" sz="2000">
              <a:solidFill>
                <a:srgbClr val="008080"/>
              </a:solidFill>
            </a:endParaRPr>
          </a:p>
        </p:txBody>
      </p:sp>
      <p:sp>
        <p:nvSpPr>
          <p:cNvPr id="9223" name="文本框 8"/>
          <p:cNvSpPr txBox="1">
            <a:spLocks noChangeArrowheads="1"/>
          </p:cNvSpPr>
          <p:nvPr/>
        </p:nvSpPr>
        <p:spPr bwMode="auto">
          <a:xfrm>
            <a:off x="6732588" y="3978275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Trotta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>
                <a:solidFill>
                  <a:srgbClr val="008080"/>
                </a:solidFill>
              </a:rPr>
              <a:t>2011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9224" name="文本框 9"/>
          <p:cNvSpPr txBox="1">
            <a:spLocks noChangeArrowheads="1"/>
          </p:cNvSpPr>
          <p:nvPr/>
        </p:nvSpPr>
        <p:spPr bwMode="auto">
          <a:xfrm>
            <a:off x="1458913" y="1412875"/>
            <a:ext cx="741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B/C                                    anti-proton                     diffuse gamma-ray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9225" name="文本框 10"/>
          <p:cNvSpPr txBox="1">
            <a:spLocks noChangeArrowheads="1"/>
          </p:cNvSpPr>
          <p:nvPr/>
        </p:nvSpPr>
        <p:spPr bwMode="auto">
          <a:xfrm>
            <a:off x="403225" y="1028700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Contradiction#1</a:t>
            </a:r>
            <a:endParaRPr lang="zh-CN" altLang="en-US" sz="2000">
              <a:solidFill>
                <a:srgbClr val="008080"/>
              </a:solidFill>
            </a:endParaRPr>
          </a:p>
        </p:txBody>
      </p:sp>
      <p:pic>
        <p:nvPicPr>
          <p:cNvPr id="9226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62475"/>
            <a:ext cx="38401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文本框 12"/>
          <p:cNvSpPr txBox="1">
            <a:spLocks noChangeArrowheads="1"/>
          </p:cNvSpPr>
          <p:nvPr/>
        </p:nvSpPr>
        <p:spPr bwMode="auto">
          <a:xfrm>
            <a:off x="4554538" y="6396038"/>
            <a:ext cx="374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The H.E.S.S Collaboration 2017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9228" name="文本框 13"/>
          <p:cNvSpPr txBox="1">
            <a:spLocks noChangeArrowheads="1"/>
          </p:cNvSpPr>
          <p:nvPr/>
        </p:nvSpPr>
        <p:spPr bwMode="auto">
          <a:xfrm>
            <a:off x="5286374" y="4948238"/>
            <a:ext cx="37501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80"/>
                </a:solidFill>
              </a:rPr>
              <a:t>H.E.S.S has observed 20 </a:t>
            </a:r>
            <a:r>
              <a:rPr lang="en-US" altLang="zh-CN" sz="2400" dirty="0" err="1">
                <a:solidFill>
                  <a:srgbClr val="008080"/>
                </a:solidFill>
              </a:rPr>
              <a:t>TeV</a:t>
            </a:r>
            <a:r>
              <a:rPr lang="en-US" altLang="zh-CN" sz="2400" dirty="0">
                <a:solidFill>
                  <a:srgbClr val="008080"/>
                </a:solidFill>
              </a:rPr>
              <a:t> e-/e</a:t>
            </a:r>
            <a:r>
              <a:rPr lang="en-US" altLang="zh-CN" sz="2400" dirty="0" smtClean="0">
                <a:solidFill>
                  <a:srgbClr val="008080"/>
                </a:solidFill>
              </a:rPr>
              <a:t>+ -&gt; no source exist within few pc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15" name="左箭头 14"/>
          <p:cNvSpPr/>
          <p:nvPr/>
        </p:nvSpPr>
        <p:spPr>
          <a:xfrm>
            <a:off x="4530725" y="5256213"/>
            <a:ext cx="611188" cy="215900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7489"/>
            <a:ext cx="3049790" cy="23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15" y="1760538"/>
            <a:ext cx="2929059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6319" y="4163219"/>
            <a:ext cx="16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4292601" y="4130675"/>
            <a:ext cx="19471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8080"/>
                </a:solidFill>
              </a:rPr>
              <a:t>Yuan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 smtClean="0">
                <a:solidFill>
                  <a:srgbClr val="008080"/>
                </a:solidFill>
              </a:rPr>
              <a:t>2017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12879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Two-zone diffusion for </a:t>
            </a:r>
            <a:r>
              <a:rPr lang="en-US" altLang="zh-CN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endParaRPr lang="zh-CN" altLang="en-US" dirty="0" smtClean="0"/>
          </a:p>
        </p:txBody>
      </p:sp>
      <p:pic>
        <p:nvPicPr>
          <p:cNvPr id="10243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4" y="836712"/>
            <a:ext cx="5928717" cy="35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1"/>
          <p:cNvSpPr txBox="1">
            <a:spLocks noChangeArrowheads="1"/>
          </p:cNvSpPr>
          <p:nvPr/>
        </p:nvSpPr>
        <p:spPr bwMode="auto">
          <a:xfrm>
            <a:off x="899592" y="4725144"/>
            <a:ext cx="756084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"/>
            </a:pPr>
            <a:r>
              <a:rPr lang="en-US" altLang="zh-CN" sz="2400" dirty="0" smtClean="0">
                <a:solidFill>
                  <a:srgbClr val="008080"/>
                </a:solidFill>
              </a:rPr>
              <a:t>The slow diffusion region is near the source; while the diffusion is still fast in most interstellar space. </a:t>
            </a:r>
          </a:p>
          <a:p>
            <a:pPr>
              <a:spcAft>
                <a:spcPts val="600"/>
              </a:spcAft>
              <a:buFont typeface="Wingdings" pitchFamily="2" charset="2"/>
              <a:buChar char=""/>
            </a:pPr>
            <a:r>
              <a:rPr lang="en-US" altLang="zh-CN" sz="2400" dirty="0">
                <a:solidFill>
                  <a:srgbClr val="008080"/>
                </a:solidFill>
              </a:rPr>
              <a:t>All the previous predictions are not changed! </a:t>
            </a:r>
            <a:r>
              <a:rPr lang="en-US" altLang="zh-CN" sz="2400" dirty="0" smtClean="0">
                <a:solidFill>
                  <a:srgbClr val="008080"/>
                </a:solidFill>
              </a:rPr>
              <a:t>We need to check the positron flux in this scenario.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1698" y="246964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*</a:t>
            </a:r>
            <a:endParaRPr lang="zh-CN" altLang="en-US" sz="2400" baseline="-25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08304" y="3514444"/>
            <a:ext cx="1584176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Fang et al. 1803.02640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05752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Two-zone diffusion for </a:t>
            </a:r>
            <a:r>
              <a:rPr lang="en-US" altLang="zh-CN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endParaRPr lang="zh-CN" altLang="en-US" dirty="0" smtClean="0"/>
          </a:p>
        </p:txBody>
      </p:sp>
      <p:pic>
        <p:nvPicPr>
          <p:cNvPr id="1126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963613"/>
            <a:ext cx="4416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1"/>
          <p:cNvSpPr txBox="1">
            <a:spLocks noChangeArrowheads="1"/>
          </p:cNvSpPr>
          <p:nvPr/>
        </p:nvSpPr>
        <p:spPr bwMode="auto">
          <a:xfrm>
            <a:off x="444500" y="1239838"/>
            <a:ext cx="27035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Propagation equation:</a:t>
            </a:r>
          </a:p>
        </p:txBody>
      </p:sp>
      <p:pic>
        <p:nvPicPr>
          <p:cNvPr id="1126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716088"/>
            <a:ext cx="36734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文本框 2"/>
          <p:cNvSpPr txBox="1">
            <a:spLocks noChangeArrowheads="1"/>
          </p:cNvSpPr>
          <p:nvPr/>
        </p:nvSpPr>
        <p:spPr bwMode="auto">
          <a:xfrm>
            <a:off x="515938" y="2039938"/>
            <a:ext cx="2555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Diffusion coefficient:</a:t>
            </a:r>
          </a:p>
        </p:txBody>
      </p:sp>
      <p:sp>
        <p:nvSpPr>
          <p:cNvPr id="11271" name="文本框 3"/>
          <p:cNvSpPr txBox="1">
            <a:spLocks noChangeArrowheads="1"/>
          </p:cNvSpPr>
          <p:nvPr/>
        </p:nvSpPr>
        <p:spPr bwMode="auto">
          <a:xfrm>
            <a:off x="2874963" y="2762250"/>
            <a:ext cx="597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D1 is derived by HAWC, D2 is the normal value</a:t>
            </a:r>
          </a:p>
        </p:txBody>
      </p:sp>
      <p:sp>
        <p:nvSpPr>
          <p:cNvPr id="11272" name="文本框 4"/>
          <p:cNvSpPr txBox="1">
            <a:spLocks noChangeArrowheads="1"/>
          </p:cNvSpPr>
          <p:nvPr/>
        </p:nvSpPr>
        <p:spPr bwMode="auto">
          <a:xfrm>
            <a:off x="458788" y="3212976"/>
            <a:ext cx="483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80"/>
                </a:solidFill>
              </a:rPr>
              <a:t>Numerical solution is required!</a:t>
            </a:r>
          </a:p>
        </p:txBody>
      </p:sp>
      <p:pic>
        <p:nvPicPr>
          <p:cNvPr id="11273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673351"/>
            <a:ext cx="2844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文本框 5"/>
          <p:cNvSpPr txBox="1">
            <a:spLocks noChangeArrowheads="1"/>
          </p:cNvSpPr>
          <p:nvPr/>
        </p:nvSpPr>
        <p:spPr bwMode="auto">
          <a:xfrm>
            <a:off x="465138" y="4319588"/>
            <a:ext cx="23352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Operator splitting:</a:t>
            </a:r>
          </a:p>
        </p:txBody>
      </p:sp>
      <p:sp>
        <p:nvSpPr>
          <p:cNvPr id="11275" name="文本框 6"/>
          <p:cNvSpPr txBox="1">
            <a:spLocks noChangeArrowheads="1"/>
          </p:cNvSpPr>
          <p:nvPr/>
        </p:nvSpPr>
        <p:spPr bwMode="auto">
          <a:xfrm>
            <a:off x="179512" y="5085184"/>
            <a:ext cx="88279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finite volume method is adopted for the diffusion </a:t>
            </a:r>
            <a:r>
              <a:rPr lang="en-US" altLang="zh-CN" sz="2000" dirty="0" smtClean="0">
                <a:solidFill>
                  <a:srgbClr val="008080"/>
                </a:solidFill>
              </a:rPr>
              <a:t>operator</a:t>
            </a:r>
            <a:endParaRPr lang="en-US" altLang="zh-CN" sz="2000" dirty="0">
              <a:solidFill>
                <a:srgbClr val="00808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GALPROP and DRAGON only apply to cases of smooth varying of </a:t>
            </a:r>
            <a:r>
              <a:rPr lang="en-US" altLang="zh-CN" sz="2000" dirty="0" smtClean="0">
                <a:solidFill>
                  <a:srgbClr val="008080"/>
                </a:solidFill>
              </a:rPr>
              <a:t>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rgbClr val="008080"/>
                </a:solidFill>
              </a:rPr>
              <a:t>We may expect the scenario be between the </a:t>
            </a:r>
            <a:r>
              <a:rPr lang="en-US" altLang="zh-CN" sz="2200" b="1" smtClean="0">
                <a:solidFill>
                  <a:srgbClr val="008080"/>
                </a:solidFill>
              </a:rPr>
              <a:t>normal case (~1) </a:t>
            </a:r>
            <a:r>
              <a:rPr lang="en-US" altLang="zh-CN" sz="2200" b="1" dirty="0" smtClean="0">
                <a:solidFill>
                  <a:srgbClr val="008080"/>
                </a:solidFill>
              </a:rPr>
              <a:t>and </a:t>
            </a:r>
            <a:r>
              <a:rPr lang="en-US" altLang="zh-CN" sz="2200" b="1" smtClean="0">
                <a:solidFill>
                  <a:srgbClr val="008080"/>
                </a:solidFill>
              </a:rPr>
              <a:t>HAWC case (&lt;1%)</a:t>
            </a:r>
            <a:endParaRPr lang="en-US" altLang="zh-CN" sz="2200" b="1" dirty="0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748883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Unexpected result of positron flux!</a:t>
            </a:r>
            <a:endParaRPr lang="zh-CN" altLang="en-US" dirty="0" smtClean="0"/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4572000" cy="32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508125"/>
            <a:ext cx="4594189" cy="32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本框 1"/>
          <p:cNvSpPr txBox="1">
            <a:spLocks noChangeArrowheads="1"/>
          </p:cNvSpPr>
          <p:nvPr/>
        </p:nvSpPr>
        <p:spPr bwMode="auto">
          <a:xfrm>
            <a:off x="755576" y="1173163"/>
            <a:ext cx="3924374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8080"/>
                </a:solidFill>
              </a:rPr>
              <a:t>Spatial distribution of </a:t>
            </a:r>
            <a:r>
              <a:rPr lang="en-US" altLang="zh-CN" sz="2000" dirty="0" smtClean="0">
                <a:solidFill>
                  <a:srgbClr val="008080"/>
                </a:solidFill>
              </a:rPr>
              <a:t>e-</a:t>
            </a:r>
            <a:r>
              <a:rPr lang="en-US" altLang="zh-CN" sz="2000" dirty="0">
                <a:solidFill>
                  <a:srgbClr val="008080"/>
                </a:solidFill>
              </a:rPr>
              <a:t>/e+</a:t>
            </a:r>
          </a:p>
        </p:txBody>
      </p:sp>
      <p:sp>
        <p:nvSpPr>
          <p:cNvPr id="12294" name="文本框 2"/>
          <p:cNvSpPr txBox="1">
            <a:spLocks noChangeArrowheads="1"/>
          </p:cNvSpPr>
          <p:nvPr/>
        </p:nvSpPr>
        <p:spPr bwMode="auto">
          <a:xfrm>
            <a:off x="5327650" y="1173163"/>
            <a:ext cx="3502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Spectrum at the earth</a:t>
            </a:r>
          </a:p>
        </p:txBody>
      </p:sp>
      <p:sp>
        <p:nvSpPr>
          <p:cNvPr id="12295" name="文本框 6"/>
          <p:cNvSpPr txBox="1">
            <a:spLocks noChangeArrowheads="1"/>
          </p:cNvSpPr>
          <p:nvPr/>
        </p:nvSpPr>
        <p:spPr bwMode="auto">
          <a:xfrm>
            <a:off x="469900" y="4797425"/>
            <a:ext cx="460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K. Fang, X. Bi, P. Yin, Q. Yuan 2018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12296" name="文本框 7"/>
          <p:cNvSpPr txBox="1">
            <a:spLocks noChangeArrowheads="1"/>
          </p:cNvSpPr>
          <p:nvPr/>
        </p:nvSpPr>
        <p:spPr bwMode="auto">
          <a:xfrm>
            <a:off x="469900" y="5216525"/>
            <a:ext cx="8208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Black line: fast diffusion with normal speed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Red line: slow diffusion given by HAWC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Other lines: two-zone diffusion with </a:t>
            </a:r>
            <a:r>
              <a:rPr lang="en-US" altLang="zh-CN" sz="2000" dirty="0" smtClean="0">
                <a:solidFill>
                  <a:srgbClr val="008080"/>
                </a:solidFill>
              </a:rPr>
              <a:t>r</a:t>
            </a:r>
            <a:r>
              <a:rPr lang="en-US" altLang="zh-CN" sz="2000" baseline="-25000" dirty="0" smtClean="0">
                <a:solidFill>
                  <a:srgbClr val="008080"/>
                </a:solidFill>
              </a:rPr>
              <a:t>*</a:t>
            </a:r>
            <a:r>
              <a:rPr lang="en-US" altLang="zh-CN" sz="2000" dirty="0" smtClean="0">
                <a:solidFill>
                  <a:srgbClr val="008080"/>
                </a:solidFill>
              </a:rPr>
              <a:t>=40 </a:t>
            </a:r>
            <a:r>
              <a:rPr lang="en-US" altLang="zh-CN" sz="2000" dirty="0">
                <a:solidFill>
                  <a:srgbClr val="008080"/>
                </a:solidFill>
              </a:rPr>
              <a:t>pc, 70 pc, 100 pc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853625" y="2622087"/>
            <a:ext cx="0" cy="16561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4156" y="2780928"/>
            <a:ext cx="78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Earth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7776864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r>
              <a:rPr lang="en-US" altLang="zh-CN" sz="3600" b="1" dirty="0" smtClean="0">
                <a:solidFill>
                  <a:srgbClr val="008080"/>
                </a:solidFill>
                <a:sym typeface="宋体" pitchFamily="2" charset="-122"/>
              </a:rPr>
              <a:t> (considering the HAWC new observation) solves the positron excess</a:t>
            </a:r>
            <a:endParaRPr lang="zh-CN" altLang="en-US" sz="3600" dirty="0" smtClean="0"/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2" y="1651000"/>
            <a:ext cx="5218018" cy="372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2"/>
          <p:cNvSpPr txBox="1">
            <a:spLocks noChangeArrowheads="1"/>
          </p:cNvSpPr>
          <p:nvPr/>
        </p:nvSpPr>
        <p:spPr bwMode="auto">
          <a:xfrm>
            <a:off x="301625" y="11906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8080"/>
                </a:solidFill>
              </a:rPr>
              <a:t>Compare with AMS-02 e+</a:t>
            </a:r>
          </a:p>
        </p:txBody>
      </p:sp>
      <p:sp>
        <p:nvSpPr>
          <p:cNvPr id="13317" name="文本框 4"/>
          <p:cNvSpPr txBox="1">
            <a:spLocks noChangeArrowheads="1"/>
          </p:cNvSpPr>
          <p:nvPr/>
        </p:nvSpPr>
        <p:spPr bwMode="auto">
          <a:xfrm>
            <a:off x="5360988" y="4822825"/>
            <a:ext cx="460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K. Fang, X. Bi, P. Yin, Q. Yuan 2018</a:t>
            </a:r>
            <a:endParaRPr lang="zh-CN" altLang="en-US">
              <a:solidFill>
                <a:srgbClr val="008080"/>
              </a:solidFill>
            </a:endParaRPr>
          </a:p>
        </p:txBody>
      </p:sp>
      <p:pic>
        <p:nvPicPr>
          <p:cNvPr id="1331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884363"/>
            <a:ext cx="35528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本框 3"/>
          <p:cNvSpPr txBox="1">
            <a:spLocks noChangeArrowheads="1"/>
          </p:cNvSpPr>
          <p:nvPr/>
        </p:nvSpPr>
        <p:spPr bwMode="auto">
          <a:xfrm>
            <a:off x="647700" y="5387643"/>
            <a:ext cx="8210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best-fit </a:t>
            </a:r>
            <a:r>
              <a:rPr lang="en-US" altLang="zh-CN" sz="2000" dirty="0" err="1">
                <a:solidFill>
                  <a:srgbClr val="008080"/>
                </a:solidFill>
              </a:rPr>
              <a:t>r_star</a:t>
            </a:r>
            <a:r>
              <a:rPr lang="en-US" altLang="zh-CN" sz="2000" dirty="0">
                <a:solidFill>
                  <a:srgbClr val="008080"/>
                </a:solidFill>
              </a:rPr>
              <a:t> is 50 pc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conversion </a:t>
            </a:r>
            <a:r>
              <a:rPr lang="en-US" altLang="zh-CN" sz="2000" dirty="0" smtClean="0">
                <a:solidFill>
                  <a:srgbClr val="008080"/>
                </a:solidFill>
              </a:rPr>
              <a:t>efficiency of </a:t>
            </a:r>
            <a:r>
              <a:rPr lang="en-US" altLang="zh-CN" sz="2000" dirty="0" err="1" smtClean="0">
                <a:solidFill>
                  <a:srgbClr val="008080"/>
                </a:solidFill>
              </a:rPr>
              <a:t>Geminga</a:t>
            </a:r>
            <a:r>
              <a:rPr lang="en-US" altLang="zh-CN" sz="2000" dirty="0" smtClean="0">
                <a:solidFill>
                  <a:srgbClr val="008080"/>
                </a:solidFill>
              </a:rPr>
              <a:t> is ~50-70%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8080"/>
                </a:solidFill>
              </a:rPr>
              <a:t>Several papers followed and the idea is accepted</a:t>
            </a:r>
            <a:endParaRPr lang="en-US" altLang="zh-CN" sz="2000" dirty="0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47746" y="3666510"/>
            <a:ext cx="720080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el-GR" altLang="zh-CN" sz="1600" dirty="0" smtClean="0"/>
              <a:t>γ</a:t>
            </a:r>
            <a:r>
              <a:rPr lang="en-US" altLang="zh-CN" sz="1600" dirty="0" smtClean="0"/>
              <a:t>=2.2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854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Interesting </a:t>
            </a:r>
            <a:r>
              <a:rPr lang="en-US" altLang="zh-CN" dirty="0" smtClean="0"/>
              <a:t>topics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general </a:t>
            </a:r>
            <a:r>
              <a:rPr lang="en-US" altLang="zh-CN" dirty="0"/>
              <a:t>sources of </a:t>
            </a:r>
            <a:r>
              <a:rPr lang="en-US" altLang="zh-CN" dirty="0" err="1"/>
              <a:t>TeV</a:t>
            </a:r>
            <a:r>
              <a:rPr lang="en-US" altLang="zh-CN" dirty="0"/>
              <a:t> halos at LHAASO, Propagation include  </a:t>
            </a:r>
            <a:r>
              <a:rPr lang="en-US" altLang="zh-CN" dirty="0" smtClean="0"/>
              <a:t>many slow regions, </a:t>
            </a:r>
            <a:r>
              <a:rPr lang="en-US" altLang="zh-CN" dirty="0"/>
              <a:t>Fermi detection, </a:t>
            </a:r>
            <a:endParaRPr lang="en-US" altLang="zh-CN" dirty="0" smtClean="0"/>
          </a:p>
          <a:p>
            <a:r>
              <a:rPr lang="en-US" altLang="zh-CN" dirty="0" smtClean="0"/>
              <a:t>mechanism </a:t>
            </a:r>
            <a:r>
              <a:rPr lang="en-US" altLang="zh-CN" dirty="0"/>
              <a:t>to slow </a:t>
            </a:r>
            <a:r>
              <a:rPr lang="en-US" altLang="zh-CN" dirty="0" smtClean="0"/>
              <a:t>diffusion 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82" y="4068931"/>
            <a:ext cx="3477054" cy="24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6363"/>
            <a:ext cx="3383050" cy="252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3284984"/>
            <a:ext cx="233610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Fang et al. 1903.06421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36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Constraints from Fermi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Gamma rays from the halo at low energy constrain the electron spectrum harder and less electrons/positrons at low energy.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411860" cy="25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92730"/>
            <a:ext cx="3139827" cy="23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0212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SQ Xi et al. 1810.10928</a:t>
            </a:r>
          </a:p>
          <a:p>
            <a:r>
              <a:rPr lang="en-US" altLang="zh-CN" dirty="0" smtClean="0"/>
              <a:t>Di Mauro et al. 1903.05647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91680" y="3492730"/>
            <a:ext cx="2160240" cy="1520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9832" y="4005064"/>
            <a:ext cx="720080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el-GR" altLang="zh-CN" sz="1600" dirty="0" smtClean="0"/>
              <a:t>γ</a:t>
            </a:r>
            <a:r>
              <a:rPr lang="en-US" altLang="zh-CN" sz="1600" dirty="0" smtClean="0"/>
              <a:t>=2.2</a:t>
            </a:r>
            <a:endParaRPr lang="zh-CN" altLang="en-US" sz="1600" dirty="0"/>
          </a:p>
        </p:txBody>
      </p:sp>
      <p:cxnSp>
        <p:nvCxnSpPr>
          <p:cNvPr id="10" name="直接箭头连接符 9"/>
          <p:cNvCxnSpPr>
            <a:stCxn id="8" idx="1"/>
          </p:cNvCxnSpPr>
          <p:nvPr/>
        </p:nvCxnSpPr>
        <p:spPr>
          <a:xfrm flipH="1" flipV="1">
            <a:off x="2627784" y="4149080"/>
            <a:ext cx="432048" cy="25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7704" y="4496018"/>
            <a:ext cx="720080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el-GR" altLang="zh-CN" sz="1600" dirty="0" smtClean="0"/>
              <a:t>γ</a:t>
            </a:r>
            <a:r>
              <a:rPr lang="en-US" altLang="zh-CN" sz="1600" dirty="0" smtClean="0"/>
              <a:t>=1.8</a:t>
            </a:r>
            <a:endParaRPr lang="zh-CN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4403685"/>
            <a:ext cx="2304256" cy="523220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Pulsar can not!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new preliminary results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786758" cy="309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04" y="1484784"/>
            <a:ext cx="3655912" cy="25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91683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r>
              <a:rPr lang="el-GR" altLang="zh-CN" dirty="0" smtClean="0"/>
              <a:t>γ</a:t>
            </a:r>
            <a:r>
              <a:rPr lang="en-US" altLang="zh-CN" dirty="0" smtClean="0"/>
              <a:t>=1.8, not 2.2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1971476"/>
            <a:ext cx="720080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el-GR" altLang="zh-CN" sz="1600" dirty="0" smtClean="0"/>
              <a:t>γ</a:t>
            </a:r>
            <a:r>
              <a:rPr lang="en-US" altLang="zh-CN" sz="1600" dirty="0" smtClean="0"/>
              <a:t>=1.8</a:t>
            </a:r>
            <a:endParaRPr lang="zh-CN" altLang="en-US" sz="1600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393460" y="2492896"/>
            <a:ext cx="338780" cy="280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562850" y="2505273"/>
            <a:ext cx="169390" cy="280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2240" y="2403238"/>
            <a:ext cx="1489176" cy="3077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Age =</a:t>
            </a:r>
            <a:r>
              <a:rPr lang="en-US" altLang="zh-CN" sz="1400" dirty="0" smtClean="0">
                <a:solidFill>
                  <a:srgbClr val="00B050"/>
                </a:solidFill>
              </a:rPr>
              <a:t>500</a:t>
            </a:r>
            <a:r>
              <a:rPr lang="en-US" altLang="zh-CN" sz="1400" dirty="0" smtClean="0"/>
              <a:t>/300kyr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869160"/>
            <a:ext cx="7776864" cy="1200329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Most pulsars are hard with indices smaller than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Reanalyzed the pulsars contribution in a two-zone diffusion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older and closer pulsar is an ideal source to account for AMS-02. B1055 is the best one.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2557126"/>
            <a:ext cx="1896716" cy="523220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Pulsar can!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story started 10 years ago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229200"/>
            <a:ext cx="8568952" cy="89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 err="1" smtClean="0"/>
              <a:t>e+e</a:t>
            </a:r>
            <a:r>
              <a:rPr lang="en-US" altLang="zh-CN" dirty="0" smtClean="0"/>
              <a:t>- from DM annihilation; 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 from nearby pulsars;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976664" cy="37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墨迹 7"/>
              <p14:cNvContentPartPr/>
              <p14:nvPr/>
            </p14:nvContentPartPr>
            <p14:xfrm>
              <a:off x="4731468" y="5364310"/>
              <a:ext cx="4223160" cy="67752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7148" y="5356390"/>
                <a:ext cx="423288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墨迹 17"/>
              <p14:cNvContentPartPr/>
              <p14:nvPr/>
            </p14:nvContentPartPr>
            <p14:xfrm>
              <a:off x="-772572" y="1545070"/>
              <a:ext cx="360" cy="360"/>
            </p14:xfrm>
          </p:contentPart>
        </mc:Choice>
        <mc:Fallback xmlns="">
          <p:pic>
            <p:nvPicPr>
              <p:cNvPr id="18" name="墨迹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87692" y="1529950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test the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450725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Electrons from pulsars has definite direction and lead to observable anisotropy;</a:t>
            </a:r>
          </a:p>
          <a:p>
            <a:pPr marL="0" indent="0">
              <a:buNone/>
            </a:pPr>
            <a:r>
              <a:rPr lang="en-US" altLang="zh-CN" sz="2400" dirty="0" smtClean="0"/>
              <a:t>The anisotropy may be observed by HERD – the next generation instrument installed in the China Space Station.</a:t>
            </a:r>
          </a:p>
          <a:p>
            <a:pPr marL="0" indent="0">
              <a:buNone/>
            </a:pPr>
            <a:r>
              <a:rPr lang="en-US" altLang="zh-CN" sz="2400" dirty="0" smtClean="0"/>
              <a:t>Need new calculation in two-zone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5912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84" y="4221088"/>
            <a:ext cx="3009973" cy="25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92" y="4572953"/>
            <a:ext cx="2842260" cy="2242185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直接箭头连接符 5"/>
          <p:cNvCxnSpPr>
            <a:endCxn id="7" idx="3"/>
          </p:cNvCxnSpPr>
          <p:nvPr/>
        </p:nvCxnSpPr>
        <p:spPr>
          <a:xfrm flipH="1" flipV="1">
            <a:off x="4964452" y="5694046"/>
            <a:ext cx="1623772" cy="3190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10yrs old story has rapid, exciting  development in the last year driven by data!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After several rounds of oscillation of the ideas we still think pulsar is the most favorable source for positron excess.  This scenario may be tested at future HERD.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2"/>
                </a:solidFill>
              </a:rPr>
              <a:t>What is </a:t>
            </a:r>
            <a:r>
              <a:rPr lang="en-US" altLang="zh-CN" sz="2800" dirty="0">
                <a:solidFill>
                  <a:schemeClr val="tx2"/>
                </a:solidFill>
              </a:rPr>
              <a:t>m</a:t>
            </a:r>
            <a:r>
              <a:rPr lang="en-US" altLang="zh-CN" sz="2800" dirty="0" smtClean="0">
                <a:solidFill>
                  <a:schemeClr val="tx2"/>
                </a:solidFill>
              </a:rPr>
              <a:t>echanism to produce a slow diffusion?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943425"/>
            <a:ext cx="718026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en-US" altLang="zh-CN" sz="2000" noProof="1" smtClean="0"/>
              <a:t>MHD </a:t>
            </a:r>
            <a:r>
              <a:rPr lang="en-US" altLang="zh-CN" sz="2000" noProof="1"/>
              <a:t>waves can be amplifed by CRs streaming </a:t>
            </a:r>
            <a:r>
              <a:rPr lang="en-US" altLang="zh-CN" sz="2000" noProof="1" smtClean="0"/>
              <a:t>instabiltiy due to the large cosmic ray density gradient – a widely discussed mechanism necessary for DSA  ( see Ptuskin et al 2003)</a:t>
            </a:r>
            <a:endParaRPr lang="en-US" altLang="zh-CN" sz="2000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333231" cy="23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408737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smtClean="0">
                <a:solidFill>
                  <a:srgbClr val="00838F"/>
                </a:solidFill>
              </a:rPr>
              <a:t>Self-confinement scenario</a:t>
            </a:r>
          </a:p>
        </p:txBody>
      </p:sp>
      <p:sp>
        <p:nvSpPr>
          <p:cNvPr id="10243" name="文本框 3"/>
          <p:cNvSpPr txBox="1">
            <a:spLocks noChangeArrowheads="1"/>
          </p:cNvSpPr>
          <p:nvPr/>
        </p:nvSpPr>
        <p:spPr bwMode="auto">
          <a:xfrm>
            <a:off x="466725" y="1352550"/>
            <a:ext cx="3362325" cy="1368425"/>
          </a:xfrm>
          <a:prstGeom prst="rect">
            <a:avLst/>
          </a:prstGeom>
          <a:noFill/>
          <a:ln w="19050">
            <a:solidFill>
              <a:srgbClr val="004F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8F0B00"/>
                </a:solidFill>
                <a:latin typeface="Arial" pitchFamily="34" charset="0"/>
              </a:rPr>
              <a:t>N</a:t>
            </a:r>
            <a:r>
              <a:rPr lang="zh-CN" altLang="en-US" sz="2000">
                <a:solidFill>
                  <a:srgbClr val="8F0B00"/>
                </a:solidFill>
                <a:latin typeface="Arial" pitchFamily="34" charset="0"/>
              </a:rPr>
              <a:t>o evidence of anisotropic diffusion</a:t>
            </a:r>
            <a:r>
              <a:rPr lang="en-US" altLang="zh-CN" sz="2000">
                <a:solidFill>
                  <a:srgbClr val="8F0B00"/>
                </a:solidFill>
                <a:latin typeface="Arial" pitchFamily="34" charset="0"/>
              </a:rPr>
              <a:t>, such as elongated diffusion.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Abeysekara et al. 2017</a:t>
            </a:r>
            <a:endParaRPr lang="en-US" altLang="zh-CN" sz="1800">
              <a:solidFill>
                <a:srgbClr val="8F0B00"/>
              </a:solidFill>
              <a:latin typeface="Arial" pitchFamily="34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140200" y="1917700"/>
            <a:ext cx="503238" cy="215900"/>
          </a:xfrm>
          <a:prstGeom prst="rightArrow">
            <a:avLst/>
          </a:prstGeom>
          <a:noFill/>
          <a:ln>
            <a:solidFill>
              <a:srgbClr val="84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245" name="文本框 5"/>
          <p:cNvSpPr txBox="1">
            <a:spLocks noChangeArrowheads="1"/>
          </p:cNvSpPr>
          <p:nvPr/>
        </p:nvSpPr>
        <p:spPr bwMode="auto">
          <a:xfrm>
            <a:off x="4822825" y="1609725"/>
            <a:ext cx="43195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It is reasonable to assume </a:t>
            </a:r>
            <a:r>
              <a:rPr lang="en-US" altLang="zh-CN" sz="2400" b="1">
                <a:solidFill>
                  <a:srgbClr val="8F0084"/>
                </a:solidFill>
                <a:latin typeface="Arial" pitchFamily="34" charset="0"/>
              </a:rPr>
              <a:t>spherically symmetric</a:t>
            </a: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 diffusion.</a:t>
            </a:r>
          </a:p>
        </p:txBody>
      </p:sp>
      <p:pic>
        <p:nvPicPr>
          <p:cNvPr id="10246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375025"/>
            <a:ext cx="3733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357688"/>
            <a:ext cx="331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562600"/>
            <a:ext cx="2171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5538788"/>
            <a:ext cx="2362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文本框 10"/>
          <p:cNvSpPr txBox="1">
            <a:spLocks noChangeArrowheads="1"/>
          </p:cNvSpPr>
          <p:nvPr/>
        </p:nvSpPr>
        <p:spPr bwMode="auto">
          <a:xfrm>
            <a:off x="609600" y="3325813"/>
            <a:ext cx="175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Electron transport:</a:t>
            </a:r>
          </a:p>
        </p:txBody>
      </p:sp>
      <p:sp>
        <p:nvSpPr>
          <p:cNvPr id="10251" name="文本框 11"/>
          <p:cNvSpPr txBox="1">
            <a:spLocks noChangeArrowheads="1"/>
          </p:cNvSpPr>
          <p:nvPr/>
        </p:nvSpPr>
        <p:spPr bwMode="auto">
          <a:xfrm>
            <a:off x="609600" y="4286250"/>
            <a:ext cx="1755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Wave transport:</a:t>
            </a:r>
          </a:p>
        </p:txBody>
      </p:sp>
      <p:sp>
        <p:nvSpPr>
          <p:cNvPr id="10252" name="文本框 12"/>
          <p:cNvSpPr txBox="1">
            <a:spLocks noChangeArrowheads="1"/>
          </p:cNvSpPr>
          <p:nvPr/>
        </p:nvSpPr>
        <p:spPr bwMode="auto">
          <a:xfrm>
            <a:off x="3424238" y="3375025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diffusion</a:t>
            </a:r>
          </a:p>
        </p:txBody>
      </p:sp>
      <p:sp>
        <p:nvSpPr>
          <p:cNvPr id="10253" name="文本框 14"/>
          <p:cNvSpPr txBox="1">
            <a:spLocks noChangeArrowheads="1"/>
          </p:cNvSpPr>
          <p:nvPr/>
        </p:nvSpPr>
        <p:spPr bwMode="auto">
          <a:xfrm>
            <a:off x="4589463" y="3325813"/>
            <a:ext cx="1474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energy lose</a:t>
            </a:r>
          </a:p>
        </p:txBody>
      </p:sp>
      <p:sp>
        <p:nvSpPr>
          <p:cNvPr id="10254" name="文本框 15"/>
          <p:cNvSpPr txBox="1">
            <a:spLocks noChangeArrowheads="1"/>
          </p:cNvSpPr>
          <p:nvPr/>
        </p:nvSpPr>
        <p:spPr bwMode="auto">
          <a:xfrm>
            <a:off x="6153150" y="3608388"/>
            <a:ext cx="179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source function</a:t>
            </a:r>
          </a:p>
        </p:txBody>
      </p:sp>
      <p:sp>
        <p:nvSpPr>
          <p:cNvPr id="10255" name="文本框 17"/>
          <p:cNvSpPr txBox="1">
            <a:spLocks noChangeArrowheads="1"/>
          </p:cNvSpPr>
          <p:nvPr/>
        </p:nvSpPr>
        <p:spPr bwMode="auto">
          <a:xfrm>
            <a:off x="1711325" y="5602288"/>
            <a:ext cx="1162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Wave growth:</a:t>
            </a:r>
          </a:p>
        </p:txBody>
      </p:sp>
      <p:sp>
        <p:nvSpPr>
          <p:cNvPr id="10256" name="文本框 18"/>
          <p:cNvSpPr txBox="1">
            <a:spLocks noChangeArrowheads="1"/>
          </p:cNvSpPr>
          <p:nvPr/>
        </p:nvSpPr>
        <p:spPr bwMode="auto">
          <a:xfrm>
            <a:off x="5053013" y="5607050"/>
            <a:ext cx="1204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Wave damping:</a:t>
            </a:r>
          </a:p>
        </p:txBody>
      </p:sp>
      <p:sp>
        <p:nvSpPr>
          <p:cNvPr id="20" name="上箭头 19"/>
          <p:cNvSpPr/>
          <p:nvPr/>
        </p:nvSpPr>
        <p:spPr>
          <a:xfrm rot="13140000">
            <a:off x="4295775" y="5065713"/>
            <a:ext cx="192088" cy="347662"/>
          </a:xfrm>
          <a:prstGeom prst="upArrow">
            <a:avLst/>
          </a:prstGeom>
          <a:noFill/>
          <a:ln>
            <a:solidFill>
              <a:srgbClr val="84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1" name="上箭头 20"/>
          <p:cNvSpPr/>
          <p:nvPr/>
        </p:nvSpPr>
        <p:spPr>
          <a:xfrm rot="8220000">
            <a:off x="5443538" y="5068888"/>
            <a:ext cx="192087" cy="347662"/>
          </a:xfrm>
          <a:prstGeom prst="upArrow">
            <a:avLst/>
          </a:prstGeom>
          <a:noFill/>
          <a:ln>
            <a:solidFill>
              <a:srgbClr val="84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259" name="文本框 21"/>
          <p:cNvSpPr txBox="1">
            <a:spLocks noChangeArrowheads="1"/>
          </p:cNvSpPr>
          <p:nvPr/>
        </p:nvSpPr>
        <p:spPr bwMode="auto">
          <a:xfrm>
            <a:off x="2597150" y="6423025"/>
            <a:ext cx="155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Skilling 1975</a:t>
            </a:r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5727700" y="6423025"/>
            <a:ext cx="332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Farmer &amp; Goldreich 2004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319534"/>
            <a:ext cx="2886075" cy="8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6408737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38F"/>
                </a:solidFill>
              </a:rPr>
              <a:t>Self-confinement scenario</a:t>
            </a:r>
          </a:p>
        </p:txBody>
      </p:sp>
      <p:pic>
        <p:nvPicPr>
          <p:cNvPr id="1126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8028"/>
            <a:ext cx="6264696" cy="42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454400" y="2235200"/>
            <a:ext cx="504825" cy="288925"/>
          </a:xfrm>
          <a:prstGeom prst="rect">
            <a:avLst/>
          </a:prstGeom>
          <a:noFill/>
          <a:ln>
            <a:solidFill>
              <a:srgbClr val="8F0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1270" name="文本框 4"/>
          <p:cNvSpPr txBox="1">
            <a:spLocks noChangeArrowheads="1"/>
          </p:cNvSpPr>
          <p:nvPr/>
        </p:nvSpPr>
        <p:spPr bwMode="auto">
          <a:xfrm rot="10800000">
            <a:off x="276225" y="1293813"/>
            <a:ext cx="4905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Diffusion coefficient</a:t>
            </a:r>
          </a:p>
        </p:txBody>
      </p:sp>
      <p:sp>
        <p:nvSpPr>
          <p:cNvPr id="11271" name="文本框 5"/>
          <p:cNvSpPr txBox="1">
            <a:spLocks noChangeArrowheads="1"/>
          </p:cNvSpPr>
          <p:nvPr/>
        </p:nvSpPr>
        <p:spPr bwMode="auto">
          <a:xfrm>
            <a:off x="7469290" y="1136411"/>
            <a:ext cx="490538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Growth and damping rate</a:t>
            </a:r>
          </a:p>
        </p:txBody>
      </p:sp>
      <p:sp>
        <p:nvSpPr>
          <p:cNvPr id="11272" name="文本框 6"/>
          <p:cNvSpPr txBox="1">
            <a:spLocks noChangeArrowheads="1"/>
          </p:cNvSpPr>
          <p:nvPr/>
        </p:nvSpPr>
        <p:spPr bwMode="auto">
          <a:xfrm>
            <a:off x="755314" y="6416371"/>
            <a:ext cx="72088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dirty="0">
                <a:solidFill>
                  <a:srgbClr val="00838F"/>
                </a:solidFill>
                <a:latin typeface="Arial" pitchFamily="34" charset="0"/>
              </a:rPr>
              <a:t>Moreover, </a:t>
            </a:r>
            <a:r>
              <a:rPr lang="en-US" altLang="zh-CN" sz="2000" dirty="0" err="1">
                <a:solidFill>
                  <a:srgbClr val="00838F"/>
                </a:solidFill>
                <a:latin typeface="Arial" pitchFamily="34" charset="0"/>
              </a:rPr>
              <a:t>Geminga</a:t>
            </a:r>
            <a:r>
              <a:rPr lang="en-US" altLang="zh-CN" sz="2000" dirty="0">
                <a:solidFill>
                  <a:srgbClr val="00838F"/>
                </a:solidFill>
                <a:latin typeface="Arial" pitchFamily="34" charset="0"/>
              </a:rPr>
              <a:t> should leave its birthplace for </a:t>
            </a:r>
            <a:r>
              <a:rPr lang="en-US" altLang="zh-CN" sz="2000" b="1" dirty="0">
                <a:solidFill>
                  <a:srgbClr val="8F0084"/>
                </a:solidFill>
                <a:latin typeface="Arial" pitchFamily="34" charset="0"/>
              </a:rPr>
              <a:t>~70 pc</a:t>
            </a:r>
            <a:r>
              <a:rPr lang="en-US" altLang="zh-CN" sz="2000" dirty="0">
                <a:solidFill>
                  <a:srgbClr val="00838F"/>
                </a:solidFill>
                <a:latin typeface="Arial" pitchFamily="34" charset="0"/>
              </a:rPr>
              <a:t> now.  </a:t>
            </a: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342928" y="5013176"/>
            <a:ext cx="83029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So this mechanism does not work to generate such a small diffusion coefficient! Actually the reason is simple as the high energy electron (~100TeV) energy density is too small to amplify the MHD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waves.</a:t>
            </a:r>
          </a:p>
          <a:p>
            <a:pPr eaLnBrk="1" hangingPunct="1"/>
            <a:r>
              <a:rPr lang="en-US" altLang="zh-CN" sz="2000" dirty="0" smtClean="0"/>
              <a:t>We suspect if this is an environment effect?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16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Lower  limit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We derive a lower limit on the diffusion coefficient by assuming: no energy loss of electrons; no wave dissipation; we get an analytic solution</a:t>
            </a:r>
          </a:p>
          <a:p>
            <a:r>
              <a:rPr lang="en-US" altLang="zh-CN" sz="2400" dirty="0" smtClean="0"/>
              <a:t>Considering the proper motion of </a:t>
            </a:r>
            <a:r>
              <a:rPr lang="en-US" altLang="zh-CN" sz="2400" dirty="0" err="1" smtClean="0"/>
              <a:t>Geminga</a:t>
            </a:r>
            <a:r>
              <a:rPr lang="en-US" altLang="zh-CN" sz="2400" dirty="0" smtClean="0"/>
              <a:t> at 200km/s, </a:t>
            </a:r>
            <a:r>
              <a:rPr lang="en-US" altLang="zh-CN" sz="2400" dirty="0" err="1" smtClean="0"/>
              <a:t>Geminga</a:t>
            </a:r>
            <a:r>
              <a:rPr lang="en-US" altLang="zh-CN" sz="2400" dirty="0" smtClean="0"/>
              <a:t> has left 70pc from its original place. We take electrons for the late 1/3 life time (230 – 340 </a:t>
            </a:r>
            <a:r>
              <a:rPr lang="en-US" altLang="zh-CN" sz="2400" dirty="0" err="1" smtClean="0"/>
              <a:t>kyr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Lifetime of e (50TeV) &lt; 10kyr</a:t>
            </a:r>
          </a:p>
          <a:p>
            <a:r>
              <a:rPr lang="en-US" altLang="zh-CN" sz="2400" dirty="0" smtClean="0"/>
              <a:t>We then get the lower limit</a:t>
            </a:r>
          </a:p>
          <a:p>
            <a:r>
              <a:rPr lang="en-US" altLang="zh-CN" sz="2400" dirty="0" smtClean="0"/>
              <a:t>Observed is 1/1000 D</a:t>
            </a:r>
            <a:r>
              <a:rPr lang="en-US" altLang="zh-CN" sz="2400" baseline="-25000" dirty="0" smtClean="0"/>
              <a:t>ISM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3075"/>
            <a:ext cx="4699481" cy="351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4147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tx2"/>
                </a:solidFill>
              </a:rPr>
              <a:t>A possible mechanism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1268" name="文本框 2"/>
          <p:cNvSpPr txBox="1">
            <a:spLocks noChangeArrowheads="1"/>
          </p:cNvSpPr>
          <p:nvPr/>
        </p:nvSpPr>
        <p:spPr bwMode="auto">
          <a:xfrm>
            <a:off x="525463" y="1089025"/>
            <a:ext cx="7629525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Just a guess: The slow diffusion may be an effect left by its prior SNR</a:t>
            </a:r>
          </a:p>
        </p:txBody>
      </p:sp>
      <p:sp>
        <p:nvSpPr>
          <p:cNvPr id="11269" name="文本框 4"/>
          <p:cNvSpPr txBox="1">
            <a:spLocks noChangeArrowheads="1"/>
          </p:cNvSpPr>
          <p:nvPr/>
        </p:nvSpPr>
        <p:spPr bwMode="auto">
          <a:xfrm>
            <a:off x="4118308" y="2060848"/>
            <a:ext cx="49685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The fast motion of the pulsar has been ignored.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 smtClean="0"/>
              <a:t>Geminga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 travelled ~70pc away from its original position.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According to a SNR evolution model SNR can expand to 90pc or larger after 340 </a:t>
            </a:r>
            <a:r>
              <a:rPr lang="en-US" altLang="zh-CN" dirty="0" err="1" smtClean="0"/>
              <a:t>kyr</a:t>
            </a:r>
            <a:r>
              <a:rPr lang="en-US" altLang="zh-CN" dirty="0" smtClean="0"/>
              <a:t> evolution if ISM density is low, in such case the pulsar is still within the SNR as shown;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The </a:t>
            </a:r>
            <a:r>
              <a:rPr lang="en-US" altLang="zh-CN" dirty="0"/>
              <a:t>medium in the downstream of the shock may have strong turbulence and have a very small diffusion </a:t>
            </a:r>
            <a:r>
              <a:rPr lang="en-US" altLang="zh-CN" dirty="0" smtClean="0"/>
              <a:t>coefficient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535"/>
            <a:ext cx="3939530" cy="35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408737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smtClean="0">
                <a:solidFill>
                  <a:srgbClr val="00838F"/>
                </a:solidFill>
              </a:rPr>
              <a:t>Pre-existing scenario</a:t>
            </a:r>
            <a:endParaRPr lang="zh-CN" altLang="en-US" smtClean="0"/>
          </a:p>
        </p:txBody>
      </p:sp>
      <p:sp>
        <p:nvSpPr>
          <p:cNvPr id="12292" name="文本框 5"/>
          <p:cNvSpPr txBox="1">
            <a:spLocks noChangeArrowheads="1"/>
          </p:cNvSpPr>
          <p:nvPr/>
        </p:nvSpPr>
        <p:spPr bwMode="auto">
          <a:xfrm>
            <a:off x="5111750" y="1250950"/>
            <a:ext cx="38417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If: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ISM density is 0.08 atom/cm^3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initial energy is 2 x 10^51 erg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endParaRPr lang="en-US" altLang="zh-CN" sz="2400">
              <a:solidFill>
                <a:srgbClr val="00838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the scale of SNR can reach </a:t>
            </a:r>
            <a:r>
              <a:rPr lang="en-US" altLang="zh-CN" sz="2400" b="1">
                <a:solidFill>
                  <a:srgbClr val="8F0084"/>
                </a:solidFill>
                <a:latin typeface="Arial" pitchFamily="34" charset="0"/>
              </a:rPr>
              <a:t>~90 pc</a:t>
            </a: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 at 342 kyr</a:t>
            </a:r>
          </a:p>
        </p:txBody>
      </p:sp>
      <p:sp>
        <p:nvSpPr>
          <p:cNvPr id="12293" name="文本框 6"/>
          <p:cNvSpPr txBox="1">
            <a:spLocks noChangeArrowheads="1"/>
          </p:cNvSpPr>
          <p:nvPr/>
        </p:nvSpPr>
        <p:spPr bwMode="auto">
          <a:xfrm>
            <a:off x="6837363" y="1489075"/>
            <a:ext cx="1649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low density</a:t>
            </a:r>
          </a:p>
        </p:txBody>
      </p:sp>
      <p:sp>
        <p:nvSpPr>
          <p:cNvPr id="12294" name="文本框 7"/>
          <p:cNvSpPr txBox="1">
            <a:spLocks noChangeArrowheads="1"/>
          </p:cNvSpPr>
          <p:nvPr/>
        </p:nvSpPr>
        <p:spPr bwMode="auto">
          <a:xfrm>
            <a:off x="6837363" y="2543175"/>
            <a:ext cx="178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high energy</a:t>
            </a:r>
          </a:p>
        </p:txBody>
      </p:sp>
      <p:sp>
        <p:nvSpPr>
          <p:cNvPr id="12295" name="文本框 8"/>
          <p:cNvSpPr txBox="1">
            <a:spLocks noChangeArrowheads="1"/>
          </p:cNvSpPr>
          <p:nvPr/>
        </p:nvSpPr>
        <p:spPr bwMode="auto">
          <a:xfrm>
            <a:off x="5111750" y="3895725"/>
            <a:ext cx="321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solidFill>
                  <a:srgbClr val="66B5BD"/>
                </a:solidFill>
                <a:latin typeface="Arial" pitchFamily="34" charset="0"/>
              </a:rPr>
              <a:t>Leahy &amp; Williams 2017</a:t>
            </a:r>
          </a:p>
        </p:txBody>
      </p:sp>
      <p:sp>
        <p:nvSpPr>
          <p:cNvPr id="12297" name="文本框 10"/>
          <p:cNvSpPr txBox="1">
            <a:spLocks noChangeArrowheads="1"/>
          </p:cNvSpPr>
          <p:nvPr/>
        </p:nvSpPr>
        <p:spPr bwMode="auto">
          <a:xfrm>
            <a:off x="330200" y="5033963"/>
            <a:ext cx="28384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66B5BD"/>
                </a:solidFill>
                <a:latin typeface="Arial" pitchFamily="34" charset="0"/>
              </a:rPr>
              <a:t>In the shock frame:</a:t>
            </a:r>
          </a:p>
        </p:txBody>
      </p:sp>
      <p:sp>
        <p:nvSpPr>
          <p:cNvPr id="12298" name="文本框 11"/>
          <p:cNvSpPr txBox="1">
            <a:spLocks noChangeArrowheads="1"/>
          </p:cNvSpPr>
          <p:nvPr/>
        </p:nvSpPr>
        <p:spPr bwMode="auto">
          <a:xfrm>
            <a:off x="1085850" y="5367338"/>
            <a:ext cx="3721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kinetic energy loss </a:t>
            </a:r>
          </a:p>
        </p:txBody>
      </p:sp>
      <p:sp>
        <p:nvSpPr>
          <p:cNvPr id="12299" name="文本框 12"/>
          <p:cNvSpPr txBox="1">
            <a:spLocks noChangeArrowheads="1"/>
          </p:cNvSpPr>
          <p:nvPr/>
        </p:nvSpPr>
        <p:spPr bwMode="auto">
          <a:xfrm>
            <a:off x="330200" y="6118225"/>
            <a:ext cx="523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thermal energy + turbulent energy</a:t>
            </a:r>
          </a:p>
        </p:txBody>
      </p:sp>
      <p:sp>
        <p:nvSpPr>
          <p:cNvPr id="14" name="下箭头 13"/>
          <p:cNvSpPr/>
          <p:nvPr/>
        </p:nvSpPr>
        <p:spPr>
          <a:xfrm>
            <a:off x="2460625" y="5829300"/>
            <a:ext cx="215900" cy="288925"/>
          </a:xfrm>
          <a:prstGeom prst="downArrow">
            <a:avLst/>
          </a:prstGeom>
          <a:noFill/>
          <a:ln>
            <a:solidFill>
              <a:srgbClr val="84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2301" name="文本框 14"/>
          <p:cNvSpPr txBox="1">
            <a:spLocks noChangeArrowheads="1"/>
          </p:cNvSpPr>
          <p:nvPr/>
        </p:nvSpPr>
        <p:spPr bwMode="auto">
          <a:xfrm>
            <a:off x="5829300" y="5235575"/>
            <a:ext cx="2981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avaiable for turbulence: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6 x 10^-12 erg/cm^3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magnetic energy: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4 x 10^-13 erg/cm^3</a:t>
            </a:r>
          </a:p>
        </p:txBody>
      </p:sp>
      <p:sp>
        <p:nvSpPr>
          <p:cNvPr id="17" name="右箭头 16"/>
          <p:cNvSpPr/>
          <p:nvPr/>
        </p:nvSpPr>
        <p:spPr>
          <a:xfrm>
            <a:off x="5111750" y="5489575"/>
            <a:ext cx="530225" cy="215900"/>
          </a:xfrm>
          <a:prstGeom prst="rightArrow">
            <a:avLst/>
          </a:prstGeom>
          <a:noFill/>
          <a:ln>
            <a:solidFill>
              <a:srgbClr val="84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5" y="1067965"/>
            <a:ext cx="4320480" cy="392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408737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smtClean="0">
                <a:solidFill>
                  <a:srgbClr val="00838F"/>
                </a:solidFill>
                <a:sym typeface="宋体" pitchFamily="2" charset="-122"/>
              </a:rPr>
              <a:t>Pre-existing scenario</a:t>
            </a:r>
            <a:endParaRPr lang="zh-CN" altLang="en-US" smtClean="0"/>
          </a:p>
        </p:txBody>
      </p:sp>
      <p:pic>
        <p:nvPicPr>
          <p:cNvPr id="1331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749425"/>
            <a:ext cx="3695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4"/>
          <p:cNvSpPr txBox="1">
            <a:spLocks noChangeArrowheads="1"/>
          </p:cNvSpPr>
          <p:nvPr/>
        </p:nvSpPr>
        <p:spPr bwMode="auto">
          <a:xfrm>
            <a:off x="596900" y="1028700"/>
            <a:ext cx="764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Turbulence is generated just behind the shock (F0), and gradually dies out:</a:t>
            </a:r>
          </a:p>
        </p:txBody>
      </p:sp>
      <p:sp>
        <p:nvSpPr>
          <p:cNvPr id="13318" name="文本框 10"/>
          <p:cNvSpPr txBox="1">
            <a:spLocks noChangeArrowheads="1"/>
          </p:cNvSpPr>
          <p:nvPr/>
        </p:nvSpPr>
        <p:spPr bwMode="auto">
          <a:xfrm>
            <a:off x="4924425" y="1981200"/>
            <a:ext cx="283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In the shock frame</a:t>
            </a:r>
          </a:p>
        </p:txBody>
      </p:sp>
      <p:sp>
        <p:nvSpPr>
          <p:cNvPr id="13319" name="文本框 5"/>
          <p:cNvSpPr txBox="1">
            <a:spLocks noChangeArrowheads="1"/>
          </p:cNvSpPr>
          <p:nvPr/>
        </p:nvSpPr>
        <p:spPr bwMode="auto">
          <a:xfrm>
            <a:off x="5807359" y="3933056"/>
            <a:ext cx="32569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altLang="zh-CN" sz="2400" dirty="0" smtClean="0">
                <a:solidFill>
                  <a:srgbClr val="00838F"/>
                </a:solidFill>
                <a:latin typeface="Arial" pitchFamily="34" charset="0"/>
              </a:rPr>
              <a:t>We have assumed the initial value of F0</a:t>
            </a:r>
            <a:endParaRPr lang="en-US" altLang="zh-CN" sz="2400" dirty="0">
              <a:solidFill>
                <a:srgbClr val="00838F"/>
              </a:solidFill>
              <a:latin typeface="Arial" pitchFamily="34" charset="0"/>
            </a:endParaRPr>
          </a:p>
        </p:txBody>
      </p:sp>
      <p:pic>
        <p:nvPicPr>
          <p:cNvPr id="13320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57788"/>
            <a:ext cx="9731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157788"/>
            <a:ext cx="11509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8"/>
          <p:cNvSpPr/>
          <p:nvPr/>
        </p:nvSpPr>
        <p:spPr>
          <a:xfrm>
            <a:off x="6226175" y="5600700"/>
            <a:ext cx="360363" cy="215900"/>
          </a:xfrm>
          <a:prstGeom prst="rightArrow">
            <a:avLst/>
          </a:prstGeom>
          <a:ln>
            <a:solidFill>
              <a:srgbClr val="848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3323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5530850"/>
            <a:ext cx="957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5612918" cy="39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30" y="3373960"/>
            <a:ext cx="3370096" cy="3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2430" y="2780928"/>
            <a:ext cx="28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Kolmogorov type damping: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4888" y="6021288"/>
            <a:ext cx="305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</a:t>
            </a:r>
            <a:r>
              <a:rPr lang="en-US" altLang="zh-CN" dirty="0" smtClean="0">
                <a:solidFill>
                  <a:srgbClr val="FF0000"/>
                </a:solidFill>
              </a:rPr>
              <a:t>CHOOSE???</a:t>
            </a:r>
            <a:r>
              <a:rPr lang="en-US" altLang="zh-CN" dirty="0" smtClean="0"/>
              <a:t> the value to explain D by HAWC.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9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408737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smtClean="0">
                <a:solidFill>
                  <a:srgbClr val="00838F"/>
                </a:solidFill>
                <a:sym typeface="宋体" pitchFamily="2" charset="-122"/>
              </a:rPr>
              <a:t>Pre-existing scenario</a:t>
            </a:r>
            <a:endParaRPr lang="zh-CN" altLang="en-US" smtClean="0"/>
          </a:p>
        </p:txBody>
      </p:sp>
      <p:pic>
        <p:nvPicPr>
          <p:cNvPr id="1433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687513"/>
            <a:ext cx="49339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92238"/>
            <a:ext cx="4398963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本框 3"/>
          <p:cNvSpPr txBox="1">
            <a:spLocks noChangeArrowheads="1"/>
          </p:cNvSpPr>
          <p:nvPr/>
        </p:nvSpPr>
        <p:spPr bwMode="auto">
          <a:xfrm>
            <a:off x="395288" y="1025525"/>
            <a:ext cx="3052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PSR B0656+14</a:t>
            </a:r>
          </a:p>
        </p:txBody>
      </p:sp>
      <p:sp>
        <p:nvSpPr>
          <p:cNvPr id="14342" name="文本框 4"/>
          <p:cNvSpPr txBox="1">
            <a:spLocks noChangeArrowheads="1"/>
          </p:cNvSpPr>
          <p:nvPr/>
        </p:nvSpPr>
        <p:spPr bwMode="auto">
          <a:xfrm>
            <a:off x="5140325" y="1090613"/>
            <a:ext cx="2014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>
                <a:solidFill>
                  <a:srgbClr val="00838F"/>
                </a:solidFill>
                <a:latin typeface="Arial" pitchFamily="34" charset="0"/>
              </a:rPr>
              <a:t>Vela pulsar</a:t>
            </a:r>
          </a:p>
        </p:txBody>
      </p:sp>
      <p:sp>
        <p:nvSpPr>
          <p:cNvPr id="14343" name="文本框 5"/>
          <p:cNvSpPr txBox="1">
            <a:spLocks noChangeArrowheads="1"/>
          </p:cNvSpPr>
          <p:nvPr/>
        </p:nvSpPr>
        <p:spPr bwMode="auto">
          <a:xfrm>
            <a:off x="395288" y="5464175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Knies et al. 2018</a:t>
            </a:r>
          </a:p>
        </p:txBody>
      </p:sp>
      <p:sp>
        <p:nvSpPr>
          <p:cNvPr id="14344" name="文本框 6"/>
          <p:cNvSpPr txBox="1">
            <a:spLocks noChangeArrowheads="1"/>
          </p:cNvSpPr>
          <p:nvPr/>
        </p:nvSpPr>
        <p:spPr bwMode="auto">
          <a:xfrm>
            <a:off x="5140325" y="5464175"/>
            <a:ext cx="357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solidFill>
                  <a:srgbClr val="66B5BD"/>
                </a:solidFill>
                <a:latin typeface="Arial" pitchFamily="34" charset="0"/>
              </a:rPr>
              <a:t>H.E.S.S. Collaboration </a:t>
            </a:r>
            <a:r>
              <a:rPr lang="en-US" altLang="zh-CN" sz="1800">
                <a:solidFill>
                  <a:srgbClr val="66B5BD"/>
                </a:solidFill>
                <a:latin typeface="Arial" pitchFamily="34" charset="0"/>
              </a:rPr>
              <a:t>2012</a:t>
            </a:r>
          </a:p>
        </p:txBody>
      </p:sp>
      <p:sp>
        <p:nvSpPr>
          <p:cNvPr id="14345" name="文本框 1"/>
          <p:cNvSpPr txBox="1">
            <a:spLocks noChangeArrowheads="1"/>
          </p:cNvSpPr>
          <p:nvPr/>
        </p:nvSpPr>
        <p:spPr bwMode="auto">
          <a:xfrm>
            <a:off x="320675" y="6040438"/>
            <a:ext cx="85709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000">
                <a:solidFill>
                  <a:srgbClr val="00838F"/>
                </a:solidFill>
                <a:latin typeface="Arial" pitchFamily="34" charset="0"/>
              </a:rPr>
              <a:t>PSR B1957+20</a:t>
            </a: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>
                <a:solidFill>
                  <a:srgbClr val="00838F"/>
                </a:solidFill>
                <a:latin typeface="Arial" pitchFamily="34" charset="0"/>
              </a:rPr>
              <a:t>travel in ISM, can accelerate VHE electron, but no TeV structure around.</a:t>
            </a:r>
          </a:p>
        </p:txBody>
      </p:sp>
    </p:spTree>
    <p:extLst>
      <p:ext uri="{BB962C8B-B14F-4D97-AF65-F5344CB8AC3E}">
        <p14:creationId xmlns:p14="http://schemas.microsoft.com/office/powerpoint/2010/main" val="31208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brief review of status before end of 2017</a:t>
            </a:r>
          </a:p>
          <a:p>
            <a:endParaRPr lang="en-US" altLang="zh-CN" dirty="0"/>
          </a:p>
          <a:p>
            <a:r>
              <a:rPr lang="en-US" altLang="zh-CN" dirty="0" smtClean="0"/>
              <a:t>Development  in the last 1 year</a:t>
            </a:r>
          </a:p>
          <a:p>
            <a:endParaRPr lang="en-US" altLang="zh-CN" dirty="0"/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HAWC observation of the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gamma ray halos indicate a very slow diffusion around </a:t>
            </a:r>
            <a:r>
              <a:rPr lang="en-US" altLang="zh-CN" dirty="0" err="1" smtClean="0"/>
              <a:t>Geminga</a:t>
            </a:r>
            <a:r>
              <a:rPr lang="en-US" altLang="zh-CN" dirty="0" smtClean="0"/>
              <a:t>. Two zone diffusion model </a:t>
            </a:r>
            <a:r>
              <a:rPr lang="en-US" altLang="zh-CN" dirty="0" err="1" smtClean="0"/>
              <a:t>Geminga</a:t>
            </a:r>
            <a:r>
              <a:rPr lang="en-US" altLang="zh-CN" dirty="0" smtClean="0"/>
              <a:t> explains the positron excess on the Earth naturally.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Self-generated waves by CR e-+ is not enough to amplify the MHD</a:t>
            </a:r>
            <a:r>
              <a:rPr lang="zh-CN" altLang="en-US" dirty="0"/>
              <a:t> </a:t>
            </a:r>
            <a:r>
              <a:rPr lang="en-US" altLang="zh-CN" dirty="0" smtClean="0"/>
              <a:t>waves to such slow diffusion. </a:t>
            </a:r>
            <a:r>
              <a:rPr lang="en-US" altLang="zh-CN" smtClean="0"/>
              <a:t>We propose </a:t>
            </a:r>
            <a:r>
              <a:rPr lang="en-US" altLang="zh-CN" dirty="0" smtClean="0"/>
              <a:t>such slow diffusion is possibly related with the surrounding  SNR.</a:t>
            </a:r>
          </a:p>
          <a:p>
            <a:endParaRPr lang="en-US" altLang="zh-CN" dirty="0"/>
          </a:p>
          <a:p>
            <a:r>
              <a:rPr lang="en-US" altLang="zh-CN" dirty="0" smtClean="0"/>
              <a:t>We can not give a quantitative calculation of the turbulence energy according to SNR dynamics. 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4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AMS-02</a:t>
            </a:r>
            <a:r>
              <a:rPr lang="zh-CN" altLang="en-US" smtClean="0"/>
              <a:t>的观测结果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zh-CN" sz="2800" dirty="0" smtClean="0"/>
              <a:t>AMS-02</a:t>
            </a:r>
            <a:r>
              <a:rPr lang="zh-CN" altLang="en-US" sz="2800" dirty="0" smtClean="0"/>
              <a:t>测量了正负电子比例，电子、正电子和正负电子和等能谱。</a:t>
            </a:r>
            <a:r>
              <a:rPr lang="zh-CN" altLang="en-US" sz="2800" dirty="0" smtClean="0">
                <a:solidFill>
                  <a:srgbClr val="C00000"/>
                </a:solidFill>
              </a:rPr>
              <a:t>测量到宇宙线中正电子超出！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zh-CN" altLang="en-US" sz="2800" dirty="0" smtClean="0"/>
              <a:t>正电子还没有明确的测量到截断</a:t>
            </a:r>
            <a:endParaRPr lang="en-US" altLang="zh-CN" sz="2800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44863"/>
            <a:ext cx="5580062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86200"/>
            <a:ext cx="34131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1838"/>
            <a:ext cx="35052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7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0272" y="260648"/>
            <a:ext cx="2051720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rgbClr val="C00000"/>
                </a:solidFill>
              </a:rPr>
              <a:t>Lin SJ et al. PRD91.063508, 2015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68201"/>
            <a:ext cx="7128793" cy="484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22202"/>
            <a:ext cx="64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第一步：能谱上是否可以区分两者的贡献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813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819400" y="2362200"/>
            <a:ext cx="914400" cy="2971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96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zh-CN" sz="3600" smtClean="0"/>
              <a:t>Conclusions of the quantitative study II</a:t>
            </a:r>
            <a:endParaRPr lang="zh-CN" altLang="en-US" sz="3600" smtClean="0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457200" y="990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Both astrophysical sources, like pulsars, or dark matter can give good fit the AMS-02 data. AMS02 data can not distinguish the two scenarios.</a:t>
            </a:r>
            <a:endParaRPr lang="zh-CN" altLang="en-US" sz="2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0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0" y="3286125"/>
            <a:ext cx="8582369" cy="33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0"/>
            <a:ext cx="42592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99401" y="222100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仿宋_GB2312" pitchFamily="49" charset="-122"/>
                <a:ea typeface="仿宋_GB2312" pitchFamily="49" charset="-122"/>
              </a:rPr>
              <a:t>伽玛射线和反质子的限制</a:t>
            </a: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609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1320005"/>
            <a:ext cx="3707904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/>
              <a:t>Yuan, Bi, Chen, </a:t>
            </a:r>
            <a:r>
              <a:rPr lang="en-US" altLang="zh-CN" dirty="0" err="1"/>
              <a:t>Guo</a:t>
            </a:r>
            <a:r>
              <a:rPr lang="en-US" altLang="zh-CN" dirty="0"/>
              <a:t>, Lin, Zhang, 1304.1482, 1409.6248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20" y="79950"/>
            <a:ext cx="5115647" cy="320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第二</a:t>
            </a:r>
            <a:r>
              <a:rPr lang="zh-CN" altLang="en-US" sz="2400" dirty="0" smtClean="0"/>
              <a:t>步：定量检验两个模型是否可以解释数据</a:t>
            </a:r>
            <a:endParaRPr lang="zh-CN" altLang="en-US" sz="2400" dirty="0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" y="2996952"/>
            <a:ext cx="91059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73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79040" y="620688"/>
            <a:ext cx="8153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 smtClean="0">
                <a:latin typeface="Trebuchet MS" pitchFamily="34" charset="0"/>
                <a:ea typeface="仿宋_GB2312" pitchFamily="49" charset="-122"/>
              </a:rPr>
              <a:t>1. B/C, (</a:t>
            </a:r>
            <a:r>
              <a:rPr lang="en-US" altLang="zh-CN" sz="2800" dirty="0" err="1" smtClean="0">
                <a:latin typeface="Trebuchet MS" pitchFamily="34" charset="0"/>
                <a:ea typeface="仿宋_GB2312" pitchFamily="49" charset="-122"/>
              </a:rPr>
              <a:t>Sc+Ti+V</a:t>
            </a:r>
            <a:r>
              <a:rPr lang="en-US" altLang="zh-CN" sz="2800" dirty="0" smtClean="0">
                <a:latin typeface="Trebuchet MS" pitchFamily="34" charset="0"/>
                <a:ea typeface="仿宋_GB2312" pitchFamily="49" charset="-122"/>
              </a:rPr>
              <a:t>)/Fe, </a:t>
            </a:r>
            <a:r>
              <a:rPr lang="en-US" altLang="zh-CN" sz="2800" baseline="30000" dirty="0" smtClean="0">
                <a:latin typeface="Trebuchet MS" pitchFamily="34" charset="0"/>
                <a:ea typeface="仿宋_GB2312" pitchFamily="49" charset="-122"/>
              </a:rPr>
              <a:t>10</a:t>
            </a:r>
            <a:r>
              <a:rPr lang="en-US" altLang="zh-CN" sz="2800" dirty="0" smtClean="0">
                <a:latin typeface="Trebuchet MS" pitchFamily="34" charset="0"/>
                <a:ea typeface="仿宋_GB2312" pitchFamily="49" charset="-122"/>
              </a:rPr>
              <a:t>Be/</a:t>
            </a:r>
            <a:r>
              <a:rPr lang="en-US" altLang="zh-CN" sz="2800" baseline="30000" dirty="0" smtClean="0">
                <a:latin typeface="Trebuchet MS" pitchFamily="34" charset="0"/>
                <a:ea typeface="仿宋_GB2312" pitchFamily="49" charset="-122"/>
              </a:rPr>
              <a:t>9</a:t>
            </a:r>
            <a:r>
              <a:rPr lang="en-US" altLang="zh-CN" sz="2800" dirty="0" smtClean="0">
                <a:latin typeface="Trebuchet MS" pitchFamily="34" charset="0"/>
                <a:ea typeface="仿宋_GB2312" pitchFamily="49" charset="-122"/>
              </a:rPr>
              <a:t>Be, </a:t>
            </a:r>
            <a:r>
              <a:rPr lang="en-US" altLang="zh-CN" sz="2800" baseline="30000" dirty="0" smtClean="0">
                <a:latin typeface="Trebuchet MS" pitchFamily="34" charset="0"/>
                <a:ea typeface="仿宋_GB2312" pitchFamily="49" charset="-122"/>
              </a:rPr>
              <a:t>26</a:t>
            </a:r>
            <a:r>
              <a:rPr lang="en-US" altLang="zh-CN" sz="2800" dirty="0" smtClean="0">
                <a:latin typeface="Trebuchet MS" pitchFamily="34" charset="0"/>
                <a:ea typeface="仿宋_GB2312" pitchFamily="49" charset="-122"/>
              </a:rPr>
              <a:t>Al/</a:t>
            </a:r>
            <a:r>
              <a:rPr lang="en-US" altLang="zh-CN" sz="2800" baseline="30000" dirty="0" smtClean="0">
                <a:latin typeface="Trebuchet MS" pitchFamily="34" charset="0"/>
                <a:ea typeface="仿宋_GB2312" pitchFamily="49" charset="-122"/>
              </a:rPr>
              <a:t>27</a:t>
            </a:r>
            <a:r>
              <a:rPr lang="en-US" altLang="zh-CN" sz="2800" dirty="0" smtClean="0">
                <a:latin typeface="Trebuchet MS" pitchFamily="34" charset="0"/>
                <a:ea typeface="仿宋_GB2312" pitchFamily="49" charset="-122"/>
              </a:rPr>
              <a:t>Al</a:t>
            </a:r>
          </a:p>
        </p:txBody>
      </p:sp>
      <p:sp>
        <p:nvSpPr>
          <p:cNvPr id="6147" name="内容占位符 2"/>
          <p:cNvSpPr>
            <a:spLocks/>
          </p:cNvSpPr>
          <p:nvPr/>
        </p:nvSpPr>
        <p:spPr bwMode="auto">
          <a:xfrm>
            <a:off x="457200" y="1340768"/>
            <a:ext cx="81534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400" dirty="0" smtClean="0">
                <a:latin typeface="Times New Roman" pitchFamily="18" charset="0"/>
                <a:ea typeface="仿宋_GB2312" pitchFamily="49" charset="-122"/>
              </a:rPr>
              <a:t>通常宇宙线中</a:t>
            </a:r>
            <a:r>
              <a:rPr lang="en-US" altLang="zh-CN" sz="2400" dirty="0" err="1" smtClean="0">
                <a:latin typeface="Times New Roman" pitchFamily="18" charset="0"/>
                <a:ea typeface="仿宋_GB2312" pitchFamily="49" charset="-122"/>
              </a:rPr>
              <a:t>H,He,C,N,O,Fe</a:t>
            </a:r>
            <a:r>
              <a:rPr lang="zh-CN" altLang="en-US" sz="2400" dirty="0" smtClean="0">
                <a:latin typeface="Times New Roman" pitchFamily="18" charset="0"/>
                <a:ea typeface="仿宋_GB2312" pitchFamily="49" charset="-122"/>
              </a:rPr>
              <a:t>等为原初元素；</a:t>
            </a:r>
            <a:r>
              <a:rPr lang="en-US" altLang="zh-CN" sz="2400" dirty="0" err="1" smtClean="0">
                <a:latin typeface="Times New Roman" pitchFamily="18" charset="0"/>
                <a:ea typeface="仿宋_GB2312" pitchFamily="49" charset="-122"/>
              </a:rPr>
              <a:t>Li,Be,Be,Sc</a:t>
            </a:r>
            <a:r>
              <a:rPr lang="en-US" altLang="zh-CN" sz="2400" dirty="0" smtClean="0">
                <a:latin typeface="Times New Roman" pitchFamily="18" charset="0"/>
                <a:ea typeface="仿宋_GB2312" pitchFamily="49" charset="-122"/>
              </a:rPr>
              <a:t>,</a:t>
            </a:r>
          </a:p>
          <a:p>
            <a:pPr marL="0" indent="0">
              <a:spcBef>
                <a:spcPct val="20000"/>
              </a:spcBef>
            </a:pPr>
            <a:r>
              <a:rPr lang="en-US" altLang="zh-CN" sz="2400" dirty="0" err="1" smtClean="0">
                <a:latin typeface="Times New Roman" pitchFamily="18" charset="0"/>
                <a:ea typeface="仿宋_GB2312" pitchFamily="49" charset="-122"/>
              </a:rPr>
              <a:t>Ti,V</a:t>
            </a:r>
            <a:r>
              <a:rPr lang="zh-CN" altLang="en-US" sz="2400" dirty="0" smtClean="0">
                <a:latin typeface="Times New Roman" pitchFamily="18" charset="0"/>
                <a:ea typeface="仿宋_GB2312" pitchFamily="49" charset="-122"/>
              </a:rPr>
              <a:t>等为次级元素，由原初元素通过反应产生</a:t>
            </a:r>
            <a:endParaRPr lang="en-US" altLang="zh-CN" sz="2400" dirty="0" smtClean="0">
              <a:latin typeface="Times New Roman" pitchFamily="18" charset="0"/>
              <a:ea typeface="仿宋_GB2312" pitchFamily="49" charset="-12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400" dirty="0" smtClean="0">
                <a:latin typeface="Times New Roman" pitchFamily="18" charset="0"/>
                <a:ea typeface="仿宋_GB2312" pitchFamily="49" charset="-122"/>
              </a:rPr>
              <a:t>通过次级元素和原初元素的比例</a:t>
            </a:r>
            <a:r>
              <a:rPr lang="zh-CN" altLang="it-IT" sz="2400" dirty="0" smtClean="0">
                <a:latin typeface="Times New Roman" pitchFamily="18" charset="0"/>
                <a:ea typeface="仿宋_GB2312" pitchFamily="49" charset="-122"/>
              </a:rPr>
              <a:t>研究</a:t>
            </a:r>
            <a:r>
              <a:rPr lang="zh-CN" altLang="it-IT" sz="2400" dirty="0">
                <a:latin typeface="Times New Roman" pitchFamily="18" charset="0"/>
                <a:ea typeface="仿宋_GB2312" pitchFamily="49" charset="-122"/>
              </a:rPr>
              <a:t>宇宙线传播 </a:t>
            </a:r>
            <a:endParaRPr lang="zh-CN" altLang="it-IT" sz="24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148" name="内容占位符 2"/>
          <p:cNvSpPr>
            <a:spLocks/>
          </p:cNvSpPr>
          <p:nvPr/>
        </p:nvSpPr>
        <p:spPr bwMode="auto">
          <a:xfrm>
            <a:off x="6553200" y="34290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>
                <a:latin typeface="Trebuchet MS" pitchFamily="34" charset="0"/>
                <a:ea typeface="仿宋_GB2312" pitchFamily="49" charset="-122"/>
              </a:rPr>
              <a:t>Pato et al. 2010,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2000">
                <a:latin typeface="Trebuchet MS" pitchFamily="34" charset="0"/>
                <a:ea typeface="仿宋_GB2312" pitchFamily="49" charset="-122"/>
              </a:rPr>
              <a:t>JCAP</a:t>
            </a:r>
          </a:p>
        </p:txBody>
      </p: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381000" y="2780928"/>
            <a:ext cx="5415136" cy="3924672"/>
            <a:chOff x="1584" y="494"/>
            <a:chExt cx="4080" cy="3394"/>
          </a:xfrm>
        </p:grpSpPr>
        <p:pic>
          <p:nvPicPr>
            <p:cNvPr id="615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94"/>
              <a:ext cx="2064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527"/>
              <a:ext cx="2016" cy="1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149"/>
              <a:ext cx="2064" cy="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160"/>
              <a:ext cx="2064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0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24" y="3780479"/>
            <a:ext cx="22372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" y="1563821"/>
            <a:ext cx="5067672" cy="16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4966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Galactic diffuse gamma-rays</a:t>
            </a:r>
            <a:endParaRPr lang="zh-CN" altLang="en-US" sz="280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" y="3682287"/>
            <a:ext cx="2520280" cy="178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23" y="1024929"/>
            <a:ext cx="3881479" cy="25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3100" y="4572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Antiproton flux</a:t>
            </a:r>
            <a:endParaRPr lang="zh-CN" alt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48" y="4188475"/>
            <a:ext cx="3227824" cy="254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3100" y="3573016"/>
            <a:ext cx="312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Positron flux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</a:t>
            </a:r>
            <a:r>
              <a:rPr lang="en-US" altLang="zh-CN" baseline="30000" dirty="0" smtClean="0"/>
              <a:t>+- </a:t>
            </a:r>
            <a:r>
              <a:rPr lang="en-US" altLang="zh-CN" dirty="0" smtClean="0"/>
              <a:t>Propagation distance</a:t>
            </a:r>
            <a:endParaRPr lang="zh-CN" altLang="en-US" dirty="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268761"/>
            <a:ext cx="5081981" cy="4104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H="1">
            <a:off x="3352800" y="4221088"/>
            <a:ext cx="931168" cy="1341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572000" y="4221088"/>
            <a:ext cx="1368152" cy="1341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71600" y="5626456"/>
            <a:ext cx="3312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High energy e</a:t>
            </a:r>
            <a:r>
              <a:rPr lang="en-US" altLang="zh-CN" sz="1800" baseline="30000" dirty="0" smtClean="0"/>
              <a:t>+-</a:t>
            </a:r>
            <a:r>
              <a:rPr lang="en-US" altLang="zh-CN" sz="1800" dirty="0" smtClean="0"/>
              <a:t> can only come from nearby sources – the nearby SNR or pulsar induce </a:t>
            </a:r>
            <a:r>
              <a:rPr lang="en-US" altLang="zh-CN" sz="1800" u="sng" dirty="0" smtClean="0"/>
              <a:t>large anisotropy, DM not</a:t>
            </a:r>
            <a:endParaRPr lang="zh-CN" altLang="en-US" sz="1800" u="sng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4048" y="5486400"/>
            <a:ext cx="3888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If coming from nearby pulsar or SNR they may have possible </a:t>
            </a:r>
            <a:r>
              <a:rPr lang="en-US" altLang="zh-CN" sz="1800" u="sng" dirty="0" smtClean="0"/>
              <a:t>features at higher energies, DM not</a:t>
            </a:r>
            <a:endParaRPr lang="zh-CN" altLang="en-US" sz="1800" u="sng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820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>
          <a:xfrm>
            <a:off x="1027113" y="274638"/>
            <a:ext cx="68834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smtClean="0">
                <a:solidFill>
                  <a:srgbClr val="008080"/>
                </a:solidFill>
              </a:rPr>
              <a:t>Two-zone diffusion for Geminga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1608138"/>
          </a:xfrm>
        </p:spPr>
        <p:txBody>
          <a:bodyPr/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en-US" altLang="zh-CN" sz="2800" noProof="1">
                <a:solidFill>
                  <a:srgbClr val="008080"/>
                </a:solidFill>
              </a:rPr>
              <a:t>Geminga: a plausible candidate of positron excess</a:t>
            </a:r>
          </a:p>
          <a:p>
            <a:pPr eaLnBrk="1" fontAlgn="auto" hangingPunct="1">
              <a:buFont typeface="Wingdings" panose="05000000000000000000" charset="0"/>
              <a:buChar char=""/>
              <a:defRPr/>
            </a:pPr>
            <a:r>
              <a:rPr lang="en-US" altLang="zh-CN" sz="2400" noProof="1">
                <a:solidFill>
                  <a:srgbClr val="008080"/>
                </a:solidFill>
              </a:rPr>
              <a:t>r = 250 pc,   t = 342 kyr,   W = 1.23e49 erg</a:t>
            </a:r>
          </a:p>
          <a:p>
            <a:pPr eaLnBrk="1" fontAlgn="auto" hangingPunct="1">
              <a:buFont typeface="Wingdings" panose="05000000000000000000" charset="0"/>
              <a:buChar char=""/>
              <a:defRPr/>
            </a:pPr>
            <a:r>
              <a:rPr lang="en-US" altLang="zh-CN" sz="2400" noProof="1">
                <a:solidFill>
                  <a:srgbClr val="008080"/>
                </a:solidFill>
              </a:rPr>
              <a:t>Observed multi-TeV halo (Milagro, HAWC)</a:t>
            </a:r>
          </a:p>
          <a:p>
            <a:pPr eaLnBrk="1" fontAlgn="auto" hangingPunct="1">
              <a:buFont typeface="Wingdings" panose="05000000000000000000" charset="0"/>
              <a:buChar char=""/>
              <a:defRPr/>
            </a:pPr>
            <a:endParaRPr lang="en-US" altLang="zh-CN" sz="2800" noProof="1">
              <a:solidFill>
                <a:srgbClr val="008080"/>
              </a:solidFill>
            </a:endParaRPr>
          </a:p>
        </p:txBody>
      </p:sp>
      <p:pic>
        <p:nvPicPr>
          <p:cNvPr id="717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836863"/>
            <a:ext cx="37639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836863"/>
            <a:ext cx="4095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文本框 6"/>
          <p:cNvSpPr txBox="1">
            <a:spLocks noChangeArrowheads="1"/>
          </p:cNvSpPr>
          <p:nvPr/>
        </p:nvSpPr>
        <p:spPr bwMode="auto">
          <a:xfrm>
            <a:off x="515938" y="5989638"/>
            <a:ext cx="37623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0.3-5 keV, XMM-Newton</a:t>
            </a:r>
          </a:p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P.A.Caraveo </a:t>
            </a:r>
            <a:r>
              <a:rPr lang="en-US" altLang="zh-CN" i="1">
                <a:solidFill>
                  <a:srgbClr val="008080"/>
                </a:solidFill>
              </a:rPr>
              <a:t>et al.</a:t>
            </a:r>
            <a:r>
              <a:rPr lang="en-US" altLang="zh-CN">
                <a:solidFill>
                  <a:srgbClr val="008080"/>
                </a:solidFill>
              </a:rPr>
              <a:t> 2003</a:t>
            </a:r>
          </a:p>
        </p:txBody>
      </p:sp>
      <p:sp>
        <p:nvSpPr>
          <p:cNvPr id="7175" name="文本框 7"/>
          <p:cNvSpPr txBox="1">
            <a:spLocks noChangeArrowheads="1"/>
          </p:cNvSpPr>
          <p:nvPr/>
        </p:nvSpPr>
        <p:spPr bwMode="auto">
          <a:xfrm>
            <a:off x="4849813" y="5989638"/>
            <a:ext cx="36274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35 TeV, Milagro</a:t>
            </a:r>
          </a:p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A. A. Abdo et al. 2009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43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05752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Two-zone diffusion for </a:t>
            </a:r>
            <a:r>
              <a:rPr lang="en-US" altLang="zh-CN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endParaRPr lang="zh-CN" altLang="en-US" dirty="0" smtClean="0"/>
          </a:p>
        </p:txBody>
      </p:sp>
      <p:pic>
        <p:nvPicPr>
          <p:cNvPr id="1433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77963"/>
            <a:ext cx="47196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1"/>
          <p:cNvSpPr txBox="1">
            <a:spLocks noChangeArrowheads="1"/>
          </p:cNvSpPr>
          <p:nvPr/>
        </p:nvSpPr>
        <p:spPr bwMode="auto">
          <a:xfrm>
            <a:off x="411163" y="1136650"/>
            <a:ext cx="3906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8080"/>
                </a:solidFill>
              </a:rPr>
              <a:t>A self-consistency check</a:t>
            </a:r>
          </a:p>
        </p:txBody>
      </p:sp>
      <p:sp>
        <p:nvSpPr>
          <p:cNvPr id="14341" name="文本框 5"/>
          <p:cNvSpPr txBox="1">
            <a:spLocks noChangeArrowheads="1"/>
          </p:cNvSpPr>
          <p:nvPr/>
        </p:nvSpPr>
        <p:spPr bwMode="auto">
          <a:xfrm>
            <a:off x="5199063" y="1597025"/>
            <a:ext cx="38560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The gamma-ray emission observed by HAWC is produced by ~100 TeV e-/e+, corresponding to a cooling time of 7000 yr.</a:t>
            </a:r>
          </a:p>
          <a:p>
            <a:pPr eaLnBrk="1" hangingPunct="1"/>
            <a:endParaRPr lang="zh-CN" altLang="en-US" sz="2000">
              <a:solidFill>
                <a:srgbClr val="008080"/>
              </a:solidFill>
            </a:endParaRPr>
          </a:p>
        </p:txBody>
      </p:sp>
      <p:sp>
        <p:nvSpPr>
          <p:cNvPr id="14342" name="文本框 4"/>
          <p:cNvSpPr txBox="1">
            <a:spLocks noChangeArrowheads="1"/>
          </p:cNvSpPr>
          <p:nvPr/>
        </p:nvSpPr>
        <p:spPr bwMode="auto">
          <a:xfrm>
            <a:off x="5199063" y="3884613"/>
            <a:ext cx="460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K. Fang, X. Bi, P. Yin, Q. Yuan 2018</a:t>
            </a:r>
            <a:endParaRPr lang="zh-CN" altLang="en-US">
              <a:solidFill>
                <a:srgbClr val="00808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8" y="4962525"/>
            <a:ext cx="8964612" cy="179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008080"/>
                </a:solidFill>
                <a:sym typeface="+mn-ea"/>
              </a:rPr>
              <a:t>Explanation of the slow diffusion region?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8080"/>
                </a:solidFill>
                <a:sym typeface="+mn-ea"/>
              </a:rPr>
              <a:t>Pre-existed: in the region influenced by its corresponding SNR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8080"/>
                </a:solidFill>
                <a:sym typeface="+mn-ea"/>
              </a:rPr>
              <a:t>self-generated: the large gradient of CR near the source leads to the streaming instability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4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F35E-C540-4DC9-83EC-E3052819F7A2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ea typeface="华文楷体" pitchFamily="2" charset="-122"/>
              </a:rPr>
              <a:t>Cosmic rays propagation in the MW</a:t>
            </a:r>
            <a:endParaRPr lang="zh-CN" altLang="en-US" b="1" dirty="0">
              <a:ea typeface="华文楷体" pitchFamily="2" charset="-122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373512" y="6316761"/>
            <a:ext cx="502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400" b="1" i="1" dirty="0" smtClean="0">
                <a:solidFill>
                  <a:srgbClr val="006600"/>
                </a:solidFill>
              </a:rPr>
              <a:t>By Igor, Moskalenko</a:t>
            </a:r>
            <a:endParaRPr lang="en-US" altLang="zh-CN" sz="1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384" y="4437112"/>
            <a:ext cx="2304064" cy="6155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B/C to determine the propagation parameter </a:t>
            </a:r>
            <a:r>
              <a:rPr lang="en-US" altLang="zh-CN" b="1" i="1" u="sng" dirty="0" smtClean="0">
                <a:solidFill>
                  <a:srgbClr val="FF0000"/>
                </a:solidFill>
              </a:rPr>
              <a:t>D</a:t>
            </a:r>
            <a:endParaRPr lang="zh-CN" altLang="en-US" sz="1600" b="1" i="1" u="sng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7380312" y="5093895"/>
            <a:ext cx="0" cy="4233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6752" y="5682734"/>
            <a:ext cx="342712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e+, </a:t>
            </a:r>
            <a:r>
              <a:rPr lang="en-US" altLang="zh-CN" dirty="0" err="1" smtClean="0"/>
              <a:t>pbar</a:t>
            </a:r>
            <a:r>
              <a:rPr lang="en-US" altLang="zh-CN" dirty="0" smtClean="0"/>
              <a:t>, diff </a:t>
            </a:r>
            <a:r>
              <a:rPr lang="el-GR" altLang="zh-CN" dirty="0" smtClean="0"/>
              <a:t>γ</a:t>
            </a:r>
            <a:r>
              <a:rPr lang="en-US" altLang="zh-CN" dirty="0" smtClean="0"/>
              <a:t> are predicted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" y="1124744"/>
            <a:ext cx="605902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/>
          <p:nvPr/>
        </p:nvCxnSpPr>
        <p:spPr>
          <a:xfrm>
            <a:off x="4499992" y="4221088"/>
            <a:ext cx="1685448" cy="28803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3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3737"/>
          </a:xfrm>
        </p:spPr>
        <p:txBody>
          <a:bodyPr/>
          <a:lstStyle/>
          <a:p>
            <a:pPr algn="l" eaLnBrk="1" hangingPunct="1"/>
            <a:r>
              <a:rPr lang="zh-CN" altLang="en-US" sz="3200" smtClean="0"/>
              <a:t>背景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200" y="1020763"/>
            <a:ext cx="8029575" cy="244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noProof="1"/>
              <a:t>Geminga</a:t>
            </a:r>
            <a:r>
              <a:rPr lang="zh-CN" altLang="en-US" noProof="1"/>
              <a:t>是最有可能解释正电子超出的天体源之一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noProof="1"/>
              <a:t>相比一般脉冲星的优势：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noProof="1"/>
              <a:t>合适的距离和年龄：</a:t>
            </a:r>
            <a:r>
              <a:rPr lang="en-US" altLang="zh-CN" noProof="1"/>
              <a:t>250 pc</a:t>
            </a:r>
            <a:r>
              <a:rPr lang="zh-CN" altLang="en-US" noProof="1"/>
              <a:t>（是</a:t>
            </a:r>
            <a:r>
              <a:rPr lang="en-US" altLang="zh-CN" noProof="1"/>
              <a:t>Crab</a:t>
            </a:r>
            <a:r>
              <a:rPr lang="zh-CN" altLang="en-US" noProof="1"/>
              <a:t>的</a:t>
            </a:r>
            <a:r>
              <a:rPr lang="en-US" altLang="zh-CN" noProof="1"/>
              <a:t>1/8</a:t>
            </a:r>
            <a:r>
              <a:rPr lang="zh-CN" altLang="en-US" noProof="1"/>
              <a:t>，最近的脉冲星之一），</a:t>
            </a:r>
            <a:r>
              <a:rPr lang="en-US" altLang="zh-CN" noProof="1"/>
              <a:t>342 kyr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noProof="1"/>
              <a:t>足够大的转动减慢能量：</a:t>
            </a:r>
            <a:r>
              <a:rPr lang="en-US" altLang="zh-CN" noProof="1"/>
              <a:t>1e49 erg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noProof="1"/>
              <a:t>探测到了</a:t>
            </a:r>
            <a:r>
              <a:rPr lang="en-US" altLang="zh-CN" noProof="1"/>
              <a:t>TeV</a:t>
            </a:r>
            <a:r>
              <a:rPr lang="zh-CN" altLang="en-US" noProof="1"/>
              <a:t>伽马射线，是将正负电子加速到高能的直接证据</a:t>
            </a:r>
          </a:p>
          <a:p>
            <a:pPr>
              <a:defRPr/>
            </a:pPr>
            <a:endParaRPr lang="zh-CN" altLang="en-US" noProof="1"/>
          </a:p>
        </p:txBody>
      </p:sp>
      <p:pic>
        <p:nvPicPr>
          <p:cNvPr id="307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24225"/>
            <a:ext cx="34607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187825" y="3798888"/>
            <a:ext cx="3778250" cy="216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noProof="1"/>
              <a:t>HAWC 2017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noProof="1"/>
              <a:t>在</a:t>
            </a:r>
            <a:r>
              <a:rPr lang="en-US" altLang="zh-CN" noProof="1"/>
              <a:t>8~40 TeV</a:t>
            </a:r>
            <a:r>
              <a:rPr lang="zh-CN" altLang="en-US" noProof="1"/>
              <a:t>观测到尺度为</a:t>
            </a:r>
            <a:r>
              <a:rPr lang="en-US" altLang="zh-CN" noProof="1"/>
              <a:t>25 pc</a:t>
            </a:r>
            <a:r>
              <a:rPr lang="zh-CN" altLang="en-US" noProof="1"/>
              <a:t>的伽马射线晕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noProof="1"/>
              <a:t>伽马射线应来自能量为</a:t>
            </a:r>
            <a:r>
              <a:rPr lang="en-US" altLang="zh-CN" noProof="1"/>
              <a:t>~100 TeV</a:t>
            </a:r>
            <a:r>
              <a:rPr lang="zh-CN" altLang="en-US" noProof="1"/>
              <a:t>的正负电子的逆康普顿散射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tx2"/>
                </a:solidFill>
              </a:rPr>
              <a:t>Self-generated turbulence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pic>
        <p:nvPicPr>
          <p:cNvPr id="7171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15988"/>
            <a:ext cx="4498975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778375" y="915988"/>
            <a:ext cx="4068763" cy="3831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noProof="1" smtClean="0"/>
              <a:t>Obvious weakness of Evoli et al work</a:t>
            </a:r>
            <a:r>
              <a:rPr lang="zh-CN" altLang="en-US" noProof="1" smtClean="0"/>
              <a:t>：</a:t>
            </a:r>
            <a:endParaRPr lang="zh-CN" altLang="en-US" noProof="1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en-US" altLang="zh-CN" noProof="1" smtClean="0"/>
              <a:t>They adopt a one-dimensional diffusion with 1pc tube fluix, which assumes a large scale regular magnetic field; however, the TeV halo is symmetric</a:t>
            </a:r>
            <a:endParaRPr lang="zh-CN" altLang="en-US" noProof="1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en-US" altLang="zh-CN" noProof="1" smtClean="0"/>
              <a:t>They donot consider the walking of geminga 70pc. The slow diffusion is generated very late</a:t>
            </a:r>
            <a:endParaRPr lang="zh-CN" altLang="en-US" noProof="1"/>
          </a:p>
        </p:txBody>
      </p:sp>
      <p:sp>
        <p:nvSpPr>
          <p:cNvPr id="7" name="文本框 6"/>
          <p:cNvSpPr txBox="1"/>
          <p:nvPr/>
        </p:nvSpPr>
        <p:spPr>
          <a:xfrm>
            <a:off x="649288" y="5257800"/>
            <a:ext cx="7177087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noProof="1"/>
              <a:t>我们的目标：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en-US" altLang="zh-CN" noProof="1" smtClean="0"/>
              <a:t>We have done the calculation in 3-dimension case</a:t>
            </a:r>
            <a:endParaRPr lang="zh-CN" altLang="en-US" noProof="1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  <a:defRPr/>
            </a:pPr>
            <a:r>
              <a:rPr lang="zh-CN" altLang="en-US" noProof="1"/>
              <a:t>提出一种新的解释，即</a:t>
            </a:r>
            <a:r>
              <a:rPr lang="en-US" altLang="zh-CN" noProof="1"/>
              <a:t>Geminga</a:t>
            </a:r>
            <a:r>
              <a:rPr lang="zh-CN" altLang="en-US" noProof="1"/>
              <a:t>仍处于其对应</a:t>
            </a:r>
            <a:r>
              <a:rPr lang="en-US" altLang="zh-CN" noProof="1"/>
              <a:t>SNR</a:t>
            </a:r>
            <a:r>
              <a:rPr lang="zh-CN" altLang="en-US" noProof="1"/>
              <a:t>内部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tx2"/>
                </a:solidFill>
              </a:rPr>
              <a:t>检验自约束模型</a:t>
            </a:r>
          </a:p>
        </p:txBody>
      </p:sp>
      <p:pic>
        <p:nvPicPr>
          <p:cNvPr id="819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35088"/>
            <a:ext cx="4114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76463"/>
            <a:ext cx="3543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4"/>
          <p:cNvSpPr txBox="1">
            <a:spLocks noChangeArrowheads="1"/>
          </p:cNvSpPr>
          <p:nvPr/>
        </p:nvSpPr>
        <p:spPr bwMode="auto">
          <a:xfrm>
            <a:off x="4957763" y="1527175"/>
            <a:ext cx="2494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Electron propagation</a:t>
            </a:r>
            <a:endParaRPr lang="zh-CN" altLang="en-US" dirty="0"/>
          </a:p>
        </p:txBody>
      </p:sp>
      <p:sp>
        <p:nvSpPr>
          <p:cNvPr id="8198" name="文本框 5"/>
          <p:cNvSpPr txBox="1">
            <a:spLocks noChangeArrowheads="1"/>
          </p:cNvSpPr>
          <p:nvPr/>
        </p:nvSpPr>
        <p:spPr bwMode="auto">
          <a:xfrm>
            <a:off x="4975225" y="2368550"/>
            <a:ext cx="302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MHD wave evolution</a:t>
            </a:r>
            <a:endParaRPr lang="zh-CN" altLang="en-US" dirty="0"/>
          </a:p>
        </p:txBody>
      </p:sp>
      <p:sp>
        <p:nvSpPr>
          <p:cNvPr id="8199" name="文本框 6"/>
          <p:cNvSpPr txBox="1">
            <a:spLocks noChangeArrowheads="1"/>
          </p:cNvSpPr>
          <p:nvPr/>
        </p:nvSpPr>
        <p:spPr bwMode="auto">
          <a:xfrm>
            <a:off x="682625" y="5942013"/>
            <a:ext cx="591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假设解为球对称形式，以数值方法对以上两方程同时求解</a:t>
            </a:r>
          </a:p>
        </p:txBody>
      </p:sp>
      <p:pic>
        <p:nvPicPr>
          <p:cNvPr id="8200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546475"/>
            <a:ext cx="2209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文本框 8"/>
          <p:cNvSpPr txBox="1">
            <a:spLocks noChangeArrowheads="1"/>
          </p:cNvSpPr>
          <p:nvPr/>
        </p:nvSpPr>
        <p:spPr bwMode="auto">
          <a:xfrm>
            <a:off x="3382963" y="3546475"/>
            <a:ext cx="355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扩散系数与波的能量密度的关系</a:t>
            </a:r>
          </a:p>
        </p:txBody>
      </p:sp>
      <p:pic>
        <p:nvPicPr>
          <p:cNvPr id="8202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5425"/>
            <a:ext cx="2209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文本框 11"/>
          <p:cNvSpPr txBox="1">
            <a:spLocks noChangeArrowheads="1"/>
          </p:cNvSpPr>
          <p:nvPr/>
        </p:nvSpPr>
        <p:spPr bwMode="auto">
          <a:xfrm>
            <a:off x="571500" y="3178175"/>
            <a:ext cx="98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Where </a:t>
            </a:r>
            <a:endParaRPr lang="zh-CN" altLang="en-US" dirty="0"/>
          </a:p>
        </p:txBody>
      </p:sp>
      <p:sp>
        <p:nvSpPr>
          <p:cNvPr id="8204" name="文本框 12"/>
          <p:cNvSpPr txBox="1">
            <a:spLocks noChangeArrowheads="1"/>
          </p:cNvSpPr>
          <p:nvPr/>
        </p:nvSpPr>
        <p:spPr bwMode="auto">
          <a:xfrm>
            <a:off x="3435350" y="4203700"/>
            <a:ext cx="3959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Wave growth by streaming </a:t>
            </a:r>
            <a:r>
              <a:rPr lang="en-US" altLang="zh-CN" dirty="0" err="1" smtClean="0"/>
              <a:t>instabiltyiy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束流</a:t>
            </a:r>
            <a:r>
              <a:rPr lang="zh-CN" altLang="en-US" dirty="0"/>
              <a:t>不稳定导致的</a:t>
            </a:r>
            <a:r>
              <a:rPr lang="en-US" altLang="zh-CN" dirty="0"/>
              <a:t>Alfven</a:t>
            </a:r>
            <a:r>
              <a:rPr lang="zh-CN" altLang="en-US" dirty="0"/>
              <a:t>波增长率</a:t>
            </a:r>
          </a:p>
        </p:txBody>
      </p:sp>
      <p:pic>
        <p:nvPicPr>
          <p:cNvPr id="8205" name="图片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740275"/>
            <a:ext cx="2286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文本框 15"/>
          <p:cNvSpPr txBox="1">
            <a:spLocks noChangeArrowheads="1"/>
          </p:cNvSpPr>
          <p:nvPr/>
        </p:nvSpPr>
        <p:spPr bwMode="auto">
          <a:xfrm>
            <a:off x="3498850" y="4932363"/>
            <a:ext cx="4498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Alfven</a:t>
            </a:r>
            <a:r>
              <a:rPr lang="zh-CN" altLang="en-US" dirty="0"/>
              <a:t>波与背景</a:t>
            </a:r>
            <a:r>
              <a:rPr lang="en-US" altLang="zh-CN" dirty="0"/>
              <a:t>MHD</a:t>
            </a:r>
            <a:r>
              <a:rPr lang="zh-CN" altLang="en-US" dirty="0"/>
              <a:t>波碰撞导致的耗散</a:t>
            </a:r>
            <a:r>
              <a:rPr lang="zh-CN" altLang="en-US" dirty="0" smtClean="0"/>
              <a:t>率 </a:t>
            </a:r>
            <a:r>
              <a:rPr lang="en-US" altLang="zh-CN" dirty="0" err="1" smtClean="0"/>
              <a:t>dissapition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8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05" y="2045131"/>
            <a:ext cx="3293147" cy="24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12049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Success of the diffusive propagation model</a:t>
            </a:r>
            <a:endParaRPr lang="zh-CN" altLang="en-US" dirty="0" smtClean="0"/>
          </a:p>
        </p:txBody>
      </p:sp>
      <p:sp>
        <p:nvSpPr>
          <p:cNvPr id="9223" name="文本框 8"/>
          <p:cNvSpPr txBox="1">
            <a:spLocks noChangeArrowheads="1"/>
          </p:cNvSpPr>
          <p:nvPr/>
        </p:nvSpPr>
        <p:spPr bwMode="auto">
          <a:xfrm>
            <a:off x="6549153" y="4725144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Trotta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>
                <a:solidFill>
                  <a:srgbClr val="008080"/>
                </a:solidFill>
              </a:rPr>
              <a:t>2011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9224" name="文本框 9"/>
          <p:cNvSpPr txBox="1">
            <a:spLocks noChangeArrowheads="1"/>
          </p:cNvSpPr>
          <p:nvPr/>
        </p:nvSpPr>
        <p:spPr bwMode="auto">
          <a:xfrm>
            <a:off x="1458913" y="1412875"/>
            <a:ext cx="741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B/C                                    </a:t>
            </a:r>
            <a:r>
              <a:rPr lang="en-US" altLang="zh-CN" dirty="0" smtClean="0">
                <a:solidFill>
                  <a:srgbClr val="008080"/>
                </a:solidFill>
              </a:rPr>
              <a:t>anti-proton                     </a:t>
            </a:r>
            <a:r>
              <a:rPr lang="en-US" altLang="zh-CN" dirty="0">
                <a:solidFill>
                  <a:srgbClr val="008080"/>
                </a:solidFill>
              </a:rPr>
              <a:t>diffuse gamma-ray</a:t>
            </a:r>
            <a:endParaRPr lang="zh-CN" altLang="en-US" dirty="0">
              <a:solidFill>
                <a:srgbClr val="0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5517"/>
            <a:ext cx="3049790" cy="23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61" y="2045131"/>
            <a:ext cx="3072131" cy="23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6319" y="4163219"/>
            <a:ext cx="16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2699230" y="4725144"/>
            <a:ext cx="19471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8080"/>
                </a:solidFill>
              </a:rPr>
              <a:t>Yuan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 smtClean="0">
                <a:solidFill>
                  <a:srgbClr val="008080"/>
                </a:solidFill>
              </a:rPr>
              <a:t>2017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768350"/>
            <a:ext cx="73469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5141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Positron excess and extra e+ sources</a:t>
            </a:r>
            <a:endParaRPr lang="zh-CN" altLang="en-US" dirty="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5"/>
          <a:stretch>
            <a:fillRect/>
          </a:stretch>
        </p:blipFill>
        <p:spPr bwMode="auto">
          <a:xfrm>
            <a:off x="395288" y="981074"/>
            <a:ext cx="4608760" cy="35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4"/>
          <p:cNvSpPr txBox="1">
            <a:spLocks noChangeArrowheads="1"/>
          </p:cNvSpPr>
          <p:nvPr/>
        </p:nvSpPr>
        <p:spPr bwMode="auto">
          <a:xfrm>
            <a:off x="5508104" y="1700808"/>
            <a:ext cx="35069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80"/>
                </a:solidFill>
              </a:rPr>
              <a:t>Positron excess </a:t>
            </a:r>
            <a:r>
              <a:rPr lang="en-US" altLang="zh-CN" sz="2400" dirty="0" smtClean="0">
                <a:solidFill>
                  <a:srgbClr val="008080"/>
                </a:solidFill>
              </a:rPr>
              <a:t>detected by PAMLEA is </a:t>
            </a:r>
            <a:r>
              <a:rPr lang="en-US" altLang="zh-CN" sz="2400" dirty="0">
                <a:solidFill>
                  <a:srgbClr val="008080"/>
                </a:solidFill>
              </a:rPr>
              <a:t>confirmed by </a:t>
            </a:r>
            <a:r>
              <a:rPr lang="en-US" altLang="zh-CN" sz="2400" dirty="0" smtClean="0">
                <a:solidFill>
                  <a:srgbClr val="008080"/>
                </a:solidFill>
              </a:rPr>
              <a:t>AMS-02 with higher precision. 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0104" y="5013176"/>
            <a:ext cx="616828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008080"/>
                </a:solidFill>
              </a:rPr>
              <a:t>Extra positron sources: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u="sng" dirty="0">
                <a:solidFill>
                  <a:srgbClr val="008080"/>
                </a:solidFill>
              </a:rPr>
              <a:t>Astrophysical </a:t>
            </a:r>
            <a:r>
              <a:rPr lang="en-US" altLang="zh-CN" sz="2400" u="sng" dirty="0" smtClean="0">
                <a:solidFill>
                  <a:srgbClr val="008080"/>
                </a:solidFill>
              </a:rPr>
              <a:t>sources – pulsars</a:t>
            </a:r>
            <a:r>
              <a:rPr lang="en-US" altLang="zh-CN" sz="2400" dirty="0" smtClean="0">
                <a:solidFill>
                  <a:srgbClr val="008080"/>
                </a:solidFill>
              </a:rPr>
              <a:t>           </a:t>
            </a:r>
            <a:r>
              <a:rPr lang="zh-CN" altLang="en-US" sz="2400" dirty="0">
                <a:solidFill>
                  <a:srgbClr val="008080"/>
                </a:solidFill>
              </a:rPr>
              <a:t> </a:t>
            </a:r>
            <a:r>
              <a:rPr lang="en-US" altLang="zh-CN" sz="2400" dirty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>
                <a:solidFill>
                  <a:srgbClr val="008080"/>
                </a:solidFill>
              </a:rPr>
              <a:t>-</a:t>
            </a:r>
            <a:r>
              <a:rPr lang="en-US" altLang="zh-CN" sz="2400" dirty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>
                <a:solidFill>
                  <a:srgbClr val="008080"/>
                </a:solidFill>
              </a:rPr>
              <a:t>+</a:t>
            </a:r>
            <a:endParaRPr lang="en-US" altLang="zh-CN" sz="2400" u="sng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u="sng" dirty="0">
                <a:solidFill>
                  <a:srgbClr val="008080"/>
                </a:solidFill>
              </a:rPr>
              <a:t>Dark </a:t>
            </a:r>
            <a:r>
              <a:rPr lang="en-US" altLang="zh-CN" sz="2400" u="sng" dirty="0" smtClean="0">
                <a:solidFill>
                  <a:srgbClr val="008080"/>
                </a:solidFill>
              </a:rPr>
              <a:t>matter</a:t>
            </a:r>
            <a:r>
              <a:rPr lang="en-US" altLang="zh-CN" sz="2400" dirty="0" smtClean="0">
                <a:solidFill>
                  <a:srgbClr val="008080"/>
                </a:solidFill>
              </a:rPr>
              <a:t>  </a:t>
            </a:r>
            <a:r>
              <a:rPr lang="el-GR" altLang="zh-CN" sz="2400" dirty="0">
                <a:solidFill>
                  <a:srgbClr val="008080"/>
                </a:solidFill>
              </a:rPr>
              <a:t>Χ </a:t>
            </a:r>
            <a:r>
              <a:rPr lang="el-GR" altLang="zh-CN" sz="2400" dirty="0" smtClean="0">
                <a:solidFill>
                  <a:srgbClr val="008080"/>
                </a:solidFill>
              </a:rPr>
              <a:t>Χ</a:t>
            </a:r>
            <a:r>
              <a:rPr lang="en-US" altLang="zh-CN" sz="2400" dirty="0" smtClean="0">
                <a:solidFill>
                  <a:srgbClr val="00808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。。。</a:t>
            </a:r>
            <a:r>
              <a:rPr lang="zh-CN" altLang="en-US" sz="2400" dirty="0" smtClean="0">
                <a:solidFill>
                  <a:srgbClr val="008080"/>
                </a:solidFill>
              </a:rPr>
              <a:t>         </a:t>
            </a:r>
            <a:r>
              <a:rPr lang="en-US" altLang="zh-CN" sz="2400" dirty="0" smtClean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 smtClean="0">
                <a:solidFill>
                  <a:srgbClr val="008080"/>
                </a:solidFill>
              </a:rPr>
              <a:t>-</a:t>
            </a:r>
            <a:r>
              <a:rPr lang="en-US" altLang="zh-CN" sz="2400" dirty="0" smtClean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 smtClean="0">
                <a:solidFill>
                  <a:srgbClr val="008080"/>
                </a:solidFill>
              </a:rPr>
              <a:t>+</a:t>
            </a:r>
            <a:endParaRPr lang="zh-CN" altLang="en-US" sz="2400" baseline="30000" dirty="0">
              <a:solidFill>
                <a:srgbClr val="00808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>
            <a:off x="1187624" y="5589240"/>
            <a:ext cx="432048" cy="648072"/>
          </a:xfrm>
          <a:prstGeom prst="leftBrac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388352" y="6129300"/>
            <a:ext cx="457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796136" y="6167412"/>
            <a:ext cx="457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253336" y="5692568"/>
            <a:ext cx="5760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9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Constraints on the DM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0" y="3840162"/>
            <a:ext cx="91059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2125" y="4509120"/>
            <a:ext cx="2088356" cy="523220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Excluded!?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395288" y="5854700"/>
            <a:ext cx="781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DM needs very large annihilation cross, but severely constrained by Fermi and Planck observations.</a:t>
            </a:r>
            <a:endParaRPr lang="zh-CN" altLang="en-US" sz="2000">
              <a:solidFill>
                <a:srgbClr val="008080"/>
              </a:solidFill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400050" y="5402263"/>
            <a:ext cx="4681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Q. Xiang, X. Bi, S. Lin, P. Yin 2017</a:t>
            </a:r>
            <a:endParaRPr lang="zh-CN" altLang="en-US">
              <a:solidFill>
                <a:srgbClr val="008080"/>
              </a:solidFill>
            </a:endParaRPr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9842"/>
            <a:ext cx="459571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46" y="787912"/>
            <a:ext cx="4675580" cy="30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5402263"/>
            <a:ext cx="1656184" cy="36933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Fermi PRD2014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6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Can positrons come from nearby pulsars?</a:t>
            </a:r>
            <a:endParaRPr lang="zh-CN" alt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4" y="1052736"/>
            <a:ext cx="65943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04248" y="1340768"/>
            <a:ext cx="187220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Yin, Yu, Yuan, Bi, PRD2013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66822"/>
            <a:ext cx="3779911" cy="349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 err="1" smtClean="0"/>
              <a:t>Geminga</a:t>
            </a:r>
            <a:r>
              <a:rPr lang="en-US" altLang="zh-CN" sz="3600" dirty="0" smtClean="0"/>
              <a:t> and </a:t>
            </a:r>
            <a:r>
              <a:rPr lang="en-US" altLang="zh-CN" sz="3600" dirty="0" err="1" smtClean="0"/>
              <a:t>Monogem</a:t>
            </a:r>
            <a:r>
              <a:rPr lang="en-US" altLang="zh-CN" sz="3600" dirty="0" smtClean="0"/>
              <a:t> are most possible candidates</a:t>
            </a:r>
            <a:endParaRPr lang="zh-CN" alt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256584" cy="34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22310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Considering all possible uncertainties, pulsars can explain the positron excess marginally assuming 100% spin-down energy transferred to e+-.  </a:t>
            </a:r>
            <a:endParaRPr lang="zh-CN" altLang="en-US" sz="24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2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7059</TotalTime>
  <Words>2015</Words>
  <Application>Microsoft Office PowerPoint</Application>
  <PresentationFormat>全屏显示(4:3)</PresentationFormat>
  <Paragraphs>286</Paragraphs>
  <Slides>42</Slides>
  <Notes>9</Notes>
  <HiddenSlides>5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主题​​</vt:lpstr>
      <vt:lpstr>Origin of the cosmic positron excess: an interesting story</vt:lpstr>
      <vt:lpstr>The story started 10 years ago</vt:lpstr>
      <vt:lpstr>Outline </vt:lpstr>
      <vt:lpstr>Cosmic rays propagation in the MW</vt:lpstr>
      <vt:lpstr>Success of the diffusive propagation model</vt:lpstr>
      <vt:lpstr>Positron excess and extra e+ sources</vt:lpstr>
      <vt:lpstr>Constraints on the DM models</vt:lpstr>
      <vt:lpstr>Can positrons come from nearby pulsars?</vt:lpstr>
      <vt:lpstr>Geminga and Monogem are most possible candidates</vt:lpstr>
      <vt:lpstr>New development --TeV gamma-ray halo of Geminga</vt:lpstr>
      <vt:lpstr>AMS-02 responds by Prof. Ting</vt:lpstr>
      <vt:lpstr>Diffusion in ISM must be large!</vt:lpstr>
      <vt:lpstr>Two-zone diffusion for Geminga</vt:lpstr>
      <vt:lpstr>Two-zone diffusion for Geminga</vt:lpstr>
      <vt:lpstr>Unexpected result of positron flux!</vt:lpstr>
      <vt:lpstr>Geminga (considering the HAWC new observation) solves the positron excess</vt:lpstr>
      <vt:lpstr>Interesting topics</vt:lpstr>
      <vt:lpstr>New Constraints from Fermi</vt:lpstr>
      <vt:lpstr>Our new preliminary results </vt:lpstr>
      <vt:lpstr>How to test the model</vt:lpstr>
      <vt:lpstr>Summary </vt:lpstr>
      <vt:lpstr>PowerPoint 演示文稿</vt:lpstr>
      <vt:lpstr>Self-confinement scenario</vt:lpstr>
      <vt:lpstr>Self-confinement scenario</vt:lpstr>
      <vt:lpstr>Lower  limit</vt:lpstr>
      <vt:lpstr>PowerPoint 演示文稿</vt:lpstr>
      <vt:lpstr>Pre-existing scenario</vt:lpstr>
      <vt:lpstr>Pre-existing scenario</vt:lpstr>
      <vt:lpstr>Pre-existing scenario</vt:lpstr>
      <vt:lpstr>Summary </vt:lpstr>
      <vt:lpstr>AMS-02的观测结果</vt:lpstr>
      <vt:lpstr>PowerPoint 演示文稿</vt:lpstr>
      <vt:lpstr>Conclusions of the quantitative study II</vt:lpstr>
      <vt:lpstr>PowerPoint 演示文稿</vt:lpstr>
      <vt:lpstr>PowerPoint 演示文稿</vt:lpstr>
      <vt:lpstr>PowerPoint 演示文稿</vt:lpstr>
      <vt:lpstr>e+- Propagation distance</vt:lpstr>
      <vt:lpstr>Two-zone diffusion for Geminga</vt:lpstr>
      <vt:lpstr>Two-zone diffusion for Geminga</vt:lpstr>
      <vt:lpstr>背景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of monochromatic gamma from DM annihilation</dc:title>
  <dc:creator>bixj</dc:creator>
  <cp:lastModifiedBy>bixj</cp:lastModifiedBy>
  <cp:revision>227</cp:revision>
  <dcterms:created xsi:type="dcterms:W3CDTF">2017-10-06T02:17:37Z</dcterms:created>
  <dcterms:modified xsi:type="dcterms:W3CDTF">2019-04-22T00:13:07Z</dcterms:modified>
</cp:coreProperties>
</file>