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2010" r:id="rId2"/>
    <p:sldId id="1718" r:id="rId3"/>
    <p:sldId id="2000" r:id="rId4"/>
    <p:sldId id="1723" r:id="rId5"/>
    <p:sldId id="1936" r:id="rId6"/>
    <p:sldId id="1730" r:id="rId7"/>
    <p:sldId id="2001" r:id="rId8"/>
    <p:sldId id="1937" r:id="rId9"/>
    <p:sldId id="1938" r:id="rId10"/>
    <p:sldId id="1939" r:id="rId11"/>
    <p:sldId id="1941" r:id="rId12"/>
    <p:sldId id="1970" r:id="rId13"/>
    <p:sldId id="1944" r:id="rId14"/>
    <p:sldId id="1942" r:id="rId15"/>
    <p:sldId id="1943" r:id="rId16"/>
    <p:sldId id="2011" r:id="rId17"/>
    <p:sldId id="2012" r:id="rId18"/>
    <p:sldId id="1989" r:id="rId19"/>
    <p:sldId id="1990" r:id="rId20"/>
    <p:sldId id="1945" r:id="rId21"/>
    <p:sldId id="1946" r:id="rId22"/>
    <p:sldId id="1948" r:id="rId23"/>
    <p:sldId id="1982" r:id="rId24"/>
    <p:sldId id="1983" r:id="rId25"/>
    <p:sldId id="1224" r:id="rId26"/>
    <p:sldId id="1985" r:id="rId27"/>
    <p:sldId id="1992" r:id="rId28"/>
    <p:sldId id="1524" r:id="rId29"/>
    <p:sldId id="2002" r:id="rId30"/>
    <p:sldId id="2004" r:id="rId31"/>
    <p:sldId id="2005" r:id="rId32"/>
    <p:sldId id="2013" r:id="rId33"/>
    <p:sldId id="2021" r:id="rId34"/>
    <p:sldId id="1509" r:id="rId35"/>
    <p:sldId id="1762" r:id="rId36"/>
    <p:sldId id="809" r:id="rId37"/>
    <p:sldId id="806" r:id="rId38"/>
    <p:sldId id="1898" r:id="rId39"/>
    <p:sldId id="2014" r:id="rId40"/>
    <p:sldId id="2016" r:id="rId41"/>
    <p:sldId id="1590" r:id="rId42"/>
    <p:sldId id="1697" r:id="rId43"/>
    <p:sldId id="2017" r:id="rId44"/>
    <p:sldId id="1525" r:id="rId45"/>
    <p:sldId id="2018" r:id="rId46"/>
    <p:sldId id="2019" r:id="rId47"/>
    <p:sldId id="2020" r:id="rId48"/>
    <p:sldId id="1821" r:id="rId49"/>
    <p:sldId id="2008" r:id="rId50"/>
    <p:sldId id="2009" r:id="rId51"/>
    <p:sldId id="1932" r:id="rId52"/>
    <p:sldId id="1887" r:id="rId53"/>
  </p:sldIdLst>
  <p:sldSz cx="12192000" cy="6858000"/>
  <p:notesSz cx="7315200" cy="96012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0099"/>
    <a:srgbClr val="FF6600"/>
    <a:srgbClr val="9933FF"/>
    <a:srgbClr val="FFA520"/>
    <a:srgbClr val="CC0099"/>
    <a:srgbClr val="009900"/>
    <a:srgbClr val="0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 autoAdjust="0"/>
    <p:restoredTop sz="94854" autoAdjust="0"/>
  </p:normalViewPr>
  <p:slideViewPr>
    <p:cSldViewPr>
      <p:cViewPr>
        <p:scale>
          <a:sx n="80" d="100"/>
          <a:sy n="80" d="100"/>
        </p:scale>
        <p:origin x="48" y="28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5" d="100"/>
        <a:sy n="135" d="100"/>
      </p:scale>
      <p:origin x="0" y="-41976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4464"/>
            <a:ext cx="9753600" cy="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83201" y="160020"/>
            <a:ext cx="2030307" cy="32004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0B18B65-4CBA-DB46-9D73-AD0C58E7BE22}" type="datetime1">
              <a:rPr lang="en-US" smtClean="0"/>
              <a:pPr/>
              <a:t>22-Aug-19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12800" y="9041131"/>
            <a:ext cx="5852160" cy="24003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746241" y="9119474"/>
            <a:ext cx="567267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35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C269693-4B73-3F4B-BE08-27CE2957F7EB}" type="datetime1">
              <a:rPr lang="en-US" smtClean="0"/>
              <a:pPr/>
              <a:t>22-Aug-19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9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25+5 … at most 45 transparencies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0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6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0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6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79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25+5 … Bonn </a:t>
            </a:r>
            <a:r>
              <a:rPr lang="en-GB" dirty="0" err="1"/>
              <a:t>Nstar</a:t>
            </a:r>
            <a:r>
              <a:rPr lang="en-GB" dirty="0"/>
              <a:t>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4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4451" y="1671639"/>
            <a:ext cx="102616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4451" y="3125788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6618" y="6456364"/>
            <a:ext cx="128058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12192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 HPCOW - NKU, Tianjin                                                                           (pgs = 50)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pi and K Structure at the EIC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 HPCOW - NKU, Tianjin                                                                           (pgs = 50)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pi and K Structure at the EIC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8684" y="6611938"/>
            <a:ext cx="4523316" cy="25501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5400" y="6629400"/>
            <a:ext cx="4704744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pi and K Structure at the EIC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84685" y="6629400"/>
            <a:ext cx="2796116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11 HPCOW - NKU, Tianjin                                                                           (pgs = 50)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pi and K Structure at the EIC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 HPCOW - NKU, Tianjin                                                                           (pgs = 50)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pi and K Structure at the EIC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 HPCOW - NKU, Tianjin                                                                           (pgs = 50)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pi and K Structure at the EIC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3357" y="6596148"/>
            <a:ext cx="4868025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11 HPCOW - NKU, Tianjin                                                                           (pgs = 50)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pi and K Structure at the EIC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 HPCOW - NKU, Tianjin                                                                           (pgs = 50)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pi and K Structure at the EIC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1"/>
            <a:ext cx="12192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7110" y="6505575"/>
            <a:ext cx="27961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6301" y="6307138"/>
            <a:ext cx="792268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1" y="6489701"/>
            <a:ext cx="51223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"/>
            <a:ext cx="12192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://inspirehep.net/record/1504060?ln=e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504060?ln=en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http://inspirebeta.net/record/445150?ln=en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hyperlink" Target="http://arxiv.org/abs/arXiv:1306.651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mp.aps.org/abstract/RMP/v82/i4/p2991_1" TargetMode="External"/><Relationship Id="rId5" Type="http://schemas.openxmlformats.org/officeDocument/2006/relationships/hyperlink" Target="http://inspirebeta.net/record/846839?ln=en" TargetMode="Externa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beta.net/record/280845?ln=en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280845?ln=en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280845?ln=en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404882?ln=en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03/PhysRevD.93.074021" TargetMode="External"/><Relationship Id="rId5" Type="http://schemas.openxmlformats.org/officeDocument/2006/relationships/hyperlink" Target="http://inspirehep.net/record/1419649?ln=en" TargetMode="External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tpweb.lns.mit.edu/physics_today/phystoday/QCDmadesimple.pdf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tpweb.lns.mit.edu/physics_today/phystoday/QCDmadesimple.pdf" TargetMode="Externa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1F25F7-4321-4263-8B88-09A64AE48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2082" cy="68579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52400" y="533400"/>
            <a:ext cx="12202082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5700" i="1" dirty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</a:rPr>
              <a:t>Pion &amp; Kaon Structure at the Electron Ion Collider</a:t>
            </a:r>
            <a:endParaRPr lang="en-US" sz="5700" i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2509838" y="1447801"/>
            <a:ext cx="7696200" cy="106997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09838" y="28956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ubtitle 7"/>
          <p:cNvSpPr txBox="1">
            <a:spLocks/>
          </p:cNvSpPr>
          <p:nvPr/>
        </p:nvSpPr>
        <p:spPr bwMode="auto">
          <a:xfrm>
            <a:off x="0" y="64008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>
                <a:solidFill>
                  <a:schemeClr val="bg1"/>
                </a:solidFill>
              </a:rPr>
              <a:t>Craig Roberts</a:t>
            </a:r>
          </a:p>
        </p:txBody>
      </p:sp>
    </p:spTree>
    <p:extLst>
      <p:ext uri="{BB962C8B-B14F-4D97-AF65-F5344CB8AC3E}">
        <p14:creationId xmlns:p14="http://schemas.microsoft.com/office/powerpoint/2010/main" val="200394701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7BAEF-E6D6-4194-A538-3CA6F657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Trace Anomaly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F3FCD-A201-4D86-B069-B329B90B3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AU" dirty="0"/>
              <a:t>In a </a:t>
            </a:r>
            <a:r>
              <a:rPr lang="en-AU" dirty="0">
                <a:solidFill>
                  <a:srgbClr val="C00000"/>
                </a:solidFill>
              </a:rPr>
              <a:t>scale invariant theory</a:t>
            </a:r>
            <a:r>
              <a:rPr lang="en-AU" dirty="0"/>
              <a:t> </a:t>
            </a:r>
            <a:r>
              <a:rPr lang="en-AU" dirty="0" err="1"/>
              <a:t>Poincaré</a:t>
            </a:r>
            <a:r>
              <a:rPr lang="en-AU" dirty="0"/>
              <a:t> invariance entails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dirty="0"/>
              <a:t>	the </a:t>
            </a:r>
            <a:r>
              <a:rPr lang="en-AU" i="1" dirty="0">
                <a:solidFill>
                  <a:srgbClr val="BF0703"/>
                </a:solidFill>
              </a:rPr>
              <a:t>energy-momentum tensor must be traceless: </a:t>
            </a:r>
            <a:r>
              <a:rPr lang="en-GB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800" i="1" baseline="-25000" dirty="0" err="1">
                <a:solidFill>
                  <a:srgbClr val="C00000"/>
                </a:solidFill>
              </a:rPr>
              <a:t>μμ</a:t>
            </a:r>
            <a:r>
              <a:rPr lang="en-GB" sz="2800" dirty="0">
                <a:solidFill>
                  <a:srgbClr val="C00000"/>
                </a:solidFill>
              </a:rPr>
              <a:t> ≡ 0</a:t>
            </a:r>
            <a:r>
              <a:rPr lang="en-AU" dirty="0"/>
              <a:t> </a:t>
            </a:r>
            <a:endParaRPr lang="en-AU" i="1" dirty="0"/>
          </a:p>
          <a:p>
            <a:pPr>
              <a:spcBef>
                <a:spcPts val="1800"/>
              </a:spcBef>
            </a:pPr>
            <a:r>
              <a:rPr lang="en-GB" dirty="0"/>
              <a:t>Regularisation and renormalisation of (ultraviolet) divergences in </a:t>
            </a:r>
            <a:r>
              <a:rPr lang="en-GB" u="sng" dirty="0"/>
              <a:t>Quantum</a:t>
            </a:r>
            <a:r>
              <a:rPr lang="en-GB" dirty="0"/>
              <a:t> Chromodynamics introduces a mass-scale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200" dirty="0"/>
              <a:t>… </a:t>
            </a:r>
            <a:r>
              <a:rPr lang="en-GB" sz="2200" i="1" dirty="0"/>
              <a:t>dimensional transmutation</a:t>
            </a:r>
            <a:r>
              <a:rPr lang="en-GB" sz="2200" dirty="0"/>
              <a:t>: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200" dirty="0"/>
              <a:t>	</a:t>
            </a:r>
            <a:r>
              <a:rPr lang="en-GB" sz="2200" dirty="0" err="1"/>
              <a:t>Lagrangian’s</a:t>
            </a:r>
            <a:r>
              <a:rPr lang="en-GB" sz="2200" dirty="0"/>
              <a:t> </a:t>
            </a:r>
            <a:r>
              <a:rPr lang="en-GB" sz="2200" i="1" dirty="0"/>
              <a:t>constants</a:t>
            </a:r>
            <a:r>
              <a:rPr lang="en-GB" sz="2200" dirty="0"/>
              <a:t> (couplings and masses) become dependent on a mass-scale, ζ</a:t>
            </a:r>
          </a:p>
          <a:p>
            <a:pPr>
              <a:spcBef>
                <a:spcPts val="1800"/>
              </a:spcBef>
            </a:pPr>
            <a:r>
              <a:rPr lang="en-GB" i="1" dirty="0"/>
              <a:t>α</a:t>
            </a:r>
            <a:r>
              <a:rPr lang="en-GB" dirty="0"/>
              <a:t> → </a:t>
            </a:r>
            <a:r>
              <a:rPr lang="en-GB" i="1" dirty="0"/>
              <a:t>α(ζ)</a:t>
            </a:r>
            <a:r>
              <a:rPr lang="en-GB" dirty="0"/>
              <a:t> in QCD’s (massless) </a:t>
            </a:r>
            <a:r>
              <a:rPr lang="en-GB" dirty="0" err="1"/>
              <a:t>Lagrangian</a:t>
            </a:r>
            <a:r>
              <a:rPr lang="en-GB" dirty="0"/>
              <a:t> density, </a:t>
            </a:r>
            <a:r>
              <a:rPr lang="en-GB" dirty="0">
                <a:latin typeface="AR BERKLEY" panose="02000000000000000000" pitchFamily="2" charset="0"/>
              </a:rPr>
              <a:t>L(m=0)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/>
              <a:t>⇒ ∂</a:t>
            </a:r>
            <a:r>
              <a:rPr lang="en-GB" sz="2400" baseline="-25000" dirty="0" err="1"/>
              <a:t>μ</a:t>
            </a:r>
            <a:r>
              <a:rPr lang="en-GB" sz="2400" dirty="0" err="1">
                <a:latin typeface="AR BERKLEY" panose="02000000000000000000" pitchFamily="2" charset="0"/>
              </a:rPr>
              <a:t>D</a:t>
            </a:r>
            <a:r>
              <a:rPr lang="en-GB" sz="2400" baseline="-25000" dirty="0" err="1"/>
              <a:t>μ</a:t>
            </a:r>
            <a:r>
              <a:rPr lang="en-GB" sz="2400" dirty="0"/>
              <a:t> = </a:t>
            </a:r>
            <a:r>
              <a:rPr lang="en-GB" sz="2400" i="1" dirty="0" err="1"/>
              <a:t>δ</a:t>
            </a:r>
            <a:r>
              <a:rPr lang="en-GB" sz="2400" dirty="0" err="1">
                <a:latin typeface="AR BERKLEY" panose="02000000000000000000" pitchFamily="2" charset="0"/>
              </a:rPr>
              <a:t>L</a:t>
            </a:r>
            <a:r>
              <a:rPr lang="en-GB" sz="2400" dirty="0"/>
              <a:t>/</a:t>
            </a:r>
            <a:r>
              <a:rPr lang="en-GB" sz="2400" i="1" dirty="0" err="1"/>
              <a:t>δσ</a:t>
            </a:r>
            <a:r>
              <a:rPr lang="en-GB" sz="2400" dirty="0"/>
              <a:t> = </a:t>
            </a:r>
            <a:r>
              <a:rPr lang="en-GB" sz="2400" i="1" dirty="0"/>
              <a:t>α</a:t>
            </a:r>
            <a:r>
              <a:rPr lang="en-GB" sz="2400" dirty="0"/>
              <a:t>β</a:t>
            </a:r>
            <a:r>
              <a:rPr lang="en-GB" sz="2400" i="1" dirty="0"/>
              <a:t>(α)</a:t>
            </a:r>
            <a:r>
              <a:rPr lang="en-GB" sz="2400" dirty="0"/>
              <a:t> </a:t>
            </a:r>
            <a:r>
              <a:rPr lang="en-GB" sz="2400" i="1" dirty="0"/>
              <a:t>d</a:t>
            </a:r>
            <a:r>
              <a:rPr lang="en-GB" sz="2400" dirty="0">
                <a:latin typeface="AR BERKLEY" panose="02000000000000000000" pitchFamily="2" charset="0"/>
              </a:rPr>
              <a:t>L</a:t>
            </a:r>
            <a:r>
              <a:rPr lang="en-GB" sz="2400" dirty="0"/>
              <a:t>/</a:t>
            </a:r>
            <a:r>
              <a:rPr lang="en-GB" sz="2400" i="1" dirty="0"/>
              <a:t>dα</a:t>
            </a:r>
            <a:r>
              <a:rPr lang="en-GB" sz="2400" dirty="0"/>
              <a:t> = β</a:t>
            </a:r>
            <a:r>
              <a:rPr lang="en-GB" sz="2400" i="1" dirty="0"/>
              <a:t>(α)</a:t>
            </a:r>
            <a:r>
              <a:rPr lang="en-GB" sz="2400" dirty="0"/>
              <a:t> </a:t>
            </a:r>
            <a:r>
              <a:rPr lang="en-GB" sz="2400" i="1" dirty="0"/>
              <a:t>¼G</a:t>
            </a:r>
            <a:r>
              <a:rPr lang="en-GB" sz="2400" i="1" baseline="-25000" dirty="0"/>
              <a:t>μν</a:t>
            </a:r>
            <a:r>
              <a:rPr lang="en-GB" sz="2400" i="1" dirty="0"/>
              <a:t> </a:t>
            </a:r>
            <a:r>
              <a:rPr lang="en-GB" sz="2400" i="1" dirty="0" err="1"/>
              <a:t>G</a:t>
            </a:r>
            <a:r>
              <a:rPr lang="en-GB" sz="2400" i="1" baseline="-25000" dirty="0" err="1"/>
              <a:t>μν</a:t>
            </a:r>
            <a:r>
              <a:rPr lang="en-GB" sz="2400" i="1" dirty="0"/>
              <a:t> = </a:t>
            </a:r>
            <a:r>
              <a:rPr lang="en-GB" sz="2400" i="1" dirty="0" err="1"/>
              <a:t>T</a:t>
            </a:r>
            <a:r>
              <a:rPr lang="en-GB" sz="2400" i="1" baseline="-25000" dirty="0" err="1"/>
              <a:t>ρρ</a:t>
            </a:r>
            <a:r>
              <a:rPr lang="en-GB" sz="2400" dirty="0"/>
              <a:t> =: </a:t>
            </a:r>
            <a:r>
              <a:rPr lang="en-GB" sz="2400" i="1" dirty="0"/>
              <a:t>Θ</a:t>
            </a:r>
            <a:r>
              <a:rPr lang="en-GB" sz="2400" i="1" baseline="-25000" dirty="0"/>
              <a:t>0</a:t>
            </a:r>
            <a:endParaRPr lang="en-GB" sz="2200" i="1" baseline="-25000" dirty="0"/>
          </a:p>
          <a:p>
            <a:pPr marL="800100" lvl="2" indent="0">
              <a:spcBef>
                <a:spcPts val="3600"/>
              </a:spcBef>
              <a:buNone/>
            </a:pPr>
            <a:r>
              <a:rPr lang="en-GB" sz="2800" i="1" dirty="0">
                <a:solidFill>
                  <a:srgbClr val="FF0000"/>
                </a:solidFill>
              </a:rPr>
              <a:t>Quantisation of </a:t>
            </a:r>
            <a:r>
              <a:rPr lang="en-GB" sz="2800" i="1" dirty="0" err="1">
                <a:solidFill>
                  <a:srgbClr val="FF0000"/>
                </a:solidFill>
              </a:rPr>
              <a:t>renormalisable</a:t>
            </a:r>
            <a:r>
              <a:rPr lang="en-GB" sz="2800" i="1" dirty="0">
                <a:solidFill>
                  <a:srgbClr val="FF0000"/>
                </a:solidFill>
              </a:rPr>
              <a:t> four-dimensional theory forces nonzero value for trace of energy-momentum tensor</a:t>
            </a:r>
            <a:endParaRPr lang="en-GB" sz="2000" i="1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B0148-D3D3-4014-813E-0D167661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30E6E-A8A8-4232-BBDA-EF43A03B7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50A5F-EA59-4182-991B-365972FD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160075-F5D4-41E7-876A-10B571D6B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76200"/>
            <a:ext cx="5249333" cy="76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09415E-0B5C-4389-AACB-585AD55BD93C}"/>
              </a:ext>
            </a:extLst>
          </p:cNvPr>
          <p:cNvSpPr/>
          <p:nvPr/>
        </p:nvSpPr>
        <p:spPr bwMode="auto">
          <a:xfrm>
            <a:off x="5181600" y="4504691"/>
            <a:ext cx="3082925" cy="609600"/>
          </a:xfrm>
          <a:prstGeom prst="rect">
            <a:avLst/>
          </a:prstGeom>
          <a:noFill/>
          <a:ln w="28575" cap="flat" cmpd="sng" algn="ctr">
            <a:solidFill>
              <a:srgbClr val="BF07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F8F29-AF52-4957-914D-D73753810296}"/>
              </a:ext>
            </a:extLst>
          </p:cNvPr>
          <p:cNvSpPr/>
          <p:nvPr/>
        </p:nvSpPr>
        <p:spPr bwMode="auto">
          <a:xfrm>
            <a:off x="8534400" y="4504691"/>
            <a:ext cx="11430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Trace anomaly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3A3556-248C-4C9C-ADE0-CF8B3D958CB7}"/>
              </a:ext>
            </a:extLst>
          </p:cNvPr>
          <p:cNvCxnSpPr/>
          <p:nvPr/>
        </p:nvCxnSpPr>
        <p:spPr bwMode="auto">
          <a:xfrm flipV="1">
            <a:off x="4267200" y="4977653"/>
            <a:ext cx="914400" cy="369333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894A1A-CE4A-4B89-BF71-E18BFC2001FB}"/>
              </a:ext>
            </a:extLst>
          </p:cNvPr>
          <p:cNvSpPr txBox="1"/>
          <p:nvPr/>
        </p:nvSpPr>
        <p:spPr>
          <a:xfrm>
            <a:off x="2646243" y="5200420"/>
            <a:ext cx="496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</a:rPr>
              <a:t>QCD </a:t>
            </a:r>
            <a:r>
              <a:rPr lang="en-GB" dirty="0">
                <a:solidFill>
                  <a:srgbClr val="0000FF"/>
                </a:solidFill>
              </a:rPr>
              <a:t>β</a:t>
            </a:r>
            <a:r>
              <a:rPr lang="en-GB" i="1" dirty="0">
                <a:solidFill>
                  <a:srgbClr val="0000FF"/>
                </a:solidFill>
              </a:rPr>
              <a:t> function … specifies how the coupling “runs”</a:t>
            </a:r>
          </a:p>
        </p:txBody>
      </p:sp>
    </p:spTree>
    <p:extLst>
      <p:ext uri="{BB962C8B-B14F-4D97-AF65-F5344CB8AC3E}">
        <p14:creationId xmlns:p14="http://schemas.microsoft.com/office/powerpoint/2010/main" val="180506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D173F-E40B-4990-89F4-9C35BEC0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Trace Anomaly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CA967-F9BF-4151-B593-B0C4F912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525963"/>
          </a:xfrm>
        </p:spPr>
        <p:txBody>
          <a:bodyPr/>
          <a:lstStyle/>
          <a:p>
            <a:r>
              <a:rPr lang="en-GB" dirty="0"/>
              <a:t>Knowing that a trace anomaly exists does not deliver a great deal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… Indicates only that a mass-scale must exist</a:t>
            </a:r>
          </a:p>
          <a:p>
            <a:r>
              <a:rPr lang="en-GB" dirty="0"/>
              <a:t>Key Question: </a:t>
            </a:r>
          </a:p>
          <a:p>
            <a:pPr lvl="1"/>
            <a:r>
              <a:rPr lang="en-GB" sz="2200" dirty="0"/>
              <a:t>Can one compute and/or understand the magnitude of that scale?</a:t>
            </a:r>
          </a:p>
          <a:p>
            <a:pPr>
              <a:spcAft>
                <a:spcPts val="2400"/>
              </a:spcAft>
            </a:pPr>
            <a:r>
              <a:rPr lang="en-GB" dirty="0"/>
              <a:t>One can certainly </a:t>
            </a:r>
            <a:r>
              <a:rPr lang="en-GB" i="1" dirty="0">
                <a:solidFill>
                  <a:srgbClr val="008000"/>
                </a:solidFill>
              </a:rPr>
              <a:t>measure</a:t>
            </a:r>
            <a:r>
              <a:rPr lang="en-GB" dirty="0">
                <a:solidFill>
                  <a:srgbClr val="008000"/>
                </a:solidFill>
              </a:rPr>
              <a:t> </a:t>
            </a:r>
            <a:r>
              <a:rPr lang="en-GB" dirty="0"/>
              <a:t>the magnitude … consider proton: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 the chiral limit the entirety of the proton’s mass is produced by the trace anomaly, </a:t>
            </a:r>
            <a:r>
              <a:rPr lang="en-GB" i="1" dirty="0"/>
              <a:t>Θ</a:t>
            </a:r>
            <a:r>
              <a:rPr lang="en-GB" i="1" baseline="-25000" dirty="0"/>
              <a:t>0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	… In QCD, </a:t>
            </a:r>
            <a:r>
              <a:rPr lang="en-GB" i="1" dirty="0"/>
              <a:t>Θ</a:t>
            </a:r>
            <a:r>
              <a:rPr lang="en-GB" i="1" baseline="-25000" dirty="0"/>
              <a:t>0</a:t>
            </a:r>
            <a:r>
              <a:rPr lang="en-GB" baseline="-25000" dirty="0"/>
              <a:t> </a:t>
            </a:r>
            <a:r>
              <a:rPr lang="en-GB" dirty="0"/>
              <a:t>measures the strength of gluon self-interactions </a:t>
            </a:r>
          </a:p>
          <a:p>
            <a:pPr marL="0" indent="0">
              <a:buNone/>
            </a:pPr>
            <a:r>
              <a:rPr lang="en-GB" dirty="0"/>
              <a:t>	… so, from one perspective, </a:t>
            </a:r>
            <a:r>
              <a:rPr lang="en-GB" i="1" dirty="0" err="1"/>
              <a:t>m</a:t>
            </a:r>
            <a:r>
              <a:rPr lang="en-GB" i="1" baseline="-25000" dirty="0" err="1"/>
              <a:t>p</a:t>
            </a:r>
            <a:r>
              <a:rPr lang="en-GB" dirty="0"/>
              <a:t> is (somehow) completely generated by glue.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4388B-DC5F-46A9-B111-F024B01A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04B09-F311-43BB-A0BE-64A2B495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E337-22CA-443B-AAA7-E2DCAC8D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D50C15-1864-4EC9-BA37-21E506251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3710"/>
            <a:ext cx="4724400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A3F3F4-142D-4A4F-A8AE-9E760EB2B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378263"/>
            <a:ext cx="4419600" cy="415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543A79-E048-4935-9386-E1BE313A9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946274"/>
            <a:ext cx="7620000" cy="1159126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C204209-54E1-4261-B9C1-BC3A2F285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3012" y="1106722"/>
            <a:ext cx="1979388" cy="148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36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5CBA00-1405-44EB-B845-246115B28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36" y="1880001"/>
            <a:ext cx="3500761" cy="3500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671C68-947B-4FCB-BE7D-596D9159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Confinement &amp; Origin of Mass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7E41D-DD23-4B65-966B-650E3EE5F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>
                <a:solidFill>
                  <a:srgbClr val="FF0000"/>
                </a:solidFill>
              </a:rPr>
              <a:t>The vast majority of mass comes from the energy needed to hold quarks together inside nuclei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C6DDA-13B4-41A5-86D9-A50B01F2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A906D-8515-44AF-ADBF-4BDDFFA2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17F4E-6F51-4D11-AF4F-928CCBA6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74A1C3-68F6-454B-B767-0F448F82B8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352804"/>
            <a:ext cx="3420123" cy="342012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2B87C03-451E-4177-90F2-0B8DEAFBF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753" y="2185988"/>
            <a:ext cx="59737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E8196-4717-42FF-892E-DAC5878D5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362205"/>
            <a:ext cx="5181600" cy="39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91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02633-FA01-46F9-BF8D-14692543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810125"/>
            <a:ext cx="10363200" cy="1362075"/>
          </a:xfrm>
        </p:spPr>
        <p:txBody>
          <a:bodyPr/>
          <a:lstStyle/>
          <a:p>
            <a:pPr algn="ctr"/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On the other hand …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1FE18-BFA1-4913-A3A9-263641675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2F08C-CC07-4D17-AEEE-FDFC30B6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E1224-01AD-4A23-B8C2-588BC8CC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FA84E-2341-4F3A-8883-C3DF8682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247B543-B3E9-4821-8D52-C7E6CA86A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9196" y="282873"/>
            <a:ext cx="4450976" cy="443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138498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D173F-E40B-4990-89F4-9C35BEC0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Trace Anomaly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CA967-F9BF-4151-B593-B0C4F912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525963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GB" sz="2400" dirty="0"/>
              <a:t>In the chiral limit</a:t>
            </a:r>
          </a:p>
          <a:p>
            <a:pPr marL="0" indent="0">
              <a:buNone/>
            </a:pPr>
            <a:r>
              <a:rPr lang="en-GB" sz="2400" dirty="0"/>
              <a:t>					⇒</a:t>
            </a:r>
          </a:p>
          <a:p>
            <a:pPr>
              <a:spcBef>
                <a:spcPts val="1200"/>
              </a:spcBef>
            </a:pPr>
            <a:r>
              <a:rPr lang="en-GB" sz="2400" i="1" dirty="0">
                <a:solidFill>
                  <a:srgbClr val="C00000"/>
                </a:solidFill>
              </a:rPr>
              <a:t>Might</a:t>
            </a:r>
            <a:r>
              <a:rPr lang="en-GB" sz="2400" dirty="0">
                <a:solidFill>
                  <a:srgbClr val="C00000"/>
                </a:solidFill>
              </a:rPr>
              <a:t> mean</a:t>
            </a:r>
            <a:r>
              <a:rPr lang="en-GB" sz="2400" dirty="0"/>
              <a:t> that the scale anomaly vanishes trivially in the pion state, </a:t>
            </a:r>
            <a:r>
              <a:rPr lang="en-GB" sz="2400" i="1" dirty="0"/>
              <a:t>i.e</a:t>
            </a:r>
            <a:r>
              <a:rPr lang="en-GB" sz="2400" dirty="0"/>
              <a:t>. </a:t>
            </a:r>
            <a:r>
              <a:rPr lang="en-GB" sz="2400" dirty="0">
                <a:solidFill>
                  <a:srgbClr val="C00000"/>
                </a:solidFill>
              </a:rPr>
              <a:t>gluons contribute nothing to the pion mass.</a:t>
            </a:r>
          </a:p>
          <a:p>
            <a:r>
              <a:rPr lang="en-AU" sz="2400" dirty="0"/>
              <a:t>But that is difficult way to obtain “zero”!</a:t>
            </a:r>
          </a:p>
          <a:p>
            <a:pPr>
              <a:spcBef>
                <a:spcPts val="1800"/>
              </a:spcBef>
            </a:pPr>
            <a:r>
              <a:rPr lang="en-AU" sz="2400" dirty="0"/>
              <a:t>Easier to imagine that “zero” owes to cancellations between different operator contributions to the expectation value of </a:t>
            </a:r>
            <a:r>
              <a:rPr lang="en-GB" sz="2400" i="1" dirty="0"/>
              <a:t>Θ</a:t>
            </a:r>
            <a:r>
              <a:rPr lang="en-GB" sz="2400" i="1" baseline="-25000" dirty="0"/>
              <a:t>0</a:t>
            </a:r>
            <a:r>
              <a:rPr lang="en-AU" sz="2400" dirty="0"/>
              <a:t>.  </a:t>
            </a:r>
          </a:p>
          <a:p>
            <a:r>
              <a:rPr lang="en-AU" sz="2400" dirty="0"/>
              <a:t>Of course, such precise cancellation should not be an accident.  </a:t>
            </a:r>
          </a:p>
          <a:p>
            <a:pPr marL="800100" lvl="2" indent="0">
              <a:buNone/>
            </a:pPr>
            <a:r>
              <a:rPr lang="en-AU" sz="2400" dirty="0"/>
              <a:t>It could only arise naturally because </a:t>
            </a:r>
          </a:p>
          <a:p>
            <a:pPr marL="800100" lvl="2" indent="0">
              <a:buNone/>
            </a:pPr>
            <a:r>
              <a:rPr lang="en-AU" sz="2400" dirty="0"/>
              <a:t>of some symmetry and/or symmetry-breaking pattern.</a:t>
            </a:r>
            <a:endParaRPr lang="en-GB" sz="24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4388B-DC5F-46A9-B111-F024B01A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04B09-F311-43BB-A0BE-64A2B495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E337-22CA-443B-AAA7-E2DCAC8D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D50C15-1864-4EC9-BA37-21E506251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3710"/>
            <a:ext cx="4724400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07ADB0-2EA9-4F6D-9818-8D3F5E93B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70272"/>
            <a:ext cx="3683000" cy="38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8652C4-3AEE-48EB-9653-D1758ABDB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1895672"/>
            <a:ext cx="28067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5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3216-C3F3-4033-AC57-85CF4682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 “1” and yet “0” ?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A2B4D-8A9A-4D3E-A7CA-BFC13F270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51037"/>
            <a:ext cx="10972800" cy="4525963"/>
          </a:xfrm>
        </p:spPr>
        <p:txBody>
          <a:bodyPr/>
          <a:lstStyle/>
          <a:p>
            <a:r>
              <a:rPr lang="en-AU" sz="3200" i="1" dirty="0">
                <a:solidFill>
                  <a:srgbClr val="BF0703"/>
                </a:solidFill>
              </a:rPr>
              <a:t>No statement of the question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“How does the mass of the proton arise?”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is complete without the additional clause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“How does the pion remain </a:t>
            </a:r>
            <a:r>
              <a:rPr lang="en-AU" sz="3200" b="1" dirty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massless</a:t>
            </a:r>
            <a:r>
              <a:rPr lang="en-AU" sz="3200" i="1" dirty="0">
                <a:solidFill>
                  <a:srgbClr val="BF0703"/>
                </a:solidFill>
              </a:rPr>
              <a:t>?”</a:t>
            </a:r>
          </a:p>
          <a:p>
            <a:pPr>
              <a:spcBef>
                <a:spcPts val="1200"/>
              </a:spcBef>
            </a:pPr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Natural visible-matter mass-scale must emerge simultaneously with apparent preservation of scale invariance in related systems</a:t>
            </a:r>
          </a:p>
          <a:p>
            <a:pPr lvl="1"/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Expectation value of </a:t>
            </a:r>
            <a:r>
              <a:rPr lang="en-GB" sz="2400" i="1" dirty="0"/>
              <a:t>Θ</a:t>
            </a:r>
            <a:r>
              <a:rPr lang="en-GB" sz="2400" i="1" baseline="-25000" dirty="0"/>
              <a:t>0 </a:t>
            </a:r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in chiral-limit pion is always zero,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	irrespective of the size of the natural mass-scale for strong interactions = </a:t>
            </a:r>
            <a:r>
              <a:rPr lang="en-AU" sz="2400" i="1" dirty="0" err="1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AU" sz="2400" i="1" baseline="-25000" dirty="0" err="1">
                <a:solidFill>
                  <a:schemeClr val="tx2">
                    <a:lumMod val="50000"/>
                  </a:schemeClr>
                </a:solidFill>
              </a:rPr>
              <a:t>p</a:t>
            </a:r>
            <a:endParaRPr lang="en-GB" sz="32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DDB22-0688-4EB3-8658-D9E9DC22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66246-CFED-491F-85B8-D1EF2452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2BC71-711F-431D-9800-553A0465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8FAAA9-48C7-4D1A-803D-6A66F641B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97678"/>
            <a:ext cx="8077200" cy="554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42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3216-C3F3-4033-AC57-85CF4682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 “1” and yet “0” ?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A2B4D-8A9A-4D3E-A7CA-BFC13F270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51037"/>
            <a:ext cx="10972800" cy="4525963"/>
          </a:xfrm>
        </p:spPr>
        <p:txBody>
          <a:bodyPr/>
          <a:lstStyle/>
          <a:p>
            <a:r>
              <a:rPr lang="en-AU" sz="3200" i="1" dirty="0">
                <a:solidFill>
                  <a:srgbClr val="BF0703"/>
                </a:solidFill>
              </a:rPr>
              <a:t>No statement of the question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“How does the mass of the proton arise?”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is complete without the additional clause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“How does the pion remain </a:t>
            </a:r>
            <a:r>
              <a:rPr lang="en-AU" sz="3200" b="1" dirty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massless</a:t>
            </a:r>
            <a:r>
              <a:rPr lang="en-AU" sz="3200" i="1" dirty="0">
                <a:solidFill>
                  <a:srgbClr val="BF0703"/>
                </a:solidFill>
              </a:rPr>
              <a:t>?”</a:t>
            </a:r>
          </a:p>
          <a:p>
            <a:pPr>
              <a:spcBef>
                <a:spcPts val="1200"/>
              </a:spcBef>
            </a:pPr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Natural visible-matter mass-scale must emerge simultaneously with apparent preservation of scale invariance in related systems</a:t>
            </a:r>
          </a:p>
          <a:p>
            <a:pPr lvl="1"/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Expectation value of </a:t>
            </a:r>
            <a:r>
              <a:rPr lang="en-GB" sz="2400" i="1" dirty="0"/>
              <a:t>Θ</a:t>
            </a:r>
            <a:r>
              <a:rPr lang="en-GB" sz="2400" i="1" baseline="-25000" dirty="0"/>
              <a:t>0 </a:t>
            </a:r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in pion is always zero,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	irrespective of the size of the natural mass-scale for strong interactions = </a:t>
            </a:r>
            <a:r>
              <a:rPr lang="en-AU" sz="2400" i="1" dirty="0" err="1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AU" sz="2400" i="1" baseline="-25000" dirty="0" err="1">
                <a:solidFill>
                  <a:schemeClr val="tx2">
                    <a:lumMod val="50000"/>
                  </a:schemeClr>
                </a:solidFill>
              </a:rPr>
              <a:t>p</a:t>
            </a:r>
            <a:endParaRPr lang="en-GB" sz="32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DDB22-0688-4EB3-8658-D9E9DC22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66246-CFED-491F-85B8-D1EF2452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2BC71-711F-431D-9800-553A0465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8FAAA9-48C7-4D1A-803D-6A66F641B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97678"/>
            <a:ext cx="8077200" cy="554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171DF6-D541-414E-97D8-051A4DB2ED45}"/>
              </a:ext>
            </a:extLst>
          </p:cNvPr>
          <p:cNvSpPr txBox="1"/>
          <p:nvPr/>
        </p:nvSpPr>
        <p:spPr>
          <a:xfrm>
            <a:off x="972937" y="4209033"/>
            <a:ext cx="1024612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Modern Physics must </a:t>
            </a:r>
          </a:p>
          <a:p>
            <a:pPr algn="ctr"/>
            <a:r>
              <a:rPr lang="en-US" sz="36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Elucidate the Entire Array of Empirical Consequences</a:t>
            </a:r>
          </a:p>
          <a:p>
            <a:pPr algn="ctr"/>
            <a:r>
              <a:rPr lang="en-US" sz="36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of the Mechanism responsible </a:t>
            </a:r>
          </a:p>
          <a:p>
            <a:pPr algn="ctr"/>
            <a:r>
              <a:rPr lang="en-US" sz="36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so that the Standard Model can be Validated</a:t>
            </a:r>
          </a:p>
        </p:txBody>
      </p:sp>
    </p:spTree>
    <p:extLst>
      <p:ext uri="{BB962C8B-B14F-4D97-AF65-F5344CB8AC3E}">
        <p14:creationId xmlns:p14="http://schemas.microsoft.com/office/powerpoint/2010/main" val="29745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8A6160-287E-417D-83B0-402A2D0DA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1" y="-76200"/>
            <a:ext cx="12343810" cy="69342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C56CB-3194-43C1-AAE6-9A7D27C5A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30644" y="6624257"/>
            <a:ext cx="4106026" cy="13652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11 HPCOW - NKU, Tianjin                                                                           (pgs = 50)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CFD7FD-37A0-444D-9AC9-B9445638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bg1"/>
                </a:solidFill>
              </a:rPr>
              <a:t>Craig Roberts. pi and K Structure at the EIC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4FBBA-24E7-4EE5-B562-EE34423D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9D706E-8D9A-4213-AE07-007815D1E922}"/>
              </a:ext>
            </a:extLst>
          </p:cNvPr>
          <p:cNvSpPr txBox="1">
            <a:spLocks/>
          </p:cNvSpPr>
          <p:nvPr/>
        </p:nvSpPr>
        <p:spPr>
          <a:xfrm>
            <a:off x="1905000" y="228600"/>
            <a:ext cx="8382000" cy="1362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GB" sz="8000" i="1" kern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55000" endA="50" endPos="85000" dist="60007" dir="5400000" sy="-100000" algn="bl" rotWithShape="0"/>
                </a:effectLst>
              </a:rPr>
              <a:t>Ideas: Old &amp; New</a:t>
            </a:r>
          </a:p>
        </p:txBody>
      </p:sp>
    </p:spTree>
    <p:extLst>
      <p:ext uri="{BB962C8B-B14F-4D97-AF65-F5344CB8AC3E}">
        <p14:creationId xmlns:p14="http://schemas.microsoft.com/office/powerpoint/2010/main" val="425890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AD08A-5D42-4DBE-8BB6-F8B76EDFC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/>
              <a:t>IR </a:t>
            </a:r>
            <a:r>
              <a:rPr lang="en-US" sz="3600" dirty="0" err="1"/>
              <a:t>Behaviour</a:t>
            </a:r>
            <a:r>
              <a:rPr lang="en-US" sz="3600" dirty="0"/>
              <a:t> of QCD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BCCB9A-D40C-4FDD-9A0B-79F1D984FD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5562600" cy="4525963"/>
              </a:xfrm>
            </p:spPr>
            <p:txBody>
              <a:bodyPr/>
              <a:lstStyle/>
              <a:p>
                <a:r>
                  <a:rPr lang="en-US" dirty="0"/>
                  <a:t>Gluons are </a:t>
                </a:r>
                <a:r>
                  <a:rPr lang="en-US" i="1" dirty="0"/>
                  <a:t>supposed</a:t>
                </a:r>
                <a:r>
                  <a:rPr lang="en-US" dirty="0"/>
                  <a:t> to be massless</a:t>
                </a:r>
              </a:p>
              <a:p>
                <a:r>
                  <a:rPr lang="en-US" dirty="0"/>
                  <a:t>This is true in perturbation theory</a:t>
                </a:r>
              </a:p>
              <a:p>
                <a:r>
                  <a:rPr lang="en-US" b="1" i="1" dirty="0">
                    <a:solidFill>
                      <a:srgbClr val="FF0000"/>
                    </a:solidFill>
                  </a:rPr>
                  <a:t>Not preserved non-perturbatively!</a:t>
                </a:r>
              </a:p>
              <a:p>
                <a:pPr marL="400050" lvl="1" indent="0">
                  <a:buNone/>
                </a:pPr>
                <a:r>
                  <a:rPr lang="en-US" sz="2200" i="1" dirty="0"/>
                  <a:t>No symmetry in Nature protects four-transverse gluon modes …</a:t>
                </a:r>
              </a:p>
              <a:p>
                <a:pPr marL="400050" lvl="1" indent="0">
                  <a:buNone/>
                </a:pPr>
                <a:r>
                  <a:rPr lang="en-US" sz="2200" i="1" dirty="0"/>
                  <a:t>	      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b="0" i="1" baseline="-2500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GB" sz="2200" b="0" i="1" baseline="-25000" smtClean="0">
                        <a:latin typeface="Cambria Math" panose="02040503050406030204" pitchFamily="18" charset="0"/>
                      </a:rPr>
                      <m:t>𝜇𝜈</m:t>
                    </m:r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BCCB9A-D40C-4FDD-9A0B-79F1D984FD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5562600" cy="4525963"/>
              </a:xfrm>
              <a:blipFill>
                <a:blip r:embed="rId2"/>
                <a:stretch>
                  <a:fillRect l="-1205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10036-92B2-447B-9357-E0DBEA57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C0D8E-DF80-4881-B344-5709FE1D0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FEF83-BFA1-4937-BFD2-0DED1874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B43EF2-FC46-4427-9362-11E833A6F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29" y="1675836"/>
            <a:ext cx="5716105" cy="4781742"/>
          </a:xfrm>
          <a:prstGeom prst="rect">
            <a:avLst/>
          </a:prstGeom>
        </p:spPr>
      </p:pic>
      <p:pic>
        <p:nvPicPr>
          <p:cNvPr id="8" name="Picture 7" descr="t.jpg">
            <a:extLst>
              <a:ext uri="{FF2B5EF4-FFF2-40B4-BE49-F238E27FC236}">
                <a16:creationId xmlns:a16="http://schemas.microsoft.com/office/drawing/2014/main" id="{AFF9F8FE-4F22-4AD2-BEB2-CFED89CFD07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6" y="10462"/>
            <a:ext cx="6375901" cy="15576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810039-22F7-4CA2-819D-AD1D92011AA1}"/>
              </a:ext>
            </a:extLst>
          </p:cNvPr>
          <p:cNvSpPr/>
          <p:nvPr/>
        </p:nvSpPr>
        <p:spPr bwMode="auto">
          <a:xfrm>
            <a:off x="6781800" y="3048000"/>
            <a:ext cx="990600" cy="3048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4B847F-5B41-4BCC-A81B-14738333EDB9}"/>
              </a:ext>
            </a:extLst>
          </p:cNvPr>
          <p:cNvSpPr txBox="1"/>
          <p:nvPr/>
        </p:nvSpPr>
        <p:spPr>
          <a:xfrm>
            <a:off x="7353638" y="30070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2811592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D15D-B51A-44C3-ACFB-08AC6AF76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/>
              <a:t>IR </a:t>
            </a:r>
            <a:r>
              <a:rPr lang="en-US" sz="3600" dirty="0" err="1"/>
              <a:t>Behaviour</a:t>
            </a:r>
            <a:r>
              <a:rPr lang="en-US" sz="3600" dirty="0"/>
              <a:t> of QCD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6B8B5-B41F-43D8-9185-029959943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791199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Running gluon mass</a:t>
            </a:r>
          </a:p>
          <a:p>
            <a:endParaRPr lang="en-US" sz="2400" dirty="0"/>
          </a:p>
          <a:p>
            <a:pPr>
              <a:spcBef>
                <a:spcPts val="1200"/>
              </a:spcBef>
              <a:buNone/>
            </a:pPr>
            <a:r>
              <a:rPr lang="en-US" sz="24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Gluons are </a:t>
            </a:r>
            <a:r>
              <a:rPr lang="en-US" sz="2400" b="1" i="1" dirty="0">
                <a:solidFill>
                  <a:srgbClr val="FF0000"/>
                </a:solidFill>
              </a:rPr>
              <a:t>cannibals</a:t>
            </a:r>
            <a:r>
              <a:rPr lang="en-US" sz="2400" dirty="0"/>
              <a:t> – a particle species whose members become massive by eating each other!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ADBF6-C927-4A92-B278-786407B6F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9D4B4-D77E-45AA-8E40-099E00E9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4D165-BF7C-43C8-AD5D-B0ECBE45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t.jpg">
            <a:extLst>
              <a:ext uri="{FF2B5EF4-FFF2-40B4-BE49-F238E27FC236}">
                <a16:creationId xmlns:a16="http://schemas.microsoft.com/office/drawing/2014/main" id="{5C196870-EAE4-4A1F-A306-CD98265068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6" y="10462"/>
            <a:ext cx="6375901" cy="1557615"/>
          </a:xfrm>
          <a:prstGeom prst="rect">
            <a:avLst/>
          </a:prstGeom>
        </p:spPr>
      </p:pic>
      <p:pic>
        <p:nvPicPr>
          <p:cNvPr id="8" name="Picture 2" descr="http://inspirehep.net/record/921792/files/Fig1U.png">
            <a:extLst>
              <a:ext uri="{FF2B5EF4-FFF2-40B4-BE49-F238E27FC236}">
                <a16:creationId xmlns:a16="http://schemas.microsoft.com/office/drawing/2014/main" id="{96D32E0A-14AF-405E-83E7-B636DCDFE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00799" y="2682690"/>
            <a:ext cx="5647762" cy="3702421"/>
          </a:xfrm>
          <a:prstGeom prst="rect">
            <a:avLst/>
          </a:prstGeom>
          <a:noFill/>
        </p:spPr>
      </p:pic>
      <p:pic>
        <p:nvPicPr>
          <p:cNvPr id="9" name="Picture 8" descr="t.jpg">
            <a:extLst>
              <a:ext uri="{FF2B5EF4-FFF2-40B4-BE49-F238E27FC236}">
                <a16:creationId xmlns:a16="http://schemas.microsoft.com/office/drawing/2014/main" id="{478907C7-66A7-4A94-9D6C-22C072F9C14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0381" y="2657607"/>
            <a:ext cx="4113657" cy="526796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2020171-B362-4BF5-921D-F1FF8621A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810716"/>
              </p:ext>
            </p:extLst>
          </p:nvPr>
        </p:nvGraphicFramePr>
        <p:xfrm>
          <a:off x="8443913" y="1433514"/>
          <a:ext cx="2681287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" name="Equation" r:id="rId6" imgW="1117440" imgH="482400" progId="Equation.3">
                  <p:embed/>
                </p:oleObj>
              </mc:Choice>
              <mc:Fallback>
                <p:oleObj name="Equation" r:id="rId6" imgW="1117440" imgH="4824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3913" y="1433514"/>
                        <a:ext cx="2681287" cy="115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AB4AE6E-2A4F-463A-A318-AE91FEEC489D}"/>
              </a:ext>
            </a:extLst>
          </p:cNvPr>
          <p:cNvSpPr/>
          <p:nvPr/>
        </p:nvSpPr>
        <p:spPr bwMode="auto">
          <a:xfrm>
            <a:off x="10591799" y="1981200"/>
            <a:ext cx="533400" cy="533400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9E3F25D0-2296-4641-A321-50FFC016EE6B}"/>
              </a:ext>
            </a:extLst>
          </p:cNvPr>
          <p:cNvSpPr/>
          <p:nvPr/>
        </p:nvSpPr>
        <p:spPr bwMode="auto">
          <a:xfrm>
            <a:off x="11112500" y="2324100"/>
            <a:ext cx="702733" cy="3086100"/>
          </a:xfrm>
          <a:custGeom>
            <a:avLst/>
            <a:gdLst>
              <a:gd name="connsiteX0" fmla="*/ 0 w 702733"/>
              <a:gd name="connsiteY0" fmla="*/ 0 h 2857500"/>
              <a:gd name="connsiteX1" fmla="*/ 673100 w 702733"/>
              <a:gd name="connsiteY1" fmla="*/ 1536700 h 2857500"/>
              <a:gd name="connsiteX2" fmla="*/ 177800 w 702733"/>
              <a:gd name="connsiteY2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733" h="2857500">
                <a:moveTo>
                  <a:pt x="0" y="0"/>
                </a:moveTo>
                <a:cubicBezTo>
                  <a:pt x="321733" y="530225"/>
                  <a:pt x="643467" y="1060450"/>
                  <a:pt x="673100" y="1536700"/>
                </a:cubicBezTo>
                <a:cubicBezTo>
                  <a:pt x="702733" y="2012950"/>
                  <a:pt x="440266" y="2435225"/>
                  <a:pt x="177800" y="2857500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libri" pitchFamily="34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B4BB4D95-6AE0-4DDB-994E-70C1A01B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10381" y="1973729"/>
            <a:ext cx="2649660" cy="723900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AD64E4-F7E8-4254-9ACC-4EC3875942E8}"/>
              </a:ext>
            </a:extLst>
          </p:cNvPr>
          <p:cNvSpPr txBox="1"/>
          <p:nvPr/>
        </p:nvSpPr>
        <p:spPr>
          <a:xfrm>
            <a:off x="6409371" y="171959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err="1">
                <a:solidFill>
                  <a:srgbClr val="0000FF"/>
                </a:solidFill>
              </a:rPr>
              <a:t>μ</a:t>
            </a:r>
            <a:r>
              <a:rPr lang="en-GB" sz="2800" baseline="-25000" dirty="0" err="1">
                <a:solidFill>
                  <a:srgbClr val="0000FF"/>
                </a:solidFill>
              </a:rPr>
              <a:t>g</a:t>
            </a:r>
            <a:r>
              <a:rPr lang="en-GB" sz="2800" dirty="0">
                <a:solidFill>
                  <a:srgbClr val="0000FF"/>
                </a:solidFill>
              </a:rPr>
              <a:t> ≈ ½ </a:t>
            </a:r>
            <a:r>
              <a:rPr lang="en-GB" sz="2800" i="1" dirty="0" err="1">
                <a:solidFill>
                  <a:srgbClr val="0000FF"/>
                </a:solidFill>
              </a:rPr>
              <a:t>m</a:t>
            </a:r>
            <a:r>
              <a:rPr lang="en-GB" sz="2800" baseline="-25000" dirty="0" err="1">
                <a:solidFill>
                  <a:srgbClr val="0000FF"/>
                </a:solidFill>
              </a:rPr>
              <a:t>p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BB7AD3-5A36-47A2-A104-8AAD341678DF}"/>
              </a:ext>
            </a:extLst>
          </p:cNvPr>
          <p:cNvSpPr txBox="1"/>
          <p:nvPr/>
        </p:nvSpPr>
        <p:spPr>
          <a:xfrm>
            <a:off x="0" y="5105400"/>
            <a:ext cx="554360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Dynamical mass generation in continuum quantum chromodynamics</a:t>
            </a:r>
          </a:p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J.M. Cornwall, Phys. Rev. D 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</a:rPr>
              <a:t>26 (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1981) 1453</a:t>
            </a:r>
          </a:p>
          <a:p>
            <a:pPr>
              <a:spcBef>
                <a:spcPts val="300"/>
              </a:spcBef>
            </a:pP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The Gluon Mass Generation Mechanism: A Concise Primer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A.C. Aguilar, D.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Binosi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J.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Papavassiliou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Front. Phys.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(2016) 111203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E76CBD-A2B2-40AD-ADD0-B137D026C654}"/>
              </a:ext>
            </a:extLst>
          </p:cNvPr>
          <p:cNvSpPr txBox="1"/>
          <p:nvPr/>
        </p:nvSpPr>
        <p:spPr>
          <a:xfrm>
            <a:off x="5955792" y="5848150"/>
            <a:ext cx="352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8000"/>
                </a:solidFill>
              </a:rPr>
              <a:t>Combining DSE, lQCD and </a:t>
            </a:r>
            <a:r>
              <a:rPr lang="en-GB" i="1" dirty="0" err="1">
                <a:solidFill>
                  <a:srgbClr val="008000"/>
                </a:solidFill>
              </a:rPr>
              <a:t>pQCD</a:t>
            </a:r>
            <a:r>
              <a:rPr lang="en-GB" i="1" dirty="0">
                <a:solidFill>
                  <a:srgbClr val="008000"/>
                </a:solidFill>
              </a:rPr>
              <a:t> analyses of QCD’s gauge sector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1A0A3D-89E6-49B2-BFEE-9E1722AAE720}"/>
              </a:ext>
            </a:extLst>
          </p:cNvPr>
          <p:cNvSpPr/>
          <p:nvPr/>
        </p:nvSpPr>
        <p:spPr bwMode="auto">
          <a:xfrm>
            <a:off x="7518151" y="2735974"/>
            <a:ext cx="4297082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3300"/>
                </a:solidFill>
                <a:latin typeface="Calibri" pitchFamily="34" charset="0"/>
              </a:rPr>
              <a:t>Expression of trace anomaly: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3300"/>
                </a:solidFill>
                <a:latin typeface="Calibri" pitchFamily="34" charset="0"/>
              </a:rPr>
              <a:t>Massless glue becomes massive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363953-794E-4C01-A4FC-312A1BA079BE}"/>
              </a:ext>
            </a:extLst>
          </p:cNvPr>
          <p:cNvSpPr/>
          <p:nvPr/>
        </p:nvSpPr>
        <p:spPr bwMode="auto">
          <a:xfrm>
            <a:off x="8512611" y="3919725"/>
            <a:ext cx="3200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FF"/>
                </a:solidFill>
                <a:latin typeface="Calibri" pitchFamily="34" charset="0"/>
              </a:rPr>
              <a:t>Power-law suppressed in ultraviolet, so invisible in perturbation theory</a:t>
            </a:r>
          </a:p>
        </p:txBody>
      </p:sp>
    </p:spTree>
    <p:extLst>
      <p:ext uri="{BB962C8B-B14F-4D97-AF65-F5344CB8AC3E}">
        <p14:creationId xmlns:p14="http://schemas.microsoft.com/office/powerpoint/2010/main" val="316873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1" y="1828801"/>
            <a:ext cx="10604500" cy="4525963"/>
          </a:xfrm>
        </p:spPr>
        <p:txBody>
          <a:bodyPr/>
          <a:lstStyle/>
          <a:p>
            <a:r>
              <a:rPr lang="en-AU" sz="2400" dirty="0"/>
              <a:t>The 2013 Nobel Prize in Physics was awarded to Peter Higgs and Francois </a:t>
            </a:r>
            <a:r>
              <a:rPr lang="en-AU" sz="2400" dirty="0" err="1"/>
              <a:t>Englert</a:t>
            </a:r>
            <a:r>
              <a:rPr lang="en-AU" sz="2400" dirty="0"/>
              <a:t> following discovery of the Higgs boson at the Large Hadron Collider.  </a:t>
            </a:r>
          </a:p>
          <a:p>
            <a:r>
              <a:rPr lang="en-AU" sz="2400" dirty="0"/>
              <a:t>With this discovery the Standard Model of Particle Physics became complete.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62" y="3352800"/>
            <a:ext cx="4706470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9145" y="3503908"/>
            <a:ext cx="54954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rgbClr val="C00000"/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Where to now?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nobel Prize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94130"/>
            <a:ext cx="1752600" cy="17526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GB" sz="3600" kern="0" dirty="0"/>
              <a:t>2013: Englert &amp; Higgs</a:t>
            </a:r>
          </a:p>
        </p:txBody>
      </p:sp>
    </p:spTree>
    <p:extLst>
      <p:ext uri="{BB962C8B-B14F-4D97-AF65-F5344CB8AC3E}">
        <p14:creationId xmlns:p14="http://schemas.microsoft.com/office/powerpoint/2010/main" val="121012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10126"/>
            <a:ext cx="9144000" cy="1362075"/>
          </a:xfrm>
        </p:spPr>
        <p:txBody>
          <a:bodyPr/>
          <a:lstStyle/>
          <a:p>
            <a:pPr algn="ctr"/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QCD’s Running Coupling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 descr="QCD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4440" y="298598"/>
            <a:ext cx="4268960" cy="4511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00200" y="2286000"/>
            <a:ext cx="197118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⇐</a:t>
            </a:r>
          </a:p>
          <a:p>
            <a:r>
              <a:rPr lang="en-GB" b="1" dirty="0">
                <a:solidFill>
                  <a:srgbClr val="C00000"/>
                </a:solidFill>
              </a:rPr>
              <a:t>What’s happening </a:t>
            </a:r>
          </a:p>
          <a:p>
            <a:r>
              <a:rPr lang="en-GB" b="1" dirty="0">
                <a:solidFill>
                  <a:srgbClr val="C00000"/>
                </a:solidFill>
              </a:rPr>
              <a:t>out here?!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123520" y="6655035"/>
            <a:ext cx="3983420" cy="381000"/>
          </a:xfrm>
        </p:spPr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26B2BD-1CDC-4CBC-9778-C4D73AEF7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70" y="75406"/>
            <a:ext cx="1428750" cy="1428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C6CC6C-178B-41C0-9DE7-DEAF020F3007}"/>
              </a:ext>
            </a:extLst>
          </p:cNvPr>
          <p:cNvSpPr txBox="1"/>
          <p:nvPr/>
        </p:nvSpPr>
        <p:spPr>
          <a:xfrm>
            <a:off x="1511963" y="1421646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This is where we live</a:t>
            </a:r>
          </a:p>
        </p:txBody>
      </p:sp>
    </p:spTree>
    <p:extLst>
      <p:ext uri="{BB962C8B-B14F-4D97-AF65-F5344CB8AC3E}">
        <p14:creationId xmlns:p14="http://schemas.microsoft.com/office/powerpoint/2010/main" val="33818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AC00-D570-4457-A1D5-FD2AAD7C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400" dirty="0"/>
              <a:t>Process-</a:t>
            </a:r>
            <a:r>
              <a:rPr lang="en-GB" sz="2400" u="sng" dirty="0"/>
              <a:t>independent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sz="2400" dirty="0"/>
              <a:t>effective-charge in QCD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1C926-F3B5-45E7-8B7A-390E2E74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8637"/>
            <a:ext cx="5791200" cy="4525963"/>
          </a:xfrm>
        </p:spPr>
        <p:txBody>
          <a:bodyPr/>
          <a:lstStyle/>
          <a:p>
            <a:r>
              <a:rPr lang="en-GB" dirty="0"/>
              <a:t>Modern continuum &amp; lattice methods for analysing gauge sector enable </a:t>
            </a:r>
          </a:p>
          <a:p>
            <a:pPr marL="0" indent="0">
              <a:buNone/>
            </a:pPr>
            <a:r>
              <a:rPr lang="en-GB" dirty="0"/>
              <a:t>       “Gell-Mann – Low” </a:t>
            </a:r>
          </a:p>
          <a:p>
            <a:pPr marL="400050" lvl="1" indent="0">
              <a:buNone/>
            </a:pPr>
            <a:r>
              <a:rPr lang="en-GB" sz="2200" dirty="0"/>
              <a:t>running charge to be defined in QCD</a:t>
            </a:r>
          </a:p>
          <a:p>
            <a:r>
              <a:rPr lang="en-GB" dirty="0"/>
              <a:t>Combined continuum and lattice analysis of QCD’s gauge sector yields a </a:t>
            </a:r>
            <a:r>
              <a:rPr lang="en-GB" i="1" dirty="0">
                <a:solidFill>
                  <a:srgbClr val="0000FF"/>
                </a:solidFill>
              </a:rPr>
              <a:t>parameter-free prediction</a:t>
            </a:r>
          </a:p>
          <a:p>
            <a:r>
              <a:rPr lang="en-GB" dirty="0"/>
              <a:t>N.B. Qualitative change in </a:t>
            </a:r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/>
              <a:t>) at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GB" dirty="0"/>
              <a:t>≈ ½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CACB4-1DD3-4B10-9F6C-7739A2F4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40C91-46C9-47FC-921D-D951C6EB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48CC0-2440-4B04-A52C-5202BFCB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4A260-146A-4D6D-A872-F61C4D90B707}"/>
              </a:ext>
            </a:extLst>
          </p:cNvPr>
          <p:cNvSpPr txBox="1"/>
          <p:nvPr/>
        </p:nvSpPr>
        <p:spPr>
          <a:xfrm>
            <a:off x="0" y="0"/>
            <a:ext cx="54864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QCD Running Coupling, </a:t>
            </a:r>
          </a:p>
          <a:p>
            <a:pPr>
              <a:spcAft>
                <a:spcPts val="300"/>
              </a:spcAft>
            </a:pP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A. </a:t>
            </a: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Deur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S. J. Brodsky and G. F. de </a:t>
            </a: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Teramond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Prog. Part. </a:t>
            </a: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Phys. </a:t>
            </a:r>
            <a:r>
              <a:rPr lang="en-AU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90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(2016) 1-74</a:t>
            </a:r>
          </a:p>
          <a:p>
            <a:r>
              <a:rPr lang="en-GB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Daniele </a:t>
            </a:r>
            <a:r>
              <a:rPr lang="en-GB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Binosi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 al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., </a:t>
            </a:r>
            <a:r>
              <a:rPr lang="en-GB" sz="1100" dirty="0">
                <a:hlinkClick r:id="rId2"/>
              </a:rPr>
              <a:t>arXiv:1612.04835 [</a:t>
            </a:r>
            <a:r>
              <a:rPr lang="en-GB" sz="1100" dirty="0" err="1">
                <a:hlinkClick r:id="rId2"/>
              </a:rPr>
              <a:t>nucl-th</a:t>
            </a:r>
            <a:r>
              <a:rPr lang="en-GB" sz="1100" dirty="0">
                <a:hlinkClick r:id="rId2"/>
              </a:rPr>
              <a:t>]</a:t>
            </a:r>
            <a:r>
              <a:rPr lang="en-GB" sz="1100" dirty="0"/>
              <a:t>, 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Phys. Rev. D 96 (2017) 054026/1-7</a:t>
            </a:r>
            <a:endParaRPr lang="en-GB" sz="11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AU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Process-independent effective coupling. From QCD Green functions to phenomenology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Jose Rodríguez-Quintero </a:t>
            </a:r>
            <a:r>
              <a:rPr lang="en-AU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 al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., arXiv:1801.10164 [</a:t>
            </a: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nucl-th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]. Few Body Syst. </a:t>
            </a:r>
            <a:r>
              <a:rPr lang="en-AU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59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(2018) 121/1-9</a:t>
            </a:r>
          </a:p>
          <a:p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3FF961-CB5E-4809-A0C6-26C854D1D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75" y="1274660"/>
            <a:ext cx="5542054" cy="419643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A98895-50F7-415C-8742-85010812E194}"/>
              </a:ext>
            </a:extLst>
          </p:cNvPr>
          <p:cNvCxnSpPr>
            <a:cxnSpLocks/>
          </p:cNvCxnSpPr>
          <p:nvPr/>
        </p:nvCxnSpPr>
        <p:spPr>
          <a:xfrm flipV="1">
            <a:off x="6019800" y="1676400"/>
            <a:ext cx="2209800" cy="220980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CF8AE6-3173-4357-8957-81888DD1BC91}"/>
              </a:ext>
            </a:extLst>
          </p:cNvPr>
          <p:cNvCxnSpPr/>
          <p:nvPr/>
        </p:nvCxnSpPr>
        <p:spPr bwMode="auto">
          <a:xfrm flipH="1">
            <a:off x="9665225" y="1282131"/>
            <a:ext cx="10687" cy="353772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26EE04-EECB-4252-9673-D3382CD6C814}"/>
              </a:ext>
            </a:extLst>
          </p:cNvPr>
          <p:cNvSpPr/>
          <p:nvPr/>
        </p:nvSpPr>
        <p:spPr bwMode="auto">
          <a:xfrm>
            <a:off x="6019800" y="4827322"/>
            <a:ext cx="3644153" cy="892513"/>
          </a:xfrm>
          <a:custGeom>
            <a:avLst/>
            <a:gdLst>
              <a:gd name="connsiteX0" fmla="*/ 0 w 3872753"/>
              <a:gd name="connsiteY0" fmla="*/ 0 h 998423"/>
              <a:gd name="connsiteX1" fmla="*/ 2390588 w 3872753"/>
              <a:gd name="connsiteY1" fmla="*/ 998070 h 998423"/>
              <a:gd name="connsiteX2" fmla="*/ 3872753 w 3872753"/>
              <a:gd name="connsiteY2" fmla="*/ 89647 h 99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2753" h="998423">
                <a:moveTo>
                  <a:pt x="0" y="0"/>
                </a:moveTo>
                <a:cubicBezTo>
                  <a:pt x="872564" y="491564"/>
                  <a:pt x="1745129" y="983129"/>
                  <a:pt x="2390588" y="998070"/>
                </a:cubicBezTo>
                <a:cubicBezTo>
                  <a:pt x="3036047" y="1013011"/>
                  <a:pt x="3454400" y="551329"/>
                  <a:pt x="3872753" y="89647"/>
                </a:cubicBezTo>
              </a:path>
            </a:pathLst>
          </a:cu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69EEB5-0482-4A31-BC38-A5482A62B46F}"/>
              </a:ext>
            </a:extLst>
          </p:cNvPr>
          <p:cNvSpPr txBox="1"/>
          <p:nvPr/>
        </p:nvSpPr>
        <p:spPr>
          <a:xfrm>
            <a:off x="5919697" y="5791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Data = process dependent effective charge [Grunberg:1982fw]: </a:t>
            </a:r>
          </a:p>
          <a:p>
            <a:r>
              <a:rPr lang="en-GB" dirty="0">
                <a:solidFill>
                  <a:srgbClr val="008000"/>
                </a:solidFill>
              </a:rPr>
              <a:t>         α</a:t>
            </a:r>
            <a:r>
              <a:rPr lang="en-GB" baseline="-25000" dirty="0">
                <a:solidFill>
                  <a:srgbClr val="008000"/>
                </a:solidFill>
              </a:rPr>
              <a:t>g1</a:t>
            </a:r>
            <a:r>
              <a:rPr lang="en-GB" dirty="0">
                <a:solidFill>
                  <a:srgbClr val="008000"/>
                </a:solidFill>
              </a:rPr>
              <a:t>, defined via </a:t>
            </a:r>
            <a:r>
              <a:rPr lang="en-GB" dirty="0" err="1">
                <a:solidFill>
                  <a:srgbClr val="008000"/>
                </a:solidFill>
              </a:rPr>
              <a:t>Bjorken</a:t>
            </a:r>
            <a:r>
              <a:rPr lang="en-GB" dirty="0">
                <a:solidFill>
                  <a:srgbClr val="008000"/>
                </a:solidFill>
              </a:rPr>
              <a:t> Sum Rule</a:t>
            </a:r>
          </a:p>
        </p:txBody>
      </p:sp>
    </p:spTree>
    <p:extLst>
      <p:ext uri="{BB962C8B-B14F-4D97-AF65-F5344CB8AC3E}">
        <p14:creationId xmlns:p14="http://schemas.microsoft.com/office/powerpoint/2010/main" val="8900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AC00-D570-4457-A1D5-FD2AAD7C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400" dirty="0"/>
              <a:t>Process-</a:t>
            </a:r>
            <a:r>
              <a:rPr lang="en-GB" sz="2400" u="sng" dirty="0"/>
              <a:t>independent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sz="2400" dirty="0"/>
              <a:t>effective-charge in QCD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1C926-F3B5-45E7-8B7A-390E2E74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52600"/>
            <a:ext cx="11582401" cy="4281488"/>
          </a:xfrm>
        </p:spPr>
        <p:txBody>
          <a:bodyPr/>
          <a:lstStyle/>
          <a:p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 is a new &amp; unique type of effective charge</a:t>
            </a:r>
          </a:p>
          <a:p>
            <a:pPr lvl="1">
              <a:spcBef>
                <a:spcPts val="0"/>
              </a:spcBef>
            </a:pPr>
            <a:r>
              <a:rPr lang="en-GB" sz="2200" dirty="0"/>
              <a:t>completely determined by the gauge-boson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sz="2200" dirty="0"/>
              <a:t>	two-point function.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i="1" dirty="0"/>
              <a:t>α̂</a:t>
            </a:r>
            <a:r>
              <a:rPr lang="en-GB" i="1" baseline="-25000" dirty="0"/>
              <a:t>PI  </a:t>
            </a:r>
            <a:r>
              <a:rPr lang="en-GB" dirty="0"/>
              <a:t>is </a:t>
            </a:r>
          </a:p>
          <a:p>
            <a:pPr lvl="1">
              <a:spcBef>
                <a:spcPts val="0"/>
              </a:spcBef>
            </a:pPr>
            <a:r>
              <a:rPr lang="en-GB" dirty="0"/>
              <a:t>process-independent</a:t>
            </a:r>
          </a:p>
          <a:p>
            <a:pPr lvl="1">
              <a:spcBef>
                <a:spcPts val="0"/>
              </a:spcBef>
            </a:pPr>
            <a:r>
              <a:rPr lang="en-GB" dirty="0"/>
              <a:t>unifies a vast array of observables</a:t>
            </a:r>
          </a:p>
          <a:p>
            <a:r>
              <a:rPr lang="en-GB" i="1" dirty="0"/>
              <a:t>α̂</a:t>
            </a:r>
            <a:r>
              <a:rPr lang="en-GB" i="1" baseline="-25000" dirty="0"/>
              <a:t>PI </a:t>
            </a:r>
            <a:r>
              <a:rPr lang="en-GB" dirty="0"/>
              <a:t>possesses an infrared saturation point</a:t>
            </a:r>
          </a:p>
          <a:p>
            <a:pPr lvl="1">
              <a:spcBef>
                <a:spcPts val="0"/>
              </a:spcBef>
            </a:pPr>
            <a:r>
              <a:rPr lang="en-GB" dirty="0"/>
              <a:t>Nonperturbative analysis demonstrating absence of a Landau pole in QCD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006600"/>
                </a:solidFill>
              </a:rPr>
              <a:t>QCD is IR finite, owing to dynamical generation of gluon mass-scale</a:t>
            </a:r>
          </a:p>
          <a:p>
            <a:r>
              <a:rPr lang="en-GB" dirty="0">
                <a:solidFill>
                  <a:srgbClr val="006600"/>
                </a:solidFill>
              </a:rPr>
              <a:t>Asymptotic freedom ⇒ QCD is well-defined at UV momenta</a:t>
            </a:r>
          </a:p>
          <a:p>
            <a:pPr>
              <a:spcBef>
                <a:spcPts val="600"/>
              </a:spcBef>
            </a:pPr>
            <a:r>
              <a:rPr lang="en-GB" b="1" i="1" dirty="0">
                <a:solidFill>
                  <a:srgbClr val="FF0000"/>
                </a:solidFill>
              </a:rPr>
              <a:t>QCD is therefore unique amongst known 4D quantum field theories </a:t>
            </a:r>
          </a:p>
          <a:p>
            <a:pPr lvl="1">
              <a:spcBef>
                <a:spcPts val="0"/>
              </a:spcBef>
            </a:pPr>
            <a:r>
              <a:rPr lang="en-GB" b="1" i="1" dirty="0">
                <a:solidFill>
                  <a:srgbClr val="FF0000"/>
                </a:solidFill>
              </a:rPr>
              <a:t>Potentially, defined &amp; internally consistent at all momenta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CACB4-1DD3-4B10-9F6C-7739A2F4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40C91-46C9-47FC-921D-D951C6EB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48CC0-2440-4B04-A52C-5202BFCB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C30E11-695F-4E98-8AAE-E7988EE99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143000"/>
            <a:ext cx="3685432" cy="2774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07A3EC-E5BB-4C87-B2EE-5E2C5A0D2510}"/>
              </a:ext>
            </a:extLst>
          </p:cNvPr>
          <p:cNvSpPr txBox="1"/>
          <p:nvPr/>
        </p:nvSpPr>
        <p:spPr>
          <a:xfrm>
            <a:off x="0" y="0"/>
            <a:ext cx="5486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r>
              <a:rPr lang="en-GB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Binosi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Mezrag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Papavassiliou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Roberts, Rodriguez-Quintero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hlinkClick r:id="rId3"/>
              </a:rPr>
              <a:t>arXiv:1612.04835 [</a:t>
            </a:r>
            <a:r>
              <a:rPr lang="en-GB" sz="1100" dirty="0" err="1">
                <a:hlinkClick r:id="rId3"/>
              </a:rPr>
              <a:t>nucl-th</a:t>
            </a:r>
            <a:r>
              <a:rPr lang="en-GB" sz="1100" dirty="0">
                <a:hlinkClick r:id="rId3"/>
              </a:rPr>
              <a:t>]</a:t>
            </a:r>
            <a:r>
              <a:rPr lang="en-GB" sz="1100" dirty="0"/>
              <a:t>, 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Phys. Rev. D 96 (2017) 054026/1-7</a:t>
            </a:r>
            <a:endParaRPr lang="en-GB" sz="11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AU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QCD Running Coupling, </a:t>
            </a:r>
          </a:p>
          <a:p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A. </a:t>
            </a: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Deur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S. J. Brodsky and G. F. de </a:t>
            </a: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Teramond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pPr>
              <a:spcAft>
                <a:spcPts val="300"/>
              </a:spcAft>
            </a:pP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Prog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Part. </a:t>
            </a: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Phys. </a:t>
            </a:r>
            <a:r>
              <a:rPr lang="en-AU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90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(2016) 1-74</a:t>
            </a:r>
          </a:p>
          <a:p>
            <a:r>
              <a:rPr lang="en-AU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Process-independent effective coupling. From QCD Green functions to phenomenology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Jose Rodríguez-Quintero </a:t>
            </a:r>
            <a:r>
              <a:rPr lang="en-AU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 al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., arXiv:1801.10164 [</a:t>
            </a:r>
            <a:r>
              <a:rPr lang="en-AU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nucl-th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]. Few Body Syst. </a:t>
            </a:r>
            <a:r>
              <a:rPr lang="en-AU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59</a:t>
            </a:r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(2018) 121/1-9</a:t>
            </a:r>
          </a:p>
          <a:p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llenniumPrize.gif">
            <a:extLst>
              <a:ext uri="{FF2B5EF4-FFF2-40B4-BE49-F238E27FC236}">
                <a16:creationId xmlns:a16="http://schemas.microsoft.com/office/drawing/2014/main" id="{71ED756C-A619-4A5C-A62E-CA651DDCBB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6003" y="152400"/>
            <a:ext cx="4459993" cy="481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192D94-69D2-4F5A-B250-DC34C7C6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800600"/>
            <a:ext cx="10363200" cy="1362075"/>
          </a:xfrm>
        </p:spPr>
        <p:txBody>
          <a:bodyPr/>
          <a:lstStyle/>
          <a:p>
            <a:pPr algn="ctr"/>
            <a:r>
              <a:rPr lang="en-US" sz="9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Enigma of Mass</a:t>
            </a:r>
            <a:endParaRPr lang="en-US" sz="8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FFA39-01F0-44A3-8696-2B556DEA2B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F583A-92F8-4233-91B3-7D793248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5B4B0-E5C1-4291-A7D7-6180CE5D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26C63-69B7-4C5D-8752-C47DA087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9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mapi.jpg">
            <a:extLst>
              <a:ext uri="{FF2B5EF4-FFF2-40B4-BE49-F238E27FC236}">
                <a16:creationId xmlns:a16="http://schemas.microsoft.com/office/drawing/2014/main" id="{A94CDC44-D212-4955-AE3B-6844F7CA8E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466060"/>
            <a:ext cx="6324600" cy="1166294"/>
          </a:xfrm>
          <a:prstGeom prst="rect">
            <a:avLst/>
          </a:prstGeom>
        </p:spPr>
      </p:pic>
      <p:pic>
        <p:nvPicPr>
          <p:cNvPr id="18" name="Picture 17" descr="GTpion.jpg">
            <a:extLst>
              <a:ext uri="{FF2B5EF4-FFF2-40B4-BE49-F238E27FC236}">
                <a16:creationId xmlns:a16="http://schemas.microsoft.com/office/drawing/2014/main" id="{5C6B0213-926D-481C-9B3E-442140DFC3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419600"/>
            <a:ext cx="4902200" cy="20540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7C5EC6-BE80-4EC0-A055-834567EF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/>
              <a:t>Pion’s Goldberger</a:t>
            </a:r>
            <a:br>
              <a:rPr lang="en-US" sz="3600" dirty="0"/>
            </a:br>
            <a:r>
              <a:rPr lang="en-US" sz="3600" dirty="0"/>
              <a:t>-</a:t>
            </a:r>
            <a:r>
              <a:rPr lang="en-US" sz="3600" dirty="0" err="1"/>
              <a:t>Treiman</a:t>
            </a:r>
            <a:r>
              <a:rPr lang="en-US" sz="3600" dirty="0"/>
              <a:t> relation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F76A9-9B77-4F23-9A2B-9578FF448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648200" cy="4525963"/>
          </a:xfrm>
        </p:spPr>
        <p:txBody>
          <a:bodyPr/>
          <a:lstStyle/>
          <a:p>
            <a:r>
              <a:rPr lang="en-US" sz="2000" dirty="0"/>
              <a:t>Pion’s Bethe-Salpeter amplitude</a:t>
            </a:r>
          </a:p>
          <a:p>
            <a:pPr>
              <a:buNone/>
            </a:pPr>
            <a:r>
              <a:rPr lang="en-US" sz="2000" dirty="0"/>
              <a:t>	Solution of the Bethe-Salpeter equation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r>
              <a:rPr lang="en-US" sz="2000" dirty="0"/>
              <a:t>Dressed-quark propagator</a:t>
            </a:r>
          </a:p>
          <a:p>
            <a:endParaRPr lang="en-US" sz="2000" dirty="0"/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Axial-vector</a:t>
            </a:r>
            <a:r>
              <a:rPr lang="en-US" sz="2000" dirty="0"/>
              <a:t> Ward-Takahashi identity entails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B52C0-2AB5-40D5-BD22-24155067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29C65-9F45-4FBA-A58D-32C275922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E7735-18AB-442F-A43B-D3509990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78CCD-6A20-48F6-B8CA-E77DCEC8AFC6}"/>
              </a:ext>
            </a:extLst>
          </p:cNvPr>
          <p:cNvSpPr txBox="1"/>
          <p:nvPr/>
        </p:nvSpPr>
        <p:spPr>
          <a:xfrm>
            <a:off x="13447" y="0"/>
            <a:ext cx="4313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Maris, Roberts and Tandy</a:t>
            </a:r>
          </a:p>
          <a:p>
            <a:r>
              <a:rPr lang="en-US" sz="1600" i="1" dirty="0" err="1">
                <a:hlinkClick r:id="rId4"/>
              </a:rPr>
              <a:t>nucl-th</a:t>
            </a:r>
            <a:r>
              <a:rPr lang="en-US" sz="1600" i="1" dirty="0">
                <a:hlinkClick r:id="rId4"/>
              </a:rPr>
              <a:t>/9707003</a:t>
            </a:r>
            <a:r>
              <a:rPr lang="en-US" sz="1600" i="1" dirty="0"/>
              <a:t>, </a:t>
            </a:r>
            <a:r>
              <a:rPr lang="en-US" sz="1600" i="1" dirty="0" err="1"/>
              <a:t>Phys.Lett</a:t>
            </a:r>
            <a:r>
              <a:rPr lang="en-US" sz="1600" i="1" dirty="0"/>
              <a:t>. B</a:t>
            </a:r>
            <a:r>
              <a:rPr lang="en-US" sz="1600" b="1" i="1" dirty="0"/>
              <a:t>420</a:t>
            </a:r>
            <a:r>
              <a:rPr lang="en-US" sz="1600" i="1" dirty="0"/>
              <a:t> (1998) 267-273 </a:t>
            </a:r>
          </a:p>
        </p:txBody>
      </p:sp>
      <p:pic>
        <p:nvPicPr>
          <p:cNvPr id="10" name="Picture 9" descr="SpAB.jpg">
            <a:extLst>
              <a:ext uri="{FF2B5EF4-FFF2-40B4-BE49-F238E27FC236}">
                <a16:creationId xmlns:a16="http://schemas.microsoft.com/office/drawing/2014/main" id="{341137BB-05D6-4B70-87CB-02CFCC1148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37691" y="2918869"/>
            <a:ext cx="3524250" cy="74984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BCF69B5-7C3E-4E22-8F03-91A60BA299B8}"/>
              </a:ext>
            </a:extLst>
          </p:cNvPr>
          <p:cNvSpPr/>
          <p:nvPr/>
        </p:nvSpPr>
        <p:spPr bwMode="auto">
          <a:xfrm>
            <a:off x="1828800" y="4953000"/>
            <a:ext cx="1981200" cy="121920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libri" pitchFamily="34" charset="0"/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B4E55D59-4219-4857-9D39-C290A4CB6CAA}"/>
              </a:ext>
            </a:extLst>
          </p:cNvPr>
          <p:cNvSpPr/>
          <p:nvPr/>
        </p:nvSpPr>
        <p:spPr bwMode="auto">
          <a:xfrm>
            <a:off x="4648201" y="4572000"/>
            <a:ext cx="198119" cy="1828800"/>
          </a:xfrm>
          <a:prstGeom prst="leftBrac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libri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5DD429-1434-4A8A-B28D-8DB70833ACB5}"/>
              </a:ext>
            </a:extLst>
          </p:cNvPr>
          <p:cNvCxnSpPr/>
          <p:nvPr/>
        </p:nvCxnSpPr>
        <p:spPr bwMode="auto">
          <a:xfrm>
            <a:off x="3810000" y="5486400"/>
            <a:ext cx="838200" cy="1588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8818B5-2322-41F4-8135-BB246E52A7C2}"/>
              </a:ext>
            </a:extLst>
          </p:cNvPr>
          <p:cNvCxnSpPr/>
          <p:nvPr/>
        </p:nvCxnSpPr>
        <p:spPr bwMode="auto">
          <a:xfrm>
            <a:off x="1828800" y="4724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E8AEDBE-2DAA-42BC-AE16-BA31EF23B630}"/>
              </a:ext>
            </a:extLst>
          </p:cNvPr>
          <p:cNvSpPr txBox="1"/>
          <p:nvPr/>
        </p:nvSpPr>
        <p:spPr>
          <a:xfrm>
            <a:off x="4800600" y="4953001"/>
            <a:ext cx="59436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</a:rPr>
              <a:t>Miracle</a:t>
            </a:r>
            <a:r>
              <a:rPr lang="en-US" sz="2800" b="1" dirty="0">
                <a:solidFill>
                  <a:srgbClr val="7030A0"/>
                </a:solidFill>
              </a:rPr>
              <a:t>: </a:t>
            </a:r>
            <a:r>
              <a:rPr lang="en-US" sz="2800" b="1" dirty="0">
                <a:solidFill>
                  <a:srgbClr val="800080"/>
                </a:solidFill>
              </a:rPr>
              <a:t>two body problem solved, almost completely, once solution of one body problem is known</a:t>
            </a:r>
            <a:endParaRPr lang="en-US" sz="2000" b="1" dirty="0">
              <a:solidFill>
                <a:srgbClr val="80008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A5F49-A85C-44C3-BDFD-E09F6C80721F}"/>
              </a:ext>
            </a:extLst>
          </p:cNvPr>
          <p:cNvSpPr txBox="1"/>
          <p:nvPr/>
        </p:nvSpPr>
        <p:spPr>
          <a:xfrm>
            <a:off x="8610600" y="4419601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6600FF"/>
                </a:solidFill>
              </a:rPr>
              <a:t>B(k</a:t>
            </a:r>
            <a:r>
              <a:rPr lang="en-US" sz="2400" b="1" i="1" baseline="30000" dirty="0">
                <a:solidFill>
                  <a:srgbClr val="6600FF"/>
                </a:solidFill>
              </a:rPr>
              <a:t>2</a:t>
            </a:r>
            <a:r>
              <a:rPr lang="en-US" sz="2400" b="1" i="1" dirty="0">
                <a:solidFill>
                  <a:srgbClr val="6600FF"/>
                </a:solidFill>
              </a:rPr>
              <a:t>)</a:t>
            </a: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9E9791A7-2EA7-46C7-A620-29DC499EA5B6}"/>
              </a:ext>
            </a:extLst>
          </p:cNvPr>
          <p:cNvSpPr/>
          <p:nvPr/>
        </p:nvSpPr>
        <p:spPr bwMode="auto">
          <a:xfrm rot="20963689">
            <a:off x="7938286" y="3225182"/>
            <a:ext cx="2487623" cy="1262966"/>
          </a:xfrm>
          <a:custGeom>
            <a:avLst/>
            <a:gdLst>
              <a:gd name="connsiteX0" fmla="*/ 192506 w 435142"/>
              <a:gd name="connsiteY0" fmla="*/ 1179095 h 1179095"/>
              <a:gd name="connsiteX1" fmla="*/ 409074 w 435142"/>
              <a:gd name="connsiteY1" fmla="*/ 637674 h 1179095"/>
              <a:gd name="connsiteX2" fmla="*/ 36095 w 435142"/>
              <a:gd name="connsiteY2" fmla="*/ 36095 h 1179095"/>
              <a:gd name="connsiteX3" fmla="*/ 36095 w 435142"/>
              <a:gd name="connsiteY3" fmla="*/ 36095 h 1179095"/>
              <a:gd name="connsiteX4" fmla="*/ 0 w 435142"/>
              <a:gd name="connsiteY4" fmla="*/ 0 h 11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42" h="1179095">
                <a:moveTo>
                  <a:pt x="192506" y="1179095"/>
                </a:moveTo>
                <a:cubicBezTo>
                  <a:pt x="313824" y="1003634"/>
                  <a:pt x="435142" y="828174"/>
                  <a:pt x="409074" y="637674"/>
                </a:cubicBezTo>
                <a:cubicBezTo>
                  <a:pt x="383006" y="447174"/>
                  <a:pt x="36095" y="36095"/>
                  <a:pt x="36095" y="36095"/>
                </a:cubicBezTo>
                <a:lnTo>
                  <a:pt x="36095" y="36095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7030A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585B28-A459-4E67-A314-1FD188311CF9}"/>
              </a:ext>
            </a:extLst>
          </p:cNvPr>
          <p:cNvSpPr txBox="1"/>
          <p:nvPr/>
        </p:nvSpPr>
        <p:spPr>
          <a:xfrm>
            <a:off x="1981200" y="5083315"/>
            <a:ext cx="1772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</a:rPr>
              <a:t>Owing to DCSB</a:t>
            </a:r>
          </a:p>
          <a:p>
            <a:r>
              <a:rPr lang="en-US" sz="2000" b="1" i="1" dirty="0">
                <a:solidFill>
                  <a:srgbClr val="7030A0"/>
                </a:solidFill>
              </a:rPr>
              <a:t>&amp; Exact in</a:t>
            </a:r>
          </a:p>
          <a:p>
            <a:r>
              <a:rPr lang="en-US" sz="2000" b="1" i="1" dirty="0" err="1">
                <a:solidFill>
                  <a:srgbClr val="7030A0"/>
                </a:solidFill>
              </a:rPr>
              <a:t>Chiral</a:t>
            </a:r>
            <a:r>
              <a:rPr lang="en-US" sz="2000" b="1" i="1" dirty="0">
                <a:solidFill>
                  <a:srgbClr val="7030A0"/>
                </a:solidFill>
              </a:rPr>
              <a:t> QCD</a:t>
            </a:r>
          </a:p>
        </p:txBody>
      </p:sp>
    </p:spTree>
    <p:extLst>
      <p:ext uri="{BB962C8B-B14F-4D97-AF65-F5344CB8AC3E}">
        <p14:creationId xmlns:p14="http://schemas.microsoft.com/office/powerpoint/2010/main" val="376002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3733801"/>
            <a:ext cx="8650287" cy="1362075"/>
          </a:xfrm>
        </p:spPr>
        <p:txBody>
          <a:bodyPr/>
          <a:lstStyle/>
          <a:p>
            <a:pPr algn="ctr"/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The most fundamental expression of Goldstone’s Theorem and DCSB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313" y="2209801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pi and K Structure at the EIC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1676400"/>
            <a:ext cx="9144000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105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105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105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105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397349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rgbClr val="008000"/>
                </a:solidFill>
                <a:latin typeface="Calibri" pitchFamily="34" charset="0"/>
              </a:rPr>
              <a:t>Rudimentary version of this relation is apparent in </a:t>
            </a:r>
            <a:r>
              <a:rPr lang="en-GB" i="1" dirty="0" err="1">
                <a:solidFill>
                  <a:srgbClr val="008000"/>
                </a:solidFill>
                <a:latin typeface="Calibri" pitchFamily="34" charset="0"/>
              </a:rPr>
              <a:t>Nambu’s</a:t>
            </a:r>
            <a:r>
              <a:rPr lang="en-GB" i="1" dirty="0">
                <a:solidFill>
                  <a:srgbClr val="008000"/>
                </a:solidFill>
                <a:latin typeface="Calibri" pitchFamily="34" charset="0"/>
              </a:rPr>
              <a:t> Nobel Prize 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33249" y="209370"/>
            <a:ext cx="29597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4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Model independent</a:t>
            </a:r>
          </a:p>
          <a:p>
            <a:r>
              <a:rPr lang="en-GB" sz="24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Gauge independent</a:t>
            </a:r>
          </a:p>
          <a:p>
            <a:r>
              <a:rPr lang="en-GB" sz="24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Scheme independent </a:t>
            </a:r>
          </a:p>
        </p:txBody>
      </p:sp>
    </p:spTree>
    <p:extLst>
      <p:ext uri="{BB962C8B-B14F-4D97-AF65-F5344CB8AC3E}">
        <p14:creationId xmlns:p14="http://schemas.microsoft.com/office/powerpoint/2010/main" val="1986490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3733801"/>
            <a:ext cx="8650287" cy="1362075"/>
          </a:xfrm>
        </p:spPr>
        <p:txBody>
          <a:bodyPr/>
          <a:lstStyle/>
          <a:p>
            <a:pPr algn="ctr"/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Pion exists if, and only if, mass emerges dynamically</a:t>
            </a: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313" y="2209801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pi and K Structure at the EIC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1676400"/>
            <a:ext cx="9144000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105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105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105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105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397349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rgbClr val="008000"/>
                </a:solidFill>
                <a:latin typeface="Calibri" pitchFamily="34" charset="0"/>
              </a:rPr>
              <a:t>Rudimentary version of this relation is apparent in </a:t>
            </a:r>
            <a:r>
              <a:rPr lang="en-GB" i="1" dirty="0" err="1">
                <a:solidFill>
                  <a:srgbClr val="008000"/>
                </a:solidFill>
                <a:latin typeface="Calibri" pitchFamily="34" charset="0"/>
              </a:rPr>
              <a:t>Nambu’s</a:t>
            </a:r>
            <a:r>
              <a:rPr lang="en-GB" i="1" dirty="0">
                <a:solidFill>
                  <a:srgbClr val="008000"/>
                </a:solidFill>
                <a:latin typeface="Calibri" pitchFamily="34" charset="0"/>
              </a:rPr>
              <a:t> Nobel Prize 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33249" y="209370"/>
            <a:ext cx="29597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4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Model independent</a:t>
            </a:r>
          </a:p>
          <a:p>
            <a:r>
              <a:rPr lang="en-GB" sz="24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Gauge independent</a:t>
            </a:r>
          </a:p>
          <a:p>
            <a:r>
              <a:rPr lang="en-GB" sz="24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Scheme independent </a:t>
            </a:r>
          </a:p>
        </p:txBody>
      </p:sp>
    </p:spTree>
    <p:extLst>
      <p:ext uri="{BB962C8B-B14F-4D97-AF65-F5344CB8AC3E}">
        <p14:creationId xmlns:p14="http://schemas.microsoft.com/office/powerpoint/2010/main" val="100972161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709988"/>
            <a:ext cx="9448800" cy="1362075"/>
          </a:xfrm>
        </p:spPr>
        <p:txBody>
          <a:bodyPr/>
          <a:lstStyle/>
          <a:p>
            <a:pPr algn="ctr"/>
            <a:r>
              <a:rPr lang="el-GR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</a:rPr>
              <a:t>π</a:t>
            </a:r>
            <a:r>
              <a:rPr lang="en-GB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</a:rPr>
              <a:t>-nucleon coupling is strong </a:t>
            </a:r>
            <a:br>
              <a:rPr lang="en-GB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if, and only if, </a:t>
            </a:r>
            <a:b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emergent mass is large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313" y="2209801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pi and K Structure at the EIC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1676400"/>
            <a:ext cx="9144000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105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105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105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105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397349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rgbClr val="008000"/>
                </a:solidFill>
                <a:latin typeface="Calibri" pitchFamily="34" charset="0"/>
              </a:rPr>
              <a:t>Rudimentary version of this relation is apparent in </a:t>
            </a:r>
            <a:r>
              <a:rPr lang="en-GB" i="1" dirty="0" err="1">
                <a:solidFill>
                  <a:srgbClr val="008000"/>
                </a:solidFill>
                <a:latin typeface="Calibri" pitchFamily="34" charset="0"/>
              </a:rPr>
              <a:t>Nambu’s</a:t>
            </a:r>
            <a:r>
              <a:rPr lang="en-GB" i="1" dirty="0">
                <a:solidFill>
                  <a:srgbClr val="008000"/>
                </a:solidFill>
                <a:latin typeface="Calibri" pitchFamily="34" charset="0"/>
              </a:rPr>
              <a:t> Nobel Prize 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33249" y="209370"/>
            <a:ext cx="29597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4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Model independent</a:t>
            </a:r>
          </a:p>
          <a:p>
            <a:r>
              <a:rPr lang="en-GB" sz="24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Gauge independent</a:t>
            </a:r>
          </a:p>
          <a:p>
            <a:r>
              <a:rPr lang="en-GB" sz="24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Scheme independent </a:t>
            </a:r>
          </a:p>
        </p:txBody>
      </p:sp>
    </p:spTree>
    <p:extLst>
      <p:ext uri="{BB962C8B-B14F-4D97-AF65-F5344CB8AC3E}">
        <p14:creationId xmlns:p14="http://schemas.microsoft.com/office/powerpoint/2010/main" val="419644464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2209800" y="4572001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1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Whence “0” ?</a:t>
            </a:r>
            <a:endParaRPr lang="en-US" sz="69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pi and K Structure at the EIC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10" y="1828801"/>
            <a:ext cx="8892000" cy="610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874283" y="6629400"/>
            <a:ext cx="4639235" cy="381000"/>
          </a:xfrm>
        </p:spPr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03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2209800" y="4572001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1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Whence “0” ?</a:t>
            </a:r>
            <a:endParaRPr lang="en-US" sz="69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pi and K Structure at the EIC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10" y="1828801"/>
            <a:ext cx="8892000" cy="610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 Placeholder 7"/>
          <p:cNvSpPr>
            <a:spLocks noGrp="1"/>
          </p:cNvSpPr>
          <p:nvPr>
            <p:ph type="body" idx="1"/>
          </p:nvPr>
        </p:nvSpPr>
        <p:spPr>
          <a:xfrm>
            <a:off x="2246313" y="4114801"/>
            <a:ext cx="7772400" cy="1500187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008000"/>
                </a:solidFill>
              </a:rPr>
              <a:t>The answer is algebraic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874283" y="6629400"/>
            <a:ext cx="4639235" cy="381000"/>
          </a:xfrm>
        </p:spPr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25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1" y="1828801"/>
            <a:ext cx="10604500" cy="4525963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r>
              <a:rPr lang="en-US" sz="2400" dirty="0"/>
              <a:t>“The Higgs boson is often said to give mass to everything.” </a:t>
            </a:r>
          </a:p>
          <a:p>
            <a:r>
              <a:rPr lang="en-US" sz="3200" dirty="0"/>
              <a:t>“</a:t>
            </a:r>
            <a:r>
              <a:rPr lang="en-US" sz="3200" dirty="0">
                <a:solidFill>
                  <a:srgbClr val="FF0000"/>
                </a:solidFill>
              </a:rPr>
              <a:t>However, that is wrong.  It only gives mass to some very simple particles, accounting for only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</a:rPr>
              <a:t>    one or two percent of the mass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</a:rPr>
              <a:t>    of more complex things …</a:t>
            </a:r>
            <a:r>
              <a:rPr lang="en-US" sz="3200" dirty="0"/>
              <a:t>” 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3200" i="1" dirty="0">
                <a:solidFill>
                  <a:srgbClr val="FF0000"/>
                </a:solidFill>
              </a:rPr>
              <a:t>The vast majority of mass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i="1" dirty="0">
                <a:solidFill>
                  <a:srgbClr val="FF0000"/>
                </a:solidFill>
              </a:rPr>
              <a:t>	comes from the energy needed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i="1" dirty="0">
                <a:solidFill>
                  <a:srgbClr val="FF0000"/>
                </a:solidFill>
              </a:rPr>
              <a:t>	to hold quarks together inside hadrons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AU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GB" sz="3600" kern="0" dirty="0"/>
              <a:t>2013: Englert &amp; Higgs</a:t>
            </a:r>
          </a:p>
        </p:txBody>
      </p:sp>
      <p:pic>
        <p:nvPicPr>
          <p:cNvPr id="10" name="Picture 9" descr="nobel Prize Logo.jpg">
            <a:extLst>
              <a:ext uri="{FF2B5EF4-FFF2-40B4-BE49-F238E27FC236}">
                <a16:creationId xmlns:a16="http://schemas.microsoft.com/office/drawing/2014/main" id="{E6D13373-19BD-48D1-BAA3-4086E34CD3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94130"/>
            <a:ext cx="1752600" cy="1752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9B1966-B8C6-4FEA-99DA-F4D57C703E62}"/>
              </a:ext>
            </a:extLst>
          </p:cNvPr>
          <p:cNvSpPr/>
          <p:nvPr/>
        </p:nvSpPr>
        <p:spPr bwMode="auto">
          <a:xfrm>
            <a:off x="9003972" y="2829248"/>
            <a:ext cx="2426028" cy="8088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confinement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545CEB-A237-4A39-9B26-88530AB4D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182" y="5132969"/>
            <a:ext cx="800100" cy="781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F7CAE4-D98E-4637-B5D3-5129B2EA5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210858"/>
            <a:ext cx="876300" cy="8554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E87CB3-BEA8-46BC-9AB5-F1964F870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782" y="4155549"/>
            <a:ext cx="876300" cy="855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B66B6-162A-47D5-8CF8-A1B6B497C9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0" y="3377938"/>
            <a:ext cx="3790670" cy="321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6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5A55-1BFB-4440-8246-F78D8FA75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Pion </a:t>
            </a:r>
            <a:r>
              <a:rPr lang="en-GB" sz="3200" b="0" i="1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masslessness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89B52-1D39-420D-A955-E2010EA2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10972800" cy="4525963"/>
          </a:xfrm>
        </p:spPr>
        <p:txBody>
          <a:bodyPr/>
          <a:lstStyle/>
          <a:p>
            <a:r>
              <a:rPr lang="en-GB" sz="2000" dirty="0"/>
              <a:t>Obtain a coupled set of gap- and Bethe-Salpeter equations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Bethe-Salpeter Kernel: </a:t>
            </a:r>
          </a:p>
          <a:p>
            <a:pPr lvl="2"/>
            <a:r>
              <a:rPr lang="en-GB" dirty="0"/>
              <a:t>valence-quarks with a momentum-dependent running mass produced by self-interacting gluons, which have given themselves a running mass</a:t>
            </a:r>
          </a:p>
          <a:p>
            <a:pPr lvl="2"/>
            <a:r>
              <a:rPr lang="en-GB" dirty="0"/>
              <a:t>Interactions of arbitrary but enumerable complexity involving these “basis vectors”</a:t>
            </a:r>
          </a:p>
          <a:p>
            <a:pPr lvl="1"/>
            <a:r>
              <a:rPr lang="en-GB" dirty="0"/>
              <a:t>Chiral limit: </a:t>
            </a:r>
          </a:p>
          <a:p>
            <a:pPr lvl="2">
              <a:spcBef>
                <a:spcPts val="0"/>
              </a:spcBef>
            </a:pPr>
            <a:r>
              <a:rPr lang="en-GB" dirty="0">
                <a:solidFill>
                  <a:srgbClr val="008000"/>
                </a:solidFill>
              </a:rPr>
              <a:t>Algebraic proof</a:t>
            </a:r>
          </a:p>
          <a:p>
            <a:pPr lvl="3"/>
            <a:r>
              <a:rPr lang="en-GB" dirty="0"/>
              <a:t>at any &amp; each finite order in symmetry-preserving construction of kernels for </a:t>
            </a:r>
          </a:p>
          <a:p>
            <a:pPr lvl="4"/>
            <a:r>
              <a:rPr lang="en-GB" dirty="0"/>
              <a:t>the gap (quark dressing) </a:t>
            </a:r>
          </a:p>
          <a:p>
            <a:pPr lvl="4"/>
            <a:r>
              <a:rPr lang="en-GB" dirty="0"/>
              <a:t>and Bethe-Salpeter (bound-state) equations, </a:t>
            </a:r>
          </a:p>
          <a:p>
            <a:pPr lvl="3"/>
            <a:r>
              <a:rPr lang="en-GB" dirty="0"/>
              <a:t>there is a precise cancellation between </a:t>
            </a:r>
          </a:p>
          <a:p>
            <a:pPr lvl="4"/>
            <a:r>
              <a:rPr lang="en-GB" dirty="0"/>
              <a:t>mass-generating effect of dressing the valence-quarks </a:t>
            </a:r>
          </a:p>
          <a:p>
            <a:pPr lvl="4"/>
            <a:r>
              <a:rPr lang="en-GB" dirty="0"/>
              <a:t>and attraction introduced by the scattering events</a:t>
            </a:r>
          </a:p>
          <a:p>
            <a:pPr lvl="2"/>
            <a:r>
              <a:rPr lang="en-GB" dirty="0">
                <a:solidFill>
                  <a:srgbClr val="008000"/>
                </a:solidFill>
              </a:rPr>
              <a:t>Cancellation guarantees that </a:t>
            </a:r>
          </a:p>
          <a:p>
            <a:pPr lvl="3"/>
            <a:r>
              <a:rPr lang="en-GB" dirty="0"/>
              <a:t>simple system,  which began massless, </a:t>
            </a:r>
          </a:p>
          <a:p>
            <a:pPr lvl="3"/>
            <a:r>
              <a:rPr lang="en-GB" dirty="0"/>
              <a:t>becomes a complex system, with </a:t>
            </a:r>
          </a:p>
          <a:p>
            <a:pPr lvl="4"/>
            <a:r>
              <a:rPr lang="en-GB" dirty="0"/>
              <a:t>a nontrivial bound-state wave function </a:t>
            </a:r>
          </a:p>
          <a:p>
            <a:pPr lvl="4"/>
            <a:r>
              <a:rPr lang="en-GB" dirty="0"/>
              <a:t>attached to a pole in the scattering matrix, which remains at </a:t>
            </a:r>
            <a:r>
              <a:rPr lang="en-GB" i="1" dirty="0"/>
              <a:t>P</a:t>
            </a:r>
            <a:r>
              <a:rPr lang="en-GB" i="1" baseline="30000" dirty="0"/>
              <a:t>2</a:t>
            </a:r>
            <a:r>
              <a:rPr lang="en-GB" i="1" dirty="0"/>
              <a:t>=0</a:t>
            </a:r>
            <a:r>
              <a:rPr lang="en-GB" dirty="0"/>
              <a:t> … </a:t>
            </a:r>
          </a:p>
          <a:p>
            <a:pPr lvl="2"/>
            <a:r>
              <a:rPr lang="en-GB" dirty="0">
                <a:solidFill>
                  <a:srgbClr val="008000"/>
                </a:solidFill>
              </a:rPr>
              <a:t>Interacting, bound system remains massless!</a:t>
            </a:r>
            <a:endParaRPr lang="en-GB" sz="1400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15896-5598-44DC-9F98-7CD4E311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08AC9-CE6F-4ED1-B0AB-24D1A17D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02A19-1683-4149-9D07-350FEF74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D36A1-5D34-48A9-A10B-C0AF5CEDFA30}"/>
              </a:ext>
            </a:extLst>
          </p:cNvPr>
          <p:cNvSpPr/>
          <p:nvPr/>
        </p:nvSpPr>
        <p:spPr bwMode="auto">
          <a:xfrm>
            <a:off x="0" y="17928"/>
            <a:ext cx="51816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Munczek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H. J., Phys. Rev. D 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52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(1995) pp. 4736-4740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Bender, A., Roberts, C.D. and von </a:t>
            </a: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Smekal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L., Phys. Lett. B 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380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(1996) pp. 7-12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Maris, P. , Roberts, C.D. and Tandy, P.C., Phys. Lett. B </a:t>
            </a:r>
            <a:r>
              <a:rPr lang="en-AU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420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(1998) pp. 267-273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</a:rPr>
              <a:t>Binosi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Chang, </a:t>
            </a: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</a:rPr>
              <a:t>Papavassiliou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Qin, Roberts, Phys. Rev. D 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</a:rPr>
              <a:t>93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 (2016) 096010/1-7</a:t>
            </a:r>
            <a:endParaRPr lang="en-GB" sz="1200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4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5A55-1BFB-4440-8246-F78D8FA75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Pion </a:t>
            </a:r>
            <a:r>
              <a:rPr lang="en-GB" sz="3200" b="0" i="1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masslessness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89B52-1D39-420D-A955-E2010EA2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10972800" cy="4525963"/>
          </a:xfrm>
        </p:spPr>
        <p:txBody>
          <a:bodyPr/>
          <a:lstStyle/>
          <a:p>
            <a:r>
              <a:rPr lang="en-GB" sz="2000" dirty="0"/>
              <a:t>Obtain a coupled set of gap- and Bethe-Salpeter equations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Bethe-Salpeter Kernel: </a:t>
            </a:r>
          </a:p>
          <a:p>
            <a:pPr lvl="2"/>
            <a:r>
              <a:rPr lang="en-GB" dirty="0"/>
              <a:t>valence-quarks with a momentum-dependent running mass produced by self-interacting gluons, which have given themselves a running mass</a:t>
            </a:r>
          </a:p>
          <a:p>
            <a:pPr lvl="2"/>
            <a:r>
              <a:rPr lang="en-GB" dirty="0"/>
              <a:t>Interactions of arbitrary but enumerable complexity involving these “basis vectors”</a:t>
            </a:r>
          </a:p>
          <a:p>
            <a:pPr lvl="1"/>
            <a:r>
              <a:rPr lang="en-GB" dirty="0"/>
              <a:t>Chiral limit: </a:t>
            </a:r>
          </a:p>
          <a:p>
            <a:pPr lvl="2">
              <a:spcBef>
                <a:spcPts val="0"/>
              </a:spcBef>
            </a:pPr>
            <a:r>
              <a:rPr lang="en-GB" dirty="0">
                <a:solidFill>
                  <a:srgbClr val="008000"/>
                </a:solidFill>
              </a:rPr>
              <a:t>Algebraic proof</a:t>
            </a:r>
          </a:p>
          <a:p>
            <a:pPr lvl="3"/>
            <a:r>
              <a:rPr lang="en-GB" dirty="0"/>
              <a:t>at any &amp; each finite order in symmetry-preserving construction of kernels for </a:t>
            </a:r>
          </a:p>
          <a:p>
            <a:pPr lvl="4"/>
            <a:r>
              <a:rPr lang="en-GB" dirty="0"/>
              <a:t>the gap (quark dressing) </a:t>
            </a:r>
          </a:p>
          <a:p>
            <a:pPr lvl="4"/>
            <a:r>
              <a:rPr lang="en-GB" dirty="0"/>
              <a:t>and Bethe-Salpeter (bound-state) equations, </a:t>
            </a:r>
          </a:p>
          <a:p>
            <a:pPr lvl="3"/>
            <a:r>
              <a:rPr lang="en-GB" dirty="0"/>
              <a:t>there is a precise cancellation between </a:t>
            </a:r>
          </a:p>
          <a:p>
            <a:pPr lvl="4"/>
            <a:r>
              <a:rPr lang="en-GB" dirty="0"/>
              <a:t>mass-generating effect of dressing the valence-quarks </a:t>
            </a:r>
          </a:p>
          <a:p>
            <a:pPr lvl="4"/>
            <a:r>
              <a:rPr lang="en-GB" dirty="0"/>
              <a:t>and attraction introduced by the scattering events</a:t>
            </a:r>
          </a:p>
          <a:p>
            <a:pPr lvl="2"/>
            <a:r>
              <a:rPr lang="en-GB" dirty="0">
                <a:solidFill>
                  <a:srgbClr val="008000"/>
                </a:solidFill>
              </a:rPr>
              <a:t>Cancellation guarantees that </a:t>
            </a:r>
          </a:p>
          <a:p>
            <a:pPr lvl="3"/>
            <a:r>
              <a:rPr lang="en-GB" dirty="0"/>
              <a:t>simple system,  which began massless, </a:t>
            </a:r>
          </a:p>
          <a:p>
            <a:pPr lvl="3"/>
            <a:r>
              <a:rPr lang="en-GB" dirty="0"/>
              <a:t>becomes a complex system, with </a:t>
            </a:r>
          </a:p>
          <a:p>
            <a:pPr lvl="4"/>
            <a:r>
              <a:rPr lang="en-GB" dirty="0"/>
              <a:t>a nontrivial bound-state wave function </a:t>
            </a:r>
          </a:p>
          <a:p>
            <a:pPr lvl="4"/>
            <a:r>
              <a:rPr lang="en-GB" dirty="0"/>
              <a:t>attached to a pole in the scattering matrix, which remains at </a:t>
            </a:r>
            <a:r>
              <a:rPr lang="en-GB" i="1" dirty="0"/>
              <a:t>P</a:t>
            </a:r>
            <a:r>
              <a:rPr lang="en-GB" i="1" baseline="30000" dirty="0"/>
              <a:t>2</a:t>
            </a:r>
            <a:r>
              <a:rPr lang="en-GB" i="1" dirty="0"/>
              <a:t>=0</a:t>
            </a:r>
            <a:r>
              <a:rPr lang="en-GB" dirty="0"/>
              <a:t> … </a:t>
            </a:r>
          </a:p>
          <a:p>
            <a:pPr lvl="2"/>
            <a:r>
              <a:rPr lang="en-GB" dirty="0">
                <a:solidFill>
                  <a:srgbClr val="008000"/>
                </a:solidFill>
              </a:rPr>
              <a:t>Interacting, bound system remains massless!</a:t>
            </a:r>
            <a:endParaRPr lang="en-GB" sz="1400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15896-5598-44DC-9F98-7CD4E311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08AC9-CE6F-4ED1-B0AB-24D1A17D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02A19-1683-4149-9D07-350FEF74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D36A1-5D34-48A9-A10B-C0AF5CEDFA30}"/>
              </a:ext>
            </a:extLst>
          </p:cNvPr>
          <p:cNvSpPr/>
          <p:nvPr/>
        </p:nvSpPr>
        <p:spPr bwMode="auto">
          <a:xfrm>
            <a:off x="0" y="17928"/>
            <a:ext cx="51816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Munczek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H. J., Phys. Rev. D 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52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(1995) pp. 4736-4740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Bender, A., Roberts, C.D. and von </a:t>
            </a: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Smekal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L., Phys. Lett. B 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380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(1996) pp. 7-12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Maris, P. , Roberts, C.D. and Tandy, P.C., Phys. Lett. B </a:t>
            </a:r>
            <a:r>
              <a:rPr lang="en-AU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420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(1998) pp. 267-273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</a:rPr>
              <a:t>Binosi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Chang, </a:t>
            </a: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</a:rPr>
              <a:t>Papavassiliou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Qin, Roberts, Phys. Rev. D 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</a:rPr>
              <a:t>93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 (2016) 096010/1-7</a:t>
            </a:r>
            <a:endParaRPr lang="en-GB" sz="1200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AD7CD-B263-4B15-A5B2-3A26CFDA0109}"/>
              </a:ext>
            </a:extLst>
          </p:cNvPr>
          <p:cNvSpPr txBox="1"/>
          <p:nvPr/>
        </p:nvSpPr>
        <p:spPr>
          <a:xfrm>
            <a:off x="1981200" y="1172880"/>
            <a:ext cx="8153400" cy="2923877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u="sng" dirty="0">
                <a:solidFill>
                  <a:srgbClr val="008000"/>
                </a:solidFill>
              </a:rPr>
              <a:t>Quantum field theory statement</a:t>
            </a:r>
            <a:r>
              <a:rPr lang="en-GB" sz="3200" b="1" i="1" dirty="0">
                <a:solidFill>
                  <a:srgbClr val="008000"/>
                </a:solidFill>
              </a:rPr>
              <a:t>: </a:t>
            </a:r>
          </a:p>
          <a:p>
            <a:pPr algn="ctr"/>
            <a:r>
              <a:rPr lang="en-GB" sz="3200" b="1" i="1" dirty="0">
                <a:solidFill>
                  <a:srgbClr val="008000"/>
                </a:solidFill>
              </a:rPr>
              <a:t>In the </a:t>
            </a:r>
            <a:r>
              <a:rPr lang="en-GB" sz="3200" b="1" i="1" dirty="0" err="1">
                <a:solidFill>
                  <a:srgbClr val="008000"/>
                </a:solidFill>
              </a:rPr>
              <a:t>pseudsocalar</a:t>
            </a:r>
            <a:r>
              <a:rPr lang="en-GB" sz="3200" b="1" i="1" dirty="0">
                <a:solidFill>
                  <a:srgbClr val="008000"/>
                </a:solidFill>
              </a:rPr>
              <a:t> channel, the dynamically generated mass of the two fermions is </a:t>
            </a:r>
            <a:r>
              <a:rPr lang="en-GB" sz="3200" b="1" i="1" u="sng" dirty="0">
                <a:solidFill>
                  <a:srgbClr val="008000"/>
                </a:solidFill>
              </a:rPr>
              <a:t>precisely</a:t>
            </a:r>
            <a:r>
              <a:rPr lang="en-GB" sz="3200" b="1" i="1" dirty="0">
                <a:solidFill>
                  <a:srgbClr val="008000"/>
                </a:solidFill>
              </a:rPr>
              <a:t> cancelled by the attractive interactions between them – </a:t>
            </a:r>
            <a:r>
              <a:rPr lang="en-GB" sz="3200" b="1" i="1" dirty="0" err="1">
                <a:solidFill>
                  <a:srgbClr val="008000"/>
                </a:solidFill>
              </a:rPr>
              <a:t>iff</a:t>
            </a:r>
            <a:r>
              <a:rPr lang="en-GB" sz="3200" b="1" i="1" dirty="0">
                <a:solidFill>
                  <a:srgbClr val="008000"/>
                </a:solidFill>
              </a:rPr>
              <a:t> – </a:t>
            </a:r>
          </a:p>
          <a:p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BFEB4B-E8A6-40DA-AC2D-6A9EC8DA0903}"/>
              </a:ext>
            </a:extLst>
          </p:cNvPr>
          <p:cNvSpPr txBox="1"/>
          <p:nvPr/>
        </p:nvSpPr>
        <p:spPr>
          <a:xfrm>
            <a:off x="3124200" y="3611279"/>
            <a:ext cx="5867400" cy="1107996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66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6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66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6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66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6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66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6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E5C72D-F3F4-4ADD-AE06-7658E2F351A6}"/>
              </a:ext>
            </a:extLst>
          </p:cNvPr>
          <p:cNvSpPr txBox="1"/>
          <p:nvPr/>
        </p:nvSpPr>
        <p:spPr>
          <a:xfrm>
            <a:off x="3124200" y="5039732"/>
            <a:ext cx="5867400" cy="1107996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⇒ 2 </a:t>
            </a:r>
            <a:r>
              <a:rPr lang="en-US" sz="66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</a:t>
            </a:r>
            <a:r>
              <a:rPr lang="en-US" sz="6600" b="1" i="1" baseline="-250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</a:t>
            </a:r>
            <a:r>
              <a:rPr lang="en-US" sz="6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+ </a:t>
            </a:r>
            <a:r>
              <a:rPr lang="en-US" sz="6600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</a:t>
            </a:r>
            <a:r>
              <a:rPr lang="en-US" sz="6600" b="1" i="1" baseline="-250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</a:t>
            </a:r>
            <a:r>
              <a:rPr lang="en-US" sz="6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≡ 0</a:t>
            </a:r>
          </a:p>
        </p:txBody>
      </p:sp>
    </p:spTree>
    <p:extLst>
      <p:ext uri="{BB962C8B-B14F-4D97-AF65-F5344CB8AC3E}">
        <p14:creationId xmlns:p14="http://schemas.microsoft.com/office/powerpoint/2010/main" val="22797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F6E8-1CF2-406A-A8D1-7E5C5A1B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600" b="0" dirty="0">
                <a:ln w="0"/>
                <a:solidFill>
                  <a:schemeClr val="accent1">
                    <a:lumMod val="50000"/>
                  </a:schemeClr>
                </a:solidFill>
              </a:rPr>
              <a:t>Empirical Consequences of Emergent Mass</a:t>
            </a:r>
            <a:endParaRPr lang="en-GB" sz="3600" b="0" dirty="0">
              <a:ln w="0"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53A53-D246-4BF3-B8C0-E3DE38533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4525963"/>
          </a:xfrm>
        </p:spPr>
        <p:txBody>
          <a:bodyPr/>
          <a:lstStyle/>
          <a:p>
            <a:r>
              <a:rPr lang="en-AU" dirty="0"/>
              <a:t>QCD's interactions are universal … same in all hadrons</a:t>
            </a:r>
          </a:p>
          <a:p>
            <a:pPr marL="0" indent="0">
              <a:buNone/>
            </a:pPr>
            <a:r>
              <a:rPr lang="en-AU" dirty="0"/>
              <a:t>	Hence, similar cancellations </a:t>
            </a:r>
            <a:r>
              <a:rPr lang="en-AU" u="sng" dirty="0"/>
              <a:t>must</a:t>
            </a:r>
            <a:r>
              <a:rPr lang="en-AU" dirty="0"/>
              <a:t> take place within the proton </a:t>
            </a:r>
          </a:p>
          <a:p>
            <a:r>
              <a:rPr lang="en-AU" dirty="0"/>
              <a:t>However, in the proton, no symmetry requires cancellations to be complete</a:t>
            </a:r>
          </a:p>
          <a:p>
            <a:pPr marL="400050" lvl="1" indent="0">
              <a:buNone/>
            </a:pPr>
            <a:r>
              <a:rPr lang="en-AU" sz="2200" dirty="0"/>
              <a:t>Thus, value of proton's mass is typical of the magnitude of scale breaking in one body sectors = dressed-gluon and -quark mass scales</a:t>
            </a:r>
          </a:p>
          <a:p>
            <a:r>
              <a:rPr lang="en-AU" dirty="0"/>
              <a:t>This “DCSB paradigm” provides basis for understanding why: </a:t>
            </a:r>
          </a:p>
          <a:p>
            <a:pPr lvl="1"/>
            <a:r>
              <a:rPr lang="en-AU" dirty="0"/>
              <a:t>mass-scale for strong interactions is vastly different to that of electromagnetism</a:t>
            </a:r>
          </a:p>
          <a:p>
            <a:pPr lvl="1"/>
            <a:r>
              <a:rPr lang="en-AU" dirty="0"/>
              <a:t>proton mass expresses that scale</a:t>
            </a:r>
          </a:p>
          <a:p>
            <a:pPr lvl="1"/>
            <a:r>
              <a:rPr lang="en-AU" dirty="0"/>
              <a:t>pion is nevertheless unnaturally light</a:t>
            </a:r>
          </a:p>
          <a:p>
            <a:r>
              <a:rPr lang="en-AU" dirty="0"/>
              <a:t>No significant mass-scale is possible unless one of similar size is expressed in the dressed-propagators of gluons and quarks. </a:t>
            </a:r>
          </a:p>
          <a:p>
            <a:r>
              <a:rPr lang="en-AU" dirty="0"/>
              <a:t>Follows that the mechanism(s) responsible for emergence of mass can be exposed by measurements sensitive to such dressing </a:t>
            </a:r>
          </a:p>
          <a:p>
            <a:r>
              <a:rPr lang="en-AU" dirty="0"/>
              <a:t>This potential is offered by many observables … </a:t>
            </a:r>
            <a:r>
              <a:rPr lang="en-AU" dirty="0">
                <a:solidFill>
                  <a:srgbClr val="008000"/>
                </a:solidFill>
              </a:rPr>
              <a:t>Three (particularly clean) Examples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AC4E7-034B-4F0F-93F5-0899DB34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F7843-A7D6-4559-8A33-5359A58DA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9F77F-B26F-419A-930E-B0408601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2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F6E8-1CF2-406A-A8D1-7E5C5A1B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600" b="0" dirty="0">
                <a:ln w="0"/>
                <a:solidFill>
                  <a:schemeClr val="accent1">
                    <a:lumMod val="50000"/>
                  </a:schemeClr>
                </a:solidFill>
              </a:rPr>
              <a:t>Empirical Consequences of Emergent Mass</a:t>
            </a:r>
            <a:endParaRPr lang="en-GB" sz="3600" b="0" dirty="0">
              <a:ln w="0"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53A53-D246-4BF3-B8C0-E3DE38533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4525963"/>
          </a:xfrm>
        </p:spPr>
        <p:txBody>
          <a:bodyPr/>
          <a:lstStyle/>
          <a:p>
            <a:r>
              <a:rPr lang="en-AU" dirty="0"/>
              <a:t>QCD's interactions are universal … same in all hadrons</a:t>
            </a:r>
          </a:p>
          <a:p>
            <a:pPr marL="0" indent="0">
              <a:buNone/>
            </a:pPr>
            <a:r>
              <a:rPr lang="en-AU" dirty="0"/>
              <a:t>	Hence, similar cancellations </a:t>
            </a:r>
            <a:r>
              <a:rPr lang="en-AU" u="sng" dirty="0"/>
              <a:t>must</a:t>
            </a:r>
            <a:r>
              <a:rPr lang="en-AU" dirty="0"/>
              <a:t> take place within the proton </a:t>
            </a:r>
          </a:p>
          <a:p>
            <a:r>
              <a:rPr lang="en-AU" dirty="0"/>
              <a:t>However, in the proton, no symmetry requires cancellations to be complete</a:t>
            </a:r>
          </a:p>
          <a:p>
            <a:pPr marL="400050" lvl="1" indent="0">
              <a:buNone/>
            </a:pPr>
            <a:r>
              <a:rPr lang="en-AU" sz="2200" dirty="0"/>
              <a:t>Thus, value of proton's mass is typical of the magnitude of scale breaking in one body sectors = dressed-gluon and -quark mass scales</a:t>
            </a:r>
          </a:p>
          <a:p>
            <a:r>
              <a:rPr lang="en-AU" dirty="0"/>
              <a:t>This “DCSB paradigm” provides basis for understanding why: </a:t>
            </a:r>
          </a:p>
          <a:p>
            <a:pPr lvl="1"/>
            <a:r>
              <a:rPr lang="en-AU" dirty="0"/>
              <a:t>mass-scale for strong interactions is vastly different to that of electromagnetism</a:t>
            </a:r>
          </a:p>
          <a:p>
            <a:pPr lvl="1"/>
            <a:r>
              <a:rPr lang="en-AU" dirty="0"/>
              <a:t>proton mass expresses that scale</a:t>
            </a:r>
          </a:p>
          <a:p>
            <a:pPr lvl="1"/>
            <a:r>
              <a:rPr lang="en-AU" dirty="0"/>
              <a:t>pion is nevertheless unnaturally light</a:t>
            </a:r>
          </a:p>
          <a:p>
            <a:r>
              <a:rPr lang="en-AU" dirty="0"/>
              <a:t>No significant mass-scale is possible unless one of similar size is expressed in the dressed-propagators of gluons and quarks. </a:t>
            </a:r>
          </a:p>
          <a:p>
            <a:r>
              <a:rPr lang="en-AU" dirty="0"/>
              <a:t>Follows that the mechanism(s) responsible for emergence of mass can be exposed by measurements sensitive to such dressing </a:t>
            </a:r>
          </a:p>
          <a:p>
            <a:r>
              <a:rPr lang="en-AU" dirty="0"/>
              <a:t>This potential is offered by many observables … </a:t>
            </a:r>
            <a:r>
              <a:rPr lang="en-AU" dirty="0">
                <a:solidFill>
                  <a:srgbClr val="008000"/>
                </a:solidFill>
              </a:rPr>
              <a:t>Three (particularly clean) Examples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AC4E7-034B-4F0F-93F5-0899DB34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F7843-A7D6-4559-8A33-5359A58DA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9F77F-B26F-419A-930E-B0408601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E17841-BCF0-432E-A079-415DDCB07E35}"/>
              </a:ext>
            </a:extLst>
          </p:cNvPr>
          <p:cNvSpPr/>
          <p:nvPr/>
        </p:nvSpPr>
        <p:spPr>
          <a:xfrm>
            <a:off x="6477000" y="3836075"/>
            <a:ext cx="541020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Saturday 24 August 2019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(15:50-16:20) … Generalized Parton Distributions from light-front wave functions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- José RODRÍGUEZ QUINTERO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(16:20-16:50) … Nucleon-to-resonance electromagnetic form factors -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- Jorge SEGOVIA</a:t>
            </a:r>
          </a:p>
        </p:txBody>
      </p:sp>
    </p:spTree>
    <p:extLst>
      <p:ext uri="{BB962C8B-B14F-4D97-AF65-F5344CB8AC3E}">
        <p14:creationId xmlns:p14="http://schemas.microsoft.com/office/powerpoint/2010/main" val="167057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2994" y="498984"/>
            <a:ext cx="5934807" cy="4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0"/>
            <a:ext cx="9144000" cy="1752600"/>
          </a:xfrm>
        </p:spPr>
        <p:txBody>
          <a:bodyPr/>
          <a:lstStyle/>
          <a:p>
            <a:pPr lvl="0" algn="ctr"/>
            <a:r>
              <a:rPr lang="el-GR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π</a:t>
            </a:r>
            <a:r>
              <a:rPr lang="el-GR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&amp; </a:t>
            </a:r>
            <a:r>
              <a:rPr lang="en-US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Valence-quark Distribution Functions</a:t>
            </a:r>
            <a:endParaRPr lang="en-US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pi and K Structure at the EIC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09800" y="5953126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153400" y="6629400"/>
            <a:ext cx="3962400" cy="381000"/>
          </a:xfrm>
        </p:spPr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7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13002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Deep inelastic processes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305800" cy="4525963"/>
          </a:xfrm>
        </p:spPr>
        <p:txBody>
          <a:bodyPr/>
          <a:lstStyle/>
          <a:p>
            <a:r>
              <a:rPr lang="en-US" sz="2400" dirty="0"/>
              <a:t>Quark discovery experiment at SLAC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000" dirty="0"/>
              <a:t>(1966-1978, Nobel Prize in 1990)</a:t>
            </a:r>
          </a:p>
          <a:p>
            <a:r>
              <a:rPr lang="en-US" sz="2400" dirty="0"/>
              <a:t>Completely different to elastic scattering</a:t>
            </a:r>
          </a:p>
          <a:p>
            <a:pPr lvl="1"/>
            <a:r>
              <a:rPr lang="en-US" sz="2400" i="1" dirty="0">
                <a:solidFill>
                  <a:srgbClr val="C00000"/>
                </a:solidFill>
              </a:rPr>
              <a:t>Blow the target to pieces instead of keeping only those events where it remains intact.</a:t>
            </a:r>
          </a:p>
          <a:p>
            <a:r>
              <a:rPr lang="en-US" dirty="0"/>
              <a:t>Cross-section serves as measurement of the </a:t>
            </a:r>
            <a:r>
              <a:rPr lang="fr-FR" dirty="0" err="1"/>
              <a:t>momentum</a:t>
            </a:r>
            <a:r>
              <a:rPr lang="fr-FR" dirty="0"/>
              <a:t>-fraction </a:t>
            </a:r>
            <a:r>
              <a:rPr lang="fr-FR" dirty="0" err="1"/>
              <a:t>probability</a:t>
            </a:r>
            <a:r>
              <a:rPr lang="fr-FR" dirty="0"/>
              <a:t> distribution for quarks and gluons </a:t>
            </a:r>
            <a:r>
              <a:rPr lang="fr-FR" dirty="0" err="1"/>
              <a:t>within</a:t>
            </a:r>
            <a:r>
              <a:rPr lang="fr-FR" dirty="0"/>
              <a:t> the </a:t>
            </a:r>
            <a:r>
              <a:rPr lang="fr-FR" dirty="0" err="1"/>
              <a:t>target</a:t>
            </a:r>
            <a:r>
              <a:rPr lang="fr-FR" dirty="0"/>
              <a:t> hadron: </a:t>
            </a:r>
            <a:r>
              <a:rPr lang="fr-FR" i="1" dirty="0"/>
              <a:t>q(x)</a:t>
            </a:r>
            <a:r>
              <a:rPr lang="fr-FR" dirty="0"/>
              <a:t>, </a:t>
            </a:r>
            <a:r>
              <a:rPr lang="fr-FR" i="1" dirty="0"/>
              <a:t>g(x)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 descr="el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0" y="959285"/>
            <a:ext cx="2819400" cy="23173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5317352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9900"/>
                </a:solidFill>
              </a:rPr>
              <a:t>Probability that a quark/gluon within the target will carry a fraction </a:t>
            </a:r>
            <a:r>
              <a:rPr lang="en-US" sz="2000" dirty="0">
                <a:solidFill>
                  <a:srgbClr val="009900"/>
                </a:solidFill>
              </a:rPr>
              <a:t>x</a:t>
            </a:r>
            <a:r>
              <a:rPr lang="en-US" sz="2000" i="1" dirty="0">
                <a:solidFill>
                  <a:srgbClr val="009900"/>
                </a:solidFill>
              </a:rPr>
              <a:t> of the bound-state’s light-front momentum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5215890"/>
            <a:ext cx="5486400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Distribution Functions of the Nucleon and Pion in the Valence Region</a:t>
            </a:r>
            <a:r>
              <a:rPr lang="en-US" sz="1400" dirty="0"/>
              <a:t>, </a:t>
            </a:r>
          </a:p>
          <a:p>
            <a:r>
              <a:rPr lang="en-US" sz="1400" dirty="0"/>
              <a:t>Roy J. Holt and Craig D. Roberts, </a:t>
            </a:r>
          </a:p>
          <a:p>
            <a:r>
              <a:rPr lang="en-US" sz="1400" dirty="0">
                <a:hlinkClick r:id="rId5"/>
              </a:rPr>
              <a:t>arXiv:1002.4666 [</a:t>
            </a:r>
            <a:r>
              <a:rPr lang="en-US" sz="1400" dirty="0" err="1">
                <a:hlinkClick r:id="rId5"/>
              </a:rPr>
              <a:t>nucl-th</a:t>
            </a:r>
            <a:r>
              <a:rPr lang="en-US" sz="1400" dirty="0">
                <a:hlinkClick r:id="rId5"/>
              </a:rPr>
              <a:t>]</a:t>
            </a:r>
            <a:r>
              <a:rPr lang="en-US" sz="1400" dirty="0"/>
              <a:t>, </a:t>
            </a:r>
            <a:r>
              <a:rPr lang="en-US" sz="1400" dirty="0">
                <a:hlinkClick r:id="rId6"/>
              </a:rPr>
              <a:t>Rev. Mod. Phys. </a:t>
            </a:r>
            <a:r>
              <a:rPr lang="en-US" sz="1400" b="1" dirty="0">
                <a:hlinkClick r:id="rId6"/>
              </a:rPr>
              <a:t>82</a:t>
            </a:r>
            <a:r>
              <a:rPr lang="en-US" sz="1400" dirty="0">
                <a:hlinkClick r:id="rId6"/>
              </a:rPr>
              <a:t> (2010) pp. 2991-3044</a:t>
            </a:r>
            <a:endParaRPr lang="en-US" sz="1400" dirty="0"/>
          </a:p>
          <a:p>
            <a:pPr>
              <a:spcBef>
                <a:spcPts val="300"/>
              </a:spcBef>
            </a:pPr>
            <a:r>
              <a:rPr lang="en-US" sz="1400" i="1" dirty="0"/>
              <a:t>Parton momentum and helicity distributions in the nucleon</a:t>
            </a:r>
          </a:p>
          <a:p>
            <a:r>
              <a:rPr lang="en-US" sz="1400" dirty="0"/>
              <a:t>P. Jimenez-Delgado, W. </a:t>
            </a:r>
            <a:r>
              <a:rPr lang="en-US" sz="1400" dirty="0" err="1"/>
              <a:t>Melnitchouk</a:t>
            </a:r>
            <a:r>
              <a:rPr lang="en-US" sz="1400" dirty="0"/>
              <a:t> and J.F. Owens</a:t>
            </a:r>
          </a:p>
          <a:p>
            <a:r>
              <a:rPr lang="en-US" sz="1400" dirty="0">
                <a:hlinkClick r:id="rId7"/>
              </a:rPr>
              <a:t>arXiv:1306.6515</a:t>
            </a:r>
            <a:r>
              <a:rPr lang="en-US" sz="1400" dirty="0"/>
              <a:t>, </a:t>
            </a:r>
            <a:r>
              <a:rPr lang="en-US" sz="1400" dirty="0" err="1"/>
              <a:t>J.Phys</a:t>
            </a:r>
            <a:r>
              <a:rPr lang="en-US" sz="1400" dirty="0"/>
              <a:t>. G </a:t>
            </a:r>
            <a:r>
              <a:rPr lang="en-US" sz="1400" b="1" dirty="0"/>
              <a:t>40</a:t>
            </a:r>
            <a:r>
              <a:rPr lang="en-US" sz="1400" dirty="0"/>
              <a:t> (2013) 093102</a:t>
            </a:r>
          </a:p>
          <a:p>
            <a:endParaRPr lang="en-US" sz="1400" dirty="0"/>
          </a:p>
        </p:txBody>
      </p:sp>
      <p:sp>
        <p:nvSpPr>
          <p:cNvPr id="11" name="Oval 10"/>
          <p:cNvSpPr/>
          <p:nvPr/>
        </p:nvSpPr>
        <p:spPr bwMode="auto">
          <a:xfrm>
            <a:off x="1928650" y="4248827"/>
            <a:ext cx="1143000" cy="586230"/>
          </a:xfrm>
          <a:prstGeom prst="ellipse">
            <a:avLst/>
          </a:prstGeom>
          <a:noFill/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libri" pitchFamily="34" charset="0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V="1">
            <a:off x="1242850" y="4835058"/>
            <a:ext cx="738350" cy="558493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53561804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QCD prediction of </a:t>
            </a:r>
            <a:br>
              <a:rPr lang="en-US" sz="3200" dirty="0"/>
            </a:br>
            <a:r>
              <a:rPr lang="en-GB" sz="3200" i="1" dirty="0"/>
              <a:t>π</a:t>
            </a:r>
            <a:r>
              <a:rPr lang="en-GB" dirty="0"/>
              <a:t> </a:t>
            </a:r>
            <a:r>
              <a:rPr lang="en-US" sz="3200" dirty="0"/>
              <a:t>valence-quark distributions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11277600" cy="4525963"/>
          </a:xfrm>
        </p:spPr>
        <p:txBody>
          <a:bodyPr/>
          <a:lstStyle/>
          <a:p>
            <a:r>
              <a:rPr lang="en-US" sz="2400" dirty="0"/>
              <a:t>Owing to absence of stable pion targets, the pion’s valence-quark distribution functions have hitherto been measured via the </a:t>
            </a:r>
            <a:r>
              <a:rPr lang="en-US" sz="2400" dirty="0" err="1"/>
              <a:t>Drell</a:t>
            </a:r>
            <a:r>
              <a:rPr lang="en-US" sz="2400" dirty="0"/>
              <a:t>-Yan process: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l-GR" sz="2400" dirty="0"/>
              <a:t> </a:t>
            </a:r>
            <a:r>
              <a:rPr lang="en-US" sz="2400" dirty="0"/>
              <a:t>	</a:t>
            </a:r>
            <a:r>
              <a:rPr lang="el-GR" sz="2400" i="1" dirty="0"/>
              <a:t>π </a:t>
            </a:r>
            <a:r>
              <a:rPr lang="en-US" sz="2400" i="1" dirty="0"/>
              <a:t>p → </a:t>
            </a:r>
            <a:r>
              <a:rPr lang="el-GR" sz="2400" i="1" dirty="0"/>
              <a:t>μ</a:t>
            </a:r>
            <a:r>
              <a:rPr lang="el-GR" sz="2400" i="1" baseline="30000" dirty="0"/>
              <a:t>+</a:t>
            </a:r>
            <a:r>
              <a:rPr lang="en-US" sz="2400" i="1" dirty="0"/>
              <a:t> </a:t>
            </a:r>
            <a:r>
              <a:rPr lang="el-GR" sz="2400" i="1" dirty="0"/>
              <a:t>μ</a:t>
            </a:r>
            <a:r>
              <a:rPr lang="el-GR" sz="2400" i="1" baseline="30000" dirty="0"/>
              <a:t>−</a:t>
            </a:r>
            <a:r>
              <a:rPr lang="en-US" sz="2400" i="1" dirty="0"/>
              <a:t> X</a:t>
            </a:r>
          </a:p>
          <a:p>
            <a:r>
              <a:rPr lang="en-US" sz="2400" dirty="0"/>
              <a:t>Consider a theory in which quarks scatter via a vector-boson exchange interaction whose</a:t>
            </a:r>
            <a:r>
              <a:rPr lang="en-US" sz="2400" i="1" dirty="0"/>
              <a:t>  </a:t>
            </a:r>
            <a:r>
              <a:rPr lang="en-US" sz="2400" i="1" dirty="0">
                <a:solidFill>
                  <a:srgbClr val="C00000"/>
                </a:solidFill>
              </a:rPr>
              <a:t>k</a:t>
            </a:r>
            <a:r>
              <a:rPr lang="en-US" sz="2400" i="1" baseline="30000" dirty="0">
                <a:solidFill>
                  <a:srgbClr val="C00000"/>
                </a:solidFill>
              </a:rPr>
              <a:t>2</a:t>
            </a:r>
            <a:r>
              <a:rPr lang="en-US" sz="2400" i="1" dirty="0">
                <a:solidFill>
                  <a:srgbClr val="C00000"/>
                </a:solidFill>
              </a:rPr>
              <a:t>&gt;&gt;m</a:t>
            </a:r>
            <a:r>
              <a:rPr lang="en-US" sz="2400" i="1" baseline="-25000" dirty="0">
                <a:solidFill>
                  <a:srgbClr val="C00000"/>
                </a:solidFill>
              </a:rPr>
              <a:t>G</a:t>
            </a:r>
            <a:r>
              <a:rPr lang="en-US" sz="2400" i="1" baseline="30000" dirty="0">
                <a:solidFill>
                  <a:srgbClr val="C00000"/>
                </a:solidFill>
              </a:rPr>
              <a:t>2</a:t>
            </a:r>
            <a:r>
              <a:rPr lang="en-US" sz="2400" i="1" dirty="0"/>
              <a:t>  </a:t>
            </a:r>
            <a:r>
              <a:rPr lang="en-US" sz="2400" dirty="0" err="1"/>
              <a:t>behaviour</a:t>
            </a:r>
            <a:r>
              <a:rPr lang="en-US" sz="2400" dirty="0"/>
              <a:t> is</a:t>
            </a:r>
            <a:r>
              <a:rPr lang="en-US" sz="2400" i="1" dirty="0"/>
              <a:t>  </a:t>
            </a:r>
            <a:r>
              <a:rPr lang="en-US" sz="2400" i="1" dirty="0">
                <a:solidFill>
                  <a:srgbClr val="C00000"/>
                </a:solidFill>
              </a:rPr>
              <a:t>(1/k</a:t>
            </a:r>
            <a:r>
              <a:rPr lang="en-US" sz="2400" i="1" baseline="30000" dirty="0">
                <a:solidFill>
                  <a:srgbClr val="C00000"/>
                </a:solidFill>
              </a:rPr>
              <a:t>2</a:t>
            </a:r>
            <a:r>
              <a:rPr lang="en-US" sz="2400" i="1" dirty="0">
                <a:solidFill>
                  <a:srgbClr val="C00000"/>
                </a:solidFill>
              </a:rPr>
              <a:t>)</a:t>
            </a:r>
            <a:r>
              <a:rPr lang="el-GR" sz="2400" baseline="30000" dirty="0">
                <a:solidFill>
                  <a:srgbClr val="C00000"/>
                </a:solidFill>
              </a:rPr>
              <a:t>β</a:t>
            </a:r>
            <a:r>
              <a:rPr lang="en-US" sz="2400" i="1" dirty="0"/>
              <a:t> </a:t>
            </a:r>
          </a:p>
          <a:p>
            <a:r>
              <a:rPr lang="en-US" sz="2400" dirty="0"/>
              <a:t>Then at a resolving scale</a:t>
            </a:r>
            <a:r>
              <a:rPr lang="en-US" sz="2400" i="1" dirty="0"/>
              <a:t> </a:t>
            </a:r>
            <a:r>
              <a:rPr lang="en-US" sz="2400" dirty="0" err="1"/>
              <a:t>ζ</a:t>
            </a:r>
            <a:r>
              <a:rPr lang="en-US" sz="2400" baseline="-25000" dirty="0" err="1"/>
              <a:t>H</a:t>
            </a:r>
            <a:r>
              <a:rPr lang="en-US" sz="2400" i="1" dirty="0"/>
              <a:t> …  </a:t>
            </a:r>
            <a:r>
              <a:rPr lang="en-US" sz="2800" i="1" dirty="0">
                <a:solidFill>
                  <a:srgbClr val="C00000"/>
                </a:solidFill>
              </a:rPr>
              <a:t>u</a:t>
            </a:r>
            <a:r>
              <a:rPr lang="el-GR" sz="2800" i="1" baseline="-25000" dirty="0">
                <a:solidFill>
                  <a:srgbClr val="C00000"/>
                </a:solidFill>
              </a:rPr>
              <a:t>π</a:t>
            </a:r>
            <a:r>
              <a:rPr lang="en-US" sz="2800" i="1" dirty="0">
                <a:solidFill>
                  <a:srgbClr val="C00000"/>
                </a:solidFill>
              </a:rPr>
              <a:t>(x;</a:t>
            </a:r>
            <a:r>
              <a:rPr lang="el-GR" sz="2800" i="1" dirty="0">
                <a:solidFill>
                  <a:srgbClr val="C00000"/>
                </a:solidFill>
              </a:rPr>
              <a:t> ζ</a:t>
            </a:r>
            <a:r>
              <a:rPr lang="en-US" sz="2800" i="1" baseline="-25000" dirty="0">
                <a:solidFill>
                  <a:srgbClr val="C00000"/>
                </a:solidFill>
              </a:rPr>
              <a:t>H</a:t>
            </a:r>
            <a:r>
              <a:rPr lang="en-US" sz="2800" i="1" dirty="0">
                <a:solidFill>
                  <a:srgbClr val="C00000"/>
                </a:solidFill>
              </a:rPr>
              <a:t>) ~ (1-x)</a:t>
            </a:r>
            <a:r>
              <a:rPr lang="en-US" sz="2800" i="1" baseline="30000" dirty="0">
                <a:solidFill>
                  <a:srgbClr val="C00000"/>
                </a:solidFill>
              </a:rPr>
              <a:t>2</a:t>
            </a:r>
            <a:r>
              <a:rPr lang="el-GR" sz="2800" baseline="30000" dirty="0">
                <a:solidFill>
                  <a:srgbClr val="C00000"/>
                </a:solidFill>
              </a:rPr>
              <a:t>β</a:t>
            </a:r>
            <a:endParaRPr lang="en-US" sz="2800" i="1" baseline="300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i="1" dirty="0"/>
              <a:t>	</a:t>
            </a:r>
            <a:r>
              <a:rPr lang="en-US" sz="2400" dirty="0"/>
              <a:t>namely, the large-x </a:t>
            </a:r>
            <a:r>
              <a:rPr lang="en-US" sz="2400" dirty="0" err="1"/>
              <a:t>behaviour</a:t>
            </a:r>
            <a:r>
              <a:rPr lang="en-US" sz="2400" dirty="0"/>
              <a:t> of the quark distribution function is a direct measure of the momentum-dependence of the underlying interaction.</a:t>
            </a:r>
          </a:p>
          <a:p>
            <a:r>
              <a:rPr lang="en-US" sz="2400" dirty="0"/>
              <a:t>In </a:t>
            </a:r>
            <a:r>
              <a:rPr lang="en-US" sz="2400" dirty="0">
                <a:solidFill>
                  <a:srgbClr val="C00000"/>
                </a:solidFill>
              </a:rPr>
              <a:t>Q</a:t>
            </a:r>
            <a:r>
              <a:rPr lang="en-US" sz="2400" dirty="0">
                <a:solidFill>
                  <a:srgbClr val="008000"/>
                </a:solidFill>
              </a:rPr>
              <a:t>C</a:t>
            </a:r>
            <a:r>
              <a:rPr lang="en-US" sz="2400" dirty="0">
                <a:solidFill>
                  <a:srgbClr val="6600FF"/>
                </a:solidFill>
              </a:rPr>
              <a:t>D</a:t>
            </a:r>
            <a:r>
              <a:rPr lang="en-US" sz="2400" dirty="0"/>
              <a:t>, </a:t>
            </a:r>
            <a:r>
              <a:rPr lang="el-GR" sz="2400" dirty="0"/>
              <a:t>β</a:t>
            </a:r>
            <a:r>
              <a:rPr lang="en-US" sz="2400" dirty="0"/>
              <a:t>=1 and hence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400" i="1" dirty="0">
                <a:solidFill>
                  <a:srgbClr val="C00000"/>
                </a:solidFill>
              </a:rPr>
              <a:t>	</a:t>
            </a:r>
            <a:r>
              <a:rPr lang="en-US" sz="2800" i="1" baseline="30000" dirty="0">
                <a:solidFill>
                  <a:srgbClr val="C00000"/>
                </a:solidFill>
              </a:rPr>
              <a:t> Q</a:t>
            </a:r>
            <a:r>
              <a:rPr lang="en-US" sz="2800" i="1" baseline="30000" dirty="0">
                <a:solidFill>
                  <a:srgbClr val="008000"/>
                </a:solidFill>
              </a:rPr>
              <a:t>C</a:t>
            </a:r>
            <a:r>
              <a:rPr lang="en-US" sz="2800" i="1" baseline="30000" dirty="0">
                <a:solidFill>
                  <a:srgbClr val="6600FF"/>
                </a:solidFill>
              </a:rPr>
              <a:t>D</a:t>
            </a:r>
            <a:r>
              <a:rPr lang="en-US" sz="2800" i="1" baseline="30000" dirty="0">
                <a:solidFill>
                  <a:srgbClr val="C00000"/>
                </a:solidFill>
              </a:rPr>
              <a:t> </a:t>
            </a:r>
            <a:r>
              <a:rPr lang="en-US" sz="2800" i="1" dirty="0">
                <a:solidFill>
                  <a:srgbClr val="C00000"/>
                </a:solidFill>
              </a:rPr>
              <a:t>u</a:t>
            </a:r>
            <a:r>
              <a:rPr lang="el-GR" sz="2800" i="1" baseline="-25000" dirty="0">
                <a:solidFill>
                  <a:srgbClr val="C00000"/>
                </a:solidFill>
              </a:rPr>
              <a:t>π</a:t>
            </a:r>
            <a:r>
              <a:rPr lang="en-US" sz="2800" i="1" dirty="0">
                <a:solidFill>
                  <a:srgbClr val="C00000"/>
                </a:solidFill>
              </a:rPr>
              <a:t>(x;</a:t>
            </a:r>
            <a:r>
              <a:rPr lang="el-GR" sz="2800" i="1" dirty="0">
                <a:solidFill>
                  <a:srgbClr val="C00000"/>
                </a:solidFill>
              </a:rPr>
              <a:t> ζ</a:t>
            </a:r>
            <a:r>
              <a:rPr lang="en-US" sz="2800" i="1" baseline="-25000" dirty="0">
                <a:solidFill>
                  <a:srgbClr val="C00000"/>
                </a:solidFill>
              </a:rPr>
              <a:t>H</a:t>
            </a:r>
            <a:r>
              <a:rPr lang="en-US" sz="2800" i="1" dirty="0">
                <a:solidFill>
                  <a:srgbClr val="C00000"/>
                </a:solidFill>
              </a:rPr>
              <a:t>) ~ (1-x)</a:t>
            </a:r>
            <a:r>
              <a:rPr lang="en-US" sz="2800" i="1" baseline="30000" dirty="0">
                <a:solidFill>
                  <a:srgbClr val="C00000"/>
                </a:solidFill>
              </a:rPr>
              <a:t>2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 descr="drell-yan-prozes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5" y="76200"/>
            <a:ext cx="2820865" cy="160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74735" y="1458264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Pion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F06FA-640F-4C54-8EFB-319D1A359DFA}"/>
              </a:ext>
            </a:extLst>
          </p:cNvPr>
          <p:cNvSpPr txBox="1"/>
          <p:nvPr/>
        </p:nvSpPr>
        <p:spPr>
          <a:xfrm>
            <a:off x="8001000" y="5257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C00000"/>
                </a:solidFill>
              </a:rPr>
              <a:t>Q</a:t>
            </a:r>
            <a:r>
              <a:rPr lang="en-GB" sz="2400" i="1" dirty="0">
                <a:solidFill>
                  <a:srgbClr val="008000"/>
                </a:solidFill>
              </a:rPr>
              <a:t>C</a:t>
            </a:r>
            <a:r>
              <a:rPr lang="en-GB" sz="2400" i="1" dirty="0">
                <a:solidFill>
                  <a:srgbClr val="0000FF"/>
                </a:solidFill>
              </a:rPr>
              <a:t>D</a:t>
            </a:r>
            <a:r>
              <a:rPr lang="en-GB" sz="2400" dirty="0">
                <a:solidFill>
                  <a:srgbClr val="C00000"/>
                </a:solidFill>
              </a:rPr>
              <a:t>: Q &gt;</a:t>
            </a:r>
            <a:r>
              <a:rPr lang="el-GR" sz="2400" i="1" dirty="0">
                <a:solidFill>
                  <a:srgbClr val="C00000"/>
                </a:solidFill>
              </a:rPr>
              <a:t> ζ</a:t>
            </a:r>
            <a:r>
              <a:rPr lang="en-US" sz="2400" i="1" baseline="-25000" dirty="0">
                <a:solidFill>
                  <a:srgbClr val="C00000"/>
                </a:solidFill>
              </a:rPr>
              <a:t>H</a:t>
            </a:r>
            <a:r>
              <a:rPr lang="en-GB" sz="2400" dirty="0">
                <a:solidFill>
                  <a:srgbClr val="C00000"/>
                </a:solidFill>
              </a:rPr>
              <a:t> ⇒ 2</a:t>
            </a:r>
            <a:r>
              <a:rPr lang="en-GB" dirty="0"/>
              <a:t> </a:t>
            </a:r>
            <a:r>
              <a:rPr lang="en-GB" dirty="0">
                <a:solidFill>
                  <a:srgbClr val="C00000"/>
                </a:solidFill>
              </a:rPr>
              <a:t>→ </a:t>
            </a:r>
            <a:r>
              <a:rPr lang="en-GB" sz="2400" dirty="0">
                <a:solidFill>
                  <a:srgbClr val="C00000"/>
                </a:solidFill>
              </a:rPr>
              <a:t>2+γ, γ &gt; 0</a:t>
            </a:r>
          </a:p>
        </p:txBody>
      </p:sp>
    </p:spTree>
    <p:extLst>
      <p:ext uri="{BB962C8B-B14F-4D97-AF65-F5344CB8AC3E}">
        <p14:creationId xmlns:p14="http://schemas.microsoft.com/office/powerpoint/2010/main" val="4036215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446F18-07CA-447F-94E2-FBB181624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65816"/>
            <a:ext cx="5029200" cy="3584448"/>
          </a:xfrm>
          <a:prstGeom prst="rect">
            <a:avLst/>
          </a:prstGeom>
        </p:spPr>
      </p:pic>
      <p:pic>
        <p:nvPicPr>
          <p:cNvPr id="7" name="Picture 6" descr="drell-yan-proze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76200"/>
            <a:ext cx="282086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Empirical status of the </a:t>
            </a:r>
            <a:r>
              <a:rPr lang="en-US" sz="3200" dirty="0" err="1"/>
              <a:t>Pion’s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valence-quark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11353800" cy="4525963"/>
          </a:xfrm>
        </p:spPr>
        <p:txBody>
          <a:bodyPr/>
          <a:lstStyle/>
          <a:p>
            <a:r>
              <a:rPr lang="en-US" sz="2400" dirty="0"/>
              <a:t>Owing to absence of pion targets, the pion’s valence-quark distribution functions have hitherto been measured via the </a:t>
            </a:r>
            <a:r>
              <a:rPr lang="en-US" sz="2400" dirty="0" err="1"/>
              <a:t>Drell</a:t>
            </a:r>
            <a:r>
              <a:rPr lang="en-US" sz="2400" dirty="0"/>
              <a:t>-Yan process: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l-GR" sz="2400" dirty="0"/>
              <a:t> </a:t>
            </a:r>
            <a:r>
              <a:rPr lang="en-US" sz="2400" dirty="0"/>
              <a:t>	</a:t>
            </a:r>
            <a:r>
              <a:rPr lang="el-GR" sz="2400" i="1" dirty="0"/>
              <a:t>π </a:t>
            </a:r>
            <a:r>
              <a:rPr lang="en-US" sz="2400" i="1" dirty="0"/>
              <a:t>p → </a:t>
            </a:r>
            <a:r>
              <a:rPr lang="el-GR" sz="2400" i="1" dirty="0"/>
              <a:t>μ</a:t>
            </a:r>
            <a:r>
              <a:rPr lang="el-GR" sz="2400" i="1" baseline="30000" dirty="0"/>
              <a:t>+</a:t>
            </a:r>
            <a:r>
              <a:rPr lang="en-US" sz="2400" i="1" dirty="0"/>
              <a:t> </a:t>
            </a:r>
            <a:r>
              <a:rPr lang="el-GR" sz="2400" i="1" dirty="0"/>
              <a:t>μ</a:t>
            </a:r>
            <a:r>
              <a:rPr lang="el-GR" sz="2400" i="1" baseline="30000" dirty="0"/>
              <a:t>−</a:t>
            </a:r>
            <a:r>
              <a:rPr lang="en-US" sz="2400" i="1" dirty="0"/>
              <a:t> X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Three experiments: 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CERN (1983 &amp; 1985)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FNAL (1989).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None more recent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Conway </a:t>
            </a:r>
            <a:r>
              <a:rPr lang="en-US" sz="2400" i="1" dirty="0"/>
              <a:t>et al</a:t>
            </a:r>
            <a:r>
              <a:rPr lang="en-US" sz="24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 </a:t>
            </a:r>
            <a:r>
              <a:rPr lang="en-US" sz="2400" dirty="0">
                <a:hlinkClick r:id="rId4"/>
              </a:rPr>
              <a:t>Phys. Rev. D </a:t>
            </a:r>
            <a:r>
              <a:rPr lang="en-US" sz="2400" b="1" dirty="0">
                <a:hlinkClick r:id="rId4"/>
              </a:rPr>
              <a:t>39</a:t>
            </a:r>
            <a:r>
              <a:rPr lang="en-US" sz="2400" dirty="0">
                <a:hlinkClick r:id="rId4"/>
              </a:rPr>
              <a:t>, 92 (1989)</a:t>
            </a:r>
            <a:r>
              <a:rPr lang="en-US" sz="24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Leading-order analysis of the </a:t>
            </a:r>
            <a:r>
              <a:rPr lang="en-US" sz="2400" dirty="0" err="1"/>
              <a:t>Drell</a:t>
            </a:r>
            <a:r>
              <a:rPr lang="en-US" sz="2400" dirty="0"/>
              <a:t>-Yan data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~ 400 citations</a:t>
            </a:r>
            <a:r>
              <a:rPr lang="en-US" sz="2200" dirty="0"/>
              <a:t>	</a:t>
            </a:r>
          </a:p>
          <a:p>
            <a:pPr>
              <a:spcBef>
                <a:spcPts val="0"/>
              </a:spcBef>
            </a:pP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6200" y="14478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Pion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5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446F18-07CA-447F-94E2-FBB181624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36" y="2565816"/>
            <a:ext cx="4997329" cy="35844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8981"/>
            <a:ext cx="10668000" cy="4525963"/>
          </a:xfrm>
        </p:spPr>
        <p:txBody>
          <a:bodyPr/>
          <a:lstStyle/>
          <a:p>
            <a:r>
              <a:rPr lang="en-US" sz="2400" dirty="0"/>
              <a:t>Owing to absence of pion targets, the pion’s valence-quark distribution functions have hitherto been measured via the </a:t>
            </a:r>
            <a:r>
              <a:rPr lang="en-US" sz="2400" dirty="0" err="1"/>
              <a:t>Drell</a:t>
            </a:r>
            <a:r>
              <a:rPr lang="en-US" sz="2400" dirty="0"/>
              <a:t>-Yan process: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l-GR" sz="2400" dirty="0"/>
              <a:t> </a:t>
            </a:r>
            <a:r>
              <a:rPr lang="en-US" sz="2400" dirty="0"/>
              <a:t>	</a:t>
            </a:r>
            <a:r>
              <a:rPr lang="el-GR" sz="2400" i="1" dirty="0"/>
              <a:t>π </a:t>
            </a:r>
            <a:r>
              <a:rPr lang="en-US" sz="2400" i="1" dirty="0"/>
              <a:t>p → </a:t>
            </a:r>
            <a:r>
              <a:rPr lang="el-GR" sz="2400" i="1" dirty="0"/>
              <a:t>μ</a:t>
            </a:r>
            <a:r>
              <a:rPr lang="el-GR" sz="2400" i="1" baseline="30000" dirty="0"/>
              <a:t>+</a:t>
            </a:r>
            <a:r>
              <a:rPr lang="en-US" sz="2400" i="1" dirty="0"/>
              <a:t> </a:t>
            </a:r>
            <a:r>
              <a:rPr lang="el-GR" sz="2400" i="1" dirty="0"/>
              <a:t>μ</a:t>
            </a:r>
            <a:r>
              <a:rPr lang="el-GR" sz="2400" i="1" baseline="30000" dirty="0"/>
              <a:t>−</a:t>
            </a:r>
            <a:r>
              <a:rPr lang="en-US" sz="2400" i="1" dirty="0"/>
              <a:t> X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Three experiments: 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CERN (1983 &amp; 1985)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FNAL (1989).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None more recent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Conway </a:t>
            </a:r>
            <a:r>
              <a:rPr lang="en-US" sz="2400" i="1" dirty="0"/>
              <a:t>et al</a:t>
            </a:r>
            <a:r>
              <a:rPr lang="en-US" sz="24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 </a:t>
            </a:r>
            <a:r>
              <a:rPr lang="en-US" sz="2400" dirty="0">
                <a:hlinkClick r:id="rId3"/>
              </a:rPr>
              <a:t>Phys. Rev. D </a:t>
            </a:r>
            <a:r>
              <a:rPr lang="en-US" sz="2400" b="1" dirty="0">
                <a:hlinkClick r:id="rId3"/>
              </a:rPr>
              <a:t>39</a:t>
            </a:r>
            <a:r>
              <a:rPr lang="en-US" sz="2400" dirty="0">
                <a:hlinkClick r:id="rId3"/>
              </a:rPr>
              <a:t>, 92 (1989)</a:t>
            </a:r>
            <a:r>
              <a:rPr lang="en-US" sz="24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Leading-order analysis of the </a:t>
            </a:r>
            <a:r>
              <a:rPr lang="en-US" sz="2400" dirty="0" err="1"/>
              <a:t>Drell</a:t>
            </a:r>
            <a:r>
              <a:rPr lang="en-US" sz="2400" dirty="0"/>
              <a:t>-Yan data</a:t>
            </a:r>
          </a:p>
          <a:p>
            <a:pPr>
              <a:spcBef>
                <a:spcPts val="0"/>
              </a:spcBef>
            </a:pPr>
            <a:r>
              <a:rPr lang="en-US" sz="2800" b="1" i="1" dirty="0">
                <a:solidFill>
                  <a:srgbClr val="FF0000"/>
                </a:solidFill>
              </a:rPr>
              <a:t>                            Factor of 2 discrepancy with QCD!    Controversial!</a:t>
            </a:r>
          </a:p>
          <a:p>
            <a:pPr>
              <a:spcBef>
                <a:spcPts val="0"/>
              </a:spcBef>
            </a:pPr>
            <a:endParaRPr lang="en-US" baseline="30000" dirty="0">
              <a:solidFill>
                <a:srgbClr val="0000FF"/>
              </a:solidFill>
            </a:endParaRPr>
          </a:p>
        </p:txBody>
      </p:sp>
      <p:pic>
        <p:nvPicPr>
          <p:cNvPr id="7" name="Picture 6" descr="drell-yan-prozes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35" y="76200"/>
            <a:ext cx="282086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Empirical status of the </a:t>
            </a:r>
            <a:r>
              <a:rPr lang="en-US" sz="3200" dirty="0" err="1"/>
              <a:t>Pion’s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valence-quark distributions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4735" y="14478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Pion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98BD41-6FE7-424A-AC4F-FD7CC4430785}"/>
              </a:ext>
            </a:extLst>
          </p:cNvPr>
          <p:cNvSpPr/>
          <p:nvPr/>
        </p:nvSpPr>
        <p:spPr bwMode="auto">
          <a:xfrm>
            <a:off x="8945882" y="3352800"/>
            <a:ext cx="960119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0000"/>
                </a:solidFill>
              </a:rPr>
              <a:t>∝ (1-x)</a:t>
            </a:r>
            <a:r>
              <a:rPr lang="en-GB" b="1" i="1" baseline="30000" dirty="0">
                <a:solidFill>
                  <a:srgbClr val="FF0000"/>
                </a:solidFill>
              </a:rPr>
              <a:t>1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45009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E6CE12-B77B-4D08-A2D1-E8727555D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627032"/>
            <a:ext cx="4997329" cy="3584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FC28B-99BB-43E9-A419-79780264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GB" sz="2800" i="1" dirty="0"/>
              <a:t>π</a:t>
            </a:r>
            <a:r>
              <a:rPr lang="en-GB" dirty="0"/>
              <a:t> </a:t>
            </a:r>
            <a:r>
              <a:rPr lang="en-US" sz="2800" dirty="0"/>
              <a:t>valence-quark distributions</a:t>
            </a:r>
            <a:br>
              <a:rPr lang="en-US" sz="2800" dirty="0"/>
            </a:br>
            <a:r>
              <a:rPr lang="en-US" sz="2800" dirty="0"/>
              <a:t>20 Years of Evolution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677A6-447E-4725-ABF0-33FBF1DF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66800"/>
            <a:ext cx="6021294" cy="50879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1989 … </a:t>
            </a:r>
            <a:r>
              <a:rPr lang="en-US" dirty="0"/>
              <a:t>Conway </a:t>
            </a:r>
            <a:r>
              <a:rPr lang="en-US" i="1" dirty="0"/>
              <a:t>et al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Phys. Rev. D </a:t>
            </a:r>
            <a:r>
              <a:rPr lang="en-US" b="1" dirty="0">
                <a:hlinkClick r:id="rId3"/>
              </a:rPr>
              <a:t>39</a:t>
            </a:r>
            <a:r>
              <a:rPr lang="en-US" dirty="0">
                <a:hlinkClick r:id="rId3"/>
              </a:rPr>
              <a:t>, 92 (1989)</a:t>
            </a:r>
            <a:r>
              <a:rPr lang="en-US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Leading-order analysis of </a:t>
            </a:r>
            <a:r>
              <a:rPr lang="en-US" sz="2200" dirty="0" err="1"/>
              <a:t>Drell</a:t>
            </a:r>
            <a:r>
              <a:rPr lang="en-US" sz="2200" dirty="0"/>
              <a:t>-Yan data</a:t>
            </a:r>
          </a:p>
          <a:p>
            <a:pPr>
              <a:spcBef>
                <a:spcPts val="600"/>
              </a:spcBef>
            </a:pPr>
            <a:r>
              <a:rPr lang="en-US" dirty="0"/>
              <a:t>Ensuing years, great deal of fog</a:t>
            </a:r>
          </a:p>
          <a:p>
            <a:pPr>
              <a:spcBef>
                <a:spcPts val="600"/>
              </a:spcBef>
            </a:pPr>
            <a:r>
              <a:rPr lang="en-US" dirty="0"/>
              <a:t>Perceptions ebbed and flowed </a:t>
            </a:r>
          </a:p>
          <a:p>
            <a:pPr lvl="1">
              <a:spcBef>
                <a:spcPts val="600"/>
              </a:spcBef>
            </a:pPr>
            <a:r>
              <a:rPr lang="en-US" sz="2200" dirty="0">
                <a:solidFill>
                  <a:srgbClr val="C00000"/>
                </a:solidFill>
              </a:rPr>
              <a:t>Is this data a fundamental challenge to Standard Model?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39AF-7FC7-49BF-91AC-AF01102B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2C46-1C67-4E43-A6EA-161801F2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15C01-3568-44C5-AC5A-A8EDC33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889F06-E5D6-4EAA-BC65-CEE7E2D2F436}"/>
              </a:ext>
            </a:extLst>
          </p:cNvPr>
          <p:cNvSpPr/>
          <p:nvPr/>
        </p:nvSpPr>
        <p:spPr bwMode="auto">
          <a:xfrm>
            <a:off x="10529092" y="2743200"/>
            <a:ext cx="960119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∝ (1-x)</a:t>
            </a:r>
            <a:r>
              <a:rPr lang="en-GB" b="1" i="1" baseline="30000" dirty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GB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1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1" y="1828801"/>
            <a:ext cx="10604500" cy="4525963"/>
          </a:xfrm>
        </p:spPr>
        <p:txBody>
          <a:bodyPr/>
          <a:lstStyle/>
          <a:p>
            <a:r>
              <a:rPr lang="en-AU" sz="2400" dirty="0"/>
              <a:t>The most important chapter of the Standard Model is the least understood.  </a:t>
            </a:r>
          </a:p>
          <a:p>
            <a:r>
              <a:rPr lang="en-AU" sz="2400" dirty="0"/>
              <a:t>Quantum Chromodynamics (QCD) is that part of the Standard Model which is supposed to describe all of nuclear physics</a:t>
            </a:r>
          </a:p>
          <a:p>
            <a:pPr lvl="1"/>
            <a:r>
              <a:rPr lang="en-AU" sz="2400" dirty="0"/>
              <a:t>Matter = quarks</a:t>
            </a:r>
          </a:p>
          <a:p>
            <a:pPr lvl="1"/>
            <a:r>
              <a:rPr lang="en-AU" sz="2400" dirty="0"/>
              <a:t>Gauge bosons = gluons</a:t>
            </a:r>
          </a:p>
          <a:p>
            <a:r>
              <a:rPr lang="en-AU" sz="2400" dirty="0"/>
              <a:t>Yet, fifty years after the discovery of quarks, we are only just beginning to understand how QCD moulds the basic bricks for nuclei: pions, neutrons, protons, etc.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GB" sz="3600" kern="0" dirty="0"/>
              <a:t>2013: Englert &amp; Higgs</a:t>
            </a:r>
          </a:p>
        </p:txBody>
      </p:sp>
      <p:pic>
        <p:nvPicPr>
          <p:cNvPr id="10" name="Picture 9" descr="nobel Prize Logo.jpg">
            <a:extLst>
              <a:ext uri="{FF2B5EF4-FFF2-40B4-BE49-F238E27FC236}">
                <a16:creationId xmlns:a16="http://schemas.microsoft.com/office/drawing/2014/main" id="{E6D13373-19BD-48D1-BAA3-4086E34CD3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9413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0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E6CE12-B77B-4D08-A2D1-E8727555D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6071" y="1799294"/>
            <a:ext cx="4997329" cy="32399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FC28B-99BB-43E9-A419-79780264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/>
          <a:lstStyle/>
          <a:p>
            <a:r>
              <a:rPr lang="en-GB" sz="2800" i="1" dirty="0"/>
              <a:t>π</a:t>
            </a:r>
            <a:r>
              <a:rPr lang="en-GB" dirty="0"/>
              <a:t> </a:t>
            </a:r>
            <a:r>
              <a:rPr lang="en-US" sz="2800" dirty="0"/>
              <a:t>valence-quark distributions</a:t>
            </a:r>
            <a:br>
              <a:rPr lang="en-US" sz="2800" dirty="0"/>
            </a:br>
            <a:r>
              <a:rPr lang="en-US" sz="2800" dirty="0"/>
              <a:t>20 Years of Evolution → 2019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C677A6-447E-4725-ABF0-33FBF1DF83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4665"/>
                <a:ext cx="6553199" cy="5596732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GB" sz="2000" dirty="0">
                    <a:solidFill>
                      <a:schemeClr val="tx2">
                        <a:lumMod val="75000"/>
                      </a:schemeClr>
                    </a:solidFill>
                  </a:rPr>
                  <a:t>Renewed pressure being applied by theory advances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GB" sz="2000" dirty="0">
                    <a:solidFill>
                      <a:schemeClr val="tx2">
                        <a:lumMod val="75000"/>
                      </a:schemeClr>
                    </a:solidFill>
                  </a:rPr>
                  <a:t>Novel lattice-QCD algorithms beginning to yield results for </a:t>
                </a:r>
                <a:r>
                  <a:rPr lang="en-GB" sz="2000" u="sng" dirty="0">
                    <a:solidFill>
                      <a:schemeClr val="tx2">
                        <a:lumMod val="75000"/>
                      </a:schemeClr>
                    </a:solidFill>
                  </a:rPr>
                  <a:t>pointwise</a:t>
                </a:r>
                <a:r>
                  <a:rPr lang="en-GB" sz="2000" dirty="0">
                    <a:solidFill>
                      <a:schemeClr val="tx2">
                        <a:lumMod val="75000"/>
                      </a:schemeClr>
                    </a:solidFill>
                  </a:rPr>
                  <a:t> behaviour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000" b="0" i="1" baseline="3000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20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20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sz="20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/>
                  <a:t>Developments in continuum-QCD have enabled 1</a:t>
                </a:r>
                <a:r>
                  <a:rPr lang="en-GB" sz="2000" baseline="30000" dirty="0"/>
                  <a:t>st</a:t>
                </a:r>
                <a:r>
                  <a:rPr lang="en-GB" sz="2000" dirty="0"/>
                  <a:t> parameter-free predictions of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      valence, </a:t>
                </a:r>
                <a:r>
                  <a:rPr lang="en-GB" sz="2000" dirty="0">
                    <a:solidFill>
                      <a:srgbClr val="008000"/>
                    </a:solidFill>
                  </a:rPr>
                  <a:t>glue</a:t>
                </a: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dirty="0"/>
                  <a:t>and</a:t>
                </a: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dirty="0">
                    <a:solidFill>
                      <a:srgbClr val="C00000"/>
                    </a:solidFill>
                  </a:rPr>
                  <a:t>sea</a:t>
                </a: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dirty="0"/>
                  <a:t>distributions within the pion 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GB" dirty="0">
                    <a:solidFill>
                      <a:srgbClr val="0000FF"/>
                    </a:solidFill>
                  </a:rPr>
                  <a:t>Reveal that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 baseline="30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0000FF"/>
                    </a:solidFill>
                  </a:rPr>
                  <a:t>is </a:t>
                </a:r>
                <a:r>
                  <a:rPr lang="en-GB" u="sng" dirty="0">
                    <a:solidFill>
                      <a:srgbClr val="0000FF"/>
                    </a:solidFill>
                  </a:rPr>
                  <a:t>hardened</a:t>
                </a:r>
                <a:r>
                  <a:rPr lang="en-GB" dirty="0">
                    <a:solidFill>
                      <a:srgbClr val="0000FF"/>
                    </a:solidFill>
                  </a:rPr>
                  <a:t> by emergent mass</a:t>
                </a:r>
                <a:endParaRPr lang="en-GB" sz="1800" dirty="0">
                  <a:solidFill>
                    <a:srgbClr val="0000FF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/>
                  <a:t>Agreement between </a:t>
                </a:r>
              </a:p>
              <a:p>
                <a:pPr marL="40005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dirty="0"/>
                  <a:t>new </a:t>
                </a:r>
                <a:r>
                  <a:rPr lang="en-GB" dirty="0">
                    <a:solidFill>
                      <a:srgbClr val="0000FF"/>
                    </a:solidFill>
                  </a:rPr>
                  <a:t>continuum prediction for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 baseline="30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0000FF"/>
                    </a:solidFill>
                  </a:rPr>
                  <a:t> [Ding:2019lwe] </a:t>
                </a:r>
                <a:r>
                  <a:rPr lang="en-GB" dirty="0"/>
                  <a:t>and recent </a:t>
                </a:r>
                <a:r>
                  <a:rPr lang="en-GB" dirty="0">
                    <a:solidFill>
                      <a:schemeClr val="bg2">
                        <a:lumMod val="25000"/>
                      </a:schemeClr>
                    </a:solidFill>
                  </a:rPr>
                  <a:t>lattice-QCD result [Sufian:2019bol] 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GB" sz="2000" dirty="0"/>
                  <a:t>R</a:t>
                </a:r>
                <a:r>
                  <a:rPr lang="en-GB" dirty="0"/>
                  <a:t>eal strides being made toward understanding pion structure.  </a:t>
                </a:r>
                <a:r>
                  <a:rPr lang="en-GB" sz="1800" dirty="0"/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GB" sz="2000" dirty="0"/>
                  <a:t>Standard Model prediction is stronger than ever before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C677A6-447E-4725-ABF0-33FBF1DF8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4665"/>
                <a:ext cx="6553199" cy="5596732"/>
              </a:xfrm>
              <a:blipFill>
                <a:blip r:embed="rId3"/>
                <a:stretch>
                  <a:fillRect l="-837" t="-545" r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39AF-7FC7-49BF-91AC-AF01102B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2C46-1C67-4E43-A6EA-161801F2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15C01-3568-44C5-AC5A-A8EDC33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561D1-34A5-42F8-B384-79CD0DC5248D}"/>
              </a:ext>
            </a:extLst>
          </p:cNvPr>
          <p:cNvSpPr txBox="1"/>
          <p:nvPr/>
        </p:nvSpPr>
        <p:spPr>
          <a:xfrm>
            <a:off x="9677400" y="1008857"/>
            <a:ext cx="2012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β</a:t>
            </a:r>
            <a:r>
              <a:rPr lang="en-GB" baseline="30000" dirty="0" err="1">
                <a:solidFill>
                  <a:srgbClr val="0000FF"/>
                </a:solidFill>
              </a:rPr>
              <a:t>contm</a:t>
            </a:r>
            <a:r>
              <a:rPr lang="en-GB" dirty="0">
                <a:solidFill>
                  <a:srgbClr val="0000FF"/>
                </a:solidFill>
              </a:rPr>
              <a:t>(ζ</a:t>
            </a:r>
            <a:r>
              <a:rPr lang="en-GB" baseline="-25000" dirty="0">
                <a:solidFill>
                  <a:srgbClr val="0000FF"/>
                </a:solidFill>
              </a:rPr>
              <a:t>5</a:t>
            </a:r>
            <a:r>
              <a:rPr lang="en-GB" dirty="0">
                <a:solidFill>
                  <a:srgbClr val="0000FF"/>
                </a:solidFill>
              </a:rPr>
              <a:t>) = 2.66(12)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β</a:t>
            </a:r>
            <a:r>
              <a:rPr lang="en-GB" baseline="30000" dirty="0">
                <a:solidFill>
                  <a:schemeClr val="tx1">
                    <a:lumMod val="75000"/>
                  </a:schemeClr>
                </a:solidFill>
              </a:rPr>
              <a:t>lattice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(ζ</a:t>
            </a:r>
            <a:r>
              <a:rPr lang="en-GB" baseline="-25000" dirty="0">
                <a:solidFill>
                  <a:schemeClr val="tx1">
                    <a:lumMod val="75000"/>
                  </a:schemeClr>
                </a:solidFill>
              </a:rPr>
              <a:t>5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) = 2.45(58)</a:t>
            </a:r>
          </a:p>
          <a:p>
            <a:endParaRPr lang="en-GB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E3742B-4C8C-4C1E-9838-399DC5E317B1}"/>
              </a:ext>
            </a:extLst>
          </p:cNvPr>
          <p:cNvCxnSpPr>
            <a:cxnSpLocks/>
          </p:cNvCxnSpPr>
          <p:nvPr/>
        </p:nvCxnSpPr>
        <p:spPr bwMode="auto">
          <a:xfrm flipV="1">
            <a:off x="5791200" y="3003948"/>
            <a:ext cx="3689471" cy="133945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6BE3EA-0126-4F8E-B429-BD5CC327028E}"/>
              </a:ext>
            </a:extLst>
          </p:cNvPr>
          <p:cNvCxnSpPr>
            <a:cxnSpLocks/>
          </p:cNvCxnSpPr>
          <p:nvPr/>
        </p:nvCxnSpPr>
        <p:spPr bwMode="auto">
          <a:xfrm flipV="1">
            <a:off x="6647392" y="2303463"/>
            <a:ext cx="2420408" cy="1629568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56437F2-7A3E-4442-99D2-7B64F3C94737}"/>
              </a:ext>
            </a:extLst>
          </p:cNvPr>
          <p:cNvSpPr txBox="1">
            <a:spLocks/>
          </p:cNvSpPr>
          <p:nvPr/>
        </p:nvSpPr>
        <p:spPr bwMode="auto">
          <a:xfrm>
            <a:off x="457199" y="5619936"/>
            <a:ext cx="11506201" cy="68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i="1" kern="0" dirty="0">
                <a:solidFill>
                  <a:srgbClr val="C00000"/>
                </a:solidFill>
              </a:rPr>
              <a:t>Now – after 30 years – new era dawning in which the ultimate experimental checks can be made</a:t>
            </a:r>
            <a:endParaRPr lang="en-GB" sz="2000" kern="0" dirty="0"/>
          </a:p>
          <a:p>
            <a:pPr>
              <a:spcBef>
                <a:spcPts val="0"/>
              </a:spcBef>
            </a:pPr>
            <a:endParaRPr lang="en-GB" sz="2000" kern="0" dirty="0"/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269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733926"/>
            <a:ext cx="9144000" cy="1362075"/>
          </a:xfrm>
        </p:spPr>
        <p:txBody>
          <a:bodyPr/>
          <a:lstStyle/>
          <a:p>
            <a:pPr lvl="0" algn="ctr"/>
            <a:r>
              <a:rPr lang="en-US" sz="6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Meson Wave Functions</a:t>
            </a:r>
            <a:endParaRPr lang="en-US" sz="6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07080" y="6630193"/>
            <a:ext cx="4191000" cy="455613"/>
          </a:xfrm>
        </p:spPr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pi and K Structure at the EIC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09800" y="4810126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1850" y="304800"/>
            <a:ext cx="51435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044076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44" y="1798638"/>
            <a:ext cx="5171856" cy="3763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800" dirty="0"/>
              <a:t>Emergent Mass </a:t>
            </a:r>
            <a:br>
              <a:rPr lang="en-GB" sz="2800" dirty="0"/>
            </a:br>
            <a:r>
              <a:rPr lang="en-GB" sz="2800" i="1" dirty="0"/>
              <a:t>vs</a:t>
            </a:r>
            <a:r>
              <a:rPr lang="en-GB" sz="2800" dirty="0"/>
              <a:t>. Higgs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0037"/>
            <a:ext cx="5562600" cy="5440363"/>
          </a:xfrm>
        </p:spPr>
        <p:txBody>
          <a:bodyPr/>
          <a:lstStyle/>
          <a:p>
            <a:r>
              <a:rPr lang="en-GB" dirty="0"/>
              <a:t>When does Higgs mechanism begin to influence mass generation?</a:t>
            </a:r>
          </a:p>
          <a:p>
            <a:r>
              <a:rPr lang="en-GB" dirty="0"/>
              <a:t>limit </a:t>
            </a:r>
            <a:r>
              <a:rPr lang="en-GB" i="1" dirty="0" err="1"/>
              <a:t>m</a:t>
            </a:r>
            <a:r>
              <a:rPr lang="en-GB" baseline="-25000" dirty="0" err="1"/>
              <a:t>quark</a:t>
            </a:r>
            <a:r>
              <a:rPr lang="en-GB" dirty="0"/>
              <a:t>→ ∞</a:t>
            </a:r>
          </a:p>
          <a:p>
            <a:pPr marL="0" indent="0">
              <a:buNone/>
            </a:pPr>
            <a:r>
              <a:rPr lang="en-GB" i="1" dirty="0"/>
              <a:t>	φ(x)</a:t>
            </a:r>
            <a:r>
              <a:rPr lang="en-GB" dirty="0"/>
              <a:t> → </a:t>
            </a:r>
            <a:r>
              <a:rPr lang="en-GB" i="1" dirty="0"/>
              <a:t>δ(x-½)</a:t>
            </a:r>
          </a:p>
          <a:p>
            <a:r>
              <a:rPr lang="en-GB" dirty="0"/>
              <a:t>limit </a:t>
            </a:r>
            <a:r>
              <a:rPr lang="en-GB" dirty="0" err="1"/>
              <a:t>m</a:t>
            </a:r>
            <a:r>
              <a:rPr lang="en-GB" baseline="-25000" dirty="0" err="1"/>
              <a:t>quark</a:t>
            </a:r>
            <a:r>
              <a:rPr lang="en-GB" dirty="0"/>
              <a:t> → 0</a:t>
            </a:r>
          </a:p>
          <a:p>
            <a:pPr marL="0" indent="0">
              <a:buNone/>
            </a:pPr>
            <a:r>
              <a:rPr lang="en-GB" i="1" dirty="0"/>
              <a:t>	φ(x)</a:t>
            </a:r>
            <a:r>
              <a:rPr lang="en-GB" dirty="0"/>
              <a:t> ∼ (8/π) [x(1-x)]</a:t>
            </a:r>
            <a:r>
              <a:rPr lang="en-GB" i="1" baseline="30000" dirty="0"/>
              <a:t>½</a:t>
            </a:r>
            <a:endParaRPr lang="en-GB" baseline="30000" dirty="0"/>
          </a:p>
          <a:p>
            <a:r>
              <a:rPr lang="en-GB" dirty="0"/>
              <a:t>Transition boundary lies just above</a:t>
            </a:r>
            <a:r>
              <a:rPr lang="en-GB" i="1" dirty="0"/>
              <a:t> </a:t>
            </a:r>
            <a:r>
              <a:rPr lang="en-GB" i="1" dirty="0" err="1"/>
              <a:t>m</a:t>
            </a:r>
            <a:r>
              <a:rPr lang="en-GB" baseline="-25000" dirty="0" err="1"/>
              <a:t>strange</a:t>
            </a:r>
            <a:endParaRPr lang="en-GB" baseline="-25000" dirty="0"/>
          </a:p>
          <a:p>
            <a:r>
              <a:rPr lang="en-AU" i="1" dirty="0">
                <a:solidFill>
                  <a:srgbClr val="008000"/>
                </a:solidFill>
              </a:rPr>
              <a:t>Hence … Comparisons between distributions of truly light quarks and those describing strange quarks are ideally suited to exposing measurable signals of emergent mass in counterpoint to Higgs-driven effects</a:t>
            </a:r>
            <a:endParaRPr lang="en-GB" i="1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12701"/>
            <a:ext cx="4343400" cy="6730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Parton distribution amplitudes of S-wave heavy-</a:t>
            </a: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</a:rPr>
              <a:t>quarkonia</a:t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Minghui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Ding, Fei Gao, Lei Chang, Yu-Xin Liu and Craig D. Roberts</a:t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arXiv:1511.04943 [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  <a:hlinkClick r:id="rId3"/>
              </a:rPr>
              <a:t>nucl-th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]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, Phys. Lett. B </a:t>
            </a:r>
            <a:r>
              <a:rPr lang="en-GB" sz="1200" b="1" dirty="0">
                <a:solidFill>
                  <a:schemeClr val="accent1">
                    <a:lumMod val="50000"/>
                  </a:schemeClr>
                </a:solidFill>
              </a:rPr>
              <a:t>753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 (2016) pp. 330-335</a:t>
            </a:r>
            <a:endParaRPr lang="en-GB" sz="12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6990" y="354913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008000"/>
                </a:solidFill>
              </a:rPr>
              <a:t>q+q</a:t>
            </a:r>
            <a:r>
              <a:rPr lang="en-GB" sz="1600" baseline="-25000" dirty="0" err="1">
                <a:solidFill>
                  <a:srgbClr val="008000"/>
                </a:solidFill>
              </a:rPr>
              <a:t>bar</a:t>
            </a:r>
            <a:r>
              <a:rPr lang="en-GB" sz="1600" dirty="0">
                <a:solidFill>
                  <a:srgbClr val="008000"/>
                </a:solidFill>
              </a:rPr>
              <a:t>: Emergent  </a:t>
            </a:r>
          </a:p>
          <a:p>
            <a:r>
              <a:rPr lang="en-GB" sz="1600" dirty="0">
                <a:solidFill>
                  <a:srgbClr val="008000"/>
                </a:solidFill>
              </a:rPr>
              <a:t>        (strong mass)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62501" y="2331121"/>
            <a:ext cx="131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c+c</a:t>
            </a:r>
            <a:r>
              <a:rPr lang="en-GB" sz="1600" baseline="-25000" dirty="0" err="1">
                <a:solidFill>
                  <a:schemeClr val="tx2">
                    <a:lumMod val="75000"/>
                  </a:schemeClr>
                </a:solidFill>
              </a:rPr>
              <a:t>bar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: Higgs</a:t>
            </a:r>
          </a:p>
          <a:p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  (weak mass)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05386" y="2362200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asymptotic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8001001" y="2621298"/>
            <a:ext cx="1143000" cy="502902"/>
          </a:xfrm>
          <a:prstGeom prst="straightConnector1">
            <a:avLst/>
          </a:prstGeom>
          <a:noFill/>
          <a:ln w="9525" cap="flat" cmpd="sng" algn="ctr">
            <a:solidFill>
              <a:srgbClr val="66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924801" y="3055162"/>
            <a:ext cx="762000" cy="221439"/>
          </a:xfrm>
          <a:prstGeom prst="straightConnector1">
            <a:avLst/>
          </a:prstGeom>
          <a:noFill/>
          <a:ln w="9525" cap="flat" cmpd="sng" algn="ctr">
            <a:solidFill>
              <a:srgbClr val="0A0A0A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209991" y="2831069"/>
            <a:ext cx="119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A0A0A"/>
                </a:solidFill>
              </a:rPr>
              <a:t>s+s</a:t>
            </a:r>
            <a:r>
              <a:rPr lang="en-GB" baseline="-25000" dirty="0" err="1">
                <a:solidFill>
                  <a:srgbClr val="0A0A0A"/>
                </a:solidFill>
              </a:rPr>
              <a:t>bar</a:t>
            </a:r>
            <a:r>
              <a:rPr lang="en-GB" dirty="0">
                <a:solidFill>
                  <a:srgbClr val="0A0A0A"/>
                </a:solidFill>
              </a:rPr>
              <a:t>: </a:t>
            </a:r>
          </a:p>
          <a:p>
            <a:r>
              <a:rPr lang="en-GB" sz="1400" dirty="0">
                <a:solidFill>
                  <a:srgbClr val="0A0A0A"/>
                </a:solidFill>
              </a:rPr>
              <a:t>on the border</a:t>
            </a:r>
            <a:endParaRPr lang="en-GB" sz="1400" baseline="-25000" dirty="0">
              <a:solidFill>
                <a:srgbClr val="0A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3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C3A2-9A84-41F6-9115-F00B4D65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Emergent Mass </a:t>
            </a:r>
            <a:r>
              <a:rPr lang="en-GB" sz="3200" i="1" dirty="0"/>
              <a:t>vs</a:t>
            </a:r>
            <a:r>
              <a:rPr lang="en-GB" sz="3200" dirty="0"/>
              <a:t>. Higgs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24A65-17EC-4D66-BDD2-C175CDD948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52468"/>
                <a:ext cx="6324600" cy="4525963"/>
              </a:xfrm>
            </p:spPr>
            <p:txBody>
              <a:bodyPr/>
              <a:lstStyle/>
              <a:p>
                <a:r>
                  <a:rPr lang="en-AU" dirty="0"/>
                  <a:t>Striking example found in contrast between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400" i="1" baseline="3000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AU" dirty="0"/>
                  <a:t> &amp;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400" b="0" i="1" baseline="3000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AU" dirty="0"/>
                  <a:t>at large </a:t>
                </a:r>
                <a:r>
                  <a:rPr lang="en-AU" i="1" dirty="0"/>
                  <a:t>x</a:t>
                </a:r>
              </a:p>
              <a:p>
                <a:r>
                  <a:rPr lang="en-AU" dirty="0"/>
                  <a:t>Significant disparity between these distributions would point to big difference between fractions of pion and kaon momentum carried by other bound state participants, particularly gluons.</a:t>
                </a:r>
              </a:p>
              <a:p>
                <a:r>
                  <a:rPr lang="en-AU" dirty="0"/>
                  <a:t>Prediction for ratio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400" b="0" i="1" baseline="3000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/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400" i="1" baseline="3000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is available [Chen:2016sno].  </a:t>
                </a:r>
              </a:p>
              <a:p>
                <a:r>
                  <a:rPr lang="en-AU" dirty="0"/>
                  <a:t>Confirms assessment:</a:t>
                </a:r>
              </a:p>
              <a:p>
                <a:pPr lvl="1"/>
                <a:r>
                  <a:rPr lang="en-AU" dirty="0"/>
                  <a:t>gluon content of kaon at hadronic scale  = </a:t>
                </a:r>
                <a:r>
                  <a:rPr lang="en-GB" dirty="0"/>
                  <a:t>5 ± 5 %</a:t>
                </a:r>
              </a:p>
              <a:p>
                <a:pPr lvl="1"/>
                <a:r>
                  <a:rPr lang="en-GB" dirty="0"/>
                  <a:t>Pion more-than 30%</a:t>
                </a:r>
              </a:p>
              <a:p>
                <a:r>
                  <a:rPr lang="en-AU" dirty="0"/>
                  <a:t>Persists to large resolving scales, e.g. at </a:t>
                </a:r>
                <a:r>
                  <a:rPr lang="en-GB" dirty="0"/>
                  <a:t>ζ=2 GeV, 	〈</a:t>
                </a:r>
                <a:r>
                  <a:rPr lang="en-A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dirty="0"/>
                  <a:t>〉</a:t>
                </a:r>
                <a:r>
                  <a:rPr lang="en-GB" baseline="-25000" dirty="0"/>
                  <a:t>g</a:t>
                </a:r>
                <a:r>
                  <a:rPr lang="en-GB" baseline="30000" dirty="0"/>
                  <a:t>π</a:t>
                </a:r>
                <a:r>
                  <a:rPr lang="en-GB" dirty="0"/>
                  <a:t> ≈ 1.5 〈</a:t>
                </a:r>
                <a:r>
                  <a:rPr lang="en-A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dirty="0"/>
                  <a:t>〉</a:t>
                </a:r>
                <a:r>
                  <a:rPr lang="en-GB" baseline="-25000" dirty="0"/>
                  <a:t>g</a:t>
                </a:r>
                <a:r>
                  <a:rPr lang="en-GB" baseline="30000" dirty="0"/>
                  <a:t>K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24A65-17EC-4D66-BDD2-C175CDD948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52468"/>
                <a:ext cx="6324600" cy="4525963"/>
              </a:xfrm>
              <a:blipFill>
                <a:blip r:embed="rId2"/>
                <a:stretch>
                  <a:fillRect l="-1060" t="-808" r="-1349" b="-9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B5FB7-96A2-4711-A2FC-3ABADEE2F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D6633-B2C6-4D6E-98CD-D5E7AFDD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8689B-4436-4F17-973A-DB7A6763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9B3FE-ADB4-4DA9-8E0B-18983D472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01" y="1417638"/>
            <a:ext cx="5094440" cy="3276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B6B553-AFF9-4EE8-A4C4-C12E6F9A86AA}"/>
              </a:ext>
            </a:extLst>
          </p:cNvPr>
          <p:cNvSpPr/>
          <p:nvPr/>
        </p:nvSpPr>
        <p:spPr bwMode="auto">
          <a:xfrm>
            <a:off x="8502623" y="1452468"/>
            <a:ext cx="914400" cy="25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8000"/>
                </a:solidFill>
                <a:latin typeface="Calibri" pitchFamily="34" charset="0"/>
              </a:rPr>
              <a:t>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4D075B-ABAA-4619-B284-B983811F1447}"/>
              </a:ext>
            </a:extLst>
          </p:cNvPr>
          <p:cNvSpPr/>
          <p:nvPr/>
        </p:nvSpPr>
        <p:spPr bwMode="auto">
          <a:xfrm>
            <a:off x="8174804" y="2156848"/>
            <a:ext cx="914400" cy="25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99"/>
                </a:solidFill>
                <a:latin typeface="Calibri" pitchFamily="34" charset="0"/>
              </a:rPr>
              <a:t>10%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AC47B04-6F41-45A2-88C4-A2E06AE5CAB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50023" y="4801578"/>
                <a:ext cx="5334000" cy="1284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Wingdings" pitchFamily="2" charset="2"/>
                  <a:buChar char="Ø"/>
                  <a:defRPr sz="2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•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AU" kern="0" dirty="0"/>
                  <a:t>Difference in gluon content expressed clearly in large-</a:t>
                </a:r>
                <a:r>
                  <a:rPr lang="en-AU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AU" kern="0" dirty="0"/>
                  <a:t> behaviour of </a:t>
                </a:r>
              </a:p>
              <a:p>
                <a:pPr marL="0" indent="0">
                  <a:buNone/>
                </a:pPr>
                <a:r>
                  <a:rPr lang="en-AU" kern="0" dirty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 baseline="3000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/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 baseline="3000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AU" kern="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AC47B04-6F41-45A2-88C4-A2E06AE5C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0023" y="4801578"/>
                <a:ext cx="5334000" cy="1284194"/>
              </a:xfrm>
              <a:prstGeom prst="rect">
                <a:avLst/>
              </a:prstGeom>
              <a:blipFill>
                <a:blip r:embed="rId4"/>
                <a:stretch>
                  <a:fillRect l="-1257" t="-3333" b="-4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DBC64F-8E5A-4809-BB9E-891E5CB7ED41}"/>
              </a:ext>
            </a:extLst>
          </p:cNvPr>
          <p:cNvCxnSpPr>
            <a:stCxn id="7" idx="2"/>
          </p:cNvCxnSpPr>
          <p:nvPr/>
        </p:nvCxnSpPr>
        <p:spPr bwMode="auto">
          <a:xfrm flipV="1">
            <a:off x="9610621" y="2861228"/>
            <a:ext cx="1438379" cy="1833010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E20C6D0-2622-478B-8BE5-5338F64E9ACD}"/>
              </a:ext>
            </a:extLst>
          </p:cNvPr>
          <p:cNvSpPr txBox="1"/>
          <p:nvPr/>
        </p:nvSpPr>
        <p:spPr>
          <a:xfrm>
            <a:off x="8501780" y="2602952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glue in π ≫ glue in K</a:t>
            </a:r>
          </a:p>
        </p:txBody>
      </p:sp>
    </p:spTree>
    <p:extLst>
      <p:ext uri="{BB962C8B-B14F-4D97-AF65-F5344CB8AC3E}">
        <p14:creationId xmlns:p14="http://schemas.microsoft.com/office/powerpoint/2010/main" val="35245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br>
              <a:rPr lang="en-GB" sz="2400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6301" y="884238"/>
                <a:ext cx="10706099" cy="5059363"/>
              </a:xfrm>
            </p:spPr>
            <p:txBody>
              <a:bodyPr/>
              <a:lstStyle/>
              <a:p>
                <a:r>
                  <a:rPr lang="en-AU" sz="2400" dirty="0"/>
                  <a:t>Empirical signal of almost-pure </a:t>
                </a:r>
                <a:r>
                  <a:rPr lang="en-AU" sz="2400" dirty="0" err="1"/>
                  <a:t>Nambu</a:t>
                </a:r>
                <a:r>
                  <a:rPr lang="en-AU" sz="2400" dirty="0"/>
                  <a:t>-Goldstone-boson character of pion</a:t>
                </a:r>
              </a:p>
              <a:p>
                <a:r>
                  <a:rPr lang="en-AU" sz="2400" dirty="0"/>
                  <a:t>Marking near perfect expression of </a:t>
                </a:r>
              </a:p>
              <a:p>
                <a:endParaRPr lang="en-AU" sz="2400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AU" sz="2400" dirty="0"/>
                  <a:t>     in the almost-massless pion</a:t>
                </a:r>
              </a:p>
              <a:p>
                <a:r>
                  <a:rPr lang="en-AU" sz="2400" dirty="0"/>
                  <a:t>Compared to incomplete cancellation in the strange-quark-containing kaon.  </a:t>
                </a:r>
              </a:p>
              <a:p>
                <a:r>
                  <a:rPr lang="en-AU" sz="2400" dirty="0"/>
                  <a:t>Big Issue, however: </a:t>
                </a:r>
              </a:p>
              <a:p>
                <a:pPr lvl="1"/>
                <a:r>
                  <a:rPr lang="en-AU" sz="2400" dirty="0"/>
                  <a:t>Only one forty-year-old measurement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400" i="1" baseline="3000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/>
                  <a:t>/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400" i="1" baseline="3000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AU" sz="2400" dirty="0"/>
              </a:p>
              <a:p>
                <a:pPr lvl="1"/>
                <a:r>
                  <a:rPr lang="en-AU" sz="2400" dirty="0"/>
                  <a:t>CERN [Badier:1980jq].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6301" y="884238"/>
                <a:ext cx="10706099" cy="5059363"/>
              </a:xfrm>
              <a:blipFill>
                <a:blip r:embed="rId3"/>
                <a:stretch>
                  <a:fillRect l="-797" t="-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3520" y="6629400"/>
            <a:ext cx="3962400" cy="304800"/>
          </a:xfrm>
        </p:spPr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1" y="4274229"/>
            <a:ext cx="2514600" cy="22184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/>
              <a:t>Valence-quark distribution functions in the kaon and 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/>
              <a:t>Chen Chen, Lei Chang </a:t>
            </a:r>
            <a:r>
              <a:rPr lang="en-AU" sz="1200" i="1" dirty="0"/>
              <a:t>et al</a:t>
            </a:r>
            <a:r>
              <a:rPr lang="en-AU" sz="1200" dirty="0"/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hlinkClick r:id="rId5"/>
              </a:rPr>
              <a:t>arXiv:1602.01502 [</a:t>
            </a:r>
            <a:r>
              <a:rPr lang="en-AU" sz="1200" dirty="0" err="1">
                <a:hlinkClick r:id="rId5"/>
              </a:rPr>
              <a:t>nucl-th</a:t>
            </a:r>
            <a:r>
              <a:rPr lang="en-AU" sz="1200" dirty="0">
                <a:hlinkClick r:id="rId5"/>
              </a:rPr>
              <a:t>]</a:t>
            </a:r>
            <a:r>
              <a:rPr lang="en-AU" sz="1200" dirty="0"/>
              <a:t>, </a:t>
            </a:r>
            <a:r>
              <a:rPr lang="en-GB" sz="1200" dirty="0">
                <a:hlinkClick r:id="rId6"/>
              </a:rPr>
              <a:t>Phys. Rev. D</a:t>
            </a:r>
            <a:r>
              <a:rPr lang="en-GB" sz="1200" b="1" dirty="0">
                <a:hlinkClick r:id="rId6"/>
              </a:rPr>
              <a:t>93</a:t>
            </a:r>
            <a:r>
              <a:rPr lang="en-GB" sz="1200" dirty="0">
                <a:hlinkClick r:id="rId6"/>
              </a:rPr>
              <a:t> (2016) 074021/1-11</a:t>
            </a:r>
            <a:endParaRPr lang="en-GB" sz="1200" dirty="0">
              <a:latin typeface="Calibri" pitchFamily="34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1BE1074-F5A7-4C6F-8CEE-18777D1DFD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74146"/>
            <a:ext cx="9829800" cy="6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0799-23D2-4E1F-A687-8EBD0AE2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57064-89CE-471A-AB79-E7D79CAC5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525963"/>
          </a:xfrm>
        </p:spPr>
        <p:txBody>
          <a:bodyPr/>
          <a:lstStyle/>
          <a:p>
            <a:r>
              <a:rPr lang="en-AU" dirty="0"/>
              <a:t>Cannot claim understanding of Standard Model until explanation is provided for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dirty="0"/>
              <a:t>	</a:t>
            </a:r>
            <a:r>
              <a:rPr lang="en-AU" u="sng" dirty="0"/>
              <a:t>emergence</a:t>
            </a:r>
            <a:r>
              <a:rPr lang="en-AU" dirty="0"/>
              <a:t> and </a:t>
            </a:r>
            <a:r>
              <a:rPr lang="en-AU" u="sng" dirty="0"/>
              <a:t>structure</a:t>
            </a:r>
            <a:r>
              <a:rPr lang="en-AU" dirty="0"/>
              <a:t> of </a:t>
            </a:r>
            <a:r>
              <a:rPr lang="en-AU" dirty="0" err="1"/>
              <a:t>Nambu</a:t>
            </a:r>
            <a:r>
              <a:rPr lang="en-AU" dirty="0"/>
              <a:t>-Goldstone (NG) modes</a:t>
            </a:r>
          </a:p>
          <a:p>
            <a:r>
              <a:rPr lang="en-AU" dirty="0"/>
              <a:t>NG modes are far more complex than is typically thought.  </a:t>
            </a:r>
          </a:p>
          <a:p>
            <a:pPr lvl="1">
              <a:spcBef>
                <a:spcPts val="0"/>
              </a:spcBef>
            </a:pPr>
            <a:r>
              <a:rPr lang="en-AU" sz="2200" dirty="0"/>
              <a:t>Not </a:t>
            </a:r>
            <a:r>
              <a:rPr lang="en-AU" sz="2200" dirty="0" err="1"/>
              <a:t>pointlike</a:t>
            </a:r>
            <a:r>
              <a:rPr lang="en-AU" sz="2200" dirty="0"/>
              <a:t>; </a:t>
            </a:r>
          </a:p>
          <a:p>
            <a:pPr lvl="1">
              <a:spcBef>
                <a:spcPts val="0"/>
              </a:spcBef>
            </a:pPr>
            <a:r>
              <a:rPr lang="en-AU" sz="2200" dirty="0"/>
              <a:t>Intimately connected with the origin of mass; </a:t>
            </a:r>
          </a:p>
          <a:p>
            <a:pPr lvl="1">
              <a:spcBef>
                <a:spcPts val="0"/>
              </a:spcBef>
            </a:pPr>
            <a:r>
              <a:rPr lang="en-AU" sz="2200" dirty="0"/>
              <a:t>Probably play an essential part in any answer to the question of gluon and quark confinement in the </a:t>
            </a:r>
            <a:r>
              <a:rPr lang="en-AU" sz="2200" i="1" dirty="0"/>
              <a:t>physical</a:t>
            </a:r>
            <a:r>
              <a:rPr lang="en-AU" sz="2200" dirty="0"/>
              <a:t> Universe.  </a:t>
            </a:r>
          </a:p>
          <a:p>
            <a:r>
              <a:rPr lang="en-AU" dirty="0"/>
              <a:t>Internal structure of NG modes is very complicated; and that structure provides the clearest window onto the emergence of mass in the Standard Model.  </a:t>
            </a:r>
          </a:p>
          <a:p>
            <a:r>
              <a:rPr lang="en-AU" dirty="0"/>
              <a:t>Cleanest expression is found in following statement</a:t>
            </a:r>
          </a:p>
          <a:p>
            <a:pPr lvl="1"/>
            <a:r>
              <a:rPr lang="en-AU" sz="2200" i="1" dirty="0">
                <a:solidFill>
                  <a:srgbClr val="C00000"/>
                </a:solidFill>
              </a:rPr>
              <a:t>The gluon content of Nature's only near-pure </a:t>
            </a:r>
            <a:r>
              <a:rPr lang="en-AU" sz="2200" i="1" dirty="0" err="1">
                <a:solidFill>
                  <a:srgbClr val="C00000"/>
                </a:solidFill>
              </a:rPr>
              <a:t>Nambu</a:t>
            </a:r>
            <a:r>
              <a:rPr lang="en-AU" sz="2200" i="1" dirty="0">
                <a:solidFill>
                  <a:srgbClr val="C00000"/>
                </a:solidFill>
              </a:rPr>
              <a:t>-Goldstone mode, the pion, is far greater than that in any other hadron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BA310-EB9B-459F-8DF0-9E0BF87D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D60D0-6313-4CC9-B5BE-366308F2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294CE-8A22-4D3A-8036-BA7945BF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" name="Picture 6" descr="Insight.jpg">
            <a:extLst>
              <a:ext uri="{FF2B5EF4-FFF2-40B4-BE49-F238E27FC236}">
                <a16:creationId xmlns:a16="http://schemas.microsoft.com/office/drawing/2014/main" id="{350D8453-B391-46C8-B269-F9FCE4F66E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05780" cy="114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0799-23D2-4E1F-A687-8EBD0AE2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br>
              <a:rPr lang="en-GB" sz="3600" dirty="0"/>
            </a:b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57064-89CE-471A-AB79-E7D79CAC50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47800"/>
                <a:ext cx="10972800" cy="4525963"/>
              </a:xfrm>
            </p:spPr>
            <p:txBody>
              <a:bodyPr/>
              <a:lstStyle/>
              <a:p>
                <a:r>
                  <a:rPr lang="en-AU" dirty="0"/>
                  <a:t>Cleanest expression is found in following statement</a:t>
                </a:r>
              </a:p>
              <a:p>
                <a:pPr lvl="1"/>
                <a:r>
                  <a:rPr lang="en-AU" sz="2200" i="1" dirty="0">
                    <a:solidFill>
                      <a:srgbClr val="C00000"/>
                    </a:solidFill>
                  </a:rPr>
                  <a:t>The gluon content of Nature's only near-pure </a:t>
                </a:r>
                <a:r>
                  <a:rPr lang="en-AU" sz="2200" i="1" dirty="0" err="1">
                    <a:solidFill>
                      <a:srgbClr val="C00000"/>
                    </a:solidFill>
                  </a:rPr>
                  <a:t>Nambu</a:t>
                </a:r>
                <a:r>
                  <a:rPr lang="en-AU" sz="2200" i="1" dirty="0">
                    <a:solidFill>
                      <a:srgbClr val="C00000"/>
                    </a:solidFill>
                  </a:rPr>
                  <a:t>-Goldstone mode, the pion, is far greater than that in any other hadron</a:t>
                </a:r>
                <a:r>
                  <a:rPr lang="en-AU" sz="2200" dirty="0"/>
                  <a:t> </a:t>
                </a:r>
              </a:p>
              <a:p>
                <a:r>
                  <a:rPr lang="en-AU" dirty="0"/>
                  <a:t>Observably expressed in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 baseline="3000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AU" dirty="0"/>
                  <a:t> &amp;  accentuated in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 baseline="3000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/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 baseline="3000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AU" dirty="0"/>
              </a:p>
              <a:p>
                <a:r>
                  <a:rPr lang="en-AU" dirty="0"/>
                  <a:t>New-era experiments, capable of validating these predictions, are of highest priority.  </a:t>
                </a:r>
              </a:p>
              <a:p>
                <a:r>
                  <a:rPr lang="en-AU" dirty="0"/>
                  <a:t>Why Validation?</a:t>
                </a:r>
              </a:p>
              <a:p>
                <a:pPr lvl="1"/>
                <a:r>
                  <a:rPr lang="en-AU" sz="2200" dirty="0"/>
                  <a:t>Pion properties are critical to the formation of everything:</a:t>
                </a:r>
              </a:p>
              <a:p>
                <a:pPr lvl="2"/>
                <a:r>
                  <a:rPr lang="en-AU" sz="2200" dirty="0"/>
                  <a:t>From nucleons, to nuclei, and on to neutron stars. </a:t>
                </a:r>
              </a:p>
              <a:p>
                <a:r>
                  <a:rPr lang="en-AU" sz="2400" dirty="0"/>
                  <a:t>A chapter of the Standard Model, for which Yukawa wrote the opening sentences more than eighty years ago, can be closed.</a:t>
                </a:r>
              </a:p>
              <a:p>
                <a:pPr lvl="1"/>
                <a:r>
                  <a:rPr lang="en-AU" sz="2600" i="1" dirty="0">
                    <a:solidFill>
                      <a:srgbClr val="C00000"/>
                    </a:solidFill>
                  </a:rPr>
                  <a:t>Elucidation of structural details of the Standard Model's only NG modes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57064-89CE-471A-AB79-E7D79CAC50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47800"/>
                <a:ext cx="10972800" cy="4525963"/>
              </a:xfrm>
              <a:blipFill>
                <a:blip r:embed="rId2"/>
                <a:stretch>
                  <a:fillRect l="-722" t="-943" b="-2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BA310-EB9B-459F-8DF0-9E0BF87D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D60D0-6313-4CC9-B5BE-366308F2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294CE-8A22-4D3A-8036-BA7945BF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Picture 6" descr="Insight.jpg">
            <a:extLst>
              <a:ext uri="{FF2B5EF4-FFF2-40B4-BE49-F238E27FC236}">
                <a16:creationId xmlns:a16="http://schemas.microsoft.com/office/drawing/2014/main" id="{97D7F6AC-E7D9-43D3-BD47-E05CF2141D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05780" cy="114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0799-23D2-4E1F-A687-8EBD0AE2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/>
              <a:t>Approved &amp; Planned Experiments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57064-89CE-471A-AB79-E7D79CAC5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5867400" cy="4525963"/>
          </a:xfrm>
        </p:spPr>
        <p:txBody>
          <a:bodyPr/>
          <a:lstStyle/>
          <a:p>
            <a:r>
              <a:rPr lang="en-AU" sz="2000" dirty="0" err="1"/>
              <a:t>JLab</a:t>
            </a:r>
            <a:r>
              <a:rPr lang="en-AU" sz="2000" dirty="0"/>
              <a:t> 12 … Tagged Deep Inelastic Scattering</a:t>
            </a:r>
          </a:p>
          <a:p>
            <a:pPr lvl="1"/>
            <a:r>
              <a:rPr lang="en-AU" dirty="0"/>
              <a:t>Pion and Kaon PDFs at large </a:t>
            </a:r>
            <a:r>
              <a:rPr lang="en-AU" i="1" dirty="0"/>
              <a:t>x</a:t>
            </a:r>
          </a:p>
          <a:p>
            <a:pPr lvl="1"/>
            <a:r>
              <a:rPr lang="en-GB" dirty="0"/>
              <a:t>Sullivan Process … </a:t>
            </a:r>
          </a:p>
          <a:p>
            <a:pPr lvl="2"/>
            <a:r>
              <a:rPr lang="en-GB" sz="1800" dirty="0"/>
              <a:t>γ + p → n + X </a:t>
            </a:r>
          </a:p>
          <a:p>
            <a:pPr lvl="2"/>
            <a:r>
              <a:rPr lang="en-GB" sz="1800" dirty="0"/>
              <a:t>γ + p → Λ + X</a:t>
            </a:r>
            <a:endParaRPr lang="en-GB" dirty="0"/>
          </a:p>
          <a:p>
            <a:pPr lvl="1"/>
            <a:r>
              <a:rPr lang="en-GB" b="1" i="1" dirty="0">
                <a:solidFill>
                  <a:srgbClr val="008000"/>
                </a:solidFill>
              </a:rPr>
              <a:t>Approved</a:t>
            </a:r>
            <a:r>
              <a:rPr lang="en-GB" dirty="0"/>
              <a:t> … R. A. Montgomery </a:t>
            </a:r>
            <a:r>
              <a:rPr lang="en-GB" i="1" dirty="0"/>
              <a:t>et al</a:t>
            </a:r>
            <a:r>
              <a:rPr lang="en-GB" dirty="0"/>
              <a:t>., AIP Conf. Proc. </a:t>
            </a:r>
            <a:r>
              <a:rPr lang="en-GB" b="1" dirty="0"/>
              <a:t>1819</a:t>
            </a:r>
            <a:r>
              <a:rPr lang="en-GB" dirty="0"/>
              <a:t> (2017) 030004 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BA310-EB9B-459F-8DF0-9E0BF87D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D60D0-6313-4CC9-B5BE-366308F2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294CE-8A22-4D3A-8036-BA7945BF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8" name="Picture 7" descr="A picture containing sky, wire, text, bird&#10;&#10;Description automatically generated">
            <a:extLst>
              <a:ext uri="{FF2B5EF4-FFF2-40B4-BE49-F238E27FC236}">
                <a16:creationId xmlns:a16="http://schemas.microsoft.com/office/drawing/2014/main" id="{005C2CD1-7166-4E33-998E-FFEC2916A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6" y="3429000"/>
            <a:ext cx="2186506" cy="292094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CD864D-E1B9-4D37-BDA4-8B8C66CDDEDB}"/>
              </a:ext>
            </a:extLst>
          </p:cNvPr>
          <p:cNvSpPr txBox="1">
            <a:spLocks/>
          </p:cNvSpPr>
          <p:nvPr/>
        </p:nvSpPr>
        <p:spPr bwMode="auto">
          <a:xfrm>
            <a:off x="6246956" y="1066800"/>
            <a:ext cx="5486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2000" i="1" kern="0" dirty="0"/>
              <a:t>Letter of Intent: A New QCD facility at the M2 beam line of the CERN SPS</a:t>
            </a:r>
            <a:r>
              <a:rPr lang="en-AU" sz="2000" kern="0" dirty="0"/>
              <a:t> (COMPASS++/AMBER), B. Adams, arXiv:1808.00848 [hep-ex] </a:t>
            </a:r>
          </a:p>
          <a:p>
            <a:endParaRPr lang="en-AU" i="1" kern="0" dirty="0"/>
          </a:p>
          <a:p>
            <a:endParaRPr lang="en-AU" i="1" kern="0" dirty="0"/>
          </a:p>
          <a:p>
            <a:endParaRPr lang="en-AU" i="1" kern="0" dirty="0"/>
          </a:p>
          <a:p>
            <a:pPr marL="0" indent="0">
              <a:buNone/>
            </a:pPr>
            <a:endParaRPr lang="en-AU" i="1" kern="0" dirty="0"/>
          </a:p>
          <a:p>
            <a:pPr>
              <a:spcBef>
                <a:spcPts val="1800"/>
              </a:spcBef>
            </a:pPr>
            <a:r>
              <a:rPr lang="en-AU" sz="2000" i="1" kern="0" dirty="0"/>
              <a:t>Pion and Kaon Structure at the EIC</a:t>
            </a:r>
            <a:r>
              <a:rPr lang="en-AU" sz="2000" kern="0" dirty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kern="0" dirty="0"/>
              <a:t>      A. C. Aguilar </a:t>
            </a:r>
            <a:r>
              <a:rPr lang="en-AU" sz="2000" i="1" kern="0" dirty="0"/>
              <a:t>et al</a:t>
            </a:r>
            <a:r>
              <a:rPr lang="en-AU" sz="2000" kern="0" dirty="0"/>
              <a:t>., arXiv:1907.08218 [</a:t>
            </a:r>
            <a:r>
              <a:rPr lang="en-AU" sz="2000" kern="0" dirty="0" err="1"/>
              <a:t>nucl</a:t>
            </a:r>
            <a:r>
              <a:rPr lang="en-AU" sz="2000" kern="0" dirty="0"/>
              <a:t>-ex]</a:t>
            </a:r>
          </a:p>
          <a:p>
            <a:pPr lvl="1"/>
            <a:r>
              <a:rPr lang="en-AU" sz="1800" kern="0" dirty="0"/>
              <a:t>5 key experiments: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AU" kern="0" dirty="0"/>
              <a:t>pion and kaon PDFs;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AU" kern="0" dirty="0"/>
              <a:t>pion and kaon GPDs;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AU" kern="0" dirty="0"/>
              <a:t>open charm production;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AU" kern="0" dirty="0"/>
              <a:t>pion form factor to 35 GeV</a:t>
            </a:r>
            <a:r>
              <a:rPr lang="en-AU" kern="0" baseline="30000" dirty="0"/>
              <a:t>2</a:t>
            </a:r>
            <a:r>
              <a:rPr lang="en-AU" kern="0" dirty="0"/>
              <a:t>;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AU" kern="0" dirty="0"/>
              <a:t>pion and kaon fragmentation functions</a:t>
            </a:r>
          </a:p>
        </p:txBody>
      </p:sp>
      <p:pic>
        <p:nvPicPr>
          <p:cNvPr id="10" name="Picture 9" descr="drell-yan-prozess.gif">
            <a:extLst>
              <a:ext uri="{FF2B5EF4-FFF2-40B4-BE49-F238E27FC236}">
                <a16:creationId xmlns:a16="http://schemas.microsoft.com/office/drawing/2014/main" id="{4F9557A3-108A-450B-9E72-2CF8C63888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438400"/>
            <a:ext cx="2820865" cy="1600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20459E-9C4D-42D8-AF7C-937BB71F2D0A}"/>
              </a:ext>
            </a:extLst>
          </p:cNvPr>
          <p:cNvSpPr/>
          <p:nvPr/>
        </p:nvSpPr>
        <p:spPr bwMode="auto">
          <a:xfrm>
            <a:off x="6477000" y="3048000"/>
            <a:ext cx="838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Pion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&amp; Kaon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AAC6DD-36F6-4B41-B461-793177E14A3C}"/>
              </a:ext>
            </a:extLst>
          </p:cNvPr>
          <p:cNvSpPr txBox="1"/>
          <p:nvPr/>
        </p:nvSpPr>
        <p:spPr>
          <a:xfrm>
            <a:off x="9144000" y="2787134"/>
            <a:ext cx="2200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Pion and kaon PDFs</a:t>
            </a:r>
          </a:p>
          <a:p>
            <a:r>
              <a:rPr lang="en-GB" dirty="0">
                <a:solidFill>
                  <a:srgbClr val="0070C0"/>
                </a:solidFill>
              </a:rPr>
              <a:t>via </a:t>
            </a:r>
            <a:r>
              <a:rPr lang="en-GB" dirty="0" err="1">
                <a:solidFill>
                  <a:srgbClr val="0070C0"/>
                </a:solidFill>
              </a:rPr>
              <a:t>Drell</a:t>
            </a:r>
            <a:r>
              <a:rPr lang="en-GB" dirty="0">
                <a:solidFill>
                  <a:srgbClr val="0070C0"/>
                </a:solidFill>
              </a:rPr>
              <a:t>-Yan reaction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36A925-16CD-431A-8D96-4D65C4E14B6C}"/>
              </a:ext>
            </a:extLst>
          </p:cNvPr>
          <p:cNvSpPr/>
          <p:nvPr/>
        </p:nvSpPr>
        <p:spPr bwMode="auto">
          <a:xfrm>
            <a:off x="6477000" y="3810000"/>
            <a:ext cx="838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5"/>
            <a:ext cx="4440937" cy="6854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766" y="4406901"/>
            <a:ext cx="4946947" cy="13620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4854" y="2157414"/>
            <a:ext cx="6166146" cy="15001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GB" sz="16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Epilogue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1974" y="6656396"/>
            <a:ext cx="4128298" cy="381000"/>
          </a:xfrm>
        </p:spPr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4788" y="6464490"/>
            <a:ext cx="5942013" cy="228600"/>
          </a:xfrm>
        </p:spPr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2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032C-E43B-4A25-B15A-3DD793AA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r>
              <a:rPr lang="en-GB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Epilogue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3B41-34C0-4803-AB93-6F7D070F6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525963"/>
          </a:xfrm>
        </p:spPr>
        <p:txBody>
          <a:bodyPr/>
          <a:lstStyle/>
          <a:p>
            <a:r>
              <a:rPr lang="en-US" sz="2400" dirty="0"/>
              <a:t>LHC has NOT found the “God Particle” … the Higgs boson is NOT the origin of mass</a:t>
            </a:r>
            <a:endParaRPr lang="en-US" dirty="0"/>
          </a:p>
          <a:p>
            <a:pPr lvl="1"/>
            <a:r>
              <a:rPr lang="en-US" sz="2200" dirty="0"/>
              <a:t>Higgs-boson only produces a little bit of mass</a:t>
            </a:r>
          </a:p>
          <a:p>
            <a:pPr lvl="1"/>
            <a:r>
              <a:rPr lang="en-US" sz="2200" dirty="0"/>
              <a:t>Higgs-generated light-quark mass-scales explain neither the proton’s mass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/>
              <a:t>	nor the pion’s (</a:t>
            </a:r>
            <a:r>
              <a:rPr lang="en-US" sz="2200" i="1" dirty="0"/>
              <a:t>near-</a:t>
            </a:r>
            <a:r>
              <a:rPr lang="en-US" sz="2200" dirty="0"/>
              <a:t>) </a:t>
            </a:r>
            <a:r>
              <a:rPr lang="en-US" sz="2200" dirty="0" err="1"/>
              <a:t>masslessness</a:t>
            </a:r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400" dirty="0"/>
              <a:t>Strong interaction sector of the Standard Model,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i="1" dirty="0"/>
              <a:t>i.e</a:t>
            </a:r>
            <a:r>
              <a:rPr lang="en-US" sz="2400" dirty="0"/>
              <a:t>. QCD, is the key to understanding the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/>
              <a:t>	origin, existence and properties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/>
              <a:t>	of the vast bulk of all known matter</a:t>
            </a:r>
          </a:p>
          <a:p>
            <a:pPr lvl="1"/>
            <a:endParaRPr lang="en-US" sz="22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7B702-D2AA-4066-9B00-D25203C8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8C4E1-D96D-4761-8EE2-029C2D17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6B137-AA63-4DF1-ACAF-9D028CCB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A27BBC-158D-480E-A16E-DF51A97F7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790699"/>
            <a:ext cx="3606800" cy="366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A929-6E76-49B0-80B4-DB05B60F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Emergent Phenomena in the Standard Model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1949-911A-485E-8791-5BA9F8C59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718395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Existence of our Universe depends critically on the following empirical facts:</a:t>
            </a:r>
          </a:p>
          <a:p>
            <a:r>
              <a:rPr lang="en-GB" dirty="0"/>
              <a:t>Proton is massive</a:t>
            </a:r>
          </a:p>
          <a:p>
            <a:pPr lvl="1"/>
            <a:r>
              <a:rPr lang="en-GB" i="1" dirty="0"/>
              <a:t>i.e</a:t>
            </a:r>
            <a:r>
              <a:rPr lang="en-GB" dirty="0"/>
              <a:t>. the mass-scale for strong interactions is vastly different to that of electromagnetism</a:t>
            </a:r>
          </a:p>
          <a:p>
            <a:r>
              <a:rPr lang="en-GB" dirty="0"/>
              <a:t>Proton is absolutely stable</a:t>
            </a:r>
          </a:p>
          <a:p>
            <a:pPr lvl="1"/>
            <a:r>
              <a:rPr lang="en-GB" dirty="0"/>
              <a:t>Despite being a composite object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/>
              <a:t>     constituted from three valence quarks</a:t>
            </a:r>
          </a:p>
          <a:p>
            <a:r>
              <a:rPr lang="en-GB" dirty="0"/>
              <a:t>Pion is unnaturally light (not massless, but lepton-like mass)</a:t>
            </a:r>
          </a:p>
          <a:p>
            <a:pPr lvl="1"/>
            <a:r>
              <a:rPr lang="en-GB" dirty="0"/>
              <a:t>Despite being a strongly interacting composite object built from a valence-quark and valence antiquark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EF48-31E7-4050-B741-CA5CAAFFC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74FCB-B9F9-4CDB-ABCD-D06D9CB0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2C2FD-EFCF-4598-AD98-E640080E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4AC82-63D3-479F-B595-CC3042CA0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03678"/>
            <a:ext cx="3810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5079A7-9330-4F1D-B2EA-1311D7EEA11F}"/>
              </a:ext>
            </a:extLst>
          </p:cNvPr>
          <p:cNvSpPr txBox="1"/>
          <p:nvPr/>
        </p:nvSpPr>
        <p:spPr>
          <a:xfrm>
            <a:off x="8327995" y="4983540"/>
            <a:ext cx="3864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0099"/>
                </a:solidFill>
              </a:rPr>
              <a:t>Emergence</a:t>
            </a:r>
            <a:r>
              <a:rPr lang="en-GB" sz="2400" dirty="0">
                <a:solidFill>
                  <a:srgbClr val="000099"/>
                </a:solidFill>
              </a:rPr>
              <a:t>: low-level rules producing high-level phenomena, with enormous apparent complexity</a:t>
            </a:r>
          </a:p>
        </p:txBody>
      </p:sp>
    </p:spTree>
    <p:extLst>
      <p:ext uri="{BB962C8B-B14F-4D97-AF65-F5344CB8AC3E}">
        <p14:creationId xmlns:p14="http://schemas.microsoft.com/office/powerpoint/2010/main" val="26657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5AB64-9210-46FC-BEB6-3C26943FD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0871201" cy="5257800"/>
          </a:xfrm>
        </p:spPr>
        <p:txBody>
          <a:bodyPr/>
          <a:lstStyle/>
          <a:p>
            <a:r>
              <a:rPr lang="en-US" sz="2300" dirty="0"/>
              <a:t>Challenge: </a:t>
            </a:r>
            <a:r>
              <a:rPr lang="en-US" sz="2300" u="sng" dirty="0"/>
              <a:t>Explain</a:t>
            </a:r>
            <a:r>
              <a:rPr lang="en-US" sz="2300" dirty="0"/>
              <a:t> the Origin &amp; Distribution of the Bulk of Visible Mass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Current Paradigm: Quantum Chromodynamics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QCD is plausibly a mathematically well-defined quantum field theory,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	</a:t>
            </a:r>
            <a:r>
              <a:rPr lang="en-US" sz="2400" i="1" dirty="0"/>
              <a:t>The only one we’ve ever produced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Consequently, it potentially defines a new paradigm for developing Beyond-SM theories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Challenge is to reveal the content of strong-QCD</a:t>
            </a:r>
          </a:p>
          <a:p>
            <a:pPr>
              <a:spcBef>
                <a:spcPts val="600"/>
              </a:spcBef>
            </a:pPr>
            <a:r>
              <a:rPr lang="en-US" sz="2300" i="1" dirty="0">
                <a:solidFill>
                  <a:srgbClr val="008000"/>
                </a:solidFill>
              </a:rPr>
              <a:t>Progress </a:t>
            </a:r>
            <a:r>
              <a:rPr lang="en-US" sz="2300" dirty="0"/>
              <a:t>and </a:t>
            </a:r>
            <a:r>
              <a:rPr lang="en-US" sz="2300" i="1" dirty="0">
                <a:solidFill>
                  <a:srgbClr val="008000"/>
                </a:solidFill>
              </a:rPr>
              <a:t>Insights</a:t>
            </a:r>
            <a:r>
              <a:rPr lang="en-US" sz="23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     being delivered by amalgam of 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Experiment … Phenomenology …Theory 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Continued exploitation of synergies essential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	to </a:t>
            </a:r>
            <a:r>
              <a:rPr lang="en-US" sz="2300" dirty="0" err="1"/>
              <a:t>capitalise</a:t>
            </a:r>
            <a:r>
              <a:rPr lang="en-US" sz="2300" dirty="0"/>
              <a:t> on new opportunities provided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	by existing &amp; planned facilities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F165D3E-794D-449B-A004-EDC9A411A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94" y="3429000"/>
            <a:ext cx="5135906" cy="526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0EB7A7-E53A-4FB4-8E4A-305CC64253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094305"/>
            <a:ext cx="3236385" cy="2458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CFCE2-9423-4A59-801B-24672C10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76"/>
            <a:ext cx="10972800" cy="1143000"/>
          </a:xfrm>
        </p:spPr>
        <p:txBody>
          <a:bodyPr/>
          <a:lstStyle/>
          <a:p>
            <a:r>
              <a:rPr lang="en-GB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Epilogue</a:t>
            </a:r>
            <a:endParaRPr lang="en-US" sz="4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EC1D5-945D-482B-9EC4-4F5D3FF0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46539-15FE-4B77-9E52-278C7354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99BFC-EFBE-4EFD-8B11-7C918E3B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68E595-06F3-4293-98C0-B50B75AAE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4088587"/>
            <a:ext cx="1798173" cy="260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94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B977-F26C-4BA4-B9E7-0D3D57EA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Selected Contributors: 2017 – Now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1BA29-1A2E-4502-980F-FA5D1A5F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3F4B5-9E63-486C-847A-675CD44E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0FE37-6A7B-4C7E-ACF0-3764292F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5DCAF-FE01-4242-8D18-37AE1518A6E7}"/>
              </a:ext>
            </a:extLst>
          </p:cNvPr>
          <p:cNvSpPr txBox="1"/>
          <p:nvPr/>
        </p:nvSpPr>
        <p:spPr>
          <a:xfrm>
            <a:off x="7924800" y="152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7030A0"/>
                </a:solidFill>
              </a:rPr>
              <a:t>Students,</a:t>
            </a:r>
            <a:r>
              <a:rPr lang="en-US" sz="2000" i="1" dirty="0">
                <a:solidFill>
                  <a:srgbClr val="0033CC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Postdocs,</a:t>
            </a:r>
            <a:r>
              <a:rPr lang="en-US" sz="2000" i="1" dirty="0">
                <a:solidFill>
                  <a:srgbClr val="008000"/>
                </a:solidFill>
              </a:rPr>
              <a:t>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Profs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0C3D1E-774E-45A7-B12B-B6758235CE93}"/>
              </a:ext>
            </a:extLst>
          </p:cNvPr>
          <p:cNvSpPr txBox="1">
            <a:spLocks/>
          </p:cNvSpPr>
          <p:nvPr/>
        </p:nvSpPr>
        <p:spPr bwMode="auto">
          <a:xfrm>
            <a:off x="609600" y="1371600"/>
            <a:ext cx="5105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600" i="1" kern="0" dirty="0">
                <a:solidFill>
                  <a:srgbClr val="7030A0"/>
                </a:solidFill>
              </a:rPr>
              <a:t>Zhao-Qian YAO (Nanjing U.)</a:t>
            </a:r>
          </a:p>
          <a:p>
            <a:pPr>
              <a:buFont typeface="+mj-lt"/>
              <a:buAutoNum type="arabicPeriod"/>
            </a:pPr>
            <a:r>
              <a:rPr lang="en-US" sz="1600" i="1" kern="0" dirty="0">
                <a:solidFill>
                  <a:srgbClr val="7030A0"/>
                </a:solidFill>
              </a:rPr>
              <a:t>Yin-Zhen XU (Nanjing U.)</a:t>
            </a:r>
          </a:p>
          <a:p>
            <a:pPr>
              <a:buFont typeface="+mj-lt"/>
              <a:buAutoNum type="arabicPeriod"/>
            </a:pPr>
            <a:r>
              <a:rPr lang="en-US" sz="1600" i="1" kern="0" dirty="0">
                <a:solidFill>
                  <a:srgbClr val="0000FF"/>
                </a:solidFill>
              </a:rPr>
              <a:t>Marco BEDOLLA (Genova, U </a:t>
            </a:r>
            <a:r>
              <a:rPr lang="en-US" sz="1600" i="1" kern="0" dirty="0" err="1">
                <a:solidFill>
                  <a:srgbClr val="0000FF"/>
                </a:solidFill>
              </a:rPr>
              <a:t>Michoácan</a:t>
            </a:r>
            <a:r>
              <a:rPr lang="en-US" sz="1600" i="1" kern="0" dirty="0">
                <a:solidFill>
                  <a:srgbClr val="0000FF"/>
                </a:solidFill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en-US" sz="1600" i="1" kern="0" dirty="0">
                <a:solidFill>
                  <a:srgbClr val="0000FF"/>
                </a:solidFill>
              </a:rPr>
              <a:t>Chen </a:t>
            </a:r>
            <a:r>
              <a:rPr lang="en-US" sz="1600" i="1" kern="0" dirty="0" err="1">
                <a:solidFill>
                  <a:srgbClr val="0000FF"/>
                </a:solidFill>
              </a:rPr>
              <a:t>CHEN</a:t>
            </a:r>
            <a:r>
              <a:rPr lang="en-US" sz="1600" i="1" kern="0" dirty="0">
                <a:solidFill>
                  <a:srgbClr val="0000FF"/>
                </a:solidFill>
              </a:rPr>
              <a:t> (Giessen, UNESP - São Paulo, USTC &amp; IIT);</a:t>
            </a:r>
          </a:p>
          <a:p>
            <a:pPr>
              <a:buFont typeface="+mj-lt"/>
              <a:buAutoNum type="arabicPeriod"/>
            </a:pPr>
            <a:r>
              <a:rPr lang="en-US" sz="1600" i="1" kern="0" dirty="0" err="1">
                <a:solidFill>
                  <a:srgbClr val="0000FF"/>
                </a:solidFill>
              </a:rPr>
              <a:t>Muyang</a:t>
            </a:r>
            <a:r>
              <a:rPr lang="en-US" sz="1600" i="1" kern="0" dirty="0">
                <a:solidFill>
                  <a:srgbClr val="0000FF"/>
                </a:solidFill>
              </a:rPr>
              <a:t> CHEN (NKU, PKU)</a:t>
            </a:r>
          </a:p>
          <a:p>
            <a:pPr>
              <a:buFont typeface="+mj-lt"/>
              <a:buAutoNum type="arabicPeriod"/>
            </a:pPr>
            <a:r>
              <a:rPr lang="en-US" sz="1600" i="1" kern="0" dirty="0">
                <a:solidFill>
                  <a:srgbClr val="0000FF"/>
                </a:solidFill>
              </a:rPr>
              <a:t>Zhu-Fang CUI (Nanjing U.) ;</a:t>
            </a:r>
          </a:p>
          <a:p>
            <a:pPr>
              <a:buFont typeface="+mj-lt"/>
              <a:buAutoNum type="arabicPeriod"/>
            </a:pPr>
            <a:r>
              <a:rPr lang="en-US" sz="1600" i="1" kern="0" dirty="0" err="1">
                <a:solidFill>
                  <a:srgbClr val="0000FF"/>
                </a:solidFill>
              </a:rPr>
              <a:t>Minghui</a:t>
            </a:r>
            <a:r>
              <a:rPr lang="en-US" sz="1600" i="1" kern="0" dirty="0">
                <a:solidFill>
                  <a:srgbClr val="0000FF"/>
                </a:solidFill>
              </a:rPr>
              <a:t> DING (ECT*, ANL, Nankai U.) ;</a:t>
            </a:r>
          </a:p>
          <a:p>
            <a:pPr>
              <a:buFont typeface="+mj-lt"/>
              <a:buAutoNum type="arabicPeriod"/>
            </a:pPr>
            <a:r>
              <a:rPr lang="en-US" sz="1600" i="1" kern="0" dirty="0">
                <a:solidFill>
                  <a:srgbClr val="0000FF"/>
                </a:solidFill>
              </a:rPr>
              <a:t>Fei GAO (Heidelberg, Valencia, Peking U.) ;</a:t>
            </a:r>
          </a:p>
          <a:p>
            <a:pPr>
              <a:buFont typeface="+mj-lt"/>
              <a:buAutoNum type="arabicPeriod"/>
            </a:pPr>
            <a:r>
              <a:rPr lang="en-US" sz="1600" i="1" kern="0" dirty="0">
                <a:solidFill>
                  <a:srgbClr val="0000FF"/>
                </a:solidFill>
              </a:rPr>
              <a:t>Bo-Lin LI (Nanjing U.)</a:t>
            </a:r>
          </a:p>
          <a:p>
            <a:pPr>
              <a:buFont typeface="+mj-lt"/>
              <a:buAutoNum type="arabicPeriod"/>
            </a:pPr>
            <a:r>
              <a:rPr lang="en-US" sz="1600" i="1" kern="0" dirty="0" err="1">
                <a:solidFill>
                  <a:srgbClr val="0000FF"/>
                </a:solidFill>
              </a:rPr>
              <a:t>Ya</a:t>
            </a:r>
            <a:r>
              <a:rPr lang="en-US" sz="1600" i="1" kern="0" dirty="0">
                <a:solidFill>
                  <a:srgbClr val="0000FF"/>
                </a:solidFill>
              </a:rPr>
              <a:t> LU (Nanjing U.)</a:t>
            </a:r>
          </a:p>
          <a:p>
            <a:pPr>
              <a:buFont typeface="+mj-lt"/>
              <a:buAutoNum type="arabicPeriod"/>
            </a:pPr>
            <a:r>
              <a:rPr lang="en-US" sz="1600" i="1" kern="0" dirty="0">
                <a:solidFill>
                  <a:srgbClr val="0000FF"/>
                </a:solidFill>
              </a:rPr>
              <a:t>Cédric MEZRAG (INFN-Roma, ANL, IRFU-</a:t>
            </a:r>
            <a:r>
              <a:rPr lang="en-US" sz="1600" i="1" kern="0" dirty="0" err="1">
                <a:solidFill>
                  <a:srgbClr val="0000FF"/>
                </a:solidFill>
              </a:rPr>
              <a:t>Saclay</a:t>
            </a:r>
            <a:r>
              <a:rPr lang="en-US" sz="1600" i="1" kern="0" dirty="0">
                <a:solidFill>
                  <a:srgbClr val="0000FF"/>
                </a:solidFill>
              </a:rPr>
              <a:t>) ;</a:t>
            </a:r>
          </a:p>
          <a:p>
            <a:pPr>
              <a:buFont typeface="+mj-lt"/>
              <a:buAutoNum type="arabicPeriod"/>
            </a:pPr>
            <a:r>
              <a:rPr lang="en-US" sz="1600" i="1" kern="0" dirty="0" err="1">
                <a:solidFill>
                  <a:srgbClr val="0000FF"/>
                </a:solidFill>
              </a:rPr>
              <a:t>Khépani</a:t>
            </a:r>
            <a:r>
              <a:rPr lang="en-US" sz="1600" i="1" kern="0" dirty="0">
                <a:solidFill>
                  <a:srgbClr val="0000FF"/>
                </a:solidFill>
              </a:rPr>
              <a:t> RAYA (Nankai U., U </a:t>
            </a:r>
            <a:r>
              <a:rPr lang="en-US" sz="1600" i="1" kern="0" dirty="0" err="1">
                <a:solidFill>
                  <a:srgbClr val="0000FF"/>
                </a:solidFill>
              </a:rPr>
              <a:t>Michoácan</a:t>
            </a:r>
            <a:r>
              <a:rPr lang="en-US" sz="1600" i="1" kern="0" dirty="0">
                <a:solidFill>
                  <a:srgbClr val="0000FF"/>
                </a:solidFill>
              </a:rPr>
              <a:t>);</a:t>
            </a:r>
          </a:p>
          <a:p>
            <a:pPr>
              <a:buFont typeface="+mj-lt"/>
              <a:buAutoNum type="arabicPeriod" startAt="13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Adnan Bashir (U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Michoácan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>
              <a:buFont typeface="+mj-lt"/>
              <a:buAutoNum type="arabicPeriod" startAt="13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Daniele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Binosi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(ECT*)</a:t>
            </a:r>
          </a:p>
          <a:p>
            <a:pPr marL="342891" indent="-342891">
              <a:buFont typeface="+mj-lt"/>
              <a:buAutoNum type="arabicPeriod" startAt="13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Volker Burkert (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JLab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42891" indent="-342891">
              <a:buFont typeface="+mj-lt"/>
              <a:buAutoNum type="arabicPeriod" startAt="13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Lei Chang (Nankai U. ) </a:t>
            </a:r>
          </a:p>
          <a:p>
            <a:pPr marL="342891" indent="-342891">
              <a:buFont typeface="+mj-lt"/>
              <a:buAutoNum type="arabicPeriod" startAt="13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Xiao-Yun Chen (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Jinling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Inst. Tech., Nanjing)</a:t>
            </a:r>
          </a:p>
          <a:p>
            <a:pPr marL="0" indent="0">
              <a:buNone/>
              <a:defRPr/>
            </a:pP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891" indent="-342891">
              <a:buFont typeface="+mj-lt"/>
              <a:buAutoNum type="arabicPeriod" startAt="13"/>
              <a:defRPr/>
            </a:pP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en-US" sz="1600" i="1" kern="0" dirty="0">
              <a:solidFill>
                <a:srgbClr val="0000FF"/>
              </a:solidFill>
            </a:endParaRPr>
          </a:p>
          <a:p>
            <a:pPr>
              <a:buFont typeface="+mj-lt"/>
              <a:buAutoNum type="arabicPeriod"/>
            </a:pPr>
            <a:endParaRPr lang="en-US" sz="1700" i="1" kern="0" dirty="0">
              <a:solidFill>
                <a:srgbClr val="0000FF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5ED15F-9617-437D-A251-F866F33A98B1}"/>
              </a:ext>
            </a:extLst>
          </p:cNvPr>
          <p:cNvSpPr txBox="1">
            <a:spLocks/>
          </p:cNvSpPr>
          <p:nvPr/>
        </p:nvSpPr>
        <p:spPr bwMode="auto">
          <a:xfrm>
            <a:off x="6553200" y="1066801"/>
            <a:ext cx="441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defRPr/>
            </a:pP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8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Feliciano C. De Soto Borrero</a:t>
            </a:r>
            <a:r>
              <a:rPr lang="pt-BR" sz="1600" kern="0" dirty="0">
                <a:solidFill>
                  <a:schemeClr val="accent6">
                    <a:lumMod val="75000"/>
                  </a:schemeClr>
                </a:solidFill>
              </a:rPr>
              <a:t> (UPO);</a:t>
            </a: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8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Tanja Horn (Catholic U. America)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8"/>
              <a:defRPr/>
            </a:pP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Gastão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Krein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(UNESP – São Paulo)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8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Yu-Xin Liu (PKU);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8"/>
              <a:defRPr/>
            </a:pP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Joannis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Papavassiliou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U.Valencia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8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Jia-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Lun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Ping (Nanjing Normal U.)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8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Si-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xue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Qin (Chongqing U.);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8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Jose Rodriguez Quintero (U. Huelva) 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8"/>
              <a:defRPr/>
            </a:pPr>
            <a:r>
              <a:rPr lang="pt-BR" sz="1600" kern="0" dirty="0">
                <a:solidFill>
                  <a:schemeClr val="accent6">
                    <a:lumMod val="75000"/>
                  </a:schemeClr>
                </a:solidFill>
              </a:rPr>
              <a:t>Elena Santopinto (Genova)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8"/>
              <a:defRPr/>
            </a:pPr>
            <a:r>
              <a:rPr lang="pt-BR" sz="1600" kern="0" dirty="0">
                <a:solidFill>
                  <a:schemeClr val="accent6">
                    <a:lumMod val="75000"/>
                  </a:schemeClr>
                </a:solidFill>
              </a:rPr>
              <a:t>Jorge Segovia (U. Pablo de Olavide = UPO);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8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Sebastian Schmidt (IAS-FZJ &amp; JARA);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8"/>
              <a:defRPr/>
            </a:pP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Shaolong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Wan (USTC) 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8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Qing-Wu Wang (Sichuan U)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8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Shu-Sheng XU (NJUPT, Nanjing U.)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8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Pei-Lin Yin (NJUPT)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8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Hong-Shi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Zong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(Nanjing U)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8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… and many more …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/>
            </a:pPr>
            <a:endParaRPr lang="en-US" sz="1600" i="1" kern="0" dirty="0">
              <a:solidFill>
                <a:schemeClr val="tx2">
                  <a:lumMod val="75000"/>
                </a:schemeClr>
              </a:solidFill>
            </a:endParaRP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E28FF-4C67-4482-99FB-7EB591C7ADE7}"/>
              </a:ext>
            </a:extLst>
          </p:cNvPr>
          <p:cNvSpPr txBox="1"/>
          <p:nvPr/>
        </p:nvSpPr>
        <p:spPr>
          <a:xfrm>
            <a:off x="4827615" y="747852"/>
            <a:ext cx="2416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8000"/>
                </a:solidFill>
                <a:latin typeface="AR BERKLEY" panose="02000000000000000000" pitchFamily="2" charset="0"/>
              </a:rPr>
              <a:t>Thankyou!</a:t>
            </a:r>
          </a:p>
        </p:txBody>
      </p:sp>
    </p:spTree>
    <p:extLst>
      <p:ext uri="{BB962C8B-B14F-4D97-AF65-F5344CB8AC3E}">
        <p14:creationId xmlns:p14="http://schemas.microsoft.com/office/powerpoint/2010/main" val="2690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DBE53-5740-4487-9B5F-1F94A555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85889" y="6639863"/>
            <a:ext cx="4436095" cy="149227"/>
          </a:xfrm>
        </p:spPr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F3C5B2-C66B-4BD8-AB68-205E24F9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5AD6C-8BA7-4ADC-8670-38DAFF4A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60A00A-3746-4904-B9E5-9F56C5DAC550}"/>
              </a:ext>
            </a:extLst>
          </p:cNvPr>
          <p:cNvSpPr/>
          <p:nvPr/>
        </p:nvSpPr>
        <p:spPr bwMode="auto">
          <a:xfrm rot="10800000" flipV="1">
            <a:off x="4145281" y="1295400"/>
            <a:ext cx="1950719" cy="11430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C17DF8-31CB-4442-8C36-C733E1484D3C}"/>
              </a:ext>
            </a:extLst>
          </p:cNvPr>
          <p:cNvSpPr/>
          <p:nvPr/>
        </p:nvSpPr>
        <p:spPr>
          <a:xfrm>
            <a:off x="3048000" y="2413338"/>
            <a:ext cx="6248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Saturday 24 August 2019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(15:50-16:20) … Generalized Parton Distributions from light-front wave functions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- José RODRÍGUEZ QUINTERO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(16:20-16:50) … Nucleon-to-resonance electromagnetic form factors -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- Jorge SEGOVIA</a:t>
            </a:r>
          </a:p>
        </p:txBody>
      </p:sp>
    </p:spTree>
    <p:extLst>
      <p:ext uri="{BB962C8B-B14F-4D97-AF65-F5344CB8AC3E}">
        <p14:creationId xmlns:p14="http://schemas.microsoft.com/office/powerpoint/2010/main" val="3885145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Quantum Chromodynamics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1" y="4114803"/>
            <a:ext cx="10604500" cy="1676397"/>
          </a:xfrm>
        </p:spPr>
        <p:txBody>
          <a:bodyPr/>
          <a:lstStyle/>
          <a:p>
            <a:r>
              <a:rPr lang="en-GB" sz="2400" dirty="0"/>
              <a:t>Quite possibly, the most remarkable theory we have ever invented</a:t>
            </a:r>
          </a:p>
          <a:p>
            <a:r>
              <a:rPr lang="en-GB" sz="2400" dirty="0"/>
              <a:t>One line and two definitions are responsible for the </a:t>
            </a:r>
          </a:p>
          <a:p>
            <a:pPr marL="0" indent="0">
              <a:buNone/>
            </a:pPr>
            <a:r>
              <a:rPr lang="en-GB" sz="2400" dirty="0"/>
              <a:t>        </a:t>
            </a:r>
            <a:r>
              <a:rPr lang="en-GB" sz="2400" u="sng" dirty="0"/>
              <a:t>origin</a:t>
            </a:r>
            <a:r>
              <a:rPr lang="en-GB" sz="2400" dirty="0"/>
              <a:t>, </a:t>
            </a:r>
            <a:r>
              <a:rPr lang="en-GB" sz="2400" u="sng" dirty="0"/>
              <a:t>mass</a:t>
            </a:r>
            <a:r>
              <a:rPr lang="en-GB" sz="2400" dirty="0"/>
              <a:t> and </a:t>
            </a:r>
            <a:r>
              <a:rPr lang="en-GB" sz="2400" u="sng" dirty="0"/>
              <a:t>size</a:t>
            </a:r>
            <a:r>
              <a:rPr lang="en-GB" sz="2400" dirty="0"/>
              <a:t> of (almost) all visible matter!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48" y="990602"/>
            <a:ext cx="6186455" cy="29488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ED9044-5BC5-4D7E-84BF-2CDB4E5FF181}"/>
              </a:ext>
            </a:extLst>
          </p:cNvPr>
          <p:cNvSpPr txBox="1"/>
          <p:nvPr/>
        </p:nvSpPr>
        <p:spPr>
          <a:xfrm>
            <a:off x="0" y="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F. </a:t>
            </a:r>
            <a:r>
              <a:rPr lang="en-US" sz="1600" dirty="0" err="1"/>
              <a:t>Wilczek</a:t>
            </a:r>
            <a:r>
              <a:rPr lang="en-US" sz="1600" dirty="0"/>
              <a:t>, </a:t>
            </a:r>
            <a:r>
              <a:rPr lang="en-US" sz="1600" dirty="0">
                <a:hlinkClick r:id="rId3"/>
              </a:rPr>
              <a:t>QCD Made Simple</a:t>
            </a:r>
            <a:endParaRPr lang="en-US" sz="1600" dirty="0"/>
          </a:p>
          <a:p>
            <a:r>
              <a:rPr lang="en-US" sz="1600" dirty="0"/>
              <a:t>Physics Today </a:t>
            </a:r>
            <a:r>
              <a:rPr lang="en-US" sz="1600" b="1" dirty="0"/>
              <a:t>53N8</a:t>
            </a:r>
            <a:r>
              <a:rPr lang="en-US" sz="1600" dirty="0"/>
              <a:t> 22-28, (2000) </a:t>
            </a:r>
          </a:p>
        </p:txBody>
      </p:sp>
    </p:spTree>
    <p:extLst>
      <p:ext uri="{BB962C8B-B14F-4D97-AF65-F5344CB8AC3E}">
        <p14:creationId xmlns:p14="http://schemas.microsoft.com/office/powerpoint/2010/main" val="57062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130004-0720-4743-97F9-FD7393D3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24" y="3402129"/>
            <a:ext cx="4117976" cy="3455871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Quantum Chromodynamics 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1" y="4114803"/>
            <a:ext cx="10604500" cy="1676397"/>
          </a:xfrm>
        </p:spPr>
        <p:txBody>
          <a:bodyPr/>
          <a:lstStyle/>
          <a:p>
            <a:r>
              <a:rPr lang="en-GB" sz="2400" dirty="0"/>
              <a:t>Quite possibly, the most remarkable theory we have ever invented</a:t>
            </a:r>
          </a:p>
          <a:p>
            <a:r>
              <a:rPr lang="en-GB" sz="2400" dirty="0"/>
              <a:t>One line and two definitions are responsible for the </a:t>
            </a:r>
          </a:p>
          <a:p>
            <a:pPr marL="0" indent="0">
              <a:buNone/>
            </a:pPr>
            <a:r>
              <a:rPr lang="en-GB" sz="2400" dirty="0"/>
              <a:t>        </a:t>
            </a:r>
            <a:r>
              <a:rPr lang="en-GB" sz="2400" u="sng" dirty="0"/>
              <a:t>origin</a:t>
            </a:r>
            <a:r>
              <a:rPr lang="en-GB" sz="2400" dirty="0"/>
              <a:t>, </a:t>
            </a:r>
            <a:r>
              <a:rPr lang="en-GB" sz="2400" u="sng" dirty="0"/>
              <a:t>mass</a:t>
            </a:r>
            <a:r>
              <a:rPr lang="en-GB" sz="2400" dirty="0"/>
              <a:t> and </a:t>
            </a:r>
            <a:r>
              <a:rPr lang="en-GB" sz="2400" u="sng" dirty="0"/>
              <a:t>size</a:t>
            </a:r>
            <a:r>
              <a:rPr lang="en-GB" sz="2400" dirty="0"/>
              <a:t> of (almost) all visible matter!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48" y="990602"/>
            <a:ext cx="6186455" cy="29488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E65598-F5AD-4D6E-80B3-803D2A3DA834}"/>
              </a:ext>
            </a:extLst>
          </p:cNvPr>
          <p:cNvSpPr txBox="1"/>
          <p:nvPr/>
        </p:nvSpPr>
        <p:spPr>
          <a:xfrm>
            <a:off x="0" y="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F. </a:t>
            </a:r>
            <a:r>
              <a:rPr lang="en-US" sz="1600" dirty="0" err="1"/>
              <a:t>Wilczek</a:t>
            </a:r>
            <a:r>
              <a:rPr lang="en-US" sz="1600" dirty="0"/>
              <a:t>, </a:t>
            </a:r>
            <a:r>
              <a:rPr lang="en-US" sz="1600" dirty="0">
                <a:hlinkClick r:id="rId5"/>
              </a:rPr>
              <a:t>QCD Made Simple</a:t>
            </a:r>
            <a:endParaRPr lang="en-US" sz="1600" dirty="0"/>
          </a:p>
          <a:p>
            <a:r>
              <a:rPr lang="en-US" sz="1600" dirty="0"/>
              <a:t>Physics Today </a:t>
            </a:r>
            <a:r>
              <a:rPr lang="en-US" sz="1600" b="1" dirty="0"/>
              <a:t>53N8</a:t>
            </a:r>
            <a:r>
              <a:rPr lang="en-US" sz="1600" dirty="0"/>
              <a:t> 22-28, (2000) </a:t>
            </a:r>
          </a:p>
        </p:txBody>
      </p:sp>
    </p:spTree>
    <p:extLst>
      <p:ext uri="{BB962C8B-B14F-4D97-AF65-F5344CB8AC3E}">
        <p14:creationId xmlns:p14="http://schemas.microsoft.com/office/powerpoint/2010/main" val="20826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D1A1-792B-4242-A84F-8B4582AB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Strong Interactions in the Standard Model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90E92-FC7A-4DD5-8FDF-A1AD1E625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22437"/>
            <a:ext cx="10972800" cy="4525963"/>
          </a:xfrm>
        </p:spPr>
        <p:txBody>
          <a:bodyPr/>
          <a:lstStyle/>
          <a:p>
            <a:r>
              <a:rPr lang="en-GB" dirty="0"/>
              <a:t>Only apparent scale in chromodynamics is mass of the quark field</a:t>
            </a:r>
          </a:p>
          <a:p>
            <a:r>
              <a:rPr lang="en-GB" dirty="0"/>
              <a:t>Quark mass is said to be generated by Higgs boson.</a:t>
            </a:r>
          </a:p>
          <a:p>
            <a:r>
              <a:rPr lang="en-GB" dirty="0"/>
              <a:t>In connection with everyday matter, that mass is less-then 0.5% of the empirical scale for strong interactions,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i="1" dirty="0"/>
              <a:t>viz</a:t>
            </a:r>
            <a:r>
              <a:rPr lang="en-GB" dirty="0"/>
              <a:t>. more-than two orders-of-magnitude smaller</a:t>
            </a:r>
          </a:p>
          <a:p>
            <a:pPr>
              <a:spcBef>
                <a:spcPts val="600"/>
              </a:spcBef>
            </a:pPr>
            <a:r>
              <a:rPr lang="en-GB" dirty="0"/>
              <a:t>Plainly, the Higgs-generated mass is very far removed from the natural scale for strongly-interacting matter</a:t>
            </a:r>
          </a:p>
          <a:p>
            <a:pPr>
              <a:spcBef>
                <a:spcPts val="600"/>
              </a:spcBef>
            </a:pPr>
            <a:r>
              <a:rPr lang="en-GB" i="1" dirty="0">
                <a:solidFill>
                  <a:srgbClr val="C00000"/>
                </a:solidFill>
              </a:rPr>
              <a:t>Nuclear physics mass-scale </a:t>
            </a:r>
            <a:r>
              <a:rPr lang="en-GB" dirty="0"/>
              <a:t>– 1 GeV – is an </a:t>
            </a:r>
            <a:r>
              <a:rPr lang="en-GB" i="1" dirty="0">
                <a:solidFill>
                  <a:srgbClr val="C00000"/>
                </a:solidFill>
              </a:rPr>
              <a:t>emergent feature of the Standard Model</a:t>
            </a:r>
          </a:p>
          <a:p>
            <a:pPr lvl="1">
              <a:spcBef>
                <a:spcPts val="0"/>
              </a:spcBef>
            </a:pPr>
            <a:r>
              <a:rPr lang="en-GB" sz="2200" dirty="0"/>
              <a:t>No amount of staring at </a:t>
            </a:r>
            <a:r>
              <a:rPr lang="en-GB" sz="2200" i="1" dirty="0"/>
              <a:t>L</a:t>
            </a:r>
            <a:r>
              <a:rPr lang="en-GB" sz="2200" baseline="-25000" dirty="0"/>
              <a:t>QCD</a:t>
            </a:r>
            <a:r>
              <a:rPr lang="en-GB" sz="2200" dirty="0"/>
              <a:t> can reveal that scale</a:t>
            </a:r>
          </a:p>
          <a:p>
            <a:pPr>
              <a:spcBef>
                <a:spcPts val="300"/>
              </a:spcBef>
            </a:pPr>
            <a:r>
              <a:rPr lang="en-GB" dirty="0"/>
              <a:t>Contrast with quantum electrodynamics, </a:t>
            </a:r>
            <a:r>
              <a:rPr lang="en-GB" i="1" dirty="0"/>
              <a:t>e.g</a:t>
            </a:r>
            <a:r>
              <a:rPr lang="en-GB" dirty="0"/>
              <a:t>. spectrum of hydrogen levels measured in units of </a:t>
            </a:r>
            <a:r>
              <a:rPr lang="en-GB" i="1" dirty="0"/>
              <a:t>m</a:t>
            </a:r>
            <a:r>
              <a:rPr lang="en-GB" i="1" baseline="-25000" dirty="0"/>
              <a:t>e</a:t>
            </a:r>
            <a:r>
              <a:rPr lang="en-GB" dirty="0"/>
              <a:t>, which appears in </a:t>
            </a:r>
            <a:r>
              <a:rPr lang="en-GB" i="1" dirty="0"/>
              <a:t>L</a:t>
            </a:r>
            <a:r>
              <a:rPr lang="en-GB" baseline="-25000" dirty="0"/>
              <a:t>QED</a:t>
            </a:r>
            <a:endParaRPr lang="en-GB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69FE8-4E50-4A61-98D0-D163E4BE0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8E27B-6AC6-4B5E-8435-A8AA8C3A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2D8E0-911A-4418-A5D5-E252B311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8F2E67-F4C1-4263-9A16-998700A4214E}"/>
              </a:ext>
            </a:extLst>
          </p:cNvPr>
          <p:cNvCxnSpPr>
            <a:cxnSpLocks/>
          </p:cNvCxnSpPr>
          <p:nvPr/>
        </p:nvCxnSpPr>
        <p:spPr bwMode="auto">
          <a:xfrm flipV="1">
            <a:off x="6019800" y="1337008"/>
            <a:ext cx="152400" cy="56799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09A157B-686D-4DA1-AA2B-B88BA6A3B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14400"/>
            <a:ext cx="549859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C53E-774D-4608-AD5B-8B6F92356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 Mass?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72C9F-AD85-4E9B-9192-5FA72A200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Classical chromodynamics … non-Abelian local gauge theory </a:t>
            </a:r>
          </a:p>
          <a:p>
            <a:r>
              <a:rPr lang="en-GB" sz="2400" dirty="0"/>
              <a:t>Remove the current mass … there’s no energy scale left</a:t>
            </a:r>
          </a:p>
          <a:p>
            <a:r>
              <a:rPr lang="en-AU" sz="2400" i="1" dirty="0">
                <a:solidFill>
                  <a:srgbClr val="FF0000"/>
                </a:solidFill>
              </a:rPr>
              <a:t>No dynamics in a scale-invariant theory</a:t>
            </a:r>
            <a:r>
              <a:rPr lang="en-AU" sz="2400" dirty="0"/>
              <a:t>; only kinematics … the theory looks the same at all length-scales </a:t>
            </a:r>
            <a:r>
              <a:rPr lang="en-GB" sz="2400" dirty="0"/>
              <a:t>… there can be no clumps of anything … </a:t>
            </a:r>
            <a:r>
              <a:rPr lang="en-AU" sz="2400" i="1" dirty="0">
                <a:solidFill>
                  <a:srgbClr val="FF0000"/>
                </a:solidFill>
              </a:rPr>
              <a:t>hence bound-states are impossible</a:t>
            </a:r>
            <a:r>
              <a:rPr lang="en-AU" sz="2400" dirty="0"/>
              <a:t>.</a:t>
            </a:r>
          </a:p>
          <a:p>
            <a:r>
              <a:rPr lang="en-AU" sz="2400" dirty="0"/>
              <a:t> </a:t>
            </a:r>
            <a:r>
              <a:rPr lang="en-AU" sz="2800" i="1" dirty="0"/>
              <a:t>Our Universe can’t exist</a:t>
            </a:r>
            <a:endParaRPr lang="en-AU" sz="2400" i="1" dirty="0"/>
          </a:p>
          <a:p>
            <a:r>
              <a:rPr lang="en-AU" sz="2400" i="1" dirty="0">
                <a:solidFill>
                  <a:srgbClr val="FF0000"/>
                </a:solidFill>
              </a:rPr>
              <a:t>Higgs boson doesn’t solve this problem</a:t>
            </a:r>
            <a:r>
              <a:rPr lang="en-GB" sz="2400" dirty="0"/>
              <a:t> … </a:t>
            </a:r>
          </a:p>
          <a:p>
            <a:pPr lvl="1"/>
            <a:r>
              <a:rPr lang="en-GB" dirty="0"/>
              <a:t>normal matter is constituted from light-quarks </a:t>
            </a:r>
          </a:p>
          <a:p>
            <a:pPr lvl="1"/>
            <a:r>
              <a:rPr lang="en-GB" dirty="0"/>
              <a:t>the mass of protons and neutrons, the kernels of all visible matter, are 100-times larger than anything the Higgs can produce</a:t>
            </a:r>
          </a:p>
          <a:p>
            <a:r>
              <a:rPr lang="en-GB" sz="2400" dirty="0"/>
              <a:t> </a:t>
            </a:r>
            <a:r>
              <a:rPr lang="en-GB" sz="2800" i="1" dirty="0">
                <a:solidFill>
                  <a:srgbClr val="FF0000"/>
                </a:solidFill>
              </a:rPr>
              <a:t>Where did it all begin? … becomes … Where did it all come from?</a:t>
            </a:r>
            <a:endParaRPr lang="en-AU" sz="24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FD6A-E73C-4244-818F-A8B2D4A7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HPCOW - NKU, Tianjin                                                                           (pgs = 50)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E0540-A8D1-48C6-960D-F2C22FEE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pi and K Structure at the EIC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5035E-8523-4653-B621-5E8E8951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1307F6-6E4B-4B2D-98A2-2D31436CC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" y="0"/>
            <a:ext cx="6873240" cy="762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E21845-D5BE-4DDF-8A8E-18F810D233B7}"/>
              </a:ext>
            </a:extLst>
          </p:cNvPr>
          <p:cNvSpPr/>
          <p:nvPr/>
        </p:nvSpPr>
        <p:spPr bwMode="auto">
          <a:xfrm>
            <a:off x="3810000" y="198439"/>
            <a:ext cx="838200" cy="56356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4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20ROBERTS@ALLIYGNFUVWYY577" val="3700"/>
</p:tagLst>
</file>

<file path=ppt/theme/theme1.xml><?xml version="1.0" encoding="utf-8"?>
<a:theme xmlns:a="http://schemas.openxmlformats.org/drawingml/2006/main" name="blue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21813</TotalTime>
  <Words>4447</Words>
  <Application>Microsoft Office PowerPoint</Application>
  <PresentationFormat>Widescreen</PresentationFormat>
  <Paragraphs>695</Paragraphs>
  <Slides>52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 BERKLEY</vt:lpstr>
      <vt:lpstr>Arial</vt:lpstr>
      <vt:lpstr>Calibri</vt:lpstr>
      <vt:lpstr>Cambria Math</vt:lpstr>
      <vt:lpstr>Lucida Handwriting</vt:lpstr>
      <vt:lpstr>Mistral</vt:lpstr>
      <vt:lpstr>Times New Roman</vt:lpstr>
      <vt:lpstr>Trebuchet MS</vt:lpstr>
      <vt:lpstr>Wingdings</vt:lpstr>
      <vt:lpstr>blue_2007</vt:lpstr>
      <vt:lpstr>Equation</vt:lpstr>
      <vt:lpstr> </vt:lpstr>
      <vt:lpstr>PowerPoint Presentation</vt:lpstr>
      <vt:lpstr>PowerPoint Presentation</vt:lpstr>
      <vt:lpstr>PowerPoint Presentation</vt:lpstr>
      <vt:lpstr>Emergent Phenomena in the Standard Model</vt:lpstr>
      <vt:lpstr>Quantum Chromodynamics</vt:lpstr>
      <vt:lpstr>Quantum Chromodynamics  </vt:lpstr>
      <vt:lpstr>Strong Interactions in the Standard Model</vt:lpstr>
      <vt:lpstr>Whence Mass?</vt:lpstr>
      <vt:lpstr>Trace Anomaly</vt:lpstr>
      <vt:lpstr>Trace Anomaly</vt:lpstr>
      <vt:lpstr>Confinement &amp; Origin of Mass</vt:lpstr>
      <vt:lpstr>On the other hand …</vt:lpstr>
      <vt:lpstr>Trace Anomaly</vt:lpstr>
      <vt:lpstr>Whence “1” and yet “0” ?</vt:lpstr>
      <vt:lpstr>Whence “1” and yet “0” ?</vt:lpstr>
      <vt:lpstr>PowerPoint Presentation</vt:lpstr>
      <vt:lpstr>IR Behaviour of QCD</vt:lpstr>
      <vt:lpstr>IR Behaviour of QCD</vt:lpstr>
      <vt:lpstr>QCD’s Running Coupling</vt:lpstr>
      <vt:lpstr>Process-independent  effective-charge in QCD</vt:lpstr>
      <vt:lpstr>Process-independent  effective-charge in QCD</vt:lpstr>
      <vt:lpstr>Enigma of Mass</vt:lpstr>
      <vt:lpstr>Pion’s Goldberger -Treiman relation</vt:lpstr>
      <vt:lpstr>The most fundamental expression of Goldstone’s Theorem and DCSB</vt:lpstr>
      <vt:lpstr>Pion exists if, and only if, mass emerges dynamically</vt:lpstr>
      <vt:lpstr>π-nucleon coupling is strong  if, and only if,  emergent mass is large</vt:lpstr>
      <vt:lpstr>Whence “0” ?</vt:lpstr>
      <vt:lpstr>Whence “0” ?</vt:lpstr>
      <vt:lpstr>Pion masslessness</vt:lpstr>
      <vt:lpstr>Pion masslessness</vt:lpstr>
      <vt:lpstr>Empirical Consequences of Emergent Mass</vt:lpstr>
      <vt:lpstr>Empirical Consequences of Emergent Mass</vt:lpstr>
      <vt:lpstr>π &amp; K Valence-quark Distribution Functions</vt:lpstr>
      <vt:lpstr>Deep inelastic processes </vt:lpstr>
      <vt:lpstr>QCD prediction of  π valence-quark distributions</vt:lpstr>
      <vt:lpstr>Empirical status of the Pion’s  valence-quark distributions</vt:lpstr>
      <vt:lpstr>Empirical status of the Pion’s  valence-quark distributions</vt:lpstr>
      <vt:lpstr>π valence-quark distributions 20 Years of Evolution</vt:lpstr>
      <vt:lpstr>π valence-quark distributions 20 Years of Evolution → 2019</vt:lpstr>
      <vt:lpstr>Meson Wave Functions</vt:lpstr>
      <vt:lpstr>Emergent Mass  vs. Higgs Mechanism</vt:lpstr>
      <vt:lpstr>Emergent Mass vs. Higgs Mechanism</vt:lpstr>
      <vt:lpstr>π &amp; K PDFs </vt:lpstr>
      <vt:lpstr>π &amp; K PDFs </vt:lpstr>
      <vt:lpstr>π &amp; K PDFs </vt:lpstr>
      <vt:lpstr>Approved &amp; Planned Experiments</vt:lpstr>
      <vt:lpstr>PowerPoint Presentation</vt:lpstr>
      <vt:lpstr>Epilogue</vt:lpstr>
      <vt:lpstr>Epilogue</vt:lpstr>
      <vt:lpstr>Selected Contributors: 2017 – Now</vt:lpstr>
      <vt:lpstr>PowerPoint Presentation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Roberts</dc:creator>
  <cp:lastModifiedBy>Craig Roberts</cp:lastModifiedBy>
  <cp:revision>5672</cp:revision>
  <dcterms:created xsi:type="dcterms:W3CDTF">2011-04-14T18:17:37Z</dcterms:created>
  <dcterms:modified xsi:type="dcterms:W3CDTF">2019-08-22T22:31:23Z</dcterms:modified>
</cp:coreProperties>
</file>