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1" r:id="rId3"/>
    <p:sldMasterId id="2147483705" r:id="rId4"/>
  </p:sldMasterIdLst>
  <p:notesMasterIdLst>
    <p:notesMasterId r:id="rId46"/>
  </p:notesMasterIdLst>
  <p:sldIdLst>
    <p:sldId id="278" r:id="rId5"/>
    <p:sldId id="279" r:id="rId6"/>
    <p:sldId id="280" r:id="rId7"/>
    <p:sldId id="313" r:id="rId8"/>
    <p:sldId id="281" r:id="rId9"/>
    <p:sldId id="328" r:id="rId10"/>
    <p:sldId id="314" r:id="rId11"/>
    <p:sldId id="315" r:id="rId12"/>
    <p:sldId id="282" r:id="rId13"/>
    <p:sldId id="283" r:id="rId14"/>
    <p:sldId id="284" r:id="rId15"/>
    <p:sldId id="308" r:id="rId16"/>
    <p:sldId id="329" r:id="rId17"/>
    <p:sldId id="330" r:id="rId18"/>
    <p:sldId id="344" r:id="rId19"/>
    <p:sldId id="339" r:id="rId20"/>
    <p:sldId id="338" r:id="rId21"/>
    <p:sldId id="332" r:id="rId22"/>
    <p:sldId id="333" r:id="rId23"/>
    <p:sldId id="309" r:id="rId24"/>
    <p:sldId id="302" r:id="rId25"/>
    <p:sldId id="301" r:id="rId26"/>
    <p:sldId id="274" r:id="rId27"/>
    <p:sldId id="292" r:id="rId28"/>
    <p:sldId id="310" r:id="rId29"/>
    <p:sldId id="275" r:id="rId30"/>
    <p:sldId id="276" r:id="rId31"/>
    <p:sldId id="277" r:id="rId32"/>
    <p:sldId id="346" r:id="rId33"/>
    <p:sldId id="347" r:id="rId34"/>
    <p:sldId id="349" r:id="rId35"/>
    <p:sldId id="340" r:id="rId36"/>
    <p:sldId id="341" r:id="rId37"/>
    <p:sldId id="311" r:id="rId38"/>
    <p:sldId id="306" r:id="rId39"/>
    <p:sldId id="351" r:id="rId40"/>
    <p:sldId id="323" r:id="rId41"/>
    <p:sldId id="324" r:id="rId42"/>
    <p:sldId id="325" r:id="rId43"/>
    <p:sldId id="326" r:id="rId44"/>
    <p:sldId id="327" r:id="rId4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43" autoAdjust="0"/>
  </p:normalViewPr>
  <p:slideViewPr>
    <p:cSldViewPr snapToGrid="0">
      <p:cViewPr varScale="1">
        <p:scale>
          <a:sx n="82" d="100"/>
          <a:sy n="82" d="100"/>
        </p:scale>
        <p:origin x="16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F2434-FF4E-4550-9C0E-6A99AF46BEF0}" type="datetimeFigureOut">
              <a:rPr lang="zh-CN" altLang="en-US" smtClean="0"/>
              <a:t>2019-8-23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56811-7EF6-4E5F-84CB-64C2863FD2EA}" type="slidenum">
              <a:rPr lang="zh-CN" altLang="en-US" smtClean="0"/>
              <a:t>‹#›</a:t>
            </a:fld>
            <a:endParaRPr lang="zh-CN" altLang="en-US"/>
          </a:p>
        </p:txBody>
      </p:sp>
    </p:spTree>
    <p:extLst>
      <p:ext uri="{BB962C8B-B14F-4D97-AF65-F5344CB8AC3E}">
        <p14:creationId xmlns:p14="http://schemas.microsoft.com/office/powerpoint/2010/main" val="2620227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256811-7EF6-4E5F-84CB-64C2863FD2EA}" type="slidenum">
              <a:rPr lang="zh-CN" altLang="en-US" smtClean="0"/>
              <a:t>1</a:t>
            </a:fld>
            <a:endParaRPr lang="zh-CN" altLang="en-US"/>
          </a:p>
        </p:txBody>
      </p:sp>
    </p:spTree>
    <p:extLst>
      <p:ext uri="{BB962C8B-B14F-4D97-AF65-F5344CB8AC3E}">
        <p14:creationId xmlns:p14="http://schemas.microsoft.com/office/powerpoint/2010/main" val="1530176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is the whole layout of EicC based on these design</a:t>
            </a:r>
            <a:r>
              <a:rPr lang="en-US" altLang="zh-CN" baseline="0" dirty="0"/>
              <a:t> goal. Here is HIAF and will be ion injector of EicC-1, </a:t>
            </a:r>
            <a:r>
              <a:rPr lang="en-US" altLang="zh-CN" baseline="0" dirty="0" err="1"/>
              <a:t>BRing</a:t>
            </a:r>
            <a:r>
              <a:rPr lang="en-US" altLang="zh-CN" baseline="0" dirty="0"/>
              <a:t> will be updated to Figure 8 ring for ion collider and a new electron injector and racetrack electron collider will be constructed in the future. For EicC-2 two figure 8 Rings will be developed for ions and electron, two rings stack vertically in the same tunnel. The electron injection will update to 10GeV and be the injector of EicC-2. </a:t>
            </a:r>
            <a:endParaRPr lang="zh-CN" altLang="en-US" dirty="0"/>
          </a:p>
        </p:txBody>
      </p:sp>
      <p:sp>
        <p:nvSpPr>
          <p:cNvPr id="4" name="灯片编号占位符 3"/>
          <p:cNvSpPr>
            <a:spLocks noGrp="1"/>
          </p:cNvSpPr>
          <p:nvPr>
            <p:ph type="sldNum" sz="quarter" idx="10"/>
          </p:nvPr>
        </p:nvSpPr>
        <p:spPr/>
        <p:txBody>
          <a:bodyPr/>
          <a:lstStyle/>
          <a:p>
            <a:fld id="{0C256811-7EF6-4E5F-84CB-64C2863FD2EA}" type="slidenum">
              <a:rPr lang="zh-CN" altLang="en-US" smtClean="0"/>
              <a:t>18</a:t>
            </a:fld>
            <a:endParaRPr lang="zh-CN" altLang="en-US"/>
          </a:p>
        </p:txBody>
      </p:sp>
    </p:spTree>
    <p:extLst>
      <p:ext uri="{BB962C8B-B14F-4D97-AF65-F5344CB8AC3E}">
        <p14:creationId xmlns:p14="http://schemas.microsoft.com/office/powerpoint/2010/main" val="2013355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a:t>
            </a:r>
            <a:r>
              <a:rPr lang="en-US" altLang="zh-CN" baseline="0" dirty="0"/>
              <a:t> the</a:t>
            </a:r>
            <a:r>
              <a:rPr lang="en-US" altLang="zh-CN" dirty="0"/>
              <a:t> beam preparation</a:t>
            </a:r>
            <a:r>
              <a:rPr lang="en-US" altLang="zh-CN" baseline="0" dirty="0"/>
              <a:t> of EicC-1,</a:t>
            </a:r>
            <a:endParaRPr lang="en-US" altLang="zh-CN" dirty="0"/>
          </a:p>
          <a:p>
            <a:r>
              <a:rPr lang="en-US" altLang="zh-CN" dirty="0"/>
              <a:t>For ion beam preparation, th</a:t>
            </a:r>
            <a:r>
              <a:rPr lang="en-US" altLang="zh-CN" baseline="0" dirty="0"/>
              <a:t>e polarized proton or light ion beam is pre-accelerated by superconducting ion-</a:t>
            </a:r>
            <a:r>
              <a:rPr lang="en-US" altLang="zh-CN" baseline="0" dirty="0" err="1"/>
              <a:t>linac</a:t>
            </a:r>
            <a:r>
              <a:rPr lang="en-US" altLang="zh-CN" baseline="0" dirty="0"/>
              <a:t> to 50MeV for proton and 17-22MeV/u for ions, then accumulated with two planes painting injection and accelerated to 2-3GeV in </a:t>
            </a:r>
            <a:r>
              <a:rPr lang="en-US" altLang="zh-CN" baseline="0" dirty="0" err="1"/>
              <a:t>BRing</a:t>
            </a:r>
            <a:r>
              <a:rPr lang="en-US" altLang="zh-CN" baseline="0" dirty="0"/>
              <a:t>. A DC electron cooling device will adopted in </a:t>
            </a:r>
            <a:r>
              <a:rPr lang="en-US" altLang="zh-CN" baseline="0" dirty="0" err="1"/>
              <a:t>BRing</a:t>
            </a:r>
            <a:r>
              <a:rPr lang="en-US" altLang="zh-CN" baseline="0" dirty="0"/>
              <a:t> to get small emittance. After pre-cooling, beam will be stacked in ion collider for high intensity and accelerated to 20GeV, then  collide with electron in these two interaction points. For electron, polarized electron beam is accelerated to 3.5-5.0GeV and injected to electron collider with top-up injection scheme. </a:t>
            </a:r>
          </a:p>
        </p:txBody>
      </p:sp>
      <p:sp>
        <p:nvSpPr>
          <p:cNvPr id="4" name="灯片编号占位符 3"/>
          <p:cNvSpPr>
            <a:spLocks noGrp="1"/>
          </p:cNvSpPr>
          <p:nvPr>
            <p:ph type="sldNum" sz="quarter" idx="10"/>
          </p:nvPr>
        </p:nvSpPr>
        <p:spPr/>
        <p:txBody>
          <a:bodyPr/>
          <a:lstStyle/>
          <a:p>
            <a:fld id="{0C256811-7EF6-4E5F-84CB-64C2863FD2EA}" type="slidenum">
              <a:rPr lang="zh-CN" altLang="en-US" smtClean="0"/>
              <a:t>19</a:t>
            </a:fld>
            <a:endParaRPr lang="zh-CN" altLang="en-US"/>
          </a:p>
        </p:txBody>
      </p:sp>
    </p:spTree>
    <p:extLst>
      <p:ext uri="{BB962C8B-B14F-4D97-AF65-F5344CB8AC3E}">
        <p14:creationId xmlns:p14="http://schemas.microsoft.com/office/powerpoint/2010/main" val="2129718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a:t>
            </a:r>
            <a:r>
              <a:rPr lang="en-US" altLang="zh-CN" baseline="0" dirty="0"/>
              <a:t> key task in IR optics design is to satisfy the detector requirements, especially the full-acceptance detector concept. On the other hand, from the beam dynamics point of view, chromatic compensation is another key issue. In order to get a high luminosity, the large chromatic effect is caused by the strong final focus to get a ultra small Beta star. </a:t>
            </a:r>
            <a:endParaRPr lang="zh-CN" altLang="en-US" dirty="0"/>
          </a:p>
        </p:txBody>
      </p:sp>
      <p:sp>
        <p:nvSpPr>
          <p:cNvPr id="4" name="灯片编号占位符 3"/>
          <p:cNvSpPr>
            <a:spLocks noGrp="1"/>
          </p:cNvSpPr>
          <p:nvPr>
            <p:ph type="sldNum" sz="quarter" idx="10"/>
          </p:nvPr>
        </p:nvSpPr>
        <p:spPr/>
        <p:txBody>
          <a:bodyPr/>
          <a:lstStyle/>
          <a:p>
            <a:fld id="{0C256811-7EF6-4E5F-84CB-64C2863FD2EA}" type="slidenum">
              <a:rPr lang="zh-CN" altLang="en-US" smtClean="0"/>
              <a:t>21</a:t>
            </a:fld>
            <a:endParaRPr lang="zh-CN" altLang="en-US"/>
          </a:p>
        </p:txBody>
      </p:sp>
    </p:spTree>
    <p:extLst>
      <p:ext uri="{BB962C8B-B14F-4D97-AF65-F5344CB8AC3E}">
        <p14:creationId xmlns:p14="http://schemas.microsoft.com/office/powerpoint/2010/main" val="3869433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Second important issue of EicC design is</a:t>
            </a:r>
            <a:r>
              <a:rPr lang="en-US" altLang="zh-CN" baseline="0" dirty="0"/>
              <a:t> luminosity, the design goal of EicC-1 is at least 1*10^33 for both polarized beam at center of mass energy of 16.7GeV. For this luminosity goal, a new luminosity concept is adopted for EicC-1, with this new design, the design </a:t>
            </a:r>
            <a:endParaRPr lang="zh-CN" altLang="en-US" dirty="0"/>
          </a:p>
        </p:txBody>
      </p:sp>
      <p:sp>
        <p:nvSpPr>
          <p:cNvPr id="4" name="灯片编号占位符 3"/>
          <p:cNvSpPr>
            <a:spLocks noGrp="1"/>
          </p:cNvSpPr>
          <p:nvPr>
            <p:ph type="sldNum" sz="quarter" idx="10"/>
          </p:nvPr>
        </p:nvSpPr>
        <p:spPr/>
        <p:txBody>
          <a:bodyPr/>
          <a:lstStyle/>
          <a:p>
            <a:fld id="{0C256811-7EF6-4E5F-84CB-64C2863FD2EA}" type="slidenum">
              <a:rPr lang="zh-CN" altLang="en-US" smtClean="0"/>
              <a:t>23</a:t>
            </a:fld>
            <a:endParaRPr lang="zh-CN" altLang="en-US"/>
          </a:p>
        </p:txBody>
      </p:sp>
    </p:spTree>
    <p:extLst>
      <p:ext uri="{BB962C8B-B14F-4D97-AF65-F5344CB8AC3E}">
        <p14:creationId xmlns:p14="http://schemas.microsoft.com/office/powerpoint/2010/main" val="1457808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256811-7EF6-4E5F-84CB-64C2863FD2EA}" type="slidenum">
              <a:rPr lang="zh-CN" altLang="en-US" smtClean="0"/>
              <a:t>24</a:t>
            </a:fld>
            <a:endParaRPr lang="zh-CN" altLang="en-US"/>
          </a:p>
        </p:txBody>
      </p:sp>
    </p:spTree>
    <p:extLst>
      <p:ext uri="{BB962C8B-B14F-4D97-AF65-F5344CB8AC3E}">
        <p14:creationId xmlns:p14="http://schemas.microsoft.com/office/powerpoint/2010/main" val="2627969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beam cooling, a staged cooling scheme was adopted.</a:t>
            </a:r>
            <a:r>
              <a:rPr lang="en-US" altLang="zh-CN" baseline="0" dirty="0"/>
              <a:t> </a:t>
            </a:r>
            <a:r>
              <a:rPr lang="en-US" altLang="zh-CN" sz="1200" b="0" i="0" kern="1200" dirty="0">
                <a:solidFill>
                  <a:schemeClr val="tx1"/>
                </a:solidFill>
                <a:effectLst/>
                <a:latin typeface="+mn-lt"/>
                <a:ea typeface="+mn-ea"/>
                <a:cs typeface="+mn-cs"/>
              </a:rPr>
              <a:t>Two electron cooling facilities are needed for implementing the multi-step electron</a:t>
            </a:r>
            <a:r>
              <a:rPr lang="en-US" altLang="zh-CN" sz="1200" b="0" i="0" kern="1200" baseline="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cooling scheme in EicC. The first one is a low energy electron cooler with a DC beam and is</a:t>
            </a:r>
            <a:r>
              <a:rPr lang="en-US" altLang="zh-CN" sz="1200" b="0" i="0" kern="1200" baseline="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used in the</a:t>
            </a:r>
            <a:r>
              <a:rPr lang="en-US" altLang="zh-CN" sz="1200" b="0" i="0" kern="1200" baseline="0" dirty="0">
                <a:solidFill>
                  <a:schemeClr val="tx1"/>
                </a:solidFill>
                <a:effectLst/>
                <a:latin typeface="+mn-lt"/>
                <a:ea typeface="+mn-ea"/>
                <a:cs typeface="+mn-cs"/>
              </a:rPr>
              <a:t> </a:t>
            </a:r>
            <a:r>
              <a:rPr lang="en-US" altLang="zh-CN" sz="1200" b="0" i="0" kern="1200" baseline="0" dirty="0" err="1">
                <a:solidFill>
                  <a:schemeClr val="tx1"/>
                </a:solidFill>
                <a:effectLst/>
                <a:latin typeface="+mn-lt"/>
                <a:ea typeface="+mn-ea"/>
                <a:cs typeface="+mn-cs"/>
              </a:rPr>
              <a:t>BRing</a:t>
            </a:r>
            <a:r>
              <a:rPr lang="en-US" altLang="zh-CN" sz="1200" b="0" i="0" kern="1200" dirty="0">
                <a:solidFill>
                  <a:schemeClr val="tx1"/>
                </a:solidFill>
                <a:effectLst/>
                <a:latin typeface="+mn-lt"/>
                <a:ea typeface="+mn-ea"/>
                <a:cs typeface="+mn-cs"/>
              </a:rPr>
              <a:t>. The</a:t>
            </a:r>
            <a:r>
              <a:rPr lang="en-US" altLang="zh-CN" sz="1200" b="0" i="0" kern="1200" baseline="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second one is a medium energy bunched</a:t>
            </a:r>
            <a:r>
              <a:rPr lang="en-US" altLang="zh-CN" sz="1200" b="0" i="0" kern="1200" baseline="0" dirty="0">
                <a:solidFill>
                  <a:schemeClr val="tx1"/>
                </a:solidFill>
                <a:effectLst/>
                <a:latin typeface="+mn-lt"/>
                <a:ea typeface="+mn-ea"/>
                <a:cs typeface="+mn-cs"/>
              </a:rPr>
              <a:t> beam</a:t>
            </a:r>
            <a:r>
              <a:rPr lang="en-US" altLang="zh-CN" sz="1200" b="0" i="0" kern="1200" dirty="0">
                <a:solidFill>
                  <a:schemeClr val="tx1"/>
                </a:solidFill>
                <a:effectLst/>
                <a:latin typeface="+mn-lt"/>
                <a:ea typeface="+mn-ea"/>
                <a:cs typeface="+mn-cs"/>
              </a:rPr>
              <a:t> cooling required in the ion collider ring, it is particularly important for preserving</a:t>
            </a:r>
            <a:r>
              <a:rPr lang="en-US" altLang="zh-CN" sz="1200" b="0" i="0" kern="1200" baseline="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the collider luminosity and its lifetime by suppressing IBS induced heating</a:t>
            </a:r>
            <a:r>
              <a:rPr lang="en-US" altLang="zh-CN" dirty="0"/>
              <a:t> </a:t>
            </a:r>
            <a:br>
              <a:rPr lang="en-US" altLang="zh-CN" dirty="0"/>
            </a:br>
            <a:endParaRPr lang="zh-CN" altLang="en-US" dirty="0"/>
          </a:p>
        </p:txBody>
      </p:sp>
      <p:sp>
        <p:nvSpPr>
          <p:cNvPr id="4" name="灯片编号占位符 3"/>
          <p:cNvSpPr>
            <a:spLocks noGrp="1"/>
          </p:cNvSpPr>
          <p:nvPr>
            <p:ph type="sldNum" sz="quarter" idx="10"/>
          </p:nvPr>
        </p:nvSpPr>
        <p:spPr/>
        <p:txBody>
          <a:bodyPr/>
          <a:lstStyle/>
          <a:p>
            <a:fld id="{0C256811-7EF6-4E5F-84CB-64C2863FD2EA}" type="slidenum">
              <a:rPr lang="zh-CN" altLang="en-US" smtClean="0"/>
              <a:t>26</a:t>
            </a:fld>
            <a:endParaRPr lang="zh-CN" altLang="en-US"/>
          </a:p>
        </p:txBody>
      </p:sp>
    </p:spTree>
    <p:extLst>
      <p:ext uri="{BB962C8B-B14F-4D97-AF65-F5344CB8AC3E}">
        <p14:creationId xmlns:p14="http://schemas.microsoft.com/office/powerpoint/2010/main" val="2115970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For medium</a:t>
            </a:r>
            <a:r>
              <a:rPr lang="en-US" altLang="zh-CN" sz="1200" b="0" i="0" kern="1200" baseline="0" dirty="0">
                <a:solidFill>
                  <a:schemeClr val="tx1"/>
                </a:solidFill>
                <a:effectLst/>
                <a:latin typeface="+mn-lt"/>
                <a:ea typeface="+mn-ea"/>
                <a:cs typeface="+mn-cs"/>
              </a:rPr>
              <a:t> energy</a:t>
            </a:r>
            <a:r>
              <a:rPr lang="en-US" altLang="zh-CN" sz="1200" b="0" i="0" kern="1200" dirty="0">
                <a:solidFill>
                  <a:schemeClr val="tx1"/>
                </a:solidFill>
                <a:effectLst/>
                <a:latin typeface="+mn-lt"/>
                <a:ea typeface="+mn-ea"/>
                <a:cs typeface="+mn-cs"/>
              </a:rPr>
              <a:t> cooling,</a:t>
            </a:r>
            <a:r>
              <a:rPr lang="en-US" altLang="zh-CN" sz="1200" b="0" i="0" kern="1200" baseline="0" dirty="0">
                <a:solidFill>
                  <a:schemeClr val="tx1"/>
                </a:solidFill>
                <a:effectLst/>
                <a:latin typeface="+mn-lt"/>
                <a:ea typeface="+mn-ea"/>
                <a:cs typeface="+mn-cs"/>
              </a:rPr>
              <a:t> a scheme based on ERL </a:t>
            </a:r>
            <a:r>
              <a:rPr lang="en-US" altLang="zh-CN" sz="1200" b="0" i="0" kern="1200" baseline="0" dirty="0" err="1">
                <a:solidFill>
                  <a:schemeClr val="tx1"/>
                </a:solidFill>
                <a:effectLst/>
                <a:latin typeface="+mn-lt"/>
                <a:ea typeface="+mn-ea"/>
                <a:cs typeface="+mn-cs"/>
              </a:rPr>
              <a:t>linac</a:t>
            </a:r>
            <a:r>
              <a:rPr lang="en-US" altLang="zh-CN" sz="1200" b="0" i="0" kern="1200" baseline="0" dirty="0">
                <a:solidFill>
                  <a:schemeClr val="tx1"/>
                </a:solidFill>
                <a:effectLst/>
                <a:latin typeface="+mn-lt"/>
                <a:ea typeface="+mn-ea"/>
                <a:cs typeface="+mn-cs"/>
              </a:rPr>
              <a:t> technology has been design for EicC-1, this table shows the main parameters of this design. These parameters are very challenging. T</a:t>
            </a:r>
            <a:r>
              <a:rPr lang="en-US" altLang="zh-CN" dirty="0"/>
              <a:t>here</a:t>
            </a:r>
            <a:r>
              <a:rPr lang="en-US" altLang="zh-CN" baseline="0" dirty="0"/>
              <a:t> are still many critical issues for medium energy bunched beam cooling from both the beam dynamics and technical aspects. </a:t>
            </a:r>
            <a:br>
              <a:rPr lang="en-US" altLang="zh-CN" dirty="0"/>
            </a:br>
            <a:endParaRPr lang="zh-CN" altLang="en-US" dirty="0"/>
          </a:p>
        </p:txBody>
      </p:sp>
      <p:sp>
        <p:nvSpPr>
          <p:cNvPr id="4" name="灯片编号占位符 3"/>
          <p:cNvSpPr>
            <a:spLocks noGrp="1"/>
          </p:cNvSpPr>
          <p:nvPr>
            <p:ph type="sldNum" sz="quarter" idx="10"/>
          </p:nvPr>
        </p:nvSpPr>
        <p:spPr/>
        <p:txBody>
          <a:bodyPr/>
          <a:lstStyle/>
          <a:p>
            <a:fld id="{0C256811-7EF6-4E5F-84CB-64C2863FD2EA}" type="slidenum">
              <a:rPr lang="zh-CN" altLang="en-US" smtClean="0"/>
              <a:t>28</a:t>
            </a:fld>
            <a:endParaRPr lang="zh-CN" altLang="en-US"/>
          </a:p>
        </p:txBody>
      </p:sp>
    </p:spTree>
    <p:extLst>
      <p:ext uri="{BB962C8B-B14F-4D97-AF65-F5344CB8AC3E}">
        <p14:creationId xmlns:p14="http://schemas.microsoft.com/office/powerpoint/2010/main" val="3117778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256811-7EF6-4E5F-84CB-64C2863FD2EA}"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1667697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We have done some simulation for bunched beam cooling and </a:t>
            </a:r>
            <a:r>
              <a:rPr lang="en-US" altLang="zh-CN" dirty="0">
                <a:solidFill>
                  <a:srgbClr val="000000"/>
                </a:solidFill>
                <a:latin typeface="TimesNewRoman"/>
              </a:rPr>
              <a:t>initial estimates indicate that sufficient cooling rates can be obtained, much more detailed studies are necessary to ensure that unexpected effects</a:t>
            </a:r>
            <a:r>
              <a:rPr lang="en-US" altLang="zh-CN" baseline="0" dirty="0">
                <a:solidFill>
                  <a:srgbClr val="000000"/>
                </a:solidFill>
                <a:latin typeface="TimesNewRoman"/>
              </a:rPr>
              <a:t> </a:t>
            </a:r>
            <a:r>
              <a:rPr lang="en-US" altLang="zh-CN" dirty="0">
                <a:solidFill>
                  <a:srgbClr val="000000"/>
                </a:solidFill>
                <a:latin typeface="TimesNewRoman"/>
              </a:rPr>
              <a:t>will not reduce efficiency. We plan to carry out simulation studies next</a:t>
            </a:r>
            <a:r>
              <a:rPr lang="en-US" altLang="zh-CN" baseline="0" dirty="0">
                <a:solidFill>
                  <a:srgbClr val="000000"/>
                </a:solidFill>
                <a:latin typeface="TimesNewRoman"/>
              </a:rPr>
              <a:t> step.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r>
              <a:rPr lang="en-US" altLang="zh-CN" dirty="0"/>
              <a:t>We simulated</a:t>
            </a:r>
            <a:r>
              <a:rPr lang="en-US" altLang="zh-CN" baseline="0" dirty="0"/>
              <a:t> the luminosity evolution in the cases without and with cooling. The upper is results without cooling. We can see from here, the luminosity decrease mainly caused by horizontal emittance and vertical emittance nearly keep constant.  </a:t>
            </a:r>
            <a:endParaRPr lang="zh-CN" altLang="en-US" dirty="0"/>
          </a:p>
        </p:txBody>
      </p:sp>
      <p:sp>
        <p:nvSpPr>
          <p:cNvPr id="4" name="灯片编号占位符 3"/>
          <p:cNvSpPr>
            <a:spLocks noGrp="1"/>
          </p:cNvSpPr>
          <p:nvPr>
            <p:ph type="sldNum" sz="quarter" idx="10"/>
          </p:nvPr>
        </p:nvSpPr>
        <p:spPr/>
        <p:txBody>
          <a:bodyPr/>
          <a:lstStyle/>
          <a:p>
            <a:fld id="{0C256811-7EF6-4E5F-84CB-64C2863FD2EA}" type="slidenum">
              <a:rPr lang="zh-CN" altLang="en-US" smtClean="0">
                <a:solidFill>
                  <a:prstClr val="black"/>
                </a:solidFill>
              </a:rPr>
              <a:pPr/>
              <a:t>30</a:t>
            </a:fld>
            <a:endParaRPr lang="zh-CN" altLang="en-US">
              <a:solidFill>
                <a:prstClr val="black"/>
              </a:solidFill>
            </a:endParaRPr>
          </a:p>
        </p:txBody>
      </p:sp>
    </p:spTree>
    <p:extLst>
      <p:ext uri="{BB962C8B-B14F-4D97-AF65-F5344CB8AC3E}">
        <p14:creationId xmlns:p14="http://schemas.microsoft.com/office/powerpoint/2010/main" val="1273253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baseline="0" dirty="0">
                <a:solidFill>
                  <a:schemeClr val="tx1"/>
                </a:solidFill>
                <a:effectLst/>
                <a:latin typeface="+mn-lt"/>
                <a:ea typeface="+mn-ea"/>
                <a:cs typeface="+mn-cs"/>
              </a:rPr>
              <a:t>Besides the simulation work, h</a:t>
            </a:r>
            <a:r>
              <a:rPr lang="en-US" altLang="zh-CN" dirty="0"/>
              <a:t>ere we summarize cooling rate measurements of the</a:t>
            </a:r>
            <a:r>
              <a:rPr lang="en-US" altLang="zh-CN" baseline="0" dirty="0"/>
              <a:t> low energy DC</a:t>
            </a:r>
            <a:r>
              <a:rPr lang="en-US" altLang="zh-CN" dirty="0"/>
              <a:t> electron</a:t>
            </a:r>
            <a:r>
              <a:rPr lang="en-US" altLang="zh-CN" baseline="0" dirty="0"/>
              <a:t> cooling in the world.</a:t>
            </a:r>
            <a:r>
              <a:rPr lang="en-US" altLang="zh-CN" sz="1200" b="0" i="0" kern="1200" baseline="0" dirty="0">
                <a:solidFill>
                  <a:schemeClr val="tx1"/>
                </a:solidFill>
                <a:effectLst/>
                <a:latin typeface="+mn-lt"/>
                <a:ea typeface="+mn-ea"/>
                <a:cs typeface="+mn-cs"/>
              </a:rPr>
              <a:t> </a:t>
            </a:r>
            <a:r>
              <a:rPr lang="en-US" altLang="zh-CN" dirty="0"/>
              <a:t>The cooling rate is normalized by charge state, mass and electron beam density, the blue line is fitted by the formula.</a:t>
            </a:r>
            <a:r>
              <a:rPr lang="en-US" altLang="zh-CN" baseline="0" dirty="0"/>
              <a:t> </a:t>
            </a:r>
            <a:r>
              <a:rPr lang="en-US" altLang="zh-CN" sz="1200" b="0" i="0" kern="1200" baseline="0" dirty="0">
                <a:solidFill>
                  <a:schemeClr val="tx1"/>
                </a:solidFill>
                <a:effectLst/>
                <a:latin typeface="+mn-lt"/>
                <a:ea typeface="+mn-ea"/>
                <a:cs typeface="+mn-cs"/>
              </a:rPr>
              <a:t>If we compare with these experimental results, </a:t>
            </a:r>
            <a:r>
              <a:rPr lang="en-US" altLang="zh-CN" dirty="0"/>
              <a:t>we can say a strong cooling is needed for EIC-1, and the required</a:t>
            </a:r>
            <a:r>
              <a:rPr lang="en-US" altLang="zh-CN" sz="1200" b="0" i="0" kern="1200" baseline="0" dirty="0">
                <a:solidFill>
                  <a:schemeClr val="tx1"/>
                </a:solidFill>
                <a:effectLst/>
                <a:latin typeface="+mn-lt"/>
                <a:ea typeface="+mn-ea"/>
                <a:cs typeface="+mn-cs"/>
              </a:rPr>
              <a:t> parameters</a:t>
            </a:r>
            <a:r>
              <a:rPr lang="en-US" altLang="zh-CN" sz="1200" b="0" i="0" kern="1200" dirty="0">
                <a:solidFill>
                  <a:schemeClr val="tx1"/>
                </a:solidFill>
                <a:effectLst/>
                <a:latin typeface="+mn-lt"/>
                <a:ea typeface="+mn-ea"/>
                <a:cs typeface="+mn-cs"/>
              </a:rPr>
              <a:t> are an order of magnitude beyond state-of-the-art.</a:t>
            </a:r>
            <a:r>
              <a:rPr lang="en-US" altLang="zh-CN" sz="1200" b="0" i="0" kern="1200" baseline="0" dirty="0">
                <a:solidFill>
                  <a:schemeClr val="tx1"/>
                </a:solidFill>
                <a:effectLst/>
                <a:latin typeface="+mn-lt"/>
                <a:ea typeface="+mn-ea"/>
                <a:cs typeface="+mn-cs"/>
              </a:rPr>
              <a:t> </a:t>
            </a:r>
            <a:endParaRPr lang="zh-CN" altLang="en-US" dirty="0"/>
          </a:p>
        </p:txBody>
      </p:sp>
      <p:sp>
        <p:nvSpPr>
          <p:cNvPr id="4" name="灯片编号占位符 3"/>
          <p:cNvSpPr>
            <a:spLocks noGrp="1"/>
          </p:cNvSpPr>
          <p:nvPr>
            <p:ph type="sldNum" sz="quarter" idx="10"/>
          </p:nvPr>
        </p:nvSpPr>
        <p:spPr/>
        <p:txBody>
          <a:bodyPr/>
          <a:lstStyle/>
          <a:p>
            <a:fld id="{0C256811-7EF6-4E5F-84CB-64C2863FD2EA}" type="slidenum">
              <a:rPr lang="zh-CN" altLang="en-US" smtClean="0"/>
              <a:t>31</a:t>
            </a:fld>
            <a:endParaRPr lang="zh-CN" altLang="en-US"/>
          </a:p>
        </p:txBody>
      </p:sp>
    </p:spTree>
    <p:extLst>
      <p:ext uri="{BB962C8B-B14F-4D97-AF65-F5344CB8AC3E}">
        <p14:creationId xmlns:p14="http://schemas.microsoft.com/office/powerpoint/2010/main" val="3456740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my talk,</a:t>
            </a:r>
            <a:r>
              <a:rPr lang="en-US" altLang="zh-CN" baseline="0" dirty="0"/>
              <a:t> I will give a brief introduction of HIAF status, because the proposed EicC will be constructed in the same campus of HIAF, and some main accelerator components will be used for EicC.  So the construction progress is very important for EicC. </a:t>
            </a:r>
            <a:endParaRPr lang="zh-CN" altLang="en-US" dirty="0"/>
          </a:p>
        </p:txBody>
      </p:sp>
      <p:sp>
        <p:nvSpPr>
          <p:cNvPr id="4" name="灯片编号占位符 3"/>
          <p:cNvSpPr>
            <a:spLocks noGrp="1"/>
          </p:cNvSpPr>
          <p:nvPr>
            <p:ph type="sldNum" sz="quarter" idx="10"/>
          </p:nvPr>
        </p:nvSpPr>
        <p:spPr/>
        <p:txBody>
          <a:bodyPr/>
          <a:lstStyle/>
          <a:p>
            <a:fld id="{0C256811-7EF6-4E5F-84CB-64C2863FD2EA}" type="slidenum">
              <a:rPr lang="zh-CN" altLang="en-US" smtClean="0"/>
              <a:t>2</a:t>
            </a:fld>
            <a:endParaRPr lang="zh-CN" altLang="en-US"/>
          </a:p>
        </p:txBody>
      </p:sp>
    </p:spTree>
    <p:extLst>
      <p:ext uri="{BB962C8B-B14F-4D97-AF65-F5344CB8AC3E}">
        <p14:creationId xmlns:p14="http://schemas.microsoft.com/office/powerpoint/2010/main" val="2152141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normal collider,</a:t>
            </a:r>
            <a:r>
              <a:rPr lang="en-US" altLang="zh-CN" baseline="0" dirty="0"/>
              <a:t> such as LHC, RHIC, and HERA, both the injection and acceleration time is about several tens minutes, that means the beam preparation time is about one hours and the collision time is about several hours. You can see the decrease of the luminosity during the collision. For this operation mode, the cooling is very important for the lifetime of luminosity. </a:t>
            </a:r>
          </a:p>
          <a:p>
            <a:endParaRPr lang="en-US" altLang="zh-CN" baseline="0" dirty="0"/>
          </a:p>
          <a:p>
            <a:r>
              <a:rPr lang="en-US" altLang="zh-CN" baseline="0" dirty="0"/>
              <a:t>But for EicC-1 fast ramping mode was adopted and beam preparation time is 5 seconds, life time is about 1-2 hours, so in this case, even without cooling, we still can keep high integrated luminosity through injection new fresh beam in very short time. </a:t>
            </a:r>
            <a:endParaRPr lang="zh-CN" altLang="en-US" dirty="0"/>
          </a:p>
        </p:txBody>
      </p:sp>
      <p:sp>
        <p:nvSpPr>
          <p:cNvPr id="4" name="灯片编号占位符 3"/>
          <p:cNvSpPr>
            <a:spLocks noGrp="1"/>
          </p:cNvSpPr>
          <p:nvPr>
            <p:ph type="sldNum" sz="quarter" idx="10"/>
          </p:nvPr>
        </p:nvSpPr>
        <p:spPr/>
        <p:txBody>
          <a:bodyPr/>
          <a:lstStyle/>
          <a:p>
            <a:fld id="{0C256811-7EF6-4E5F-84CB-64C2863FD2EA}" type="slidenum">
              <a:rPr lang="zh-CN" altLang="en-US" smtClean="0"/>
              <a:t>32</a:t>
            </a:fld>
            <a:endParaRPr lang="zh-CN" altLang="en-US"/>
          </a:p>
        </p:txBody>
      </p:sp>
    </p:spTree>
    <p:extLst>
      <p:ext uri="{BB962C8B-B14F-4D97-AF65-F5344CB8AC3E}">
        <p14:creationId xmlns:p14="http://schemas.microsoft.com/office/powerpoint/2010/main" val="1898686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256811-7EF6-4E5F-84CB-64C2863FD2EA}" type="slidenum">
              <a:rPr lang="zh-CN" altLang="en-US" smtClean="0"/>
              <a:t>35</a:t>
            </a:fld>
            <a:endParaRPr lang="zh-CN" altLang="en-US"/>
          </a:p>
        </p:txBody>
      </p:sp>
    </p:spTree>
    <p:extLst>
      <p:ext uri="{BB962C8B-B14F-4D97-AF65-F5344CB8AC3E}">
        <p14:creationId xmlns:p14="http://schemas.microsoft.com/office/powerpoint/2010/main" val="2247619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256811-7EF6-4E5F-84CB-64C2863FD2EA}" type="slidenum">
              <a:rPr lang="zh-CN" altLang="en-US" smtClean="0"/>
              <a:t>11</a:t>
            </a:fld>
            <a:endParaRPr lang="zh-CN" altLang="en-US"/>
          </a:p>
        </p:txBody>
      </p:sp>
    </p:spTree>
    <p:extLst>
      <p:ext uri="{BB962C8B-B14F-4D97-AF65-F5344CB8AC3E}">
        <p14:creationId xmlns:p14="http://schemas.microsoft.com/office/powerpoint/2010/main" val="3934615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Ab</a:t>
            </a:r>
            <a:endParaRPr lang="zh-CN" altLang="en-US" dirty="0"/>
          </a:p>
        </p:txBody>
      </p:sp>
      <p:sp>
        <p:nvSpPr>
          <p:cNvPr id="4" name="灯片编号占位符 3"/>
          <p:cNvSpPr>
            <a:spLocks noGrp="1"/>
          </p:cNvSpPr>
          <p:nvPr>
            <p:ph type="sldNum" sz="quarter" idx="10"/>
          </p:nvPr>
        </p:nvSpPr>
        <p:spPr/>
        <p:txBody>
          <a:bodyPr/>
          <a:lstStyle/>
          <a:p>
            <a:fld id="{0C256811-7EF6-4E5F-84CB-64C2863FD2EA}" type="slidenum">
              <a:rPr lang="zh-CN" altLang="en-US" smtClean="0"/>
              <a:t>12</a:t>
            </a:fld>
            <a:endParaRPr lang="zh-CN" altLang="en-US"/>
          </a:p>
        </p:txBody>
      </p:sp>
    </p:spTree>
    <p:extLst>
      <p:ext uri="{BB962C8B-B14F-4D97-AF65-F5344CB8AC3E}">
        <p14:creationId xmlns:p14="http://schemas.microsoft.com/office/powerpoint/2010/main" val="2918278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Electron-ion collider</a:t>
            </a:r>
            <a:r>
              <a:rPr lang="en-US" altLang="zh-CN" sz="1200" b="0" i="0" kern="1200" baseline="0" dirty="0">
                <a:solidFill>
                  <a:schemeClr val="tx1"/>
                </a:solidFill>
                <a:effectLst/>
                <a:latin typeface="+mn-lt"/>
                <a:ea typeface="+mn-ea"/>
                <a:cs typeface="+mn-cs"/>
              </a:rPr>
              <a:t> is an </a:t>
            </a:r>
            <a:r>
              <a:rPr lang="en-US" altLang="zh-CN" sz="1200" b="0" i="0" kern="1200" dirty="0">
                <a:solidFill>
                  <a:schemeClr val="tx1"/>
                </a:solidFill>
                <a:effectLst/>
                <a:latin typeface="+mn-lt"/>
                <a:ea typeface="+mn-ea"/>
                <a:cs typeface="+mn-cs"/>
              </a:rPr>
              <a:t>ideal gluon microscope to explore new frontiers of nuclear science.</a:t>
            </a:r>
            <a:r>
              <a:rPr lang="en-US" altLang="zh-CN" sz="1200" b="0" i="0" kern="1200" baseline="0" dirty="0">
                <a:solidFill>
                  <a:schemeClr val="tx1"/>
                </a:solidFill>
                <a:effectLst/>
                <a:latin typeface="+mn-lt"/>
                <a:ea typeface="+mn-ea"/>
                <a:cs typeface="+mn-cs"/>
              </a:rPr>
              <a:t>  </a:t>
            </a:r>
          </a:p>
          <a:p>
            <a:r>
              <a:rPr lang="en-US" altLang="zh-CN" sz="1200" b="0" i="0" kern="1200" baseline="0" dirty="0">
                <a:solidFill>
                  <a:schemeClr val="tx1"/>
                </a:solidFill>
                <a:effectLst/>
                <a:latin typeface="+mn-lt"/>
                <a:ea typeface="+mn-ea"/>
                <a:cs typeface="+mn-cs"/>
              </a:rPr>
              <a:t>A series of fruitful research results have been got during its operation time. There were some update programs to get high luminosity and the final luminosity is about 5*10^31, this luminosity is not so high, and I think this is the important reason of shutdown. </a:t>
            </a:r>
            <a:br>
              <a:rPr lang="en-US" altLang="zh-CN" dirty="0"/>
            </a:br>
            <a:br>
              <a:rPr lang="en-US" altLang="zh-CN" dirty="0"/>
            </a:br>
            <a:endParaRPr lang="zh-CN" altLang="en-US" dirty="0"/>
          </a:p>
        </p:txBody>
      </p:sp>
      <p:sp>
        <p:nvSpPr>
          <p:cNvPr id="4" name="灯片编号占位符 3"/>
          <p:cNvSpPr>
            <a:spLocks noGrp="1"/>
          </p:cNvSpPr>
          <p:nvPr>
            <p:ph type="sldNum" sz="quarter" idx="10"/>
          </p:nvPr>
        </p:nvSpPr>
        <p:spPr/>
        <p:txBody>
          <a:bodyPr/>
          <a:lstStyle/>
          <a:p>
            <a:fld id="{0C256811-7EF6-4E5F-84CB-64C2863FD2EA}"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802389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256811-7EF6-4E5F-84CB-64C2863FD2EA}"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3800968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are basic beam parameters of these EIC facility proposal</a:t>
            </a:r>
            <a:r>
              <a:rPr lang="en-US" altLang="zh-CN" baseline="0" dirty="0"/>
              <a:t>, the center mass energy of </a:t>
            </a:r>
            <a:r>
              <a:rPr lang="en-US" altLang="zh-CN" baseline="0" dirty="0" err="1"/>
              <a:t>LHeC</a:t>
            </a:r>
            <a:r>
              <a:rPr lang="en-US" altLang="zh-CN" baseline="0" dirty="0"/>
              <a:t> is about 1296GeV, and the center mass of energy of </a:t>
            </a:r>
            <a:r>
              <a:rPr lang="en-US" altLang="zh-CN" baseline="0" dirty="0" err="1"/>
              <a:t>eRHIC</a:t>
            </a:r>
            <a:r>
              <a:rPr lang="en-US" altLang="zh-CN" baseline="0" dirty="0"/>
              <a:t> is about 126GeV and the center mass of energy of JLEIC is about 40-60 GeV. With these parameters, the science goal of </a:t>
            </a:r>
            <a:r>
              <a:rPr lang="en-US" altLang="zh-CN" baseline="0" dirty="0" err="1"/>
              <a:t>LHeC</a:t>
            </a:r>
            <a:r>
              <a:rPr lang="en-US" altLang="zh-CN" baseline="0" dirty="0"/>
              <a:t> is </a:t>
            </a:r>
          </a:p>
          <a:p>
            <a:r>
              <a:rPr lang="en-US" altLang="zh-CN" baseline="0" dirty="0"/>
              <a:t>The center of mass energy of these machines are higher than 40GeV, actually if the center of mass is less than this point, there is still very good physics, such as, if the center of mass energy is around 15GeV, this energy range is a energy window for sea quarks study.  This energy is not be covered by these machine, so this is good choice for EicC. </a:t>
            </a:r>
          </a:p>
          <a:p>
            <a:r>
              <a:rPr lang="en-US" altLang="zh-CN" sz="1200" b="1" i="0" kern="1200" dirty="0">
                <a:solidFill>
                  <a:schemeClr val="tx1"/>
                </a:solidFill>
                <a:effectLst/>
                <a:latin typeface="+mn-lt"/>
                <a:ea typeface="+mn-ea"/>
                <a:cs typeface="+mn-cs"/>
              </a:rPr>
              <a:t>Electroweak-EW,</a:t>
            </a:r>
            <a:r>
              <a:rPr lang="en-US" altLang="zh-CN" sz="1200" b="0" i="0" kern="1200" dirty="0">
                <a:solidFill>
                  <a:schemeClr val="tx1"/>
                </a:solidFill>
                <a:effectLst/>
                <a:latin typeface="+mn-lt"/>
                <a:ea typeface="+mn-ea"/>
                <a:cs typeface="+mn-cs"/>
              </a:rPr>
              <a:t> </a:t>
            </a:r>
            <a:r>
              <a:rPr lang="en-US" altLang="zh-CN" sz="1200" b="1" i="0" kern="1200" dirty="0">
                <a:solidFill>
                  <a:schemeClr val="tx1"/>
                </a:solidFill>
                <a:effectLst/>
                <a:latin typeface="+mn-lt"/>
                <a:ea typeface="+mn-ea"/>
                <a:cs typeface="+mn-cs"/>
              </a:rPr>
              <a:t>Grand Unified Theory</a:t>
            </a:r>
            <a:endParaRPr lang="en-US" altLang="zh-CN" b="1" baseline="0" dirty="0"/>
          </a:p>
        </p:txBody>
      </p:sp>
      <p:sp>
        <p:nvSpPr>
          <p:cNvPr id="4" name="灯片编号占位符 3"/>
          <p:cNvSpPr>
            <a:spLocks noGrp="1"/>
          </p:cNvSpPr>
          <p:nvPr>
            <p:ph type="sldNum" sz="quarter" idx="10"/>
          </p:nvPr>
        </p:nvSpPr>
        <p:spPr/>
        <p:txBody>
          <a:bodyPr/>
          <a:lstStyle/>
          <a:p>
            <a:fld id="{0C256811-7EF6-4E5F-84CB-64C2863FD2EA}" type="slidenum">
              <a:rPr lang="zh-CN" altLang="en-US" smtClean="0"/>
              <a:t>15</a:t>
            </a:fld>
            <a:endParaRPr lang="zh-CN" altLang="en-US"/>
          </a:p>
        </p:txBody>
      </p:sp>
    </p:spTree>
    <p:extLst>
      <p:ext uri="{BB962C8B-B14F-4D97-AF65-F5344CB8AC3E}">
        <p14:creationId xmlns:p14="http://schemas.microsoft.com/office/powerpoint/2010/main" val="3867291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Above is</a:t>
            </a:r>
            <a:r>
              <a:rPr lang="en-US" altLang="zh-CN" baseline="0" dirty="0"/>
              <a:t> a very brief review of the EIC in the world. </a:t>
            </a:r>
            <a:r>
              <a:rPr lang="en-US" altLang="zh-CN" dirty="0"/>
              <a:t>From these</a:t>
            </a:r>
            <a:r>
              <a:rPr lang="en-US" altLang="zh-CN" baseline="0" dirty="0"/>
              <a:t> background, now let talk about the EicC accelerator design. </a:t>
            </a:r>
            <a:endParaRPr lang="zh-CN" altLang="en-US" dirty="0"/>
          </a:p>
        </p:txBody>
      </p:sp>
      <p:sp>
        <p:nvSpPr>
          <p:cNvPr id="4" name="灯片编号占位符 3"/>
          <p:cNvSpPr>
            <a:spLocks noGrp="1"/>
          </p:cNvSpPr>
          <p:nvPr>
            <p:ph type="sldNum" sz="quarter" idx="10"/>
          </p:nvPr>
        </p:nvSpPr>
        <p:spPr/>
        <p:txBody>
          <a:bodyPr/>
          <a:lstStyle/>
          <a:p>
            <a:fld id="{0C256811-7EF6-4E5F-84CB-64C2863FD2EA}" type="slidenum">
              <a:rPr lang="zh-CN" altLang="en-US" smtClean="0"/>
              <a:t>16</a:t>
            </a:fld>
            <a:endParaRPr lang="zh-CN" altLang="en-US"/>
          </a:p>
        </p:txBody>
      </p:sp>
    </p:spTree>
    <p:extLst>
      <p:ext uri="{BB962C8B-B14F-4D97-AF65-F5344CB8AC3E}">
        <p14:creationId xmlns:p14="http://schemas.microsoft.com/office/powerpoint/2010/main" val="2583758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proposed EicC</a:t>
            </a:r>
            <a:r>
              <a:rPr lang="en-US" altLang="zh-CN" baseline="0" dirty="0"/>
              <a:t> is divided into two phases. </a:t>
            </a:r>
            <a:endParaRPr lang="en-US" altLang="zh-CN" dirty="0"/>
          </a:p>
          <a:p>
            <a:r>
              <a:rPr lang="en-US" altLang="zh-CN" dirty="0"/>
              <a:t>The first phase</a:t>
            </a:r>
            <a:r>
              <a:rPr lang="en-US" altLang="zh-CN" baseline="0" dirty="0"/>
              <a:t> is low energy phase, the electron energy is 3.5Gev and proton energy is 20GeV, the center of mass energy is 16.7GeV. Second phase is high energy phase, and electron is 5-10GeV and proton is 60-100GeV.  For ion beams, both polarized light ions and </a:t>
            </a:r>
            <a:r>
              <a:rPr lang="en-US" altLang="zh-CN" baseline="0" dirty="0" err="1"/>
              <a:t>unpolarized</a:t>
            </a:r>
            <a:r>
              <a:rPr lang="en-US" altLang="zh-CN" baseline="0" dirty="0"/>
              <a:t> heavy ions will be provided.  High polarization for both beams, at least 70% for electron and 70% for proton. Ring-Ring collision mode is proposed. </a:t>
            </a:r>
            <a:endParaRPr lang="zh-CN" altLang="en-US" dirty="0"/>
          </a:p>
        </p:txBody>
      </p:sp>
      <p:sp>
        <p:nvSpPr>
          <p:cNvPr id="4" name="灯片编号占位符 3"/>
          <p:cNvSpPr>
            <a:spLocks noGrp="1"/>
          </p:cNvSpPr>
          <p:nvPr>
            <p:ph type="sldNum" sz="quarter" idx="10"/>
          </p:nvPr>
        </p:nvSpPr>
        <p:spPr/>
        <p:txBody>
          <a:bodyPr/>
          <a:lstStyle/>
          <a:p>
            <a:fld id="{0C256811-7EF6-4E5F-84CB-64C2863FD2EA}"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3901970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6539A9A-473E-4870-B4D7-7552C4F54092}" type="datetimeFigureOut">
              <a:rPr lang="zh-CN" altLang="en-US" smtClean="0"/>
              <a:t>2019-8-23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20EF93-D3B0-4CD8-972F-0E8FBDD571CB}" type="slidenum">
              <a:rPr lang="zh-CN" altLang="en-US" smtClean="0"/>
              <a:t>‹#›</a:t>
            </a:fld>
            <a:endParaRPr lang="zh-CN" altLang="en-US"/>
          </a:p>
        </p:txBody>
      </p:sp>
    </p:spTree>
    <p:extLst>
      <p:ext uri="{BB962C8B-B14F-4D97-AF65-F5344CB8AC3E}">
        <p14:creationId xmlns:p14="http://schemas.microsoft.com/office/powerpoint/2010/main" val="4166547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6539A9A-473E-4870-B4D7-7552C4F54092}" type="datetimeFigureOut">
              <a:rPr lang="zh-CN" altLang="en-US" smtClean="0"/>
              <a:t>2019-8-23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20EF93-D3B0-4CD8-972F-0E8FBDD571CB}" type="slidenum">
              <a:rPr lang="zh-CN" altLang="en-US" smtClean="0"/>
              <a:t>‹#›</a:t>
            </a:fld>
            <a:endParaRPr lang="zh-CN" altLang="en-US"/>
          </a:p>
        </p:txBody>
      </p:sp>
    </p:spTree>
    <p:extLst>
      <p:ext uri="{BB962C8B-B14F-4D97-AF65-F5344CB8AC3E}">
        <p14:creationId xmlns:p14="http://schemas.microsoft.com/office/powerpoint/2010/main" val="542776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6539A9A-473E-4870-B4D7-7552C4F54092}" type="datetimeFigureOut">
              <a:rPr lang="zh-CN" altLang="en-US" smtClean="0"/>
              <a:t>2019-8-23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20EF93-D3B0-4CD8-972F-0E8FBDD571CB}" type="slidenum">
              <a:rPr lang="zh-CN" altLang="en-US" smtClean="0"/>
              <a:t>‹#›</a:t>
            </a:fld>
            <a:endParaRPr lang="zh-CN" altLang="en-US"/>
          </a:p>
        </p:txBody>
      </p:sp>
    </p:spTree>
    <p:extLst>
      <p:ext uri="{BB962C8B-B14F-4D97-AF65-F5344CB8AC3E}">
        <p14:creationId xmlns:p14="http://schemas.microsoft.com/office/powerpoint/2010/main" val="1433179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229018058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vert="horz"/>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75697332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54030663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90676080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2726083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99325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矩形 1"/>
          <p:cNvSpPr/>
          <p:nvPr userDrawn="1"/>
        </p:nvSpPr>
        <p:spPr bwMode="auto">
          <a:xfrm>
            <a:off x="0" y="666206"/>
            <a:ext cx="9144000" cy="326571"/>
          </a:xfrm>
          <a:prstGeom prst="rect">
            <a:avLst/>
          </a:prstGeom>
          <a:solidFill>
            <a:srgbClr val="FFFFFF"/>
          </a:solidFill>
          <a:ln>
            <a:noFill/>
          </a:ln>
          <a:effectLst/>
        </p:spPr>
        <p:txBody>
          <a:bodyPr vert="horz" wrap="square" lIns="91440" tIns="45720" rIns="91440" bIns="45720" numCol="1" rtlCol="0" anchor="t" anchorCtr="0" compatLnSpc="1"/>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charset="0"/>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楷体_GB2312" charset="0"/>
              <a:cs typeface="Arial" panose="020B0604020202020204" pitchFamily="34" charset="0"/>
            </a:endParaRPr>
          </a:p>
        </p:txBody>
      </p:sp>
      <p:cxnSp>
        <p:nvCxnSpPr>
          <p:cNvPr id="4" name="直接连接符 3"/>
          <p:cNvCxnSpPr/>
          <p:nvPr userDrawn="1"/>
        </p:nvCxnSpPr>
        <p:spPr>
          <a:xfrm>
            <a:off x="-9525" y="725399"/>
            <a:ext cx="9153525" cy="0"/>
          </a:xfrm>
          <a:prstGeom prst="line">
            <a:avLst/>
          </a:prstGeom>
          <a:ln w="76200" cmpd="thinThick">
            <a:gradFill flip="none" rotWithShape="1">
              <a:gsLst>
                <a:gs pos="0">
                  <a:srgbClr val="92D050"/>
                </a:gs>
                <a:gs pos="67000">
                  <a:srgbClr val="9DACE3"/>
                </a:gs>
                <a:gs pos="36000">
                  <a:schemeClr val="accent4">
                    <a:lumMod val="40000"/>
                    <a:lumOff val="60000"/>
                  </a:schemeClr>
                </a:gs>
                <a:gs pos="100000">
                  <a:srgbClr val="0066FF"/>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399265"/>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矩形 2"/>
          <p:cNvSpPr/>
          <p:nvPr userDrawn="1"/>
        </p:nvSpPr>
        <p:spPr bwMode="auto">
          <a:xfrm>
            <a:off x="0" y="692330"/>
            <a:ext cx="9144000" cy="522515"/>
          </a:xfrm>
          <a:prstGeom prst="rect">
            <a:avLst/>
          </a:prstGeom>
          <a:solidFill>
            <a:srgbClr val="FFFFFF"/>
          </a:solidFill>
          <a:ln>
            <a:noFill/>
          </a:ln>
          <a:effectLst/>
        </p:spPr>
        <p:txBody>
          <a:bodyPr vert="horz" wrap="square" lIns="91440" tIns="45720" rIns="91440" bIns="45720" numCol="1" rtlCol="0" anchor="t" anchorCtr="0" compatLnSpc="1"/>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charset="0"/>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楷体_GB2312" charset="0"/>
              <a:cs typeface="Arial" panose="020B0604020202020204" pitchFamily="34" charset="0"/>
            </a:endParaRPr>
          </a:p>
        </p:txBody>
      </p:sp>
      <p:cxnSp>
        <p:nvCxnSpPr>
          <p:cNvPr id="5" name="直接连接符 4"/>
          <p:cNvCxnSpPr/>
          <p:nvPr userDrawn="1"/>
        </p:nvCxnSpPr>
        <p:spPr>
          <a:xfrm>
            <a:off x="-9525" y="725399"/>
            <a:ext cx="9153525" cy="0"/>
          </a:xfrm>
          <a:prstGeom prst="line">
            <a:avLst/>
          </a:prstGeom>
          <a:ln w="76200" cmpd="thinThick">
            <a:gradFill flip="none" rotWithShape="1">
              <a:gsLst>
                <a:gs pos="0">
                  <a:srgbClr val="92D050"/>
                </a:gs>
                <a:gs pos="67000">
                  <a:srgbClr val="9DACE3"/>
                </a:gs>
                <a:gs pos="36000">
                  <a:schemeClr val="accent4">
                    <a:lumMod val="40000"/>
                    <a:lumOff val="60000"/>
                  </a:schemeClr>
                </a:gs>
                <a:gs pos="100000">
                  <a:srgbClr val="0066FF"/>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63753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6539A9A-473E-4870-B4D7-7552C4F54092}" type="datetimeFigureOut">
              <a:rPr lang="zh-CN" altLang="en-US" smtClean="0"/>
              <a:t>2019-8-23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20EF93-D3B0-4CD8-972F-0E8FBDD571CB}" type="slidenum">
              <a:rPr lang="zh-CN" altLang="en-US" smtClean="0"/>
              <a:t>‹#›</a:t>
            </a:fld>
            <a:endParaRPr lang="zh-CN" altLang="en-US"/>
          </a:p>
        </p:txBody>
      </p:sp>
    </p:spTree>
    <p:extLst>
      <p:ext uri="{BB962C8B-B14F-4D97-AF65-F5344CB8AC3E}">
        <p14:creationId xmlns:p14="http://schemas.microsoft.com/office/powerpoint/2010/main" val="1088003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718946179"/>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49366148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本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3531387132"/>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本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4046263138"/>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标题、文本和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a:prstGeom prst="rect">
            <a:avLst/>
          </a:prstGeom>
        </p:spPr>
        <p:txBody>
          <a:bodyPr vert="horz"/>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quarter" idx="2"/>
          </p:nvPr>
        </p:nvSpPr>
        <p:spPr>
          <a:xfrm>
            <a:off x="4648200" y="1600200"/>
            <a:ext cx="4038600" cy="2185988"/>
          </a:xfrm>
          <a:prstGeom prst="rect">
            <a:avLst/>
          </a:prstGeom>
        </p:spPr>
        <p:txBody>
          <a:bodyPr vert="horz"/>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内容占位符 4"/>
          <p:cNvSpPr>
            <a:spLocks noGrp="1"/>
          </p:cNvSpPr>
          <p:nvPr>
            <p:ph sz="quarter" idx="3"/>
          </p:nvPr>
        </p:nvSpPr>
        <p:spPr>
          <a:xfrm>
            <a:off x="4648200" y="3938588"/>
            <a:ext cx="4038600" cy="2187575"/>
          </a:xfrm>
          <a:prstGeom prst="rect">
            <a:avLst/>
          </a:prstGeom>
        </p:spPr>
        <p:txBody>
          <a:bodyPr vert="horz"/>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1472777662"/>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vert="horz"/>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4171008184"/>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vert="horz"/>
          <a:lstStyle/>
          <a:p>
            <a:pPr lvl="0"/>
            <a:endParaRPr lang="zh-CN" altLang="en-US" noProof="0"/>
          </a:p>
        </p:txBody>
      </p:sp>
    </p:spTree>
    <p:extLst>
      <p:ext uri="{BB962C8B-B14F-4D97-AF65-F5344CB8AC3E}">
        <p14:creationId xmlns:p14="http://schemas.microsoft.com/office/powerpoint/2010/main" val="821907417"/>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fld id="{0C913308-F349-4B6D-A68A-DD1791B4A57B}" type="slidenum">
              <a:rPr kumimoji="0" lang="zh-CN" altLang="en-US" sz="2000" b="1" i="0" u="none" strike="noStrike" kern="1200" cap="none" spc="0" normalizeH="0" baseline="0" noProof="0" smtClean="0">
                <a:ln>
                  <a:noFill/>
                </a:ln>
                <a:solidFill>
                  <a:srgbClr val="000000"/>
                </a:solidFill>
                <a:effectLst/>
                <a:uLnTx/>
                <a:uFillTx/>
                <a:latin typeface="Arial" panose="020B0604020202020204" pitchFamily="34" charset="0"/>
                <a:ea typeface="宋体"/>
                <a:cs typeface="+mn-cs"/>
              </a:rPr>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t>‹#›</a:t>
            </a:fld>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Tree>
    <p:extLst>
      <p:ext uri="{BB962C8B-B14F-4D97-AF65-F5344CB8AC3E}">
        <p14:creationId xmlns:p14="http://schemas.microsoft.com/office/powerpoint/2010/main" val="3160417255"/>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fld id="{0C913308-F349-4B6D-A68A-DD1791B4A57B}" type="slidenum">
              <a:rPr kumimoji="0" lang="zh-CN" altLang="en-US" sz="2000" b="1" i="0" u="none" strike="noStrike" kern="1200" cap="none" spc="0" normalizeH="0" baseline="0" noProof="0" smtClean="0">
                <a:ln>
                  <a:noFill/>
                </a:ln>
                <a:solidFill>
                  <a:srgbClr val="000000"/>
                </a:solidFill>
                <a:effectLst/>
                <a:uLnTx/>
                <a:uFillTx/>
                <a:latin typeface="Arial" panose="020B0604020202020204" pitchFamily="34" charset="0"/>
                <a:ea typeface="宋体"/>
                <a:cs typeface="+mn-cs"/>
              </a:rPr>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t>‹#›</a:t>
            </a:fld>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Tree>
    <p:extLst>
      <p:ext uri="{BB962C8B-B14F-4D97-AF65-F5344CB8AC3E}">
        <p14:creationId xmlns:p14="http://schemas.microsoft.com/office/powerpoint/2010/main" val="1965843956"/>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fld id="{0C913308-F349-4B6D-A68A-DD1791B4A57B}" type="slidenum">
              <a:rPr kumimoji="0" lang="zh-CN" altLang="en-US" sz="2000" b="1" i="0" u="none" strike="noStrike" kern="1200" cap="none" spc="0" normalizeH="0" baseline="0" noProof="0" smtClean="0">
                <a:ln>
                  <a:noFill/>
                </a:ln>
                <a:solidFill>
                  <a:srgbClr val="000000"/>
                </a:solidFill>
                <a:effectLst/>
                <a:uLnTx/>
                <a:uFillTx/>
                <a:latin typeface="Arial" panose="020B0604020202020204" pitchFamily="34" charset="0"/>
                <a:ea typeface="宋体"/>
                <a:cs typeface="+mn-cs"/>
              </a:rPr>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t>‹#›</a:t>
            </a:fld>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Tree>
    <p:extLst>
      <p:ext uri="{BB962C8B-B14F-4D97-AF65-F5344CB8AC3E}">
        <p14:creationId xmlns:p14="http://schemas.microsoft.com/office/powerpoint/2010/main" val="319323374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6539A9A-473E-4870-B4D7-7552C4F54092}" type="datetimeFigureOut">
              <a:rPr lang="zh-CN" altLang="en-US" smtClean="0"/>
              <a:t>2019-8-23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20EF93-D3B0-4CD8-972F-0E8FBDD571CB}" type="slidenum">
              <a:rPr lang="zh-CN" altLang="en-US" smtClean="0"/>
              <a:t>‹#›</a:t>
            </a:fld>
            <a:endParaRPr lang="zh-CN" altLang="en-US"/>
          </a:p>
        </p:txBody>
      </p:sp>
    </p:spTree>
    <p:extLst>
      <p:ext uri="{BB962C8B-B14F-4D97-AF65-F5344CB8AC3E}">
        <p14:creationId xmlns:p14="http://schemas.microsoft.com/office/powerpoint/2010/main" val="16653286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fld id="{0C913308-F349-4B6D-A68A-DD1791B4A57B}" type="slidenum">
              <a:rPr kumimoji="0" lang="zh-CN" altLang="en-US" sz="2000" b="1" i="0" u="none" strike="noStrike" kern="1200" cap="none" spc="0" normalizeH="0" baseline="0" noProof="0" smtClean="0">
                <a:ln>
                  <a:noFill/>
                </a:ln>
                <a:solidFill>
                  <a:srgbClr val="000000"/>
                </a:solidFill>
                <a:effectLst/>
                <a:uLnTx/>
                <a:uFillTx/>
                <a:latin typeface="Arial" panose="020B0604020202020204" pitchFamily="34" charset="0"/>
                <a:ea typeface="宋体"/>
                <a:cs typeface="+mn-cs"/>
              </a:rPr>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t>‹#›</a:t>
            </a:fld>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Tree>
    <p:extLst>
      <p:ext uri="{BB962C8B-B14F-4D97-AF65-F5344CB8AC3E}">
        <p14:creationId xmlns:p14="http://schemas.microsoft.com/office/powerpoint/2010/main" val="2432605287"/>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fld id="{0C913308-F349-4B6D-A68A-DD1791B4A57B}" type="slidenum">
              <a:rPr kumimoji="0" lang="zh-CN" altLang="en-US" sz="2000" b="1" i="0" u="none" strike="noStrike" kern="1200" cap="none" spc="0" normalizeH="0" baseline="0" noProof="0" smtClean="0">
                <a:ln>
                  <a:noFill/>
                </a:ln>
                <a:solidFill>
                  <a:srgbClr val="000000"/>
                </a:solidFill>
                <a:effectLst/>
                <a:uLnTx/>
                <a:uFillTx/>
                <a:latin typeface="Arial" panose="020B0604020202020204" pitchFamily="34" charset="0"/>
                <a:ea typeface="宋体"/>
                <a:cs typeface="+mn-cs"/>
              </a:rPr>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t>‹#›</a:t>
            </a:fld>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Tree>
    <p:extLst>
      <p:ext uri="{BB962C8B-B14F-4D97-AF65-F5344CB8AC3E}">
        <p14:creationId xmlns:p14="http://schemas.microsoft.com/office/powerpoint/2010/main" val="2641787589"/>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fld id="{0C913308-F349-4B6D-A68A-DD1791B4A57B}" type="slidenum">
              <a:rPr kumimoji="0" lang="zh-CN" altLang="en-US" sz="2000" b="1" i="0" u="none" strike="noStrike" kern="1200" cap="none" spc="0" normalizeH="0" baseline="0" noProof="0" smtClean="0">
                <a:ln>
                  <a:noFill/>
                </a:ln>
                <a:solidFill>
                  <a:srgbClr val="000000"/>
                </a:solidFill>
                <a:effectLst/>
                <a:uLnTx/>
                <a:uFillTx/>
                <a:latin typeface="Arial" panose="020B0604020202020204" pitchFamily="34" charset="0"/>
                <a:ea typeface="宋体"/>
                <a:cs typeface="+mn-cs"/>
              </a:rPr>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t>‹#›</a:t>
            </a:fld>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Tree>
    <p:extLst>
      <p:ext uri="{BB962C8B-B14F-4D97-AF65-F5344CB8AC3E}">
        <p14:creationId xmlns:p14="http://schemas.microsoft.com/office/powerpoint/2010/main" val="1759748769"/>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fld id="{0C913308-F349-4B6D-A68A-DD1791B4A57B}" type="slidenum">
              <a:rPr kumimoji="0" lang="zh-CN" altLang="en-US" sz="2000" b="1" i="0" u="none" strike="noStrike" kern="1200" cap="none" spc="0" normalizeH="0" baseline="0" noProof="0" smtClean="0">
                <a:ln>
                  <a:noFill/>
                </a:ln>
                <a:solidFill>
                  <a:srgbClr val="000000"/>
                </a:solidFill>
                <a:effectLst/>
                <a:uLnTx/>
                <a:uFillTx/>
                <a:latin typeface="Arial" panose="020B0604020202020204" pitchFamily="34" charset="0"/>
                <a:ea typeface="宋体"/>
                <a:cs typeface="+mn-cs"/>
              </a:rPr>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t>‹#›</a:t>
            </a:fld>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Tree>
    <p:extLst>
      <p:ext uri="{BB962C8B-B14F-4D97-AF65-F5344CB8AC3E}">
        <p14:creationId xmlns:p14="http://schemas.microsoft.com/office/powerpoint/2010/main" val="233022384"/>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fld id="{0C913308-F349-4B6D-A68A-DD1791B4A57B}" type="slidenum">
              <a:rPr kumimoji="0" lang="zh-CN" altLang="en-US" sz="2000" b="1" i="0" u="none" strike="noStrike" kern="1200" cap="none" spc="0" normalizeH="0" baseline="0" noProof="0" smtClean="0">
                <a:ln>
                  <a:noFill/>
                </a:ln>
                <a:solidFill>
                  <a:srgbClr val="000000"/>
                </a:solidFill>
                <a:effectLst/>
                <a:uLnTx/>
                <a:uFillTx/>
                <a:latin typeface="Arial" panose="020B0604020202020204" pitchFamily="34" charset="0"/>
                <a:ea typeface="宋体"/>
                <a:cs typeface="+mn-cs"/>
              </a:rPr>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t>‹#›</a:t>
            </a:fld>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Tree>
    <p:extLst>
      <p:ext uri="{BB962C8B-B14F-4D97-AF65-F5344CB8AC3E}">
        <p14:creationId xmlns:p14="http://schemas.microsoft.com/office/powerpoint/2010/main" val="2330298818"/>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fld id="{0C913308-F349-4B6D-A68A-DD1791B4A57B}" type="slidenum">
              <a:rPr kumimoji="0" lang="zh-CN" altLang="en-US" sz="2000" b="1" i="0" u="none" strike="noStrike" kern="1200" cap="none" spc="0" normalizeH="0" baseline="0" noProof="0" smtClean="0">
                <a:ln>
                  <a:noFill/>
                </a:ln>
                <a:solidFill>
                  <a:srgbClr val="000000"/>
                </a:solidFill>
                <a:effectLst/>
                <a:uLnTx/>
                <a:uFillTx/>
                <a:latin typeface="Arial" panose="020B0604020202020204" pitchFamily="34" charset="0"/>
                <a:ea typeface="宋体"/>
                <a:cs typeface="+mn-cs"/>
              </a:rPr>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t>‹#›</a:t>
            </a:fld>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Tree>
    <p:extLst>
      <p:ext uri="{BB962C8B-B14F-4D97-AF65-F5344CB8AC3E}">
        <p14:creationId xmlns:p14="http://schemas.microsoft.com/office/powerpoint/2010/main" val="1734551064"/>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fld id="{0C913308-F349-4B6D-A68A-DD1791B4A57B}" type="slidenum">
              <a:rPr kumimoji="0" lang="zh-CN" altLang="en-US" sz="2000" b="1" i="0" u="none" strike="noStrike" kern="1200" cap="none" spc="0" normalizeH="0" baseline="0" noProof="0" smtClean="0">
                <a:ln>
                  <a:noFill/>
                </a:ln>
                <a:solidFill>
                  <a:srgbClr val="000000"/>
                </a:solidFill>
                <a:effectLst/>
                <a:uLnTx/>
                <a:uFillTx/>
                <a:latin typeface="Arial" panose="020B0604020202020204" pitchFamily="34" charset="0"/>
                <a:ea typeface="宋体"/>
                <a:cs typeface="+mn-cs"/>
              </a:rPr>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t>‹#›</a:t>
            </a:fld>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Tree>
    <p:extLst>
      <p:ext uri="{BB962C8B-B14F-4D97-AF65-F5344CB8AC3E}">
        <p14:creationId xmlns:p14="http://schemas.microsoft.com/office/powerpoint/2010/main" val="642702054"/>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fld id="{0C913308-F349-4B6D-A68A-DD1791B4A57B}" type="slidenum">
              <a:rPr kumimoji="0" lang="zh-CN" altLang="en-US" sz="2000" b="1" i="0" u="none" strike="noStrike" kern="1200" cap="none" spc="0" normalizeH="0" baseline="0" noProof="0" smtClean="0">
                <a:ln>
                  <a:noFill/>
                </a:ln>
                <a:solidFill>
                  <a:srgbClr val="000000"/>
                </a:solidFill>
                <a:effectLst/>
                <a:uLnTx/>
                <a:uFillTx/>
                <a:latin typeface="Arial" panose="020B0604020202020204" pitchFamily="34" charset="0"/>
                <a:ea typeface="宋体"/>
                <a:cs typeface="+mn-cs"/>
              </a:rPr>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t>‹#›</a:t>
            </a:fld>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Tree>
    <p:extLst>
      <p:ext uri="{BB962C8B-B14F-4D97-AF65-F5344CB8AC3E}">
        <p14:creationId xmlns:p14="http://schemas.microsoft.com/office/powerpoint/2010/main" val="3033841122"/>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fld id="{0C913308-F349-4B6D-A68A-DD1791B4A57B}" type="slidenum">
              <a:rPr kumimoji="0" lang="zh-CN" altLang="en-US" sz="2000" b="1" i="0" u="none" strike="noStrike" kern="1200" cap="none" spc="0" normalizeH="0" baseline="0" noProof="0" smtClean="0">
                <a:ln>
                  <a:noFill/>
                </a:ln>
                <a:solidFill>
                  <a:srgbClr val="000000"/>
                </a:solidFill>
                <a:effectLst/>
                <a:uLnTx/>
                <a:uFillTx/>
                <a:latin typeface="Arial" panose="020B0604020202020204" pitchFamily="34" charset="0"/>
                <a:ea typeface="宋体"/>
                <a:cs typeface="+mn-cs"/>
              </a:rPr>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t>‹#›</a:t>
            </a:fld>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Tree>
    <p:extLst>
      <p:ext uri="{BB962C8B-B14F-4D97-AF65-F5344CB8AC3E}">
        <p14:creationId xmlns:p14="http://schemas.microsoft.com/office/powerpoint/2010/main" val="4273423530"/>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fld id="{0C913308-F349-4B6D-A68A-DD1791B4A57B}" type="slidenum">
              <a:rPr kumimoji="0" lang="zh-CN" altLang="en-US" sz="2000" b="1" i="0" u="none" strike="noStrike" kern="1200" cap="none" spc="0" normalizeH="0" baseline="0" noProof="0" smtClean="0">
                <a:ln>
                  <a:noFill/>
                </a:ln>
                <a:solidFill>
                  <a:srgbClr val="000000"/>
                </a:solidFill>
                <a:effectLst/>
                <a:uLnTx/>
                <a:uFillTx/>
                <a:latin typeface="Arial" panose="020B0604020202020204" pitchFamily="34" charset="0"/>
                <a:ea typeface="宋体"/>
                <a:cs typeface="+mn-cs"/>
              </a:rPr>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t>‹#›</a:t>
            </a:fld>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Tree>
    <p:extLst>
      <p:ext uri="{BB962C8B-B14F-4D97-AF65-F5344CB8AC3E}">
        <p14:creationId xmlns:p14="http://schemas.microsoft.com/office/powerpoint/2010/main" val="345313539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6539A9A-473E-4870-B4D7-7552C4F54092}" type="datetimeFigureOut">
              <a:rPr lang="zh-CN" altLang="en-US" smtClean="0"/>
              <a:t>2019-8-23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20EF93-D3B0-4CD8-972F-0E8FBDD571CB}" type="slidenum">
              <a:rPr lang="zh-CN" altLang="en-US" smtClean="0"/>
              <a:t>‹#›</a:t>
            </a:fld>
            <a:endParaRPr lang="zh-CN" altLang="en-US"/>
          </a:p>
        </p:txBody>
      </p:sp>
    </p:spTree>
    <p:extLst>
      <p:ext uri="{BB962C8B-B14F-4D97-AF65-F5344CB8AC3E}">
        <p14:creationId xmlns:p14="http://schemas.microsoft.com/office/powerpoint/2010/main" val="28512843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fld id="{0C913308-F349-4B6D-A68A-DD1791B4A57B}" type="slidenum">
              <a:rPr kumimoji="0" lang="zh-CN" altLang="en-US" sz="2000" b="1" i="0" u="none" strike="noStrike" kern="1200" cap="none" spc="0" normalizeH="0" baseline="0" noProof="0" smtClean="0">
                <a:ln>
                  <a:noFill/>
                </a:ln>
                <a:solidFill>
                  <a:srgbClr val="000000"/>
                </a:solidFill>
                <a:effectLst/>
                <a:uLnTx/>
                <a:uFillTx/>
                <a:latin typeface="Arial" panose="020B0604020202020204" pitchFamily="34" charset="0"/>
                <a:ea typeface="宋体"/>
                <a:cs typeface="+mn-cs"/>
              </a:rPr>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t>‹#›</a:t>
            </a:fld>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Tree>
    <p:extLst>
      <p:ext uri="{BB962C8B-B14F-4D97-AF65-F5344CB8AC3E}">
        <p14:creationId xmlns:p14="http://schemas.microsoft.com/office/powerpoint/2010/main" val="981651356"/>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fld id="{0C913308-F349-4B6D-A68A-DD1791B4A57B}" type="slidenum">
              <a:rPr kumimoji="0" lang="zh-CN" altLang="en-US" sz="2000" b="1" i="0" u="none" strike="noStrike" kern="1200" cap="none" spc="0" normalizeH="0" baseline="0" noProof="0" smtClean="0">
                <a:ln>
                  <a:noFill/>
                </a:ln>
                <a:solidFill>
                  <a:srgbClr val="000000"/>
                </a:solidFill>
                <a:effectLst/>
                <a:uLnTx/>
                <a:uFillTx/>
                <a:latin typeface="Arial" panose="020B0604020202020204" pitchFamily="34" charset="0"/>
                <a:ea typeface="宋体"/>
                <a:cs typeface="+mn-cs"/>
              </a:rPr>
              <a:pPr marL="0" marR="0" lvl="0" indent="0" algn="l" defTabSz="914400" rtl="0" eaLnBrk="0" fontAlgn="base" latinLnBrk="0" hangingPunct="0">
                <a:lnSpc>
                  <a:spcPct val="180000"/>
                </a:lnSpc>
                <a:spcBef>
                  <a:spcPct val="0"/>
                </a:spcBef>
                <a:spcAft>
                  <a:spcPct val="0"/>
                </a:spcAft>
                <a:buClr>
                  <a:prstClr val="white"/>
                </a:buClr>
                <a:buSzTx/>
                <a:buFont typeface="Wingdings" panose="05000000000000000000" pitchFamily="2" charset="2"/>
                <a:buNone/>
                <a:tabLst/>
                <a:defRPr/>
              </a:pPr>
              <a:t>‹#›</a:t>
            </a:fld>
            <a:endPar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宋体"/>
              <a:cs typeface="+mn-cs"/>
            </a:endParaRPr>
          </a:p>
        </p:txBody>
      </p:sp>
    </p:spTree>
    <p:extLst>
      <p:ext uri="{BB962C8B-B14F-4D97-AF65-F5344CB8AC3E}">
        <p14:creationId xmlns:p14="http://schemas.microsoft.com/office/powerpoint/2010/main" val="1189311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151" indent="0" algn="ctr">
              <a:buNone/>
              <a:defRPr/>
            </a:lvl2pPr>
            <a:lvl3pPr marL="914302" indent="0" algn="ctr">
              <a:buNone/>
              <a:defRPr/>
            </a:lvl3pPr>
            <a:lvl4pPr marL="1371453" indent="0" algn="ctr">
              <a:buNone/>
              <a:defRPr/>
            </a:lvl4pPr>
            <a:lvl5pPr marL="1828604" indent="0" algn="ctr">
              <a:buNone/>
              <a:defRPr/>
            </a:lvl5pPr>
            <a:lvl6pPr marL="2285755" indent="0" algn="ctr">
              <a:buNone/>
              <a:defRPr/>
            </a:lvl6pPr>
            <a:lvl7pPr marL="2742906" indent="0" algn="ctr">
              <a:buNone/>
              <a:defRPr/>
            </a:lvl7pPr>
            <a:lvl8pPr marL="3200057" indent="0" algn="ctr">
              <a:buNone/>
              <a:defRPr/>
            </a:lvl8pPr>
            <a:lvl9pPr marL="3657208"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FC5B92-EFAA-43B6-BF3B-3A18A90FDF2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359797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EEB47F-04BD-4961-8B52-C455AB62191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336483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4"/>
            <a:ext cx="7772400" cy="1500187"/>
          </a:xfrm>
        </p:spPr>
        <p:txBody>
          <a:bodyPr anchor="b"/>
          <a:lstStyle>
            <a:lvl1pPr marL="0" indent="0">
              <a:buNone/>
              <a:defRPr sz="2000"/>
            </a:lvl1pPr>
            <a:lvl2pPr marL="457151" indent="0">
              <a:buNone/>
              <a:defRPr sz="1800"/>
            </a:lvl2pPr>
            <a:lvl3pPr marL="914302" indent="0">
              <a:buNone/>
              <a:defRPr sz="1600"/>
            </a:lvl3pPr>
            <a:lvl4pPr marL="1371453" indent="0">
              <a:buNone/>
              <a:defRPr sz="1400"/>
            </a:lvl4pPr>
            <a:lvl5pPr marL="1828604" indent="0">
              <a:buNone/>
              <a:defRPr sz="1400"/>
            </a:lvl5pPr>
            <a:lvl6pPr marL="2285755" indent="0">
              <a:buNone/>
              <a:defRPr sz="1400"/>
            </a:lvl6pPr>
            <a:lvl7pPr marL="2742906" indent="0">
              <a:buNone/>
              <a:defRPr sz="1400"/>
            </a:lvl7pPr>
            <a:lvl8pPr marL="3200057" indent="0">
              <a:buNone/>
              <a:defRPr sz="1400"/>
            </a:lvl8pPr>
            <a:lvl9pPr marL="3657208"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E3A14E-9292-4740-849B-4E758ED8A69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7215983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709043-D799-4C0A-BE6E-912873A4D75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325633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151" indent="0">
              <a:buNone/>
              <a:defRPr sz="2000" b="1"/>
            </a:lvl2pPr>
            <a:lvl3pPr marL="914302" indent="0">
              <a:buNone/>
              <a:defRPr sz="1800" b="1"/>
            </a:lvl3pPr>
            <a:lvl4pPr marL="1371453" indent="0">
              <a:buNone/>
              <a:defRPr sz="1600" b="1"/>
            </a:lvl4pPr>
            <a:lvl5pPr marL="1828604" indent="0">
              <a:buNone/>
              <a:defRPr sz="1600" b="1"/>
            </a:lvl5pPr>
            <a:lvl6pPr marL="2285755" indent="0">
              <a:buNone/>
              <a:defRPr sz="1600" b="1"/>
            </a:lvl6pPr>
            <a:lvl7pPr marL="2742906" indent="0">
              <a:buNone/>
              <a:defRPr sz="1600" b="1"/>
            </a:lvl7pPr>
            <a:lvl8pPr marL="3200057" indent="0">
              <a:buNone/>
              <a:defRPr sz="1600" b="1"/>
            </a:lvl8pPr>
            <a:lvl9pPr marL="3657208"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151" indent="0">
              <a:buNone/>
              <a:defRPr sz="2000" b="1"/>
            </a:lvl2pPr>
            <a:lvl3pPr marL="914302" indent="0">
              <a:buNone/>
              <a:defRPr sz="1800" b="1"/>
            </a:lvl3pPr>
            <a:lvl4pPr marL="1371453" indent="0">
              <a:buNone/>
              <a:defRPr sz="1600" b="1"/>
            </a:lvl4pPr>
            <a:lvl5pPr marL="1828604" indent="0">
              <a:buNone/>
              <a:defRPr sz="1600" b="1"/>
            </a:lvl5pPr>
            <a:lvl6pPr marL="2285755" indent="0">
              <a:buNone/>
              <a:defRPr sz="1600" b="1"/>
            </a:lvl6pPr>
            <a:lvl7pPr marL="2742906" indent="0">
              <a:buNone/>
              <a:defRPr sz="1600" b="1"/>
            </a:lvl7pPr>
            <a:lvl8pPr marL="3200057" indent="0">
              <a:buNone/>
              <a:defRPr sz="1600" b="1"/>
            </a:lvl8pPr>
            <a:lvl9pPr marL="3657208"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D59FE6-7BE8-4D0D-9522-6B06FA58A6A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47721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D7B7D69-B7C7-4523-B8DD-35AB751D18B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887885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38FCC75-57C9-4079-96AB-64059EE9706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250027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1"/>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435100"/>
            <a:ext cx="3008313" cy="4691063"/>
          </a:xfrm>
        </p:spPr>
        <p:txBody>
          <a:bodyPr/>
          <a:lstStyle>
            <a:lvl1pPr marL="0" indent="0">
              <a:buNone/>
              <a:defRPr sz="1400"/>
            </a:lvl1pPr>
            <a:lvl2pPr marL="457151" indent="0">
              <a:buNone/>
              <a:defRPr sz="1200"/>
            </a:lvl2pPr>
            <a:lvl3pPr marL="914302" indent="0">
              <a:buNone/>
              <a:defRPr sz="1000"/>
            </a:lvl3pPr>
            <a:lvl4pPr marL="1371453" indent="0">
              <a:buNone/>
              <a:defRPr sz="900"/>
            </a:lvl4pPr>
            <a:lvl5pPr marL="1828604" indent="0">
              <a:buNone/>
              <a:defRPr sz="900"/>
            </a:lvl5pPr>
            <a:lvl6pPr marL="2285755" indent="0">
              <a:buNone/>
              <a:defRPr sz="900"/>
            </a:lvl6pPr>
            <a:lvl7pPr marL="2742906" indent="0">
              <a:buNone/>
              <a:defRPr sz="900"/>
            </a:lvl7pPr>
            <a:lvl8pPr marL="3200057" indent="0">
              <a:buNone/>
              <a:defRPr sz="900"/>
            </a:lvl8pPr>
            <a:lvl9pPr marL="3657208"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BFB4C5-DE76-4758-91ED-30647F10F5F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31688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6539A9A-473E-4870-B4D7-7552C4F54092}" type="datetimeFigureOut">
              <a:rPr lang="zh-CN" altLang="en-US" smtClean="0"/>
              <a:t>2019-8-23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C20EF93-D3B0-4CD8-972F-0E8FBDD571CB}" type="slidenum">
              <a:rPr lang="zh-CN" altLang="en-US" smtClean="0"/>
              <a:t>‹#›</a:t>
            </a:fld>
            <a:endParaRPr lang="zh-CN" altLang="en-US"/>
          </a:p>
        </p:txBody>
      </p:sp>
    </p:spTree>
    <p:extLst>
      <p:ext uri="{BB962C8B-B14F-4D97-AF65-F5344CB8AC3E}">
        <p14:creationId xmlns:p14="http://schemas.microsoft.com/office/powerpoint/2010/main" val="9427640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151" indent="0">
              <a:buNone/>
              <a:defRPr sz="2800"/>
            </a:lvl2pPr>
            <a:lvl3pPr marL="914302" indent="0">
              <a:buNone/>
              <a:defRPr sz="2400"/>
            </a:lvl3pPr>
            <a:lvl4pPr marL="1371453" indent="0">
              <a:buNone/>
              <a:defRPr sz="2000"/>
            </a:lvl4pPr>
            <a:lvl5pPr marL="1828604" indent="0">
              <a:buNone/>
              <a:defRPr sz="2000"/>
            </a:lvl5pPr>
            <a:lvl6pPr marL="2285755" indent="0">
              <a:buNone/>
              <a:defRPr sz="2000"/>
            </a:lvl6pPr>
            <a:lvl7pPr marL="2742906" indent="0">
              <a:buNone/>
              <a:defRPr sz="2000"/>
            </a:lvl7pPr>
            <a:lvl8pPr marL="3200057" indent="0">
              <a:buNone/>
              <a:defRPr sz="2000"/>
            </a:lvl8pPr>
            <a:lvl9pPr marL="3657208" indent="0">
              <a:buNone/>
              <a:defRPr sz="2000"/>
            </a:lvl9pPr>
          </a:lstStyle>
          <a:p>
            <a:pPr lvl="0"/>
            <a:endParaRPr lang="zh-CN" altLang="en-US" noProof="0"/>
          </a:p>
        </p:txBody>
      </p:sp>
      <p:sp>
        <p:nvSpPr>
          <p:cNvPr id="4" name="文本占位符 3"/>
          <p:cNvSpPr>
            <a:spLocks noGrp="1"/>
          </p:cNvSpPr>
          <p:nvPr>
            <p:ph type="body" sz="half" idx="2"/>
          </p:nvPr>
        </p:nvSpPr>
        <p:spPr>
          <a:xfrm>
            <a:off x="1792288" y="5367339"/>
            <a:ext cx="5486400" cy="804862"/>
          </a:xfrm>
        </p:spPr>
        <p:txBody>
          <a:bodyPr/>
          <a:lstStyle>
            <a:lvl1pPr marL="0" indent="0">
              <a:buNone/>
              <a:defRPr sz="1400"/>
            </a:lvl1pPr>
            <a:lvl2pPr marL="457151" indent="0">
              <a:buNone/>
              <a:defRPr sz="1200"/>
            </a:lvl2pPr>
            <a:lvl3pPr marL="914302" indent="0">
              <a:buNone/>
              <a:defRPr sz="1000"/>
            </a:lvl3pPr>
            <a:lvl4pPr marL="1371453" indent="0">
              <a:buNone/>
              <a:defRPr sz="900"/>
            </a:lvl4pPr>
            <a:lvl5pPr marL="1828604" indent="0">
              <a:buNone/>
              <a:defRPr sz="900"/>
            </a:lvl5pPr>
            <a:lvl6pPr marL="2285755" indent="0">
              <a:buNone/>
              <a:defRPr sz="900"/>
            </a:lvl6pPr>
            <a:lvl7pPr marL="2742906" indent="0">
              <a:buNone/>
              <a:defRPr sz="900"/>
            </a:lvl7pPr>
            <a:lvl8pPr marL="3200057" indent="0">
              <a:buNone/>
              <a:defRPr sz="900"/>
            </a:lvl8pPr>
            <a:lvl9pPr marL="3657208"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BFEDD2-17F3-45BF-9FDD-EB5BEDA5522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750245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7C1841-7056-4D95-A6F9-0CA588F1001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790113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746315-3739-41B8-B209-24C8B0E7492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511105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EDB1A2-7EBA-483E-AE22-B3EC2B6B0D4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532926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7813"/>
            <a:ext cx="8229600" cy="58531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lvl1pPr>
              <a:defRPr/>
            </a:lvl1pPr>
          </a:lstStyle>
          <a:p>
            <a:fld id="{B83460FB-F23F-4714-A9E4-A727BDADCEDC}" type="datetime1">
              <a:rPr lang="en-US">
                <a:solidFill>
                  <a:srgbClr val="000000"/>
                </a:solidFill>
              </a:rPr>
              <a:pPr/>
              <a:t>8/23/2019</a:t>
            </a:fld>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r>
              <a:rPr lang="en-US" altLang="zh-CN">
                <a:solidFill>
                  <a:srgbClr val="000000"/>
                </a:solidFill>
              </a:rPr>
              <a:t>The Operation Status of HIRFL and Commissioning of HIRFL-CSR</a:t>
            </a:r>
          </a:p>
        </p:txBody>
      </p:sp>
      <p:sp>
        <p:nvSpPr>
          <p:cNvPr id="5" name="灯片编号占位符 4"/>
          <p:cNvSpPr>
            <a:spLocks noGrp="1"/>
          </p:cNvSpPr>
          <p:nvPr>
            <p:ph type="sldNum" sz="quarter" idx="12"/>
          </p:nvPr>
        </p:nvSpPr>
        <p:spPr/>
        <p:txBody>
          <a:bodyPr/>
          <a:lstStyle>
            <a:lvl1pPr>
              <a:defRPr/>
            </a:lvl1pPr>
          </a:lstStyle>
          <a:p>
            <a:pPr>
              <a:defRPr/>
            </a:pPr>
            <a:fld id="{956CDBFB-5EB2-4C9F-848F-AAD45516260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944271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6124EE5-0840-488C-9C7B-923C9D78C099}" type="datetimeFigureOut">
              <a:rPr lang="zh-CN" altLang="en-US" smtClean="0">
                <a:solidFill>
                  <a:prstClr val="black">
                    <a:tint val="75000"/>
                  </a:prstClr>
                </a:solidFill>
              </a:rPr>
              <a:pPr/>
              <a:t>2019-8-23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E33CA1-21DE-4CC0-9696-A451E81004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800771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6124EE5-0840-488C-9C7B-923C9D78C099}" type="datetimeFigureOut">
              <a:rPr lang="zh-CN" altLang="en-US" smtClean="0">
                <a:solidFill>
                  <a:prstClr val="black">
                    <a:tint val="75000"/>
                  </a:prstClr>
                </a:solidFill>
              </a:rPr>
              <a:pPr/>
              <a:t>2019-8-23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E33CA1-21DE-4CC0-9696-A451E81004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486435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6124EE5-0840-488C-9C7B-923C9D78C099}" type="datetimeFigureOut">
              <a:rPr lang="zh-CN" altLang="en-US" smtClean="0">
                <a:solidFill>
                  <a:prstClr val="black">
                    <a:tint val="75000"/>
                  </a:prstClr>
                </a:solidFill>
              </a:rPr>
              <a:pPr/>
              <a:t>2019-8-23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E33CA1-21DE-4CC0-9696-A451E81004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029319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6124EE5-0840-488C-9C7B-923C9D78C099}" type="datetimeFigureOut">
              <a:rPr lang="zh-CN" altLang="en-US" smtClean="0">
                <a:solidFill>
                  <a:prstClr val="black">
                    <a:tint val="75000"/>
                  </a:prstClr>
                </a:solidFill>
              </a:rPr>
              <a:pPr/>
              <a:t>2019-8-23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E33CA1-21DE-4CC0-9696-A451E81004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747879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6124EE5-0840-488C-9C7B-923C9D78C099}" type="datetimeFigureOut">
              <a:rPr lang="zh-CN" altLang="en-US" smtClean="0">
                <a:solidFill>
                  <a:prstClr val="black">
                    <a:tint val="75000"/>
                  </a:prstClr>
                </a:solidFill>
              </a:rPr>
              <a:pPr/>
              <a:t>2019-8-23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E33CA1-21DE-4CC0-9696-A451E81004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5245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6539A9A-473E-4870-B4D7-7552C4F54092}" type="datetimeFigureOut">
              <a:rPr lang="zh-CN" altLang="en-US" smtClean="0"/>
              <a:t>2019-8-23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C20EF93-D3B0-4CD8-972F-0E8FBDD571CB}" type="slidenum">
              <a:rPr lang="zh-CN" altLang="en-US" smtClean="0"/>
              <a:t>‹#›</a:t>
            </a:fld>
            <a:endParaRPr lang="zh-CN" altLang="en-US"/>
          </a:p>
        </p:txBody>
      </p:sp>
    </p:spTree>
    <p:extLst>
      <p:ext uri="{BB962C8B-B14F-4D97-AF65-F5344CB8AC3E}">
        <p14:creationId xmlns:p14="http://schemas.microsoft.com/office/powerpoint/2010/main" val="20664148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6124EE5-0840-488C-9C7B-923C9D78C099}" type="datetimeFigureOut">
              <a:rPr lang="zh-CN" altLang="en-US" smtClean="0">
                <a:solidFill>
                  <a:prstClr val="black">
                    <a:tint val="75000"/>
                  </a:prstClr>
                </a:solidFill>
              </a:rPr>
              <a:pPr/>
              <a:t>2019-8-23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E33CA1-21DE-4CC0-9696-A451E81004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82134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24EE5-0840-488C-9C7B-923C9D78C099}" type="datetimeFigureOut">
              <a:rPr lang="zh-CN" altLang="en-US" smtClean="0">
                <a:solidFill>
                  <a:prstClr val="black">
                    <a:tint val="75000"/>
                  </a:prstClr>
                </a:solidFill>
              </a:rPr>
              <a:pPr/>
              <a:t>2019-8-23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E33CA1-21DE-4CC0-9696-A451E81004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839742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6124EE5-0840-488C-9C7B-923C9D78C099}" type="datetimeFigureOut">
              <a:rPr lang="zh-CN" altLang="en-US" smtClean="0">
                <a:solidFill>
                  <a:prstClr val="black">
                    <a:tint val="75000"/>
                  </a:prstClr>
                </a:solidFill>
              </a:rPr>
              <a:pPr/>
              <a:t>2019-8-23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E33CA1-21DE-4CC0-9696-A451E81004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694411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6124EE5-0840-488C-9C7B-923C9D78C099}" type="datetimeFigureOut">
              <a:rPr lang="zh-CN" altLang="en-US" smtClean="0">
                <a:solidFill>
                  <a:prstClr val="black">
                    <a:tint val="75000"/>
                  </a:prstClr>
                </a:solidFill>
              </a:rPr>
              <a:pPr/>
              <a:t>2019-8-23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E33CA1-21DE-4CC0-9696-A451E81004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22564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6124EE5-0840-488C-9C7B-923C9D78C099}" type="datetimeFigureOut">
              <a:rPr lang="zh-CN" altLang="en-US" smtClean="0">
                <a:solidFill>
                  <a:prstClr val="black">
                    <a:tint val="75000"/>
                  </a:prstClr>
                </a:solidFill>
              </a:rPr>
              <a:pPr/>
              <a:t>2019-8-23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E33CA1-21DE-4CC0-9696-A451E81004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268828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6124EE5-0840-488C-9C7B-923C9D78C099}" type="datetimeFigureOut">
              <a:rPr lang="zh-CN" altLang="en-US" smtClean="0">
                <a:solidFill>
                  <a:prstClr val="black">
                    <a:tint val="75000"/>
                  </a:prstClr>
                </a:solidFill>
              </a:rPr>
              <a:pPr/>
              <a:t>2019-8-23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E33CA1-21DE-4CC0-9696-A451E810045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3112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539A9A-473E-4870-B4D7-7552C4F54092}" type="datetimeFigureOut">
              <a:rPr lang="zh-CN" altLang="en-US" smtClean="0"/>
              <a:t>2019-8-23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C20EF93-D3B0-4CD8-972F-0E8FBDD571CB}" type="slidenum">
              <a:rPr lang="zh-CN" altLang="en-US" smtClean="0"/>
              <a:t>‹#›</a:t>
            </a:fld>
            <a:endParaRPr lang="zh-CN" altLang="en-US"/>
          </a:p>
        </p:txBody>
      </p:sp>
    </p:spTree>
    <p:extLst>
      <p:ext uri="{BB962C8B-B14F-4D97-AF65-F5344CB8AC3E}">
        <p14:creationId xmlns:p14="http://schemas.microsoft.com/office/powerpoint/2010/main" val="226208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6539A9A-473E-4870-B4D7-7552C4F54092}" type="datetimeFigureOut">
              <a:rPr lang="zh-CN" altLang="en-US" smtClean="0"/>
              <a:t>2019-8-23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20EF93-D3B0-4CD8-972F-0E8FBDD571CB}" type="slidenum">
              <a:rPr lang="zh-CN" altLang="en-US" smtClean="0"/>
              <a:t>‹#›</a:t>
            </a:fld>
            <a:endParaRPr lang="zh-CN" altLang="en-US"/>
          </a:p>
        </p:txBody>
      </p:sp>
    </p:spTree>
    <p:extLst>
      <p:ext uri="{BB962C8B-B14F-4D97-AF65-F5344CB8AC3E}">
        <p14:creationId xmlns:p14="http://schemas.microsoft.com/office/powerpoint/2010/main" val="282934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6539A9A-473E-4870-B4D7-7552C4F54092}" type="datetimeFigureOut">
              <a:rPr lang="zh-CN" altLang="en-US" smtClean="0"/>
              <a:t>2019-8-23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20EF93-D3B0-4CD8-972F-0E8FBDD571CB}" type="slidenum">
              <a:rPr lang="zh-CN" altLang="en-US" smtClean="0"/>
              <a:t>‹#›</a:t>
            </a:fld>
            <a:endParaRPr lang="zh-CN" altLang="en-US"/>
          </a:p>
        </p:txBody>
      </p:sp>
    </p:spTree>
    <p:extLst>
      <p:ext uri="{BB962C8B-B14F-4D97-AF65-F5344CB8AC3E}">
        <p14:creationId xmlns:p14="http://schemas.microsoft.com/office/powerpoint/2010/main" val="302694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image" Target="../media/image2.tiff"/><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1.jpe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4.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39A9A-473E-4870-B4D7-7552C4F54092}" type="datetimeFigureOut">
              <a:rPr lang="zh-CN" altLang="en-US" smtClean="0"/>
              <a:t>2019-8-23</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0EF93-D3B0-4CD8-972F-0E8FBDD571CB}" type="slidenum">
              <a:rPr lang="zh-CN" altLang="en-US" smtClean="0"/>
              <a:t>‹#›</a:t>
            </a:fld>
            <a:endParaRPr lang="zh-CN" altLang="en-US"/>
          </a:p>
        </p:txBody>
      </p:sp>
    </p:spTree>
    <p:extLst>
      <p:ext uri="{BB962C8B-B14F-4D97-AF65-F5344CB8AC3E}">
        <p14:creationId xmlns:p14="http://schemas.microsoft.com/office/powerpoint/2010/main" val="3124452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3074" name="Picture 6" descr="图片1"/>
          <p:cNvPicPr>
            <a:picLocks noChangeAspect="1" noChangeArrowheads="1"/>
          </p:cNvPicPr>
          <p:nvPr/>
        </p:nvPicPr>
        <p:blipFill>
          <a:blip r:embed="rId32">
            <a:extLst>
              <a:ext uri="{28A0092B-C50C-407E-A947-70E740481C1C}">
                <a14:useLocalDpi xmlns:a14="http://schemas.microsoft.com/office/drawing/2010/main" val="0"/>
              </a:ext>
            </a:extLst>
          </a:blip>
          <a:srcRect t="11452" b="49232"/>
          <a:stretch>
            <a:fillRect/>
          </a:stretch>
        </p:blipFill>
        <p:spPr bwMode="auto">
          <a:xfrm>
            <a:off x="0" y="0"/>
            <a:ext cx="9139238" cy="6858000"/>
          </a:xfrm>
          <a:prstGeom prst="rect">
            <a:avLst/>
          </a:prstGeom>
          <a:noFill/>
          <a:ln>
            <a:noFill/>
          </a:ln>
        </p:spPr>
      </p:pic>
      <p:sp>
        <p:nvSpPr>
          <p:cNvPr id="5" name="灯片编号占位符 5"/>
          <p:cNvSpPr txBox="1"/>
          <p:nvPr/>
        </p:nvSpPr>
        <p:spPr>
          <a:xfrm>
            <a:off x="6448303" y="6506962"/>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B89055-BC80-42E0-9937-489345FD9F9C}" type="slidenum">
              <a:rPr kumimoji="0" lang="zh-CN" altLang="en-US" sz="2400" b="1"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宋体"/>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2400" b="1"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宋体"/>
              <a:cs typeface="Times New Roman" panose="02020603050405020304" pitchFamily="18" charset="0"/>
            </a:endParaRPr>
          </a:p>
        </p:txBody>
      </p:sp>
      <p:pic>
        <p:nvPicPr>
          <p:cNvPr id="11" name="Picture 6"/>
          <p:cNvPicPr>
            <a:picLocks noChangeAspect="1" noChangeArrowheads="1"/>
          </p:cNvPicPr>
          <p:nvPr/>
        </p:nvPicPr>
        <p:blipFill>
          <a:blip r:embed="rId33" cstate="print">
            <a:extLst>
              <a:ext uri="{28A0092B-C50C-407E-A947-70E740481C1C}">
                <a14:useLocalDpi xmlns:a14="http://schemas.microsoft.com/office/drawing/2010/main" val="0"/>
              </a:ext>
            </a:extLst>
          </a:blip>
          <a:stretch>
            <a:fillRect/>
          </a:stretch>
        </p:blipFill>
        <p:spPr bwMode="auto">
          <a:xfrm>
            <a:off x="7444090" y="41928"/>
            <a:ext cx="1212549" cy="56471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p:nvCxnSpPr>
        <p:spPr>
          <a:xfrm>
            <a:off x="-17838" y="725399"/>
            <a:ext cx="9153525" cy="0"/>
          </a:xfrm>
          <a:prstGeom prst="line">
            <a:avLst/>
          </a:prstGeom>
          <a:ln w="76200" cmpd="thinThick">
            <a:gradFill flip="none" rotWithShape="1">
              <a:gsLst>
                <a:gs pos="0">
                  <a:srgbClr val="92D050"/>
                </a:gs>
                <a:gs pos="67000">
                  <a:srgbClr val="9DACE3"/>
                </a:gs>
                <a:gs pos="36000">
                  <a:schemeClr val="accent4">
                    <a:lumMod val="40000"/>
                    <a:lumOff val="60000"/>
                  </a:schemeClr>
                </a:gs>
                <a:gs pos="100000">
                  <a:srgbClr val="0066FF"/>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18450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ransition spd="med">
    <p:fade/>
  </p:transition>
  <p:hf hdr="0" ftr="0" dt="0"/>
  <p:txStyles>
    <p:titleStyle>
      <a:lvl1pPr algn="l" rtl="0" eaLnBrk="0" fontAlgn="base" hangingPunct="0">
        <a:lnSpc>
          <a:spcPct val="95000"/>
        </a:lnSpc>
        <a:spcBef>
          <a:spcPct val="0"/>
        </a:spcBef>
        <a:spcAft>
          <a:spcPct val="0"/>
        </a:spcAft>
        <a:defRPr kumimoji="1" sz="28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defRPr>
      </a:lvl1pPr>
      <a:lvl2pPr algn="l" rtl="0" eaLnBrk="0" fontAlgn="base" hangingPunct="0">
        <a:lnSpc>
          <a:spcPct val="95000"/>
        </a:lnSpc>
        <a:spcBef>
          <a:spcPct val="0"/>
        </a:spcBef>
        <a:spcAft>
          <a:spcPct val="0"/>
        </a:spcAft>
        <a:defRPr kumimoji="1" sz="2800" b="1">
          <a:solidFill>
            <a:schemeClr val="tx1"/>
          </a:solidFill>
          <a:latin typeface="微软雅黑" panose="020B0503020204020204" pitchFamily="34" charset="-122"/>
          <a:ea typeface="微软雅黑" panose="020B0503020204020204" pitchFamily="34" charset="-122"/>
          <a:cs typeface="宋体" panose="02010600030101010101" pitchFamily="2" charset="-122"/>
        </a:defRPr>
      </a:lvl2pPr>
      <a:lvl3pPr algn="l" rtl="0" eaLnBrk="0" fontAlgn="base" hangingPunct="0">
        <a:lnSpc>
          <a:spcPct val="95000"/>
        </a:lnSpc>
        <a:spcBef>
          <a:spcPct val="0"/>
        </a:spcBef>
        <a:spcAft>
          <a:spcPct val="0"/>
        </a:spcAft>
        <a:defRPr kumimoji="1" sz="2800" b="1">
          <a:solidFill>
            <a:schemeClr val="tx1"/>
          </a:solidFill>
          <a:latin typeface="微软雅黑" panose="020B0503020204020204" pitchFamily="34" charset="-122"/>
          <a:ea typeface="微软雅黑" panose="020B0503020204020204" pitchFamily="34" charset="-122"/>
          <a:cs typeface="宋体" panose="02010600030101010101" pitchFamily="2" charset="-122"/>
        </a:defRPr>
      </a:lvl3pPr>
      <a:lvl4pPr algn="l" rtl="0" eaLnBrk="0" fontAlgn="base" hangingPunct="0">
        <a:lnSpc>
          <a:spcPct val="95000"/>
        </a:lnSpc>
        <a:spcBef>
          <a:spcPct val="0"/>
        </a:spcBef>
        <a:spcAft>
          <a:spcPct val="0"/>
        </a:spcAft>
        <a:defRPr kumimoji="1" sz="2800" b="1">
          <a:solidFill>
            <a:schemeClr val="tx1"/>
          </a:solidFill>
          <a:latin typeface="微软雅黑" panose="020B0503020204020204" pitchFamily="34" charset="-122"/>
          <a:ea typeface="微软雅黑" panose="020B0503020204020204" pitchFamily="34" charset="-122"/>
          <a:cs typeface="宋体" panose="02010600030101010101" pitchFamily="2" charset="-122"/>
        </a:defRPr>
      </a:lvl4pPr>
      <a:lvl5pPr algn="l" rtl="0" eaLnBrk="0" fontAlgn="base" hangingPunct="0">
        <a:lnSpc>
          <a:spcPct val="95000"/>
        </a:lnSpc>
        <a:spcBef>
          <a:spcPct val="0"/>
        </a:spcBef>
        <a:spcAft>
          <a:spcPct val="0"/>
        </a:spcAft>
        <a:defRPr kumimoji="1" sz="2800" b="1">
          <a:solidFill>
            <a:schemeClr val="tx1"/>
          </a:solidFill>
          <a:latin typeface="微软雅黑" panose="020B0503020204020204" pitchFamily="34" charset="-122"/>
          <a:ea typeface="微软雅黑" panose="020B0503020204020204" pitchFamily="34" charset="-122"/>
          <a:cs typeface="宋体" panose="02010600030101010101" pitchFamily="2" charset="-122"/>
        </a:defRPr>
      </a:lvl5pPr>
      <a:lvl6pPr marL="457200" algn="l" rtl="0" eaLnBrk="0" fontAlgn="base" hangingPunct="0">
        <a:lnSpc>
          <a:spcPct val="95000"/>
        </a:lnSpc>
        <a:spcBef>
          <a:spcPct val="0"/>
        </a:spcBef>
        <a:spcAft>
          <a:spcPct val="0"/>
        </a:spcAft>
        <a:defRPr sz="2400">
          <a:solidFill>
            <a:schemeClr val="bg1"/>
          </a:solidFill>
          <a:latin typeface="Arial" panose="020B0604020202020204" pitchFamily="34" charset="0"/>
          <a:ea typeface="宋体" panose="02010600030101010101" pitchFamily="2" charset="-122"/>
        </a:defRPr>
      </a:lvl6pPr>
      <a:lvl7pPr marL="914400" algn="l" rtl="0" eaLnBrk="0" fontAlgn="base" hangingPunct="0">
        <a:lnSpc>
          <a:spcPct val="95000"/>
        </a:lnSpc>
        <a:spcBef>
          <a:spcPct val="0"/>
        </a:spcBef>
        <a:spcAft>
          <a:spcPct val="0"/>
        </a:spcAft>
        <a:defRPr sz="2400">
          <a:solidFill>
            <a:schemeClr val="bg1"/>
          </a:solidFill>
          <a:latin typeface="Arial" panose="020B0604020202020204" pitchFamily="34" charset="0"/>
          <a:ea typeface="宋体" panose="02010600030101010101" pitchFamily="2" charset="-122"/>
        </a:defRPr>
      </a:lvl7pPr>
      <a:lvl8pPr marL="1371600" algn="l" rtl="0" eaLnBrk="0" fontAlgn="base" hangingPunct="0">
        <a:lnSpc>
          <a:spcPct val="95000"/>
        </a:lnSpc>
        <a:spcBef>
          <a:spcPct val="0"/>
        </a:spcBef>
        <a:spcAft>
          <a:spcPct val="0"/>
        </a:spcAft>
        <a:defRPr sz="2400">
          <a:solidFill>
            <a:schemeClr val="bg1"/>
          </a:solidFill>
          <a:latin typeface="Arial" panose="020B0604020202020204" pitchFamily="34" charset="0"/>
          <a:ea typeface="宋体" panose="02010600030101010101" pitchFamily="2" charset="-122"/>
        </a:defRPr>
      </a:lvl8pPr>
      <a:lvl9pPr marL="1828800" algn="l" rtl="0" eaLnBrk="0" fontAlgn="base" hangingPunct="0">
        <a:lnSpc>
          <a:spcPct val="95000"/>
        </a:lnSpc>
        <a:spcBef>
          <a:spcPct val="0"/>
        </a:spcBef>
        <a:spcAft>
          <a:spcPct val="0"/>
        </a:spcAft>
        <a:defRPr sz="2400">
          <a:solidFill>
            <a:schemeClr val="bg1"/>
          </a:solidFill>
          <a:latin typeface="Arial" panose="020B0604020202020204" pitchFamily="34" charset="0"/>
          <a:ea typeface="宋体" panose="02010600030101010101" pitchFamily="2" charset="-122"/>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宋体" panose="02010600030101010101" pitchFamily="2" charset="-122"/>
        </a:defRPr>
      </a:lvl1pPr>
      <a:lvl2pPr marL="381000" indent="-189230" algn="l" rtl="0" eaLnBrk="0" fontAlgn="base" hangingPunct="0">
        <a:spcBef>
          <a:spcPct val="30000"/>
        </a:spcBef>
        <a:spcAft>
          <a:spcPct val="0"/>
        </a:spcAft>
        <a:buClr>
          <a:schemeClr val="accent1"/>
        </a:buClr>
        <a:buChar char="-"/>
        <a:defRPr kumimoji="1" sz="2800">
          <a:solidFill>
            <a:schemeClr val="tx1"/>
          </a:solidFill>
          <a:latin typeface="+mn-lt"/>
          <a:ea typeface="+mn-ea"/>
        </a:defRPr>
      </a:lvl2pPr>
      <a:lvl3pPr marL="561975" indent="-179705" algn="l" rtl="0" eaLnBrk="0" fontAlgn="base" hangingPunct="0">
        <a:spcBef>
          <a:spcPct val="30000"/>
        </a:spcBef>
        <a:spcAft>
          <a:spcPct val="0"/>
        </a:spcAft>
        <a:buClr>
          <a:schemeClr val="accent1"/>
        </a:buClr>
        <a:buChar char="-"/>
        <a:defRPr kumimoji="1" sz="1600">
          <a:solidFill>
            <a:schemeClr val="tx1"/>
          </a:solidFill>
          <a:latin typeface="+mn-lt"/>
          <a:ea typeface="+mn-ea"/>
        </a:defRPr>
      </a:lvl3pPr>
      <a:lvl4pPr marL="768350" indent="-205105" algn="l" rtl="0" eaLnBrk="0" fontAlgn="base" hangingPunct="0">
        <a:spcBef>
          <a:spcPct val="30000"/>
        </a:spcBef>
        <a:spcAft>
          <a:spcPct val="0"/>
        </a:spcAft>
        <a:buClr>
          <a:schemeClr val="accent1"/>
        </a:buClr>
        <a:buChar char="-"/>
        <a:defRPr kumimoji="1" sz="1600">
          <a:solidFill>
            <a:schemeClr val="tx1"/>
          </a:solidFill>
          <a:latin typeface="+mn-lt"/>
          <a:ea typeface="+mn-ea"/>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kumimoji="1" sz="2000">
          <a:solidFill>
            <a:schemeClr val="tx1"/>
          </a:solidFill>
          <a:latin typeface="+mn-lt"/>
          <a:ea typeface="+mn-ea"/>
        </a:defRPr>
      </a:lvl5pPr>
      <a:lvl6pPr marL="1508125" indent="-168275" algn="l" rtl="0" eaLnBrk="0" fontAlgn="base" hangingPunct="0">
        <a:spcBef>
          <a:spcPct val="40000"/>
        </a:spcBef>
        <a:spcAft>
          <a:spcPct val="0"/>
        </a:spcAft>
        <a:buClr>
          <a:schemeClr val="accent1"/>
        </a:buClr>
        <a:buFont typeface="Wingdings" panose="05000000000000000000" charset="0"/>
        <a:buChar char="»"/>
        <a:defRPr sz="2000">
          <a:solidFill>
            <a:schemeClr val="tx1"/>
          </a:solidFill>
          <a:latin typeface="+mn-lt"/>
          <a:ea typeface="+mn-ea"/>
        </a:defRPr>
      </a:lvl6pPr>
      <a:lvl7pPr marL="1965325" indent="-168275" algn="l" rtl="0" eaLnBrk="0" fontAlgn="base" hangingPunct="0">
        <a:spcBef>
          <a:spcPct val="40000"/>
        </a:spcBef>
        <a:spcAft>
          <a:spcPct val="0"/>
        </a:spcAft>
        <a:buClr>
          <a:schemeClr val="accent1"/>
        </a:buClr>
        <a:buFont typeface="Wingdings" panose="05000000000000000000" charset="0"/>
        <a:buChar char="»"/>
        <a:defRPr sz="2000">
          <a:solidFill>
            <a:schemeClr val="tx1"/>
          </a:solidFill>
          <a:latin typeface="+mn-lt"/>
          <a:ea typeface="+mn-ea"/>
        </a:defRPr>
      </a:lvl7pPr>
      <a:lvl8pPr marL="2422525" indent="-168275" algn="l" rtl="0" eaLnBrk="0" fontAlgn="base" hangingPunct="0">
        <a:spcBef>
          <a:spcPct val="40000"/>
        </a:spcBef>
        <a:spcAft>
          <a:spcPct val="0"/>
        </a:spcAft>
        <a:buClr>
          <a:schemeClr val="accent1"/>
        </a:buClr>
        <a:buFont typeface="Wingdings" panose="05000000000000000000" charset="0"/>
        <a:buChar char="»"/>
        <a:defRPr sz="2000">
          <a:solidFill>
            <a:schemeClr val="tx1"/>
          </a:solidFill>
          <a:latin typeface="+mn-lt"/>
          <a:ea typeface="+mn-ea"/>
        </a:defRPr>
      </a:lvl8pPr>
      <a:lvl9pPr marL="2879725" indent="-168275" algn="l" rtl="0" eaLnBrk="0" fontAlgn="base" hangingPunct="0">
        <a:spcBef>
          <a:spcPct val="40000"/>
        </a:spcBef>
        <a:spcAft>
          <a:spcPct val="0"/>
        </a:spcAft>
        <a:buClr>
          <a:schemeClr val="accent1"/>
        </a:buClr>
        <a:buFont typeface="Wingdings" panose="05000000000000000000" charset="0"/>
        <a:buChar char="»"/>
        <a:defRPr sz="2000">
          <a:solidFill>
            <a:schemeClr val="tx1"/>
          </a:solidFill>
          <a:latin typeface="+mn-lt"/>
          <a:ea typeface="+mn-ea"/>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zh-CN" altLang="en-US"/>
              <a:t>单击此处编辑母版标题样式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6245226"/>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BA50C2CE-4A43-4E43-A115-046FC99452C4}"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415806356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151" algn="ctr" rtl="0" fontAlgn="base">
        <a:spcBef>
          <a:spcPct val="0"/>
        </a:spcBef>
        <a:spcAft>
          <a:spcPct val="0"/>
        </a:spcAft>
        <a:defRPr sz="4400">
          <a:solidFill>
            <a:schemeClr val="tx2"/>
          </a:solidFill>
          <a:latin typeface="Arial" pitchFamily="34" charset="0"/>
          <a:ea typeface="宋体" pitchFamily="2" charset="-122"/>
        </a:defRPr>
      </a:lvl6pPr>
      <a:lvl7pPr marL="914302" algn="ctr" rtl="0" fontAlgn="base">
        <a:spcBef>
          <a:spcPct val="0"/>
        </a:spcBef>
        <a:spcAft>
          <a:spcPct val="0"/>
        </a:spcAft>
        <a:defRPr sz="4400">
          <a:solidFill>
            <a:schemeClr val="tx2"/>
          </a:solidFill>
          <a:latin typeface="Arial" pitchFamily="34" charset="0"/>
          <a:ea typeface="宋体" pitchFamily="2" charset="-122"/>
        </a:defRPr>
      </a:lvl7pPr>
      <a:lvl8pPr marL="1371453" algn="ctr" rtl="0" fontAlgn="base">
        <a:spcBef>
          <a:spcPct val="0"/>
        </a:spcBef>
        <a:spcAft>
          <a:spcPct val="0"/>
        </a:spcAft>
        <a:defRPr sz="4400">
          <a:solidFill>
            <a:schemeClr val="tx2"/>
          </a:solidFill>
          <a:latin typeface="Arial" pitchFamily="34" charset="0"/>
          <a:ea typeface="宋体" pitchFamily="2" charset="-122"/>
        </a:defRPr>
      </a:lvl8pPr>
      <a:lvl9pPr marL="1828604"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863" indent="-342863" algn="l" rtl="0" eaLnBrk="0" fontAlgn="base" hangingPunct="0">
        <a:spcBef>
          <a:spcPct val="20000"/>
        </a:spcBef>
        <a:spcAft>
          <a:spcPct val="0"/>
        </a:spcAft>
        <a:buChar char="•"/>
        <a:defRPr sz="3200">
          <a:solidFill>
            <a:schemeClr val="tx1"/>
          </a:solidFill>
          <a:latin typeface="+mn-lt"/>
          <a:ea typeface="+mn-ea"/>
          <a:cs typeface="+mn-cs"/>
        </a:defRPr>
      </a:lvl1pPr>
      <a:lvl2pPr marL="742870" indent="-285719" algn="l" rtl="0" eaLnBrk="0" fontAlgn="base" hangingPunct="0">
        <a:spcBef>
          <a:spcPct val="20000"/>
        </a:spcBef>
        <a:spcAft>
          <a:spcPct val="0"/>
        </a:spcAft>
        <a:buChar char="–"/>
        <a:defRPr sz="2800">
          <a:solidFill>
            <a:schemeClr val="tx1"/>
          </a:solidFill>
          <a:latin typeface="+mn-lt"/>
          <a:ea typeface="+mn-ea"/>
        </a:defRPr>
      </a:lvl2pPr>
      <a:lvl3pPr marL="1142878" indent="-228576" algn="l" rtl="0" eaLnBrk="0" fontAlgn="base" hangingPunct="0">
        <a:spcBef>
          <a:spcPct val="20000"/>
        </a:spcBef>
        <a:spcAft>
          <a:spcPct val="0"/>
        </a:spcAft>
        <a:buChar char="•"/>
        <a:defRPr sz="2400">
          <a:solidFill>
            <a:schemeClr val="tx1"/>
          </a:solidFill>
          <a:latin typeface="+mn-lt"/>
          <a:ea typeface="+mn-ea"/>
        </a:defRPr>
      </a:lvl3pPr>
      <a:lvl4pPr marL="1600028" indent="-228576" algn="l" rtl="0" eaLnBrk="0" fontAlgn="base" hangingPunct="0">
        <a:spcBef>
          <a:spcPct val="20000"/>
        </a:spcBef>
        <a:spcAft>
          <a:spcPct val="0"/>
        </a:spcAft>
        <a:buChar char="–"/>
        <a:defRPr sz="2000">
          <a:solidFill>
            <a:schemeClr val="tx1"/>
          </a:solidFill>
          <a:latin typeface="+mn-lt"/>
          <a:ea typeface="+mn-ea"/>
        </a:defRPr>
      </a:lvl4pPr>
      <a:lvl5pPr marL="2057180" indent="-228576" algn="l" rtl="0" eaLnBrk="0" fontAlgn="base" hangingPunct="0">
        <a:spcBef>
          <a:spcPct val="20000"/>
        </a:spcBef>
        <a:spcAft>
          <a:spcPct val="0"/>
        </a:spcAft>
        <a:buChar char="»"/>
        <a:defRPr sz="2000">
          <a:solidFill>
            <a:schemeClr val="tx1"/>
          </a:solidFill>
          <a:latin typeface="+mn-lt"/>
          <a:ea typeface="+mn-ea"/>
        </a:defRPr>
      </a:lvl5pPr>
      <a:lvl6pPr marL="2514330" indent="-228576" algn="l" rtl="0" fontAlgn="base">
        <a:spcBef>
          <a:spcPct val="20000"/>
        </a:spcBef>
        <a:spcAft>
          <a:spcPct val="0"/>
        </a:spcAft>
        <a:buChar char="»"/>
        <a:defRPr sz="2000">
          <a:solidFill>
            <a:schemeClr val="tx1"/>
          </a:solidFill>
          <a:latin typeface="+mn-lt"/>
          <a:ea typeface="+mn-ea"/>
        </a:defRPr>
      </a:lvl6pPr>
      <a:lvl7pPr marL="2971482" indent="-228576" algn="l" rtl="0" fontAlgn="base">
        <a:spcBef>
          <a:spcPct val="20000"/>
        </a:spcBef>
        <a:spcAft>
          <a:spcPct val="0"/>
        </a:spcAft>
        <a:buChar char="»"/>
        <a:defRPr sz="2000">
          <a:solidFill>
            <a:schemeClr val="tx1"/>
          </a:solidFill>
          <a:latin typeface="+mn-lt"/>
          <a:ea typeface="+mn-ea"/>
        </a:defRPr>
      </a:lvl7pPr>
      <a:lvl8pPr marL="3428632" indent="-228576" algn="l" rtl="0" fontAlgn="base">
        <a:spcBef>
          <a:spcPct val="20000"/>
        </a:spcBef>
        <a:spcAft>
          <a:spcPct val="0"/>
        </a:spcAft>
        <a:buChar char="»"/>
        <a:defRPr sz="2000">
          <a:solidFill>
            <a:schemeClr val="tx1"/>
          </a:solidFill>
          <a:latin typeface="+mn-lt"/>
          <a:ea typeface="+mn-ea"/>
        </a:defRPr>
      </a:lvl8pPr>
      <a:lvl9pPr marL="3885784" indent="-228576"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302" rtl="0" eaLnBrk="1" latinLnBrk="0" hangingPunct="1">
        <a:defRPr sz="1800" kern="1200">
          <a:solidFill>
            <a:schemeClr val="tx1"/>
          </a:solidFill>
          <a:latin typeface="+mn-lt"/>
          <a:ea typeface="+mn-ea"/>
          <a:cs typeface="+mn-cs"/>
        </a:defRPr>
      </a:lvl1pPr>
      <a:lvl2pPr marL="457151" algn="l" defTabSz="914302" rtl="0" eaLnBrk="1" latinLnBrk="0" hangingPunct="1">
        <a:defRPr sz="1800" kern="1200">
          <a:solidFill>
            <a:schemeClr val="tx1"/>
          </a:solidFill>
          <a:latin typeface="+mn-lt"/>
          <a:ea typeface="+mn-ea"/>
          <a:cs typeface="+mn-cs"/>
        </a:defRPr>
      </a:lvl2pPr>
      <a:lvl3pPr marL="914302" algn="l" defTabSz="914302" rtl="0" eaLnBrk="1" latinLnBrk="0" hangingPunct="1">
        <a:defRPr sz="1800" kern="1200">
          <a:solidFill>
            <a:schemeClr val="tx1"/>
          </a:solidFill>
          <a:latin typeface="+mn-lt"/>
          <a:ea typeface="+mn-ea"/>
          <a:cs typeface="+mn-cs"/>
        </a:defRPr>
      </a:lvl3pPr>
      <a:lvl4pPr marL="1371453" algn="l" defTabSz="914302" rtl="0" eaLnBrk="1" latinLnBrk="0" hangingPunct="1">
        <a:defRPr sz="1800" kern="1200">
          <a:solidFill>
            <a:schemeClr val="tx1"/>
          </a:solidFill>
          <a:latin typeface="+mn-lt"/>
          <a:ea typeface="+mn-ea"/>
          <a:cs typeface="+mn-cs"/>
        </a:defRPr>
      </a:lvl4pPr>
      <a:lvl5pPr marL="1828604" algn="l" defTabSz="914302" rtl="0" eaLnBrk="1" latinLnBrk="0" hangingPunct="1">
        <a:defRPr sz="1800" kern="1200">
          <a:solidFill>
            <a:schemeClr val="tx1"/>
          </a:solidFill>
          <a:latin typeface="+mn-lt"/>
          <a:ea typeface="+mn-ea"/>
          <a:cs typeface="+mn-cs"/>
        </a:defRPr>
      </a:lvl5pPr>
      <a:lvl6pPr marL="2285755" algn="l" defTabSz="914302" rtl="0" eaLnBrk="1" latinLnBrk="0" hangingPunct="1">
        <a:defRPr sz="1800" kern="1200">
          <a:solidFill>
            <a:schemeClr val="tx1"/>
          </a:solidFill>
          <a:latin typeface="+mn-lt"/>
          <a:ea typeface="+mn-ea"/>
          <a:cs typeface="+mn-cs"/>
        </a:defRPr>
      </a:lvl6pPr>
      <a:lvl7pPr marL="2742906" algn="l" defTabSz="914302" rtl="0" eaLnBrk="1" latinLnBrk="0" hangingPunct="1">
        <a:defRPr sz="1800" kern="1200">
          <a:solidFill>
            <a:schemeClr val="tx1"/>
          </a:solidFill>
          <a:latin typeface="+mn-lt"/>
          <a:ea typeface="+mn-ea"/>
          <a:cs typeface="+mn-cs"/>
        </a:defRPr>
      </a:lvl7pPr>
      <a:lvl8pPr marL="3200057" algn="l" defTabSz="914302" rtl="0" eaLnBrk="1" latinLnBrk="0" hangingPunct="1">
        <a:defRPr sz="1800" kern="1200">
          <a:solidFill>
            <a:schemeClr val="tx1"/>
          </a:solidFill>
          <a:latin typeface="+mn-lt"/>
          <a:ea typeface="+mn-ea"/>
          <a:cs typeface="+mn-cs"/>
        </a:defRPr>
      </a:lvl8pPr>
      <a:lvl9pPr marL="3657208" algn="l" defTabSz="91430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6124EE5-0840-488C-9C7B-923C9D78C099}" type="datetimeFigureOut">
              <a:rPr lang="zh-CN" altLang="en-US" smtClean="0">
                <a:solidFill>
                  <a:prstClr val="black">
                    <a:tint val="75000"/>
                  </a:prstClr>
                </a:solidFill>
              </a:rPr>
              <a:pPr defTabSz="457200"/>
              <a:t>2019-8-23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BE33CA1-21DE-4CC0-9696-A451E8100455}" type="slidenum">
              <a:rPr lang="zh-CN" altLang="en-US" smtClean="0">
                <a:solidFill>
                  <a:prstClr val="black">
                    <a:tint val="75000"/>
                  </a:prstClr>
                </a:solidFill>
              </a:rPr>
              <a:pPr defTabSz="457200"/>
              <a:t>‹#›</a:t>
            </a:fld>
            <a:endParaRPr lang="zh-CN" altLang="en-US">
              <a:solidFill>
                <a:prstClr val="black">
                  <a:tint val="75000"/>
                </a:prstClr>
              </a:solidFill>
            </a:endParaRPr>
          </a:p>
        </p:txBody>
      </p:sp>
    </p:spTree>
    <p:extLst>
      <p:ext uri="{BB962C8B-B14F-4D97-AF65-F5344CB8AC3E}">
        <p14:creationId xmlns:p14="http://schemas.microsoft.com/office/powerpoint/2010/main" val="152841107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29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61.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8.xml"/><Relationship Id="rId1" Type="http://schemas.openxmlformats.org/officeDocument/2006/relationships/slideLayout" Target="../slideLayouts/slideLayout61.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3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9.xml"/><Relationship Id="rId1" Type="http://schemas.openxmlformats.org/officeDocument/2006/relationships/slideLayout" Target="../slideLayouts/slideLayout61.xml"/><Relationship Id="rId4" Type="http://schemas.openxmlformats.org/officeDocument/2006/relationships/image" Target="../media/image200.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8.xml"/><Relationship Id="rId4" Type="http://schemas.openxmlformats.org/officeDocument/2006/relationships/image" Target="../media/image2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1604097"/>
            <a:ext cx="9144000" cy="1584176"/>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lvl1pPr marL="342863" indent="-342863" algn="l" rtl="0" eaLnBrk="0" fontAlgn="base" hangingPunct="0">
              <a:spcBef>
                <a:spcPct val="20000"/>
              </a:spcBef>
              <a:spcAft>
                <a:spcPct val="0"/>
              </a:spcAft>
              <a:buChar char="•"/>
              <a:defRPr sz="3200">
                <a:solidFill>
                  <a:schemeClr val="tx1"/>
                </a:solidFill>
                <a:latin typeface="+mn-lt"/>
                <a:ea typeface="+mn-ea"/>
                <a:cs typeface="+mn-cs"/>
              </a:defRPr>
            </a:lvl1pPr>
            <a:lvl2pPr marL="742870" indent="-285719" algn="l" rtl="0" eaLnBrk="0" fontAlgn="base" hangingPunct="0">
              <a:spcBef>
                <a:spcPct val="20000"/>
              </a:spcBef>
              <a:spcAft>
                <a:spcPct val="0"/>
              </a:spcAft>
              <a:buChar char="–"/>
              <a:defRPr sz="2800">
                <a:solidFill>
                  <a:schemeClr val="tx1"/>
                </a:solidFill>
                <a:latin typeface="+mn-lt"/>
                <a:ea typeface="+mn-ea"/>
              </a:defRPr>
            </a:lvl2pPr>
            <a:lvl3pPr marL="1142878" indent="-228576" algn="l" rtl="0" eaLnBrk="0" fontAlgn="base" hangingPunct="0">
              <a:spcBef>
                <a:spcPct val="20000"/>
              </a:spcBef>
              <a:spcAft>
                <a:spcPct val="0"/>
              </a:spcAft>
              <a:buChar char="•"/>
              <a:defRPr sz="2400">
                <a:solidFill>
                  <a:schemeClr val="tx1"/>
                </a:solidFill>
                <a:latin typeface="+mn-lt"/>
                <a:ea typeface="+mn-ea"/>
              </a:defRPr>
            </a:lvl3pPr>
            <a:lvl4pPr marL="1600028" indent="-228576" algn="l" rtl="0" eaLnBrk="0" fontAlgn="base" hangingPunct="0">
              <a:spcBef>
                <a:spcPct val="20000"/>
              </a:spcBef>
              <a:spcAft>
                <a:spcPct val="0"/>
              </a:spcAft>
              <a:buChar char="–"/>
              <a:defRPr sz="2000">
                <a:solidFill>
                  <a:schemeClr val="tx1"/>
                </a:solidFill>
                <a:latin typeface="+mn-lt"/>
                <a:ea typeface="+mn-ea"/>
              </a:defRPr>
            </a:lvl4pPr>
            <a:lvl5pPr marL="2057180" indent="-228576" algn="l" rtl="0" eaLnBrk="0" fontAlgn="base" hangingPunct="0">
              <a:spcBef>
                <a:spcPct val="20000"/>
              </a:spcBef>
              <a:spcAft>
                <a:spcPct val="0"/>
              </a:spcAft>
              <a:buChar char="»"/>
              <a:defRPr sz="2000">
                <a:solidFill>
                  <a:schemeClr val="tx1"/>
                </a:solidFill>
                <a:latin typeface="+mn-lt"/>
                <a:ea typeface="+mn-ea"/>
              </a:defRPr>
            </a:lvl5pPr>
            <a:lvl6pPr marL="2514330" indent="-228576" algn="l" rtl="0" fontAlgn="base">
              <a:spcBef>
                <a:spcPct val="20000"/>
              </a:spcBef>
              <a:spcAft>
                <a:spcPct val="0"/>
              </a:spcAft>
              <a:buChar char="»"/>
              <a:defRPr sz="2000">
                <a:solidFill>
                  <a:schemeClr val="tx1"/>
                </a:solidFill>
                <a:latin typeface="+mn-lt"/>
                <a:ea typeface="+mn-ea"/>
              </a:defRPr>
            </a:lvl6pPr>
            <a:lvl7pPr marL="2971482" indent="-228576" algn="l" rtl="0" fontAlgn="base">
              <a:spcBef>
                <a:spcPct val="20000"/>
              </a:spcBef>
              <a:spcAft>
                <a:spcPct val="0"/>
              </a:spcAft>
              <a:buChar char="»"/>
              <a:defRPr sz="2000">
                <a:solidFill>
                  <a:schemeClr val="tx1"/>
                </a:solidFill>
                <a:latin typeface="+mn-lt"/>
                <a:ea typeface="+mn-ea"/>
              </a:defRPr>
            </a:lvl7pPr>
            <a:lvl8pPr marL="3428632" indent="-228576" algn="l" rtl="0" fontAlgn="base">
              <a:spcBef>
                <a:spcPct val="20000"/>
              </a:spcBef>
              <a:spcAft>
                <a:spcPct val="0"/>
              </a:spcAft>
              <a:buChar char="»"/>
              <a:defRPr sz="2000">
                <a:solidFill>
                  <a:schemeClr val="tx1"/>
                </a:solidFill>
                <a:latin typeface="+mn-lt"/>
                <a:ea typeface="+mn-ea"/>
              </a:defRPr>
            </a:lvl8pPr>
            <a:lvl9pPr marL="3885784" indent="-228576" algn="l" rtl="0" fontAlgn="base">
              <a:spcBef>
                <a:spcPct val="20000"/>
              </a:spcBef>
              <a:spcAft>
                <a:spcPct val="0"/>
              </a:spcAft>
              <a:buChar char="»"/>
              <a:defRPr sz="2000">
                <a:solidFill>
                  <a:schemeClr val="tx1"/>
                </a:solidFill>
                <a:latin typeface="+mn-lt"/>
                <a:ea typeface="+mn-ea"/>
              </a:defRPr>
            </a:lvl9pPr>
          </a:lstStyle>
          <a:p>
            <a:pPr marL="0" indent="0" algn="ctr" defTabSz="802336" eaLnBrk="1" hangingPunct="1">
              <a:lnSpc>
                <a:spcPct val="125000"/>
              </a:lnSpc>
              <a:spcBef>
                <a:spcPts val="600"/>
              </a:spcBef>
              <a:buFontTx/>
              <a:buNone/>
            </a:pPr>
            <a:r>
              <a:rPr lang="en-US" altLang="zh-CN" sz="4200" b="1" kern="0" dirty="0">
                <a:solidFill>
                  <a:srgbClr val="0000CC"/>
                </a:solidFill>
              </a:rPr>
              <a:t>EicC parameters, design &amp; status</a:t>
            </a:r>
            <a:endParaRPr lang="en-US" altLang="zh-CN" sz="4200" b="1" kern="0" dirty="0">
              <a:solidFill>
                <a:srgbClr val="0000CC"/>
              </a:solidFill>
              <a:effectLst>
                <a:outerShdw blurRad="38100" dist="38100" dir="2700000" algn="tl">
                  <a:srgbClr val="C0C0C0"/>
                </a:outerShdw>
              </a:effectLst>
              <a:latin typeface="Times New Roman" pitchFamily="18" charset="0"/>
            </a:endParaRPr>
          </a:p>
        </p:txBody>
      </p:sp>
      <p:sp>
        <p:nvSpPr>
          <p:cNvPr id="7" name="Rectangle 12"/>
          <p:cNvSpPr>
            <a:spLocks noChangeArrowheads="1"/>
          </p:cNvSpPr>
          <p:nvPr/>
        </p:nvSpPr>
        <p:spPr bwMode="auto">
          <a:xfrm>
            <a:off x="1775097" y="4417719"/>
            <a:ext cx="6037263" cy="448471"/>
          </a:xfrm>
          <a:prstGeom prst="rect">
            <a:avLst/>
          </a:prstGeom>
          <a:noFill/>
          <a:ln w="9525">
            <a:noFill/>
            <a:miter lim="800000"/>
            <a:headEnd/>
            <a:tailEnd/>
          </a:ln>
        </p:spPr>
        <p:txBody>
          <a:bodyPr lIns="78373" tIns="39187" rIns="78373" bIns="39187">
            <a:spAutoFit/>
          </a:bodyPr>
          <a:lstStyle/>
          <a:p>
            <a:pPr algn="ctr" defTabSz="784225" fontAlgn="base">
              <a:spcAft>
                <a:spcPct val="0"/>
              </a:spcAft>
            </a:pPr>
            <a:r>
              <a:rPr kumimoji="1" lang="en-US" altLang="zh-CN" sz="2400" b="1" dirty="0">
                <a:solidFill>
                  <a:srgbClr val="000066"/>
                </a:solidFill>
                <a:cs typeface="Calibri" panose="020F0502020204030204" pitchFamily="34" charset="0"/>
              </a:rPr>
              <a:t>on behalf of EicC general design group</a:t>
            </a:r>
          </a:p>
        </p:txBody>
      </p:sp>
      <p:sp>
        <p:nvSpPr>
          <p:cNvPr id="8" name="Rectangle 12"/>
          <p:cNvSpPr>
            <a:spLocks noChangeArrowheads="1"/>
          </p:cNvSpPr>
          <p:nvPr/>
        </p:nvSpPr>
        <p:spPr bwMode="auto">
          <a:xfrm>
            <a:off x="1775097" y="3739504"/>
            <a:ext cx="6037263" cy="510027"/>
          </a:xfrm>
          <a:prstGeom prst="rect">
            <a:avLst/>
          </a:prstGeom>
          <a:noFill/>
          <a:ln w="9525">
            <a:noFill/>
            <a:miter lim="800000"/>
            <a:headEnd/>
            <a:tailEnd/>
          </a:ln>
        </p:spPr>
        <p:txBody>
          <a:bodyPr lIns="78373" tIns="39187" rIns="78373" bIns="39187">
            <a:spAutoFit/>
          </a:bodyPr>
          <a:lstStyle/>
          <a:p>
            <a:pPr algn="ctr" defTabSz="784225" fontAlgn="base">
              <a:spcAft>
                <a:spcPct val="0"/>
              </a:spcAft>
            </a:pPr>
            <a:r>
              <a:rPr kumimoji="1" lang="en-US" altLang="zh-CN" sz="2800" b="1" dirty="0">
                <a:solidFill>
                  <a:srgbClr val="000066"/>
                </a:solidFill>
                <a:cs typeface="Calibri" panose="020F0502020204030204" pitchFamily="34" charset="0"/>
              </a:rPr>
              <a:t>Jiancheng Yang &amp; Lijun Mao</a:t>
            </a:r>
          </a:p>
        </p:txBody>
      </p:sp>
      <p:sp>
        <p:nvSpPr>
          <p:cNvPr id="2" name="矩形 1"/>
          <p:cNvSpPr/>
          <p:nvPr/>
        </p:nvSpPr>
        <p:spPr>
          <a:xfrm>
            <a:off x="0" y="189695"/>
            <a:ext cx="7489999" cy="338554"/>
          </a:xfrm>
          <a:prstGeom prst="rect">
            <a:avLst/>
          </a:prstGeom>
        </p:spPr>
        <p:txBody>
          <a:bodyPr wrap="none">
            <a:spAutoFit/>
          </a:bodyPr>
          <a:lstStyle/>
          <a:p>
            <a:r>
              <a:rPr lang="en-US" altLang="zh-CN" sz="1600" b="1" dirty="0">
                <a:solidFill>
                  <a:srgbClr val="C00000"/>
                </a:solidFill>
              </a:rPr>
              <a:t>The 11</a:t>
            </a:r>
            <a:r>
              <a:rPr lang="en-US" altLang="zh-CN" sz="1600" b="1" baseline="30000" dirty="0">
                <a:solidFill>
                  <a:srgbClr val="C00000"/>
                </a:solidFill>
              </a:rPr>
              <a:t>th</a:t>
            </a:r>
            <a:r>
              <a:rPr lang="en-US" altLang="zh-CN" sz="1600" b="1" dirty="0">
                <a:solidFill>
                  <a:srgbClr val="C00000"/>
                </a:solidFill>
              </a:rPr>
              <a:t> Workshop on Hadron Physics in China &amp; Opportunities Worldwide</a:t>
            </a:r>
            <a:endParaRPr lang="zh-CN" altLang="en-US" sz="1600" dirty="0">
              <a:solidFill>
                <a:srgbClr val="C00000"/>
              </a:solidFill>
            </a:endParaRPr>
          </a:p>
        </p:txBody>
      </p:sp>
      <p:pic>
        <p:nvPicPr>
          <p:cNvPr id="10" name="图片 9">
            <a:extLst>
              <a:ext uri="{FF2B5EF4-FFF2-40B4-BE49-F238E27FC236}">
                <a16:creationId xmlns:a16="http://schemas.microsoft.com/office/drawing/2014/main" id="{9D80EDE2-581B-43B7-B42F-0B83373A8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9107" y="5343005"/>
            <a:ext cx="2965785" cy="576000"/>
          </a:xfrm>
          <a:prstGeom prst="rect">
            <a:avLst/>
          </a:prstGeom>
        </p:spPr>
      </p:pic>
    </p:spTree>
    <p:extLst>
      <p:ext uri="{BB962C8B-B14F-4D97-AF65-F5344CB8AC3E}">
        <p14:creationId xmlns:p14="http://schemas.microsoft.com/office/powerpoint/2010/main" val="875652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05"/>
          <p:cNvSpPr/>
          <p:nvPr/>
        </p:nvSpPr>
        <p:spPr>
          <a:xfrm>
            <a:off x="117625" y="156173"/>
            <a:ext cx="7301268" cy="415110"/>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a:defRPr/>
            </a:pPr>
            <a:r>
              <a:rPr lang="en-US" altLang="zh-CN" sz="2800" b="1" dirty="0">
                <a:solidFill>
                  <a:prstClr val="black"/>
                </a:solidFill>
                <a:latin typeface="Times New Roman" panose="02020603050405020304" pitchFamily="18" charset="0"/>
                <a:cs typeface="Times New Roman" panose="02020603050405020304" pitchFamily="18" charset="0"/>
              </a:rPr>
              <a:t>HIAF introduction and status </a:t>
            </a:r>
            <a:endParaRPr lang="zh-CN" altLang="en-US" sz="2800" b="1" dirty="0">
              <a:solidFill>
                <a:prstClr val="black"/>
              </a:solidFill>
              <a:latin typeface="Times New Roman" panose="02020603050405020304" pitchFamily="18" charset="0"/>
              <a:cs typeface="Times New Roman" panose="02020603050405020304" pitchFamily="18" charset="0"/>
            </a:endParaRPr>
          </a:p>
        </p:txBody>
      </p:sp>
      <p:sp>
        <p:nvSpPr>
          <p:cNvPr id="11" name="Rectangle 2"/>
          <p:cNvSpPr>
            <a:spLocks noChangeArrowheads="1"/>
          </p:cNvSpPr>
          <p:nvPr/>
        </p:nvSpPr>
        <p:spPr bwMode="auto">
          <a:xfrm>
            <a:off x="1428794" y="716159"/>
            <a:ext cx="5809803" cy="558800"/>
          </a:xfrm>
          <a:prstGeom prst="rect">
            <a:avLst/>
          </a:prstGeom>
          <a:noFill/>
          <a:ln w="9525">
            <a:noFill/>
            <a:miter lim="800000"/>
            <a:headEnd/>
            <a:tailEnd/>
          </a:ln>
        </p:spPr>
        <p:txBody>
          <a:bodyPr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151" algn="l" rtl="0" fontAlgn="base">
              <a:spcBef>
                <a:spcPct val="0"/>
              </a:spcBef>
              <a:spcAft>
                <a:spcPct val="0"/>
              </a:spcAft>
              <a:defRPr kern="1200">
                <a:solidFill>
                  <a:schemeClr val="tx1"/>
                </a:solidFill>
                <a:latin typeface="Arial" pitchFamily="34" charset="0"/>
                <a:ea typeface="宋体" pitchFamily="2" charset="-122"/>
                <a:cs typeface="+mn-cs"/>
              </a:defRPr>
            </a:lvl2pPr>
            <a:lvl3pPr marL="914302" algn="l" rtl="0" fontAlgn="base">
              <a:spcBef>
                <a:spcPct val="0"/>
              </a:spcBef>
              <a:spcAft>
                <a:spcPct val="0"/>
              </a:spcAft>
              <a:defRPr kern="1200">
                <a:solidFill>
                  <a:schemeClr val="tx1"/>
                </a:solidFill>
                <a:latin typeface="Arial" pitchFamily="34" charset="0"/>
                <a:ea typeface="宋体" pitchFamily="2" charset="-122"/>
                <a:cs typeface="+mn-cs"/>
              </a:defRPr>
            </a:lvl3pPr>
            <a:lvl4pPr marL="1371453" algn="l" rtl="0" fontAlgn="base">
              <a:spcBef>
                <a:spcPct val="0"/>
              </a:spcBef>
              <a:spcAft>
                <a:spcPct val="0"/>
              </a:spcAft>
              <a:defRPr kern="1200">
                <a:solidFill>
                  <a:schemeClr val="tx1"/>
                </a:solidFill>
                <a:latin typeface="Arial" pitchFamily="34" charset="0"/>
                <a:ea typeface="宋体" pitchFamily="2" charset="-122"/>
                <a:cs typeface="+mn-cs"/>
              </a:defRPr>
            </a:lvl4pPr>
            <a:lvl5pPr marL="1828604" algn="l" rtl="0" fontAlgn="base">
              <a:spcBef>
                <a:spcPct val="0"/>
              </a:spcBef>
              <a:spcAft>
                <a:spcPct val="0"/>
              </a:spcAft>
              <a:defRPr kern="1200">
                <a:solidFill>
                  <a:schemeClr val="tx1"/>
                </a:solidFill>
                <a:latin typeface="Arial" pitchFamily="34" charset="0"/>
                <a:ea typeface="宋体" pitchFamily="2" charset="-122"/>
                <a:cs typeface="+mn-cs"/>
              </a:defRPr>
            </a:lvl5pPr>
            <a:lvl6pPr marL="2285755" algn="l" defTabSz="914302" rtl="0" eaLnBrk="1" latinLnBrk="0" hangingPunct="1">
              <a:defRPr kern="1200">
                <a:solidFill>
                  <a:schemeClr val="tx1"/>
                </a:solidFill>
                <a:latin typeface="Arial" pitchFamily="34" charset="0"/>
                <a:ea typeface="宋体" pitchFamily="2" charset="-122"/>
                <a:cs typeface="+mn-cs"/>
              </a:defRPr>
            </a:lvl6pPr>
            <a:lvl7pPr marL="2742906" algn="l" defTabSz="914302" rtl="0" eaLnBrk="1" latinLnBrk="0" hangingPunct="1">
              <a:defRPr kern="1200">
                <a:solidFill>
                  <a:schemeClr val="tx1"/>
                </a:solidFill>
                <a:latin typeface="Arial" pitchFamily="34" charset="0"/>
                <a:ea typeface="宋体" pitchFamily="2" charset="-122"/>
                <a:cs typeface="+mn-cs"/>
              </a:defRPr>
            </a:lvl7pPr>
            <a:lvl8pPr marL="3200057" algn="l" defTabSz="914302" rtl="0" eaLnBrk="1" latinLnBrk="0" hangingPunct="1">
              <a:defRPr kern="1200">
                <a:solidFill>
                  <a:schemeClr val="tx1"/>
                </a:solidFill>
                <a:latin typeface="Arial" pitchFamily="34" charset="0"/>
                <a:ea typeface="宋体" pitchFamily="2" charset="-122"/>
                <a:cs typeface="+mn-cs"/>
              </a:defRPr>
            </a:lvl8pPr>
            <a:lvl9pPr marL="3657208" algn="l" defTabSz="914302" rtl="0" eaLnBrk="1" latinLnBrk="0" hangingPunct="1">
              <a:defRPr kern="1200">
                <a:solidFill>
                  <a:schemeClr val="tx1"/>
                </a:solidFill>
                <a:latin typeface="Arial" pitchFamily="34" charset="0"/>
                <a:ea typeface="宋体" pitchFamily="2" charset="-122"/>
                <a:cs typeface="+mn-cs"/>
              </a:defRPr>
            </a:lvl9pPr>
          </a:lstStyle>
          <a:p>
            <a:pPr algn="ctr"/>
            <a:r>
              <a:rPr lang="en-US" altLang="zh-CN" sz="2400" b="1" dirty="0">
                <a:solidFill>
                  <a:srgbClr val="0000FF"/>
                </a:solidFill>
                <a:latin typeface="Arial"/>
                <a:ea typeface="黑体" pitchFamily="49" charset="-122"/>
                <a:cs typeface="Times New Roman" pitchFamily="18" charset="0"/>
              </a:rPr>
              <a:t>Heavy ion beam intensity</a:t>
            </a:r>
          </a:p>
        </p:txBody>
      </p:sp>
      <p:graphicFrame>
        <p:nvGraphicFramePr>
          <p:cNvPr id="8" name="Group 81"/>
          <p:cNvGraphicFramePr>
            <a:graphicFrameLocks noGrp="1"/>
          </p:cNvGraphicFramePr>
          <p:nvPr>
            <p:extLst>
              <p:ext uri="{D42A27DB-BD31-4B8C-83A1-F6EECF244321}">
                <p14:modId xmlns:p14="http://schemas.microsoft.com/office/powerpoint/2010/main" val="932284006"/>
              </p:ext>
            </p:extLst>
          </p:nvPr>
        </p:nvGraphicFramePr>
        <p:xfrm>
          <a:off x="467545" y="2008491"/>
          <a:ext cx="8280919" cy="4536503"/>
        </p:xfrm>
        <a:graphic>
          <a:graphicData uri="http://schemas.openxmlformats.org/drawingml/2006/table">
            <a:tbl>
              <a:tblPr firstRow="1"/>
              <a:tblGrid>
                <a:gridCol w="1152128">
                  <a:extLst>
                    <a:ext uri="{9D8B030D-6E8A-4147-A177-3AD203B41FA5}">
                      <a16:colId xmlns:a16="http://schemas.microsoft.com/office/drawing/2014/main" val="20000"/>
                    </a:ext>
                  </a:extLst>
                </a:gridCol>
                <a:gridCol w="1656183">
                  <a:extLst>
                    <a:ext uri="{9D8B030D-6E8A-4147-A177-3AD203B41FA5}">
                      <a16:colId xmlns:a16="http://schemas.microsoft.com/office/drawing/2014/main" val="20001"/>
                    </a:ext>
                  </a:extLst>
                </a:gridCol>
                <a:gridCol w="1296145">
                  <a:extLst>
                    <a:ext uri="{9D8B030D-6E8A-4147-A177-3AD203B41FA5}">
                      <a16:colId xmlns:a16="http://schemas.microsoft.com/office/drawing/2014/main" val="20002"/>
                    </a:ext>
                  </a:extLst>
                </a:gridCol>
                <a:gridCol w="1224135">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872208">
                  <a:extLst>
                    <a:ext uri="{9D8B030D-6E8A-4147-A177-3AD203B41FA5}">
                      <a16:colId xmlns:a16="http://schemas.microsoft.com/office/drawing/2014/main" val="943679123"/>
                    </a:ext>
                  </a:extLst>
                </a:gridCol>
              </a:tblGrid>
              <a:tr h="830188">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u="none" strike="noStrike" kern="1200" cap="none" normalizeH="0" baseline="0" noProof="0" dirty="0">
                          <a:ln>
                            <a:noFill/>
                          </a:ln>
                          <a:effectLst/>
                          <a:latin typeface="Times New Roman" panose="02020603050405020304" pitchFamily="18" charset="0"/>
                          <a:cs typeface="Times New Roman" panose="02020603050405020304" pitchFamily="18" charset="0"/>
                        </a:rPr>
                        <a:t>Institute</a:t>
                      </a:r>
                      <a:endParaRPr kumimoji="0" lang="en-US" altLang="de-DE" sz="2000" u="none" strike="noStrike" kern="1200" cap="none" normalizeH="0" baseline="0" noProof="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72000" marR="72000" marT="72000" marB="72000" anchor="ctr" anchorCtr="1" horzOverflow="overflow">
                    <a:lnL w="12700" cmpd="sng">
                      <a:solidFill>
                        <a:srgbClr val="F79646"/>
                      </a:solid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u="none" strike="noStrike" kern="1200" cap="none" normalizeH="0" baseline="0" noProof="0" dirty="0">
                          <a:ln>
                            <a:noFill/>
                          </a:ln>
                          <a:effectLst/>
                          <a:latin typeface="Times New Roman" panose="02020603050405020304" pitchFamily="18" charset="0"/>
                          <a:cs typeface="Times New Roman" panose="02020603050405020304" pitchFamily="18" charset="0"/>
                        </a:rPr>
                        <a:t>Machine</a:t>
                      </a:r>
                      <a:endParaRPr kumimoji="0" lang="en-US" altLang="de-DE" sz="2000" u="none" strike="noStrike" kern="1200" cap="none" normalizeH="0" baseline="0" noProof="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u="none" strike="noStrike" kern="1200" cap="none" normalizeH="0" baseline="0" noProof="0" dirty="0">
                          <a:ln>
                            <a:noFill/>
                          </a:ln>
                          <a:effectLst/>
                          <a:latin typeface="Times New Roman" panose="02020603050405020304" pitchFamily="18" charset="0"/>
                          <a:cs typeface="Times New Roman" panose="02020603050405020304" pitchFamily="18" charset="0"/>
                        </a:rPr>
                        <a:t>Planned Intensity</a:t>
                      </a:r>
                      <a:endParaRPr kumimoji="0" lang="en-US" altLang="de-DE" sz="2000" u="none" strike="noStrike" kern="1200" cap="none" normalizeH="0" baseline="0" noProof="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u="none" strike="noStrike" kern="1200" cap="none" normalizeH="0" baseline="0" noProof="0" dirty="0">
                          <a:ln>
                            <a:noFill/>
                          </a:ln>
                          <a:effectLst/>
                          <a:latin typeface="Times New Roman" panose="02020603050405020304" pitchFamily="18" charset="0"/>
                          <a:cs typeface="Times New Roman" panose="02020603050405020304" pitchFamily="18" charset="0"/>
                        </a:rPr>
                        <a:t>Achieved Intensity</a:t>
                      </a:r>
                      <a:endParaRPr kumimoji="0" lang="en-US" altLang="de-DE" sz="2000" u="none" strike="noStrike" kern="1200" cap="none" normalizeH="0" baseline="0" noProof="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2000" u="none" strike="noStrike" kern="1200" cap="none" normalizeH="0" baseline="0" noProof="0" dirty="0">
                          <a:ln>
                            <a:noFill/>
                          </a:ln>
                          <a:effectLst/>
                          <a:latin typeface="Times New Roman" panose="02020603050405020304" pitchFamily="18" charset="0"/>
                          <a:cs typeface="Times New Roman" panose="02020603050405020304" pitchFamily="18" charset="0"/>
                        </a:rPr>
                        <a:t>Ion species</a:t>
                      </a:r>
                      <a:endParaRPr kumimoji="0" lang="en-US" altLang="de-DE" sz="2000" u="none" strike="noStrike" kern="1200" cap="none" normalizeH="0" baseline="0" noProof="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u="none" strike="noStrike" kern="1200" cap="none" normalizeH="0" baseline="0" noProof="0" dirty="0">
                          <a:ln>
                            <a:noFill/>
                          </a:ln>
                          <a:effectLst/>
                          <a:latin typeface="Times New Roman" panose="02020603050405020304" pitchFamily="18" charset="0"/>
                          <a:cs typeface="Times New Roman" panose="02020603050405020304" pitchFamily="18" charset="0"/>
                        </a:rPr>
                        <a:t>Repetition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u="none" strike="noStrike" kern="1200" cap="none" normalizeH="0" baseline="0" noProof="0" dirty="0">
                          <a:ln>
                            <a:noFill/>
                          </a:ln>
                          <a:effectLst/>
                          <a:latin typeface="Times New Roman" panose="02020603050405020304" pitchFamily="18" charset="0"/>
                          <a:cs typeface="Times New Roman" panose="02020603050405020304" pitchFamily="18" charset="0"/>
                        </a:rPr>
                        <a:t>rate</a:t>
                      </a:r>
                      <a:endParaRPr kumimoji="0" lang="en-US" altLang="de-DE" sz="2000" u="none" strike="noStrike" kern="1200" cap="none" normalizeH="0" baseline="0" noProof="0" dirty="0">
                        <a:ln>
                          <a:noFill/>
                        </a:ln>
                        <a:solidFill>
                          <a:schemeClr val="bg1"/>
                        </a:solidFill>
                        <a:effectLst/>
                        <a:latin typeface="Times New Roman" panose="02020603050405020304" pitchFamily="18" charset="0"/>
                        <a:ea typeface="+mn-ea"/>
                        <a:cs typeface="Times New Roman" panose="02020603050405020304" pitchFamily="18" charset="0"/>
                      </a:endParaRPr>
                    </a:p>
                  </a:txBody>
                  <a:tcPr marL="72000" marR="72000" marT="72000" marB="72000" anchor="ctr" anchorCtr="1" horzOverflow="overflow">
                    <a:lnL>
                      <a:no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10000"/>
                  </a:ext>
                </a:extLst>
              </a:tr>
              <a:tr h="460833">
                <a:tc>
                  <a:txBody>
                    <a:bodyPr/>
                    <a:lstStyle>
                      <a:lvl1pPr marL="0" algn="l" defTabSz="457200" rtl="0" eaLnBrk="0" latinLnBrk="0" hangingPunct="0">
                        <a:spcBef>
                          <a:spcPct val="20000"/>
                        </a:spcBef>
                        <a:defRPr sz="2800" kern="1200">
                          <a:solidFill>
                            <a:schemeClr val="tx1"/>
                          </a:solidFill>
                          <a:latin typeface="Arial" charset="0"/>
                        </a:defRPr>
                      </a:lvl1pPr>
                      <a:lvl2pPr marL="742950" indent="-285750" algn="l" defTabSz="457200" rtl="0" eaLnBrk="0" latinLnBrk="0" hangingPunct="0">
                        <a:spcBef>
                          <a:spcPct val="20000"/>
                        </a:spcBef>
                        <a:defRPr sz="2400" kern="1200">
                          <a:solidFill>
                            <a:schemeClr val="tx1"/>
                          </a:solidFill>
                          <a:latin typeface="Arial" charset="0"/>
                        </a:defRPr>
                      </a:lvl2pPr>
                      <a:lvl3pPr marL="1143000" indent="-228600" algn="l" defTabSz="457200" rtl="0" eaLnBrk="0" latinLnBrk="0" hangingPunct="0">
                        <a:spcBef>
                          <a:spcPct val="20000"/>
                        </a:spcBef>
                        <a:defRPr sz="2000" kern="1200">
                          <a:solidFill>
                            <a:schemeClr val="tx1"/>
                          </a:solidFill>
                          <a:latin typeface="Arial" charset="0"/>
                        </a:defRPr>
                      </a:lvl3pPr>
                      <a:lvl4pPr marL="1600200" indent="-228600" algn="l" defTabSz="457200" rtl="0" eaLnBrk="0" latinLnBrk="0" hangingPunct="0">
                        <a:spcBef>
                          <a:spcPct val="20000"/>
                        </a:spcBef>
                        <a:defRPr sz="1800" kern="1200">
                          <a:solidFill>
                            <a:schemeClr val="tx1"/>
                          </a:solidFill>
                          <a:latin typeface="Arial" charset="0"/>
                        </a:defRPr>
                      </a:lvl4pPr>
                      <a:lvl5pPr marL="2057400" indent="-228600" algn="l" defTabSz="457200" rtl="0" eaLnBrk="0" latinLnBrk="0" hangingPunct="0">
                        <a:spcBef>
                          <a:spcPct val="20000"/>
                        </a:spcBef>
                        <a:defRPr sz="1800" kern="1200">
                          <a:solidFill>
                            <a:schemeClr val="tx1"/>
                          </a:solidFill>
                          <a:latin typeface="Arial" charset="0"/>
                        </a:defRPr>
                      </a:lvl5pPr>
                      <a:lvl6pPr marL="2514600" indent="-228600" algn="l" defTabSz="457200" rtl="0" eaLnBrk="0" fontAlgn="base" latinLnBrk="0" hangingPunct="0">
                        <a:spcBef>
                          <a:spcPct val="20000"/>
                        </a:spcBef>
                        <a:spcAft>
                          <a:spcPct val="0"/>
                        </a:spcAft>
                        <a:defRPr sz="1800" kern="1200">
                          <a:solidFill>
                            <a:schemeClr val="tx1"/>
                          </a:solidFill>
                          <a:latin typeface="Arial" charset="0"/>
                        </a:defRPr>
                      </a:lvl6pPr>
                      <a:lvl7pPr marL="2971800" indent="-228600" algn="l" defTabSz="457200" rtl="0" eaLnBrk="0" fontAlgn="base" latinLnBrk="0" hangingPunct="0">
                        <a:spcBef>
                          <a:spcPct val="20000"/>
                        </a:spcBef>
                        <a:spcAft>
                          <a:spcPct val="0"/>
                        </a:spcAft>
                        <a:defRPr sz="1800" kern="1200">
                          <a:solidFill>
                            <a:schemeClr val="tx1"/>
                          </a:solidFill>
                          <a:latin typeface="Arial" charset="0"/>
                        </a:defRPr>
                      </a:lvl7pPr>
                      <a:lvl8pPr marL="3429000" indent="-228600" algn="l" defTabSz="457200" rtl="0" eaLnBrk="0" fontAlgn="base" latinLnBrk="0" hangingPunct="0">
                        <a:spcBef>
                          <a:spcPct val="20000"/>
                        </a:spcBef>
                        <a:spcAft>
                          <a:spcPct val="0"/>
                        </a:spcAft>
                        <a:defRPr sz="1800" kern="1200">
                          <a:solidFill>
                            <a:schemeClr val="tx1"/>
                          </a:solidFill>
                          <a:latin typeface="Arial" charset="0"/>
                        </a:defRPr>
                      </a:lvl8pPr>
                      <a:lvl9pPr marL="3886200" indent="-228600" algn="l" defTabSz="457200" rtl="0" eaLnBrk="0" fontAlgn="base" latinLnBrk="0" hangingPunct="0">
                        <a:spcBef>
                          <a:spcPct val="20000"/>
                        </a:spcBef>
                        <a:spcAft>
                          <a:spcPct val="0"/>
                        </a:spcAft>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800" b="1"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BNL</a:t>
                      </a:r>
                      <a:endParaRPr kumimoji="0" lang="en-US" altLang="de-DE" sz="1800" b="1" i="0"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w="12700" cmpd="sng">
                      <a:solidFill>
                        <a:srgbClr val="F79646"/>
                      </a:solid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0" latinLnBrk="0" hangingPunct="0">
                        <a:spcBef>
                          <a:spcPct val="20000"/>
                        </a:spcBef>
                        <a:defRPr sz="2800" kern="1200">
                          <a:solidFill>
                            <a:schemeClr val="tx1"/>
                          </a:solidFill>
                          <a:latin typeface="Arial" charset="0"/>
                        </a:defRPr>
                      </a:lvl1pPr>
                      <a:lvl2pPr marL="742950" indent="-285750" algn="l" defTabSz="457200" rtl="0" eaLnBrk="0" latinLnBrk="0" hangingPunct="0">
                        <a:spcBef>
                          <a:spcPct val="20000"/>
                        </a:spcBef>
                        <a:defRPr sz="2400" kern="1200">
                          <a:solidFill>
                            <a:schemeClr val="tx1"/>
                          </a:solidFill>
                          <a:latin typeface="Arial" charset="0"/>
                        </a:defRPr>
                      </a:lvl2pPr>
                      <a:lvl3pPr marL="1143000" indent="-228600" algn="l" defTabSz="457200" rtl="0" eaLnBrk="0" latinLnBrk="0" hangingPunct="0">
                        <a:spcBef>
                          <a:spcPct val="20000"/>
                        </a:spcBef>
                        <a:defRPr sz="2000" kern="1200">
                          <a:solidFill>
                            <a:schemeClr val="tx1"/>
                          </a:solidFill>
                          <a:latin typeface="Arial" charset="0"/>
                        </a:defRPr>
                      </a:lvl3pPr>
                      <a:lvl4pPr marL="1600200" indent="-228600" algn="l" defTabSz="457200" rtl="0" eaLnBrk="0" latinLnBrk="0" hangingPunct="0">
                        <a:spcBef>
                          <a:spcPct val="20000"/>
                        </a:spcBef>
                        <a:defRPr sz="1800" kern="1200">
                          <a:solidFill>
                            <a:schemeClr val="tx1"/>
                          </a:solidFill>
                          <a:latin typeface="Arial" charset="0"/>
                        </a:defRPr>
                      </a:lvl4pPr>
                      <a:lvl5pPr marL="2057400" indent="-228600" algn="l" defTabSz="457200" rtl="0" eaLnBrk="0" latinLnBrk="0" hangingPunct="0">
                        <a:spcBef>
                          <a:spcPct val="20000"/>
                        </a:spcBef>
                        <a:defRPr sz="1800" kern="1200">
                          <a:solidFill>
                            <a:schemeClr val="tx1"/>
                          </a:solidFill>
                          <a:latin typeface="Arial" charset="0"/>
                        </a:defRPr>
                      </a:lvl5pPr>
                      <a:lvl6pPr marL="2514600" indent="-228600" algn="l" defTabSz="457200" rtl="0" eaLnBrk="0" fontAlgn="base" latinLnBrk="0" hangingPunct="0">
                        <a:spcBef>
                          <a:spcPct val="20000"/>
                        </a:spcBef>
                        <a:spcAft>
                          <a:spcPct val="0"/>
                        </a:spcAft>
                        <a:defRPr sz="1800" kern="1200">
                          <a:solidFill>
                            <a:schemeClr val="tx1"/>
                          </a:solidFill>
                          <a:latin typeface="Arial" charset="0"/>
                        </a:defRPr>
                      </a:lvl6pPr>
                      <a:lvl7pPr marL="2971800" indent="-228600" algn="l" defTabSz="457200" rtl="0" eaLnBrk="0" fontAlgn="base" latinLnBrk="0" hangingPunct="0">
                        <a:spcBef>
                          <a:spcPct val="20000"/>
                        </a:spcBef>
                        <a:spcAft>
                          <a:spcPct val="0"/>
                        </a:spcAft>
                        <a:defRPr sz="1800" kern="1200">
                          <a:solidFill>
                            <a:schemeClr val="tx1"/>
                          </a:solidFill>
                          <a:latin typeface="Arial" charset="0"/>
                        </a:defRPr>
                      </a:lvl7pPr>
                      <a:lvl8pPr marL="3429000" indent="-228600" algn="l" defTabSz="457200" rtl="0" eaLnBrk="0" fontAlgn="base" latinLnBrk="0" hangingPunct="0">
                        <a:spcBef>
                          <a:spcPct val="20000"/>
                        </a:spcBef>
                        <a:spcAft>
                          <a:spcPct val="0"/>
                        </a:spcAft>
                        <a:defRPr sz="1800" kern="1200">
                          <a:solidFill>
                            <a:schemeClr val="tx1"/>
                          </a:solidFill>
                          <a:latin typeface="Arial" charset="0"/>
                        </a:defRPr>
                      </a:lvl8pPr>
                      <a:lvl9pPr marL="3886200" indent="-228600" algn="l" defTabSz="457200" rtl="0" eaLnBrk="0" fontAlgn="base" latinLnBrk="0" hangingPunct="0">
                        <a:spcBef>
                          <a:spcPct val="20000"/>
                        </a:spcBef>
                        <a:spcAft>
                          <a:spcPct val="0"/>
                        </a:spcAft>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800" b="1"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AGS Booster</a:t>
                      </a:r>
                      <a:endParaRPr kumimoji="0" lang="en-US" altLang="de-DE" sz="1800" b="1" i="0"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0" latinLnBrk="0" hangingPunct="0">
                        <a:spcBef>
                          <a:spcPct val="20000"/>
                        </a:spcBef>
                        <a:defRPr sz="2800" kern="1200">
                          <a:solidFill>
                            <a:schemeClr val="tx1"/>
                          </a:solidFill>
                          <a:latin typeface="Arial" charset="0"/>
                        </a:defRPr>
                      </a:lvl1pPr>
                      <a:lvl2pPr marL="742950" indent="-285750" algn="l" defTabSz="457200" rtl="0" eaLnBrk="0" latinLnBrk="0" hangingPunct="0">
                        <a:spcBef>
                          <a:spcPct val="20000"/>
                        </a:spcBef>
                        <a:defRPr sz="2400" kern="1200">
                          <a:solidFill>
                            <a:schemeClr val="tx1"/>
                          </a:solidFill>
                          <a:latin typeface="Arial" charset="0"/>
                        </a:defRPr>
                      </a:lvl2pPr>
                      <a:lvl3pPr marL="1143000" indent="-228600" algn="l" defTabSz="457200" rtl="0" eaLnBrk="0" latinLnBrk="0" hangingPunct="0">
                        <a:spcBef>
                          <a:spcPct val="20000"/>
                        </a:spcBef>
                        <a:defRPr sz="2000" kern="1200">
                          <a:solidFill>
                            <a:schemeClr val="tx1"/>
                          </a:solidFill>
                          <a:latin typeface="Arial" charset="0"/>
                        </a:defRPr>
                      </a:lvl3pPr>
                      <a:lvl4pPr marL="1600200" indent="-228600" algn="l" defTabSz="457200" rtl="0" eaLnBrk="0" latinLnBrk="0" hangingPunct="0">
                        <a:spcBef>
                          <a:spcPct val="20000"/>
                        </a:spcBef>
                        <a:defRPr sz="1800" kern="1200">
                          <a:solidFill>
                            <a:schemeClr val="tx1"/>
                          </a:solidFill>
                          <a:latin typeface="Arial" charset="0"/>
                        </a:defRPr>
                      </a:lvl4pPr>
                      <a:lvl5pPr marL="2057400" indent="-228600" algn="l" defTabSz="457200" rtl="0" eaLnBrk="0" latinLnBrk="0" hangingPunct="0">
                        <a:spcBef>
                          <a:spcPct val="20000"/>
                        </a:spcBef>
                        <a:defRPr sz="1800" kern="1200">
                          <a:solidFill>
                            <a:schemeClr val="tx1"/>
                          </a:solidFill>
                          <a:latin typeface="Arial" charset="0"/>
                        </a:defRPr>
                      </a:lvl5pPr>
                      <a:lvl6pPr marL="2514600" indent="-228600" algn="l" defTabSz="457200" rtl="0" eaLnBrk="0" fontAlgn="base" latinLnBrk="0" hangingPunct="0">
                        <a:spcBef>
                          <a:spcPct val="20000"/>
                        </a:spcBef>
                        <a:spcAft>
                          <a:spcPct val="0"/>
                        </a:spcAft>
                        <a:defRPr sz="1800" kern="1200">
                          <a:solidFill>
                            <a:schemeClr val="tx1"/>
                          </a:solidFill>
                          <a:latin typeface="Arial" charset="0"/>
                        </a:defRPr>
                      </a:lvl6pPr>
                      <a:lvl7pPr marL="2971800" indent="-228600" algn="l" defTabSz="457200" rtl="0" eaLnBrk="0" fontAlgn="base" latinLnBrk="0" hangingPunct="0">
                        <a:spcBef>
                          <a:spcPct val="20000"/>
                        </a:spcBef>
                        <a:spcAft>
                          <a:spcPct val="0"/>
                        </a:spcAft>
                        <a:defRPr sz="1800" kern="1200">
                          <a:solidFill>
                            <a:schemeClr val="tx1"/>
                          </a:solidFill>
                          <a:latin typeface="Arial" charset="0"/>
                        </a:defRPr>
                      </a:lvl7pPr>
                      <a:lvl8pPr marL="3429000" indent="-228600" algn="l" defTabSz="457200" rtl="0" eaLnBrk="0" fontAlgn="base" latinLnBrk="0" hangingPunct="0">
                        <a:spcBef>
                          <a:spcPct val="20000"/>
                        </a:spcBef>
                        <a:spcAft>
                          <a:spcPct val="0"/>
                        </a:spcAft>
                        <a:defRPr sz="1800" kern="1200">
                          <a:solidFill>
                            <a:schemeClr val="tx1"/>
                          </a:solidFill>
                          <a:latin typeface="Arial" charset="0"/>
                        </a:defRPr>
                      </a:lvl8pPr>
                      <a:lvl9pPr marL="3886200" indent="-228600" algn="l" defTabSz="457200" rtl="0" eaLnBrk="0" fontAlgn="base" latinLnBrk="0" hangingPunct="0">
                        <a:spcBef>
                          <a:spcPct val="20000"/>
                        </a:spcBef>
                        <a:spcAft>
                          <a:spcPct val="0"/>
                        </a:spcAft>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de-DE" sz="1800" b="1" i="0" u="none" strike="noStrike" cap="none" normalizeH="0" baseline="3000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1800" b="1"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5</a:t>
                      </a:r>
                      <a:r>
                        <a:rPr lang="en-US" altLang="zh-CN" sz="1800" b="1" kern="0" dirty="0">
                          <a:solidFill>
                            <a:schemeClr val="bg2"/>
                          </a:solidFill>
                          <a:latin typeface="Times New Roman" panose="02020603050405020304" pitchFamily="18" charset="0"/>
                          <a:cs typeface="Times New Roman" panose="02020603050405020304" pitchFamily="18" charset="0"/>
                        </a:rPr>
                        <a:t>×</a:t>
                      </a:r>
                      <a:r>
                        <a:rPr kumimoji="0" lang="en-US" altLang="de-DE" sz="1800" b="1"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10</a:t>
                      </a:r>
                      <a:r>
                        <a:rPr kumimoji="0" lang="en-US" altLang="de-DE" sz="1800" b="1" u="none" strike="noStrike" cap="none" normalizeH="0" baseline="30000" noProof="0" dirty="0">
                          <a:ln>
                            <a:noFill/>
                          </a:ln>
                          <a:solidFill>
                            <a:schemeClr val="bg2"/>
                          </a:solidFill>
                          <a:effectLst/>
                          <a:latin typeface="Times New Roman" panose="02020603050405020304" pitchFamily="18" charset="0"/>
                          <a:cs typeface="Times New Roman" panose="02020603050405020304" pitchFamily="18" charset="0"/>
                        </a:rPr>
                        <a:t>9</a:t>
                      </a:r>
                      <a:endParaRPr kumimoji="0" lang="en-US" altLang="de-DE" sz="1800" b="1" i="0" u="none" strike="noStrike" cap="none" normalizeH="0" baseline="3000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0" latinLnBrk="0" hangingPunct="0">
                        <a:spcBef>
                          <a:spcPct val="20000"/>
                        </a:spcBef>
                        <a:defRPr sz="2800" kern="1200">
                          <a:solidFill>
                            <a:schemeClr val="tx1"/>
                          </a:solidFill>
                          <a:latin typeface="Arial" charset="0"/>
                        </a:defRPr>
                      </a:lvl1pPr>
                      <a:lvl2pPr marL="742950" indent="-285750" algn="l" defTabSz="457200" rtl="0" eaLnBrk="0" latinLnBrk="0" hangingPunct="0">
                        <a:spcBef>
                          <a:spcPct val="20000"/>
                        </a:spcBef>
                        <a:defRPr sz="2400" kern="1200">
                          <a:solidFill>
                            <a:schemeClr val="tx1"/>
                          </a:solidFill>
                          <a:latin typeface="Arial" charset="0"/>
                        </a:defRPr>
                      </a:lvl2pPr>
                      <a:lvl3pPr marL="1143000" indent="-228600" algn="l" defTabSz="457200" rtl="0" eaLnBrk="0" latinLnBrk="0" hangingPunct="0">
                        <a:spcBef>
                          <a:spcPct val="20000"/>
                        </a:spcBef>
                        <a:defRPr sz="2000" kern="1200">
                          <a:solidFill>
                            <a:schemeClr val="tx1"/>
                          </a:solidFill>
                          <a:latin typeface="Arial" charset="0"/>
                        </a:defRPr>
                      </a:lvl3pPr>
                      <a:lvl4pPr marL="1600200" indent="-228600" algn="l" defTabSz="457200" rtl="0" eaLnBrk="0" latinLnBrk="0" hangingPunct="0">
                        <a:spcBef>
                          <a:spcPct val="20000"/>
                        </a:spcBef>
                        <a:defRPr sz="1800" kern="1200">
                          <a:solidFill>
                            <a:schemeClr val="tx1"/>
                          </a:solidFill>
                          <a:latin typeface="Arial" charset="0"/>
                        </a:defRPr>
                      </a:lvl4pPr>
                      <a:lvl5pPr marL="2057400" indent="-228600" algn="l" defTabSz="457200" rtl="0" eaLnBrk="0" latinLnBrk="0" hangingPunct="0">
                        <a:spcBef>
                          <a:spcPct val="20000"/>
                        </a:spcBef>
                        <a:defRPr sz="1800" kern="1200">
                          <a:solidFill>
                            <a:schemeClr val="tx1"/>
                          </a:solidFill>
                          <a:latin typeface="Arial" charset="0"/>
                        </a:defRPr>
                      </a:lvl5pPr>
                      <a:lvl6pPr marL="2514600" indent="-228600" algn="l" defTabSz="457200" rtl="0" eaLnBrk="0" fontAlgn="base" latinLnBrk="0" hangingPunct="0">
                        <a:spcBef>
                          <a:spcPct val="20000"/>
                        </a:spcBef>
                        <a:spcAft>
                          <a:spcPct val="0"/>
                        </a:spcAft>
                        <a:defRPr sz="1800" kern="1200">
                          <a:solidFill>
                            <a:schemeClr val="tx1"/>
                          </a:solidFill>
                          <a:latin typeface="Arial" charset="0"/>
                        </a:defRPr>
                      </a:lvl6pPr>
                      <a:lvl7pPr marL="2971800" indent="-228600" algn="l" defTabSz="457200" rtl="0" eaLnBrk="0" fontAlgn="base" latinLnBrk="0" hangingPunct="0">
                        <a:spcBef>
                          <a:spcPct val="20000"/>
                        </a:spcBef>
                        <a:spcAft>
                          <a:spcPct val="0"/>
                        </a:spcAft>
                        <a:defRPr sz="1800" kern="1200">
                          <a:solidFill>
                            <a:schemeClr val="tx1"/>
                          </a:solidFill>
                          <a:latin typeface="Arial" charset="0"/>
                        </a:defRPr>
                      </a:lvl7pPr>
                      <a:lvl8pPr marL="3429000" indent="-228600" algn="l" defTabSz="457200" rtl="0" eaLnBrk="0" fontAlgn="base" latinLnBrk="0" hangingPunct="0">
                        <a:spcBef>
                          <a:spcPct val="20000"/>
                        </a:spcBef>
                        <a:spcAft>
                          <a:spcPct val="0"/>
                        </a:spcAft>
                        <a:defRPr sz="1800" kern="1200">
                          <a:solidFill>
                            <a:schemeClr val="tx1"/>
                          </a:solidFill>
                          <a:latin typeface="Arial" charset="0"/>
                        </a:defRPr>
                      </a:lvl8pPr>
                      <a:lvl9pPr marL="3886200" indent="-228600" algn="l" defTabSz="457200" rtl="0" eaLnBrk="0" fontAlgn="base" latinLnBrk="0" hangingPunct="0">
                        <a:spcBef>
                          <a:spcPct val="20000"/>
                        </a:spcBef>
                        <a:spcAft>
                          <a:spcPct val="0"/>
                        </a:spcAft>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800" b="1"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Au</a:t>
                      </a:r>
                      <a:r>
                        <a:rPr kumimoji="0" lang="en-US" altLang="de-DE" sz="1800" b="1" u="none" strike="noStrike" cap="none" normalizeH="0" baseline="30000" noProof="0" dirty="0">
                          <a:ln>
                            <a:noFill/>
                          </a:ln>
                          <a:solidFill>
                            <a:schemeClr val="bg2"/>
                          </a:solidFill>
                          <a:effectLst/>
                          <a:latin typeface="Times New Roman" panose="02020603050405020304" pitchFamily="18" charset="0"/>
                          <a:cs typeface="Times New Roman" panose="02020603050405020304" pitchFamily="18" charset="0"/>
                        </a:rPr>
                        <a:t>32+</a:t>
                      </a:r>
                      <a:endParaRPr kumimoji="0" lang="en-US" altLang="de-DE" sz="1800" b="1" i="0" u="none" strike="noStrike" cap="none" normalizeH="0" baseline="3000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de-DE" sz="1800" b="1" i="0"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460833">
                <a:tc>
                  <a:txBody>
                    <a:bodyPr/>
                    <a:lstStyle>
                      <a:lvl1pPr marL="0" algn="l" defTabSz="457200" rtl="0" eaLnBrk="0" latinLnBrk="0" hangingPunct="0">
                        <a:spcBef>
                          <a:spcPct val="20000"/>
                        </a:spcBef>
                        <a:defRPr sz="2800" kern="1200">
                          <a:solidFill>
                            <a:schemeClr val="tx1"/>
                          </a:solidFill>
                          <a:latin typeface="Arial" charset="0"/>
                        </a:defRPr>
                      </a:lvl1pPr>
                      <a:lvl2pPr marL="742950" indent="-285750" algn="l" defTabSz="457200" rtl="0" eaLnBrk="0" latinLnBrk="0" hangingPunct="0">
                        <a:spcBef>
                          <a:spcPct val="20000"/>
                        </a:spcBef>
                        <a:defRPr sz="2400" kern="1200">
                          <a:solidFill>
                            <a:schemeClr val="tx1"/>
                          </a:solidFill>
                          <a:latin typeface="Arial" charset="0"/>
                        </a:defRPr>
                      </a:lvl2pPr>
                      <a:lvl3pPr marL="1143000" indent="-228600" algn="l" defTabSz="457200" rtl="0" eaLnBrk="0" latinLnBrk="0" hangingPunct="0">
                        <a:spcBef>
                          <a:spcPct val="20000"/>
                        </a:spcBef>
                        <a:defRPr sz="2000" kern="1200">
                          <a:solidFill>
                            <a:schemeClr val="tx1"/>
                          </a:solidFill>
                          <a:latin typeface="Arial" charset="0"/>
                        </a:defRPr>
                      </a:lvl3pPr>
                      <a:lvl4pPr marL="1600200" indent="-228600" algn="l" defTabSz="457200" rtl="0" eaLnBrk="0" latinLnBrk="0" hangingPunct="0">
                        <a:spcBef>
                          <a:spcPct val="20000"/>
                        </a:spcBef>
                        <a:defRPr sz="1800" kern="1200">
                          <a:solidFill>
                            <a:schemeClr val="tx1"/>
                          </a:solidFill>
                          <a:latin typeface="Arial" charset="0"/>
                        </a:defRPr>
                      </a:lvl4pPr>
                      <a:lvl5pPr marL="2057400" indent="-228600" algn="l" defTabSz="457200" rtl="0" eaLnBrk="0" latinLnBrk="0" hangingPunct="0">
                        <a:spcBef>
                          <a:spcPct val="20000"/>
                        </a:spcBef>
                        <a:defRPr sz="1800" kern="1200">
                          <a:solidFill>
                            <a:schemeClr val="tx1"/>
                          </a:solidFill>
                          <a:latin typeface="Arial" charset="0"/>
                        </a:defRPr>
                      </a:lvl5pPr>
                      <a:lvl6pPr marL="2514600" indent="-228600" algn="l" defTabSz="457200" rtl="0" eaLnBrk="0" fontAlgn="base" latinLnBrk="0" hangingPunct="0">
                        <a:spcBef>
                          <a:spcPct val="20000"/>
                        </a:spcBef>
                        <a:spcAft>
                          <a:spcPct val="0"/>
                        </a:spcAft>
                        <a:defRPr sz="1800" kern="1200">
                          <a:solidFill>
                            <a:schemeClr val="tx1"/>
                          </a:solidFill>
                          <a:latin typeface="Arial" charset="0"/>
                        </a:defRPr>
                      </a:lvl6pPr>
                      <a:lvl7pPr marL="2971800" indent="-228600" algn="l" defTabSz="457200" rtl="0" eaLnBrk="0" fontAlgn="base" latinLnBrk="0" hangingPunct="0">
                        <a:spcBef>
                          <a:spcPct val="20000"/>
                        </a:spcBef>
                        <a:spcAft>
                          <a:spcPct val="0"/>
                        </a:spcAft>
                        <a:defRPr sz="1800" kern="1200">
                          <a:solidFill>
                            <a:schemeClr val="tx1"/>
                          </a:solidFill>
                          <a:latin typeface="Arial" charset="0"/>
                        </a:defRPr>
                      </a:lvl7pPr>
                      <a:lvl8pPr marL="3429000" indent="-228600" algn="l" defTabSz="457200" rtl="0" eaLnBrk="0" fontAlgn="base" latinLnBrk="0" hangingPunct="0">
                        <a:spcBef>
                          <a:spcPct val="20000"/>
                        </a:spcBef>
                        <a:spcAft>
                          <a:spcPct val="0"/>
                        </a:spcAft>
                        <a:defRPr sz="1800" kern="1200">
                          <a:solidFill>
                            <a:schemeClr val="tx1"/>
                          </a:solidFill>
                          <a:latin typeface="Arial" charset="0"/>
                        </a:defRPr>
                      </a:lvl8pPr>
                      <a:lvl9pPr marL="3886200" indent="-228600" algn="l" defTabSz="457200" rtl="0" eaLnBrk="0" fontAlgn="base" latinLnBrk="0" hangingPunct="0">
                        <a:spcBef>
                          <a:spcPct val="20000"/>
                        </a:spcBef>
                        <a:spcAft>
                          <a:spcPct val="0"/>
                        </a:spcAft>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800" b="1"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CERN</a:t>
                      </a:r>
                      <a:endParaRPr kumimoji="0" lang="en-US" altLang="de-DE" sz="1800" b="1" i="0"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w="12700" cmpd="sng">
                      <a:solidFill>
                        <a:srgbClr val="F79646"/>
                      </a:solid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0" latinLnBrk="0" hangingPunct="0">
                        <a:spcBef>
                          <a:spcPct val="20000"/>
                        </a:spcBef>
                        <a:defRPr sz="2800" kern="1200">
                          <a:solidFill>
                            <a:schemeClr val="tx1"/>
                          </a:solidFill>
                          <a:latin typeface="Arial" charset="0"/>
                        </a:defRPr>
                      </a:lvl1pPr>
                      <a:lvl2pPr marL="742950" indent="-285750" algn="l" defTabSz="457200" rtl="0" eaLnBrk="0" latinLnBrk="0" hangingPunct="0">
                        <a:spcBef>
                          <a:spcPct val="20000"/>
                        </a:spcBef>
                        <a:defRPr sz="2400" kern="1200">
                          <a:solidFill>
                            <a:schemeClr val="tx1"/>
                          </a:solidFill>
                          <a:latin typeface="Arial" charset="0"/>
                        </a:defRPr>
                      </a:lvl2pPr>
                      <a:lvl3pPr marL="1143000" indent="-228600" algn="l" defTabSz="457200" rtl="0" eaLnBrk="0" latinLnBrk="0" hangingPunct="0">
                        <a:spcBef>
                          <a:spcPct val="20000"/>
                        </a:spcBef>
                        <a:defRPr sz="2000" kern="1200">
                          <a:solidFill>
                            <a:schemeClr val="tx1"/>
                          </a:solidFill>
                          <a:latin typeface="Arial" charset="0"/>
                        </a:defRPr>
                      </a:lvl3pPr>
                      <a:lvl4pPr marL="1600200" indent="-228600" algn="l" defTabSz="457200" rtl="0" eaLnBrk="0" latinLnBrk="0" hangingPunct="0">
                        <a:spcBef>
                          <a:spcPct val="20000"/>
                        </a:spcBef>
                        <a:defRPr sz="1800" kern="1200">
                          <a:solidFill>
                            <a:schemeClr val="tx1"/>
                          </a:solidFill>
                          <a:latin typeface="Arial" charset="0"/>
                        </a:defRPr>
                      </a:lvl4pPr>
                      <a:lvl5pPr marL="2057400" indent="-228600" algn="l" defTabSz="457200" rtl="0" eaLnBrk="0" latinLnBrk="0" hangingPunct="0">
                        <a:spcBef>
                          <a:spcPct val="20000"/>
                        </a:spcBef>
                        <a:defRPr sz="1800" kern="1200">
                          <a:solidFill>
                            <a:schemeClr val="tx1"/>
                          </a:solidFill>
                          <a:latin typeface="Arial" charset="0"/>
                        </a:defRPr>
                      </a:lvl5pPr>
                      <a:lvl6pPr marL="2514600" indent="-228600" algn="l" defTabSz="457200" rtl="0" eaLnBrk="0" fontAlgn="base" latinLnBrk="0" hangingPunct="0">
                        <a:spcBef>
                          <a:spcPct val="20000"/>
                        </a:spcBef>
                        <a:spcAft>
                          <a:spcPct val="0"/>
                        </a:spcAft>
                        <a:defRPr sz="1800" kern="1200">
                          <a:solidFill>
                            <a:schemeClr val="tx1"/>
                          </a:solidFill>
                          <a:latin typeface="Arial" charset="0"/>
                        </a:defRPr>
                      </a:lvl6pPr>
                      <a:lvl7pPr marL="2971800" indent="-228600" algn="l" defTabSz="457200" rtl="0" eaLnBrk="0" fontAlgn="base" latinLnBrk="0" hangingPunct="0">
                        <a:spcBef>
                          <a:spcPct val="20000"/>
                        </a:spcBef>
                        <a:spcAft>
                          <a:spcPct val="0"/>
                        </a:spcAft>
                        <a:defRPr sz="1800" kern="1200">
                          <a:solidFill>
                            <a:schemeClr val="tx1"/>
                          </a:solidFill>
                          <a:latin typeface="Arial" charset="0"/>
                        </a:defRPr>
                      </a:lvl7pPr>
                      <a:lvl8pPr marL="3429000" indent="-228600" algn="l" defTabSz="457200" rtl="0" eaLnBrk="0" fontAlgn="base" latinLnBrk="0" hangingPunct="0">
                        <a:spcBef>
                          <a:spcPct val="20000"/>
                        </a:spcBef>
                        <a:spcAft>
                          <a:spcPct val="0"/>
                        </a:spcAft>
                        <a:defRPr sz="1800" kern="1200">
                          <a:solidFill>
                            <a:schemeClr val="tx1"/>
                          </a:solidFill>
                          <a:latin typeface="Arial" charset="0"/>
                        </a:defRPr>
                      </a:lvl8pPr>
                      <a:lvl9pPr marL="3886200" indent="-228600" algn="l" defTabSz="457200" rtl="0" eaLnBrk="0" fontAlgn="base" latinLnBrk="0" hangingPunct="0">
                        <a:spcBef>
                          <a:spcPct val="20000"/>
                        </a:spcBef>
                        <a:spcAft>
                          <a:spcPct val="0"/>
                        </a:spcAft>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800" b="1"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LEIR</a:t>
                      </a:r>
                      <a:endParaRPr kumimoji="0" lang="en-US" altLang="de-DE" sz="1800" b="1" i="0"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0" latinLnBrk="0" hangingPunct="0">
                        <a:spcBef>
                          <a:spcPct val="20000"/>
                        </a:spcBef>
                        <a:defRPr sz="2800" kern="1200">
                          <a:solidFill>
                            <a:schemeClr val="tx1"/>
                          </a:solidFill>
                          <a:latin typeface="Arial" charset="0"/>
                        </a:defRPr>
                      </a:lvl1pPr>
                      <a:lvl2pPr marL="742950" indent="-285750" algn="l" defTabSz="457200" rtl="0" eaLnBrk="0" latinLnBrk="0" hangingPunct="0">
                        <a:spcBef>
                          <a:spcPct val="20000"/>
                        </a:spcBef>
                        <a:defRPr sz="2400" kern="1200">
                          <a:solidFill>
                            <a:schemeClr val="tx1"/>
                          </a:solidFill>
                          <a:latin typeface="Arial" charset="0"/>
                        </a:defRPr>
                      </a:lvl2pPr>
                      <a:lvl3pPr marL="1143000" indent="-228600" algn="l" defTabSz="457200" rtl="0" eaLnBrk="0" latinLnBrk="0" hangingPunct="0">
                        <a:spcBef>
                          <a:spcPct val="20000"/>
                        </a:spcBef>
                        <a:defRPr sz="2000" kern="1200">
                          <a:solidFill>
                            <a:schemeClr val="tx1"/>
                          </a:solidFill>
                          <a:latin typeface="Arial" charset="0"/>
                        </a:defRPr>
                      </a:lvl3pPr>
                      <a:lvl4pPr marL="1600200" indent="-228600" algn="l" defTabSz="457200" rtl="0" eaLnBrk="0" latinLnBrk="0" hangingPunct="0">
                        <a:spcBef>
                          <a:spcPct val="20000"/>
                        </a:spcBef>
                        <a:defRPr sz="1800" kern="1200">
                          <a:solidFill>
                            <a:schemeClr val="tx1"/>
                          </a:solidFill>
                          <a:latin typeface="Arial" charset="0"/>
                        </a:defRPr>
                      </a:lvl4pPr>
                      <a:lvl5pPr marL="2057400" indent="-228600" algn="l" defTabSz="457200" rtl="0" eaLnBrk="0" latinLnBrk="0" hangingPunct="0">
                        <a:spcBef>
                          <a:spcPct val="20000"/>
                        </a:spcBef>
                        <a:defRPr sz="1800" kern="1200">
                          <a:solidFill>
                            <a:schemeClr val="tx1"/>
                          </a:solidFill>
                          <a:latin typeface="Arial" charset="0"/>
                        </a:defRPr>
                      </a:lvl5pPr>
                      <a:lvl6pPr marL="2514600" indent="-228600" algn="l" defTabSz="457200" rtl="0" eaLnBrk="0" fontAlgn="base" latinLnBrk="0" hangingPunct="0">
                        <a:spcBef>
                          <a:spcPct val="20000"/>
                        </a:spcBef>
                        <a:spcAft>
                          <a:spcPct val="0"/>
                        </a:spcAft>
                        <a:defRPr sz="1800" kern="1200">
                          <a:solidFill>
                            <a:schemeClr val="tx1"/>
                          </a:solidFill>
                          <a:latin typeface="Arial" charset="0"/>
                        </a:defRPr>
                      </a:lvl6pPr>
                      <a:lvl7pPr marL="2971800" indent="-228600" algn="l" defTabSz="457200" rtl="0" eaLnBrk="0" fontAlgn="base" latinLnBrk="0" hangingPunct="0">
                        <a:spcBef>
                          <a:spcPct val="20000"/>
                        </a:spcBef>
                        <a:spcAft>
                          <a:spcPct val="0"/>
                        </a:spcAft>
                        <a:defRPr sz="1800" kern="1200">
                          <a:solidFill>
                            <a:schemeClr val="tx1"/>
                          </a:solidFill>
                          <a:latin typeface="Arial" charset="0"/>
                        </a:defRPr>
                      </a:lvl7pPr>
                      <a:lvl8pPr marL="3429000" indent="-228600" algn="l" defTabSz="457200" rtl="0" eaLnBrk="0" fontAlgn="base" latinLnBrk="0" hangingPunct="0">
                        <a:spcBef>
                          <a:spcPct val="20000"/>
                        </a:spcBef>
                        <a:spcAft>
                          <a:spcPct val="0"/>
                        </a:spcAft>
                        <a:defRPr sz="1800" kern="1200">
                          <a:solidFill>
                            <a:schemeClr val="tx1"/>
                          </a:solidFill>
                          <a:latin typeface="Arial" charset="0"/>
                        </a:defRPr>
                      </a:lvl8pPr>
                      <a:lvl9pPr marL="3886200" indent="-228600" algn="l" defTabSz="457200" rtl="0" eaLnBrk="0" fontAlgn="base" latinLnBrk="0" hangingPunct="0">
                        <a:spcBef>
                          <a:spcPct val="20000"/>
                        </a:spcBef>
                        <a:spcAft>
                          <a:spcPct val="0"/>
                        </a:spcAft>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de-DE" sz="1800" b="1" i="0" u="none" strike="noStrike" cap="none" normalizeH="0" baseline="3000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800" b="1"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9</a:t>
                      </a:r>
                      <a:r>
                        <a:rPr lang="en-US" altLang="zh-CN" sz="1800" b="1" kern="0" dirty="0">
                          <a:solidFill>
                            <a:schemeClr val="bg2"/>
                          </a:solidFill>
                          <a:latin typeface="Times New Roman" panose="02020603050405020304" pitchFamily="18" charset="0"/>
                          <a:cs typeface="Times New Roman" panose="02020603050405020304" pitchFamily="18" charset="0"/>
                        </a:rPr>
                        <a:t>×</a:t>
                      </a:r>
                      <a:r>
                        <a:rPr kumimoji="0" lang="en-US" altLang="zh-CN" sz="1800" b="1" u="none" strike="noStrike" kern="1200"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10</a:t>
                      </a:r>
                      <a:r>
                        <a:rPr kumimoji="0" lang="en-US" altLang="de-DE" sz="1800" b="1" u="none" strike="noStrike" cap="none" normalizeH="0" baseline="30000" noProof="0" dirty="0">
                          <a:ln>
                            <a:noFill/>
                          </a:ln>
                          <a:solidFill>
                            <a:schemeClr val="bg2"/>
                          </a:solidFill>
                          <a:effectLst/>
                          <a:latin typeface="Times New Roman" panose="02020603050405020304" pitchFamily="18" charset="0"/>
                          <a:cs typeface="Times New Roman" panose="02020603050405020304" pitchFamily="18" charset="0"/>
                        </a:rPr>
                        <a:t>8</a:t>
                      </a:r>
                      <a:endParaRPr kumimoji="0" lang="en-US" altLang="de-DE" sz="1800" b="1" i="0" u="none" strike="noStrike" cap="none" normalizeH="0" baseline="3000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0" latinLnBrk="0" hangingPunct="0">
                        <a:spcBef>
                          <a:spcPct val="20000"/>
                        </a:spcBef>
                        <a:defRPr sz="2800" kern="1200">
                          <a:solidFill>
                            <a:schemeClr val="tx1"/>
                          </a:solidFill>
                          <a:latin typeface="Arial" charset="0"/>
                        </a:defRPr>
                      </a:lvl1pPr>
                      <a:lvl2pPr marL="742950" indent="-285750" algn="l" defTabSz="457200" rtl="0" eaLnBrk="0" latinLnBrk="0" hangingPunct="0">
                        <a:spcBef>
                          <a:spcPct val="20000"/>
                        </a:spcBef>
                        <a:defRPr sz="2400" kern="1200">
                          <a:solidFill>
                            <a:schemeClr val="tx1"/>
                          </a:solidFill>
                          <a:latin typeface="Arial" charset="0"/>
                        </a:defRPr>
                      </a:lvl2pPr>
                      <a:lvl3pPr marL="1143000" indent="-228600" algn="l" defTabSz="457200" rtl="0" eaLnBrk="0" latinLnBrk="0" hangingPunct="0">
                        <a:spcBef>
                          <a:spcPct val="20000"/>
                        </a:spcBef>
                        <a:defRPr sz="2000" kern="1200">
                          <a:solidFill>
                            <a:schemeClr val="tx1"/>
                          </a:solidFill>
                          <a:latin typeface="Arial" charset="0"/>
                        </a:defRPr>
                      </a:lvl3pPr>
                      <a:lvl4pPr marL="1600200" indent="-228600" algn="l" defTabSz="457200" rtl="0" eaLnBrk="0" latinLnBrk="0" hangingPunct="0">
                        <a:spcBef>
                          <a:spcPct val="20000"/>
                        </a:spcBef>
                        <a:defRPr sz="1800" kern="1200">
                          <a:solidFill>
                            <a:schemeClr val="tx1"/>
                          </a:solidFill>
                          <a:latin typeface="Arial" charset="0"/>
                        </a:defRPr>
                      </a:lvl4pPr>
                      <a:lvl5pPr marL="2057400" indent="-228600" algn="l" defTabSz="457200" rtl="0" eaLnBrk="0" latinLnBrk="0" hangingPunct="0">
                        <a:spcBef>
                          <a:spcPct val="20000"/>
                        </a:spcBef>
                        <a:defRPr sz="1800" kern="1200">
                          <a:solidFill>
                            <a:schemeClr val="tx1"/>
                          </a:solidFill>
                          <a:latin typeface="Arial" charset="0"/>
                        </a:defRPr>
                      </a:lvl5pPr>
                      <a:lvl6pPr marL="2514600" indent="-228600" algn="l" defTabSz="457200" rtl="0" eaLnBrk="0" fontAlgn="base" latinLnBrk="0" hangingPunct="0">
                        <a:spcBef>
                          <a:spcPct val="20000"/>
                        </a:spcBef>
                        <a:spcAft>
                          <a:spcPct val="0"/>
                        </a:spcAft>
                        <a:defRPr sz="1800" kern="1200">
                          <a:solidFill>
                            <a:schemeClr val="tx1"/>
                          </a:solidFill>
                          <a:latin typeface="Arial" charset="0"/>
                        </a:defRPr>
                      </a:lvl6pPr>
                      <a:lvl7pPr marL="2971800" indent="-228600" algn="l" defTabSz="457200" rtl="0" eaLnBrk="0" fontAlgn="base" latinLnBrk="0" hangingPunct="0">
                        <a:spcBef>
                          <a:spcPct val="20000"/>
                        </a:spcBef>
                        <a:spcAft>
                          <a:spcPct val="0"/>
                        </a:spcAft>
                        <a:defRPr sz="1800" kern="1200">
                          <a:solidFill>
                            <a:schemeClr val="tx1"/>
                          </a:solidFill>
                          <a:latin typeface="Arial" charset="0"/>
                        </a:defRPr>
                      </a:lvl7pPr>
                      <a:lvl8pPr marL="3429000" indent="-228600" algn="l" defTabSz="457200" rtl="0" eaLnBrk="0" fontAlgn="base" latinLnBrk="0" hangingPunct="0">
                        <a:spcBef>
                          <a:spcPct val="20000"/>
                        </a:spcBef>
                        <a:spcAft>
                          <a:spcPct val="0"/>
                        </a:spcAft>
                        <a:defRPr sz="1800" kern="1200">
                          <a:solidFill>
                            <a:schemeClr val="tx1"/>
                          </a:solidFill>
                          <a:latin typeface="Arial" charset="0"/>
                        </a:defRPr>
                      </a:lvl8pPr>
                      <a:lvl9pPr marL="3886200" indent="-228600" algn="l" defTabSz="457200" rtl="0" eaLnBrk="0" fontAlgn="base" latinLnBrk="0" hangingPunct="0">
                        <a:spcBef>
                          <a:spcPct val="20000"/>
                        </a:spcBef>
                        <a:spcAft>
                          <a:spcPct val="0"/>
                        </a:spcAft>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800" b="1"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Pb</a:t>
                      </a:r>
                      <a:r>
                        <a:rPr kumimoji="0" lang="en-US" altLang="de-DE" sz="1800" b="1" u="none" strike="noStrike" cap="none" normalizeH="0" baseline="30000" noProof="0" dirty="0">
                          <a:ln>
                            <a:noFill/>
                          </a:ln>
                          <a:solidFill>
                            <a:schemeClr val="bg2"/>
                          </a:solidFill>
                          <a:effectLst/>
                          <a:latin typeface="Times New Roman" panose="02020603050405020304" pitchFamily="18" charset="0"/>
                          <a:cs typeface="Times New Roman" panose="02020603050405020304" pitchFamily="18" charset="0"/>
                        </a:rPr>
                        <a:t>54+</a:t>
                      </a:r>
                      <a:endParaRPr kumimoji="0" lang="en-US" altLang="de-DE" sz="1800" b="1" i="0" u="none" strike="noStrike" cap="none" normalizeH="0" baseline="3000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de-DE" sz="1800" b="1" i="0"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639117">
                <a:tc>
                  <a:txBody>
                    <a:bodyPr/>
                    <a:lstStyle>
                      <a:lvl1pPr marL="0" algn="l" defTabSz="457200" rtl="0" eaLnBrk="0" latinLnBrk="0" hangingPunct="0">
                        <a:spcBef>
                          <a:spcPct val="20000"/>
                        </a:spcBef>
                        <a:defRPr sz="2800" kern="1200">
                          <a:solidFill>
                            <a:schemeClr val="tx1"/>
                          </a:solidFill>
                          <a:latin typeface="Arial" charset="0"/>
                        </a:defRPr>
                      </a:lvl1pPr>
                      <a:lvl2pPr marL="742950" indent="-285750" algn="l" defTabSz="457200" rtl="0" eaLnBrk="0" latinLnBrk="0" hangingPunct="0">
                        <a:spcBef>
                          <a:spcPct val="20000"/>
                        </a:spcBef>
                        <a:defRPr sz="2400" kern="1200">
                          <a:solidFill>
                            <a:schemeClr val="tx1"/>
                          </a:solidFill>
                          <a:latin typeface="Arial" charset="0"/>
                        </a:defRPr>
                      </a:lvl2pPr>
                      <a:lvl3pPr marL="1143000" indent="-228600" algn="l" defTabSz="457200" rtl="0" eaLnBrk="0" latinLnBrk="0" hangingPunct="0">
                        <a:spcBef>
                          <a:spcPct val="20000"/>
                        </a:spcBef>
                        <a:defRPr sz="2000" kern="1200">
                          <a:solidFill>
                            <a:schemeClr val="tx1"/>
                          </a:solidFill>
                          <a:latin typeface="Arial" charset="0"/>
                        </a:defRPr>
                      </a:lvl3pPr>
                      <a:lvl4pPr marL="1600200" indent="-228600" algn="l" defTabSz="457200" rtl="0" eaLnBrk="0" latinLnBrk="0" hangingPunct="0">
                        <a:spcBef>
                          <a:spcPct val="20000"/>
                        </a:spcBef>
                        <a:defRPr sz="1800" kern="1200">
                          <a:solidFill>
                            <a:schemeClr val="tx1"/>
                          </a:solidFill>
                          <a:latin typeface="Arial" charset="0"/>
                        </a:defRPr>
                      </a:lvl4pPr>
                      <a:lvl5pPr marL="2057400" indent="-228600" algn="l" defTabSz="457200" rtl="0" eaLnBrk="0" latinLnBrk="0" hangingPunct="0">
                        <a:spcBef>
                          <a:spcPct val="20000"/>
                        </a:spcBef>
                        <a:defRPr sz="1800" kern="1200">
                          <a:solidFill>
                            <a:schemeClr val="tx1"/>
                          </a:solidFill>
                          <a:latin typeface="Arial" charset="0"/>
                        </a:defRPr>
                      </a:lvl5pPr>
                      <a:lvl6pPr marL="2514600" indent="-228600" algn="l" defTabSz="457200" rtl="0" eaLnBrk="0" fontAlgn="base" latinLnBrk="0" hangingPunct="0">
                        <a:spcBef>
                          <a:spcPct val="20000"/>
                        </a:spcBef>
                        <a:spcAft>
                          <a:spcPct val="0"/>
                        </a:spcAft>
                        <a:defRPr sz="1800" kern="1200">
                          <a:solidFill>
                            <a:schemeClr val="tx1"/>
                          </a:solidFill>
                          <a:latin typeface="Arial" charset="0"/>
                        </a:defRPr>
                      </a:lvl6pPr>
                      <a:lvl7pPr marL="2971800" indent="-228600" algn="l" defTabSz="457200" rtl="0" eaLnBrk="0" fontAlgn="base" latinLnBrk="0" hangingPunct="0">
                        <a:spcBef>
                          <a:spcPct val="20000"/>
                        </a:spcBef>
                        <a:spcAft>
                          <a:spcPct val="0"/>
                        </a:spcAft>
                        <a:defRPr sz="1800" kern="1200">
                          <a:solidFill>
                            <a:schemeClr val="tx1"/>
                          </a:solidFill>
                          <a:latin typeface="Arial" charset="0"/>
                        </a:defRPr>
                      </a:lvl7pPr>
                      <a:lvl8pPr marL="3429000" indent="-228600" algn="l" defTabSz="457200" rtl="0" eaLnBrk="0" fontAlgn="base" latinLnBrk="0" hangingPunct="0">
                        <a:spcBef>
                          <a:spcPct val="20000"/>
                        </a:spcBef>
                        <a:spcAft>
                          <a:spcPct val="0"/>
                        </a:spcAft>
                        <a:defRPr sz="1800" kern="1200">
                          <a:solidFill>
                            <a:schemeClr val="tx1"/>
                          </a:solidFill>
                          <a:latin typeface="Arial" charset="0"/>
                        </a:defRPr>
                      </a:lvl8pPr>
                      <a:lvl9pPr marL="3886200" indent="-228600" algn="l" defTabSz="457200" rtl="0" eaLnBrk="0" fontAlgn="base" latinLnBrk="0" hangingPunct="0">
                        <a:spcBef>
                          <a:spcPct val="20000"/>
                        </a:spcBef>
                        <a:spcAft>
                          <a:spcPct val="0"/>
                        </a:spcAft>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800" b="1"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JINR</a:t>
                      </a:r>
                      <a:endParaRPr kumimoji="0" lang="en-US" altLang="de-DE" sz="1800" b="1" i="0"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w="12700" cmpd="sng">
                      <a:solidFill>
                        <a:srgbClr val="F79646"/>
                      </a:solid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0" latinLnBrk="0" hangingPunct="0">
                        <a:spcBef>
                          <a:spcPct val="20000"/>
                        </a:spcBef>
                        <a:defRPr sz="2800" kern="1200">
                          <a:solidFill>
                            <a:schemeClr val="tx1"/>
                          </a:solidFill>
                          <a:latin typeface="Arial" charset="0"/>
                        </a:defRPr>
                      </a:lvl1pPr>
                      <a:lvl2pPr marL="742950" indent="-285750" algn="l" defTabSz="457200" rtl="0" eaLnBrk="0" latinLnBrk="0" hangingPunct="0">
                        <a:spcBef>
                          <a:spcPct val="20000"/>
                        </a:spcBef>
                        <a:defRPr sz="2400" kern="1200">
                          <a:solidFill>
                            <a:schemeClr val="tx1"/>
                          </a:solidFill>
                          <a:latin typeface="Arial" charset="0"/>
                        </a:defRPr>
                      </a:lvl2pPr>
                      <a:lvl3pPr marL="1143000" indent="-228600" algn="l" defTabSz="457200" rtl="0" eaLnBrk="0" latinLnBrk="0" hangingPunct="0">
                        <a:spcBef>
                          <a:spcPct val="20000"/>
                        </a:spcBef>
                        <a:defRPr sz="2000" kern="1200">
                          <a:solidFill>
                            <a:schemeClr val="tx1"/>
                          </a:solidFill>
                          <a:latin typeface="Arial" charset="0"/>
                        </a:defRPr>
                      </a:lvl3pPr>
                      <a:lvl4pPr marL="1600200" indent="-228600" algn="l" defTabSz="457200" rtl="0" eaLnBrk="0" latinLnBrk="0" hangingPunct="0">
                        <a:spcBef>
                          <a:spcPct val="20000"/>
                        </a:spcBef>
                        <a:defRPr sz="1800" kern="1200">
                          <a:solidFill>
                            <a:schemeClr val="tx1"/>
                          </a:solidFill>
                          <a:latin typeface="Arial" charset="0"/>
                        </a:defRPr>
                      </a:lvl4pPr>
                      <a:lvl5pPr marL="2057400" indent="-228600" algn="l" defTabSz="457200" rtl="0" eaLnBrk="0" latinLnBrk="0" hangingPunct="0">
                        <a:spcBef>
                          <a:spcPct val="20000"/>
                        </a:spcBef>
                        <a:defRPr sz="1800" kern="1200">
                          <a:solidFill>
                            <a:schemeClr val="tx1"/>
                          </a:solidFill>
                          <a:latin typeface="Arial" charset="0"/>
                        </a:defRPr>
                      </a:lvl5pPr>
                      <a:lvl6pPr marL="2514600" indent="-228600" algn="l" defTabSz="457200" rtl="0" eaLnBrk="0" fontAlgn="base" latinLnBrk="0" hangingPunct="0">
                        <a:spcBef>
                          <a:spcPct val="20000"/>
                        </a:spcBef>
                        <a:spcAft>
                          <a:spcPct val="0"/>
                        </a:spcAft>
                        <a:defRPr sz="1800" kern="1200">
                          <a:solidFill>
                            <a:schemeClr val="tx1"/>
                          </a:solidFill>
                          <a:latin typeface="Arial" charset="0"/>
                        </a:defRPr>
                      </a:lvl6pPr>
                      <a:lvl7pPr marL="2971800" indent="-228600" algn="l" defTabSz="457200" rtl="0" eaLnBrk="0" fontAlgn="base" latinLnBrk="0" hangingPunct="0">
                        <a:spcBef>
                          <a:spcPct val="20000"/>
                        </a:spcBef>
                        <a:spcAft>
                          <a:spcPct val="0"/>
                        </a:spcAft>
                        <a:defRPr sz="1800" kern="1200">
                          <a:solidFill>
                            <a:schemeClr val="tx1"/>
                          </a:solidFill>
                          <a:latin typeface="Arial" charset="0"/>
                        </a:defRPr>
                      </a:lvl7pPr>
                      <a:lvl8pPr marL="3429000" indent="-228600" algn="l" defTabSz="457200" rtl="0" eaLnBrk="0" fontAlgn="base" latinLnBrk="0" hangingPunct="0">
                        <a:spcBef>
                          <a:spcPct val="20000"/>
                        </a:spcBef>
                        <a:spcAft>
                          <a:spcPct val="0"/>
                        </a:spcAft>
                        <a:defRPr sz="1800" kern="1200">
                          <a:solidFill>
                            <a:schemeClr val="tx1"/>
                          </a:solidFill>
                          <a:latin typeface="Arial" charset="0"/>
                        </a:defRPr>
                      </a:lvl8pPr>
                      <a:lvl9pPr marL="3886200" indent="-228600" algn="l" defTabSz="457200" rtl="0" eaLnBrk="0" fontAlgn="base" latinLnBrk="0" hangingPunct="0">
                        <a:spcBef>
                          <a:spcPct val="20000"/>
                        </a:spcBef>
                        <a:spcAft>
                          <a:spcPct val="0"/>
                        </a:spcAft>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800" b="1"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NICA Booster</a:t>
                      </a:r>
                      <a:endParaRPr kumimoji="0" lang="en-US" altLang="de-DE" sz="1800" b="1" i="0"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0" latinLnBrk="0" hangingPunct="0">
                        <a:spcBef>
                          <a:spcPct val="20000"/>
                        </a:spcBef>
                        <a:defRPr sz="2800" kern="1200">
                          <a:solidFill>
                            <a:schemeClr val="tx1"/>
                          </a:solidFill>
                          <a:latin typeface="Arial" charset="0"/>
                        </a:defRPr>
                      </a:lvl1pPr>
                      <a:lvl2pPr marL="742950" indent="-285750" algn="l" defTabSz="457200" rtl="0" eaLnBrk="0" latinLnBrk="0" hangingPunct="0">
                        <a:spcBef>
                          <a:spcPct val="20000"/>
                        </a:spcBef>
                        <a:defRPr sz="2400" kern="1200">
                          <a:solidFill>
                            <a:schemeClr val="tx1"/>
                          </a:solidFill>
                          <a:latin typeface="Arial" charset="0"/>
                        </a:defRPr>
                      </a:lvl2pPr>
                      <a:lvl3pPr marL="1143000" indent="-228600" algn="l" defTabSz="457200" rtl="0" eaLnBrk="0" latinLnBrk="0" hangingPunct="0">
                        <a:spcBef>
                          <a:spcPct val="20000"/>
                        </a:spcBef>
                        <a:defRPr sz="2000" kern="1200">
                          <a:solidFill>
                            <a:schemeClr val="tx1"/>
                          </a:solidFill>
                          <a:latin typeface="Arial" charset="0"/>
                        </a:defRPr>
                      </a:lvl3pPr>
                      <a:lvl4pPr marL="1600200" indent="-228600" algn="l" defTabSz="457200" rtl="0" eaLnBrk="0" latinLnBrk="0" hangingPunct="0">
                        <a:spcBef>
                          <a:spcPct val="20000"/>
                        </a:spcBef>
                        <a:defRPr sz="1800" kern="1200">
                          <a:solidFill>
                            <a:schemeClr val="tx1"/>
                          </a:solidFill>
                          <a:latin typeface="Arial" charset="0"/>
                        </a:defRPr>
                      </a:lvl4pPr>
                      <a:lvl5pPr marL="2057400" indent="-228600" algn="l" defTabSz="457200" rtl="0" eaLnBrk="0" latinLnBrk="0" hangingPunct="0">
                        <a:spcBef>
                          <a:spcPct val="20000"/>
                        </a:spcBef>
                        <a:defRPr sz="1800" kern="1200">
                          <a:solidFill>
                            <a:schemeClr val="tx1"/>
                          </a:solidFill>
                          <a:latin typeface="Arial" charset="0"/>
                        </a:defRPr>
                      </a:lvl5pPr>
                      <a:lvl6pPr marL="2514600" indent="-228600" algn="l" defTabSz="457200" rtl="0" eaLnBrk="0" fontAlgn="base" latinLnBrk="0" hangingPunct="0">
                        <a:spcBef>
                          <a:spcPct val="20000"/>
                        </a:spcBef>
                        <a:spcAft>
                          <a:spcPct val="0"/>
                        </a:spcAft>
                        <a:defRPr sz="1800" kern="1200">
                          <a:solidFill>
                            <a:schemeClr val="tx1"/>
                          </a:solidFill>
                          <a:latin typeface="Arial" charset="0"/>
                        </a:defRPr>
                      </a:lvl6pPr>
                      <a:lvl7pPr marL="2971800" indent="-228600" algn="l" defTabSz="457200" rtl="0" eaLnBrk="0" fontAlgn="base" latinLnBrk="0" hangingPunct="0">
                        <a:spcBef>
                          <a:spcPct val="20000"/>
                        </a:spcBef>
                        <a:spcAft>
                          <a:spcPct val="0"/>
                        </a:spcAft>
                        <a:defRPr sz="1800" kern="1200">
                          <a:solidFill>
                            <a:schemeClr val="tx1"/>
                          </a:solidFill>
                          <a:latin typeface="Arial" charset="0"/>
                        </a:defRPr>
                      </a:lvl7pPr>
                      <a:lvl8pPr marL="3429000" indent="-228600" algn="l" defTabSz="457200" rtl="0" eaLnBrk="0" fontAlgn="base" latinLnBrk="0" hangingPunct="0">
                        <a:spcBef>
                          <a:spcPct val="20000"/>
                        </a:spcBef>
                        <a:spcAft>
                          <a:spcPct val="0"/>
                        </a:spcAft>
                        <a:defRPr sz="1800" kern="1200">
                          <a:solidFill>
                            <a:schemeClr val="tx1"/>
                          </a:solidFill>
                          <a:latin typeface="Arial" charset="0"/>
                        </a:defRPr>
                      </a:lvl8pPr>
                      <a:lvl9pPr marL="3886200" indent="-228600" algn="l" defTabSz="457200" rtl="0" eaLnBrk="0" fontAlgn="base" latinLnBrk="0" hangingPunct="0">
                        <a:spcBef>
                          <a:spcPct val="20000"/>
                        </a:spcBef>
                        <a:spcAft>
                          <a:spcPct val="0"/>
                        </a:spcAft>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800" b="1"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4</a:t>
                      </a:r>
                      <a:r>
                        <a:rPr lang="en-US" altLang="zh-CN" sz="1800" b="1" kern="0" dirty="0">
                          <a:solidFill>
                            <a:schemeClr val="bg2"/>
                          </a:solidFill>
                          <a:latin typeface="Times New Roman" panose="02020603050405020304" pitchFamily="18" charset="0"/>
                          <a:cs typeface="Times New Roman" panose="02020603050405020304" pitchFamily="18" charset="0"/>
                        </a:rPr>
                        <a:t>×</a:t>
                      </a:r>
                      <a:r>
                        <a:rPr kumimoji="0" lang="en-US" altLang="de-DE" sz="1800" b="1"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10</a:t>
                      </a:r>
                      <a:r>
                        <a:rPr kumimoji="0" lang="en-US" altLang="de-DE" sz="1800" b="1" u="none" strike="noStrike" cap="none" normalizeH="0" baseline="30000" noProof="0" dirty="0">
                          <a:ln>
                            <a:noFill/>
                          </a:ln>
                          <a:solidFill>
                            <a:schemeClr val="bg2"/>
                          </a:solidFill>
                          <a:effectLst/>
                          <a:latin typeface="Times New Roman" panose="02020603050405020304" pitchFamily="18" charset="0"/>
                          <a:cs typeface="Times New Roman" panose="02020603050405020304" pitchFamily="18" charset="0"/>
                        </a:rPr>
                        <a:t>9</a:t>
                      </a:r>
                      <a:endParaRPr kumimoji="0" lang="en-US" altLang="de-DE" sz="1800" b="1" i="0" u="none" strike="noStrike" cap="none" normalizeH="0" baseline="3000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de-DE" sz="1800" b="1" i="0" u="none" strike="noStrike" cap="none" normalizeH="0" baseline="3000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0" latinLnBrk="0" hangingPunct="0">
                        <a:spcBef>
                          <a:spcPct val="20000"/>
                        </a:spcBef>
                        <a:defRPr sz="2800" kern="1200">
                          <a:solidFill>
                            <a:schemeClr val="tx1"/>
                          </a:solidFill>
                          <a:latin typeface="Arial" charset="0"/>
                        </a:defRPr>
                      </a:lvl1pPr>
                      <a:lvl2pPr marL="742950" indent="-285750" algn="l" defTabSz="457200" rtl="0" eaLnBrk="0" latinLnBrk="0" hangingPunct="0">
                        <a:spcBef>
                          <a:spcPct val="20000"/>
                        </a:spcBef>
                        <a:defRPr sz="2400" kern="1200">
                          <a:solidFill>
                            <a:schemeClr val="tx1"/>
                          </a:solidFill>
                          <a:latin typeface="Arial" charset="0"/>
                        </a:defRPr>
                      </a:lvl2pPr>
                      <a:lvl3pPr marL="1143000" indent="-228600" algn="l" defTabSz="457200" rtl="0" eaLnBrk="0" latinLnBrk="0" hangingPunct="0">
                        <a:spcBef>
                          <a:spcPct val="20000"/>
                        </a:spcBef>
                        <a:defRPr sz="2000" kern="1200">
                          <a:solidFill>
                            <a:schemeClr val="tx1"/>
                          </a:solidFill>
                          <a:latin typeface="Arial" charset="0"/>
                        </a:defRPr>
                      </a:lvl3pPr>
                      <a:lvl4pPr marL="1600200" indent="-228600" algn="l" defTabSz="457200" rtl="0" eaLnBrk="0" latinLnBrk="0" hangingPunct="0">
                        <a:spcBef>
                          <a:spcPct val="20000"/>
                        </a:spcBef>
                        <a:defRPr sz="1800" kern="1200">
                          <a:solidFill>
                            <a:schemeClr val="tx1"/>
                          </a:solidFill>
                          <a:latin typeface="Arial" charset="0"/>
                        </a:defRPr>
                      </a:lvl4pPr>
                      <a:lvl5pPr marL="2057400" indent="-228600" algn="l" defTabSz="457200" rtl="0" eaLnBrk="0" latinLnBrk="0" hangingPunct="0">
                        <a:spcBef>
                          <a:spcPct val="20000"/>
                        </a:spcBef>
                        <a:defRPr sz="1800" kern="1200">
                          <a:solidFill>
                            <a:schemeClr val="tx1"/>
                          </a:solidFill>
                          <a:latin typeface="Arial" charset="0"/>
                        </a:defRPr>
                      </a:lvl5pPr>
                      <a:lvl6pPr marL="2514600" indent="-228600" algn="l" defTabSz="457200" rtl="0" eaLnBrk="0" fontAlgn="base" latinLnBrk="0" hangingPunct="0">
                        <a:spcBef>
                          <a:spcPct val="20000"/>
                        </a:spcBef>
                        <a:spcAft>
                          <a:spcPct val="0"/>
                        </a:spcAft>
                        <a:defRPr sz="1800" kern="1200">
                          <a:solidFill>
                            <a:schemeClr val="tx1"/>
                          </a:solidFill>
                          <a:latin typeface="Arial" charset="0"/>
                        </a:defRPr>
                      </a:lvl6pPr>
                      <a:lvl7pPr marL="2971800" indent="-228600" algn="l" defTabSz="457200" rtl="0" eaLnBrk="0" fontAlgn="base" latinLnBrk="0" hangingPunct="0">
                        <a:spcBef>
                          <a:spcPct val="20000"/>
                        </a:spcBef>
                        <a:spcAft>
                          <a:spcPct val="0"/>
                        </a:spcAft>
                        <a:defRPr sz="1800" kern="1200">
                          <a:solidFill>
                            <a:schemeClr val="tx1"/>
                          </a:solidFill>
                          <a:latin typeface="Arial" charset="0"/>
                        </a:defRPr>
                      </a:lvl7pPr>
                      <a:lvl8pPr marL="3429000" indent="-228600" algn="l" defTabSz="457200" rtl="0" eaLnBrk="0" fontAlgn="base" latinLnBrk="0" hangingPunct="0">
                        <a:spcBef>
                          <a:spcPct val="20000"/>
                        </a:spcBef>
                        <a:spcAft>
                          <a:spcPct val="0"/>
                        </a:spcAft>
                        <a:defRPr sz="1800" kern="1200">
                          <a:solidFill>
                            <a:schemeClr val="tx1"/>
                          </a:solidFill>
                          <a:latin typeface="Arial" charset="0"/>
                        </a:defRPr>
                      </a:lvl8pPr>
                      <a:lvl9pPr marL="3886200" indent="-228600" algn="l" defTabSz="457200" rtl="0" eaLnBrk="0" fontAlgn="base" latinLnBrk="0" hangingPunct="0">
                        <a:spcBef>
                          <a:spcPct val="20000"/>
                        </a:spcBef>
                        <a:spcAft>
                          <a:spcPct val="0"/>
                        </a:spcAft>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800" b="1"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Au</a:t>
                      </a:r>
                      <a:r>
                        <a:rPr kumimoji="0" lang="en-US" altLang="de-DE" sz="1800" b="1" u="none" strike="noStrike" cap="none" normalizeH="0" baseline="30000" noProof="0" dirty="0">
                          <a:ln>
                            <a:noFill/>
                          </a:ln>
                          <a:solidFill>
                            <a:schemeClr val="bg2"/>
                          </a:solidFill>
                          <a:effectLst/>
                          <a:latin typeface="Times New Roman" panose="02020603050405020304" pitchFamily="18" charset="0"/>
                          <a:cs typeface="Times New Roman" panose="02020603050405020304" pitchFamily="18" charset="0"/>
                        </a:rPr>
                        <a:t>32+</a:t>
                      </a:r>
                      <a:endParaRPr kumimoji="0" lang="en-US" altLang="de-DE" sz="1800" b="1" i="0" u="none" strike="noStrike" cap="none" normalizeH="0" baseline="3000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de-DE" sz="1800" b="1" i="0"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460833">
                <a:tc>
                  <a:txBody>
                    <a:bodyPr/>
                    <a:lstStyle>
                      <a:lvl1pPr marL="0" algn="l" defTabSz="457200" rtl="0" eaLnBrk="0" latinLnBrk="0" hangingPunct="0">
                        <a:spcBef>
                          <a:spcPct val="20000"/>
                        </a:spcBef>
                        <a:defRPr sz="2800" kern="1200">
                          <a:solidFill>
                            <a:schemeClr val="tx1"/>
                          </a:solidFill>
                          <a:latin typeface="Arial" charset="0"/>
                        </a:defRPr>
                      </a:lvl1pPr>
                      <a:lvl2pPr marL="742950" indent="-285750" algn="l" defTabSz="457200" rtl="0" eaLnBrk="0" latinLnBrk="0" hangingPunct="0">
                        <a:spcBef>
                          <a:spcPct val="20000"/>
                        </a:spcBef>
                        <a:defRPr sz="2400" kern="1200">
                          <a:solidFill>
                            <a:schemeClr val="tx1"/>
                          </a:solidFill>
                          <a:latin typeface="Arial" charset="0"/>
                        </a:defRPr>
                      </a:lvl2pPr>
                      <a:lvl3pPr marL="1143000" indent="-228600" algn="l" defTabSz="457200" rtl="0" eaLnBrk="0" latinLnBrk="0" hangingPunct="0">
                        <a:spcBef>
                          <a:spcPct val="20000"/>
                        </a:spcBef>
                        <a:defRPr sz="2000" kern="1200">
                          <a:solidFill>
                            <a:schemeClr val="tx1"/>
                          </a:solidFill>
                          <a:latin typeface="Arial" charset="0"/>
                        </a:defRPr>
                      </a:lvl3pPr>
                      <a:lvl4pPr marL="1600200" indent="-228600" algn="l" defTabSz="457200" rtl="0" eaLnBrk="0" latinLnBrk="0" hangingPunct="0">
                        <a:spcBef>
                          <a:spcPct val="20000"/>
                        </a:spcBef>
                        <a:defRPr sz="1800" kern="1200">
                          <a:solidFill>
                            <a:schemeClr val="tx1"/>
                          </a:solidFill>
                          <a:latin typeface="Arial" charset="0"/>
                        </a:defRPr>
                      </a:lvl4pPr>
                      <a:lvl5pPr marL="2057400" indent="-228600" algn="l" defTabSz="457200" rtl="0" eaLnBrk="0" latinLnBrk="0" hangingPunct="0">
                        <a:spcBef>
                          <a:spcPct val="20000"/>
                        </a:spcBef>
                        <a:defRPr sz="1800" kern="1200">
                          <a:solidFill>
                            <a:schemeClr val="tx1"/>
                          </a:solidFill>
                          <a:latin typeface="Arial" charset="0"/>
                        </a:defRPr>
                      </a:lvl5pPr>
                      <a:lvl6pPr marL="2514600" indent="-228600" algn="l" defTabSz="457200" rtl="0" eaLnBrk="0" fontAlgn="base" latinLnBrk="0" hangingPunct="0">
                        <a:spcBef>
                          <a:spcPct val="20000"/>
                        </a:spcBef>
                        <a:spcAft>
                          <a:spcPct val="0"/>
                        </a:spcAft>
                        <a:defRPr sz="1800" kern="1200">
                          <a:solidFill>
                            <a:schemeClr val="tx1"/>
                          </a:solidFill>
                          <a:latin typeface="Arial" charset="0"/>
                        </a:defRPr>
                      </a:lvl6pPr>
                      <a:lvl7pPr marL="2971800" indent="-228600" algn="l" defTabSz="457200" rtl="0" eaLnBrk="0" fontAlgn="base" latinLnBrk="0" hangingPunct="0">
                        <a:spcBef>
                          <a:spcPct val="20000"/>
                        </a:spcBef>
                        <a:spcAft>
                          <a:spcPct val="0"/>
                        </a:spcAft>
                        <a:defRPr sz="1800" kern="1200">
                          <a:solidFill>
                            <a:schemeClr val="tx1"/>
                          </a:solidFill>
                          <a:latin typeface="Arial" charset="0"/>
                        </a:defRPr>
                      </a:lvl7pPr>
                      <a:lvl8pPr marL="3429000" indent="-228600" algn="l" defTabSz="457200" rtl="0" eaLnBrk="0" fontAlgn="base" latinLnBrk="0" hangingPunct="0">
                        <a:spcBef>
                          <a:spcPct val="20000"/>
                        </a:spcBef>
                        <a:spcAft>
                          <a:spcPct val="0"/>
                        </a:spcAft>
                        <a:defRPr sz="1800" kern="1200">
                          <a:solidFill>
                            <a:schemeClr val="tx1"/>
                          </a:solidFill>
                          <a:latin typeface="Arial" charset="0"/>
                        </a:defRPr>
                      </a:lvl8pPr>
                      <a:lvl9pPr marL="3886200" indent="-228600" algn="l" defTabSz="457200" rtl="0" eaLnBrk="0" fontAlgn="base" latinLnBrk="0" hangingPunct="0">
                        <a:spcBef>
                          <a:spcPct val="20000"/>
                        </a:spcBef>
                        <a:spcAft>
                          <a:spcPct val="0"/>
                        </a:spcAft>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800" b="1"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GSI</a:t>
                      </a:r>
                      <a:endParaRPr kumimoji="0" lang="en-US" altLang="de-DE" sz="1800" b="1" i="0"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w="12700" cmpd="sng">
                      <a:solidFill>
                        <a:srgbClr val="F79646"/>
                      </a:solid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0" latinLnBrk="0" hangingPunct="0">
                        <a:spcBef>
                          <a:spcPct val="20000"/>
                        </a:spcBef>
                        <a:defRPr sz="2800" kern="1200">
                          <a:solidFill>
                            <a:schemeClr val="tx1"/>
                          </a:solidFill>
                          <a:latin typeface="Arial" charset="0"/>
                        </a:defRPr>
                      </a:lvl1pPr>
                      <a:lvl2pPr marL="742950" indent="-285750" algn="l" defTabSz="457200" rtl="0" eaLnBrk="0" latinLnBrk="0" hangingPunct="0">
                        <a:spcBef>
                          <a:spcPct val="20000"/>
                        </a:spcBef>
                        <a:defRPr sz="2400" kern="1200">
                          <a:solidFill>
                            <a:schemeClr val="tx1"/>
                          </a:solidFill>
                          <a:latin typeface="Arial" charset="0"/>
                        </a:defRPr>
                      </a:lvl2pPr>
                      <a:lvl3pPr marL="1143000" indent="-228600" algn="l" defTabSz="457200" rtl="0" eaLnBrk="0" latinLnBrk="0" hangingPunct="0">
                        <a:spcBef>
                          <a:spcPct val="20000"/>
                        </a:spcBef>
                        <a:defRPr sz="2000" kern="1200">
                          <a:solidFill>
                            <a:schemeClr val="tx1"/>
                          </a:solidFill>
                          <a:latin typeface="Arial" charset="0"/>
                        </a:defRPr>
                      </a:lvl3pPr>
                      <a:lvl4pPr marL="1600200" indent="-228600" algn="l" defTabSz="457200" rtl="0" eaLnBrk="0" latinLnBrk="0" hangingPunct="0">
                        <a:spcBef>
                          <a:spcPct val="20000"/>
                        </a:spcBef>
                        <a:defRPr sz="1800" kern="1200">
                          <a:solidFill>
                            <a:schemeClr val="tx1"/>
                          </a:solidFill>
                          <a:latin typeface="Arial" charset="0"/>
                        </a:defRPr>
                      </a:lvl4pPr>
                      <a:lvl5pPr marL="2057400" indent="-228600" algn="l" defTabSz="457200" rtl="0" eaLnBrk="0" latinLnBrk="0" hangingPunct="0">
                        <a:spcBef>
                          <a:spcPct val="20000"/>
                        </a:spcBef>
                        <a:defRPr sz="1800" kern="1200">
                          <a:solidFill>
                            <a:schemeClr val="tx1"/>
                          </a:solidFill>
                          <a:latin typeface="Arial" charset="0"/>
                        </a:defRPr>
                      </a:lvl5pPr>
                      <a:lvl6pPr marL="2514600" indent="-228600" algn="l" defTabSz="457200" rtl="0" eaLnBrk="0" fontAlgn="base" latinLnBrk="0" hangingPunct="0">
                        <a:spcBef>
                          <a:spcPct val="20000"/>
                        </a:spcBef>
                        <a:spcAft>
                          <a:spcPct val="0"/>
                        </a:spcAft>
                        <a:defRPr sz="1800" kern="1200">
                          <a:solidFill>
                            <a:schemeClr val="tx1"/>
                          </a:solidFill>
                          <a:latin typeface="Arial" charset="0"/>
                        </a:defRPr>
                      </a:lvl6pPr>
                      <a:lvl7pPr marL="2971800" indent="-228600" algn="l" defTabSz="457200" rtl="0" eaLnBrk="0" fontAlgn="base" latinLnBrk="0" hangingPunct="0">
                        <a:spcBef>
                          <a:spcPct val="20000"/>
                        </a:spcBef>
                        <a:spcAft>
                          <a:spcPct val="0"/>
                        </a:spcAft>
                        <a:defRPr sz="1800" kern="1200">
                          <a:solidFill>
                            <a:schemeClr val="tx1"/>
                          </a:solidFill>
                          <a:latin typeface="Arial" charset="0"/>
                        </a:defRPr>
                      </a:lvl7pPr>
                      <a:lvl8pPr marL="3429000" indent="-228600" algn="l" defTabSz="457200" rtl="0" eaLnBrk="0" fontAlgn="base" latinLnBrk="0" hangingPunct="0">
                        <a:spcBef>
                          <a:spcPct val="20000"/>
                        </a:spcBef>
                        <a:spcAft>
                          <a:spcPct val="0"/>
                        </a:spcAft>
                        <a:defRPr sz="1800" kern="1200">
                          <a:solidFill>
                            <a:schemeClr val="tx1"/>
                          </a:solidFill>
                          <a:latin typeface="Arial" charset="0"/>
                        </a:defRPr>
                      </a:lvl8pPr>
                      <a:lvl9pPr marL="3886200" indent="-228600" algn="l" defTabSz="457200" rtl="0" eaLnBrk="0" fontAlgn="base" latinLnBrk="0" hangingPunct="0">
                        <a:spcBef>
                          <a:spcPct val="20000"/>
                        </a:spcBef>
                        <a:spcAft>
                          <a:spcPct val="0"/>
                        </a:spcAft>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800" b="1"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SIS18</a:t>
                      </a:r>
                      <a:endParaRPr kumimoji="0" lang="en-US" altLang="de-DE" sz="1800" b="1" i="0"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0" latinLnBrk="0" hangingPunct="0">
                        <a:spcBef>
                          <a:spcPct val="20000"/>
                        </a:spcBef>
                        <a:defRPr sz="2800" kern="1200">
                          <a:solidFill>
                            <a:schemeClr val="tx1"/>
                          </a:solidFill>
                          <a:latin typeface="Arial" charset="0"/>
                        </a:defRPr>
                      </a:lvl1pPr>
                      <a:lvl2pPr marL="742950" indent="-285750" algn="l" defTabSz="457200" rtl="0" eaLnBrk="0" latinLnBrk="0" hangingPunct="0">
                        <a:spcBef>
                          <a:spcPct val="20000"/>
                        </a:spcBef>
                        <a:defRPr sz="2400" kern="1200">
                          <a:solidFill>
                            <a:schemeClr val="tx1"/>
                          </a:solidFill>
                          <a:latin typeface="Arial" charset="0"/>
                        </a:defRPr>
                      </a:lvl2pPr>
                      <a:lvl3pPr marL="1143000" indent="-228600" algn="l" defTabSz="457200" rtl="0" eaLnBrk="0" latinLnBrk="0" hangingPunct="0">
                        <a:spcBef>
                          <a:spcPct val="20000"/>
                        </a:spcBef>
                        <a:defRPr sz="2000" kern="1200">
                          <a:solidFill>
                            <a:schemeClr val="tx1"/>
                          </a:solidFill>
                          <a:latin typeface="Arial" charset="0"/>
                        </a:defRPr>
                      </a:lvl3pPr>
                      <a:lvl4pPr marL="1600200" indent="-228600" algn="l" defTabSz="457200" rtl="0" eaLnBrk="0" latinLnBrk="0" hangingPunct="0">
                        <a:spcBef>
                          <a:spcPct val="20000"/>
                        </a:spcBef>
                        <a:defRPr sz="1800" kern="1200">
                          <a:solidFill>
                            <a:schemeClr val="tx1"/>
                          </a:solidFill>
                          <a:latin typeface="Arial" charset="0"/>
                        </a:defRPr>
                      </a:lvl4pPr>
                      <a:lvl5pPr marL="2057400" indent="-228600" algn="l" defTabSz="457200" rtl="0" eaLnBrk="0" latinLnBrk="0" hangingPunct="0">
                        <a:spcBef>
                          <a:spcPct val="20000"/>
                        </a:spcBef>
                        <a:defRPr sz="1800" kern="1200">
                          <a:solidFill>
                            <a:schemeClr val="tx1"/>
                          </a:solidFill>
                          <a:latin typeface="Arial" charset="0"/>
                        </a:defRPr>
                      </a:lvl5pPr>
                      <a:lvl6pPr marL="2514600" indent="-228600" algn="l" defTabSz="457200" rtl="0" eaLnBrk="0" fontAlgn="base" latinLnBrk="0" hangingPunct="0">
                        <a:spcBef>
                          <a:spcPct val="20000"/>
                        </a:spcBef>
                        <a:spcAft>
                          <a:spcPct val="0"/>
                        </a:spcAft>
                        <a:defRPr sz="1800" kern="1200">
                          <a:solidFill>
                            <a:schemeClr val="tx1"/>
                          </a:solidFill>
                          <a:latin typeface="Arial" charset="0"/>
                        </a:defRPr>
                      </a:lvl6pPr>
                      <a:lvl7pPr marL="2971800" indent="-228600" algn="l" defTabSz="457200" rtl="0" eaLnBrk="0" fontAlgn="base" latinLnBrk="0" hangingPunct="0">
                        <a:spcBef>
                          <a:spcPct val="20000"/>
                        </a:spcBef>
                        <a:spcAft>
                          <a:spcPct val="0"/>
                        </a:spcAft>
                        <a:defRPr sz="1800" kern="1200">
                          <a:solidFill>
                            <a:schemeClr val="tx1"/>
                          </a:solidFill>
                          <a:latin typeface="Arial" charset="0"/>
                        </a:defRPr>
                      </a:lvl7pPr>
                      <a:lvl8pPr marL="3429000" indent="-228600" algn="l" defTabSz="457200" rtl="0" eaLnBrk="0" fontAlgn="base" latinLnBrk="0" hangingPunct="0">
                        <a:spcBef>
                          <a:spcPct val="20000"/>
                        </a:spcBef>
                        <a:spcAft>
                          <a:spcPct val="0"/>
                        </a:spcAft>
                        <a:defRPr sz="1800" kern="1200">
                          <a:solidFill>
                            <a:schemeClr val="tx1"/>
                          </a:solidFill>
                          <a:latin typeface="Arial" charset="0"/>
                        </a:defRPr>
                      </a:lvl8pPr>
                      <a:lvl9pPr marL="3886200" indent="-228600" algn="l" defTabSz="457200" rtl="0" eaLnBrk="0" fontAlgn="base" latinLnBrk="0" hangingPunct="0">
                        <a:spcBef>
                          <a:spcPct val="20000"/>
                        </a:spcBef>
                        <a:spcAft>
                          <a:spcPct val="0"/>
                        </a:spcAft>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800" b="1"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1.0</a:t>
                      </a:r>
                      <a:r>
                        <a:rPr lang="en-US" altLang="zh-CN" sz="1800" b="1" kern="0" dirty="0">
                          <a:solidFill>
                            <a:schemeClr val="bg2"/>
                          </a:solidFill>
                          <a:latin typeface="Times New Roman" panose="02020603050405020304" pitchFamily="18" charset="0"/>
                          <a:cs typeface="Times New Roman" panose="02020603050405020304" pitchFamily="18" charset="0"/>
                        </a:rPr>
                        <a:t>×</a:t>
                      </a:r>
                      <a:r>
                        <a:rPr kumimoji="0" lang="en-US" altLang="de-DE" sz="1800" b="1"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10</a:t>
                      </a:r>
                      <a:r>
                        <a:rPr kumimoji="0" lang="en-US" altLang="de-DE" sz="1800" b="1" u="none" strike="noStrike" cap="none" normalizeH="0" baseline="30000" noProof="0" dirty="0">
                          <a:ln>
                            <a:noFill/>
                          </a:ln>
                          <a:solidFill>
                            <a:schemeClr val="bg2"/>
                          </a:solidFill>
                          <a:effectLst/>
                          <a:latin typeface="Times New Roman" panose="02020603050405020304" pitchFamily="18" charset="0"/>
                          <a:cs typeface="Times New Roman" panose="02020603050405020304" pitchFamily="18" charset="0"/>
                        </a:rPr>
                        <a:t>11</a:t>
                      </a:r>
                      <a:endParaRPr kumimoji="0" lang="en-US" altLang="de-DE" sz="1800" b="1" i="0"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1800" b="1"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3</a:t>
                      </a:r>
                      <a:r>
                        <a:rPr lang="en-US" altLang="zh-CN" sz="1800" b="1" kern="0" dirty="0">
                          <a:solidFill>
                            <a:schemeClr val="bg2"/>
                          </a:solidFill>
                          <a:latin typeface="Times New Roman" panose="02020603050405020304" pitchFamily="18" charset="0"/>
                          <a:cs typeface="Times New Roman" panose="02020603050405020304" pitchFamily="18" charset="0"/>
                        </a:rPr>
                        <a:t>×</a:t>
                      </a:r>
                      <a:r>
                        <a:rPr kumimoji="0" lang="en-US" altLang="de-DE" sz="1800" b="1"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10</a:t>
                      </a:r>
                      <a:r>
                        <a:rPr kumimoji="0" lang="en-US" altLang="de-DE" sz="1800" b="1" u="none" strike="noStrike" cap="none" normalizeH="0" baseline="30000" noProof="0" dirty="0">
                          <a:ln>
                            <a:noFill/>
                          </a:ln>
                          <a:solidFill>
                            <a:schemeClr val="bg2"/>
                          </a:solidFill>
                          <a:effectLst/>
                          <a:latin typeface="Times New Roman" panose="02020603050405020304" pitchFamily="18" charset="0"/>
                          <a:cs typeface="Times New Roman" panose="02020603050405020304" pitchFamily="18" charset="0"/>
                        </a:rPr>
                        <a:t>10</a:t>
                      </a:r>
                      <a:endParaRPr kumimoji="0" lang="en-US" altLang="de-DE" sz="1800" b="1" i="0"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0" latinLnBrk="0" hangingPunct="0">
                        <a:spcBef>
                          <a:spcPct val="20000"/>
                        </a:spcBef>
                        <a:defRPr sz="2800" kern="1200">
                          <a:solidFill>
                            <a:schemeClr val="tx1"/>
                          </a:solidFill>
                          <a:latin typeface="Arial" charset="0"/>
                        </a:defRPr>
                      </a:lvl1pPr>
                      <a:lvl2pPr marL="742950" indent="-285750" algn="l" defTabSz="457200" rtl="0" eaLnBrk="0" latinLnBrk="0" hangingPunct="0">
                        <a:spcBef>
                          <a:spcPct val="20000"/>
                        </a:spcBef>
                        <a:defRPr sz="2400" kern="1200">
                          <a:solidFill>
                            <a:schemeClr val="tx1"/>
                          </a:solidFill>
                          <a:latin typeface="Arial" charset="0"/>
                        </a:defRPr>
                      </a:lvl2pPr>
                      <a:lvl3pPr marL="1143000" indent="-228600" algn="l" defTabSz="457200" rtl="0" eaLnBrk="0" latinLnBrk="0" hangingPunct="0">
                        <a:spcBef>
                          <a:spcPct val="20000"/>
                        </a:spcBef>
                        <a:defRPr sz="2000" kern="1200">
                          <a:solidFill>
                            <a:schemeClr val="tx1"/>
                          </a:solidFill>
                          <a:latin typeface="Arial" charset="0"/>
                        </a:defRPr>
                      </a:lvl3pPr>
                      <a:lvl4pPr marL="1600200" indent="-228600" algn="l" defTabSz="457200" rtl="0" eaLnBrk="0" latinLnBrk="0" hangingPunct="0">
                        <a:spcBef>
                          <a:spcPct val="20000"/>
                        </a:spcBef>
                        <a:defRPr sz="1800" kern="1200">
                          <a:solidFill>
                            <a:schemeClr val="tx1"/>
                          </a:solidFill>
                          <a:latin typeface="Arial" charset="0"/>
                        </a:defRPr>
                      </a:lvl4pPr>
                      <a:lvl5pPr marL="2057400" indent="-228600" algn="l" defTabSz="457200" rtl="0" eaLnBrk="0" latinLnBrk="0" hangingPunct="0">
                        <a:spcBef>
                          <a:spcPct val="20000"/>
                        </a:spcBef>
                        <a:defRPr sz="1800" kern="1200">
                          <a:solidFill>
                            <a:schemeClr val="tx1"/>
                          </a:solidFill>
                          <a:latin typeface="Arial" charset="0"/>
                        </a:defRPr>
                      </a:lvl5pPr>
                      <a:lvl6pPr marL="2514600" indent="-228600" algn="l" defTabSz="457200" rtl="0" eaLnBrk="0" fontAlgn="base" latinLnBrk="0" hangingPunct="0">
                        <a:spcBef>
                          <a:spcPct val="20000"/>
                        </a:spcBef>
                        <a:spcAft>
                          <a:spcPct val="0"/>
                        </a:spcAft>
                        <a:defRPr sz="1800" kern="1200">
                          <a:solidFill>
                            <a:schemeClr val="tx1"/>
                          </a:solidFill>
                          <a:latin typeface="Arial" charset="0"/>
                        </a:defRPr>
                      </a:lvl6pPr>
                      <a:lvl7pPr marL="2971800" indent="-228600" algn="l" defTabSz="457200" rtl="0" eaLnBrk="0" fontAlgn="base" latinLnBrk="0" hangingPunct="0">
                        <a:spcBef>
                          <a:spcPct val="20000"/>
                        </a:spcBef>
                        <a:spcAft>
                          <a:spcPct val="0"/>
                        </a:spcAft>
                        <a:defRPr sz="1800" kern="1200">
                          <a:solidFill>
                            <a:schemeClr val="tx1"/>
                          </a:solidFill>
                          <a:latin typeface="Arial" charset="0"/>
                        </a:defRPr>
                      </a:lvl7pPr>
                      <a:lvl8pPr marL="3429000" indent="-228600" algn="l" defTabSz="457200" rtl="0" eaLnBrk="0" fontAlgn="base" latinLnBrk="0" hangingPunct="0">
                        <a:spcBef>
                          <a:spcPct val="20000"/>
                        </a:spcBef>
                        <a:spcAft>
                          <a:spcPct val="0"/>
                        </a:spcAft>
                        <a:defRPr sz="1800" kern="1200">
                          <a:solidFill>
                            <a:schemeClr val="tx1"/>
                          </a:solidFill>
                          <a:latin typeface="Arial" charset="0"/>
                        </a:defRPr>
                      </a:lvl8pPr>
                      <a:lvl9pPr marL="3886200" indent="-228600" algn="l" defTabSz="457200" rtl="0" eaLnBrk="0" fontAlgn="base" latinLnBrk="0" hangingPunct="0">
                        <a:spcBef>
                          <a:spcPct val="20000"/>
                        </a:spcBef>
                        <a:spcAft>
                          <a:spcPct val="0"/>
                        </a:spcAft>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800" b="1"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U</a:t>
                      </a:r>
                      <a:r>
                        <a:rPr kumimoji="0" lang="en-US" altLang="de-DE" sz="1800" b="1" u="none" strike="noStrike" cap="none" normalizeH="0" baseline="30000" noProof="0" dirty="0">
                          <a:ln>
                            <a:noFill/>
                          </a:ln>
                          <a:solidFill>
                            <a:schemeClr val="bg2"/>
                          </a:solidFill>
                          <a:effectLst/>
                          <a:latin typeface="Times New Roman" panose="02020603050405020304" pitchFamily="18" charset="0"/>
                          <a:cs typeface="Times New Roman" panose="02020603050405020304" pitchFamily="18" charset="0"/>
                        </a:rPr>
                        <a:t>28+</a:t>
                      </a:r>
                      <a:endParaRPr kumimoji="0" lang="en-US" altLang="de-DE" sz="1800" b="1" i="0" u="none" strike="noStrike" cap="none" normalizeH="0" baseline="3000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800" b="1"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2.7</a:t>
                      </a:r>
                      <a:r>
                        <a:rPr kumimoji="0" lang="en-US" altLang="zh-CN" sz="1800" b="1"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Hz</a:t>
                      </a:r>
                      <a:endParaRPr kumimoji="0" lang="en-US" altLang="de-DE" sz="1800" b="1" i="0"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460833">
                <a:tc>
                  <a:txBody>
                    <a:bodyPr/>
                    <a:lstStyle>
                      <a:lvl1pPr marL="0" algn="l" defTabSz="457200" rtl="0" eaLnBrk="0" latinLnBrk="0" hangingPunct="0">
                        <a:spcBef>
                          <a:spcPct val="20000"/>
                        </a:spcBef>
                        <a:defRPr sz="2800" kern="1200">
                          <a:solidFill>
                            <a:schemeClr val="tx1"/>
                          </a:solidFill>
                          <a:latin typeface="Arial" charset="0"/>
                        </a:defRPr>
                      </a:lvl1pPr>
                      <a:lvl2pPr marL="742950" indent="-285750" algn="l" defTabSz="457200" rtl="0" eaLnBrk="0" latinLnBrk="0" hangingPunct="0">
                        <a:spcBef>
                          <a:spcPct val="20000"/>
                        </a:spcBef>
                        <a:defRPr sz="2400" kern="1200">
                          <a:solidFill>
                            <a:schemeClr val="tx1"/>
                          </a:solidFill>
                          <a:latin typeface="Arial" charset="0"/>
                        </a:defRPr>
                      </a:lvl2pPr>
                      <a:lvl3pPr marL="1143000" indent="-228600" algn="l" defTabSz="457200" rtl="0" eaLnBrk="0" latinLnBrk="0" hangingPunct="0">
                        <a:spcBef>
                          <a:spcPct val="20000"/>
                        </a:spcBef>
                        <a:defRPr sz="2000" kern="1200">
                          <a:solidFill>
                            <a:schemeClr val="tx1"/>
                          </a:solidFill>
                          <a:latin typeface="Arial" charset="0"/>
                        </a:defRPr>
                      </a:lvl3pPr>
                      <a:lvl4pPr marL="1600200" indent="-228600" algn="l" defTabSz="457200" rtl="0" eaLnBrk="0" latinLnBrk="0" hangingPunct="0">
                        <a:spcBef>
                          <a:spcPct val="20000"/>
                        </a:spcBef>
                        <a:defRPr sz="1800" kern="1200">
                          <a:solidFill>
                            <a:schemeClr val="tx1"/>
                          </a:solidFill>
                          <a:latin typeface="Arial" charset="0"/>
                        </a:defRPr>
                      </a:lvl4pPr>
                      <a:lvl5pPr marL="2057400" indent="-228600" algn="l" defTabSz="457200" rtl="0" eaLnBrk="0" latinLnBrk="0" hangingPunct="0">
                        <a:spcBef>
                          <a:spcPct val="20000"/>
                        </a:spcBef>
                        <a:defRPr sz="1800" kern="1200">
                          <a:solidFill>
                            <a:schemeClr val="tx1"/>
                          </a:solidFill>
                          <a:latin typeface="Arial" charset="0"/>
                        </a:defRPr>
                      </a:lvl5pPr>
                      <a:lvl6pPr marL="2514600" indent="-228600" algn="l" defTabSz="457200" rtl="0" eaLnBrk="0" fontAlgn="base" latinLnBrk="0" hangingPunct="0">
                        <a:spcBef>
                          <a:spcPct val="20000"/>
                        </a:spcBef>
                        <a:spcAft>
                          <a:spcPct val="0"/>
                        </a:spcAft>
                        <a:defRPr sz="1800" kern="1200">
                          <a:solidFill>
                            <a:schemeClr val="tx1"/>
                          </a:solidFill>
                          <a:latin typeface="Arial" charset="0"/>
                        </a:defRPr>
                      </a:lvl6pPr>
                      <a:lvl7pPr marL="2971800" indent="-228600" algn="l" defTabSz="457200" rtl="0" eaLnBrk="0" fontAlgn="base" latinLnBrk="0" hangingPunct="0">
                        <a:spcBef>
                          <a:spcPct val="20000"/>
                        </a:spcBef>
                        <a:spcAft>
                          <a:spcPct val="0"/>
                        </a:spcAft>
                        <a:defRPr sz="1800" kern="1200">
                          <a:solidFill>
                            <a:schemeClr val="tx1"/>
                          </a:solidFill>
                          <a:latin typeface="Arial" charset="0"/>
                        </a:defRPr>
                      </a:lvl7pPr>
                      <a:lvl8pPr marL="3429000" indent="-228600" algn="l" defTabSz="457200" rtl="0" eaLnBrk="0" fontAlgn="base" latinLnBrk="0" hangingPunct="0">
                        <a:spcBef>
                          <a:spcPct val="20000"/>
                        </a:spcBef>
                        <a:spcAft>
                          <a:spcPct val="0"/>
                        </a:spcAft>
                        <a:defRPr sz="1800" kern="1200">
                          <a:solidFill>
                            <a:schemeClr val="tx1"/>
                          </a:solidFill>
                          <a:latin typeface="Arial" charset="0"/>
                        </a:defRPr>
                      </a:lvl8pPr>
                      <a:lvl9pPr marL="3886200" indent="-228600" algn="l" defTabSz="457200" rtl="0" eaLnBrk="0" fontAlgn="base" latinLnBrk="0" hangingPunct="0">
                        <a:spcBef>
                          <a:spcPct val="20000"/>
                        </a:spcBef>
                        <a:spcAft>
                          <a:spcPct val="0"/>
                        </a:spcAft>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800" b="1"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FAIR</a:t>
                      </a:r>
                      <a:endParaRPr kumimoji="0" lang="en-US" altLang="de-DE" sz="1800" b="1" i="0"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w="12700" cmpd="sng">
                      <a:solidFill>
                        <a:srgbClr val="F79646"/>
                      </a:solid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0" latinLnBrk="0" hangingPunct="0">
                        <a:spcBef>
                          <a:spcPct val="20000"/>
                        </a:spcBef>
                        <a:defRPr sz="2800" kern="1200">
                          <a:solidFill>
                            <a:schemeClr val="tx1"/>
                          </a:solidFill>
                          <a:latin typeface="Arial" charset="0"/>
                        </a:defRPr>
                      </a:lvl1pPr>
                      <a:lvl2pPr marL="742950" indent="-285750" algn="l" defTabSz="457200" rtl="0" eaLnBrk="0" latinLnBrk="0" hangingPunct="0">
                        <a:spcBef>
                          <a:spcPct val="20000"/>
                        </a:spcBef>
                        <a:defRPr sz="2400" kern="1200">
                          <a:solidFill>
                            <a:schemeClr val="tx1"/>
                          </a:solidFill>
                          <a:latin typeface="Arial" charset="0"/>
                        </a:defRPr>
                      </a:lvl2pPr>
                      <a:lvl3pPr marL="1143000" indent="-228600" algn="l" defTabSz="457200" rtl="0" eaLnBrk="0" latinLnBrk="0" hangingPunct="0">
                        <a:spcBef>
                          <a:spcPct val="20000"/>
                        </a:spcBef>
                        <a:defRPr sz="2000" kern="1200">
                          <a:solidFill>
                            <a:schemeClr val="tx1"/>
                          </a:solidFill>
                          <a:latin typeface="Arial" charset="0"/>
                        </a:defRPr>
                      </a:lvl3pPr>
                      <a:lvl4pPr marL="1600200" indent="-228600" algn="l" defTabSz="457200" rtl="0" eaLnBrk="0" latinLnBrk="0" hangingPunct="0">
                        <a:spcBef>
                          <a:spcPct val="20000"/>
                        </a:spcBef>
                        <a:defRPr sz="1800" kern="1200">
                          <a:solidFill>
                            <a:schemeClr val="tx1"/>
                          </a:solidFill>
                          <a:latin typeface="Arial" charset="0"/>
                        </a:defRPr>
                      </a:lvl4pPr>
                      <a:lvl5pPr marL="2057400" indent="-228600" algn="l" defTabSz="457200" rtl="0" eaLnBrk="0" latinLnBrk="0" hangingPunct="0">
                        <a:spcBef>
                          <a:spcPct val="20000"/>
                        </a:spcBef>
                        <a:defRPr sz="1800" kern="1200">
                          <a:solidFill>
                            <a:schemeClr val="tx1"/>
                          </a:solidFill>
                          <a:latin typeface="Arial" charset="0"/>
                        </a:defRPr>
                      </a:lvl5pPr>
                      <a:lvl6pPr marL="2514600" indent="-228600" algn="l" defTabSz="457200" rtl="0" eaLnBrk="0" fontAlgn="base" latinLnBrk="0" hangingPunct="0">
                        <a:spcBef>
                          <a:spcPct val="20000"/>
                        </a:spcBef>
                        <a:spcAft>
                          <a:spcPct val="0"/>
                        </a:spcAft>
                        <a:defRPr sz="1800" kern="1200">
                          <a:solidFill>
                            <a:schemeClr val="tx1"/>
                          </a:solidFill>
                          <a:latin typeface="Arial" charset="0"/>
                        </a:defRPr>
                      </a:lvl6pPr>
                      <a:lvl7pPr marL="2971800" indent="-228600" algn="l" defTabSz="457200" rtl="0" eaLnBrk="0" fontAlgn="base" latinLnBrk="0" hangingPunct="0">
                        <a:spcBef>
                          <a:spcPct val="20000"/>
                        </a:spcBef>
                        <a:spcAft>
                          <a:spcPct val="0"/>
                        </a:spcAft>
                        <a:defRPr sz="1800" kern="1200">
                          <a:solidFill>
                            <a:schemeClr val="tx1"/>
                          </a:solidFill>
                          <a:latin typeface="Arial" charset="0"/>
                        </a:defRPr>
                      </a:lvl7pPr>
                      <a:lvl8pPr marL="3429000" indent="-228600" algn="l" defTabSz="457200" rtl="0" eaLnBrk="0" fontAlgn="base" latinLnBrk="0" hangingPunct="0">
                        <a:spcBef>
                          <a:spcPct val="20000"/>
                        </a:spcBef>
                        <a:spcAft>
                          <a:spcPct val="0"/>
                        </a:spcAft>
                        <a:defRPr sz="1800" kern="1200">
                          <a:solidFill>
                            <a:schemeClr val="tx1"/>
                          </a:solidFill>
                          <a:latin typeface="Arial" charset="0"/>
                        </a:defRPr>
                      </a:lvl8pPr>
                      <a:lvl9pPr marL="3886200" indent="-228600" algn="l" defTabSz="457200" rtl="0" eaLnBrk="0" fontAlgn="base" latinLnBrk="0" hangingPunct="0">
                        <a:spcBef>
                          <a:spcPct val="20000"/>
                        </a:spcBef>
                        <a:spcAft>
                          <a:spcPct val="0"/>
                        </a:spcAft>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800" b="1"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SIS100</a:t>
                      </a:r>
                      <a:endParaRPr kumimoji="0" lang="en-US" altLang="de-DE" sz="1800" b="1" i="0"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0" latinLnBrk="0" hangingPunct="0">
                        <a:spcBef>
                          <a:spcPct val="20000"/>
                        </a:spcBef>
                        <a:defRPr sz="2800" kern="1200">
                          <a:solidFill>
                            <a:schemeClr val="tx1"/>
                          </a:solidFill>
                          <a:latin typeface="Arial" charset="0"/>
                        </a:defRPr>
                      </a:lvl1pPr>
                      <a:lvl2pPr marL="742950" indent="-285750" algn="l" defTabSz="457200" rtl="0" eaLnBrk="0" latinLnBrk="0" hangingPunct="0">
                        <a:spcBef>
                          <a:spcPct val="20000"/>
                        </a:spcBef>
                        <a:defRPr sz="2400" kern="1200">
                          <a:solidFill>
                            <a:schemeClr val="tx1"/>
                          </a:solidFill>
                          <a:latin typeface="Arial" charset="0"/>
                        </a:defRPr>
                      </a:lvl2pPr>
                      <a:lvl3pPr marL="1143000" indent="-228600" algn="l" defTabSz="457200" rtl="0" eaLnBrk="0" latinLnBrk="0" hangingPunct="0">
                        <a:spcBef>
                          <a:spcPct val="20000"/>
                        </a:spcBef>
                        <a:defRPr sz="2000" kern="1200">
                          <a:solidFill>
                            <a:schemeClr val="tx1"/>
                          </a:solidFill>
                          <a:latin typeface="Arial" charset="0"/>
                        </a:defRPr>
                      </a:lvl3pPr>
                      <a:lvl4pPr marL="1600200" indent="-228600" algn="l" defTabSz="457200" rtl="0" eaLnBrk="0" latinLnBrk="0" hangingPunct="0">
                        <a:spcBef>
                          <a:spcPct val="20000"/>
                        </a:spcBef>
                        <a:defRPr sz="1800" kern="1200">
                          <a:solidFill>
                            <a:schemeClr val="tx1"/>
                          </a:solidFill>
                          <a:latin typeface="Arial" charset="0"/>
                        </a:defRPr>
                      </a:lvl4pPr>
                      <a:lvl5pPr marL="2057400" indent="-228600" algn="l" defTabSz="457200" rtl="0" eaLnBrk="0" latinLnBrk="0" hangingPunct="0">
                        <a:spcBef>
                          <a:spcPct val="20000"/>
                        </a:spcBef>
                        <a:defRPr sz="1800" kern="1200">
                          <a:solidFill>
                            <a:schemeClr val="tx1"/>
                          </a:solidFill>
                          <a:latin typeface="Arial" charset="0"/>
                        </a:defRPr>
                      </a:lvl5pPr>
                      <a:lvl6pPr marL="2514600" indent="-228600" algn="l" defTabSz="457200" rtl="0" eaLnBrk="0" fontAlgn="base" latinLnBrk="0" hangingPunct="0">
                        <a:spcBef>
                          <a:spcPct val="20000"/>
                        </a:spcBef>
                        <a:spcAft>
                          <a:spcPct val="0"/>
                        </a:spcAft>
                        <a:defRPr sz="1800" kern="1200">
                          <a:solidFill>
                            <a:schemeClr val="tx1"/>
                          </a:solidFill>
                          <a:latin typeface="Arial" charset="0"/>
                        </a:defRPr>
                      </a:lvl6pPr>
                      <a:lvl7pPr marL="2971800" indent="-228600" algn="l" defTabSz="457200" rtl="0" eaLnBrk="0" fontAlgn="base" latinLnBrk="0" hangingPunct="0">
                        <a:spcBef>
                          <a:spcPct val="20000"/>
                        </a:spcBef>
                        <a:spcAft>
                          <a:spcPct val="0"/>
                        </a:spcAft>
                        <a:defRPr sz="1800" kern="1200">
                          <a:solidFill>
                            <a:schemeClr val="tx1"/>
                          </a:solidFill>
                          <a:latin typeface="Arial" charset="0"/>
                        </a:defRPr>
                      </a:lvl7pPr>
                      <a:lvl8pPr marL="3429000" indent="-228600" algn="l" defTabSz="457200" rtl="0" eaLnBrk="0" fontAlgn="base" latinLnBrk="0" hangingPunct="0">
                        <a:spcBef>
                          <a:spcPct val="20000"/>
                        </a:spcBef>
                        <a:spcAft>
                          <a:spcPct val="0"/>
                        </a:spcAft>
                        <a:defRPr sz="1800" kern="1200">
                          <a:solidFill>
                            <a:schemeClr val="tx1"/>
                          </a:solidFill>
                          <a:latin typeface="Arial" charset="0"/>
                        </a:defRPr>
                      </a:lvl8pPr>
                      <a:lvl9pPr marL="3886200" indent="-228600" algn="l" defTabSz="457200" rtl="0" eaLnBrk="0" fontAlgn="base" latinLnBrk="0" hangingPunct="0">
                        <a:spcBef>
                          <a:spcPct val="20000"/>
                        </a:spcBef>
                        <a:spcAft>
                          <a:spcPct val="0"/>
                        </a:spcAft>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u="none" strike="noStrike" kern="1200"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4.0</a:t>
                      </a:r>
                      <a:r>
                        <a:rPr lang="en-US" altLang="zh-CN" sz="1800" b="1" kern="0" dirty="0">
                          <a:solidFill>
                            <a:schemeClr val="bg2"/>
                          </a:solidFill>
                          <a:latin typeface="Times New Roman" panose="02020603050405020304" pitchFamily="18" charset="0"/>
                          <a:cs typeface="Times New Roman" panose="02020603050405020304" pitchFamily="18" charset="0"/>
                        </a:rPr>
                        <a:t>×1</a:t>
                      </a:r>
                      <a:r>
                        <a:rPr kumimoji="0" lang="en-US" altLang="de-DE" sz="1800" b="1"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0</a:t>
                      </a:r>
                      <a:r>
                        <a:rPr kumimoji="0" lang="en-US" altLang="de-DE" sz="1800" b="1" u="none" strike="noStrike" cap="none" normalizeH="0" baseline="30000" noProof="0" dirty="0">
                          <a:ln>
                            <a:noFill/>
                          </a:ln>
                          <a:solidFill>
                            <a:schemeClr val="bg2"/>
                          </a:solidFill>
                          <a:effectLst/>
                          <a:latin typeface="Times New Roman" panose="02020603050405020304" pitchFamily="18" charset="0"/>
                          <a:cs typeface="Times New Roman" panose="02020603050405020304" pitchFamily="18" charset="0"/>
                        </a:rPr>
                        <a:t>11</a:t>
                      </a:r>
                      <a:endParaRPr kumimoji="0" lang="en-US" altLang="de-DE" sz="1800" b="1" i="0" u="none" strike="noStrike" cap="none" normalizeH="0" baseline="3000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de-DE" sz="1800" b="1" i="0" u="none" strike="noStrike" cap="none" normalizeH="0" baseline="3000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0" latinLnBrk="0" hangingPunct="0">
                        <a:spcBef>
                          <a:spcPct val="20000"/>
                        </a:spcBef>
                        <a:defRPr sz="2800" kern="1200">
                          <a:solidFill>
                            <a:schemeClr val="tx1"/>
                          </a:solidFill>
                          <a:latin typeface="Arial" charset="0"/>
                        </a:defRPr>
                      </a:lvl1pPr>
                      <a:lvl2pPr marL="742950" indent="-285750" algn="l" defTabSz="457200" rtl="0" eaLnBrk="0" latinLnBrk="0" hangingPunct="0">
                        <a:spcBef>
                          <a:spcPct val="20000"/>
                        </a:spcBef>
                        <a:defRPr sz="2400" kern="1200">
                          <a:solidFill>
                            <a:schemeClr val="tx1"/>
                          </a:solidFill>
                          <a:latin typeface="Arial" charset="0"/>
                        </a:defRPr>
                      </a:lvl2pPr>
                      <a:lvl3pPr marL="1143000" indent="-228600" algn="l" defTabSz="457200" rtl="0" eaLnBrk="0" latinLnBrk="0" hangingPunct="0">
                        <a:spcBef>
                          <a:spcPct val="20000"/>
                        </a:spcBef>
                        <a:defRPr sz="2000" kern="1200">
                          <a:solidFill>
                            <a:schemeClr val="tx1"/>
                          </a:solidFill>
                          <a:latin typeface="Arial" charset="0"/>
                        </a:defRPr>
                      </a:lvl3pPr>
                      <a:lvl4pPr marL="1600200" indent="-228600" algn="l" defTabSz="457200" rtl="0" eaLnBrk="0" latinLnBrk="0" hangingPunct="0">
                        <a:spcBef>
                          <a:spcPct val="20000"/>
                        </a:spcBef>
                        <a:defRPr sz="1800" kern="1200">
                          <a:solidFill>
                            <a:schemeClr val="tx1"/>
                          </a:solidFill>
                          <a:latin typeface="Arial" charset="0"/>
                        </a:defRPr>
                      </a:lvl4pPr>
                      <a:lvl5pPr marL="2057400" indent="-228600" algn="l" defTabSz="457200" rtl="0" eaLnBrk="0" latinLnBrk="0" hangingPunct="0">
                        <a:spcBef>
                          <a:spcPct val="20000"/>
                        </a:spcBef>
                        <a:defRPr sz="1800" kern="1200">
                          <a:solidFill>
                            <a:schemeClr val="tx1"/>
                          </a:solidFill>
                          <a:latin typeface="Arial" charset="0"/>
                        </a:defRPr>
                      </a:lvl5pPr>
                      <a:lvl6pPr marL="2514600" indent="-228600" algn="l" defTabSz="457200" rtl="0" eaLnBrk="0" fontAlgn="base" latinLnBrk="0" hangingPunct="0">
                        <a:spcBef>
                          <a:spcPct val="20000"/>
                        </a:spcBef>
                        <a:spcAft>
                          <a:spcPct val="0"/>
                        </a:spcAft>
                        <a:defRPr sz="1800" kern="1200">
                          <a:solidFill>
                            <a:schemeClr val="tx1"/>
                          </a:solidFill>
                          <a:latin typeface="Arial" charset="0"/>
                        </a:defRPr>
                      </a:lvl6pPr>
                      <a:lvl7pPr marL="2971800" indent="-228600" algn="l" defTabSz="457200" rtl="0" eaLnBrk="0" fontAlgn="base" latinLnBrk="0" hangingPunct="0">
                        <a:spcBef>
                          <a:spcPct val="20000"/>
                        </a:spcBef>
                        <a:spcAft>
                          <a:spcPct val="0"/>
                        </a:spcAft>
                        <a:defRPr sz="1800" kern="1200">
                          <a:solidFill>
                            <a:schemeClr val="tx1"/>
                          </a:solidFill>
                          <a:latin typeface="Arial" charset="0"/>
                        </a:defRPr>
                      </a:lvl7pPr>
                      <a:lvl8pPr marL="3429000" indent="-228600" algn="l" defTabSz="457200" rtl="0" eaLnBrk="0" fontAlgn="base" latinLnBrk="0" hangingPunct="0">
                        <a:spcBef>
                          <a:spcPct val="20000"/>
                        </a:spcBef>
                        <a:spcAft>
                          <a:spcPct val="0"/>
                        </a:spcAft>
                        <a:defRPr sz="1800" kern="1200">
                          <a:solidFill>
                            <a:schemeClr val="tx1"/>
                          </a:solidFill>
                          <a:latin typeface="Arial" charset="0"/>
                        </a:defRPr>
                      </a:lvl8pPr>
                      <a:lvl9pPr marL="3886200" indent="-228600" algn="l" defTabSz="457200" rtl="0" eaLnBrk="0" fontAlgn="base" latinLnBrk="0" hangingPunct="0">
                        <a:spcBef>
                          <a:spcPct val="20000"/>
                        </a:spcBef>
                        <a:spcAft>
                          <a:spcPct val="0"/>
                        </a:spcAft>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800" b="1"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rPr>
                        <a:t>U</a:t>
                      </a:r>
                      <a:r>
                        <a:rPr kumimoji="0" lang="en-US" altLang="de-DE" sz="1800" b="1" u="none" strike="noStrike" cap="none" normalizeH="0" baseline="30000" noProof="0" dirty="0">
                          <a:ln>
                            <a:noFill/>
                          </a:ln>
                          <a:solidFill>
                            <a:schemeClr val="bg2"/>
                          </a:solidFill>
                          <a:effectLst/>
                          <a:latin typeface="Times New Roman" panose="02020603050405020304" pitchFamily="18" charset="0"/>
                          <a:cs typeface="Times New Roman" panose="02020603050405020304" pitchFamily="18" charset="0"/>
                        </a:rPr>
                        <a:t>28+</a:t>
                      </a:r>
                      <a:endParaRPr kumimoji="0" lang="en-US" altLang="de-DE" sz="1800" b="1" i="0" u="none" strike="noStrike" cap="none" normalizeH="0" baseline="3000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de-DE" sz="1800" b="1" i="0" u="none" strike="noStrike" cap="none" normalizeH="0" baseline="0" noProof="0" dirty="0">
                        <a:ln>
                          <a:noFill/>
                        </a:ln>
                        <a:solidFill>
                          <a:schemeClr val="bg2"/>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46083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800" b="1" u="none" strike="noStrike" cap="none" normalizeH="0" baseline="0" noProof="0" dirty="0">
                          <a:ln>
                            <a:noFill/>
                          </a:ln>
                          <a:solidFill>
                            <a:srgbClr val="000099"/>
                          </a:solidFill>
                          <a:effectLst/>
                          <a:latin typeface="Times New Roman" panose="02020603050405020304" pitchFamily="18" charset="0"/>
                          <a:cs typeface="Times New Roman" panose="02020603050405020304" pitchFamily="18" charset="0"/>
                        </a:rPr>
                        <a:t>IMP</a:t>
                      </a:r>
                      <a:endParaRPr kumimoji="0" lang="en-US" altLang="de-DE" sz="1800" b="1" i="0" u="none" strike="noStrike" cap="none" normalizeH="0" baseline="0" noProof="0" dirty="0">
                        <a:ln>
                          <a:noFill/>
                        </a:ln>
                        <a:solidFill>
                          <a:srgbClr val="000099"/>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w="12700" cmpd="sng">
                      <a:solidFill>
                        <a:srgbClr val="F79646"/>
                      </a:solid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800" b="1" u="none" strike="noStrike" cap="none" normalizeH="0" baseline="0" noProof="0" dirty="0">
                          <a:ln>
                            <a:noFill/>
                          </a:ln>
                          <a:solidFill>
                            <a:srgbClr val="000099"/>
                          </a:solidFill>
                          <a:effectLst/>
                          <a:latin typeface="Times New Roman" panose="02020603050405020304" pitchFamily="18" charset="0"/>
                          <a:cs typeface="Times New Roman" panose="02020603050405020304" pitchFamily="18" charset="0"/>
                        </a:rPr>
                        <a:t>HIA</a:t>
                      </a:r>
                      <a:r>
                        <a:rPr kumimoji="0" lang="en-US" altLang="zh-CN" sz="1800" b="1" u="none" strike="noStrike" cap="none" normalizeH="0" baseline="0" noProof="0" dirty="0">
                          <a:ln>
                            <a:noFill/>
                          </a:ln>
                          <a:solidFill>
                            <a:srgbClr val="000099"/>
                          </a:solidFill>
                          <a:effectLst/>
                          <a:latin typeface="Times New Roman" panose="02020603050405020304" pitchFamily="18" charset="0"/>
                          <a:cs typeface="Times New Roman" panose="02020603050405020304" pitchFamily="18" charset="0"/>
                        </a:rPr>
                        <a:t>F-</a:t>
                      </a:r>
                      <a:r>
                        <a:rPr kumimoji="0" lang="en-US" altLang="zh-CN" sz="1800" b="1" u="none" strike="noStrike" cap="none" normalizeH="0" baseline="0" noProof="0" dirty="0" err="1">
                          <a:ln>
                            <a:noFill/>
                          </a:ln>
                          <a:solidFill>
                            <a:srgbClr val="000099"/>
                          </a:solidFill>
                          <a:effectLst/>
                          <a:latin typeface="Times New Roman" panose="02020603050405020304" pitchFamily="18" charset="0"/>
                          <a:cs typeface="Times New Roman" panose="02020603050405020304" pitchFamily="18" charset="0"/>
                        </a:rPr>
                        <a:t>BRing</a:t>
                      </a:r>
                      <a:r>
                        <a:rPr kumimoji="0" lang="en-US" altLang="zh-CN" sz="1800" b="1" u="none" strike="noStrike" cap="none" normalizeH="0" baseline="0" noProof="0" dirty="0">
                          <a:ln>
                            <a:noFill/>
                          </a:ln>
                          <a:solidFill>
                            <a:srgbClr val="000099"/>
                          </a:solidFill>
                          <a:effectLst/>
                          <a:latin typeface="Times New Roman" panose="02020603050405020304" pitchFamily="18" charset="0"/>
                          <a:cs typeface="Times New Roman" panose="02020603050405020304" pitchFamily="18" charset="0"/>
                        </a:rPr>
                        <a:t>-N</a:t>
                      </a:r>
                      <a:endParaRPr kumimoji="0" lang="en-US" altLang="de-DE" sz="1800" b="1" i="0" u="none" strike="noStrike" cap="none" normalizeH="0" baseline="0" noProof="0" dirty="0">
                        <a:ln>
                          <a:noFill/>
                        </a:ln>
                        <a:solidFill>
                          <a:srgbClr val="000099"/>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1800" b="1" u="none" strike="noStrike" cap="none" normalizeH="0" baseline="0" noProof="0" dirty="0">
                          <a:ln>
                            <a:noFill/>
                          </a:ln>
                          <a:solidFill>
                            <a:srgbClr val="000099"/>
                          </a:solidFill>
                          <a:effectLst/>
                          <a:latin typeface="Times New Roman" panose="02020603050405020304" pitchFamily="18" charset="0"/>
                          <a:cs typeface="Times New Roman" panose="02020603050405020304" pitchFamily="18" charset="0"/>
                        </a:rPr>
                        <a:t>2.0</a:t>
                      </a:r>
                      <a:r>
                        <a:rPr lang="en-US" altLang="zh-CN" sz="1800" b="1" kern="0" dirty="0">
                          <a:solidFill>
                            <a:srgbClr val="000099"/>
                          </a:solidFill>
                          <a:latin typeface="Times New Roman" panose="02020603050405020304" pitchFamily="18" charset="0"/>
                          <a:cs typeface="Times New Roman" panose="02020603050405020304" pitchFamily="18" charset="0"/>
                        </a:rPr>
                        <a:t>×</a:t>
                      </a:r>
                      <a:r>
                        <a:rPr kumimoji="0" lang="en-US" altLang="de-DE" sz="1800" b="1" u="none" strike="noStrike" cap="none" normalizeH="0" baseline="0" noProof="0" dirty="0">
                          <a:ln>
                            <a:noFill/>
                          </a:ln>
                          <a:solidFill>
                            <a:srgbClr val="000099"/>
                          </a:solidFill>
                          <a:effectLst/>
                          <a:latin typeface="Times New Roman" panose="02020603050405020304" pitchFamily="18" charset="0"/>
                          <a:cs typeface="Times New Roman" panose="02020603050405020304" pitchFamily="18" charset="0"/>
                        </a:rPr>
                        <a:t>10</a:t>
                      </a:r>
                      <a:r>
                        <a:rPr kumimoji="0" lang="en-US" altLang="de-DE" sz="1800" b="1" u="none" strike="noStrike" cap="none" normalizeH="0" baseline="30000" noProof="0" dirty="0">
                          <a:ln>
                            <a:noFill/>
                          </a:ln>
                          <a:solidFill>
                            <a:srgbClr val="000099"/>
                          </a:solidFill>
                          <a:effectLst/>
                          <a:latin typeface="Times New Roman" panose="02020603050405020304" pitchFamily="18" charset="0"/>
                          <a:cs typeface="Times New Roman" panose="02020603050405020304" pitchFamily="18" charset="0"/>
                        </a:rPr>
                        <a:t>11</a:t>
                      </a:r>
                      <a:endParaRPr kumimoji="0" lang="en-US" altLang="de-DE" sz="1800" b="1" i="0" u="none" strike="noStrike" cap="none" normalizeH="0" baseline="30000" noProof="0" dirty="0">
                        <a:ln>
                          <a:noFill/>
                        </a:ln>
                        <a:solidFill>
                          <a:srgbClr val="000099"/>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de-DE" sz="1800" b="1" i="0" u="none" strike="noStrike" cap="none" normalizeH="0" baseline="30000" noProof="0" dirty="0">
                        <a:ln>
                          <a:noFill/>
                        </a:ln>
                        <a:solidFill>
                          <a:srgbClr val="000099"/>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1800" b="1" u="none" strike="noStrike" cap="none" normalizeH="0" baseline="0" noProof="0" dirty="0">
                          <a:ln>
                            <a:noFill/>
                          </a:ln>
                          <a:solidFill>
                            <a:srgbClr val="000099"/>
                          </a:solidFill>
                          <a:effectLst/>
                          <a:latin typeface="Times New Roman" panose="02020603050405020304" pitchFamily="18" charset="0"/>
                          <a:cs typeface="Times New Roman" panose="02020603050405020304" pitchFamily="18" charset="0"/>
                        </a:rPr>
                        <a:t>U</a:t>
                      </a:r>
                      <a:r>
                        <a:rPr kumimoji="0" lang="en-US" altLang="de-DE" sz="1800" b="1" u="none" strike="noStrike" cap="none" normalizeH="0" baseline="30000" noProof="0" dirty="0">
                          <a:ln>
                            <a:noFill/>
                          </a:ln>
                          <a:solidFill>
                            <a:srgbClr val="000099"/>
                          </a:solidFill>
                          <a:effectLst/>
                          <a:latin typeface="Times New Roman" panose="02020603050405020304" pitchFamily="18" charset="0"/>
                          <a:cs typeface="Times New Roman" panose="02020603050405020304" pitchFamily="18" charset="0"/>
                        </a:rPr>
                        <a:t>35+</a:t>
                      </a:r>
                      <a:endParaRPr kumimoji="0" lang="en-US" altLang="de-DE" sz="1800" b="1" i="0" u="none" strike="noStrike" cap="none" normalizeH="0" baseline="30000" noProof="0" dirty="0">
                        <a:ln>
                          <a:noFill/>
                        </a:ln>
                        <a:solidFill>
                          <a:srgbClr val="000099"/>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1800" b="1" u="none" strike="noStrike" cap="none" normalizeH="0" baseline="0" noProof="0" dirty="0">
                          <a:ln>
                            <a:noFill/>
                          </a:ln>
                          <a:solidFill>
                            <a:srgbClr val="000099"/>
                          </a:solidFill>
                          <a:effectLst/>
                          <a:latin typeface="Times New Roman" panose="02020603050405020304" pitchFamily="18" charset="0"/>
                          <a:cs typeface="Times New Roman" panose="02020603050405020304" pitchFamily="18" charset="0"/>
                        </a:rPr>
                        <a:t>5</a:t>
                      </a:r>
                      <a:r>
                        <a:rPr kumimoji="0" lang="en-US" altLang="zh-CN" sz="1800" b="1" u="none" strike="noStrike" cap="none" normalizeH="0" baseline="0" noProof="0" dirty="0">
                          <a:ln>
                            <a:noFill/>
                          </a:ln>
                          <a:solidFill>
                            <a:srgbClr val="000099"/>
                          </a:solidFill>
                          <a:effectLst/>
                          <a:latin typeface="Times New Roman" panose="02020603050405020304" pitchFamily="18" charset="0"/>
                          <a:cs typeface="Times New Roman" panose="02020603050405020304" pitchFamily="18" charset="0"/>
                        </a:rPr>
                        <a:t>-10Hz, </a:t>
                      </a:r>
                      <a:r>
                        <a:rPr kumimoji="0" lang="en-US" altLang="zh-CN" sz="1800" b="1" u="none" strike="noStrike" cap="none" normalizeH="0" baseline="0" noProof="0" dirty="0">
                          <a:ln>
                            <a:noFill/>
                          </a:ln>
                          <a:solidFill>
                            <a:srgbClr val="FF0000"/>
                          </a:solidFill>
                          <a:effectLst/>
                          <a:latin typeface="Times New Roman" panose="02020603050405020304" pitchFamily="18" charset="0"/>
                          <a:cs typeface="Times New Roman" panose="02020603050405020304" pitchFamily="18" charset="0"/>
                        </a:rPr>
                        <a:t>10-20Hz</a:t>
                      </a:r>
                      <a:endParaRPr kumimoji="0" lang="en-US" altLang="de-DE" sz="1800" b="1" i="0" u="none" strike="noStrike" cap="none" normalizeH="0" baseline="0" noProof="0" dirty="0">
                        <a:ln>
                          <a:noFill/>
                        </a:ln>
                        <a:solidFill>
                          <a:srgbClr val="FF0000"/>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2492105810"/>
                  </a:ext>
                </a:extLst>
              </a:tr>
              <a:tr h="76303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800" b="1" u="none" strike="noStrike" cap="none" normalizeH="0" baseline="0" noProof="0" dirty="0">
                          <a:ln>
                            <a:noFill/>
                          </a:ln>
                          <a:solidFill>
                            <a:srgbClr val="000099"/>
                          </a:solidFill>
                          <a:effectLst/>
                          <a:latin typeface="Times New Roman" panose="02020603050405020304" pitchFamily="18" charset="0"/>
                          <a:cs typeface="Times New Roman" panose="02020603050405020304" pitchFamily="18" charset="0"/>
                        </a:rPr>
                        <a:t>IMP</a:t>
                      </a:r>
                      <a:endParaRPr kumimoji="0" lang="en-US" altLang="de-DE" sz="1800" b="1" i="0" u="none" strike="noStrike" cap="none" normalizeH="0" baseline="0" noProof="0" dirty="0">
                        <a:ln>
                          <a:noFill/>
                        </a:ln>
                        <a:solidFill>
                          <a:srgbClr val="000099"/>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w="12700" cmpd="sng">
                      <a:solidFill>
                        <a:srgbClr val="F79646"/>
                      </a:solid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800" b="1" u="none" strike="noStrike" cap="none" normalizeH="0" baseline="0" noProof="0" dirty="0">
                          <a:ln>
                            <a:noFill/>
                          </a:ln>
                          <a:solidFill>
                            <a:srgbClr val="000099"/>
                          </a:solidFill>
                          <a:effectLst/>
                          <a:latin typeface="Times New Roman" panose="02020603050405020304" pitchFamily="18" charset="0"/>
                          <a:cs typeface="Times New Roman" panose="02020603050405020304" pitchFamily="18" charset="0"/>
                        </a:rPr>
                        <a:t>HIA</a:t>
                      </a:r>
                      <a:r>
                        <a:rPr kumimoji="0" lang="en-US" altLang="zh-CN" sz="1800" b="1" u="none" strike="noStrike" cap="none" normalizeH="0" baseline="0" noProof="0" dirty="0">
                          <a:ln>
                            <a:noFill/>
                          </a:ln>
                          <a:solidFill>
                            <a:srgbClr val="000099"/>
                          </a:solidFill>
                          <a:effectLst/>
                          <a:latin typeface="Times New Roman" panose="02020603050405020304" pitchFamily="18" charset="0"/>
                          <a:cs typeface="Times New Roman" panose="02020603050405020304" pitchFamily="18" charset="0"/>
                        </a:rPr>
                        <a:t>F-</a:t>
                      </a:r>
                      <a:r>
                        <a:rPr kumimoji="0" lang="en-US" altLang="zh-CN" sz="1800" b="1" u="none" strike="noStrike" cap="none" normalizeH="0" baseline="0" noProof="0" dirty="0" err="1">
                          <a:ln>
                            <a:noFill/>
                          </a:ln>
                          <a:solidFill>
                            <a:srgbClr val="000099"/>
                          </a:solidFill>
                          <a:effectLst/>
                          <a:latin typeface="Times New Roman" panose="02020603050405020304" pitchFamily="18" charset="0"/>
                          <a:cs typeface="Times New Roman" panose="02020603050405020304" pitchFamily="18" charset="0"/>
                        </a:rPr>
                        <a:t>BRing</a:t>
                      </a:r>
                      <a:r>
                        <a:rPr kumimoji="0" lang="en-US" altLang="zh-CN" sz="1800" b="1" u="none" strike="noStrike" cap="none" normalizeH="0" baseline="0" noProof="0" dirty="0">
                          <a:ln>
                            <a:noFill/>
                          </a:ln>
                          <a:solidFill>
                            <a:srgbClr val="000099"/>
                          </a:solidFill>
                          <a:effectLst/>
                          <a:latin typeface="Times New Roman" panose="02020603050405020304" pitchFamily="18" charset="0"/>
                          <a:cs typeface="Times New Roman" panose="02020603050405020304" pitchFamily="18" charset="0"/>
                        </a:rPr>
                        <a:t>-S</a:t>
                      </a:r>
                      <a:endParaRPr kumimoji="0" lang="en-US" altLang="zh-CN" sz="1800" b="1" i="0" u="none" strike="noStrike" cap="none" normalizeH="0" baseline="0" noProof="0" dirty="0">
                        <a:ln>
                          <a:noFill/>
                        </a:ln>
                        <a:solidFill>
                          <a:srgbClr val="000099"/>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1800" b="1" u="none" strike="noStrike" cap="none" normalizeH="0" baseline="0" noProof="0" dirty="0">
                          <a:ln>
                            <a:noFill/>
                          </a:ln>
                          <a:solidFill>
                            <a:srgbClr val="000099"/>
                          </a:solidFill>
                          <a:effectLst/>
                          <a:latin typeface="Times New Roman" panose="02020603050405020304" pitchFamily="18" charset="0"/>
                          <a:cs typeface="Times New Roman" panose="02020603050405020304" pitchFamily="18" charset="0"/>
                        </a:rPr>
                        <a:t>1.0</a:t>
                      </a:r>
                      <a:r>
                        <a:rPr lang="en-US" altLang="zh-CN" sz="1800" b="1" kern="0" dirty="0">
                          <a:solidFill>
                            <a:srgbClr val="000099"/>
                          </a:solidFill>
                          <a:latin typeface="Times New Roman" panose="02020603050405020304" pitchFamily="18" charset="0"/>
                          <a:cs typeface="Times New Roman" panose="02020603050405020304" pitchFamily="18" charset="0"/>
                        </a:rPr>
                        <a:t>×</a:t>
                      </a:r>
                      <a:r>
                        <a:rPr kumimoji="0" lang="en-US" altLang="de-DE" sz="1800" b="1" u="none" strike="noStrike" cap="none" normalizeH="0" baseline="0" noProof="0" dirty="0">
                          <a:ln>
                            <a:noFill/>
                          </a:ln>
                          <a:solidFill>
                            <a:srgbClr val="000099"/>
                          </a:solidFill>
                          <a:effectLst/>
                          <a:latin typeface="Times New Roman" panose="02020603050405020304" pitchFamily="18" charset="0"/>
                          <a:cs typeface="Times New Roman" panose="02020603050405020304" pitchFamily="18" charset="0"/>
                        </a:rPr>
                        <a:t>10</a:t>
                      </a:r>
                      <a:r>
                        <a:rPr kumimoji="0" lang="en-US" altLang="de-DE" sz="1800" b="1" u="none" strike="noStrike" cap="none" normalizeH="0" baseline="30000" noProof="0" dirty="0">
                          <a:ln>
                            <a:noFill/>
                          </a:ln>
                          <a:solidFill>
                            <a:srgbClr val="000099"/>
                          </a:solidFill>
                          <a:effectLst/>
                          <a:latin typeface="Times New Roman" panose="02020603050405020304" pitchFamily="18" charset="0"/>
                          <a:cs typeface="Times New Roman" panose="02020603050405020304" pitchFamily="18" charset="0"/>
                        </a:rPr>
                        <a:t>12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1800" b="1" u="none" strike="noStrike" cap="none" normalizeH="0" baseline="0" noProof="0" dirty="0">
                          <a:ln>
                            <a:noFill/>
                          </a:ln>
                          <a:solidFill>
                            <a:srgbClr val="FF0000"/>
                          </a:solidFill>
                          <a:effectLst/>
                          <a:latin typeface="Times New Roman" panose="02020603050405020304" pitchFamily="18" charset="0"/>
                          <a:cs typeface="Times New Roman" panose="02020603050405020304" pitchFamily="18" charset="0"/>
                        </a:rPr>
                        <a:t>2.0</a:t>
                      </a:r>
                      <a:r>
                        <a:rPr lang="en-US" altLang="zh-CN" sz="1800" b="1" kern="0" dirty="0">
                          <a:solidFill>
                            <a:srgbClr val="FF0000"/>
                          </a:solidFill>
                          <a:latin typeface="Times New Roman" panose="02020603050405020304" pitchFamily="18" charset="0"/>
                          <a:cs typeface="Times New Roman" panose="02020603050405020304" pitchFamily="18" charset="0"/>
                        </a:rPr>
                        <a:t>×</a:t>
                      </a:r>
                      <a:r>
                        <a:rPr kumimoji="0" lang="en-US" altLang="de-DE" sz="1800" b="1" u="none" strike="noStrike" cap="none" normalizeH="0" baseline="0" noProof="0" dirty="0">
                          <a:ln>
                            <a:noFill/>
                          </a:ln>
                          <a:solidFill>
                            <a:srgbClr val="FF0000"/>
                          </a:solidFill>
                          <a:effectLst/>
                          <a:latin typeface="Times New Roman" panose="02020603050405020304" pitchFamily="18" charset="0"/>
                          <a:cs typeface="Times New Roman" panose="02020603050405020304" pitchFamily="18" charset="0"/>
                        </a:rPr>
                        <a:t>10</a:t>
                      </a:r>
                      <a:r>
                        <a:rPr kumimoji="0" lang="en-US" altLang="de-DE" sz="1800" b="1" u="none" strike="noStrike" cap="none" normalizeH="0" baseline="30000" noProof="0" dirty="0">
                          <a:ln>
                            <a:noFill/>
                          </a:ln>
                          <a:solidFill>
                            <a:srgbClr val="FF0000"/>
                          </a:solidFill>
                          <a:effectLst/>
                          <a:latin typeface="Times New Roman" panose="02020603050405020304" pitchFamily="18" charset="0"/>
                          <a:cs typeface="Times New Roman" panose="02020603050405020304" pitchFamily="18" charset="0"/>
                        </a:rPr>
                        <a:t>12</a:t>
                      </a: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de-DE" sz="1800" b="1" i="0" u="none" strike="noStrike" cap="none" normalizeH="0" baseline="30000" noProof="0" dirty="0">
                        <a:ln>
                          <a:noFill/>
                        </a:ln>
                        <a:solidFill>
                          <a:srgbClr val="000099"/>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de-DE" sz="1800" b="1" u="none" strike="noStrike" cap="none" normalizeH="0" baseline="0" noProof="0" dirty="0">
                          <a:ln>
                            <a:noFill/>
                          </a:ln>
                          <a:solidFill>
                            <a:srgbClr val="000099"/>
                          </a:solidFill>
                          <a:effectLst/>
                          <a:latin typeface="Times New Roman" panose="02020603050405020304" pitchFamily="18" charset="0"/>
                          <a:cs typeface="Times New Roman" panose="02020603050405020304" pitchFamily="18" charset="0"/>
                        </a:rPr>
                        <a:t>U</a:t>
                      </a:r>
                      <a:r>
                        <a:rPr kumimoji="0" lang="en-US" altLang="de-DE" sz="1800" b="1" u="none" strike="noStrike" cap="none" normalizeH="0" baseline="30000" noProof="0" dirty="0">
                          <a:ln>
                            <a:noFill/>
                          </a:ln>
                          <a:solidFill>
                            <a:srgbClr val="000099"/>
                          </a:solidFill>
                          <a:effectLst/>
                          <a:latin typeface="Times New Roman" panose="02020603050405020304" pitchFamily="18" charset="0"/>
                          <a:cs typeface="Times New Roman" panose="02020603050405020304" pitchFamily="18" charset="0"/>
                        </a:rPr>
                        <a:t>35+</a:t>
                      </a:r>
                      <a:endParaRPr kumimoji="0" lang="en-US" altLang="de-DE" sz="1800" b="1" i="0" u="none" strike="noStrike" cap="none" normalizeH="0" baseline="30000" noProof="0" dirty="0">
                        <a:ln>
                          <a:noFill/>
                        </a:ln>
                        <a:solidFill>
                          <a:srgbClr val="000099"/>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de-DE" sz="1800" b="1" i="0" u="none" strike="noStrike" cap="none" normalizeH="0" baseline="0" noProof="0" dirty="0">
                        <a:ln>
                          <a:noFill/>
                        </a:ln>
                        <a:solidFill>
                          <a:srgbClr val="000099"/>
                        </a:solidFill>
                        <a:effectLst/>
                        <a:latin typeface="Times New Roman" panose="02020603050405020304" pitchFamily="18" charset="0"/>
                        <a:cs typeface="Times New Roman" panose="02020603050405020304" pitchFamily="18" charset="0"/>
                      </a:endParaRPr>
                    </a:p>
                  </a:txBody>
                  <a:tcPr marL="72000" marR="72000" marT="72000" marB="72000" anchor="ctr" anchorCtr="1" horzOverflow="overflow">
                    <a:lnL>
                      <a:no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039682586"/>
                  </a:ext>
                </a:extLst>
              </a:tr>
            </a:tbl>
          </a:graphicData>
        </a:graphic>
      </p:graphicFrame>
      <p:sp>
        <p:nvSpPr>
          <p:cNvPr id="9" name="TextBox 33"/>
          <p:cNvSpPr txBox="1"/>
          <p:nvPr/>
        </p:nvSpPr>
        <p:spPr>
          <a:xfrm>
            <a:off x="488633" y="1380115"/>
            <a:ext cx="8319906" cy="523220"/>
          </a:xfrm>
          <a:prstGeom prst="rect">
            <a:avLst/>
          </a:prstGeom>
          <a:solidFill>
            <a:srgbClr val="C0504D">
              <a:lumMod val="20000"/>
              <a:lumOff val="80000"/>
            </a:srgb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srgbClr val="000099"/>
                </a:solidFill>
                <a:effectLst/>
                <a:uLnTx/>
                <a:uFillTx/>
                <a:latin typeface="Calibri" panose="020F0502020204030204" pitchFamily="34" charset="0"/>
                <a:ea typeface="等线" panose="02010600030101010101" pitchFamily="2" charset="-122"/>
                <a:cs typeface="Times New Roman" panose="02020603050405020304" pitchFamily="18" charset="0"/>
              </a:rPr>
              <a:t>The highest pulse heavy ion beam intensity in the world</a:t>
            </a:r>
            <a:endParaRPr kumimoji="0" lang="zh-CN" altLang="en-US" sz="2800" b="0" i="0" u="none" strike="noStrike" kern="0" cap="none" spc="0" normalizeH="0" baseline="0" noProof="0" dirty="0">
              <a:ln>
                <a:noFill/>
              </a:ln>
              <a:solidFill>
                <a:srgbClr val="000099"/>
              </a:solidFill>
              <a:effectLst/>
              <a:uLnTx/>
              <a:uFillTx/>
              <a:latin typeface="Calibri" panose="020F0502020204030204" pitchFamily="34" charset="0"/>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68590762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05"/>
          <p:cNvSpPr/>
          <p:nvPr/>
        </p:nvSpPr>
        <p:spPr>
          <a:xfrm>
            <a:off x="117625" y="156173"/>
            <a:ext cx="7301268" cy="415110"/>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a:defRPr/>
            </a:pPr>
            <a:r>
              <a:rPr lang="en-US" altLang="zh-CN" sz="2800" b="1" dirty="0">
                <a:solidFill>
                  <a:prstClr val="black"/>
                </a:solidFill>
                <a:latin typeface="Times New Roman" panose="02020603050405020304" pitchFamily="18" charset="0"/>
                <a:cs typeface="Times New Roman" panose="02020603050405020304" pitchFamily="18" charset="0"/>
              </a:rPr>
              <a:t>HIAF introduction and status </a:t>
            </a:r>
            <a:endParaRPr lang="zh-CN" altLang="en-US" sz="2800" b="1" dirty="0">
              <a:solidFill>
                <a:prstClr val="black"/>
              </a:solidFill>
              <a:latin typeface="Times New Roman" panose="02020603050405020304" pitchFamily="18" charset="0"/>
              <a:cs typeface="Times New Roman" panose="02020603050405020304" pitchFamily="18" charset="0"/>
            </a:endParaRPr>
          </a:p>
        </p:txBody>
      </p:sp>
      <p:sp>
        <p:nvSpPr>
          <p:cNvPr id="11" name="Rectangle 2"/>
          <p:cNvSpPr>
            <a:spLocks noChangeArrowheads="1"/>
          </p:cNvSpPr>
          <p:nvPr/>
        </p:nvSpPr>
        <p:spPr bwMode="auto">
          <a:xfrm>
            <a:off x="1522874" y="795483"/>
            <a:ext cx="5809803" cy="558800"/>
          </a:xfrm>
          <a:prstGeom prst="rect">
            <a:avLst/>
          </a:prstGeom>
          <a:noFill/>
          <a:ln w="9525">
            <a:noFill/>
            <a:miter lim="800000"/>
            <a:headEnd/>
            <a:tailEnd/>
          </a:ln>
        </p:spPr>
        <p:txBody>
          <a:bodyPr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151" algn="l" rtl="0" fontAlgn="base">
              <a:spcBef>
                <a:spcPct val="0"/>
              </a:spcBef>
              <a:spcAft>
                <a:spcPct val="0"/>
              </a:spcAft>
              <a:defRPr kern="1200">
                <a:solidFill>
                  <a:schemeClr val="tx1"/>
                </a:solidFill>
                <a:latin typeface="Arial" pitchFamily="34" charset="0"/>
                <a:ea typeface="宋体" pitchFamily="2" charset="-122"/>
                <a:cs typeface="+mn-cs"/>
              </a:defRPr>
            </a:lvl2pPr>
            <a:lvl3pPr marL="914302" algn="l" rtl="0" fontAlgn="base">
              <a:spcBef>
                <a:spcPct val="0"/>
              </a:spcBef>
              <a:spcAft>
                <a:spcPct val="0"/>
              </a:spcAft>
              <a:defRPr kern="1200">
                <a:solidFill>
                  <a:schemeClr val="tx1"/>
                </a:solidFill>
                <a:latin typeface="Arial" pitchFamily="34" charset="0"/>
                <a:ea typeface="宋体" pitchFamily="2" charset="-122"/>
                <a:cs typeface="+mn-cs"/>
              </a:defRPr>
            </a:lvl3pPr>
            <a:lvl4pPr marL="1371453" algn="l" rtl="0" fontAlgn="base">
              <a:spcBef>
                <a:spcPct val="0"/>
              </a:spcBef>
              <a:spcAft>
                <a:spcPct val="0"/>
              </a:spcAft>
              <a:defRPr kern="1200">
                <a:solidFill>
                  <a:schemeClr val="tx1"/>
                </a:solidFill>
                <a:latin typeface="Arial" pitchFamily="34" charset="0"/>
                <a:ea typeface="宋体" pitchFamily="2" charset="-122"/>
                <a:cs typeface="+mn-cs"/>
              </a:defRPr>
            </a:lvl4pPr>
            <a:lvl5pPr marL="1828604" algn="l" rtl="0" fontAlgn="base">
              <a:spcBef>
                <a:spcPct val="0"/>
              </a:spcBef>
              <a:spcAft>
                <a:spcPct val="0"/>
              </a:spcAft>
              <a:defRPr kern="1200">
                <a:solidFill>
                  <a:schemeClr val="tx1"/>
                </a:solidFill>
                <a:latin typeface="Arial" pitchFamily="34" charset="0"/>
                <a:ea typeface="宋体" pitchFamily="2" charset="-122"/>
                <a:cs typeface="+mn-cs"/>
              </a:defRPr>
            </a:lvl5pPr>
            <a:lvl6pPr marL="2285755" algn="l" defTabSz="914302" rtl="0" eaLnBrk="1" latinLnBrk="0" hangingPunct="1">
              <a:defRPr kern="1200">
                <a:solidFill>
                  <a:schemeClr val="tx1"/>
                </a:solidFill>
                <a:latin typeface="Arial" pitchFamily="34" charset="0"/>
                <a:ea typeface="宋体" pitchFamily="2" charset="-122"/>
                <a:cs typeface="+mn-cs"/>
              </a:defRPr>
            </a:lvl6pPr>
            <a:lvl7pPr marL="2742906" algn="l" defTabSz="914302" rtl="0" eaLnBrk="1" latinLnBrk="0" hangingPunct="1">
              <a:defRPr kern="1200">
                <a:solidFill>
                  <a:schemeClr val="tx1"/>
                </a:solidFill>
                <a:latin typeface="Arial" pitchFamily="34" charset="0"/>
                <a:ea typeface="宋体" pitchFamily="2" charset="-122"/>
                <a:cs typeface="+mn-cs"/>
              </a:defRPr>
            </a:lvl7pPr>
            <a:lvl8pPr marL="3200057" algn="l" defTabSz="914302" rtl="0" eaLnBrk="1" latinLnBrk="0" hangingPunct="1">
              <a:defRPr kern="1200">
                <a:solidFill>
                  <a:schemeClr val="tx1"/>
                </a:solidFill>
                <a:latin typeface="Arial" pitchFamily="34" charset="0"/>
                <a:ea typeface="宋体" pitchFamily="2" charset="-122"/>
                <a:cs typeface="+mn-cs"/>
              </a:defRPr>
            </a:lvl8pPr>
            <a:lvl9pPr marL="3657208" algn="l" defTabSz="914302" rtl="0" eaLnBrk="1" latinLnBrk="0" hangingPunct="1">
              <a:defRPr kern="1200">
                <a:solidFill>
                  <a:schemeClr val="tx1"/>
                </a:solidFill>
                <a:latin typeface="Arial" pitchFamily="34" charset="0"/>
                <a:ea typeface="宋体" pitchFamily="2" charset="-122"/>
                <a:cs typeface="+mn-cs"/>
              </a:defRPr>
            </a:lvl9pPr>
          </a:lstStyle>
          <a:p>
            <a:pPr algn="ctr"/>
            <a:r>
              <a:rPr lang="en-US" altLang="zh-CN" sz="2800" b="1" dirty="0">
                <a:solidFill>
                  <a:srgbClr val="0000FF"/>
                </a:solidFill>
                <a:latin typeface="Arial"/>
                <a:ea typeface="黑体" pitchFamily="49" charset="-122"/>
                <a:cs typeface="Times New Roman" pitchFamily="18" charset="0"/>
              </a:rPr>
              <a:t>Schedule</a:t>
            </a:r>
          </a:p>
        </p:txBody>
      </p:sp>
      <p:pic>
        <p:nvPicPr>
          <p:cNvPr id="41" name="图片 3" descr="屏幕剪辑"/>
          <p:cNvPicPr>
            <a:picLocks noChangeAspect="1"/>
          </p:cNvPicPr>
          <p:nvPr/>
        </p:nvPicPr>
        <p:blipFill rotWithShape="1">
          <a:blip r:embed="rId3">
            <a:extLst>
              <a:ext uri="{28A0092B-C50C-407E-A947-70E740481C1C}">
                <a14:useLocalDpi xmlns:a14="http://schemas.microsoft.com/office/drawing/2010/main" val="0"/>
              </a:ext>
            </a:extLst>
          </a:blip>
          <a:srcRect t="2741" b="2948"/>
          <a:stretch/>
        </p:blipFill>
        <p:spPr bwMode="auto">
          <a:xfrm>
            <a:off x="0" y="1473384"/>
            <a:ext cx="9144000" cy="455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60771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234998" y="0"/>
            <a:ext cx="5929290" cy="620688"/>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a:solidFill>
                  <a:srgbClr val="0000FF"/>
                </a:solidFill>
                <a:latin typeface="Calibri"/>
              </a:rPr>
              <a:t>Outline</a:t>
            </a:r>
          </a:p>
        </p:txBody>
      </p:sp>
      <p:sp>
        <p:nvSpPr>
          <p:cNvPr id="4" name="Rectangle 3"/>
          <p:cNvSpPr txBox="1">
            <a:spLocks noChangeArrowheads="1"/>
          </p:cNvSpPr>
          <p:nvPr/>
        </p:nvSpPr>
        <p:spPr>
          <a:xfrm>
            <a:off x="815946" y="1337385"/>
            <a:ext cx="7658751" cy="455436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781968">
              <a:lnSpc>
                <a:spcPct val="150000"/>
              </a:lnSpc>
              <a:spcBef>
                <a:spcPts val="0"/>
              </a:spcBef>
              <a:buFontTx/>
              <a:buAutoNum type="arabicPeriod"/>
            </a:pPr>
            <a:r>
              <a:rPr lang="en-US" altLang="zh-CN" dirty="0">
                <a:solidFill>
                  <a:srgbClr val="0000CC"/>
                </a:solidFill>
                <a:latin typeface="Calibri"/>
              </a:rPr>
              <a:t> HIAF introduction and status</a:t>
            </a:r>
          </a:p>
          <a:p>
            <a:pPr marL="0" indent="0" defTabSz="781968">
              <a:lnSpc>
                <a:spcPct val="150000"/>
              </a:lnSpc>
              <a:spcBef>
                <a:spcPts val="0"/>
              </a:spcBef>
              <a:buFontTx/>
              <a:buAutoNum type="arabicPeriod"/>
            </a:pPr>
            <a:r>
              <a:rPr lang="en-US" altLang="zh-CN" b="1" dirty="0">
                <a:solidFill>
                  <a:srgbClr val="C00000"/>
                </a:solidFill>
                <a:latin typeface="Calibri"/>
              </a:rPr>
              <a:t> EIC proposals in the world </a:t>
            </a:r>
          </a:p>
          <a:p>
            <a:pPr marL="0" indent="0" defTabSz="781968">
              <a:lnSpc>
                <a:spcPct val="150000"/>
              </a:lnSpc>
              <a:spcBef>
                <a:spcPts val="0"/>
              </a:spcBef>
              <a:buFontTx/>
              <a:buAutoNum type="arabicPeriod"/>
            </a:pPr>
            <a:r>
              <a:rPr lang="en-US" altLang="zh-CN" dirty="0">
                <a:solidFill>
                  <a:srgbClr val="0000FF"/>
                </a:solidFill>
                <a:latin typeface="Calibri"/>
                <a:cs typeface="Arial" panose="020B0604020202020204" pitchFamily="34" charset="0"/>
              </a:rPr>
              <a:t> Concept design of EicC-1 accelerator</a:t>
            </a:r>
          </a:p>
          <a:p>
            <a:pPr marL="0" indent="0" defTabSz="781968">
              <a:lnSpc>
                <a:spcPct val="150000"/>
              </a:lnSpc>
              <a:spcBef>
                <a:spcPts val="0"/>
              </a:spcBef>
              <a:buFontTx/>
              <a:buAutoNum type="arabicPeriod"/>
            </a:pPr>
            <a:r>
              <a:rPr lang="en-US" altLang="zh-CN" dirty="0">
                <a:solidFill>
                  <a:srgbClr val="0000CC"/>
                </a:solidFill>
                <a:latin typeface="Calibri"/>
                <a:cs typeface="Arial" panose="020B0604020202020204" pitchFamily="34" charset="0"/>
              </a:rPr>
              <a:t> Interaction region and luminosity concept </a:t>
            </a:r>
          </a:p>
          <a:p>
            <a:pPr marL="0" indent="0" defTabSz="781968">
              <a:lnSpc>
                <a:spcPct val="150000"/>
              </a:lnSpc>
              <a:spcBef>
                <a:spcPts val="0"/>
              </a:spcBef>
              <a:buFontTx/>
              <a:buAutoNum type="arabicPeriod"/>
            </a:pPr>
            <a:r>
              <a:rPr lang="en-US" altLang="zh-CN" dirty="0">
                <a:solidFill>
                  <a:srgbClr val="0000CC"/>
                </a:solidFill>
                <a:latin typeface="Calibri"/>
                <a:cs typeface="Arial" panose="020B0604020202020204" pitchFamily="34" charset="0"/>
              </a:rPr>
              <a:t> Cooling strategy and design </a:t>
            </a:r>
          </a:p>
          <a:p>
            <a:pPr marL="0" indent="0" defTabSz="781968">
              <a:lnSpc>
                <a:spcPct val="150000"/>
              </a:lnSpc>
              <a:spcBef>
                <a:spcPts val="0"/>
              </a:spcBef>
              <a:buFontTx/>
              <a:buAutoNum type="arabicPeriod"/>
            </a:pPr>
            <a:r>
              <a:rPr lang="en-US" altLang="zh-CN" dirty="0">
                <a:solidFill>
                  <a:srgbClr val="0000CC"/>
                </a:solidFill>
                <a:latin typeface="Calibri"/>
                <a:cs typeface="Arial" panose="020B0604020202020204" pitchFamily="34" charset="0"/>
              </a:rPr>
              <a:t> Summary</a:t>
            </a:r>
          </a:p>
        </p:txBody>
      </p:sp>
    </p:spTree>
    <p:extLst>
      <p:ext uri="{BB962C8B-B14F-4D97-AF65-F5344CB8AC3E}">
        <p14:creationId xmlns:p14="http://schemas.microsoft.com/office/powerpoint/2010/main" val="353618507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8"/>
          <p:cNvGraphicFramePr>
            <a:graphicFrameLocks/>
          </p:cNvGraphicFramePr>
          <p:nvPr/>
        </p:nvGraphicFramePr>
        <p:xfrm>
          <a:off x="110925" y="4022206"/>
          <a:ext cx="3733800" cy="1828800"/>
        </p:xfrm>
        <a:graphic>
          <a:graphicData uri="http://schemas.openxmlformats.org/drawingml/2006/table">
            <a:tbl>
              <a:tblPr firstRow="1" bandRow="1"/>
              <a:tblGrid>
                <a:gridCol w="1371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152400">
                <a:tc>
                  <a:txBody>
                    <a:bodyPr/>
                    <a:lstStyle>
                      <a:lvl1pPr marL="0" algn="l" defTabSz="457200" rtl="0" eaLnBrk="1" latinLnBrk="0" hangingPunct="1">
                        <a:defRPr sz="1800" b="1" kern="1200">
                          <a:solidFill>
                            <a:schemeClr val="lt1"/>
                          </a:solidFill>
                          <a:latin typeface="Times"/>
                        </a:defRPr>
                      </a:lvl1pPr>
                      <a:lvl2pPr marL="457200" algn="l" defTabSz="457200" rtl="0" eaLnBrk="1" latinLnBrk="0" hangingPunct="1">
                        <a:defRPr sz="1800" b="1" kern="1200">
                          <a:solidFill>
                            <a:schemeClr val="lt1"/>
                          </a:solidFill>
                          <a:latin typeface="Times"/>
                        </a:defRPr>
                      </a:lvl2pPr>
                      <a:lvl3pPr marL="914400" algn="l" defTabSz="457200" rtl="0" eaLnBrk="1" latinLnBrk="0" hangingPunct="1">
                        <a:defRPr sz="1800" b="1" kern="1200">
                          <a:solidFill>
                            <a:schemeClr val="lt1"/>
                          </a:solidFill>
                          <a:latin typeface="Times"/>
                        </a:defRPr>
                      </a:lvl3pPr>
                      <a:lvl4pPr marL="1371600" algn="l" defTabSz="457200" rtl="0" eaLnBrk="1" latinLnBrk="0" hangingPunct="1">
                        <a:defRPr sz="1800" b="1" kern="1200">
                          <a:solidFill>
                            <a:schemeClr val="lt1"/>
                          </a:solidFill>
                          <a:latin typeface="Times"/>
                        </a:defRPr>
                      </a:lvl4pPr>
                      <a:lvl5pPr marL="1828800" algn="l" defTabSz="457200" rtl="0" eaLnBrk="1" latinLnBrk="0" hangingPunct="1">
                        <a:defRPr sz="1800" b="1" kern="1200">
                          <a:solidFill>
                            <a:schemeClr val="lt1"/>
                          </a:solidFill>
                          <a:latin typeface="Times"/>
                        </a:defRPr>
                      </a:lvl5pPr>
                      <a:lvl6pPr marL="2286000" algn="l" defTabSz="457200" rtl="0" eaLnBrk="1" latinLnBrk="0" hangingPunct="1">
                        <a:defRPr sz="1800" b="1" kern="1200">
                          <a:solidFill>
                            <a:schemeClr val="lt1"/>
                          </a:solidFill>
                          <a:latin typeface="Times"/>
                        </a:defRPr>
                      </a:lvl6pPr>
                      <a:lvl7pPr marL="2743200" algn="l" defTabSz="457200" rtl="0" eaLnBrk="1" latinLnBrk="0" hangingPunct="1">
                        <a:defRPr sz="1800" b="1" kern="1200">
                          <a:solidFill>
                            <a:schemeClr val="lt1"/>
                          </a:solidFill>
                          <a:latin typeface="Times"/>
                        </a:defRPr>
                      </a:lvl7pPr>
                      <a:lvl8pPr marL="3200400" algn="l" defTabSz="457200" rtl="0" eaLnBrk="1" latinLnBrk="0" hangingPunct="1">
                        <a:defRPr sz="1800" b="1" kern="1200">
                          <a:solidFill>
                            <a:schemeClr val="lt1"/>
                          </a:solidFill>
                          <a:latin typeface="Times"/>
                        </a:defRPr>
                      </a:lvl8pPr>
                      <a:lvl9pPr marL="3657600" algn="l" defTabSz="457200" rtl="0" eaLnBrk="1" latinLnBrk="0" hangingPunct="1">
                        <a:defRPr sz="1800" b="1" kern="1200">
                          <a:solidFill>
                            <a:schemeClr val="lt1"/>
                          </a:solidFill>
                          <a:latin typeface="Times"/>
                        </a:defRPr>
                      </a:lvl9pPr>
                    </a:lstStyle>
                    <a:p>
                      <a:endParaRPr lang="en-US" sz="1400" b="0" dirty="0">
                        <a:latin typeface="Arial" pitchFamily="34" charset="0"/>
                        <a:cs typeface="Arial"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457200" rtl="0" eaLnBrk="1" latinLnBrk="0" hangingPunct="1">
                        <a:defRPr sz="1800" b="1" kern="1200">
                          <a:solidFill>
                            <a:schemeClr val="lt1"/>
                          </a:solidFill>
                          <a:latin typeface="Times"/>
                        </a:defRPr>
                      </a:lvl1pPr>
                      <a:lvl2pPr marL="457200" algn="l" defTabSz="457200" rtl="0" eaLnBrk="1" latinLnBrk="0" hangingPunct="1">
                        <a:defRPr sz="1800" b="1" kern="1200">
                          <a:solidFill>
                            <a:schemeClr val="lt1"/>
                          </a:solidFill>
                          <a:latin typeface="Times"/>
                        </a:defRPr>
                      </a:lvl2pPr>
                      <a:lvl3pPr marL="914400" algn="l" defTabSz="457200" rtl="0" eaLnBrk="1" latinLnBrk="0" hangingPunct="1">
                        <a:defRPr sz="1800" b="1" kern="1200">
                          <a:solidFill>
                            <a:schemeClr val="lt1"/>
                          </a:solidFill>
                          <a:latin typeface="Times"/>
                        </a:defRPr>
                      </a:lvl3pPr>
                      <a:lvl4pPr marL="1371600" algn="l" defTabSz="457200" rtl="0" eaLnBrk="1" latinLnBrk="0" hangingPunct="1">
                        <a:defRPr sz="1800" b="1" kern="1200">
                          <a:solidFill>
                            <a:schemeClr val="lt1"/>
                          </a:solidFill>
                          <a:latin typeface="Times"/>
                        </a:defRPr>
                      </a:lvl4pPr>
                      <a:lvl5pPr marL="1828800" algn="l" defTabSz="457200" rtl="0" eaLnBrk="1" latinLnBrk="0" hangingPunct="1">
                        <a:defRPr sz="1800" b="1" kern="1200">
                          <a:solidFill>
                            <a:schemeClr val="lt1"/>
                          </a:solidFill>
                          <a:latin typeface="Times"/>
                        </a:defRPr>
                      </a:lvl5pPr>
                      <a:lvl6pPr marL="2286000" algn="l" defTabSz="457200" rtl="0" eaLnBrk="1" latinLnBrk="0" hangingPunct="1">
                        <a:defRPr sz="1800" b="1" kern="1200">
                          <a:solidFill>
                            <a:schemeClr val="lt1"/>
                          </a:solidFill>
                          <a:latin typeface="Times"/>
                        </a:defRPr>
                      </a:lvl6pPr>
                      <a:lvl7pPr marL="2743200" algn="l" defTabSz="457200" rtl="0" eaLnBrk="1" latinLnBrk="0" hangingPunct="1">
                        <a:defRPr sz="1800" b="1" kern="1200">
                          <a:solidFill>
                            <a:schemeClr val="lt1"/>
                          </a:solidFill>
                          <a:latin typeface="Times"/>
                        </a:defRPr>
                      </a:lvl7pPr>
                      <a:lvl8pPr marL="3200400" algn="l" defTabSz="457200" rtl="0" eaLnBrk="1" latinLnBrk="0" hangingPunct="1">
                        <a:defRPr sz="1800" b="1" kern="1200">
                          <a:solidFill>
                            <a:schemeClr val="lt1"/>
                          </a:solidFill>
                          <a:latin typeface="Times"/>
                        </a:defRPr>
                      </a:lvl8pPr>
                      <a:lvl9pPr marL="3657600" algn="l" defTabSz="457200" rtl="0" eaLnBrk="1" latinLnBrk="0" hangingPunct="1">
                        <a:defRPr sz="1800" b="1" kern="1200">
                          <a:solidFill>
                            <a:schemeClr val="lt1"/>
                          </a:solidFill>
                          <a:latin typeface="Times"/>
                        </a:defRPr>
                      </a:lvl9pPr>
                    </a:lstStyle>
                    <a:p>
                      <a:pPr algn="ctr"/>
                      <a:endParaRPr lang="en-US" sz="1400" b="0" dirty="0">
                        <a:latin typeface="Arial" pitchFamily="34" charset="0"/>
                        <a:cs typeface="Arial"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457200" rtl="0" eaLnBrk="1" latinLnBrk="0" hangingPunct="1">
                        <a:defRPr sz="1800" b="1" kern="1200">
                          <a:solidFill>
                            <a:schemeClr val="lt1"/>
                          </a:solidFill>
                          <a:latin typeface="Times"/>
                        </a:defRPr>
                      </a:lvl1pPr>
                      <a:lvl2pPr marL="457200" algn="l" defTabSz="457200" rtl="0" eaLnBrk="1" latinLnBrk="0" hangingPunct="1">
                        <a:defRPr sz="1800" b="1" kern="1200">
                          <a:solidFill>
                            <a:schemeClr val="lt1"/>
                          </a:solidFill>
                          <a:latin typeface="Times"/>
                        </a:defRPr>
                      </a:lvl2pPr>
                      <a:lvl3pPr marL="914400" algn="l" defTabSz="457200" rtl="0" eaLnBrk="1" latinLnBrk="0" hangingPunct="1">
                        <a:defRPr sz="1800" b="1" kern="1200">
                          <a:solidFill>
                            <a:schemeClr val="lt1"/>
                          </a:solidFill>
                          <a:latin typeface="Times"/>
                        </a:defRPr>
                      </a:lvl3pPr>
                      <a:lvl4pPr marL="1371600" algn="l" defTabSz="457200" rtl="0" eaLnBrk="1" latinLnBrk="0" hangingPunct="1">
                        <a:defRPr sz="1800" b="1" kern="1200">
                          <a:solidFill>
                            <a:schemeClr val="lt1"/>
                          </a:solidFill>
                          <a:latin typeface="Times"/>
                        </a:defRPr>
                      </a:lvl4pPr>
                      <a:lvl5pPr marL="1828800" algn="l" defTabSz="457200" rtl="0" eaLnBrk="1" latinLnBrk="0" hangingPunct="1">
                        <a:defRPr sz="1800" b="1" kern="1200">
                          <a:solidFill>
                            <a:schemeClr val="lt1"/>
                          </a:solidFill>
                          <a:latin typeface="Times"/>
                        </a:defRPr>
                      </a:lvl5pPr>
                      <a:lvl6pPr marL="2286000" algn="l" defTabSz="457200" rtl="0" eaLnBrk="1" latinLnBrk="0" hangingPunct="1">
                        <a:defRPr sz="1800" b="1" kern="1200">
                          <a:solidFill>
                            <a:schemeClr val="lt1"/>
                          </a:solidFill>
                          <a:latin typeface="Times"/>
                        </a:defRPr>
                      </a:lvl6pPr>
                      <a:lvl7pPr marL="2743200" algn="l" defTabSz="457200" rtl="0" eaLnBrk="1" latinLnBrk="0" hangingPunct="1">
                        <a:defRPr sz="1800" b="1" kern="1200">
                          <a:solidFill>
                            <a:schemeClr val="lt1"/>
                          </a:solidFill>
                          <a:latin typeface="Times"/>
                        </a:defRPr>
                      </a:lvl7pPr>
                      <a:lvl8pPr marL="3200400" algn="l" defTabSz="457200" rtl="0" eaLnBrk="1" latinLnBrk="0" hangingPunct="1">
                        <a:defRPr sz="1800" b="1" kern="1200">
                          <a:solidFill>
                            <a:schemeClr val="lt1"/>
                          </a:solidFill>
                          <a:latin typeface="Times"/>
                        </a:defRPr>
                      </a:lvl8pPr>
                      <a:lvl9pPr marL="3657600" algn="l" defTabSz="457200" rtl="0" eaLnBrk="1" latinLnBrk="0" hangingPunct="1">
                        <a:defRPr sz="1800" b="1" kern="1200">
                          <a:solidFill>
                            <a:schemeClr val="lt1"/>
                          </a:solidFill>
                          <a:latin typeface="Times"/>
                        </a:defRPr>
                      </a:lvl9pPr>
                    </a:lstStyle>
                    <a:p>
                      <a:pPr algn="ctr"/>
                      <a:r>
                        <a:rPr lang="en-US" sz="1400" b="1" dirty="0">
                          <a:latin typeface="Arial" pitchFamily="34" charset="0"/>
                          <a:cs typeface="Arial" pitchFamily="34" charset="0"/>
                        </a:rPr>
                        <a:t>Lepton</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457200" rtl="0" eaLnBrk="1" latinLnBrk="0" hangingPunct="1">
                        <a:defRPr sz="1800" b="1" kern="1200">
                          <a:solidFill>
                            <a:schemeClr val="lt1"/>
                          </a:solidFill>
                          <a:latin typeface="Times"/>
                        </a:defRPr>
                      </a:lvl1pPr>
                      <a:lvl2pPr marL="457200" algn="l" defTabSz="457200" rtl="0" eaLnBrk="1" latinLnBrk="0" hangingPunct="1">
                        <a:defRPr sz="1800" b="1" kern="1200">
                          <a:solidFill>
                            <a:schemeClr val="lt1"/>
                          </a:solidFill>
                          <a:latin typeface="Times"/>
                        </a:defRPr>
                      </a:lvl2pPr>
                      <a:lvl3pPr marL="914400" algn="l" defTabSz="457200" rtl="0" eaLnBrk="1" latinLnBrk="0" hangingPunct="1">
                        <a:defRPr sz="1800" b="1" kern="1200">
                          <a:solidFill>
                            <a:schemeClr val="lt1"/>
                          </a:solidFill>
                          <a:latin typeface="Times"/>
                        </a:defRPr>
                      </a:lvl3pPr>
                      <a:lvl4pPr marL="1371600" algn="l" defTabSz="457200" rtl="0" eaLnBrk="1" latinLnBrk="0" hangingPunct="1">
                        <a:defRPr sz="1800" b="1" kern="1200">
                          <a:solidFill>
                            <a:schemeClr val="lt1"/>
                          </a:solidFill>
                          <a:latin typeface="Times"/>
                        </a:defRPr>
                      </a:lvl4pPr>
                      <a:lvl5pPr marL="1828800" algn="l" defTabSz="457200" rtl="0" eaLnBrk="1" latinLnBrk="0" hangingPunct="1">
                        <a:defRPr sz="1800" b="1" kern="1200">
                          <a:solidFill>
                            <a:schemeClr val="lt1"/>
                          </a:solidFill>
                          <a:latin typeface="Times"/>
                        </a:defRPr>
                      </a:lvl5pPr>
                      <a:lvl6pPr marL="2286000" algn="l" defTabSz="457200" rtl="0" eaLnBrk="1" latinLnBrk="0" hangingPunct="1">
                        <a:defRPr sz="1800" b="1" kern="1200">
                          <a:solidFill>
                            <a:schemeClr val="lt1"/>
                          </a:solidFill>
                          <a:latin typeface="Times"/>
                        </a:defRPr>
                      </a:lvl6pPr>
                      <a:lvl7pPr marL="2743200" algn="l" defTabSz="457200" rtl="0" eaLnBrk="1" latinLnBrk="0" hangingPunct="1">
                        <a:defRPr sz="1800" b="1" kern="1200">
                          <a:solidFill>
                            <a:schemeClr val="lt1"/>
                          </a:solidFill>
                          <a:latin typeface="Times"/>
                        </a:defRPr>
                      </a:lvl7pPr>
                      <a:lvl8pPr marL="3200400" algn="l" defTabSz="457200" rtl="0" eaLnBrk="1" latinLnBrk="0" hangingPunct="1">
                        <a:defRPr sz="1800" b="1" kern="1200">
                          <a:solidFill>
                            <a:schemeClr val="lt1"/>
                          </a:solidFill>
                          <a:latin typeface="Times"/>
                        </a:defRPr>
                      </a:lvl8pPr>
                      <a:lvl9pPr marL="3657600" algn="l" defTabSz="457200" rtl="0" eaLnBrk="1" latinLnBrk="0" hangingPunct="1">
                        <a:defRPr sz="1800" b="1" kern="1200">
                          <a:solidFill>
                            <a:schemeClr val="lt1"/>
                          </a:solidFill>
                          <a:latin typeface="Times"/>
                        </a:defRPr>
                      </a:lvl9pPr>
                    </a:lstStyle>
                    <a:p>
                      <a:pPr algn="ctr"/>
                      <a:r>
                        <a:rPr lang="en-US" sz="1400" b="1" dirty="0">
                          <a:latin typeface="Arial" pitchFamily="34" charset="0"/>
                          <a:cs typeface="Arial" pitchFamily="34" charset="0"/>
                        </a:rPr>
                        <a:t>Proton</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10000"/>
                  </a:ext>
                </a:extLst>
              </a:tr>
              <a:tr h="284881">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r>
                        <a:rPr lang="en-US" sz="1400" b="1" dirty="0">
                          <a:latin typeface="Arial" pitchFamily="34" charset="0"/>
                          <a:cs typeface="Arial" pitchFamily="34" charset="0"/>
                        </a:rPr>
                        <a:t>Energy</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400" b="0" dirty="0" err="1">
                          <a:latin typeface="Arial" pitchFamily="34" charset="0"/>
                          <a:cs typeface="Arial" pitchFamily="34" charset="0"/>
                        </a:rPr>
                        <a:t>GeV</a:t>
                      </a:r>
                      <a:endParaRPr lang="en-US" sz="1400" b="0" dirty="0">
                        <a:latin typeface="Arial" pitchFamily="34" charset="0"/>
                        <a:cs typeface="Arial"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400" b="0" dirty="0">
                          <a:latin typeface="Arial" pitchFamily="34" charset="0"/>
                          <a:cs typeface="Arial" pitchFamily="34" charset="0"/>
                        </a:rPr>
                        <a:t>27.5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400" b="0" dirty="0">
                          <a:latin typeface="Arial" pitchFamily="34" charset="0"/>
                          <a:cs typeface="Arial" pitchFamily="34" charset="0"/>
                        </a:rPr>
                        <a:t>920</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1"/>
                  </a:ext>
                </a:extLst>
              </a:tr>
              <a:tr h="125302">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r>
                        <a:rPr lang="en-US" sz="1400" b="1" dirty="0">
                          <a:latin typeface="Arial" pitchFamily="34" charset="0"/>
                          <a:cs typeface="Arial" pitchFamily="34" charset="0"/>
                        </a:rPr>
                        <a:t>Intensities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400" b="0" dirty="0" err="1">
                          <a:latin typeface="Arial" pitchFamily="34" charset="0"/>
                          <a:cs typeface="Arial" pitchFamily="34" charset="0"/>
                        </a:rPr>
                        <a:t>mA</a:t>
                      </a:r>
                      <a:endParaRPr lang="en-US" sz="1400" b="0" dirty="0">
                        <a:latin typeface="Arial" pitchFamily="34" charset="0"/>
                        <a:cs typeface="Arial"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400" b="0" dirty="0">
                          <a:latin typeface="Arial" pitchFamily="34" charset="0"/>
                          <a:cs typeface="Arial" pitchFamily="34" charset="0"/>
                        </a:rPr>
                        <a:t>60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400" b="0" dirty="0">
                          <a:latin typeface="Arial" pitchFamily="34" charset="0"/>
                          <a:cs typeface="Arial" pitchFamily="34" charset="0"/>
                        </a:rPr>
                        <a:t>180x10</a:t>
                      </a:r>
                      <a:r>
                        <a:rPr lang="en-US" sz="1400" b="0" baseline="30000" dirty="0">
                          <a:latin typeface="Arial" pitchFamily="34" charset="0"/>
                          <a:cs typeface="Arial" pitchFamily="34" charset="0"/>
                        </a:rPr>
                        <a:t>11</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2"/>
                  </a:ext>
                </a:extLst>
              </a:tr>
              <a:tr h="125302">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r>
                        <a:rPr lang="en-US" sz="1400" b="1" dirty="0">
                          <a:latin typeface="Arial" pitchFamily="34" charset="0"/>
                          <a:cs typeface="Arial" pitchFamily="34" charset="0"/>
                        </a:rPr>
                        <a:t>Magnetic field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400" b="0" dirty="0">
                          <a:latin typeface="Arial" pitchFamily="34" charset="0"/>
                          <a:cs typeface="Arial" pitchFamily="34" charset="0"/>
                        </a:rPr>
                        <a:t>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400" b="0" dirty="0">
                          <a:latin typeface="Arial" pitchFamily="34" charset="0"/>
                          <a:cs typeface="Arial" pitchFamily="34" charset="0"/>
                        </a:rPr>
                        <a:t>0.15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400" b="0" dirty="0">
                          <a:latin typeface="Arial" pitchFamily="34" charset="0"/>
                          <a:cs typeface="Arial" pitchFamily="34" charset="0"/>
                        </a:rPr>
                        <a:t>1.5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3"/>
                  </a:ext>
                </a:extLst>
              </a:tr>
              <a:tr h="125302">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r>
                        <a:rPr lang="en-US" sz="1400" b="1" dirty="0">
                          <a:latin typeface="Arial" pitchFamily="34" charset="0"/>
                          <a:cs typeface="Arial" pitchFamily="34" charset="0"/>
                        </a:rPr>
                        <a:t>Acc. voltage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400" b="0" dirty="0">
                          <a:latin typeface="Arial" pitchFamily="34" charset="0"/>
                          <a:cs typeface="Arial" pitchFamily="34" charset="0"/>
                        </a:rPr>
                        <a:t>MV</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400" b="0" dirty="0">
                          <a:latin typeface="Arial" pitchFamily="34" charset="0"/>
                          <a:cs typeface="Arial" pitchFamily="34" charset="0"/>
                        </a:rPr>
                        <a:t>130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400" b="0" dirty="0">
                          <a:latin typeface="Arial" pitchFamily="34" charset="0"/>
                          <a:cs typeface="Arial" pitchFamily="34" charset="0"/>
                        </a:rPr>
                        <a:t>2</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extLst>
                  <a:ext uri="{0D108BD9-81ED-4DB2-BD59-A6C34878D82A}">
                    <a16:rowId xmlns:a16="http://schemas.microsoft.com/office/drawing/2014/main" val="10004"/>
                  </a:ext>
                </a:extLst>
              </a:tr>
              <a:tr h="152400">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r>
                        <a:rPr lang="en-US" sz="1400" b="1" dirty="0">
                          <a:latin typeface="Arial" pitchFamily="34" charset="0"/>
                          <a:cs typeface="Arial" pitchFamily="34" charset="0"/>
                        </a:rPr>
                        <a:t>e-polarization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400" b="0" dirty="0">
                          <a:latin typeface="Arial" pitchFamily="34" charset="0"/>
                          <a:cs typeface="Arial" pitchFamily="34" charset="0"/>
                        </a:rPr>
                        <a: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400" b="0" dirty="0">
                          <a:latin typeface="Arial" pitchFamily="34" charset="0"/>
                          <a:cs typeface="Arial" pitchFamily="34" charset="0"/>
                        </a:rPr>
                        <a:t>50</a:t>
                      </a:r>
                      <a:r>
                        <a:rPr lang="en-US" sz="1400" b="0" baseline="0" dirty="0">
                          <a:latin typeface="Arial" pitchFamily="34" charset="0"/>
                          <a:cs typeface="Arial" pitchFamily="34" charset="0"/>
                        </a:rPr>
                        <a:t> </a:t>
                      </a:r>
                      <a:r>
                        <a:rPr lang="en-US" sz="1400" b="0" dirty="0">
                          <a:latin typeface="Arial" pitchFamily="34" charset="0"/>
                          <a:cs typeface="Arial" pitchFamily="34" charset="0"/>
                        </a:rPr>
                        <a:t>to 70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400" dirty="0"/>
                        <a: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extLst>
                  <a:ext uri="{0D108BD9-81ED-4DB2-BD59-A6C34878D82A}">
                    <a16:rowId xmlns:a16="http://schemas.microsoft.com/office/drawing/2014/main" val="10005"/>
                  </a:ext>
                </a:extLst>
              </a:tr>
            </a:tbl>
          </a:graphicData>
        </a:graphic>
      </p:graphicFrame>
      <p:pic>
        <p:nvPicPr>
          <p:cNvPr id="9" name="Picture 2"/>
          <p:cNvPicPr>
            <a:picLocks noChangeAspect="1" noChangeArrowheads="1"/>
          </p:cNvPicPr>
          <p:nvPr/>
        </p:nvPicPr>
        <p:blipFill>
          <a:blip r:embed="rId3" cstate="print"/>
          <a:srcRect/>
          <a:stretch>
            <a:fillRect/>
          </a:stretch>
        </p:blipFill>
        <p:spPr bwMode="auto">
          <a:xfrm>
            <a:off x="187125" y="821806"/>
            <a:ext cx="3429000" cy="3006971"/>
          </a:xfrm>
          <a:prstGeom prst="rect">
            <a:avLst/>
          </a:prstGeom>
          <a:solidFill>
            <a:srgbClr val="6699FF"/>
          </a:solidFill>
          <a:ln w="9525">
            <a:noFill/>
            <a:miter lim="800000"/>
            <a:headEnd/>
            <a:tailEnd/>
          </a:ln>
          <a:effectLst/>
        </p:spPr>
      </p:pic>
      <p:sp>
        <p:nvSpPr>
          <p:cNvPr id="10" name="Text Box 3"/>
          <p:cNvSpPr txBox="1">
            <a:spLocks noChangeArrowheads="1"/>
          </p:cNvSpPr>
          <p:nvPr/>
        </p:nvSpPr>
        <p:spPr bwMode="auto">
          <a:xfrm>
            <a:off x="4191000" y="919227"/>
            <a:ext cx="4876800" cy="707886"/>
          </a:xfrm>
          <a:prstGeom prst="rect">
            <a:avLst/>
          </a:prstGeom>
          <a:solidFill>
            <a:srgbClr val="FFFF00"/>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ctr" fontAlgn="base">
              <a:spcBef>
                <a:spcPct val="0"/>
              </a:spcBef>
              <a:spcAft>
                <a:spcPct val="0"/>
              </a:spcAft>
              <a:defRPr/>
            </a:pPr>
            <a:r>
              <a:rPr lang="en-US" sz="2000" b="1" kern="0" dirty="0">
                <a:solidFill>
                  <a:srgbClr val="3333FF"/>
                </a:solidFill>
              </a:rPr>
              <a:t>A Ring-Ring (polarized) Lepton-Proton collider with 320 </a:t>
            </a:r>
            <a:r>
              <a:rPr lang="en-US" sz="2000" b="1" kern="0" dirty="0" err="1">
                <a:solidFill>
                  <a:srgbClr val="3333FF"/>
                </a:solidFill>
              </a:rPr>
              <a:t>GeV</a:t>
            </a:r>
            <a:r>
              <a:rPr lang="en-US" sz="2000" b="1" kern="0" dirty="0">
                <a:solidFill>
                  <a:srgbClr val="3333FF"/>
                </a:solidFill>
              </a:rPr>
              <a:t> CM energy</a:t>
            </a:r>
          </a:p>
        </p:txBody>
      </p:sp>
      <p:sp>
        <p:nvSpPr>
          <p:cNvPr id="11" name="Rectangle 7"/>
          <p:cNvSpPr/>
          <p:nvPr/>
        </p:nvSpPr>
        <p:spPr>
          <a:xfrm>
            <a:off x="3886200" y="1605027"/>
            <a:ext cx="5334000" cy="3539430"/>
          </a:xfrm>
          <a:prstGeom prst="rect">
            <a:avLst/>
          </a:prstGeom>
        </p:spPr>
        <p:txBody>
          <a:bodyPr wrap="square">
            <a:spAutoFit/>
          </a:bodyPr>
          <a:lstStyle/>
          <a:p>
            <a:pPr eaLnBrk="0" fontAlgn="base" hangingPunct="0">
              <a:spcBef>
                <a:spcPct val="0"/>
              </a:spcBef>
              <a:spcAft>
                <a:spcPct val="0"/>
              </a:spcAft>
            </a:pPr>
            <a:r>
              <a:rPr lang="en-US" sz="1600" dirty="0">
                <a:solidFill>
                  <a:srgbClr val="000000"/>
                </a:solidFill>
                <a:cs typeface="Arial" pitchFamily="34" charset="0"/>
              </a:rPr>
              <a:t>1981    Proposal</a:t>
            </a:r>
          </a:p>
          <a:p>
            <a:pPr eaLnBrk="0" fontAlgn="base" hangingPunct="0">
              <a:spcBef>
                <a:spcPct val="0"/>
              </a:spcBef>
              <a:spcAft>
                <a:spcPct val="0"/>
              </a:spcAft>
            </a:pPr>
            <a:r>
              <a:rPr lang="en-US" sz="1600" dirty="0">
                <a:solidFill>
                  <a:srgbClr val="000000"/>
                </a:solidFill>
                <a:cs typeface="Arial" pitchFamily="34" charset="0"/>
              </a:rPr>
              <a:t>1984    Start construction</a:t>
            </a:r>
          </a:p>
          <a:p>
            <a:pPr eaLnBrk="0" fontAlgn="base" hangingPunct="0">
              <a:spcBef>
                <a:spcPct val="0"/>
              </a:spcBef>
              <a:spcAft>
                <a:spcPct val="0"/>
              </a:spcAft>
            </a:pPr>
            <a:r>
              <a:rPr lang="en-US" sz="1600" dirty="0">
                <a:solidFill>
                  <a:srgbClr val="000000"/>
                </a:solidFill>
                <a:cs typeface="Arial" pitchFamily="34" charset="0"/>
              </a:rPr>
              <a:t>1991    Commissioning, first Collisions</a:t>
            </a:r>
          </a:p>
          <a:p>
            <a:pPr marL="342900" indent="-342900" eaLnBrk="0" fontAlgn="base" hangingPunct="0">
              <a:spcBef>
                <a:spcPct val="0"/>
              </a:spcBef>
              <a:spcAft>
                <a:spcPct val="0"/>
              </a:spcAft>
              <a:buFontTx/>
              <a:buAutoNum type="arabicPlain" startAt="1992"/>
            </a:pPr>
            <a:r>
              <a:rPr lang="en-US" sz="1600" dirty="0">
                <a:solidFill>
                  <a:srgbClr val="000000"/>
                </a:solidFill>
                <a:cs typeface="Arial" pitchFamily="34" charset="0"/>
              </a:rPr>
              <a:t>    Start Operations for H1 and ZEUS, </a:t>
            </a:r>
          </a:p>
          <a:p>
            <a:pPr marL="342900" indent="-342900" eaLnBrk="0" fontAlgn="base" hangingPunct="0">
              <a:spcBef>
                <a:spcPct val="0"/>
              </a:spcBef>
              <a:spcAft>
                <a:spcPct val="0"/>
              </a:spcAft>
            </a:pPr>
            <a:r>
              <a:rPr lang="en-US" sz="1600" b="1" dirty="0">
                <a:solidFill>
                  <a:srgbClr val="000000"/>
                </a:solidFill>
                <a:cs typeface="Arial" pitchFamily="34" charset="0"/>
              </a:rPr>
              <a:t>	      </a:t>
            </a:r>
            <a:r>
              <a:rPr lang="en-US" sz="1600" b="1" dirty="0">
                <a:solidFill>
                  <a:srgbClr val="000000"/>
                </a:solidFill>
                <a:cs typeface="Arial" pitchFamily="34" charset="0"/>
                <a:sym typeface="Wingdings" pitchFamily="2" charset="2"/>
              </a:rPr>
              <a:t></a:t>
            </a:r>
            <a:r>
              <a:rPr lang="en-US" sz="1600" dirty="0">
                <a:solidFill>
                  <a:srgbClr val="3333FF"/>
                </a:solidFill>
                <a:cs typeface="Arial" pitchFamily="34" charset="0"/>
              </a:rPr>
              <a:t>1</a:t>
            </a:r>
            <a:r>
              <a:rPr lang="en-US" sz="1600" baseline="30000" dirty="0">
                <a:solidFill>
                  <a:srgbClr val="3333FF"/>
                </a:solidFill>
                <a:cs typeface="Arial" pitchFamily="34" charset="0"/>
              </a:rPr>
              <a:t>st</a:t>
            </a:r>
            <a:r>
              <a:rPr lang="en-US" sz="1600" dirty="0">
                <a:solidFill>
                  <a:srgbClr val="3333FF"/>
                </a:solidFill>
                <a:cs typeface="Arial" pitchFamily="34" charset="0"/>
              </a:rPr>
              <a:t> exciting results with low luminosity</a:t>
            </a:r>
          </a:p>
          <a:p>
            <a:pPr marL="342900" indent="-342900" eaLnBrk="0" fontAlgn="base" hangingPunct="0">
              <a:spcBef>
                <a:spcPct val="0"/>
              </a:spcBef>
              <a:spcAft>
                <a:spcPct val="0"/>
              </a:spcAft>
              <a:buFontTx/>
              <a:buAutoNum type="arabicPlain" startAt="1994"/>
            </a:pPr>
            <a:r>
              <a:rPr lang="en-US" sz="1600" dirty="0">
                <a:solidFill>
                  <a:srgbClr val="000000"/>
                </a:solidFill>
                <a:cs typeface="Arial" pitchFamily="34" charset="0"/>
              </a:rPr>
              <a:t>    Install East Spin Rotators </a:t>
            </a:r>
          </a:p>
          <a:p>
            <a:pPr marL="342900" indent="-342900" eaLnBrk="0" fontAlgn="base" hangingPunct="0">
              <a:spcBef>
                <a:spcPct val="0"/>
              </a:spcBef>
              <a:spcAft>
                <a:spcPct val="0"/>
              </a:spcAft>
            </a:pPr>
            <a:r>
              <a:rPr lang="en-US" sz="1600" dirty="0">
                <a:solidFill>
                  <a:srgbClr val="000000"/>
                </a:solidFill>
                <a:cs typeface="Arial" pitchFamily="34" charset="0"/>
                <a:sym typeface="Wingdings"/>
              </a:rPr>
              <a:t>            </a:t>
            </a:r>
            <a:r>
              <a:rPr lang="en-US" sz="1600" dirty="0">
                <a:solidFill>
                  <a:srgbClr val="000000"/>
                </a:solidFill>
                <a:cs typeface="Arial" pitchFamily="34" charset="0"/>
              </a:rPr>
              <a:t> </a:t>
            </a:r>
            <a:r>
              <a:rPr lang="en-US" sz="1600" dirty="0">
                <a:solidFill>
                  <a:srgbClr val="3333FF"/>
                </a:solidFill>
                <a:cs typeface="Arial" pitchFamily="34" charset="0"/>
              </a:rPr>
              <a:t>Longitudinal polarized leptons for HERMES</a:t>
            </a:r>
          </a:p>
          <a:p>
            <a:pPr eaLnBrk="0" fontAlgn="base" hangingPunct="0">
              <a:spcBef>
                <a:spcPct val="0"/>
              </a:spcBef>
              <a:spcAft>
                <a:spcPct val="0"/>
              </a:spcAft>
            </a:pPr>
            <a:r>
              <a:rPr lang="en-US" sz="1600" dirty="0">
                <a:solidFill>
                  <a:srgbClr val="000000"/>
                </a:solidFill>
                <a:cs typeface="Arial" pitchFamily="34" charset="0"/>
              </a:rPr>
              <a:t>1996    Install 4</a:t>
            </a:r>
            <a:r>
              <a:rPr lang="en-US" sz="1600" baseline="30000" dirty="0">
                <a:solidFill>
                  <a:srgbClr val="000000"/>
                </a:solidFill>
                <a:cs typeface="Arial" pitchFamily="34" charset="0"/>
              </a:rPr>
              <a:t>th</a:t>
            </a:r>
            <a:r>
              <a:rPr lang="en-US" sz="1600" dirty="0">
                <a:solidFill>
                  <a:srgbClr val="000000"/>
                </a:solidFill>
                <a:cs typeface="Arial" pitchFamily="34" charset="0"/>
              </a:rPr>
              <a:t> Interaction region for HERA-B</a:t>
            </a:r>
          </a:p>
          <a:p>
            <a:pPr eaLnBrk="0" fontAlgn="base" hangingPunct="0">
              <a:spcBef>
                <a:spcPct val="0"/>
              </a:spcBef>
              <a:spcAft>
                <a:spcPct val="0"/>
              </a:spcAft>
            </a:pPr>
            <a:r>
              <a:rPr lang="en-US" sz="1600" dirty="0">
                <a:solidFill>
                  <a:srgbClr val="000000"/>
                </a:solidFill>
                <a:cs typeface="Arial" pitchFamily="34" charset="0"/>
              </a:rPr>
              <a:t>1999    High Luminosity Run with electrons</a:t>
            </a:r>
          </a:p>
          <a:p>
            <a:pPr eaLnBrk="0" fontAlgn="base" hangingPunct="0">
              <a:spcBef>
                <a:spcPct val="0"/>
              </a:spcBef>
              <a:spcAft>
                <a:spcPct val="0"/>
              </a:spcAft>
            </a:pPr>
            <a:r>
              <a:rPr lang="en-US" sz="1600" dirty="0">
                <a:solidFill>
                  <a:srgbClr val="000000"/>
                </a:solidFill>
                <a:cs typeface="Arial" pitchFamily="34" charset="0"/>
              </a:rPr>
              <a:t>2000    High efficient luminosity production:100 /</a:t>
            </a:r>
            <a:r>
              <a:rPr lang="en-US" sz="1600" dirty="0" err="1">
                <a:solidFill>
                  <a:srgbClr val="000000"/>
                </a:solidFill>
                <a:cs typeface="Arial" pitchFamily="34" charset="0"/>
              </a:rPr>
              <a:t>pb</a:t>
            </a:r>
            <a:r>
              <a:rPr lang="en-US" sz="1600" dirty="0">
                <a:solidFill>
                  <a:srgbClr val="000000"/>
                </a:solidFill>
                <a:cs typeface="Arial" pitchFamily="34" charset="0"/>
              </a:rPr>
              <a:t>/y</a:t>
            </a:r>
          </a:p>
          <a:p>
            <a:pPr marL="342900" indent="-342900" eaLnBrk="0" fontAlgn="base" hangingPunct="0">
              <a:spcBef>
                <a:spcPct val="0"/>
              </a:spcBef>
              <a:spcAft>
                <a:spcPct val="0"/>
              </a:spcAft>
              <a:buFontTx/>
              <a:buAutoNum type="arabicPlain" startAt="2001"/>
            </a:pPr>
            <a:r>
              <a:rPr lang="en-US" sz="1600" dirty="0">
                <a:solidFill>
                  <a:srgbClr val="000000"/>
                </a:solidFill>
                <a:cs typeface="Arial" pitchFamily="34" charset="0"/>
              </a:rPr>
              <a:t>    Install luminosity upgrade, </a:t>
            </a:r>
          </a:p>
          <a:p>
            <a:pPr marL="342900" indent="-342900" eaLnBrk="0" fontAlgn="base" hangingPunct="0">
              <a:spcBef>
                <a:spcPct val="0"/>
              </a:spcBef>
              <a:spcAft>
                <a:spcPct val="0"/>
              </a:spcAft>
            </a:pPr>
            <a:r>
              <a:rPr lang="en-US" sz="1600" dirty="0">
                <a:solidFill>
                  <a:srgbClr val="000000"/>
                </a:solidFill>
                <a:cs typeface="Arial" pitchFamily="34" charset="0"/>
              </a:rPr>
              <a:t>            Spin Rotators for H1 and ZEUS</a:t>
            </a:r>
          </a:p>
          <a:p>
            <a:pPr marL="342900" indent="-342900" eaLnBrk="0" fontAlgn="base" hangingPunct="0">
              <a:spcBef>
                <a:spcPct val="0"/>
              </a:spcBef>
              <a:spcAft>
                <a:spcPct val="0"/>
              </a:spcAft>
              <a:buFontTx/>
              <a:buAutoNum type="arabicPlain" startAt="2003"/>
            </a:pPr>
            <a:r>
              <a:rPr lang="en-US" sz="1600" dirty="0">
                <a:solidFill>
                  <a:srgbClr val="000000"/>
                </a:solidFill>
                <a:cs typeface="Arial" pitchFamily="34" charset="0"/>
              </a:rPr>
              <a:t>    Longitudinal polarization in high energy collisions </a:t>
            </a:r>
          </a:p>
          <a:p>
            <a:pPr marL="342900" indent="-342900" eaLnBrk="0" fontAlgn="base" hangingPunct="0">
              <a:spcBef>
                <a:spcPct val="0"/>
              </a:spcBef>
              <a:spcAft>
                <a:spcPct val="0"/>
              </a:spcAft>
            </a:pPr>
            <a:r>
              <a:rPr lang="en-US" sz="1600" dirty="0">
                <a:solidFill>
                  <a:srgbClr val="000000"/>
                </a:solidFill>
                <a:cs typeface="Arial" pitchFamily="34" charset="0"/>
              </a:rPr>
              <a:t>2007    End of a highly successful program</a:t>
            </a:r>
          </a:p>
        </p:txBody>
      </p:sp>
      <p:pic>
        <p:nvPicPr>
          <p:cNvPr id="12" name="Picture 6" descr="HERA-Tunnel"/>
          <p:cNvPicPr>
            <a:picLocks noChangeAspect="1" noChangeArrowheads="1"/>
          </p:cNvPicPr>
          <p:nvPr/>
        </p:nvPicPr>
        <p:blipFill>
          <a:blip r:embed="rId4" cstate="print"/>
          <a:srcRect/>
          <a:stretch>
            <a:fillRect/>
          </a:stretch>
        </p:blipFill>
        <p:spPr bwMode="auto">
          <a:xfrm>
            <a:off x="4064161" y="5237440"/>
            <a:ext cx="2590800" cy="1405008"/>
          </a:xfrm>
          <a:prstGeom prst="rect">
            <a:avLst/>
          </a:prstGeom>
          <a:noFill/>
          <a:ln w="28575">
            <a:solidFill>
              <a:srgbClr val="CC9900"/>
            </a:solidFill>
            <a:miter lim="800000"/>
            <a:headEnd/>
            <a:tailEnd/>
          </a:ln>
          <a:effectLst>
            <a:outerShdw dist="35921" dir="2700000" algn="ctr" rotWithShape="0">
              <a:srgbClr val="808080"/>
            </a:outerShdw>
          </a:effectLst>
        </p:spPr>
      </p:pic>
      <p:sp>
        <p:nvSpPr>
          <p:cNvPr id="13" name="Text Box 3"/>
          <p:cNvSpPr txBox="1">
            <a:spLocks noChangeArrowheads="1"/>
          </p:cNvSpPr>
          <p:nvPr/>
        </p:nvSpPr>
        <p:spPr bwMode="auto">
          <a:xfrm>
            <a:off x="488550" y="5903094"/>
            <a:ext cx="3048000" cy="769441"/>
          </a:xfrm>
          <a:prstGeom prst="rect">
            <a:avLst/>
          </a:prstGeom>
          <a:solidFill>
            <a:srgbClr val="FFC000"/>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ctr" fontAlgn="base">
              <a:spcBef>
                <a:spcPct val="0"/>
              </a:spcBef>
              <a:spcAft>
                <a:spcPct val="0"/>
              </a:spcAft>
              <a:defRPr/>
            </a:pPr>
            <a:r>
              <a:rPr lang="en-US" sz="2200" b="1" kern="0" dirty="0">
                <a:solidFill>
                  <a:srgbClr val="000000"/>
                </a:solidFill>
              </a:rPr>
              <a:t>Final luminosity  </a:t>
            </a:r>
          </a:p>
          <a:p>
            <a:pPr algn="ctr" fontAlgn="base">
              <a:spcBef>
                <a:spcPct val="0"/>
              </a:spcBef>
              <a:spcAft>
                <a:spcPct val="0"/>
              </a:spcAft>
              <a:defRPr/>
            </a:pPr>
            <a:r>
              <a:rPr lang="en-US" sz="2200" b="1" kern="0" dirty="0">
                <a:solidFill>
                  <a:srgbClr val="000000"/>
                </a:solidFill>
              </a:rPr>
              <a:t>(1.5 to 5)x10</a:t>
            </a:r>
            <a:r>
              <a:rPr lang="en-US" sz="2200" b="1" kern="0" baseline="30000" dirty="0">
                <a:solidFill>
                  <a:srgbClr val="000000"/>
                </a:solidFill>
              </a:rPr>
              <a:t>31</a:t>
            </a:r>
            <a:r>
              <a:rPr lang="en-US" sz="2200" b="1" kern="0" dirty="0">
                <a:solidFill>
                  <a:srgbClr val="000000"/>
                </a:solidFill>
              </a:rPr>
              <a:t> cm</a:t>
            </a:r>
            <a:r>
              <a:rPr lang="en-US" sz="2200" b="1" kern="0" baseline="30000" dirty="0">
                <a:solidFill>
                  <a:srgbClr val="000000"/>
                </a:solidFill>
              </a:rPr>
              <a:t>-2</a:t>
            </a:r>
            <a:r>
              <a:rPr lang="en-US" sz="2200" b="1" kern="0" dirty="0">
                <a:solidFill>
                  <a:srgbClr val="000000"/>
                </a:solidFill>
              </a:rPr>
              <a:t>s</a:t>
            </a:r>
            <a:r>
              <a:rPr lang="en-US" sz="2200" b="1" kern="0" baseline="30000" dirty="0">
                <a:solidFill>
                  <a:srgbClr val="000000"/>
                </a:solidFill>
              </a:rPr>
              <a:t>-1</a:t>
            </a:r>
          </a:p>
        </p:txBody>
      </p:sp>
      <p:pic>
        <p:nvPicPr>
          <p:cNvPr id="14" name="Picture 2" descr="https://media.desy.de/DESYmediabank/ConvertAssets/HERA-Tunnel_1984-90-a3.jpg"/>
          <p:cNvPicPr>
            <a:picLocks noChangeAspect="1" noChangeArrowheads="1"/>
          </p:cNvPicPr>
          <p:nvPr/>
        </p:nvPicPr>
        <p:blipFill>
          <a:blip r:embed="rId5" cstate="print"/>
          <a:srcRect l="4255"/>
          <a:stretch>
            <a:fillRect/>
          </a:stretch>
        </p:blipFill>
        <p:spPr bwMode="auto">
          <a:xfrm>
            <a:off x="6865719" y="5233840"/>
            <a:ext cx="2023640" cy="1432383"/>
          </a:xfrm>
          <a:prstGeom prst="rect">
            <a:avLst/>
          </a:prstGeom>
          <a:noFill/>
          <a:ln w="9525">
            <a:noFill/>
            <a:miter lim="800000"/>
            <a:headEnd/>
            <a:tailEnd/>
          </a:ln>
        </p:spPr>
      </p:pic>
      <p:sp>
        <p:nvSpPr>
          <p:cNvPr id="16" name="Rectangle 14"/>
          <p:cNvSpPr/>
          <p:nvPr/>
        </p:nvSpPr>
        <p:spPr>
          <a:xfrm>
            <a:off x="4741761" y="6242338"/>
            <a:ext cx="3048000" cy="400110"/>
          </a:xfrm>
          <a:prstGeom prst="rect">
            <a:avLst/>
          </a:prstGeom>
          <a:solidFill>
            <a:srgbClr val="0070C0"/>
          </a:solidFill>
        </p:spPr>
        <p:txBody>
          <a:bodyPr wrap="square">
            <a:spAutoFit/>
          </a:bodyPr>
          <a:lstStyle/>
          <a:p>
            <a:pPr algn="ctr" eaLnBrk="0" fontAlgn="base" hangingPunct="0">
              <a:spcBef>
                <a:spcPct val="0"/>
              </a:spcBef>
              <a:spcAft>
                <a:spcPct val="0"/>
              </a:spcAft>
              <a:defRPr/>
            </a:pPr>
            <a:r>
              <a:rPr lang="en-US" sz="2000" b="1" dirty="0">
                <a:solidFill>
                  <a:srgbClr val="FFFFFF"/>
                </a:solidFill>
                <a:cs typeface="Arial" pitchFamily="34" charset="0"/>
              </a:rPr>
              <a:t>Tunnel: 5.2 m diameter</a:t>
            </a:r>
          </a:p>
        </p:txBody>
      </p:sp>
      <p:sp>
        <p:nvSpPr>
          <p:cNvPr id="18" name="Title 1"/>
          <p:cNvSpPr txBox="1">
            <a:spLocks/>
          </p:cNvSpPr>
          <p:nvPr/>
        </p:nvSpPr>
        <p:spPr bwMode="auto">
          <a:xfrm>
            <a:off x="116491" y="-12526"/>
            <a:ext cx="7092383"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FF0000"/>
                </a:solidFill>
                <a:latin typeface="Arial" pitchFamily="34" charset="0"/>
                <a:ea typeface="+mj-ea"/>
                <a:cs typeface="Arial" pitchFamily="34" charset="0"/>
              </a:defRPr>
            </a:lvl1pPr>
            <a:lvl2pPr algn="ctr" rtl="0" fontAlgn="base">
              <a:spcBef>
                <a:spcPct val="0"/>
              </a:spcBef>
              <a:spcAft>
                <a:spcPct val="0"/>
              </a:spcAft>
              <a:defRPr sz="3600" b="1">
                <a:solidFill>
                  <a:schemeClr val="tx2"/>
                </a:solidFill>
                <a:latin typeface="Times"/>
              </a:defRPr>
            </a:lvl2pPr>
            <a:lvl3pPr algn="ctr" rtl="0" fontAlgn="base">
              <a:spcBef>
                <a:spcPct val="0"/>
              </a:spcBef>
              <a:spcAft>
                <a:spcPct val="0"/>
              </a:spcAft>
              <a:defRPr sz="3600" b="1">
                <a:solidFill>
                  <a:schemeClr val="tx2"/>
                </a:solidFill>
                <a:latin typeface="Times"/>
              </a:defRPr>
            </a:lvl3pPr>
            <a:lvl4pPr algn="ctr" rtl="0" fontAlgn="base">
              <a:spcBef>
                <a:spcPct val="0"/>
              </a:spcBef>
              <a:spcAft>
                <a:spcPct val="0"/>
              </a:spcAft>
              <a:defRPr sz="3600" b="1">
                <a:solidFill>
                  <a:schemeClr val="tx2"/>
                </a:solidFill>
                <a:latin typeface="Times"/>
              </a:defRPr>
            </a:lvl4pPr>
            <a:lvl5pPr algn="ctr" rtl="0" fontAlgn="base">
              <a:spcBef>
                <a:spcPct val="0"/>
              </a:spcBef>
              <a:spcAft>
                <a:spcPct val="0"/>
              </a:spcAft>
              <a:defRPr sz="3600" b="1">
                <a:solidFill>
                  <a:schemeClr val="tx2"/>
                </a:solidFill>
                <a:latin typeface="Times"/>
              </a:defRPr>
            </a:lvl5pPr>
            <a:lvl6pPr marL="457200" algn="ctr" rtl="0" fontAlgn="base">
              <a:spcBef>
                <a:spcPct val="0"/>
              </a:spcBef>
              <a:spcAft>
                <a:spcPct val="0"/>
              </a:spcAft>
              <a:defRPr sz="3600" b="1">
                <a:solidFill>
                  <a:schemeClr val="tx2"/>
                </a:solidFill>
                <a:latin typeface="Times"/>
              </a:defRPr>
            </a:lvl6pPr>
            <a:lvl7pPr marL="914400" algn="ctr" rtl="0" fontAlgn="base">
              <a:spcBef>
                <a:spcPct val="0"/>
              </a:spcBef>
              <a:spcAft>
                <a:spcPct val="0"/>
              </a:spcAft>
              <a:defRPr sz="3600" b="1">
                <a:solidFill>
                  <a:schemeClr val="tx2"/>
                </a:solidFill>
                <a:latin typeface="Times"/>
              </a:defRPr>
            </a:lvl7pPr>
            <a:lvl8pPr marL="1371600" algn="ctr" rtl="0" fontAlgn="base">
              <a:spcBef>
                <a:spcPct val="0"/>
              </a:spcBef>
              <a:spcAft>
                <a:spcPct val="0"/>
              </a:spcAft>
              <a:defRPr sz="3600" b="1">
                <a:solidFill>
                  <a:schemeClr val="tx2"/>
                </a:solidFill>
                <a:latin typeface="Times"/>
              </a:defRPr>
            </a:lvl8pPr>
            <a:lvl9pPr marL="1828800" algn="ctr" rtl="0" fontAlgn="base">
              <a:spcBef>
                <a:spcPct val="0"/>
              </a:spcBef>
              <a:spcAft>
                <a:spcPct val="0"/>
              </a:spcAft>
              <a:defRPr sz="3600" b="1">
                <a:solidFill>
                  <a:schemeClr val="tx2"/>
                </a:solidFill>
                <a:latin typeface="Times"/>
              </a:defRPr>
            </a:lvl9pPr>
          </a:lstStyle>
          <a:p>
            <a:pPr algn="l">
              <a:defRPr/>
            </a:pPr>
            <a:r>
              <a:rPr lang="en-US" sz="3200" kern="0" dirty="0">
                <a:solidFill>
                  <a:srgbClr val="3333FF"/>
                </a:solidFill>
                <a:latin typeface="Times New Roman" panose="02020603050405020304" pitchFamily="18" charset="0"/>
                <a:ea typeface="黑体" panose="02010609060101010101" pitchFamily="49" charset="-122"/>
                <a:cs typeface="Times New Roman" panose="02020603050405020304" pitchFamily="18" charset="0"/>
              </a:rPr>
              <a:t>HERA: </a:t>
            </a:r>
            <a:r>
              <a:rPr lang="en-US" sz="3200" kern="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First EIC machine in the world </a:t>
            </a:r>
          </a:p>
        </p:txBody>
      </p:sp>
    </p:spTree>
    <p:extLst>
      <p:ext uri="{BB962C8B-B14F-4D97-AF65-F5344CB8AC3E}">
        <p14:creationId xmlns:p14="http://schemas.microsoft.com/office/powerpoint/2010/main" val="3322672600"/>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16491" y="-12526"/>
            <a:ext cx="7092383"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b="1">
                <a:solidFill>
                  <a:srgbClr val="FF0000"/>
                </a:solidFill>
                <a:latin typeface="Arial" pitchFamily="34" charset="0"/>
                <a:ea typeface="+mj-ea"/>
                <a:cs typeface="Arial" pitchFamily="34" charset="0"/>
              </a:defRPr>
            </a:lvl1pPr>
            <a:lvl2pPr algn="ctr" rtl="0" fontAlgn="base">
              <a:spcBef>
                <a:spcPct val="0"/>
              </a:spcBef>
              <a:spcAft>
                <a:spcPct val="0"/>
              </a:spcAft>
              <a:defRPr sz="3600" b="1">
                <a:solidFill>
                  <a:schemeClr val="tx2"/>
                </a:solidFill>
                <a:latin typeface="Times"/>
              </a:defRPr>
            </a:lvl2pPr>
            <a:lvl3pPr algn="ctr" rtl="0" fontAlgn="base">
              <a:spcBef>
                <a:spcPct val="0"/>
              </a:spcBef>
              <a:spcAft>
                <a:spcPct val="0"/>
              </a:spcAft>
              <a:defRPr sz="3600" b="1">
                <a:solidFill>
                  <a:schemeClr val="tx2"/>
                </a:solidFill>
                <a:latin typeface="Times"/>
              </a:defRPr>
            </a:lvl3pPr>
            <a:lvl4pPr algn="ctr" rtl="0" fontAlgn="base">
              <a:spcBef>
                <a:spcPct val="0"/>
              </a:spcBef>
              <a:spcAft>
                <a:spcPct val="0"/>
              </a:spcAft>
              <a:defRPr sz="3600" b="1">
                <a:solidFill>
                  <a:schemeClr val="tx2"/>
                </a:solidFill>
                <a:latin typeface="Times"/>
              </a:defRPr>
            </a:lvl4pPr>
            <a:lvl5pPr algn="ctr" rtl="0" fontAlgn="base">
              <a:spcBef>
                <a:spcPct val="0"/>
              </a:spcBef>
              <a:spcAft>
                <a:spcPct val="0"/>
              </a:spcAft>
              <a:defRPr sz="3600" b="1">
                <a:solidFill>
                  <a:schemeClr val="tx2"/>
                </a:solidFill>
                <a:latin typeface="Times"/>
              </a:defRPr>
            </a:lvl5pPr>
            <a:lvl6pPr marL="457200" algn="ctr" rtl="0" fontAlgn="base">
              <a:spcBef>
                <a:spcPct val="0"/>
              </a:spcBef>
              <a:spcAft>
                <a:spcPct val="0"/>
              </a:spcAft>
              <a:defRPr sz="3600" b="1">
                <a:solidFill>
                  <a:schemeClr val="tx2"/>
                </a:solidFill>
                <a:latin typeface="Times"/>
              </a:defRPr>
            </a:lvl6pPr>
            <a:lvl7pPr marL="914400" algn="ctr" rtl="0" fontAlgn="base">
              <a:spcBef>
                <a:spcPct val="0"/>
              </a:spcBef>
              <a:spcAft>
                <a:spcPct val="0"/>
              </a:spcAft>
              <a:defRPr sz="3600" b="1">
                <a:solidFill>
                  <a:schemeClr val="tx2"/>
                </a:solidFill>
                <a:latin typeface="Times"/>
              </a:defRPr>
            </a:lvl7pPr>
            <a:lvl8pPr marL="1371600" algn="ctr" rtl="0" fontAlgn="base">
              <a:spcBef>
                <a:spcPct val="0"/>
              </a:spcBef>
              <a:spcAft>
                <a:spcPct val="0"/>
              </a:spcAft>
              <a:defRPr sz="3600" b="1">
                <a:solidFill>
                  <a:schemeClr val="tx2"/>
                </a:solidFill>
                <a:latin typeface="Times"/>
              </a:defRPr>
            </a:lvl8pPr>
            <a:lvl9pPr marL="1828800" algn="ctr" rtl="0" fontAlgn="base">
              <a:spcBef>
                <a:spcPct val="0"/>
              </a:spcBef>
              <a:spcAft>
                <a:spcPct val="0"/>
              </a:spcAft>
              <a:defRPr sz="3600" b="1">
                <a:solidFill>
                  <a:schemeClr val="tx2"/>
                </a:solidFill>
                <a:latin typeface="Times"/>
              </a:defRPr>
            </a:lvl9pPr>
          </a:lstStyle>
          <a:p>
            <a:pPr algn="l">
              <a:defRPr/>
            </a:pPr>
            <a:r>
              <a:rPr lang="en-US" sz="3200" kern="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 EIC proposals in the world </a:t>
            </a:r>
          </a:p>
        </p:txBody>
      </p:sp>
      <p:sp>
        <p:nvSpPr>
          <p:cNvPr id="15" name="矩形 18"/>
          <p:cNvSpPr>
            <a:spLocks noChangeArrowheads="1"/>
          </p:cNvSpPr>
          <p:nvPr/>
        </p:nvSpPr>
        <p:spPr bwMode="auto">
          <a:xfrm>
            <a:off x="507800" y="5223662"/>
            <a:ext cx="3786188" cy="1095375"/>
          </a:xfrm>
          <a:prstGeom prst="rect">
            <a:avLst/>
          </a:prstGeom>
          <a:noFill/>
          <a:ln w="9525">
            <a:noFill/>
            <a:miter lim="800000"/>
            <a:headEnd/>
            <a:tailEnd/>
          </a:ln>
        </p:spPr>
        <p:txBody>
          <a:bodyPr>
            <a:spAutoFit/>
          </a:bodyPr>
          <a:lstStyle/>
          <a:p>
            <a:pPr marL="419100" lvl="1" indent="-266700" eaLnBrk="0" fontAlgn="base" hangingPunct="0">
              <a:lnSpc>
                <a:spcPct val="125000"/>
              </a:lnSpc>
              <a:spcBef>
                <a:spcPct val="0"/>
              </a:spcBef>
              <a:spcAft>
                <a:spcPct val="0"/>
              </a:spcAft>
              <a:buFont typeface="Arial" charset="0"/>
              <a:buChar char="─"/>
            </a:pPr>
            <a:r>
              <a:rPr lang="zh-CN" altLang="en-US" b="1" dirty="0">
                <a:solidFill>
                  <a:prstClr val="white"/>
                </a:solidFill>
                <a:latin typeface="Times New Roman" pitchFamily="18" charset="0"/>
                <a:ea typeface="黑体" pitchFamily="49" charset="-122"/>
                <a:cs typeface="Times New Roman" pitchFamily="18" charset="0"/>
              </a:rPr>
              <a:t> 能量 </a:t>
            </a:r>
            <a:r>
              <a:rPr lang="en-US" altLang="zh-CN" b="1" dirty="0">
                <a:solidFill>
                  <a:prstClr val="white"/>
                </a:solidFill>
                <a:latin typeface="Times New Roman" pitchFamily="18" charset="0"/>
                <a:ea typeface="黑体" pitchFamily="49" charset="-122"/>
                <a:cs typeface="Times New Roman" pitchFamily="18" charset="0"/>
                <a:sym typeface="Symbol" pitchFamily="18" charset="2"/>
              </a:rPr>
              <a:t>~</a:t>
            </a:r>
            <a:r>
              <a:rPr lang="en-US" altLang="zh-CN" b="1" dirty="0">
                <a:solidFill>
                  <a:prstClr val="white"/>
                </a:solidFill>
                <a:latin typeface="Times New Roman" pitchFamily="18" charset="0"/>
                <a:ea typeface="黑体" pitchFamily="49" charset="-122"/>
                <a:cs typeface="Times New Roman" pitchFamily="18" charset="0"/>
              </a:rPr>
              <a:t> 10</a:t>
            </a:r>
            <a:r>
              <a:rPr lang="zh-CN" altLang="en-US" b="1" dirty="0">
                <a:solidFill>
                  <a:prstClr val="white"/>
                </a:solidFill>
                <a:latin typeface="Times New Roman" pitchFamily="18" charset="0"/>
                <a:ea typeface="黑体" pitchFamily="49" charset="-122"/>
                <a:cs typeface="Times New Roman" pitchFamily="18" charset="0"/>
              </a:rPr>
              <a:t>倍，</a:t>
            </a:r>
            <a:r>
              <a:rPr lang="en-US" altLang="zh-CN" b="1" dirty="0">
                <a:solidFill>
                  <a:prstClr val="white"/>
                </a:solidFill>
                <a:latin typeface="Times New Roman" pitchFamily="18" charset="0"/>
                <a:ea typeface="黑体" pitchFamily="49" charset="-122"/>
                <a:cs typeface="Times New Roman" pitchFamily="18" charset="0"/>
              </a:rPr>
              <a:t> </a:t>
            </a:r>
            <a:r>
              <a:rPr lang="zh-CN" altLang="en-US" b="1" dirty="0">
                <a:solidFill>
                  <a:prstClr val="white"/>
                </a:solidFill>
                <a:latin typeface="Times New Roman" pitchFamily="18" charset="0"/>
                <a:ea typeface="黑体" pitchFamily="49" charset="-122"/>
                <a:cs typeface="Times New Roman" pitchFamily="18" charset="0"/>
              </a:rPr>
              <a:t>流强 </a:t>
            </a:r>
            <a:r>
              <a:rPr lang="en-US" altLang="zh-CN" b="1" dirty="0">
                <a:solidFill>
                  <a:prstClr val="white"/>
                </a:solidFill>
                <a:latin typeface="Times New Roman" pitchFamily="18" charset="0"/>
                <a:ea typeface="黑体" pitchFamily="49" charset="-122"/>
                <a:cs typeface="Times New Roman" pitchFamily="18" charset="0"/>
                <a:sym typeface="Symbol" pitchFamily="18" charset="2"/>
              </a:rPr>
              <a:t>~</a:t>
            </a:r>
            <a:r>
              <a:rPr lang="en-US" altLang="zh-CN" b="1" dirty="0">
                <a:solidFill>
                  <a:prstClr val="white"/>
                </a:solidFill>
                <a:latin typeface="Times New Roman" pitchFamily="18" charset="0"/>
                <a:ea typeface="黑体" pitchFamily="49" charset="-122"/>
                <a:cs typeface="Times New Roman" pitchFamily="18" charset="0"/>
              </a:rPr>
              <a:t> 1000</a:t>
            </a:r>
            <a:r>
              <a:rPr lang="zh-CN" altLang="en-US" b="1" dirty="0">
                <a:solidFill>
                  <a:prstClr val="white"/>
                </a:solidFill>
                <a:latin typeface="Times New Roman" pitchFamily="18" charset="0"/>
                <a:ea typeface="黑体" pitchFamily="49" charset="-122"/>
                <a:cs typeface="Times New Roman" pitchFamily="18" charset="0"/>
              </a:rPr>
              <a:t>倍</a:t>
            </a:r>
          </a:p>
          <a:p>
            <a:pPr marL="419100" lvl="1" indent="-266700" eaLnBrk="0" fontAlgn="base" hangingPunct="0">
              <a:lnSpc>
                <a:spcPct val="125000"/>
              </a:lnSpc>
              <a:spcBef>
                <a:spcPct val="0"/>
              </a:spcBef>
              <a:spcAft>
                <a:spcPct val="0"/>
              </a:spcAft>
              <a:buFont typeface="Arial" charset="0"/>
              <a:buChar char="─"/>
            </a:pPr>
            <a:r>
              <a:rPr lang="zh-CN" altLang="en-US" b="1" dirty="0">
                <a:solidFill>
                  <a:prstClr val="white"/>
                </a:solidFill>
                <a:latin typeface="Times New Roman" pitchFamily="18" charset="0"/>
                <a:ea typeface="黑体" pitchFamily="49" charset="-122"/>
                <a:cs typeface="Times New Roman" pitchFamily="18" charset="0"/>
              </a:rPr>
              <a:t> 放射性束流强  </a:t>
            </a:r>
            <a:r>
              <a:rPr lang="en-US" altLang="zh-CN" b="1" dirty="0">
                <a:solidFill>
                  <a:prstClr val="white"/>
                </a:solidFill>
                <a:latin typeface="Times New Roman" pitchFamily="18" charset="0"/>
                <a:ea typeface="黑体" pitchFamily="49" charset="-122"/>
                <a:cs typeface="Times New Roman" pitchFamily="18" charset="0"/>
              </a:rPr>
              <a:t>1000</a:t>
            </a:r>
            <a:r>
              <a:rPr lang="en-US" altLang="zh-CN" b="1" dirty="0">
                <a:solidFill>
                  <a:prstClr val="white"/>
                </a:solidFill>
                <a:latin typeface="Times New Roman" pitchFamily="18" charset="0"/>
                <a:ea typeface="黑体" pitchFamily="49" charset="-122"/>
                <a:cs typeface="Times New Roman" pitchFamily="18" charset="0"/>
                <a:sym typeface="Symbol" pitchFamily="18" charset="2"/>
              </a:rPr>
              <a:t> ~ </a:t>
            </a:r>
            <a:r>
              <a:rPr lang="en-US" altLang="zh-CN" b="1" dirty="0">
                <a:solidFill>
                  <a:prstClr val="white"/>
                </a:solidFill>
                <a:latin typeface="Times New Roman" pitchFamily="18" charset="0"/>
                <a:ea typeface="黑体" pitchFamily="49" charset="-122"/>
                <a:cs typeface="Times New Roman" pitchFamily="18" charset="0"/>
              </a:rPr>
              <a:t>10000</a:t>
            </a:r>
            <a:r>
              <a:rPr lang="zh-CN" altLang="en-US" b="1" dirty="0">
                <a:solidFill>
                  <a:prstClr val="white"/>
                </a:solidFill>
                <a:latin typeface="Times New Roman" pitchFamily="18" charset="0"/>
                <a:ea typeface="黑体" pitchFamily="49" charset="-122"/>
                <a:cs typeface="Times New Roman" pitchFamily="18" charset="0"/>
              </a:rPr>
              <a:t>倍</a:t>
            </a:r>
          </a:p>
          <a:p>
            <a:pPr marL="419100" lvl="1" indent="-266700" eaLnBrk="0" fontAlgn="base" hangingPunct="0">
              <a:lnSpc>
                <a:spcPct val="125000"/>
              </a:lnSpc>
              <a:spcBef>
                <a:spcPct val="0"/>
              </a:spcBef>
              <a:spcAft>
                <a:spcPct val="0"/>
              </a:spcAft>
              <a:buFont typeface="Arial" charset="0"/>
              <a:buChar char="─"/>
            </a:pPr>
            <a:r>
              <a:rPr lang="zh-CN" altLang="en-US" b="1" dirty="0">
                <a:solidFill>
                  <a:prstClr val="white"/>
                </a:solidFill>
                <a:latin typeface="Times New Roman" pitchFamily="18" charset="0"/>
                <a:ea typeface="黑体" pitchFamily="49" charset="-122"/>
                <a:cs typeface="Times New Roman" pitchFamily="18" charset="0"/>
              </a:rPr>
              <a:t> 能量沉积率 </a:t>
            </a:r>
            <a:r>
              <a:rPr lang="en-US" altLang="zh-CN" b="1" dirty="0">
                <a:solidFill>
                  <a:prstClr val="white"/>
                </a:solidFill>
                <a:latin typeface="Times New Roman" pitchFamily="18" charset="0"/>
                <a:ea typeface="黑体" pitchFamily="49" charset="-122"/>
                <a:cs typeface="Times New Roman" pitchFamily="18" charset="0"/>
              </a:rPr>
              <a:t> 1000</a:t>
            </a:r>
            <a:r>
              <a:rPr lang="en-US" altLang="zh-CN" b="1" dirty="0">
                <a:solidFill>
                  <a:prstClr val="white"/>
                </a:solidFill>
                <a:latin typeface="Times New Roman" pitchFamily="18" charset="0"/>
                <a:ea typeface="黑体" pitchFamily="49" charset="-122"/>
                <a:cs typeface="Times New Roman" pitchFamily="18" charset="0"/>
                <a:sym typeface="Symbol" pitchFamily="18" charset="2"/>
              </a:rPr>
              <a:t> ~ </a:t>
            </a:r>
            <a:r>
              <a:rPr lang="en-US" altLang="zh-CN" b="1" dirty="0">
                <a:solidFill>
                  <a:prstClr val="white"/>
                </a:solidFill>
                <a:latin typeface="Times New Roman" pitchFamily="18" charset="0"/>
                <a:ea typeface="黑体" pitchFamily="49" charset="-122"/>
                <a:cs typeface="Times New Roman" pitchFamily="18" charset="0"/>
              </a:rPr>
              <a:t>10000</a:t>
            </a:r>
            <a:r>
              <a:rPr lang="zh-CN" altLang="en-US" b="1" dirty="0">
                <a:solidFill>
                  <a:prstClr val="white"/>
                </a:solidFill>
                <a:latin typeface="Times New Roman" pitchFamily="18" charset="0"/>
                <a:ea typeface="黑体" pitchFamily="49" charset="-122"/>
                <a:cs typeface="Times New Roman" pitchFamily="18" charset="0"/>
              </a:rPr>
              <a:t>倍</a:t>
            </a:r>
          </a:p>
        </p:txBody>
      </p:sp>
      <p:pic>
        <p:nvPicPr>
          <p:cNvPr id="17" name="Picture 2"/>
          <p:cNvPicPr>
            <a:picLocks noChangeAspect="1" noChangeArrowheads="1"/>
          </p:cNvPicPr>
          <p:nvPr/>
        </p:nvPicPr>
        <p:blipFill>
          <a:blip r:embed="rId3" cstate="print"/>
          <a:srcRect/>
          <a:stretch>
            <a:fillRect/>
          </a:stretch>
        </p:blipFill>
        <p:spPr bwMode="auto">
          <a:xfrm>
            <a:off x="533400" y="1256489"/>
            <a:ext cx="8136146" cy="4791286"/>
          </a:xfrm>
          <a:prstGeom prst="rect">
            <a:avLst/>
          </a:prstGeom>
          <a:noFill/>
          <a:ln w="9525">
            <a:noFill/>
            <a:miter lim="800000"/>
            <a:headEnd/>
            <a:tailEnd/>
          </a:ln>
        </p:spPr>
      </p:pic>
      <p:grpSp>
        <p:nvGrpSpPr>
          <p:cNvPr id="19" name="Group 11"/>
          <p:cNvGrpSpPr/>
          <p:nvPr/>
        </p:nvGrpSpPr>
        <p:grpSpPr>
          <a:xfrm>
            <a:off x="327723" y="890435"/>
            <a:ext cx="2743200" cy="1728340"/>
            <a:chOff x="327723" y="786260"/>
            <a:chExt cx="2743200" cy="1728340"/>
          </a:xfrm>
        </p:grpSpPr>
        <p:pic>
          <p:nvPicPr>
            <p:cNvPr id="20" name="Picture 4"/>
            <p:cNvPicPr>
              <a:picLocks noChangeAspect="1" noChangeArrowheads="1"/>
            </p:cNvPicPr>
            <p:nvPr/>
          </p:nvPicPr>
          <p:blipFill>
            <a:blip r:embed="rId4" cstate="print"/>
            <a:srcRect l="6452" b="28328"/>
            <a:stretch>
              <a:fillRect/>
            </a:stretch>
          </p:blipFill>
          <p:spPr bwMode="auto">
            <a:xfrm>
              <a:off x="429322" y="786260"/>
              <a:ext cx="2328087" cy="1499740"/>
            </a:xfrm>
            <a:prstGeom prst="rect">
              <a:avLst/>
            </a:prstGeom>
            <a:noFill/>
            <a:ln w="9525">
              <a:noFill/>
              <a:miter lim="800000"/>
              <a:headEnd/>
              <a:tailEnd/>
            </a:ln>
          </p:spPr>
        </p:pic>
        <p:cxnSp>
          <p:nvCxnSpPr>
            <p:cNvPr id="21" name="Straight Arrow Connector 8"/>
            <p:cNvCxnSpPr/>
            <p:nvPr/>
          </p:nvCxnSpPr>
          <p:spPr bwMode="auto">
            <a:xfrm>
              <a:off x="2286000" y="2057400"/>
              <a:ext cx="304800" cy="457200"/>
            </a:xfrm>
            <a:prstGeom prst="straightConnector1">
              <a:avLst/>
            </a:prstGeom>
            <a:solidFill>
              <a:srgbClr val="BBE0E3"/>
            </a:solidFill>
            <a:ln w="57150" cap="flat" cmpd="sng" algn="ctr">
              <a:solidFill>
                <a:srgbClr val="00B050"/>
              </a:solidFill>
              <a:prstDash val="solid"/>
              <a:round/>
              <a:headEnd type="none" w="med" len="med"/>
              <a:tailEnd type="arrow"/>
            </a:ln>
            <a:effectLst/>
          </p:spPr>
        </p:cxnSp>
        <p:sp>
          <p:nvSpPr>
            <p:cNvPr id="22" name="TextBox 22"/>
            <p:cNvSpPr txBox="1"/>
            <p:nvPr/>
          </p:nvSpPr>
          <p:spPr>
            <a:xfrm>
              <a:off x="327723" y="1600200"/>
              <a:ext cx="2743200" cy="523220"/>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00FF"/>
                  </a:solidFill>
                  <a:effectLst/>
                  <a:uLnTx/>
                  <a:uFillTx/>
                  <a:cs typeface="Arial" pitchFamily="34" charset="0"/>
                </a:rPr>
                <a:t>RHIC </a:t>
              </a:r>
              <a:r>
                <a:rPr kumimoji="0" lang="en-US" sz="2800" b="1" i="0" u="none" strike="noStrike" kern="0" cap="none" spc="0" normalizeH="0" baseline="0" noProof="0" dirty="0">
                  <a:ln>
                    <a:noFill/>
                  </a:ln>
                  <a:solidFill>
                    <a:srgbClr val="FF00FF"/>
                  </a:solidFill>
                  <a:effectLst/>
                  <a:uLnTx/>
                  <a:uFillTx/>
                  <a:cs typeface="Arial" pitchFamily="34" charset="0"/>
                  <a:sym typeface="Wingdings" pitchFamily="2" charset="2"/>
                </a:rPr>
                <a:t> </a:t>
              </a:r>
              <a:r>
                <a:rPr kumimoji="0" lang="en-US" sz="2800" b="1" i="0" u="none" strike="noStrike" kern="0" cap="none" spc="0" normalizeH="0" baseline="0" noProof="0" dirty="0" err="1">
                  <a:ln>
                    <a:noFill/>
                  </a:ln>
                  <a:solidFill>
                    <a:srgbClr val="FF00FF"/>
                  </a:solidFill>
                  <a:effectLst/>
                  <a:uLnTx/>
                  <a:uFillTx/>
                  <a:cs typeface="Arial" pitchFamily="34" charset="0"/>
                  <a:sym typeface="Wingdings" pitchFamily="2" charset="2"/>
                </a:rPr>
                <a:t>eRHIC</a:t>
              </a:r>
              <a:endParaRPr kumimoji="0" lang="en-US" sz="2800" b="1" i="0" u="none" strike="noStrike" kern="0" cap="none" spc="0" normalizeH="0" baseline="0" noProof="0" dirty="0">
                <a:ln>
                  <a:noFill/>
                </a:ln>
                <a:solidFill>
                  <a:srgbClr val="FF00FF"/>
                </a:solidFill>
                <a:effectLst/>
                <a:uLnTx/>
                <a:uFillTx/>
                <a:cs typeface="Arial" pitchFamily="34" charset="0"/>
              </a:endParaRPr>
            </a:p>
          </p:txBody>
        </p:sp>
      </p:grpSp>
      <p:grpSp>
        <p:nvGrpSpPr>
          <p:cNvPr id="23" name="Group 15"/>
          <p:cNvGrpSpPr/>
          <p:nvPr/>
        </p:nvGrpSpPr>
        <p:grpSpPr>
          <a:xfrm>
            <a:off x="3156099" y="2390175"/>
            <a:ext cx="2472880" cy="4069080"/>
            <a:chOff x="3156099" y="2286000"/>
            <a:chExt cx="2472880" cy="4069080"/>
          </a:xfrm>
        </p:grpSpPr>
        <p:pic>
          <p:nvPicPr>
            <p:cNvPr id="24" name="Picture 5"/>
            <p:cNvPicPr>
              <a:picLocks noChangeAspect="1" noChangeArrowheads="1"/>
            </p:cNvPicPr>
            <p:nvPr/>
          </p:nvPicPr>
          <p:blipFill>
            <a:blip r:embed="rId5" cstate="print"/>
            <a:srcRect l="5905" t="28774" b="3321"/>
            <a:stretch>
              <a:fillRect/>
            </a:stretch>
          </p:blipFill>
          <p:spPr bwMode="auto">
            <a:xfrm>
              <a:off x="3200400" y="4602480"/>
              <a:ext cx="2428579" cy="1752600"/>
            </a:xfrm>
            <a:prstGeom prst="rect">
              <a:avLst/>
            </a:prstGeom>
            <a:noFill/>
            <a:ln w="9525">
              <a:noFill/>
              <a:miter lim="800000"/>
              <a:headEnd/>
              <a:tailEnd/>
            </a:ln>
          </p:spPr>
        </p:pic>
        <p:cxnSp>
          <p:nvCxnSpPr>
            <p:cNvPr id="25" name="Straight Arrow Connector 10"/>
            <p:cNvCxnSpPr/>
            <p:nvPr/>
          </p:nvCxnSpPr>
          <p:spPr bwMode="auto">
            <a:xfrm flipV="1">
              <a:off x="4114800" y="2286000"/>
              <a:ext cx="304800" cy="2316480"/>
            </a:xfrm>
            <a:prstGeom prst="straightConnector1">
              <a:avLst/>
            </a:prstGeom>
            <a:solidFill>
              <a:srgbClr val="BBE0E3"/>
            </a:solidFill>
            <a:ln w="57150" cap="flat" cmpd="sng" algn="ctr">
              <a:solidFill>
                <a:srgbClr val="00B050"/>
              </a:solidFill>
              <a:prstDash val="solid"/>
              <a:round/>
              <a:headEnd type="none" w="med" len="med"/>
              <a:tailEnd type="arrow"/>
            </a:ln>
            <a:effectLst/>
          </p:spPr>
        </p:cxnSp>
        <p:sp>
          <p:nvSpPr>
            <p:cNvPr id="26" name="TextBox 23"/>
            <p:cNvSpPr txBox="1"/>
            <p:nvPr/>
          </p:nvSpPr>
          <p:spPr>
            <a:xfrm>
              <a:off x="3156099" y="4605010"/>
              <a:ext cx="2438400" cy="523220"/>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00FF"/>
                  </a:solidFill>
                  <a:effectLst/>
                  <a:uLnTx/>
                  <a:uFillTx/>
                  <a:cs typeface="Arial" pitchFamily="34" charset="0"/>
                </a:rPr>
                <a:t>LHC </a:t>
              </a:r>
              <a:r>
                <a:rPr kumimoji="0" lang="en-US" sz="2800" b="1" i="0" u="none" strike="noStrike" kern="0" cap="none" spc="0" normalizeH="0" baseline="0" noProof="0" dirty="0">
                  <a:ln>
                    <a:noFill/>
                  </a:ln>
                  <a:solidFill>
                    <a:srgbClr val="FF00FF"/>
                  </a:solidFill>
                  <a:effectLst/>
                  <a:uLnTx/>
                  <a:uFillTx/>
                  <a:cs typeface="Arial" pitchFamily="34" charset="0"/>
                  <a:sym typeface="Wingdings" pitchFamily="2" charset="2"/>
                </a:rPr>
                <a:t> </a:t>
              </a:r>
              <a:r>
                <a:rPr kumimoji="0" lang="en-US" sz="2800" b="1" i="0" u="none" strike="noStrike" kern="0" cap="none" spc="0" normalizeH="0" baseline="0" noProof="0" dirty="0" err="1">
                  <a:ln>
                    <a:noFill/>
                  </a:ln>
                  <a:solidFill>
                    <a:srgbClr val="FF00FF"/>
                  </a:solidFill>
                  <a:effectLst/>
                  <a:uLnTx/>
                  <a:uFillTx/>
                  <a:cs typeface="Arial" pitchFamily="34" charset="0"/>
                  <a:sym typeface="Wingdings" pitchFamily="2" charset="2"/>
                </a:rPr>
                <a:t>LHeC</a:t>
              </a:r>
              <a:endParaRPr kumimoji="0" lang="en-US" sz="2800" b="1" i="0" u="none" strike="noStrike" kern="0" cap="none" spc="0" normalizeH="0" baseline="0" noProof="0" dirty="0">
                <a:ln>
                  <a:noFill/>
                </a:ln>
                <a:solidFill>
                  <a:srgbClr val="FF00FF"/>
                </a:solidFill>
                <a:effectLst/>
                <a:uLnTx/>
                <a:uFillTx/>
                <a:cs typeface="Arial" pitchFamily="34" charset="0"/>
              </a:endParaRPr>
            </a:p>
          </p:txBody>
        </p:sp>
      </p:grpSp>
      <p:grpSp>
        <p:nvGrpSpPr>
          <p:cNvPr id="27" name="Group 12"/>
          <p:cNvGrpSpPr/>
          <p:nvPr/>
        </p:nvGrpSpPr>
        <p:grpSpPr>
          <a:xfrm>
            <a:off x="84945" y="2694975"/>
            <a:ext cx="3071153" cy="3790950"/>
            <a:chOff x="-108095" y="2590800"/>
            <a:chExt cx="3071153" cy="3790950"/>
          </a:xfrm>
        </p:grpSpPr>
        <p:pic>
          <p:nvPicPr>
            <p:cNvPr id="28" name="Picture 7"/>
            <p:cNvPicPr>
              <a:picLocks noChangeAspect="1" noChangeArrowheads="1"/>
            </p:cNvPicPr>
            <p:nvPr/>
          </p:nvPicPr>
          <p:blipFill>
            <a:blip r:embed="rId6" cstate="print"/>
            <a:srcRect t="5700" b="18064"/>
            <a:stretch>
              <a:fillRect/>
            </a:stretch>
          </p:blipFill>
          <p:spPr bwMode="auto">
            <a:xfrm>
              <a:off x="223290" y="4343400"/>
              <a:ext cx="2139000" cy="2038350"/>
            </a:xfrm>
            <a:prstGeom prst="rect">
              <a:avLst/>
            </a:prstGeom>
            <a:noFill/>
            <a:ln w="9525">
              <a:noFill/>
              <a:miter lim="800000"/>
              <a:headEnd/>
              <a:tailEnd/>
            </a:ln>
          </p:spPr>
        </p:pic>
        <p:cxnSp>
          <p:nvCxnSpPr>
            <p:cNvPr id="29" name="Straight Arrow Connector 14"/>
            <p:cNvCxnSpPr/>
            <p:nvPr/>
          </p:nvCxnSpPr>
          <p:spPr bwMode="auto">
            <a:xfrm flipV="1">
              <a:off x="1676400" y="2590800"/>
              <a:ext cx="914400" cy="1752600"/>
            </a:xfrm>
            <a:prstGeom prst="straightConnector1">
              <a:avLst/>
            </a:prstGeom>
            <a:solidFill>
              <a:srgbClr val="BBE0E3"/>
            </a:solidFill>
            <a:ln w="57150" cap="flat" cmpd="sng" algn="ctr">
              <a:solidFill>
                <a:srgbClr val="00B050"/>
              </a:solidFill>
              <a:prstDash val="solid"/>
              <a:round/>
              <a:headEnd type="none" w="med" len="med"/>
              <a:tailEnd type="arrow"/>
            </a:ln>
            <a:effectLst/>
          </p:spPr>
        </p:cxnSp>
        <p:sp>
          <p:nvSpPr>
            <p:cNvPr id="30" name="TextBox 24"/>
            <p:cNvSpPr txBox="1"/>
            <p:nvPr/>
          </p:nvSpPr>
          <p:spPr>
            <a:xfrm>
              <a:off x="-108095" y="4343400"/>
              <a:ext cx="3071153" cy="523220"/>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00FF"/>
                  </a:solidFill>
                  <a:effectLst/>
                  <a:uLnTx/>
                  <a:uFillTx/>
                  <a:cs typeface="Arial" pitchFamily="34" charset="0"/>
                </a:rPr>
                <a:t>CEBAF </a:t>
              </a:r>
              <a:r>
                <a:rPr kumimoji="0" lang="en-US" sz="2800" b="1" i="0" u="none" strike="noStrike" kern="0" cap="none" spc="0" normalizeH="0" baseline="0" noProof="0" dirty="0">
                  <a:ln>
                    <a:noFill/>
                  </a:ln>
                  <a:solidFill>
                    <a:srgbClr val="FF00FF"/>
                  </a:solidFill>
                  <a:effectLst/>
                  <a:uLnTx/>
                  <a:uFillTx/>
                  <a:cs typeface="Arial" pitchFamily="34" charset="0"/>
                  <a:sym typeface="Wingdings" pitchFamily="2" charset="2"/>
                </a:rPr>
                <a:t> </a:t>
              </a:r>
              <a:r>
                <a:rPr kumimoji="0" lang="en-US" altLang="zh-CN" sz="2800" b="1" i="0" u="none" strike="noStrike" kern="0" cap="none" spc="0" normalizeH="0" baseline="0" noProof="0" dirty="0">
                  <a:ln>
                    <a:noFill/>
                  </a:ln>
                  <a:solidFill>
                    <a:srgbClr val="FF00FF"/>
                  </a:solidFill>
                  <a:effectLst/>
                  <a:uLnTx/>
                  <a:uFillTx/>
                  <a:cs typeface="Arial" pitchFamily="34" charset="0"/>
                  <a:sym typeface="Wingdings" pitchFamily="2" charset="2"/>
                </a:rPr>
                <a:t>JL</a:t>
              </a:r>
              <a:r>
                <a:rPr kumimoji="0" lang="en-US" sz="2800" b="1" i="0" u="none" strike="noStrike" kern="0" cap="none" spc="0" normalizeH="0" baseline="0" noProof="0" dirty="0">
                  <a:ln>
                    <a:noFill/>
                  </a:ln>
                  <a:solidFill>
                    <a:srgbClr val="FF00FF"/>
                  </a:solidFill>
                  <a:effectLst/>
                  <a:uLnTx/>
                  <a:uFillTx/>
                  <a:cs typeface="Arial" pitchFamily="34" charset="0"/>
                  <a:sym typeface="Wingdings" pitchFamily="2" charset="2"/>
                </a:rPr>
                <a:t>EIC</a:t>
              </a:r>
              <a:endParaRPr kumimoji="0" lang="en-US" sz="2800" b="1" i="0" u="none" strike="noStrike" kern="0" cap="none" spc="0" normalizeH="0" baseline="0" noProof="0" dirty="0">
                <a:ln>
                  <a:noFill/>
                </a:ln>
                <a:solidFill>
                  <a:srgbClr val="FF00FF"/>
                </a:solidFill>
                <a:effectLst/>
                <a:uLnTx/>
                <a:uFillTx/>
                <a:cs typeface="Arial" pitchFamily="34" charset="0"/>
              </a:endParaRPr>
            </a:p>
          </p:txBody>
        </p:sp>
      </p:grpSp>
      <p:grpSp>
        <p:nvGrpSpPr>
          <p:cNvPr id="31" name="Group 9"/>
          <p:cNvGrpSpPr/>
          <p:nvPr/>
        </p:nvGrpSpPr>
        <p:grpSpPr>
          <a:xfrm>
            <a:off x="4384875" y="919340"/>
            <a:ext cx="4373519" cy="1600200"/>
            <a:chOff x="4419600" y="815165"/>
            <a:chExt cx="4373519" cy="1600200"/>
          </a:xfrm>
        </p:grpSpPr>
        <p:pic>
          <p:nvPicPr>
            <p:cNvPr id="32" name="Picture 6"/>
            <p:cNvPicPr>
              <a:picLocks noChangeAspect="1" noChangeArrowheads="1"/>
            </p:cNvPicPr>
            <p:nvPr/>
          </p:nvPicPr>
          <p:blipFill>
            <a:blip r:embed="rId7" cstate="print"/>
            <a:srcRect r="5556" b="12568"/>
            <a:stretch>
              <a:fillRect/>
            </a:stretch>
          </p:blipFill>
          <p:spPr bwMode="auto">
            <a:xfrm>
              <a:off x="6202319" y="825104"/>
              <a:ext cx="2590800" cy="1590261"/>
            </a:xfrm>
            <a:prstGeom prst="rect">
              <a:avLst/>
            </a:prstGeom>
            <a:noFill/>
            <a:ln w="9525">
              <a:noFill/>
              <a:miter lim="800000"/>
              <a:headEnd/>
              <a:tailEnd/>
            </a:ln>
          </p:spPr>
        </p:pic>
        <p:cxnSp>
          <p:nvCxnSpPr>
            <p:cNvPr id="33" name="Straight Arrow Connector 17"/>
            <p:cNvCxnSpPr/>
            <p:nvPr/>
          </p:nvCxnSpPr>
          <p:spPr bwMode="auto">
            <a:xfrm rot="10800000" flipV="1">
              <a:off x="4419600" y="1524000"/>
              <a:ext cx="2057400" cy="685800"/>
            </a:xfrm>
            <a:prstGeom prst="straightConnector1">
              <a:avLst/>
            </a:prstGeom>
            <a:solidFill>
              <a:srgbClr val="BBE0E3"/>
            </a:solidFill>
            <a:ln w="57150" cap="flat" cmpd="sng" algn="ctr">
              <a:solidFill>
                <a:srgbClr val="00B050"/>
              </a:solidFill>
              <a:prstDash val="solid"/>
              <a:round/>
              <a:headEnd type="none" w="med" len="med"/>
              <a:tailEnd type="arrow"/>
            </a:ln>
            <a:effectLst/>
          </p:spPr>
        </p:cxnSp>
        <p:sp>
          <p:nvSpPr>
            <p:cNvPr id="34" name="TextBox 25"/>
            <p:cNvSpPr txBox="1"/>
            <p:nvPr/>
          </p:nvSpPr>
          <p:spPr>
            <a:xfrm>
              <a:off x="6430919" y="815165"/>
              <a:ext cx="2362200" cy="523220"/>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00FF"/>
                  </a:solidFill>
                  <a:effectLst/>
                  <a:uLnTx/>
                  <a:uFillTx/>
                  <a:cs typeface="Arial" pitchFamily="34" charset="0"/>
                </a:rPr>
                <a:t>FAIR </a:t>
              </a:r>
              <a:r>
                <a:rPr kumimoji="0" lang="en-US" sz="2800" b="1" i="0" u="none" strike="noStrike" kern="0" cap="none" spc="0" normalizeH="0" baseline="0" noProof="0" dirty="0">
                  <a:ln>
                    <a:noFill/>
                  </a:ln>
                  <a:solidFill>
                    <a:srgbClr val="FF00FF"/>
                  </a:solidFill>
                  <a:effectLst/>
                  <a:uLnTx/>
                  <a:uFillTx/>
                  <a:cs typeface="Arial" pitchFamily="34" charset="0"/>
                  <a:sym typeface="Wingdings" pitchFamily="2" charset="2"/>
                </a:rPr>
                <a:t> ENC</a:t>
              </a:r>
              <a:endParaRPr kumimoji="0" lang="en-US" sz="2800" b="1" i="0" u="none" strike="noStrike" kern="0" cap="none" spc="0" normalizeH="0" baseline="0" noProof="0" dirty="0">
                <a:ln>
                  <a:noFill/>
                </a:ln>
                <a:solidFill>
                  <a:srgbClr val="FF00FF"/>
                </a:solidFill>
                <a:effectLst/>
                <a:uLnTx/>
                <a:uFillTx/>
                <a:cs typeface="Arial" pitchFamily="34" charset="0"/>
              </a:endParaRPr>
            </a:p>
          </p:txBody>
        </p:sp>
      </p:grpSp>
      <p:grpSp>
        <p:nvGrpSpPr>
          <p:cNvPr id="35" name="Group 16"/>
          <p:cNvGrpSpPr/>
          <p:nvPr/>
        </p:nvGrpSpPr>
        <p:grpSpPr>
          <a:xfrm>
            <a:off x="4572061" y="2364487"/>
            <a:ext cx="4166187" cy="4123643"/>
            <a:chOff x="4495800" y="2286000"/>
            <a:chExt cx="4166187" cy="4123643"/>
          </a:xfrm>
        </p:grpSpPr>
        <p:pic>
          <p:nvPicPr>
            <p:cNvPr id="36" name="Picture 8"/>
            <p:cNvPicPr>
              <a:picLocks noChangeAspect="1" noChangeArrowheads="1"/>
            </p:cNvPicPr>
            <p:nvPr/>
          </p:nvPicPr>
          <p:blipFill>
            <a:blip r:embed="rId8" cstate="print"/>
            <a:srcRect t="18694" r="5882"/>
            <a:stretch>
              <a:fillRect/>
            </a:stretch>
          </p:blipFill>
          <p:spPr bwMode="auto">
            <a:xfrm>
              <a:off x="6071187" y="4758068"/>
              <a:ext cx="2590800" cy="1619251"/>
            </a:xfrm>
            <a:prstGeom prst="rect">
              <a:avLst/>
            </a:prstGeom>
            <a:noFill/>
            <a:ln w="9525">
              <a:noFill/>
              <a:miter lim="800000"/>
              <a:headEnd/>
              <a:tailEnd/>
            </a:ln>
          </p:spPr>
        </p:pic>
        <p:cxnSp>
          <p:nvCxnSpPr>
            <p:cNvPr id="37" name="Straight Arrow Connector 20"/>
            <p:cNvCxnSpPr/>
            <p:nvPr/>
          </p:nvCxnSpPr>
          <p:spPr bwMode="auto">
            <a:xfrm flipH="1" flipV="1">
              <a:off x="4495800" y="2286000"/>
              <a:ext cx="2057400" cy="2514600"/>
            </a:xfrm>
            <a:prstGeom prst="straightConnector1">
              <a:avLst/>
            </a:prstGeom>
            <a:solidFill>
              <a:srgbClr val="BBE0E3"/>
            </a:solidFill>
            <a:ln w="57150" cap="flat" cmpd="sng" algn="ctr">
              <a:solidFill>
                <a:srgbClr val="00B050"/>
              </a:solidFill>
              <a:prstDash val="solid"/>
              <a:round/>
              <a:headEnd type="none" w="med" len="med"/>
              <a:tailEnd type="arrow"/>
            </a:ln>
            <a:effectLst/>
          </p:spPr>
        </p:cxnSp>
        <p:sp>
          <p:nvSpPr>
            <p:cNvPr id="38" name="TextBox 26"/>
            <p:cNvSpPr txBox="1"/>
            <p:nvPr/>
          </p:nvSpPr>
          <p:spPr>
            <a:xfrm>
              <a:off x="6452187" y="5824868"/>
              <a:ext cx="1447800" cy="584775"/>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0000"/>
                  </a:solidFill>
                  <a:effectLst/>
                  <a:uLnTx/>
                  <a:uFillTx/>
                  <a:cs typeface="Arial" pitchFamily="34" charset="0"/>
                </a:rPr>
                <a:t>HERA</a:t>
              </a:r>
            </a:p>
          </p:txBody>
        </p:sp>
      </p:grpSp>
      <p:grpSp>
        <p:nvGrpSpPr>
          <p:cNvPr id="39" name="Group 7"/>
          <p:cNvGrpSpPr/>
          <p:nvPr/>
        </p:nvGrpSpPr>
        <p:grpSpPr>
          <a:xfrm>
            <a:off x="6234214" y="2587347"/>
            <a:ext cx="2078361" cy="1858972"/>
            <a:chOff x="7141839" y="2666109"/>
            <a:chExt cx="2078361" cy="1858972"/>
          </a:xfrm>
        </p:grpSpPr>
        <p:cxnSp>
          <p:nvCxnSpPr>
            <p:cNvPr id="40" name="Straight Arrow Connector 34"/>
            <p:cNvCxnSpPr/>
            <p:nvPr/>
          </p:nvCxnSpPr>
          <p:spPr bwMode="auto">
            <a:xfrm flipH="1" flipV="1">
              <a:off x="7141839" y="2666109"/>
              <a:ext cx="1041400" cy="450350"/>
            </a:xfrm>
            <a:prstGeom prst="straightConnector1">
              <a:avLst/>
            </a:prstGeom>
            <a:solidFill>
              <a:srgbClr val="BBE0E3"/>
            </a:solidFill>
            <a:ln w="57150" cap="flat" cmpd="sng" algn="ctr">
              <a:solidFill>
                <a:srgbClr val="00B050"/>
              </a:solidFill>
              <a:prstDash val="solid"/>
              <a:round/>
              <a:headEnd type="none" w="med" len="med"/>
              <a:tailEnd type="arrow"/>
            </a:ln>
            <a:effectLst/>
          </p:spPr>
        </p:cxnSp>
        <p:sp>
          <p:nvSpPr>
            <p:cNvPr id="41" name="TextBox 37"/>
            <p:cNvSpPr txBox="1"/>
            <p:nvPr/>
          </p:nvSpPr>
          <p:spPr>
            <a:xfrm>
              <a:off x="8153400" y="4001861"/>
              <a:ext cx="1066800" cy="523220"/>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00FF"/>
                  </a:solidFill>
                  <a:effectLst/>
                  <a:uLnTx/>
                  <a:uFillTx/>
                  <a:cs typeface="Arial" pitchFamily="34" charset="0"/>
                </a:rPr>
                <a:t>HIAF</a:t>
              </a:r>
            </a:p>
          </p:txBody>
        </p:sp>
      </p:grpSp>
      <p:pic>
        <p:nvPicPr>
          <p:cNvPr id="42"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t="8838" b="7506"/>
          <a:stretch>
            <a:fillRect/>
          </a:stretch>
        </p:blipFill>
        <p:spPr>
          <a:xfrm>
            <a:off x="5801357" y="3078090"/>
            <a:ext cx="2955278" cy="1390197"/>
          </a:xfrm>
          <a:prstGeom prst="rect">
            <a:avLst/>
          </a:prstGeom>
          <a:noFill/>
        </p:spPr>
      </p:pic>
      <p:sp>
        <p:nvSpPr>
          <p:cNvPr id="43" name="TextBox 25"/>
          <p:cNvSpPr txBox="1"/>
          <p:nvPr/>
        </p:nvSpPr>
        <p:spPr>
          <a:xfrm>
            <a:off x="6225354" y="3860116"/>
            <a:ext cx="2590800" cy="523220"/>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lang="en-US" altLang="zh-CN" sz="2800" b="1" kern="0" dirty="0">
                <a:solidFill>
                  <a:srgbClr val="FF00FF"/>
                </a:solidFill>
                <a:cs typeface="Arial" pitchFamily="34" charset="0"/>
              </a:rPr>
              <a:t>HIAF</a:t>
            </a:r>
            <a:r>
              <a:rPr kumimoji="0" lang="en-US" sz="2800" b="1" i="0" u="none" strike="noStrike" kern="0" cap="none" spc="0" normalizeH="0" baseline="0" noProof="0" dirty="0">
                <a:ln>
                  <a:noFill/>
                </a:ln>
                <a:solidFill>
                  <a:srgbClr val="FF00FF"/>
                </a:solidFill>
                <a:effectLst/>
                <a:uLnTx/>
                <a:uFillTx/>
                <a:cs typeface="Arial" pitchFamily="34" charset="0"/>
              </a:rPr>
              <a:t> </a:t>
            </a:r>
            <a:r>
              <a:rPr kumimoji="0" lang="en-US" sz="2800" b="1" i="0" u="none" strike="noStrike" kern="0" cap="none" spc="0" normalizeH="0" baseline="0" noProof="0" dirty="0">
                <a:ln>
                  <a:noFill/>
                </a:ln>
                <a:solidFill>
                  <a:srgbClr val="FF00FF"/>
                </a:solidFill>
                <a:effectLst/>
                <a:uLnTx/>
                <a:uFillTx/>
                <a:cs typeface="Arial" pitchFamily="34" charset="0"/>
                <a:sym typeface="Wingdings" pitchFamily="2" charset="2"/>
              </a:rPr>
              <a:t> </a:t>
            </a:r>
            <a:r>
              <a:rPr kumimoji="0" lang="en-US" altLang="zh-CN" sz="2800" b="1" i="0" u="none" strike="noStrike" kern="0" cap="none" spc="0" normalizeH="0" baseline="0" noProof="0" dirty="0">
                <a:ln>
                  <a:noFill/>
                </a:ln>
                <a:solidFill>
                  <a:srgbClr val="FF00FF"/>
                </a:solidFill>
                <a:effectLst/>
                <a:uLnTx/>
                <a:uFillTx/>
                <a:cs typeface="Arial" pitchFamily="34" charset="0"/>
                <a:sym typeface="Wingdings" pitchFamily="2" charset="2"/>
              </a:rPr>
              <a:t>EicC</a:t>
            </a:r>
            <a:endParaRPr kumimoji="0" lang="en-US" sz="2800" b="1" i="0" u="none" strike="noStrike" kern="0" cap="none" spc="0" normalizeH="0" baseline="0" noProof="0" dirty="0">
              <a:ln>
                <a:noFill/>
              </a:ln>
              <a:solidFill>
                <a:srgbClr val="FF00FF"/>
              </a:solidFill>
              <a:effectLst/>
              <a:uLnTx/>
              <a:uFillTx/>
              <a:cs typeface="Arial" pitchFamily="34" charset="0"/>
            </a:endParaRPr>
          </a:p>
        </p:txBody>
      </p:sp>
    </p:spTree>
    <p:extLst>
      <p:ext uri="{BB962C8B-B14F-4D97-AF65-F5344CB8AC3E}">
        <p14:creationId xmlns:p14="http://schemas.microsoft.com/office/powerpoint/2010/main" val="215178464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6"/>
          <p:cNvSpPr txBox="1">
            <a:spLocks noChangeArrowheads="1"/>
          </p:cNvSpPr>
          <p:nvPr/>
        </p:nvSpPr>
        <p:spPr bwMode="auto">
          <a:xfrm>
            <a:off x="493776" y="3848648"/>
            <a:ext cx="6400800" cy="400110"/>
          </a:xfrm>
          <a:prstGeom prst="rect">
            <a:avLst/>
          </a:prstGeom>
          <a:noFill/>
          <a:ln w="9525">
            <a:noFill/>
            <a:miter lim="800000"/>
            <a:headEnd/>
            <a:tailEnd/>
          </a:ln>
        </p:spPr>
        <p:txBody>
          <a:bodyPr wrap="square">
            <a:spAutoFit/>
          </a:bodyPr>
          <a:lstStyle/>
          <a:p>
            <a:pPr eaLnBrk="0" fontAlgn="base" hangingPunct="0">
              <a:spcBef>
                <a:spcPct val="0"/>
              </a:spcBef>
              <a:spcAft>
                <a:spcPct val="0"/>
              </a:spcAft>
              <a:defRPr/>
            </a:pPr>
            <a:r>
              <a:rPr lang="en-US" sz="2000" b="1" dirty="0">
                <a:solidFill>
                  <a:srgbClr val="0000FF"/>
                </a:solidFill>
                <a:ea typeface="ＭＳ Ｐゴシック" pitchFamily="-107" charset="-128"/>
                <a:cs typeface="Arial" pitchFamily="34" charset="0"/>
              </a:rPr>
              <a:t>The Nuclear Science of </a:t>
            </a:r>
            <a:r>
              <a:rPr lang="en-US" sz="2000" b="1" dirty="0" err="1">
                <a:solidFill>
                  <a:srgbClr val="0000FF"/>
                </a:solidFill>
                <a:ea typeface="ＭＳ Ｐゴシック" pitchFamily="-107" charset="-128"/>
                <a:cs typeface="Arial" pitchFamily="34" charset="0"/>
              </a:rPr>
              <a:t>eRHIC</a:t>
            </a:r>
            <a:r>
              <a:rPr lang="en-US" sz="2000" b="1" dirty="0">
                <a:solidFill>
                  <a:srgbClr val="0000FF"/>
                </a:solidFill>
                <a:ea typeface="ＭＳ Ｐゴシック" pitchFamily="-107" charset="-128"/>
                <a:cs typeface="Arial" pitchFamily="34" charset="0"/>
              </a:rPr>
              <a:t>/MEIC</a:t>
            </a:r>
          </a:p>
        </p:txBody>
      </p:sp>
      <p:sp>
        <p:nvSpPr>
          <p:cNvPr id="9" name="TextBox 2"/>
          <p:cNvSpPr txBox="1">
            <a:spLocks noChangeArrowheads="1"/>
          </p:cNvSpPr>
          <p:nvPr/>
        </p:nvSpPr>
        <p:spPr bwMode="auto">
          <a:xfrm>
            <a:off x="609600" y="4290107"/>
            <a:ext cx="7924800" cy="1200329"/>
          </a:xfrm>
          <a:prstGeom prst="rect">
            <a:avLst/>
          </a:prstGeom>
          <a:noFill/>
          <a:ln w="28575">
            <a:solidFill>
              <a:srgbClr val="000000"/>
            </a:solidFill>
            <a:miter lim="800000"/>
            <a:headEnd/>
            <a:tailEnd/>
          </a:ln>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b="1" i="1" u="none" strike="noStrike" kern="0" cap="none" spc="0" normalizeH="0" baseline="0" noProof="0" dirty="0">
                <a:ln>
                  <a:noFill/>
                </a:ln>
                <a:solidFill>
                  <a:srgbClr val="FF0000"/>
                </a:solidFill>
                <a:effectLst/>
                <a:uLnTx/>
                <a:uFillTx/>
                <a:ea typeface="ＭＳ Ｐゴシック" pitchFamily="-107" charset="-128"/>
                <a:cs typeface="Arial" pitchFamily="34" charset="0"/>
              </a:rPr>
              <a:t>Overarching Goal: Explore and Understand QCD</a:t>
            </a:r>
            <a:r>
              <a:rPr kumimoji="0" lang="en-US" b="0" i="0" u="none" strike="noStrike" kern="0" cap="none" spc="0" normalizeH="0" baseline="0" noProof="0" dirty="0">
                <a:ln>
                  <a:noFill/>
                </a:ln>
                <a:solidFill>
                  <a:srgbClr val="FF0000"/>
                </a:solidFill>
                <a:effectLst/>
                <a:uLnTx/>
                <a:uFillTx/>
                <a:ea typeface="ＭＳ Ｐゴシック" pitchFamily="-107" charset="-128"/>
                <a:cs typeface="Arial" pitchFamily="34" charset="0"/>
              </a:rPr>
              <a:t>:</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ea typeface="ＭＳ Ｐゴシック" pitchFamily="-107" charset="-128"/>
                <a:cs typeface="Arial" pitchFamily="34" charset="0"/>
              </a:rPr>
              <a:t>         Map the spin and spatial structure of quarks and gluons in nucleons</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ea typeface="ＭＳ Ｐゴシック" pitchFamily="-107" charset="-128"/>
                <a:cs typeface="Arial" pitchFamily="34" charset="0"/>
              </a:rPr>
              <a:t>         Discover the collective effects of gluons in atomic nuclei</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ea typeface="ＭＳ Ｐゴシック" pitchFamily="-107" charset="-128"/>
                <a:cs typeface="Arial" pitchFamily="34" charset="0"/>
              </a:rPr>
              <a:t>	   </a:t>
            </a:r>
            <a:r>
              <a:rPr kumimoji="0" lang="en-US" sz="1600" b="0" i="1" u="none" strike="noStrike" kern="0" cap="none" spc="0" normalizeH="0" baseline="0" noProof="0" dirty="0">
                <a:ln>
                  <a:noFill/>
                </a:ln>
                <a:solidFill>
                  <a:srgbClr val="000000"/>
                </a:solidFill>
                <a:effectLst/>
                <a:uLnTx/>
                <a:uFillTx/>
                <a:ea typeface="ＭＳ Ｐゴシック" pitchFamily="-107" charset="-128"/>
                <a:cs typeface="Arial" pitchFamily="34" charset="0"/>
              </a:rPr>
              <a:t>(role of gluons in nuclei &amp; onset of saturation)</a:t>
            </a:r>
          </a:p>
        </p:txBody>
      </p:sp>
      <p:sp>
        <p:nvSpPr>
          <p:cNvPr id="10" name="TextBox 16"/>
          <p:cNvSpPr txBox="1">
            <a:spLocks noChangeArrowheads="1"/>
          </p:cNvSpPr>
          <p:nvPr/>
        </p:nvSpPr>
        <p:spPr bwMode="auto">
          <a:xfrm>
            <a:off x="533400" y="5569732"/>
            <a:ext cx="4953000" cy="400110"/>
          </a:xfrm>
          <a:prstGeom prst="rect">
            <a:avLst/>
          </a:prstGeom>
          <a:noFill/>
          <a:ln w="9525">
            <a:noFill/>
            <a:miter lim="800000"/>
            <a:headEnd/>
            <a:tailEnd/>
          </a:ln>
        </p:spPr>
        <p:txBody>
          <a:bodyPr wrap="square">
            <a:spAutoFit/>
          </a:bodyPr>
          <a:lstStyle/>
          <a:p>
            <a:pPr eaLnBrk="0" fontAlgn="base" hangingPunct="0">
              <a:spcBef>
                <a:spcPct val="0"/>
              </a:spcBef>
              <a:spcAft>
                <a:spcPct val="0"/>
              </a:spcAft>
              <a:defRPr/>
            </a:pPr>
            <a:r>
              <a:rPr lang="en-US" sz="2000" b="1" dirty="0">
                <a:solidFill>
                  <a:srgbClr val="0000FF"/>
                </a:solidFill>
                <a:ea typeface="ＭＳ Ｐゴシック" pitchFamily="-107" charset="-128"/>
                <a:cs typeface="Arial" pitchFamily="34" charset="0"/>
              </a:rPr>
              <a:t>The Nuclear Science of EicC</a:t>
            </a:r>
          </a:p>
        </p:txBody>
      </p:sp>
      <p:sp>
        <p:nvSpPr>
          <p:cNvPr id="11" name="TextBox 2"/>
          <p:cNvSpPr txBox="1">
            <a:spLocks noChangeArrowheads="1"/>
          </p:cNvSpPr>
          <p:nvPr/>
        </p:nvSpPr>
        <p:spPr bwMode="auto">
          <a:xfrm>
            <a:off x="609600" y="5992368"/>
            <a:ext cx="7924800" cy="677108"/>
          </a:xfrm>
          <a:prstGeom prst="rect">
            <a:avLst/>
          </a:prstGeom>
          <a:noFill/>
          <a:ln w="28575">
            <a:solidFill>
              <a:srgbClr val="000000"/>
            </a:solidFill>
            <a:miter lim="800000"/>
            <a:headEnd/>
            <a:tailEnd/>
          </a:ln>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b="1" i="1" u="none" strike="noStrike" kern="0" cap="none" spc="0" normalizeH="0" baseline="0" noProof="0" dirty="0">
                <a:ln>
                  <a:noFill/>
                </a:ln>
                <a:solidFill>
                  <a:srgbClr val="FF0000"/>
                </a:solidFill>
                <a:effectLst/>
                <a:uLnTx/>
                <a:uFillTx/>
                <a:ea typeface="ＭＳ Ｐゴシック" pitchFamily="-107" charset="-128"/>
                <a:cs typeface="Arial" pitchFamily="34" charset="0"/>
              </a:rPr>
              <a:t>Overarching Goal: Explore </a:t>
            </a:r>
            <a:r>
              <a:rPr kumimoji="0" lang="en-US" b="1" i="1" u="none" strike="noStrike" kern="0" cap="none" spc="0" normalizeH="0" baseline="0" noProof="0" dirty="0" err="1">
                <a:ln>
                  <a:noFill/>
                </a:ln>
                <a:solidFill>
                  <a:srgbClr val="FF0000"/>
                </a:solidFill>
                <a:effectLst/>
                <a:uLnTx/>
                <a:uFillTx/>
                <a:ea typeface="ＭＳ Ｐゴシック" pitchFamily="-107" charset="-128"/>
                <a:cs typeface="Arial" pitchFamily="34" charset="0"/>
              </a:rPr>
              <a:t>Hadron</a:t>
            </a:r>
            <a:r>
              <a:rPr kumimoji="0" lang="en-US" b="1" i="1" u="none" strike="noStrike" kern="0" cap="none" spc="0" normalizeH="0" baseline="0" noProof="0" dirty="0">
                <a:ln>
                  <a:noFill/>
                </a:ln>
                <a:solidFill>
                  <a:srgbClr val="FF0000"/>
                </a:solidFill>
                <a:effectLst/>
                <a:uLnTx/>
                <a:uFillTx/>
                <a:ea typeface="ＭＳ Ｐゴシック" pitchFamily="-107" charset="-128"/>
                <a:cs typeface="Arial" pitchFamily="34" charset="0"/>
              </a:rPr>
              <a:t> Structure</a:t>
            </a:r>
            <a:r>
              <a:rPr kumimoji="0" lang="en-US" b="0" i="0" u="none" strike="noStrike" kern="0" cap="none" spc="0" normalizeH="0" baseline="0" noProof="0" dirty="0">
                <a:ln>
                  <a:noFill/>
                </a:ln>
                <a:solidFill>
                  <a:srgbClr val="000000"/>
                </a:solidFill>
                <a:effectLst/>
                <a:uLnTx/>
                <a:uFillTx/>
                <a:ea typeface="ＭＳ Ｐゴシック" pitchFamily="-107" charset="-128"/>
                <a:cs typeface="Arial" pitchFamily="34" charset="0"/>
              </a:rPr>
              <a:t>	</a:t>
            </a:r>
            <a:r>
              <a:rPr kumimoji="0" lang="en-US" b="0" i="0" u="none" strike="noStrike" kern="0" cap="none" spc="0" normalizeH="0" baseline="0" noProof="0" dirty="0">
                <a:ln>
                  <a:noFill/>
                </a:ln>
                <a:solidFill>
                  <a:srgbClr val="FF0000"/>
                </a:solidFill>
                <a:effectLst/>
                <a:uLnTx/>
                <a:uFillTx/>
                <a:ea typeface="ＭＳ Ｐゴシック" pitchFamily="-107" charset="-128"/>
                <a:cs typeface="Arial" pitchFamily="34" charset="0"/>
              </a:rPr>
              <a:t>           </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0000"/>
                </a:solidFill>
                <a:effectLst/>
                <a:uLnTx/>
                <a:uFillTx/>
                <a:ea typeface="ＭＳ Ｐゴシック" pitchFamily="-107" charset="-128"/>
                <a:cs typeface="Arial" pitchFamily="34" charset="0"/>
              </a:rPr>
              <a:t>        </a:t>
            </a:r>
            <a:r>
              <a:rPr kumimoji="0" lang="en-US" sz="1800" b="0" i="0" u="none" strike="noStrike" kern="0" cap="none" spc="0" normalizeH="0" baseline="0" noProof="0" dirty="0">
                <a:ln>
                  <a:noFill/>
                </a:ln>
                <a:solidFill>
                  <a:srgbClr val="000000"/>
                </a:solidFill>
                <a:effectLst/>
                <a:uLnTx/>
                <a:uFillTx/>
                <a:ea typeface="ＭＳ Ｐゴシック" pitchFamily="-107" charset="-128"/>
                <a:cs typeface="Arial" pitchFamily="34" charset="0"/>
              </a:rPr>
              <a:t>Map the spin and spatial structure of valence &amp; sea quarks in nucleons</a:t>
            </a:r>
          </a:p>
        </p:txBody>
      </p:sp>
      <p:sp>
        <p:nvSpPr>
          <p:cNvPr id="12" name="TextBox 16"/>
          <p:cNvSpPr txBox="1">
            <a:spLocks noChangeArrowheads="1"/>
          </p:cNvSpPr>
          <p:nvPr/>
        </p:nvSpPr>
        <p:spPr bwMode="auto">
          <a:xfrm>
            <a:off x="475488" y="2363373"/>
            <a:ext cx="8077200" cy="400110"/>
          </a:xfrm>
          <a:prstGeom prst="rect">
            <a:avLst/>
          </a:prstGeom>
          <a:noFill/>
          <a:ln w="9525">
            <a:noFill/>
            <a:miter lim="800000"/>
            <a:headEnd/>
            <a:tailEnd/>
          </a:ln>
        </p:spPr>
        <p:txBody>
          <a:bodyPr wrap="square">
            <a:spAutoFit/>
          </a:bodyPr>
          <a:lstStyle/>
          <a:p>
            <a:pPr eaLnBrk="0" fontAlgn="base" hangingPunct="0">
              <a:spcBef>
                <a:spcPct val="0"/>
              </a:spcBef>
              <a:spcAft>
                <a:spcPct val="0"/>
              </a:spcAft>
              <a:defRPr/>
            </a:pPr>
            <a:r>
              <a:rPr lang="en-US" sz="2000" b="1" dirty="0">
                <a:solidFill>
                  <a:srgbClr val="0000FF"/>
                </a:solidFill>
                <a:ea typeface="ＭＳ Ｐゴシック" pitchFamily="-107" charset="-128"/>
                <a:cs typeface="Arial" pitchFamily="34" charset="0"/>
              </a:rPr>
              <a:t>The High-Energy/Nuclear Science of </a:t>
            </a:r>
            <a:r>
              <a:rPr lang="en-US" sz="2000" b="1" dirty="0" err="1">
                <a:solidFill>
                  <a:srgbClr val="0000FF"/>
                </a:solidFill>
                <a:ea typeface="ＭＳ Ｐゴシック" pitchFamily="-107" charset="-128"/>
                <a:cs typeface="Arial" pitchFamily="34" charset="0"/>
              </a:rPr>
              <a:t>LHeC</a:t>
            </a:r>
            <a:endParaRPr lang="en-US" sz="2000" b="1" dirty="0">
              <a:solidFill>
                <a:srgbClr val="0000FF"/>
              </a:solidFill>
              <a:ea typeface="ＭＳ Ｐゴシック" pitchFamily="-107" charset="-128"/>
              <a:cs typeface="Arial" pitchFamily="34" charset="0"/>
            </a:endParaRPr>
          </a:p>
        </p:txBody>
      </p:sp>
      <p:sp>
        <p:nvSpPr>
          <p:cNvPr id="13" name="TextBox 2"/>
          <p:cNvSpPr txBox="1">
            <a:spLocks noChangeArrowheads="1"/>
          </p:cNvSpPr>
          <p:nvPr/>
        </p:nvSpPr>
        <p:spPr bwMode="auto">
          <a:xfrm>
            <a:off x="609600" y="2821698"/>
            <a:ext cx="7924800" cy="954107"/>
          </a:xfrm>
          <a:prstGeom prst="rect">
            <a:avLst/>
          </a:prstGeom>
          <a:noFill/>
          <a:ln w="28575">
            <a:solidFill>
              <a:srgbClr val="000000"/>
            </a:solidFill>
            <a:miter lim="800000"/>
            <a:headEnd/>
            <a:tailEnd/>
          </a:ln>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b="1" i="1" u="none" strike="noStrike" kern="0" cap="none" spc="0" normalizeH="0" baseline="0" noProof="0" dirty="0">
                <a:ln>
                  <a:noFill/>
                </a:ln>
                <a:solidFill>
                  <a:srgbClr val="FF0000"/>
                </a:solidFill>
                <a:effectLst/>
                <a:uLnTx/>
                <a:uFillTx/>
                <a:ea typeface="ＭＳ Ｐゴシック" pitchFamily="-107" charset="-128"/>
                <a:cs typeface="Arial" pitchFamily="34" charset="0"/>
              </a:rPr>
              <a:t>Overarching Goal: lepton-proton at the </a:t>
            </a:r>
            <a:r>
              <a:rPr kumimoji="0" lang="en-US" b="1" i="1" u="none" strike="noStrike" kern="0" cap="none" spc="0" normalizeH="0" baseline="0" noProof="0" dirty="0" err="1">
                <a:ln>
                  <a:noFill/>
                </a:ln>
                <a:solidFill>
                  <a:srgbClr val="FF0000"/>
                </a:solidFill>
                <a:effectLst/>
                <a:uLnTx/>
                <a:uFillTx/>
                <a:ea typeface="ＭＳ Ｐゴシック" pitchFamily="-107" charset="-128"/>
                <a:cs typeface="Arial" pitchFamily="34" charset="0"/>
              </a:rPr>
              <a:t>TeV</a:t>
            </a:r>
            <a:r>
              <a:rPr kumimoji="0" lang="en-US" b="1" i="1" u="none" strike="noStrike" kern="0" cap="none" spc="0" normalizeH="0" baseline="0" noProof="0" dirty="0">
                <a:ln>
                  <a:noFill/>
                </a:ln>
                <a:solidFill>
                  <a:srgbClr val="FF0000"/>
                </a:solidFill>
                <a:effectLst/>
                <a:uLnTx/>
                <a:uFillTx/>
                <a:ea typeface="ＭＳ Ｐゴシック" pitchFamily="-107" charset="-128"/>
                <a:cs typeface="Arial" pitchFamily="34" charset="0"/>
              </a:rPr>
              <a:t> Scale</a:t>
            </a:r>
            <a:endParaRPr kumimoji="0" lang="en-US" b="0" i="0" u="none" strike="noStrike" kern="0" cap="none" spc="0" normalizeH="0" baseline="0" noProof="0" dirty="0">
              <a:ln>
                <a:noFill/>
              </a:ln>
              <a:solidFill>
                <a:srgbClr val="FF0000"/>
              </a:solidFill>
              <a:effectLst/>
              <a:uLnTx/>
              <a:uFillTx/>
              <a:ea typeface="ＭＳ Ｐゴシック" pitchFamily="-107" charset="-128"/>
              <a:cs typeface="Arial"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0000"/>
                </a:solidFill>
                <a:effectLst/>
                <a:uLnTx/>
                <a:uFillTx/>
                <a:ea typeface="ＭＳ Ｐゴシック" pitchFamily="-107" charset="-128"/>
                <a:cs typeface="Arial" pitchFamily="34" charset="0"/>
              </a:rPr>
              <a:t>         </a:t>
            </a:r>
            <a:r>
              <a:rPr kumimoji="0" lang="en-US" sz="1800" b="0" i="0" u="none" strike="noStrike" kern="0" cap="none" spc="0" normalizeH="0" baseline="0" noProof="0" dirty="0">
                <a:ln>
                  <a:noFill/>
                </a:ln>
                <a:solidFill>
                  <a:srgbClr val="000000"/>
                </a:solidFill>
                <a:effectLst/>
                <a:uLnTx/>
                <a:uFillTx/>
                <a:ea typeface="ＭＳ Ｐゴシック" pitchFamily="-107" charset="-128"/>
                <a:cs typeface="Arial" pitchFamily="34" charset="0"/>
              </a:rPr>
              <a:t>Hunt for quark substructure &amp; high-density matter (saturation)</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ea typeface="ＭＳ Ｐゴシック" pitchFamily="-107" charset="-128"/>
                <a:cs typeface="Arial" pitchFamily="34" charset="0"/>
              </a:rPr>
              <a:t>         High precision QCD and EW studies and possible implications for GUT</a:t>
            </a:r>
          </a:p>
        </p:txBody>
      </p:sp>
      <p:sp>
        <p:nvSpPr>
          <p:cNvPr id="14" name="Title 1"/>
          <p:cNvSpPr txBox="1">
            <a:spLocks/>
          </p:cNvSpPr>
          <p:nvPr/>
        </p:nvSpPr>
        <p:spPr>
          <a:xfrm>
            <a:off x="0" y="0"/>
            <a:ext cx="9144000" cy="838200"/>
          </a:xfrm>
          <a:prstGeom prst="rect">
            <a:avLst/>
          </a:prstGeom>
        </p:spPr>
        <p:txBody>
          <a:bodyPr/>
          <a:lstStyle/>
          <a:p>
            <a:pPr algn="ctr" fontAlgn="base">
              <a:spcBef>
                <a:spcPct val="0"/>
              </a:spcBef>
              <a:spcAft>
                <a:spcPct val="0"/>
              </a:spcAft>
              <a:defRPr/>
            </a:pPr>
            <a:r>
              <a:rPr lang="en-US" sz="3600" b="1" kern="0" dirty="0">
                <a:solidFill>
                  <a:srgbClr val="0000FF"/>
                </a:solidFill>
                <a:latin typeface="Arial" pitchFamily="34" charset="0"/>
                <a:cs typeface="Arial" pitchFamily="34" charset="0"/>
              </a:rPr>
              <a:t>Science Goals</a:t>
            </a:r>
          </a:p>
        </p:txBody>
      </p:sp>
      <p:sp>
        <p:nvSpPr>
          <p:cNvPr id="15" name="矩形 14"/>
          <p:cNvSpPr/>
          <p:nvPr/>
        </p:nvSpPr>
        <p:spPr>
          <a:xfrm>
            <a:off x="6929261" y="918339"/>
            <a:ext cx="2034785" cy="1390573"/>
          </a:xfrm>
          <a:prstGeom prst="rect">
            <a:avLst/>
          </a:prstGeom>
          <a:solidFill>
            <a:schemeClr val="bg1">
              <a:lumMod val="20000"/>
              <a:lumOff val="80000"/>
            </a:schemeClr>
          </a:solidFill>
          <a:ln>
            <a:solidFill>
              <a:srgbClr val="C00000"/>
            </a:solidFill>
          </a:ln>
        </p:spPr>
        <p:txBody>
          <a:bodyPr wrap="square">
            <a:spAutoFit/>
          </a:bodyPr>
          <a:lstStyle/>
          <a:p>
            <a:pPr lvl="0" algn="ctr" defTabSz="457200">
              <a:lnSpc>
                <a:spcPct val="114000"/>
              </a:lnSpc>
            </a:pPr>
            <a:r>
              <a:rPr lang="en-US" altLang="zh-CN" sz="20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EicC</a:t>
            </a:r>
          </a:p>
          <a:p>
            <a:pPr lvl="0" algn="ctr" defTabSz="457200">
              <a:lnSpc>
                <a:spcPct val="114000"/>
              </a:lnSpc>
            </a:pPr>
            <a:r>
              <a:rPr lang="en-US" altLang="zh-CN" b="1" dirty="0">
                <a:solidFill>
                  <a:srgbClr val="000066"/>
                </a:solidFill>
                <a:latin typeface="Times New Roman" panose="02020603050405020304" pitchFamily="18" charset="0"/>
                <a:ea typeface="黑体" panose="02010609060101010101" pitchFamily="49" charset="-122"/>
                <a:cs typeface="Times New Roman" panose="02020603050405020304" pitchFamily="18" charset="0"/>
              </a:rPr>
              <a:t>20(p)+3.5 (e) GeV</a:t>
            </a:r>
          </a:p>
          <a:p>
            <a:pPr lvl="0" algn="ctr" defTabSz="457200">
              <a:lnSpc>
                <a:spcPct val="114000"/>
              </a:lnSpc>
            </a:pPr>
            <a:r>
              <a:rPr lang="en-US" altLang="zh-CN" b="1" dirty="0">
                <a:solidFill>
                  <a:srgbClr val="000066"/>
                </a:solidFill>
                <a:latin typeface="Times New Roman" panose="02020603050405020304" pitchFamily="18" charset="0"/>
                <a:ea typeface="黑体" panose="02010609060101010101" pitchFamily="49" charset="-122"/>
                <a:cs typeface="Times New Roman" panose="02020603050405020304" pitchFamily="18" charset="0"/>
              </a:rPr>
              <a:t>100(p)+10 (e) GeV</a:t>
            </a:r>
          </a:p>
          <a:p>
            <a:pPr lvl="0" algn="ctr">
              <a:lnSpc>
                <a:spcPct val="114000"/>
              </a:lnSpc>
              <a:defRPr/>
            </a:pPr>
            <a:r>
              <a:rPr lang="en-US" altLang="zh-CN" b="1" dirty="0" err="1">
                <a:solidFill>
                  <a:srgbClr val="000066"/>
                </a:solidFill>
                <a:latin typeface="Times New Roman" panose="02020603050405020304" pitchFamily="18" charset="0"/>
                <a:ea typeface="黑体" panose="02010609060101010101" pitchFamily="49" charset="-122"/>
                <a:cs typeface="Times New Roman" panose="02020603050405020304" pitchFamily="18" charset="0"/>
              </a:rPr>
              <a:t>E</a:t>
            </a:r>
            <a:r>
              <a:rPr lang="en-US" altLang="zh-CN" b="1" baseline="-25000" dirty="0" err="1">
                <a:solidFill>
                  <a:srgbClr val="000066"/>
                </a:solidFill>
                <a:latin typeface="Times New Roman" panose="02020603050405020304" pitchFamily="18" charset="0"/>
                <a:ea typeface="黑体" panose="02010609060101010101" pitchFamily="49" charset="-122"/>
                <a:cs typeface="Times New Roman" panose="02020603050405020304" pitchFamily="18" charset="0"/>
              </a:rPr>
              <a:t>cm</a:t>
            </a:r>
            <a:r>
              <a:rPr lang="en-US" altLang="zh-CN" b="1" dirty="0">
                <a:solidFill>
                  <a:srgbClr val="000066"/>
                </a:solidFill>
                <a:latin typeface="Times New Roman" panose="02020603050405020304" pitchFamily="18" charset="0"/>
                <a:ea typeface="黑体" panose="02010609060101010101" pitchFamily="49" charset="-122"/>
                <a:cs typeface="Times New Roman" panose="02020603050405020304" pitchFamily="18" charset="0"/>
              </a:rPr>
              <a:t>: 16.7/45 GeV</a:t>
            </a:r>
          </a:p>
        </p:txBody>
      </p:sp>
      <p:sp>
        <p:nvSpPr>
          <p:cNvPr id="16" name="矩形 15"/>
          <p:cNvSpPr/>
          <p:nvPr/>
        </p:nvSpPr>
        <p:spPr>
          <a:xfrm>
            <a:off x="2468117" y="1106889"/>
            <a:ext cx="2045971" cy="1074781"/>
          </a:xfrm>
          <a:prstGeom prst="rect">
            <a:avLst/>
          </a:prstGeom>
          <a:solidFill>
            <a:schemeClr val="accent4">
              <a:lumMod val="20000"/>
              <a:lumOff val="80000"/>
            </a:schemeClr>
          </a:solidFill>
          <a:ln>
            <a:solidFill>
              <a:srgbClr val="C00000"/>
            </a:solidFill>
          </a:ln>
        </p:spPr>
        <p:txBody>
          <a:bodyPr wrap="square">
            <a:spAutoFit/>
          </a:bodyPr>
          <a:lstStyle/>
          <a:p>
            <a:pPr lvl="0" algn="ctr" defTabSz="457200">
              <a:lnSpc>
                <a:spcPct val="114000"/>
              </a:lnSpc>
            </a:pPr>
            <a:r>
              <a:rPr lang="en-US" altLang="zh-CN" sz="2000" b="1" dirty="0" err="1">
                <a:solidFill>
                  <a:srgbClr val="C00000"/>
                </a:solidFill>
                <a:latin typeface="Times New Roman" panose="02020603050405020304" pitchFamily="18" charset="0"/>
                <a:ea typeface="黑体" panose="02010609060101010101" pitchFamily="49" charset="-122"/>
                <a:cs typeface="Times New Roman" panose="02020603050405020304" pitchFamily="18" charset="0"/>
              </a:rPr>
              <a:t>eRHIC</a:t>
            </a:r>
            <a:endParaRPr lang="en-US" altLang="zh-CN" sz="20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a:p>
            <a:pPr lvl="0" algn="ctr" defTabSz="457200">
              <a:lnSpc>
                <a:spcPct val="114000"/>
              </a:lnSpc>
            </a:pPr>
            <a:r>
              <a:rPr lang="en-US" altLang="zh-CN" b="1" dirty="0">
                <a:solidFill>
                  <a:srgbClr val="000066"/>
                </a:solidFill>
                <a:latin typeface="Times New Roman" panose="02020603050405020304" pitchFamily="18" charset="0"/>
                <a:ea typeface="黑体" panose="02010609060101010101" pitchFamily="49" charset="-122"/>
                <a:cs typeface="Times New Roman" panose="02020603050405020304" pitchFamily="18" charset="0"/>
              </a:rPr>
              <a:t>255(p)+15.9(e)GeV</a:t>
            </a:r>
          </a:p>
          <a:p>
            <a:pPr lvl="0" algn="ctr">
              <a:lnSpc>
                <a:spcPct val="114000"/>
              </a:lnSpc>
              <a:defRPr/>
            </a:pPr>
            <a:r>
              <a:rPr lang="en-US" altLang="zh-CN" b="1" dirty="0" err="1">
                <a:solidFill>
                  <a:srgbClr val="000066"/>
                </a:solidFill>
                <a:latin typeface="Times New Roman" panose="02020603050405020304" pitchFamily="18" charset="0"/>
                <a:ea typeface="黑体" panose="02010609060101010101" pitchFamily="49" charset="-122"/>
                <a:cs typeface="Times New Roman" panose="02020603050405020304" pitchFamily="18" charset="0"/>
              </a:rPr>
              <a:t>E</a:t>
            </a:r>
            <a:r>
              <a:rPr lang="en-US" altLang="zh-CN" b="1" baseline="-25000" dirty="0" err="1">
                <a:solidFill>
                  <a:srgbClr val="000066"/>
                </a:solidFill>
                <a:latin typeface="Times New Roman" panose="02020603050405020304" pitchFamily="18" charset="0"/>
                <a:ea typeface="黑体" panose="02010609060101010101" pitchFamily="49" charset="-122"/>
                <a:cs typeface="Times New Roman" panose="02020603050405020304" pitchFamily="18" charset="0"/>
              </a:rPr>
              <a:t>cm</a:t>
            </a:r>
            <a:r>
              <a:rPr lang="en-US" altLang="zh-CN" b="1" dirty="0">
                <a:solidFill>
                  <a:srgbClr val="000066"/>
                </a:solidFill>
                <a:latin typeface="Times New Roman" panose="02020603050405020304" pitchFamily="18" charset="0"/>
                <a:ea typeface="黑体" panose="02010609060101010101" pitchFamily="49" charset="-122"/>
                <a:cs typeface="Times New Roman" panose="02020603050405020304" pitchFamily="18" charset="0"/>
              </a:rPr>
              <a:t>: 126 GeV</a:t>
            </a:r>
          </a:p>
        </p:txBody>
      </p:sp>
      <p:sp>
        <p:nvSpPr>
          <p:cNvPr id="17" name="矩形 16"/>
          <p:cNvSpPr/>
          <p:nvPr/>
        </p:nvSpPr>
        <p:spPr>
          <a:xfrm>
            <a:off x="4692974" y="860726"/>
            <a:ext cx="2057401" cy="1390573"/>
          </a:xfrm>
          <a:prstGeom prst="rect">
            <a:avLst/>
          </a:prstGeom>
          <a:solidFill>
            <a:schemeClr val="accent2">
              <a:lumMod val="20000"/>
              <a:lumOff val="80000"/>
            </a:schemeClr>
          </a:solidFill>
          <a:ln>
            <a:solidFill>
              <a:srgbClr val="C00000"/>
            </a:solidFill>
          </a:ln>
        </p:spPr>
        <p:txBody>
          <a:bodyPr wrap="square">
            <a:spAutoFit/>
          </a:bodyPr>
          <a:lstStyle/>
          <a:p>
            <a:pPr lvl="0" algn="ctr" defTabSz="457200">
              <a:lnSpc>
                <a:spcPct val="114000"/>
              </a:lnSpc>
            </a:pPr>
            <a:r>
              <a:rPr lang="en-US" altLang="zh-CN" sz="20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JLEIC</a:t>
            </a:r>
          </a:p>
          <a:p>
            <a:pPr lvl="0" algn="ctr" defTabSz="457200">
              <a:lnSpc>
                <a:spcPct val="114000"/>
              </a:lnSpc>
            </a:pPr>
            <a:r>
              <a:rPr lang="en-US" altLang="zh-CN" b="1" dirty="0">
                <a:solidFill>
                  <a:srgbClr val="000066"/>
                </a:solidFill>
                <a:latin typeface="Times New Roman" panose="02020603050405020304" pitchFamily="18" charset="0"/>
                <a:ea typeface="黑体" panose="02010609060101010101" pitchFamily="49" charset="-122"/>
                <a:cs typeface="Times New Roman" panose="02020603050405020304" pitchFamily="18" charset="0"/>
              </a:rPr>
              <a:t>100(p)+5 (e)GeV</a:t>
            </a:r>
          </a:p>
          <a:p>
            <a:pPr lvl="0" algn="ctr" defTabSz="457200">
              <a:lnSpc>
                <a:spcPct val="114000"/>
              </a:lnSpc>
            </a:pPr>
            <a:r>
              <a:rPr lang="en-US" altLang="zh-CN" b="1" dirty="0">
                <a:solidFill>
                  <a:srgbClr val="000066"/>
                </a:solidFill>
                <a:latin typeface="Times New Roman" panose="02020603050405020304" pitchFamily="18" charset="0"/>
                <a:ea typeface="黑体" panose="02010609060101010101" pitchFamily="49" charset="-122"/>
                <a:cs typeface="Times New Roman" panose="02020603050405020304" pitchFamily="18" charset="0"/>
              </a:rPr>
              <a:t>100(p)+10 (e)GeV</a:t>
            </a:r>
          </a:p>
          <a:p>
            <a:pPr lvl="0" algn="ctr">
              <a:lnSpc>
                <a:spcPct val="114000"/>
              </a:lnSpc>
              <a:defRPr/>
            </a:pPr>
            <a:r>
              <a:rPr lang="en-US" altLang="zh-CN" b="1" dirty="0" err="1">
                <a:solidFill>
                  <a:srgbClr val="000066"/>
                </a:solidFill>
                <a:latin typeface="Times New Roman" panose="02020603050405020304" pitchFamily="18" charset="0"/>
                <a:ea typeface="黑体" panose="02010609060101010101" pitchFamily="49" charset="-122"/>
                <a:cs typeface="Times New Roman" panose="02020603050405020304" pitchFamily="18" charset="0"/>
              </a:rPr>
              <a:t>E</a:t>
            </a:r>
            <a:r>
              <a:rPr lang="en-US" altLang="zh-CN" b="1" baseline="-25000" dirty="0" err="1">
                <a:solidFill>
                  <a:srgbClr val="000066"/>
                </a:solidFill>
                <a:latin typeface="Times New Roman" panose="02020603050405020304" pitchFamily="18" charset="0"/>
                <a:ea typeface="黑体" panose="02010609060101010101" pitchFamily="49" charset="-122"/>
                <a:cs typeface="Times New Roman" panose="02020603050405020304" pitchFamily="18" charset="0"/>
              </a:rPr>
              <a:t>cm</a:t>
            </a:r>
            <a:r>
              <a:rPr lang="en-US" altLang="zh-CN" b="1" dirty="0">
                <a:solidFill>
                  <a:srgbClr val="000066"/>
                </a:solidFill>
                <a:latin typeface="Times New Roman" panose="02020603050405020304" pitchFamily="18" charset="0"/>
                <a:ea typeface="黑体" panose="02010609060101010101" pitchFamily="49" charset="-122"/>
                <a:cs typeface="Times New Roman" panose="02020603050405020304" pitchFamily="18" charset="0"/>
              </a:rPr>
              <a:t>: 45/63 GeV</a:t>
            </a:r>
          </a:p>
        </p:txBody>
      </p:sp>
      <p:sp>
        <p:nvSpPr>
          <p:cNvPr id="18" name="矩形 17"/>
          <p:cNvSpPr/>
          <p:nvPr/>
        </p:nvSpPr>
        <p:spPr>
          <a:xfrm>
            <a:off x="243165" y="927750"/>
            <a:ext cx="2001233" cy="1390573"/>
          </a:xfrm>
          <a:prstGeom prst="rect">
            <a:avLst/>
          </a:prstGeom>
          <a:solidFill>
            <a:schemeClr val="accent6">
              <a:lumMod val="40000"/>
              <a:lumOff val="60000"/>
            </a:schemeClr>
          </a:solidFill>
          <a:ln>
            <a:solidFill>
              <a:srgbClr val="C00000"/>
            </a:solidFill>
          </a:ln>
        </p:spPr>
        <p:txBody>
          <a:bodyPr wrap="square">
            <a:spAutoFit/>
          </a:bodyPr>
          <a:lstStyle/>
          <a:p>
            <a:pPr lvl="0" algn="ctr" defTabSz="457200">
              <a:lnSpc>
                <a:spcPct val="114000"/>
              </a:lnSpc>
            </a:pPr>
            <a:r>
              <a:rPr lang="en-US" altLang="zh-CN" sz="2000" b="1" dirty="0" err="1">
                <a:solidFill>
                  <a:srgbClr val="C00000"/>
                </a:solidFill>
                <a:latin typeface="Times New Roman" panose="02020603050405020304" pitchFamily="18" charset="0"/>
                <a:ea typeface="黑体" panose="02010609060101010101" pitchFamily="49" charset="-122"/>
                <a:cs typeface="Times New Roman" panose="02020603050405020304" pitchFamily="18" charset="0"/>
              </a:rPr>
              <a:t>LHeC</a:t>
            </a:r>
            <a:endParaRPr lang="en-US" altLang="zh-CN" sz="20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a:p>
            <a:pPr lvl="0" algn="ctr" defTabSz="457200">
              <a:lnSpc>
                <a:spcPct val="114000"/>
              </a:lnSpc>
            </a:pPr>
            <a:r>
              <a:rPr lang="en-US" altLang="zh-CN" b="1" dirty="0">
                <a:solidFill>
                  <a:srgbClr val="000066"/>
                </a:solidFill>
                <a:latin typeface="Times New Roman" panose="02020603050405020304" pitchFamily="18" charset="0"/>
                <a:ea typeface="黑体" panose="02010609060101010101" pitchFamily="49" charset="-122"/>
                <a:cs typeface="Times New Roman" panose="02020603050405020304" pitchFamily="18" charset="0"/>
              </a:rPr>
              <a:t>7TeV+60GeV</a:t>
            </a:r>
          </a:p>
          <a:p>
            <a:pPr lvl="0" algn="ctr" defTabSz="457200">
              <a:lnSpc>
                <a:spcPct val="114000"/>
              </a:lnSpc>
            </a:pPr>
            <a:r>
              <a:rPr lang="en-US" altLang="zh-CN" b="1" dirty="0" err="1">
                <a:solidFill>
                  <a:srgbClr val="000066"/>
                </a:solidFill>
                <a:latin typeface="Times New Roman" panose="02020603050405020304" pitchFamily="18" charset="0"/>
                <a:ea typeface="黑体" panose="02010609060101010101" pitchFamily="49" charset="-122"/>
                <a:cs typeface="Times New Roman" panose="02020603050405020304" pitchFamily="18" charset="0"/>
              </a:rPr>
              <a:t>Unpolarized</a:t>
            </a:r>
            <a:endParaRPr lang="en-US" altLang="zh-CN" b="1" dirty="0">
              <a:solidFill>
                <a:srgbClr val="000066"/>
              </a:solidFill>
              <a:latin typeface="Times New Roman" panose="02020603050405020304" pitchFamily="18" charset="0"/>
              <a:ea typeface="黑体" panose="02010609060101010101" pitchFamily="49" charset="-122"/>
              <a:cs typeface="Times New Roman" panose="02020603050405020304" pitchFamily="18" charset="0"/>
            </a:endParaRPr>
          </a:p>
          <a:p>
            <a:pPr lvl="0" algn="ctr">
              <a:lnSpc>
                <a:spcPct val="114000"/>
              </a:lnSpc>
              <a:defRPr/>
            </a:pPr>
            <a:r>
              <a:rPr lang="en-US" altLang="zh-CN" b="1" dirty="0" err="1">
                <a:solidFill>
                  <a:srgbClr val="000066"/>
                </a:solidFill>
                <a:latin typeface="Times New Roman" panose="02020603050405020304" pitchFamily="18" charset="0"/>
                <a:ea typeface="黑体" panose="02010609060101010101" pitchFamily="49" charset="-122"/>
                <a:cs typeface="Times New Roman" panose="02020603050405020304" pitchFamily="18" charset="0"/>
              </a:rPr>
              <a:t>E</a:t>
            </a:r>
            <a:r>
              <a:rPr lang="en-US" altLang="zh-CN" b="1" baseline="-25000" dirty="0" err="1">
                <a:solidFill>
                  <a:srgbClr val="000066"/>
                </a:solidFill>
                <a:latin typeface="Times New Roman" panose="02020603050405020304" pitchFamily="18" charset="0"/>
                <a:ea typeface="黑体" panose="02010609060101010101" pitchFamily="49" charset="-122"/>
                <a:cs typeface="Times New Roman" panose="02020603050405020304" pitchFamily="18" charset="0"/>
              </a:rPr>
              <a:t>cm</a:t>
            </a:r>
            <a:r>
              <a:rPr lang="en-US" altLang="zh-CN" b="1" dirty="0">
                <a:solidFill>
                  <a:srgbClr val="000066"/>
                </a:solidFill>
                <a:latin typeface="Times New Roman" panose="02020603050405020304" pitchFamily="18" charset="0"/>
                <a:ea typeface="黑体" panose="02010609060101010101" pitchFamily="49" charset="-122"/>
                <a:cs typeface="Times New Roman" panose="02020603050405020304" pitchFamily="18" charset="0"/>
              </a:rPr>
              <a:t>: 1296 GeV</a:t>
            </a:r>
          </a:p>
        </p:txBody>
      </p:sp>
    </p:spTree>
    <p:extLst>
      <p:ext uri="{BB962C8B-B14F-4D97-AF65-F5344CB8AC3E}">
        <p14:creationId xmlns:p14="http://schemas.microsoft.com/office/powerpoint/2010/main" val="429371427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815946" y="1337385"/>
            <a:ext cx="7658751" cy="455436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781968">
              <a:lnSpc>
                <a:spcPct val="150000"/>
              </a:lnSpc>
              <a:spcBef>
                <a:spcPts val="0"/>
              </a:spcBef>
              <a:buFontTx/>
              <a:buAutoNum type="arabicPeriod"/>
            </a:pPr>
            <a:r>
              <a:rPr lang="en-US" altLang="zh-CN" dirty="0">
                <a:solidFill>
                  <a:srgbClr val="0000CC"/>
                </a:solidFill>
                <a:latin typeface="Calibri"/>
              </a:rPr>
              <a:t> HIAF introduction and status</a:t>
            </a:r>
          </a:p>
          <a:p>
            <a:pPr marL="0" indent="0" defTabSz="781968">
              <a:lnSpc>
                <a:spcPct val="150000"/>
              </a:lnSpc>
              <a:spcBef>
                <a:spcPts val="0"/>
              </a:spcBef>
              <a:buFontTx/>
              <a:buAutoNum type="arabicPeriod"/>
            </a:pPr>
            <a:r>
              <a:rPr lang="en-US" altLang="zh-CN" dirty="0">
                <a:solidFill>
                  <a:srgbClr val="0000CC"/>
                </a:solidFill>
                <a:latin typeface="Calibri"/>
              </a:rPr>
              <a:t> EIC proposals in the world </a:t>
            </a:r>
          </a:p>
          <a:p>
            <a:pPr marL="0" indent="0" defTabSz="781968">
              <a:lnSpc>
                <a:spcPct val="150000"/>
              </a:lnSpc>
              <a:spcBef>
                <a:spcPts val="0"/>
              </a:spcBef>
              <a:buFontTx/>
              <a:buAutoNum type="arabicPeriod"/>
            </a:pPr>
            <a:r>
              <a:rPr lang="en-US" altLang="zh-CN" b="1" dirty="0">
                <a:solidFill>
                  <a:srgbClr val="C00000"/>
                </a:solidFill>
                <a:latin typeface="Calibri"/>
                <a:cs typeface="Arial" panose="020B0604020202020204" pitchFamily="34" charset="0"/>
              </a:rPr>
              <a:t> Concept design of EicC-1 accelerator</a:t>
            </a:r>
          </a:p>
          <a:p>
            <a:pPr marL="0" indent="0" defTabSz="781968">
              <a:lnSpc>
                <a:spcPct val="150000"/>
              </a:lnSpc>
              <a:spcBef>
                <a:spcPts val="0"/>
              </a:spcBef>
              <a:buFontTx/>
              <a:buAutoNum type="arabicPeriod"/>
            </a:pPr>
            <a:r>
              <a:rPr lang="en-US" altLang="zh-CN" dirty="0">
                <a:solidFill>
                  <a:srgbClr val="0000CC"/>
                </a:solidFill>
                <a:latin typeface="Calibri"/>
                <a:cs typeface="Arial" panose="020B0604020202020204" pitchFamily="34" charset="0"/>
              </a:rPr>
              <a:t> Interaction region and luminosity concept </a:t>
            </a:r>
          </a:p>
          <a:p>
            <a:pPr marL="0" indent="0" defTabSz="781968">
              <a:lnSpc>
                <a:spcPct val="150000"/>
              </a:lnSpc>
              <a:spcBef>
                <a:spcPts val="0"/>
              </a:spcBef>
              <a:buFontTx/>
              <a:buAutoNum type="arabicPeriod"/>
            </a:pPr>
            <a:r>
              <a:rPr lang="en-US" altLang="zh-CN" dirty="0">
                <a:solidFill>
                  <a:srgbClr val="0000CC"/>
                </a:solidFill>
                <a:latin typeface="Calibri"/>
                <a:cs typeface="Arial" panose="020B0604020202020204" pitchFamily="34" charset="0"/>
              </a:rPr>
              <a:t> Cooling strategy and design </a:t>
            </a:r>
          </a:p>
          <a:p>
            <a:pPr marL="0" indent="0" defTabSz="781968">
              <a:lnSpc>
                <a:spcPct val="150000"/>
              </a:lnSpc>
              <a:spcBef>
                <a:spcPts val="0"/>
              </a:spcBef>
              <a:buFontTx/>
              <a:buAutoNum type="arabicPeriod"/>
            </a:pPr>
            <a:r>
              <a:rPr lang="en-US" altLang="zh-CN" dirty="0">
                <a:solidFill>
                  <a:srgbClr val="0000CC"/>
                </a:solidFill>
                <a:latin typeface="Calibri"/>
                <a:cs typeface="Arial" panose="020B0604020202020204" pitchFamily="34" charset="0"/>
              </a:rPr>
              <a:t> Summary</a:t>
            </a:r>
          </a:p>
        </p:txBody>
      </p:sp>
      <p:sp>
        <p:nvSpPr>
          <p:cNvPr id="5" name="Rectangle 2"/>
          <p:cNvSpPr txBox="1">
            <a:spLocks noChangeArrowheads="1"/>
          </p:cNvSpPr>
          <p:nvPr/>
        </p:nvSpPr>
        <p:spPr>
          <a:xfrm>
            <a:off x="1234998" y="0"/>
            <a:ext cx="5929290" cy="620688"/>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a:solidFill>
                  <a:srgbClr val="0000FF"/>
                </a:solidFill>
                <a:latin typeface="Calibri"/>
              </a:rPr>
              <a:t>Outline</a:t>
            </a:r>
          </a:p>
        </p:txBody>
      </p:sp>
    </p:spTree>
    <p:extLst>
      <p:ext uri="{BB962C8B-B14F-4D97-AF65-F5344CB8AC3E}">
        <p14:creationId xmlns:p14="http://schemas.microsoft.com/office/powerpoint/2010/main" val="376882474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5"/>
          <p:cNvSpPr/>
          <p:nvPr/>
        </p:nvSpPr>
        <p:spPr>
          <a:xfrm>
            <a:off x="117625" y="156173"/>
            <a:ext cx="7301268" cy="415110"/>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a:defRPr/>
            </a:pPr>
            <a:r>
              <a:rPr lang="en-US" altLang="zh-CN" sz="2800" b="1" dirty="0">
                <a:solidFill>
                  <a:prstClr val="black"/>
                </a:solidFill>
                <a:latin typeface="Times New Roman" panose="02020603050405020304" pitchFamily="18" charset="0"/>
                <a:cs typeface="Times New Roman" panose="02020603050405020304" pitchFamily="18" charset="0"/>
              </a:rPr>
              <a:t>Machine Design Goal  </a:t>
            </a:r>
            <a:endParaRPr lang="zh-CN" altLang="en-US" sz="2800" b="1" dirty="0">
              <a:solidFill>
                <a:prstClr val="black"/>
              </a:solidFill>
              <a:latin typeface="Times New Roman" panose="02020603050405020304" pitchFamily="18" charset="0"/>
              <a:cs typeface="Times New Roman" panose="02020603050405020304" pitchFamily="18" charset="0"/>
            </a:endParaRPr>
          </a:p>
        </p:txBody>
      </p:sp>
      <p:sp>
        <p:nvSpPr>
          <p:cNvPr id="4" name="TextBox 44"/>
          <p:cNvSpPr txBox="1"/>
          <p:nvPr/>
        </p:nvSpPr>
        <p:spPr>
          <a:xfrm>
            <a:off x="373034" y="910730"/>
            <a:ext cx="8959499" cy="5701561"/>
          </a:xfrm>
          <a:prstGeom prst="rect">
            <a:avLst/>
          </a:prstGeom>
          <a:noFill/>
        </p:spPr>
        <p:txBody>
          <a:bodyPr wrap="square" rtlCol="0">
            <a:spAutoFit/>
          </a:bodyPr>
          <a:lstStyle/>
          <a:p>
            <a:pPr marL="173038" indent="-173038" eaLnBrk="0" fontAlgn="base" hangingPunct="0">
              <a:spcBef>
                <a:spcPct val="0"/>
              </a:spcBef>
              <a:spcAft>
                <a:spcPct val="0"/>
              </a:spcAft>
            </a:pPr>
            <a:r>
              <a:rPr lang="en-US" sz="2400" b="1" dirty="0">
                <a:solidFill>
                  <a:prstClr val="black"/>
                </a:solidFill>
                <a:cs typeface="Arial" pitchFamily="34" charset="0"/>
              </a:rPr>
              <a:t>Present baseline:</a:t>
            </a:r>
            <a:endParaRPr lang="en-US" sz="2400" dirty="0">
              <a:solidFill>
                <a:prstClr val="black"/>
              </a:solidFill>
              <a:cs typeface="Arial" pitchFamily="34" charset="0"/>
            </a:endParaRPr>
          </a:p>
          <a:p>
            <a:pPr marL="173038" indent="-173038" eaLnBrk="0" fontAlgn="base" hangingPunct="0">
              <a:spcBef>
                <a:spcPts val="1600"/>
              </a:spcBef>
              <a:spcAft>
                <a:spcPct val="0"/>
              </a:spcAft>
              <a:buFont typeface="Arial" pitchFamily="34" charset="0"/>
              <a:buChar char="•"/>
            </a:pPr>
            <a:r>
              <a:rPr lang="en-US" sz="2000" b="1" dirty="0">
                <a:solidFill>
                  <a:srgbClr val="0000CC"/>
                </a:solidFill>
                <a:cs typeface="Arial" pitchFamily="34" charset="0"/>
              </a:rPr>
              <a:t>Energy: </a:t>
            </a:r>
            <a:r>
              <a:rPr lang="en-US" dirty="0">
                <a:solidFill>
                  <a:srgbClr val="000000"/>
                </a:solidFill>
                <a:cs typeface="Arial" pitchFamily="34" charset="0"/>
              </a:rPr>
              <a:t>3.5 GeV/</a:t>
            </a:r>
            <a:r>
              <a:rPr lang="en-US" dirty="0">
                <a:solidFill>
                  <a:srgbClr val="C00000"/>
                </a:solidFill>
                <a:cs typeface="Arial" pitchFamily="34" charset="0"/>
              </a:rPr>
              <a:t>electron</a:t>
            </a:r>
            <a:r>
              <a:rPr lang="en-US" dirty="0">
                <a:solidFill>
                  <a:srgbClr val="000000"/>
                </a:solidFill>
                <a:cs typeface="Arial" pitchFamily="34" charset="0"/>
              </a:rPr>
              <a:t>, </a:t>
            </a:r>
            <a:r>
              <a:rPr lang="en-US" altLang="zh-CN" dirty="0">
                <a:solidFill>
                  <a:srgbClr val="000000"/>
                </a:solidFill>
                <a:cs typeface="Arial" pitchFamily="34" charset="0"/>
              </a:rPr>
              <a:t>20 GeV/</a:t>
            </a:r>
            <a:r>
              <a:rPr lang="en-US" altLang="zh-CN" dirty="0">
                <a:solidFill>
                  <a:srgbClr val="C00000"/>
                </a:solidFill>
                <a:cs typeface="Arial" pitchFamily="34" charset="0"/>
              </a:rPr>
              <a:t>proton       First phase-EicC-1</a:t>
            </a:r>
          </a:p>
          <a:p>
            <a:pPr eaLnBrk="0" fontAlgn="base" hangingPunct="0">
              <a:spcBef>
                <a:spcPts val="300"/>
              </a:spcBef>
              <a:spcAft>
                <a:spcPct val="0"/>
              </a:spcAft>
            </a:pPr>
            <a:r>
              <a:rPr lang="en-US" altLang="zh-CN" dirty="0">
                <a:solidFill>
                  <a:srgbClr val="C00000"/>
                </a:solidFill>
                <a:cs typeface="Arial" pitchFamily="34" charset="0"/>
              </a:rPr>
              <a:t>                   </a:t>
            </a:r>
            <a:r>
              <a:rPr lang="en-US" altLang="zh-CN" dirty="0">
                <a:solidFill>
                  <a:srgbClr val="000000"/>
                </a:solidFill>
                <a:cs typeface="Arial" pitchFamily="34" charset="0"/>
              </a:rPr>
              <a:t>5-10 GeV/</a:t>
            </a:r>
            <a:r>
              <a:rPr lang="en-US" altLang="zh-CN" dirty="0">
                <a:solidFill>
                  <a:srgbClr val="C00000"/>
                </a:solidFill>
                <a:cs typeface="Arial" pitchFamily="34" charset="0"/>
              </a:rPr>
              <a:t>electron</a:t>
            </a:r>
            <a:r>
              <a:rPr lang="en-US" altLang="zh-CN" dirty="0">
                <a:solidFill>
                  <a:srgbClr val="000000"/>
                </a:solidFill>
                <a:cs typeface="Arial" pitchFamily="34" charset="0"/>
              </a:rPr>
              <a:t>, 60-100 GeV/</a:t>
            </a:r>
            <a:r>
              <a:rPr lang="en-US" altLang="zh-CN" dirty="0">
                <a:solidFill>
                  <a:srgbClr val="C00000"/>
                </a:solidFill>
                <a:cs typeface="Arial" pitchFamily="34" charset="0"/>
              </a:rPr>
              <a:t>proton   Second phase-EicC-2</a:t>
            </a:r>
          </a:p>
          <a:p>
            <a:pPr marL="173038" indent="-173038" eaLnBrk="0" fontAlgn="base" hangingPunct="0">
              <a:spcBef>
                <a:spcPts val="800"/>
              </a:spcBef>
              <a:spcAft>
                <a:spcPct val="0"/>
              </a:spcAft>
              <a:buFont typeface="Arial" pitchFamily="34" charset="0"/>
              <a:buChar char="•"/>
            </a:pPr>
            <a:r>
              <a:rPr lang="en-US" altLang="zh-CN" sz="2000" b="1" dirty="0">
                <a:solidFill>
                  <a:srgbClr val="0000CC"/>
                </a:solidFill>
                <a:cs typeface="Arial" pitchFamily="34" charset="0"/>
              </a:rPr>
              <a:t>Ions: </a:t>
            </a:r>
            <a:r>
              <a:rPr lang="en-US" dirty="0">
                <a:solidFill>
                  <a:srgbClr val="000000"/>
                </a:solidFill>
                <a:cs typeface="Arial" pitchFamily="34" charset="0"/>
              </a:rPr>
              <a:t>Polarized light ions (p, d, </a:t>
            </a:r>
            <a:r>
              <a:rPr lang="en-US" baseline="30000" dirty="0">
                <a:solidFill>
                  <a:srgbClr val="000000"/>
                </a:solidFill>
                <a:cs typeface="Arial" pitchFamily="34" charset="0"/>
              </a:rPr>
              <a:t>3</a:t>
            </a:r>
            <a:r>
              <a:rPr lang="en-US" dirty="0">
                <a:solidFill>
                  <a:srgbClr val="000000"/>
                </a:solidFill>
                <a:cs typeface="Arial" pitchFamily="34" charset="0"/>
              </a:rPr>
              <a:t>He), </a:t>
            </a:r>
            <a:r>
              <a:rPr lang="en-US" dirty="0" err="1">
                <a:solidFill>
                  <a:srgbClr val="000000"/>
                </a:solidFill>
                <a:cs typeface="Arial" pitchFamily="34" charset="0"/>
              </a:rPr>
              <a:t>unpolarized</a:t>
            </a:r>
            <a:r>
              <a:rPr lang="en-US" dirty="0">
                <a:solidFill>
                  <a:srgbClr val="000000"/>
                </a:solidFill>
                <a:cs typeface="Arial" pitchFamily="34" charset="0"/>
              </a:rPr>
              <a:t> heavy ions up to Uranium</a:t>
            </a:r>
          </a:p>
          <a:p>
            <a:pPr eaLnBrk="0" fontAlgn="base" hangingPunct="0">
              <a:spcBef>
                <a:spcPts val="300"/>
              </a:spcBef>
              <a:spcAft>
                <a:spcPct val="0"/>
              </a:spcAft>
            </a:pPr>
            <a:r>
              <a:rPr lang="en-US" dirty="0">
                <a:solidFill>
                  <a:srgbClr val="000000"/>
                </a:solidFill>
                <a:cs typeface="Arial" pitchFamily="34" charset="0"/>
              </a:rPr>
              <a:t>             High polarization for both beams, 70% for electron, and 70% for proton</a:t>
            </a:r>
          </a:p>
          <a:p>
            <a:pPr marL="173038" indent="-173038" eaLnBrk="0" fontAlgn="base" hangingPunct="0">
              <a:spcBef>
                <a:spcPts val="800"/>
              </a:spcBef>
              <a:spcAft>
                <a:spcPct val="0"/>
              </a:spcAft>
              <a:buFont typeface="Arial" pitchFamily="34" charset="0"/>
              <a:buChar char="•"/>
            </a:pPr>
            <a:r>
              <a:rPr lang="en-US" altLang="zh-CN" sz="2000" b="1" dirty="0">
                <a:solidFill>
                  <a:srgbClr val="0000CC"/>
                </a:solidFill>
                <a:cs typeface="Arial" pitchFamily="34" charset="0"/>
              </a:rPr>
              <a:t>Layout : </a:t>
            </a:r>
            <a:r>
              <a:rPr lang="en-US" altLang="zh-CN" sz="2000" dirty="0">
                <a:solidFill>
                  <a:srgbClr val="C00000"/>
                </a:solidFill>
                <a:cs typeface="Arial" pitchFamily="34" charset="0"/>
              </a:rPr>
              <a:t>Ring-Ring collision mode</a:t>
            </a:r>
          </a:p>
          <a:p>
            <a:pPr eaLnBrk="0" fontAlgn="base" hangingPunct="0">
              <a:spcBef>
                <a:spcPts val="300"/>
              </a:spcBef>
              <a:spcAft>
                <a:spcPct val="0"/>
              </a:spcAft>
            </a:pPr>
            <a:r>
              <a:rPr lang="en-US" altLang="zh-CN" sz="2000" b="1" dirty="0">
                <a:solidFill>
                  <a:srgbClr val="0000CC"/>
                </a:solidFill>
                <a:cs typeface="Arial" pitchFamily="34" charset="0"/>
              </a:rPr>
              <a:t>                  </a:t>
            </a:r>
            <a:r>
              <a:rPr lang="en-US" altLang="zh-CN" dirty="0">
                <a:solidFill>
                  <a:srgbClr val="000000"/>
                </a:solidFill>
                <a:cs typeface="Arial" pitchFamily="34" charset="0"/>
              </a:rPr>
              <a:t>New figure</a:t>
            </a:r>
            <a:r>
              <a:rPr lang="zh-CN" altLang="en-US" dirty="0">
                <a:solidFill>
                  <a:srgbClr val="000000"/>
                </a:solidFill>
                <a:cs typeface="Arial" pitchFamily="34" charset="0"/>
              </a:rPr>
              <a:t>“</a:t>
            </a:r>
            <a:r>
              <a:rPr lang="en-US" altLang="zh-CN" dirty="0">
                <a:solidFill>
                  <a:srgbClr val="000000"/>
                </a:solidFill>
                <a:cs typeface="Arial" pitchFamily="34" charset="0"/>
              </a:rPr>
              <a:t>8</a:t>
            </a:r>
            <a:r>
              <a:rPr lang="zh-CN" altLang="en-US" dirty="0">
                <a:solidFill>
                  <a:srgbClr val="000000"/>
                </a:solidFill>
                <a:cs typeface="Arial" pitchFamily="34" charset="0"/>
              </a:rPr>
              <a:t>”</a:t>
            </a:r>
            <a:r>
              <a:rPr lang="en-US" altLang="zh-CN" dirty="0">
                <a:solidFill>
                  <a:srgbClr val="000000"/>
                </a:solidFill>
                <a:cs typeface="Arial" pitchFamily="34" charset="0"/>
              </a:rPr>
              <a:t>shape ring for ion </a:t>
            </a:r>
          </a:p>
          <a:p>
            <a:pPr eaLnBrk="0" fontAlgn="base" hangingPunct="0">
              <a:spcBef>
                <a:spcPts val="300"/>
              </a:spcBef>
              <a:spcAft>
                <a:spcPct val="0"/>
              </a:spcAft>
            </a:pPr>
            <a:r>
              <a:rPr lang="en-US" altLang="zh-CN" dirty="0">
                <a:solidFill>
                  <a:srgbClr val="000000"/>
                </a:solidFill>
                <a:cs typeface="Arial" pitchFamily="34" charset="0"/>
              </a:rPr>
              <a:t>                    Racetrack shape for electron </a:t>
            </a:r>
          </a:p>
          <a:p>
            <a:pPr eaLnBrk="0" fontAlgn="base" hangingPunct="0">
              <a:spcBef>
                <a:spcPts val="300"/>
              </a:spcBef>
              <a:spcAft>
                <a:spcPct val="0"/>
              </a:spcAft>
            </a:pPr>
            <a:r>
              <a:rPr lang="en-US" altLang="zh-CN" dirty="0">
                <a:solidFill>
                  <a:srgbClr val="000000"/>
                </a:solidFill>
                <a:cs typeface="Arial" pitchFamily="34" charset="0"/>
              </a:rPr>
              <a:t>                    Electron injector based on SRF </a:t>
            </a:r>
            <a:r>
              <a:rPr lang="en-US" altLang="zh-CN" dirty="0" err="1">
                <a:solidFill>
                  <a:srgbClr val="000000"/>
                </a:solidFill>
                <a:cs typeface="Arial" pitchFamily="34" charset="0"/>
              </a:rPr>
              <a:t>Linac</a:t>
            </a:r>
            <a:r>
              <a:rPr lang="en-US" altLang="zh-CN" dirty="0">
                <a:solidFill>
                  <a:srgbClr val="000000"/>
                </a:solidFill>
                <a:cs typeface="Arial" pitchFamily="34" charset="0"/>
              </a:rPr>
              <a:t>-Ring</a:t>
            </a:r>
          </a:p>
          <a:p>
            <a:pPr marL="173038" indent="-173038" eaLnBrk="0" fontAlgn="base" hangingPunct="0">
              <a:spcBef>
                <a:spcPts val="800"/>
              </a:spcBef>
              <a:spcAft>
                <a:spcPct val="0"/>
              </a:spcAft>
              <a:buFont typeface="Arial" pitchFamily="34" charset="0"/>
              <a:buChar char="•"/>
            </a:pPr>
            <a:r>
              <a:rPr lang="en-US" altLang="zh-CN" sz="2000" b="1" dirty="0">
                <a:solidFill>
                  <a:srgbClr val="0000CC"/>
                </a:solidFill>
                <a:cs typeface="Arial" pitchFamily="34" charset="0"/>
              </a:rPr>
              <a:t>Cooling strategy : </a:t>
            </a:r>
          </a:p>
          <a:p>
            <a:pPr eaLnBrk="0" fontAlgn="base" hangingPunct="0">
              <a:spcBef>
                <a:spcPts val="600"/>
              </a:spcBef>
              <a:spcAft>
                <a:spcPct val="0"/>
              </a:spcAft>
            </a:pPr>
            <a:r>
              <a:rPr lang="en-US" altLang="zh-CN" sz="2000" b="1" dirty="0">
                <a:solidFill>
                  <a:srgbClr val="0000CC"/>
                </a:solidFill>
                <a:cs typeface="Arial" pitchFamily="34" charset="0"/>
              </a:rPr>
              <a:t>                 </a:t>
            </a:r>
            <a:r>
              <a:rPr lang="en-US" altLang="zh-CN" dirty="0">
                <a:solidFill>
                  <a:prstClr val="black"/>
                </a:solidFill>
                <a:cs typeface="Arial" pitchFamily="34" charset="0"/>
              </a:rPr>
              <a:t>Conventional  DC cooling for pre-cooling </a:t>
            </a:r>
          </a:p>
          <a:p>
            <a:pPr eaLnBrk="0" fontAlgn="base" hangingPunct="0">
              <a:spcBef>
                <a:spcPts val="600"/>
              </a:spcBef>
              <a:spcAft>
                <a:spcPct val="0"/>
              </a:spcAft>
            </a:pPr>
            <a:r>
              <a:rPr lang="en-US" altLang="zh-CN" dirty="0">
                <a:solidFill>
                  <a:prstClr val="black"/>
                </a:solidFill>
                <a:cs typeface="Arial" pitchFamily="34" charset="0"/>
              </a:rPr>
              <a:t>                   Bunched electron cooling for high energy stage based ERL </a:t>
            </a:r>
          </a:p>
          <a:p>
            <a:pPr marL="173038" indent="-173038" eaLnBrk="0" fontAlgn="base" hangingPunct="0">
              <a:spcBef>
                <a:spcPts val="800"/>
              </a:spcBef>
              <a:spcAft>
                <a:spcPct val="0"/>
              </a:spcAft>
              <a:buFont typeface="Arial" pitchFamily="34" charset="0"/>
              <a:buChar char="•"/>
            </a:pPr>
            <a:r>
              <a:rPr lang="en-US" altLang="zh-CN" sz="2000" b="1" dirty="0">
                <a:solidFill>
                  <a:srgbClr val="0000CC"/>
                </a:solidFill>
                <a:cs typeface="Arial" pitchFamily="34" charset="0"/>
              </a:rPr>
              <a:t>Luminosity : </a:t>
            </a:r>
          </a:p>
          <a:p>
            <a:pPr eaLnBrk="0" fontAlgn="base" hangingPunct="0">
              <a:spcBef>
                <a:spcPts val="600"/>
              </a:spcBef>
              <a:spcAft>
                <a:spcPct val="0"/>
              </a:spcAft>
            </a:pPr>
            <a:r>
              <a:rPr lang="en-US" altLang="zh-CN" sz="2000" b="1" dirty="0">
                <a:solidFill>
                  <a:srgbClr val="0000CC"/>
                </a:solidFill>
                <a:cs typeface="Arial" pitchFamily="34" charset="0"/>
              </a:rPr>
              <a:t>                 </a:t>
            </a:r>
            <a:r>
              <a:rPr lang="en-US" altLang="zh-CN" sz="1600" kern="0" dirty="0">
                <a:solidFill>
                  <a:srgbClr val="000000"/>
                </a:solidFill>
                <a:cs typeface="Arial" pitchFamily="34" charset="0"/>
              </a:rPr>
              <a:t>(</a:t>
            </a:r>
            <a:r>
              <a:rPr lang="en-US" altLang="zh-CN" sz="1600" kern="0" dirty="0">
                <a:solidFill>
                  <a:srgbClr val="000000"/>
                </a:solidFill>
                <a:cs typeface="Arial" pitchFamily="34" charset="0"/>
                <a:sym typeface="Wingdings" pitchFamily="2" charset="2"/>
              </a:rPr>
              <a:t>2-4)x10</a:t>
            </a:r>
            <a:r>
              <a:rPr lang="en-US" altLang="zh-CN" sz="1600" kern="0" baseline="30000" dirty="0">
                <a:solidFill>
                  <a:srgbClr val="000000"/>
                </a:solidFill>
                <a:cs typeface="Arial" pitchFamily="34" charset="0"/>
                <a:sym typeface="Wingdings" pitchFamily="2" charset="2"/>
              </a:rPr>
              <a:t>33</a:t>
            </a:r>
            <a:r>
              <a:rPr lang="en-US" altLang="zh-CN" sz="1600" kern="0" dirty="0">
                <a:solidFill>
                  <a:srgbClr val="000000"/>
                </a:solidFill>
                <a:cs typeface="Arial" pitchFamily="34" charset="0"/>
                <a:sym typeface="Wingdings" pitchFamily="2" charset="2"/>
              </a:rPr>
              <a:t> cm-</a:t>
            </a:r>
            <a:r>
              <a:rPr lang="en-US" altLang="zh-CN" sz="1600" kern="0" baseline="30000" dirty="0">
                <a:solidFill>
                  <a:srgbClr val="000000"/>
                </a:solidFill>
                <a:cs typeface="Arial" pitchFamily="34" charset="0"/>
                <a:sym typeface="Wingdings" pitchFamily="2" charset="2"/>
              </a:rPr>
              <a:t>2</a:t>
            </a:r>
            <a:r>
              <a:rPr lang="en-US" altLang="zh-CN" sz="1600" kern="0" dirty="0">
                <a:solidFill>
                  <a:srgbClr val="000000"/>
                </a:solidFill>
                <a:cs typeface="Arial" pitchFamily="34" charset="0"/>
                <a:sym typeface="Wingdings" pitchFamily="2" charset="2"/>
              </a:rPr>
              <a:t>s</a:t>
            </a:r>
            <a:r>
              <a:rPr lang="en-US" altLang="zh-CN" sz="1600" kern="0" baseline="30000" dirty="0">
                <a:solidFill>
                  <a:srgbClr val="000000"/>
                </a:solidFill>
                <a:cs typeface="Arial" pitchFamily="34" charset="0"/>
                <a:sym typeface="Wingdings" pitchFamily="2" charset="2"/>
              </a:rPr>
              <a:t>-1</a:t>
            </a:r>
            <a:r>
              <a:rPr lang="en-US" altLang="zh-CN" sz="1600" kern="0" dirty="0">
                <a:solidFill>
                  <a:srgbClr val="000000"/>
                </a:solidFill>
                <a:cs typeface="Arial" pitchFamily="34" charset="0"/>
                <a:sym typeface="Wingdings" pitchFamily="2" charset="2"/>
              </a:rPr>
              <a:t> </a:t>
            </a:r>
            <a:r>
              <a:rPr lang="en-US" altLang="zh-CN" sz="1600" kern="0" dirty="0">
                <a:solidFill>
                  <a:srgbClr val="C00000"/>
                </a:solidFill>
                <a:cs typeface="Arial" pitchFamily="34" charset="0"/>
                <a:sym typeface="Wingdings" pitchFamily="2" charset="2"/>
              </a:rPr>
              <a:t>First phase-EicC-1</a:t>
            </a:r>
            <a:endParaRPr lang="en-US" altLang="zh-CN" sz="1600" kern="0" baseline="30000" dirty="0">
              <a:solidFill>
                <a:srgbClr val="C00000"/>
              </a:solidFill>
              <a:cs typeface="Arial" pitchFamily="34" charset="0"/>
              <a:sym typeface="Wingdings" pitchFamily="2" charset="2"/>
            </a:endParaRPr>
          </a:p>
          <a:p>
            <a:pPr eaLnBrk="0" fontAlgn="base" hangingPunct="0">
              <a:spcBef>
                <a:spcPts val="600"/>
              </a:spcBef>
              <a:spcAft>
                <a:spcPct val="0"/>
              </a:spcAft>
            </a:pPr>
            <a:r>
              <a:rPr lang="en-US" altLang="zh-CN" dirty="0">
                <a:solidFill>
                  <a:prstClr val="black"/>
                </a:solidFill>
                <a:cs typeface="Arial" pitchFamily="34" charset="0"/>
              </a:rPr>
              <a:t>                   </a:t>
            </a:r>
            <a:r>
              <a:rPr lang="en-US" altLang="zh-CN" sz="1600" kern="0" dirty="0">
                <a:solidFill>
                  <a:srgbClr val="000000"/>
                </a:solidFill>
                <a:cs typeface="Arial" pitchFamily="34" charset="0"/>
                <a:sym typeface="Wingdings" pitchFamily="2" charset="2"/>
              </a:rPr>
              <a:t>1x10</a:t>
            </a:r>
            <a:r>
              <a:rPr lang="en-US" altLang="zh-CN" sz="1600" kern="0" baseline="30000" dirty="0">
                <a:solidFill>
                  <a:srgbClr val="000000"/>
                </a:solidFill>
                <a:cs typeface="Arial" pitchFamily="34" charset="0"/>
                <a:sym typeface="Wingdings" pitchFamily="2" charset="2"/>
              </a:rPr>
              <a:t>34</a:t>
            </a:r>
            <a:r>
              <a:rPr lang="en-US" altLang="zh-CN" sz="1600" kern="0" dirty="0">
                <a:solidFill>
                  <a:srgbClr val="000000"/>
                </a:solidFill>
                <a:cs typeface="Arial" pitchFamily="34" charset="0"/>
                <a:sym typeface="Wingdings" pitchFamily="2" charset="2"/>
              </a:rPr>
              <a:t> cm-</a:t>
            </a:r>
            <a:r>
              <a:rPr lang="en-US" altLang="zh-CN" sz="1600" kern="0" baseline="30000" dirty="0">
                <a:solidFill>
                  <a:srgbClr val="000000"/>
                </a:solidFill>
                <a:cs typeface="Arial" pitchFamily="34" charset="0"/>
                <a:sym typeface="Wingdings" pitchFamily="2" charset="2"/>
              </a:rPr>
              <a:t>2</a:t>
            </a:r>
            <a:r>
              <a:rPr lang="en-US" altLang="zh-CN" sz="1600" kern="0" dirty="0">
                <a:solidFill>
                  <a:srgbClr val="000000"/>
                </a:solidFill>
                <a:cs typeface="Arial" pitchFamily="34" charset="0"/>
                <a:sym typeface="Wingdings" pitchFamily="2" charset="2"/>
              </a:rPr>
              <a:t>s</a:t>
            </a:r>
            <a:r>
              <a:rPr lang="en-US" altLang="zh-CN" sz="1600" kern="0" baseline="30000" dirty="0">
                <a:solidFill>
                  <a:srgbClr val="000000"/>
                </a:solidFill>
                <a:cs typeface="Arial" pitchFamily="34" charset="0"/>
                <a:sym typeface="Wingdings" pitchFamily="2" charset="2"/>
              </a:rPr>
              <a:t>-1</a:t>
            </a:r>
            <a:r>
              <a:rPr lang="en-US" altLang="zh-CN" sz="1600" kern="0" dirty="0">
                <a:solidFill>
                  <a:srgbClr val="000000"/>
                </a:solidFill>
                <a:cs typeface="Arial" pitchFamily="34" charset="0"/>
                <a:sym typeface="Wingdings" pitchFamily="2" charset="2"/>
              </a:rPr>
              <a:t> </a:t>
            </a:r>
            <a:r>
              <a:rPr lang="en-US" altLang="zh-CN" sz="1600" kern="0" dirty="0">
                <a:solidFill>
                  <a:srgbClr val="C00000"/>
                </a:solidFill>
                <a:cs typeface="Arial" pitchFamily="34" charset="0"/>
                <a:sym typeface="Wingdings" pitchFamily="2" charset="2"/>
              </a:rPr>
              <a:t>Second phase-EicC-2</a:t>
            </a:r>
            <a:endParaRPr lang="en-US" sz="1600" kern="0" dirty="0">
              <a:solidFill>
                <a:srgbClr val="C00000"/>
              </a:solidFill>
              <a:cs typeface="Arial" pitchFamily="34" charset="0"/>
            </a:endParaRPr>
          </a:p>
        </p:txBody>
      </p:sp>
    </p:spTree>
    <p:extLst>
      <p:ext uri="{BB962C8B-B14F-4D97-AF65-F5344CB8AC3E}">
        <p14:creationId xmlns:p14="http://schemas.microsoft.com/office/powerpoint/2010/main" val="141519624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57358" y="1297431"/>
            <a:ext cx="8856000" cy="5014574"/>
          </a:xfrm>
          <a:prstGeom prst="rect">
            <a:avLst/>
          </a:prstGeom>
          <a:solidFill>
            <a:srgbClr val="E0EBF7"/>
          </a:solidFill>
        </p:spPr>
      </p:pic>
      <p:sp>
        <p:nvSpPr>
          <p:cNvPr id="3" name="圆角矩形 2"/>
          <p:cNvSpPr/>
          <p:nvPr/>
        </p:nvSpPr>
        <p:spPr>
          <a:xfrm>
            <a:off x="7465675" y="2938109"/>
            <a:ext cx="864096" cy="28803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US" altLang="zh-CN" sz="1700" b="1" dirty="0">
                <a:solidFill>
                  <a:prstClr val="black"/>
                </a:solidFill>
                <a:latin typeface="Times New Roman" panose="02020603050405020304" pitchFamily="18" charset="0"/>
                <a:cs typeface="Times New Roman" panose="02020603050405020304" pitchFamily="18" charset="0"/>
              </a:rPr>
              <a:t>HIAF-I</a:t>
            </a:r>
            <a:endParaRPr lang="zh-CN" altLang="en-US" sz="1700" b="1" dirty="0">
              <a:solidFill>
                <a:prstClr val="black"/>
              </a:solidFill>
              <a:latin typeface="Times New Roman" panose="02020603050405020304" pitchFamily="18" charset="0"/>
              <a:cs typeface="Times New Roman" panose="02020603050405020304" pitchFamily="18" charset="0"/>
            </a:endParaRPr>
          </a:p>
        </p:txBody>
      </p:sp>
      <p:sp>
        <p:nvSpPr>
          <p:cNvPr id="4" name="矩形 3"/>
          <p:cNvSpPr/>
          <p:nvPr/>
        </p:nvSpPr>
        <p:spPr>
          <a:xfrm>
            <a:off x="234586" y="2186545"/>
            <a:ext cx="2391147" cy="1061829"/>
          </a:xfrm>
          <a:prstGeom prst="rect">
            <a:avLst/>
          </a:prstGeom>
        </p:spPr>
        <p:txBody>
          <a:bodyPr wrap="square">
            <a:spAutoFit/>
          </a:bodyPr>
          <a:lstStyle/>
          <a:p>
            <a:pPr>
              <a:spcBef>
                <a:spcPts val="300"/>
              </a:spcBef>
            </a:pPr>
            <a:r>
              <a:rPr lang="zh-CN" altLang="en-US" sz="1600" dirty="0">
                <a:solidFill>
                  <a:srgbClr val="0066FF"/>
                </a:solidFill>
                <a:latin typeface="Times New Roman" pitchFamily="18" charset="0"/>
                <a:ea typeface="黑体" pitchFamily="49" charset="-122"/>
                <a:cs typeface="Times New Roman" pitchFamily="18" charset="0"/>
              </a:rPr>
              <a:t>高功率重离子压缩环</a:t>
            </a:r>
            <a:endParaRPr lang="en-US" altLang="zh-CN" sz="1600" dirty="0">
              <a:solidFill>
                <a:srgbClr val="0066FF"/>
              </a:solidFill>
              <a:latin typeface="Times New Roman" pitchFamily="18" charset="0"/>
              <a:ea typeface="黑体" pitchFamily="49" charset="-122"/>
              <a:cs typeface="Times New Roman" pitchFamily="18" charset="0"/>
            </a:endParaRPr>
          </a:p>
          <a:p>
            <a:r>
              <a:rPr lang="zh-CN" altLang="en-US" sz="1400" dirty="0">
                <a:solidFill>
                  <a:srgbClr val="C00000"/>
                </a:solidFill>
                <a:latin typeface="Times New Roman" pitchFamily="18" charset="0"/>
                <a:ea typeface="黑体" pitchFamily="49" charset="-122"/>
                <a:cs typeface="Times New Roman" pitchFamily="18" charset="0"/>
              </a:rPr>
              <a:t>      高能量密度研究</a:t>
            </a:r>
            <a:endParaRPr lang="en-US" altLang="zh-CN" sz="1400" dirty="0">
              <a:solidFill>
                <a:srgbClr val="C00000"/>
              </a:solidFill>
              <a:latin typeface="Times New Roman" pitchFamily="18" charset="0"/>
              <a:ea typeface="黑体" pitchFamily="49" charset="-122"/>
              <a:cs typeface="Times New Roman" pitchFamily="18" charset="0"/>
            </a:endParaRPr>
          </a:p>
          <a:p>
            <a:pPr>
              <a:spcBef>
                <a:spcPts val="600"/>
              </a:spcBef>
              <a:defRPr/>
            </a:pPr>
            <a:r>
              <a:rPr lang="en-US" altLang="zh-CN" sz="1400" b="1" dirty="0">
                <a:solidFill>
                  <a:srgbClr val="6600FF"/>
                </a:solidFill>
                <a:latin typeface="Times New Roman" pitchFamily="18" charset="0"/>
                <a:ea typeface="黑体" pitchFamily="49" charset="-122"/>
                <a:cs typeface="Times New Roman" pitchFamily="18" charset="0"/>
              </a:rPr>
              <a:t>      7.6</a:t>
            </a:r>
            <a:r>
              <a:rPr lang="en-US" altLang="zh-CN" sz="1400" dirty="0">
                <a:solidFill>
                  <a:srgbClr val="6600FF"/>
                </a:solidFill>
                <a:latin typeface="Times New Roman" pitchFamily="18" charset="0"/>
                <a:ea typeface="黑体" pitchFamily="49" charset="-122"/>
                <a:cs typeface="Times New Roman" pitchFamily="18" charset="0"/>
              </a:rPr>
              <a:t> GeV/u(U</a:t>
            </a:r>
            <a:r>
              <a:rPr lang="en-US" altLang="zh-CN" sz="1400" baseline="30000" dirty="0">
                <a:solidFill>
                  <a:srgbClr val="6600FF"/>
                </a:solidFill>
                <a:latin typeface="Times New Roman" pitchFamily="18" charset="0"/>
                <a:ea typeface="黑体" pitchFamily="49" charset="-122"/>
                <a:cs typeface="Times New Roman" pitchFamily="18" charset="0"/>
              </a:rPr>
              <a:t>34+</a:t>
            </a:r>
            <a:r>
              <a:rPr lang="en-US" altLang="zh-CN" sz="1400" dirty="0">
                <a:solidFill>
                  <a:srgbClr val="6600FF"/>
                </a:solidFill>
                <a:latin typeface="Times New Roman" pitchFamily="18" charset="0"/>
                <a:ea typeface="黑体" pitchFamily="49" charset="-122"/>
                <a:cs typeface="Times New Roman" pitchFamily="18" charset="0"/>
              </a:rPr>
              <a:t>)</a:t>
            </a:r>
          </a:p>
          <a:p>
            <a:pPr>
              <a:defRPr/>
            </a:pPr>
            <a:r>
              <a:rPr kumimoji="1" lang="en-US" altLang="zh-CN" sz="1400" dirty="0">
                <a:solidFill>
                  <a:srgbClr val="6600FF"/>
                </a:solidFill>
                <a:latin typeface="Times New Roman" pitchFamily="18" charset="0"/>
                <a:ea typeface="黑体" pitchFamily="49" charset="-122"/>
                <a:cs typeface="Times New Roman" pitchFamily="18" charset="0"/>
                <a:sym typeface="Symbol" pitchFamily="18" charset="2"/>
              </a:rPr>
              <a:t>      5.0</a:t>
            </a:r>
            <a:r>
              <a:rPr kumimoji="1" lang="en-US" altLang="zh-CN" sz="1400" dirty="0">
                <a:solidFill>
                  <a:srgbClr val="6600FF"/>
                </a:solidFill>
                <a:latin typeface="Times New Roman" pitchFamily="18" charset="0"/>
                <a:ea typeface="黑体" pitchFamily="49" charset="-122"/>
                <a:cs typeface="Times New Roman" pitchFamily="18" charset="0"/>
              </a:rPr>
              <a:t>10</a:t>
            </a:r>
            <a:r>
              <a:rPr kumimoji="1" lang="en-US" altLang="zh-CN" sz="1400" baseline="30000" dirty="0">
                <a:solidFill>
                  <a:srgbClr val="6600FF"/>
                </a:solidFill>
                <a:latin typeface="Times New Roman" pitchFamily="18" charset="0"/>
                <a:ea typeface="黑体" pitchFamily="49" charset="-122"/>
                <a:cs typeface="Times New Roman" pitchFamily="18" charset="0"/>
              </a:rPr>
              <a:t>12</a:t>
            </a:r>
            <a:r>
              <a:rPr kumimoji="1" lang="en-US" altLang="zh-CN" sz="1400" dirty="0">
                <a:solidFill>
                  <a:srgbClr val="6600FF"/>
                </a:solidFill>
                <a:latin typeface="Times New Roman" pitchFamily="18" charset="0"/>
                <a:ea typeface="黑体" pitchFamily="49" charset="-122"/>
                <a:cs typeface="Times New Roman" pitchFamily="18" charset="0"/>
              </a:rPr>
              <a:t>ppp, 50-100ns</a:t>
            </a:r>
            <a:endParaRPr lang="en-US" altLang="zh-CN" sz="1400" dirty="0">
              <a:solidFill>
                <a:srgbClr val="6600FF"/>
              </a:solidFill>
              <a:latin typeface="Times New Roman" pitchFamily="18" charset="0"/>
              <a:ea typeface="黑体" pitchFamily="49" charset="-122"/>
              <a:cs typeface="Times New Roman" pitchFamily="18" charset="0"/>
            </a:endParaRPr>
          </a:p>
        </p:txBody>
      </p:sp>
      <p:sp>
        <p:nvSpPr>
          <p:cNvPr id="5" name="文本框 4"/>
          <p:cNvSpPr txBox="1"/>
          <p:nvPr/>
        </p:nvSpPr>
        <p:spPr>
          <a:xfrm>
            <a:off x="162628" y="777162"/>
            <a:ext cx="3906839" cy="461665"/>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a:defRPr/>
            </a:pPr>
            <a:r>
              <a:rPr lang="en-US" altLang="zh-CN" sz="2400" b="1" dirty="0">
                <a:solidFill>
                  <a:srgbClr val="0000CC"/>
                </a:solidFill>
              </a:rPr>
              <a:t>The whole layout of EicC </a:t>
            </a:r>
            <a:endParaRPr lang="en-US" altLang="zh-CN" sz="24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圆角矩形 5"/>
          <p:cNvSpPr/>
          <p:nvPr/>
        </p:nvSpPr>
        <p:spPr>
          <a:xfrm>
            <a:off x="3421937" y="6467859"/>
            <a:ext cx="3612628" cy="517214"/>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algn="ctr">
              <a:defRPr/>
            </a:pPr>
            <a:r>
              <a:rPr lang="en-US" altLang="zh-CN" sz="1400" b="1" dirty="0">
                <a:solidFill>
                  <a:srgbClr val="6600FF"/>
                </a:solidFill>
                <a:latin typeface="Times New Roman" panose="02020603050405020304" pitchFamily="18" charset="0"/>
                <a:cs typeface="Times New Roman" panose="02020603050405020304" pitchFamily="18" charset="0"/>
              </a:rPr>
              <a:t>20 GeV</a:t>
            </a:r>
            <a:r>
              <a:rPr lang="zh-CN" altLang="en-US" sz="1400" b="1" dirty="0">
                <a:solidFill>
                  <a:srgbClr val="6600FF"/>
                </a:solidFill>
                <a:latin typeface="Times New Roman" panose="02020603050405020304" pitchFamily="18" charset="0"/>
                <a:cs typeface="Times New Roman" panose="02020603050405020304" pitchFamily="18" charset="0"/>
              </a:rPr>
              <a:t>，</a:t>
            </a:r>
            <a:r>
              <a:rPr lang="en-US" altLang="zh-CN" sz="1400" b="1" dirty="0">
                <a:solidFill>
                  <a:srgbClr val="6600FF"/>
                </a:solidFill>
                <a:latin typeface="Times New Roman" panose="02020603050405020304" pitchFamily="18" charset="0"/>
                <a:ea typeface="微软雅黑" panose="020B0503020204020204" pitchFamily="34" charset="-122"/>
                <a:cs typeface="Times New Roman" panose="02020603050405020304" pitchFamily="18" charset="0"/>
              </a:rPr>
              <a:t>C: 1347 m </a:t>
            </a:r>
            <a:r>
              <a:rPr lang="en-US" altLang="zh-CN" sz="1400" b="1" dirty="0">
                <a:solidFill>
                  <a:srgbClr val="6600FF"/>
                </a:solidFill>
                <a:latin typeface="Times New Roman" panose="02020603050405020304" pitchFamily="18" charset="0"/>
                <a:cs typeface="Times New Roman" panose="02020603050405020304" pitchFamily="18" charset="0"/>
              </a:rPr>
              <a:t>Polarized proton</a:t>
            </a:r>
            <a:endParaRPr lang="zh-CN" altLang="en-US" sz="1400" b="1" dirty="0">
              <a:solidFill>
                <a:srgbClr val="6600FF"/>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3682025" y="6325910"/>
            <a:ext cx="1925527" cy="338554"/>
          </a:xfrm>
          <a:prstGeom prst="rect">
            <a:avLst/>
          </a:prstGeom>
          <a:noFill/>
        </p:spPr>
        <p:txBody>
          <a:bodyPr wrap="none" rtlCol="0">
            <a:spAutoFit/>
          </a:bodyPr>
          <a:lstStyle/>
          <a:p>
            <a:pPr algn="ctr">
              <a:defRPr/>
            </a:pPr>
            <a:r>
              <a:rPr lang="zh-CN" altLang="en-US" sz="16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rPr>
              <a:t>离子对撞环 </a:t>
            </a:r>
            <a:r>
              <a:rPr lang="en-US" altLang="zh-CN" sz="16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600" b="1" dirty="0" err="1">
                <a:solidFill>
                  <a:srgbClr val="0000CC"/>
                </a:solidFill>
                <a:latin typeface="Times New Roman" panose="02020603050405020304" pitchFamily="18" charset="0"/>
                <a:ea typeface="黑体" panose="02010609060101010101" pitchFamily="49" charset="-122"/>
                <a:cs typeface="Times New Roman" panose="02020603050405020304" pitchFamily="18" charset="0"/>
              </a:rPr>
              <a:t>pRing</a:t>
            </a:r>
            <a:endParaRPr lang="en-US" altLang="zh-CN" sz="16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文本框 7"/>
          <p:cNvSpPr txBox="1"/>
          <p:nvPr/>
        </p:nvSpPr>
        <p:spPr>
          <a:xfrm>
            <a:off x="7138295" y="3769954"/>
            <a:ext cx="662362" cy="376834"/>
          </a:xfrm>
          <a:prstGeom prst="rect">
            <a:avLst/>
          </a:prstGeom>
          <a:noFill/>
        </p:spPr>
        <p:txBody>
          <a:bodyPr wrap="none" rtlCol="0">
            <a:spAutoFit/>
          </a:bodyPr>
          <a:lstStyle/>
          <a:p>
            <a:pPr algn="ctr">
              <a:lnSpc>
                <a:spcPct val="150000"/>
              </a:lnSpc>
              <a:defRPr/>
            </a:pPr>
            <a:r>
              <a:rPr lang="en-US" altLang="zh-CN" sz="14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HFRS</a:t>
            </a:r>
          </a:p>
        </p:txBody>
      </p:sp>
      <p:sp>
        <p:nvSpPr>
          <p:cNvPr id="9" name="文本框 8"/>
          <p:cNvSpPr txBox="1"/>
          <p:nvPr/>
        </p:nvSpPr>
        <p:spPr>
          <a:xfrm>
            <a:off x="8010356" y="3804718"/>
            <a:ext cx="620683" cy="292388"/>
          </a:xfrm>
          <a:prstGeom prst="rect">
            <a:avLst/>
          </a:prstGeom>
          <a:noFill/>
        </p:spPr>
        <p:txBody>
          <a:bodyPr wrap="none" rtlCol="0">
            <a:spAutoFit/>
          </a:bodyPr>
          <a:lstStyle/>
          <a:p>
            <a:pPr algn="ctr">
              <a:defRPr/>
            </a:pPr>
            <a:r>
              <a:rPr lang="en-US" altLang="zh-CN" sz="13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SRing</a:t>
            </a:r>
          </a:p>
        </p:txBody>
      </p:sp>
      <p:sp>
        <p:nvSpPr>
          <p:cNvPr id="10" name="文本框 9"/>
          <p:cNvSpPr txBox="1"/>
          <p:nvPr/>
        </p:nvSpPr>
        <p:spPr>
          <a:xfrm>
            <a:off x="7972291" y="4282329"/>
            <a:ext cx="684803" cy="292388"/>
          </a:xfrm>
          <a:prstGeom prst="rect">
            <a:avLst/>
          </a:prstGeom>
          <a:noFill/>
        </p:spPr>
        <p:txBody>
          <a:bodyPr wrap="none" rtlCol="0">
            <a:spAutoFit/>
          </a:bodyPr>
          <a:lstStyle/>
          <a:p>
            <a:pPr algn="ctr">
              <a:defRPr/>
            </a:pPr>
            <a:r>
              <a:rPr lang="en-US" altLang="zh-CN" sz="1300" b="1" dirty="0" err="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MRing</a:t>
            </a:r>
            <a:endParaRPr lang="en-US" altLang="zh-CN" sz="13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圆角矩形 10"/>
          <p:cNvSpPr/>
          <p:nvPr/>
        </p:nvSpPr>
        <p:spPr bwMode="auto">
          <a:xfrm>
            <a:off x="5783580" y="3294773"/>
            <a:ext cx="3229778" cy="2545572"/>
          </a:xfrm>
          <a:prstGeom prst="roundRect">
            <a:avLst/>
          </a:prstGeom>
          <a:noFill/>
          <a:ln w="19050">
            <a:solidFill>
              <a:srgbClr val="00B0F0"/>
            </a:solidFill>
            <a:prstDash val="sysDash"/>
          </a:ln>
        </p:spPr>
        <p:txBody>
          <a:bodyPr vert="horz" wrap="square" lIns="91440" tIns="45720" rIns="91440" bIns="45720" numCol="1" rtlCol="0" anchor="t" anchorCtr="0" compatLnSpc="1"/>
          <a:lstStyle/>
          <a:p>
            <a:pPr eaLnBrk="0" fontAlgn="base" hangingPunct="0">
              <a:lnSpc>
                <a:spcPct val="180000"/>
              </a:lnSpc>
              <a:spcBef>
                <a:spcPct val="0"/>
              </a:spcBef>
              <a:spcAft>
                <a:spcPct val="0"/>
              </a:spcAft>
              <a:buClr>
                <a:prstClr val="white"/>
              </a:buClr>
              <a:buFont typeface="Wingdings" panose="05000000000000000000" charset="0"/>
              <a:buNone/>
            </a:pPr>
            <a:endParaRPr lang="zh-CN" altLang="en-US" sz="2000" b="1">
              <a:solidFill>
                <a:srgbClr val="000000"/>
              </a:solidFill>
              <a:ea typeface="楷体_GB2312" charset="0"/>
              <a:cs typeface="Arial" panose="020B0604020202020204" pitchFamily="34" charset="0"/>
            </a:endParaRPr>
          </a:p>
        </p:txBody>
      </p:sp>
      <p:sp>
        <p:nvSpPr>
          <p:cNvPr id="12" name="任意多边形 11"/>
          <p:cNvSpPr/>
          <p:nvPr/>
        </p:nvSpPr>
        <p:spPr bwMode="auto">
          <a:xfrm>
            <a:off x="464024" y="3937071"/>
            <a:ext cx="3548418" cy="2169994"/>
          </a:xfrm>
          <a:custGeom>
            <a:avLst/>
            <a:gdLst>
              <a:gd name="connsiteX0" fmla="*/ 3548418 w 3548418"/>
              <a:gd name="connsiteY0" fmla="*/ 0 h 2169994"/>
              <a:gd name="connsiteX1" fmla="*/ 3493827 w 3548418"/>
              <a:gd name="connsiteY1" fmla="*/ 293427 h 2169994"/>
              <a:gd name="connsiteX2" fmla="*/ 3227695 w 3548418"/>
              <a:gd name="connsiteY2" fmla="*/ 300251 h 2169994"/>
              <a:gd name="connsiteX3" fmla="*/ 2060812 w 3548418"/>
              <a:gd name="connsiteY3" fmla="*/ 1419367 h 2169994"/>
              <a:gd name="connsiteX4" fmla="*/ 6824 w 3548418"/>
              <a:gd name="connsiteY4" fmla="*/ 1412543 h 2169994"/>
              <a:gd name="connsiteX5" fmla="*/ 0 w 3548418"/>
              <a:gd name="connsiteY5" fmla="*/ 2169994 h 216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8418" h="2169994">
                <a:moveTo>
                  <a:pt x="3548418" y="0"/>
                </a:moveTo>
                <a:lnTo>
                  <a:pt x="3493827" y="293427"/>
                </a:lnTo>
                <a:lnTo>
                  <a:pt x="3227695" y="300251"/>
                </a:lnTo>
                <a:lnTo>
                  <a:pt x="2060812" y="1419367"/>
                </a:lnTo>
                <a:lnTo>
                  <a:pt x="6824" y="1412543"/>
                </a:lnTo>
                <a:cubicBezTo>
                  <a:pt x="4549" y="1665027"/>
                  <a:pt x="2275" y="1917510"/>
                  <a:pt x="0" y="2169994"/>
                </a:cubicBezTo>
              </a:path>
            </a:pathLst>
          </a:custGeom>
          <a:noFill/>
          <a:ln>
            <a:noFill/>
          </a:ln>
        </p:spPr>
        <p:txBody>
          <a:bodyPr rtlCol="0" anchor="ctr"/>
          <a:lstStyle/>
          <a:p>
            <a:pPr algn="ctr"/>
            <a:endParaRPr lang="zh-CN" altLang="en-US">
              <a:solidFill>
                <a:prstClr val="white"/>
              </a:solidFill>
            </a:endParaRPr>
          </a:p>
        </p:txBody>
      </p:sp>
      <p:sp>
        <p:nvSpPr>
          <p:cNvPr id="13" name="任意多边形 12"/>
          <p:cNvSpPr/>
          <p:nvPr/>
        </p:nvSpPr>
        <p:spPr bwMode="auto">
          <a:xfrm>
            <a:off x="464024" y="3943895"/>
            <a:ext cx="8304663" cy="2340591"/>
          </a:xfrm>
          <a:custGeom>
            <a:avLst/>
            <a:gdLst>
              <a:gd name="connsiteX0" fmla="*/ 3548418 w 8304663"/>
              <a:gd name="connsiteY0" fmla="*/ 0 h 2340591"/>
              <a:gd name="connsiteX1" fmla="*/ 3493827 w 8304663"/>
              <a:gd name="connsiteY1" fmla="*/ 286603 h 2340591"/>
              <a:gd name="connsiteX2" fmla="*/ 3214048 w 8304663"/>
              <a:gd name="connsiteY2" fmla="*/ 307074 h 2340591"/>
              <a:gd name="connsiteX3" fmla="*/ 2074460 w 8304663"/>
              <a:gd name="connsiteY3" fmla="*/ 1412543 h 2340591"/>
              <a:gd name="connsiteX4" fmla="*/ 0 w 8304663"/>
              <a:gd name="connsiteY4" fmla="*/ 1412543 h 2340591"/>
              <a:gd name="connsiteX5" fmla="*/ 6824 w 8304663"/>
              <a:gd name="connsiteY5" fmla="*/ 2251880 h 2340591"/>
              <a:gd name="connsiteX6" fmla="*/ 7014949 w 8304663"/>
              <a:gd name="connsiteY6" fmla="*/ 2340591 h 2340591"/>
              <a:gd name="connsiteX7" fmla="*/ 8304663 w 8304663"/>
              <a:gd name="connsiteY7" fmla="*/ 2340591 h 234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04663" h="2340591">
                <a:moveTo>
                  <a:pt x="3548418" y="0"/>
                </a:moveTo>
                <a:lnTo>
                  <a:pt x="3493827" y="286603"/>
                </a:lnTo>
                <a:lnTo>
                  <a:pt x="3214048" y="307074"/>
                </a:lnTo>
                <a:lnTo>
                  <a:pt x="2074460" y="1412543"/>
                </a:lnTo>
                <a:lnTo>
                  <a:pt x="0" y="1412543"/>
                </a:lnTo>
                <a:cubicBezTo>
                  <a:pt x="2275" y="1692322"/>
                  <a:pt x="4549" y="1972101"/>
                  <a:pt x="6824" y="2251880"/>
                </a:cubicBezTo>
                <a:lnTo>
                  <a:pt x="7014949" y="2340591"/>
                </a:lnTo>
                <a:lnTo>
                  <a:pt x="8304663" y="2340591"/>
                </a:lnTo>
              </a:path>
            </a:pathLst>
          </a:custGeom>
          <a:noFill/>
          <a:ln>
            <a:noFill/>
          </a:ln>
        </p:spPr>
        <p:txBody>
          <a:bodyPr rtlCol="0" anchor="ctr"/>
          <a:lstStyle/>
          <a:p>
            <a:pPr algn="ctr"/>
            <a:endParaRPr lang="zh-CN" altLang="en-US">
              <a:solidFill>
                <a:prstClr val="white"/>
              </a:solidFill>
            </a:endParaRPr>
          </a:p>
        </p:txBody>
      </p:sp>
      <p:sp>
        <p:nvSpPr>
          <p:cNvPr id="14" name="任意多边形 13"/>
          <p:cNvSpPr/>
          <p:nvPr/>
        </p:nvSpPr>
        <p:spPr bwMode="auto">
          <a:xfrm>
            <a:off x="484496" y="3937068"/>
            <a:ext cx="6987653" cy="2367886"/>
          </a:xfrm>
          <a:custGeom>
            <a:avLst/>
            <a:gdLst>
              <a:gd name="connsiteX0" fmla="*/ 3541594 w 6987653"/>
              <a:gd name="connsiteY0" fmla="*/ 6824 h 2367886"/>
              <a:gd name="connsiteX1" fmla="*/ 3500650 w 6987653"/>
              <a:gd name="connsiteY1" fmla="*/ 307074 h 2367886"/>
              <a:gd name="connsiteX2" fmla="*/ 3207223 w 6987653"/>
              <a:gd name="connsiteY2" fmla="*/ 320722 h 2367886"/>
              <a:gd name="connsiteX3" fmla="*/ 2047164 w 6987653"/>
              <a:gd name="connsiteY3" fmla="*/ 1433015 h 2367886"/>
              <a:gd name="connsiteX4" fmla="*/ 6823 w 6987653"/>
              <a:gd name="connsiteY4" fmla="*/ 1426191 h 2367886"/>
              <a:gd name="connsiteX5" fmla="*/ 0 w 6987653"/>
              <a:gd name="connsiteY5" fmla="*/ 2361062 h 2367886"/>
              <a:gd name="connsiteX6" fmla="*/ 6530453 w 6987653"/>
              <a:gd name="connsiteY6" fmla="*/ 2367886 h 2367886"/>
              <a:gd name="connsiteX7" fmla="*/ 6598692 w 6987653"/>
              <a:gd name="connsiteY7" fmla="*/ 2354238 h 2367886"/>
              <a:gd name="connsiteX8" fmla="*/ 6660107 w 6987653"/>
              <a:gd name="connsiteY8" fmla="*/ 2347415 h 2367886"/>
              <a:gd name="connsiteX9" fmla="*/ 6707874 w 6987653"/>
              <a:gd name="connsiteY9" fmla="*/ 2333767 h 2367886"/>
              <a:gd name="connsiteX10" fmla="*/ 6748817 w 6987653"/>
              <a:gd name="connsiteY10" fmla="*/ 2306471 h 2367886"/>
              <a:gd name="connsiteX11" fmla="*/ 6796585 w 6987653"/>
              <a:gd name="connsiteY11" fmla="*/ 2279176 h 2367886"/>
              <a:gd name="connsiteX12" fmla="*/ 6851176 w 6987653"/>
              <a:gd name="connsiteY12" fmla="*/ 2251880 h 2367886"/>
              <a:gd name="connsiteX13" fmla="*/ 6878471 w 6987653"/>
              <a:gd name="connsiteY13" fmla="*/ 2210937 h 2367886"/>
              <a:gd name="connsiteX14" fmla="*/ 6912591 w 6987653"/>
              <a:gd name="connsiteY14" fmla="*/ 2163170 h 2367886"/>
              <a:gd name="connsiteX15" fmla="*/ 6939886 w 6987653"/>
              <a:gd name="connsiteY15" fmla="*/ 2122227 h 2367886"/>
              <a:gd name="connsiteX16" fmla="*/ 6967182 w 6987653"/>
              <a:gd name="connsiteY16" fmla="*/ 2067635 h 2367886"/>
              <a:gd name="connsiteX17" fmla="*/ 6980829 w 6987653"/>
              <a:gd name="connsiteY17" fmla="*/ 2013044 h 2367886"/>
              <a:gd name="connsiteX18" fmla="*/ 6987653 w 6987653"/>
              <a:gd name="connsiteY18" fmla="*/ 368489 h 2367886"/>
              <a:gd name="connsiteX19" fmla="*/ 6987653 w 6987653"/>
              <a:gd name="connsiteY19" fmla="*/ 327546 h 2367886"/>
              <a:gd name="connsiteX20" fmla="*/ 6974005 w 6987653"/>
              <a:gd name="connsiteY20" fmla="*/ 266131 h 2367886"/>
              <a:gd name="connsiteX21" fmla="*/ 6953534 w 6987653"/>
              <a:gd name="connsiteY21" fmla="*/ 232012 h 2367886"/>
              <a:gd name="connsiteX22" fmla="*/ 6912591 w 6987653"/>
              <a:gd name="connsiteY22" fmla="*/ 191068 h 2367886"/>
              <a:gd name="connsiteX23" fmla="*/ 6878471 w 6987653"/>
              <a:gd name="connsiteY23" fmla="*/ 150125 h 2367886"/>
              <a:gd name="connsiteX24" fmla="*/ 6837528 w 6987653"/>
              <a:gd name="connsiteY24" fmla="*/ 122829 h 2367886"/>
              <a:gd name="connsiteX25" fmla="*/ 6810232 w 6987653"/>
              <a:gd name="connsiteY25" fmla="*/ 95534 h 2367886"/>
              <a:gd name="connsiteX26" fmla="*/ 6748817 w 6987653"/>
              <a:gd name="connsiteY26" fmla="*/ 61415 h 2367886"/>
              <a:gd name="connsiteX27" fmla="*/ 6694226 w 6987653"/>
              <a:gd name="connsiteY27" fmla="*/ 40943 h 2367886"/>
              <a:gd name="connsiteX28" fmla="*/ 6646459 w 6987653"/>
              <a:gd name="connsiteY28" fmla="*/ 20471 h 2367886"/>
              <a:gd name="connsiteX29" fmla="*/ 6585044 w 6987653"/>
              <a:gd name="connsiteY29" fmla="*/ 0 h 2367886"/>
              <a:gd name="connsiteX30" fmla="*/ 3541594 w 6987653"/>
              <a:gd name="connsiteY30" fmla="*/ 6824 h 236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87653" h="2367886">
                <a:moveTo>
                  <a:pt x="3541594" y="6824"/>
                </a:moveTo>
                <a:lnTo>
                  <a:pt x="3500650" y="307074"/>
                </a:lnTo>
                <a:lnTo>
                  <a:pt x="3207223" y="320722"/>
                </a:lnTo>
                <a:lnTo>
                  <a:pt x="2047164" y="1433015"/>
                </a:lnTo>
                <a:lnTo>
                  <a:pt x="6823" y="1426191"/>
                </a:lnTo>
                <a:cubicBezTo>
                  <a:pt x="4549" y="1737815"/>
                  <a:pt x="2274" y="2049438"/>
                  <a:pt x="0" y="2361062"/>
                </a:cubicBezTo>
                <a:lnTo>
                  <a:pt x="6530453" y="2367886"/>
                </a:lnTo>
                <a:lnTo>
                  <a:pt x="6598692" y="2354238"/>
                </a:lnTo>
                <a:lnTo>
                  <a:pt x="6660107" y="2347415"/>
                </a:lnTo>
                <a:lnTo>
                  <a:pt x="6707874" y="2333767"/>
                </a:lnTo>
                <a:lnTo>
                  <a:pt x="6748817" y="2306471"/>
                </a:lnTo>
                <a:lnTo>
                  <a:pt x="6796585" y="2279176"/>
                </a:lnTo>
                <a:lnTo>
                  <a:pt x="6851176" y="2251880"/>
                </a:lnTo>
                <a:lnTo>
                  <a:pt x="6878471" y="2210937"/>
                </a:lnTo>
                <a:lnTo>
                  <a:pt x="6912591" y="2163170"/>
                </a:lnTo>
                <a:lnTo>
                  <a:pt x="6939886" y="2122227"/>
                </a:lnTo>
                <a:lnTo>
                  <a:pt x="6967182" y="2067635"/>
                </a:lnTo>
                <a:lnTo>
                  <a:pt x="6980829" y="2013044"/>
                </a:lnTo>
                <a:cubicBezTo>
                  <a:pt x="6983104" y="1464859"/>
                  <a:pt x="6985378" y="916674"/>
                  <a:pt x="6987653" y="368489"/>
                </a:cubicBezTo>
                <a:lnTo>
                  <a:pt x="6987653" y="327546"/>
                </a:lnTo>
                <a:lnTo>
                  <a:pt x="6974005" y="266131"/>
                </a:lnTo>
                <a:lnTo>
                  <a:pt x="6953534" y="232012"/>
                </a:lnTo>
                <a:lnTo>
                  <a:pt x="6912591" y="191068"/>
                </a:lnTo>
                <a:lnTo>
                  <a:pt x="6878471" y="150125"/>
                </a:lnTo>
                <a:lnTo>
                  <a:pt x="6837528" y="122829"/>
                </a:lnTo>
                <a:lnTo>
                  <a:pt x="6810232" y="95534"/>
                </a:lnTo>
                <a:lnTo>
                  <a:pt x="6748817" y="61415"/>
                </a:lnTo>
                <a:lnTo>
                  <a:pt x="6694226" y="40943"/>
                </a:lnTo>
                <a:lnTo>
                  <a:pt x="6646459" y="20471"/>
                </a:lnTo>
                <a:lnTo>
                  <a:pt x="6585044" y="0"/>
                </a:lnTo>
                <a:lnTo>
                  <a:pt x="3541594" y="6824"/>
                </a:lnTo>
                <a:close/>
              </a:path>
            </a:pathLst>
          </a:custGeom>
          <a:solidFill>
            <a:schemeClr val="accent1">
              <a:lumMod val="20000"/>
              <a:lumOff val="80000"/>
              <a:alpha val="7843"/>
            </a:schemeClr>
          </a:solidFill>
          <a:ln w="12700">
            <a:solidFill>
              <a:srgbClr val="DDE8F7"/>
            </a:solidFill>
            <a:prstDash val="sysDash"/>
          </a:ln>
        </p:spPr>
        <p:txBody>
          <a:bodyPr vert="horz" wrap="square" lIns="91440" tIns="45720" rIns="91440" bIns="45720" numCol="1" rtlCol="0" anchor="t" anchorCtr="0" compatLnSpc="1"/>
          <a:lstStyle/>
          <a:p>
            <a:pPr eaLnBrk="0" fontAlgn="base" hangingPunct="0">
              <a:lnSpc>
                <a:spcPct val="180000"/>
              </a:lnSpc>
              <a:spcBef>
                <a:spcPct val="0"/>
              </a:spcBef>
              <a:spcAft>
                <a:spcPct val="0"/>
              </a:spcAft>
              <a:buClr>
                <a:prstClr val="white"/>
              </a:buClr>
              <a:buFont typeface="Wingdings" panose="05000000000000000000" charset="0"/>
              <a:buNone/>
            </a:pPr>
            <a:endParaRPr lang="zh-CN" altLang="en-US" sz="2000" b="1">
              <a:solidFill>
                <a:srgbClr val="000000"/>
              </a:solidFill>
              <a:ea typeface="楷体_GB2312" charset="0"/>
              <a:cs typeface="Arial" panose="020B0604020202020204" pitchFamily="34" charset="0"/>
            </a:endParaRPr>
          </a:p>
        </p:txBody>
      </p:sp>
      <p:sp>
        <p:nvSpPr>
          <p:cNvPr id="15" name="任意多边形 14"/>
          <p:cNvSpPr/>
          <p:nvPr/>
        </p:nvSpPr>
        <p:spPr bwMode="auto">
          <a:xfrm>
            <a:off x="470848" y="3943895"/>
            <a:ext cx="3568889" cy="2354238"/>
          </a:xfrm>
          <a:custGeom>
            <a:avLst/>
            <a:gdLst>
              <a:gd name="connsiteX0" fmla="*/ 3568889 w 3568889"/>
              <a:gd name="connsiteY0" fmla="*/ 0 h 2354238"/>
              <a:gd name="connsiteX1" fmla="*/ 3514298 w 3568889"/>
              <a:gd name="connsiteY1" fmla="*/ 307074 h 2354238"/>
              <a:gd name="connsiteX2" fmla="*/ 3214048 w 3568889"/>
              <a:gd name="connsiteY2" fmla="*/ 313898 h 2354238"/>
              <a:gd name="connsiteX3" fmla="*/ 2060812 w 3568889"/>
              <a:gd name="connsiteY3" fmla="*/ 1433015 h 2354238"/>
              <a:gd name="connsiteX4" fmla="*/ 6824 w 3568889"/>
              <a:gd name="connsiteY4" fmla="*/ 1426191 h 2354238"/>
              <a:gd name="connsiteX5" fmla="*/ 0 w 3568889"/>
              <a:gd name="connsiteY5" fmla="*/ 2354238 h 23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8889" h="2354238">
                <a:moveTo>
                  <a:pt x="3568889" y="0"/>
                </a:moveTo>
                <a:lnTo>
                  <a:pt x="3514298" y="307074"/>
                </a:lnTo>
                <a:lnTo>
                  <a:pt x="3214048" y="313898"/>
                </a:lnTo>
                <a:lnTo>
                  <a:pt x="2060812" y="1433015"/>
                </a:lnTo>
                <a:lnTo>
                  <a:pt x="6824" y="1426191"/>
                </a:lnTo>
                <a:cubicBezTo>
                  <a:pt x="4549" y="1735540"/>
                  <a:pt x="2275" y="2044889"/>
                  <a:pt x="0" y="2354238"/>
                </a:cubicBezTo>
              </a:path>
            </a:pathLst>
          </a:custGeom>
          <a:noFill/>
          <a:ln>
            <a:noFill/>
          </a:ln>
        </p:spPr>
        <p:txBody>
          <a:bodyPr rtlCol="0" anchor="ctr"/>
          <a:lstStyle/>
          <a:p>
            <a:pPr algn="ctr"/>
            <a:endParaRPr lang="zh-CN" altLang="en-US">
              <a:solidFill>
                <a:prstClr val="white"/>
              </a:solidFill>
            </a:endParaRPr>
          </a:p>
        </p:txBody>
      </p:sp>
      <p:sp>
        <p:nvSpPr>
          <p:cNvPr id="16" name="任意多边形 15"/>
          <p:cNvSpPr/>
          <p:nvPr/>
        </p:nvSpPr>
        <p:spPr bwMode="auto">
          <a:xfrm>
            <a:off x="479944" y="3932520"/>
            <a:ext cx="6987653" cy="2367886"/>
          </a:xfrm>
          <a:custGeom>
            <a:avLst/>
            <a:gdLst>
              <a:gd name="connsiteX0" fmla="*/ 3541594 w 6987653"/>
              <a:gd name="connsiteY0" fmla="*/ 6824 h 2367886"/>
              <a:gd name="connsiteX1" fmla="*/ 3500650 w 6987653"/>
              <a:gd name="connsiteY1" fmla="*/ 307074 h 2367886"/>
              <a:gd name="connsiteX2" fmla="*/ 3207223 w 6987653"/>
              <a:gd name="connsiteY2" fmla="*/ 320722 h 2367886"/>
              <a:gd name="connsiteX3" fmla="*/ 2047164 w 6987653"/>
              <a:gd name="connsiteY3" fmla="*/ 1433015 h 2367886"/>
              <a:gd name="connsiteX4" fmla="*/ 6823 w 6987653"/>
              <a:gd name="connsiteY4" fmla="*/ 1426191 h 2367886"/>
              <a:gd name="connsiteX5" fmla="*/ 0 w 6987653"/>
              <a:gd name="connsiteY5" fmla="*/ 2361062 h 2367886"/>
              <a:gd name="connsiteX6" fmla="*/ 6530453 w 6987653"/>
              <a:gd name="connsiteY6" fmla="*/ 2367886 h 2367886"/>
              <a:gd name="connsiteX7" fmla="*/ 6598692 w 6987653"/>
              <a:gd name="connsiteY7" fmla="*/ 2354238 h 2367886"/>
              <a:gd name="connsiteX8" fmla="*/ 6660107 w 6987653"/>
              <a:gd name="connsiteY8" fmla="*/ 2347415 h 2367886"/>
              <a:gd name="connsiteX9" fmla="*/ 6707874 w 6987653"/>
              <a:gd name="connsiteY9" fmla="*/ 2333767 h 2367886"/>
              <a:gd name="connsiteX10" fmla="*/ 6748817 w 6987653"/>
              <a:gd name="connsiteY10" fmla="*/ 2306471 h 2367886"/>
              <a:gd name="connsiteX11" fmla="*/ 6796585 w 6987653"/>
              <a:gd name="connsiteY11" fmla="*/ 2279176 h 2367886"/>
              <a:gd name="connsiteX12" fmla="*/ 6851176 w 6987653"/>
              <a:gd name="connsiteY12" fmla="*/ 2251880 h 2367886"/>
              <a:gd name="connsiteX13" fmla="*/ 6878471 w 6987653"/>
              <a:gd name="connsiteY13" fmla="*/ 2210937 h 2367886"/>
              <a:gd name="connsiteX14" fmla="*/ 6912591 w 6987653"/>
              <a:gd name="connsiteY14" fmla="*/ 2163170 h 2367886"/>
              <a:gd name="connsiteX15" fmla="*/ 6939886 w 6987653"/>
              <a:gd name="connsiteY15" fmla="*/ 2122227 h 2367886"/>
              <a:gd name="connsiteX16" fmla="*/ 6967182 w 6987653"/>
              <a:gd name="connsiteY16" fmla="*/ 2067635 h 2367886"/>
              <a:gd name="connsiteX17" fmla="*/ 6980829 w 6987653"/>
              <a:gd name="connsiteY17" fmla="*/ 2013044 h 2367886"/>
              <a:gd name="connsiteX18" fmla="*/ 6987653 w 6987653"/>
              <a:gd name="connsiteY18" fmla="*/ 368489 h 2367886"/>
              <a:gd name="connsiteX19" fmla="*/ 6987653 w 6987653"/>
              <a:gd name="connsiteY19" fmla="*/ 327546 h 2367886"/>
              <a:gd name="connsiteX20" fmla="*/ 6974005 w 6987653"/>
              <a:gd name="connsiteY20" fmla="*/ 266131 h 2367886"/>
              <a:gd name="connsiteX21" fmla="*/ 6953534 w 6987653"/>
              <a:gd name="connsiteY21" fmla="*/ 232012 h 2367886"/>
              <a:gd name="connsiteX22" fmla="*/ 6912591 w 6987653"/>
              <a:gd name="connsiteY22" fmla="*/ 191068 h 2367886"/>
              <a:gd name="connsiteX23" fmla="*/ 6878471 w 6987653"/>
              <a:gd name="connsiteY23" fmla="*/ 150125 h 2367886"/>
              <a:gd name="connsiteX24" fmla="*/ 6837528 w 6987653"/>
              <a:gd name="connsiteY24" fmla="*/ 122829 h 2367886"/>
              <a:gd name="connsiteX25" fmla="*/ 6810232 w 6987653"/>
              <a:gd name="connsiteY25" fmla="*/ 95534 h 2367886"/>
              <a:gd name="connsiteX26" fmla="*/ 6748817 w 6987653"/>
              <a:gd name="connsiteY26" fmla="*/ 61415 h 2367886"/>
              <a:gd name="connsiteX27" fmla="*/ 6694226 w 6987653"/>
              <a:gd name="connsiteY27" fmla="*/ 40943 h 2367886"/>
              <a:gd name="connsiteX28" fmla="*/ 6646459 w 6987653"/>
              <a:gd name="connsiteY28" fmla="*/ 20471 h 2367886"/>
              <a:gd name="connsiteX29" fmla="*/ 6585044 w 6987653"/>
              <a:gd name="connsiteY29" fmla="*/ 0 h 2367886"/>
              <a:gd name="connsiteX30" fmla="*/ 3541594 w 6987653"/>
              <a:gd name="connsiteY30" fmla="*/ 6824 h 236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87653" h="2367886">
                <a:moveTo>
                  <a:pt x="3541594" y="6824"/>
                </a:moveTo>
                <a:lnTo>
                  <a:pt x="3500650" y="307074"/>
                </a:lnTo>
                <a:lnTo>
                  <a:pt x="3207223" y="320722"/>
                </a:lnTo>
                <a:lnTo>
                  <a:pt x="2047164" y="1433015"/>
                </a:lnTo>
                <a:lnTo>
                  <a:pt x="6823" y="1426191"/>
                </a:lnTo>
                <a:cubicBezTo>
                  <a:pt x="4549" y="1737815"/>
                  <a:pt x="2274" y="2049438"/>
                  <a:pt x="0" y="2361062"/>
                </a:cubicBezTo>
                <a:lnTo>
                  <a:pt x="6530453" y="2367886"/>
                </a:lnTo>
                <a:lnTo>
                  <a:pt x="6598692" y="2354238"/>
                </a:lnTo>
                <a:lnTo>
                  <a:pt x="6660107" y="2347415"/>
                </a:lnTo>
                <a:lnTo>
                  <a:pt x="6707874" y="2333767"/>
                </a:lnTo>
                <a:lnTo>
                  <a:pt x="6748817" y="2306471"/>
                </a:lnTo>
                <a:lnTo>
                  <a:pt x="6796585" y="2279176"/>
                </a:lnTo>
                <a:lnTo>
                  <a:pt x="6851176" y="2251880"/>
                </a:lnTo>
                <a:lnTo>
                  <a:pt x="6878471" y="2210937"/>
                </a:lnTo>
                <a:lnTo>
                  <a:pt x="6912591" y="2163170"/>
                </a:lnTo>
                <a:lnTo>
                  <a:pt x="6939886" y="2122227"/>
                </a:lnTo>
                <a:lnTo>
                  <a:pt x="6967182" y="2067635"/>
                </a:lnTo>
                <a:lnTo>
                  <a:pt x="6980829" y="2013044"/>
                </a:lnTo>
                <a:cubicBezTo>
                  <a:pt x="6983104" y="1464859"/>
                  <a:pt x="6985378" y="916674"/>
                  <a:pt x="6987653" y="368489"/>
                </a:cubicBezTo>
                <a:lnTo>
                  <a:pt x="6987653" y="327546"/>
                </a:lnTo>
                <a:lnTo>
                  <a:pt x="6974005" y="266131"/>
                </a:lnTo>
                <a:lnTo>
                  <a:pt x="6953534" y="232012"/>
                </a:lnTo>
                <a:lnTo>
                  <a:pt x="6912591" y="191068"/>
                </a:lnTo>
                <a:lnTo>
                  <a:pt x="6878471" y="150125"/>
                </a:lnTo>
                <a:lnTo>
                  <a:pt x="6837528" y="122829"/>
                </a:lnTo>
                <a:lnTo>
                  <a:pt x="6810232" y="95534"/>
                </a:lnTo>
                <a:lnTo>
                  <a:pt x="6748817" y="61415"/>
                </a:lnTo>
                <a:lnTo>
                  <a:pt x="6694226" y="40943"/>
                </a:lnTo>
                <a:lnTo>
                  <a:pt x="6646459" y="20471"/>
                </a:lnTo>
                <a:lnTo>
                  <a:pt x="6585044" y="0"/>
                </a:lnTo>
                <a:lnTo>
                  <a:pt x="3541594" y="6824"/>
                </a:lnTo>
                <a:close/>
              </a:path>
            </a:pathLst>
          </a:custGeom>
          <a:noFill/>
          <a:ln w="12700">
            <a:solidFill>
              <a:srgbClr val="0000FF"/>
            </a:solidFill>
            <a:prstDash val="sysDash"/>
          </a:ln>
        </p:spPr>
        <p:txBody>
          <a:bodyPr vert="horz" wrap="square" lIns="91440" tIns="45720" rIns="91440" bIns="45720" numCol="1" rtlCol="0" anchor="t" anchorCtr="0" compatLnSpc="1"/>
          <a:lstStyle/>
          <a:p>
            <a:pPr eaLnBrk="0" fontAlgn="base" hangingPunct="0">
              <a:lnSpc>
                <a:spcPct val="180000"/>
              </a:lnSpc>
              <a:spcBef>
                <a:spcPct val="0"/>
              </a:spcBef>
              <a:spcAft>
                <a:spcPct val="0"/>
              </a:spcAft>
              <a:buClr>
                <a:prstClr val="white"/>
              </a:buClr>
              <a:buFont typeface="Wingdings" panose="05000000000000000000" charset="0"/>
              <a:buNone/>
            </a:pPr>
            <a:endParaRPr lang="zh-CN" altLang="en-US" sz="2000" b="1">
              <a:solidFill>
                <a:srgbClr val="000000"/>
              </a:solidFill>
              <a:ea typeface="楷体_GB2312" charset="0"/>
              <a:cs typeface="Arial" panose="020B0604020202020204" pitchFamily="34" charset="0"/>
            </a:endParaRPr>
          </a:p>
        </p:txBody>
      </p:sp>
      <p:sp>
        <p:nvSpPr>
          <p:cNvPr id="17" name="圆角矩形 16"/>
          <p:cNvSpPr/>
          <p:nvPr/>
        </p:nvSpPr>
        <p:spPr bwMode="auto">
          <a:xfrm>
            <a:off x="5783578" y="3294773"/>
            <a:ext cx="3229779" cy="2545572"/>
          </a:xfrm>
          <a:prstGeom prst="roundRect">
            <a:avLst/>
          </a:prstGeom>
          <a:solidFill>
            <a:srgbClr val="00B0F0">
              <a:alpha val="7059"/>
            </a:srgbClr>
          </a:solidFill>
          <a:ln w="19050">
            <a:solidFill>
              <a:srgbClr val="00B0F0"/>
            </a:solidFill>
            <a:prstDash val="sysDash"/>
          </a:ln>
        </p:spPr>
        <p:txBody>
          <a:bodyPr vert="horz" wrap="square" lIns="91440" tIns="45720" rIns="91440" bIns="45720" numCol="1" rtlCol="0" anchor="t" anchorCtr="0" compatLnSpc="1"/>
          <a:lstStyle/>
          <a:p>
            <a:pPr eaLnBrk="0" fontAlgn="base" hangingPunct="0">
              <a:lnSpc>
                <a:spcPct val="180000"/>
              </a:lnSpc>
              <a:spcBef>
                <a:spcPct val="0"/>
              </a:spcBef>
              <a:spcAft>
                <a:spcPct val="0"/>
              </a:spcAft>
              <a:buClr>
                <a:prstClr val="white"/>
              </a:buClr>
              <a:buFont typeface="Wingdings" panose="05000000000000000000" charset="0"/>
              <a:buNone/>
            </a:pPr>
            <a:endParaRPr lang="zh-CN" altLang="en-US" sz="2000" b="1">
              <a:solidFill>
                <a:srgbClr val="000000"/>
              </a:solidFill>
              <a:ea typeface="楷体_GB2312" charset="0"/>
              <a:cs typeface="Arial" panose="020B0604020202020204" pitchFamily="34" charset="0"/>
            </a:endParaRPr>
          </a:p>
        </p:txBody>
      </p:sp>
      <p:sp>
        <p:nvSpPr>
          <p:cNvPr id="18" name="文本框 17"/>
          <p:cNvSpPr txBox="1"/>
          <p:nvPr/>
        </p:nvSpPr>
        <p:spPr>
          <a:xfrm>
            <a:off x="5307148" y="5271405"/>
            <a:ext cx="1172116" cy="523220"/>
          </a:xfrm>
          <a:prstGeom prst="rect">
            <a:avLst/>
          </a:prstGeom>
          <a:noFill/>
        </p:spPr>
        <p:txBody>
          <a:bodyPr wrap="none" rtlCol="0">
            <a:spAutoFit/>
          </a:bodyPr>
          <a:lstStyle/>
          <a:p>
            <a:pPr algn="ctr">
              <a:defRPr/>
            </a:pPr>
            <a:r>
              <a:rPr lang="zh-CN" altLang="en-US" sz="1400" b="1" dirty="0">
                <a:solidFill>
                  <a:srgbClr val="00B050"/>
                </a:solidFill>
                <a:latin typeface="黑体" panose="02010609060101010101" pitchFamily="49" charset="-122"/>
                <a:ea typeface="黑体" panose="02010609060101010101" pitchFamily="49" charset="-122"/>
                <a:cs typeface="Times New Roman" panose="02020603050405020304" pitchFamily="18" charset="0"/>
              </a:rPr>
              <a:t>电子对撞环</a:t>
            </a:r>
            <a:r>
              <a:rPr lang="en-US" altLang="zh-CN" sz="1400" b="1" dirty="0">
                <a:solidFill>
                  <a:srgbClr val="00B050"/>
                </a:solidFill>
                <a:latin typeface="黑体" panose="02010609060101010101" pitchFamily="49" charset="-122"/>
                <a:ea typeface="黑体" panose="02010609060101010101" pitchFamily="49" charset="-122"/>
                <a:cs typeface="Times New Roman" panose="02020603050405020304" pitchFamily="18" charset="0"/>
              </a:rPr>
              <a:t>-</a:t>
            </a:r>
          </a:p>
          <a:p>
            <a:pPr algn="ctr">
              <a:defRPr/>
            </a:pPr>
            <a:r>
              <a:rPr lang="en-US" altLang="zh-CN" sz="1400" b="1" dirty="0" err="1">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eRing</a:t>
            </a:r>
            <a:endParaRPr lang="en-US" altLang="zh-CN" sz="1400"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圆角矩形 18"/>
          <p:cNvSpPr/>
          <p:nvPr/>
        </p:nvSpPr>
        <p:spPr>
          <a:xfrm>
            <a:off x="4862128" y="4442314"/>
            <a:ext cx="813727" cy="38830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US" altLang="zh-CN" sz="2000" b="1" dirty="0" err="1">
                <a:solidFill>
                  <a:prstClr val="black"/>
                </a:solidFill>
                <a:latin typeface="Times New Roman" panose="02020603050405020304" pitchFamily="18" charset="0"/>
                <a:cs typeface="Times New Roman" panose="02020603050405020304" pitchFamily="18" charset="0"/>
              </a:rPr>
              <a:t>EicC</a:t>
            </a:r>
            <a:r>
              <a:rPr lang="en-US" altLang="zh-CN" sz="2000" b="1" dirty="0">
                <a:solidFill>
                  <a:prstClr val="black"/>
                </a:solidFill>
                <a:latin typeface="Times New Roman" panose="02020603050405020304" pitchFamily="18" charset="0"/>
                <a:cs typeface="Times New Roman" panose="02020603050405020304" pitchFamily="18" charset="0"/>
              </a:rPr>
              <a:t>-I</a:t>
            </a:r>
            <a:endParaRPr lang="zh-CN" altLang="en-US" sz="2000" b="1" dirty="0">
              <a:solidFill>
                <a:prstClr val="black"/>
              </a:solidFill>
              <a:latin typeface="Times New Roman" panose="02020603050405020304" pitchFamily="18" charset="0"/>
              <a:cs typeface="Times New Roman" panose="02020603050405020304" pitchFamily="18" charset="0"/>
            </a:endParaRPr>
          </a:p>
        </p:txBody>
      </p:sp>
      <p:sp>
        <p:nvSpPr>
          <p:cNvPr id="20" name="圆角矩形 19"/>
          <p:cNvSpPr/>
          <p:nvPr/>
        </p:nvSpPr>
        <p:spPr>
          <a:xfrm>
            <a:off x="5332780" y="5798729"/>
            <a:ext cx="1048442" cy="231153"/>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algn="ctr">
              <a:defRPr/>
            </a:pPr>
            <a:r>
              <a:rPr lang="en-US" altLang="zh-CN" sz="1200" b="1" dirty="0">
                <a:solidFill>
                  <a:srgbClr val="6600FF"/>
                </a:solidFill>
                <a:latin typeface="Times New Roman" panose="02020603050405020304" pitchFamily="18" charset="0"/>
                <a:cs typeface="Times New Roman" panose="02020603050405020304" pitchFamily="18" charset="0"/>
              </a:rPr>
              <a:t>5.0 GeV</a:t>
            </a:r>
            <a:endParaRPr lang="zh-CN" altLang="en-US" sz="1200" b="1" dirty="0">
              <a:solidFill>
                <a:srgbClr val="6600FF"/>
              </a:solidFill>
              <a:latin typeface="Times New Roman" panose="02020603050405020304" pitchFamily="18" charset="0"/>
              <a:cs typeface="Times New Roman" panose="02020603050405020304" pitchFamily="18" charset="0"/>
            </a:endParaRPr>
          </a:p>
        </p:txBody>
      </p:sp>
      <p:sp>
        <p:nvSpPr>
          <p:cNvPr id="21" name="文本框 20"/>
          <p:cNvSpPr txBox="1"/>
          <p:nvPr/>
        </p:nvSpPr>
        <p:spPr>
          <a:xfrm>
            <a:off x="6423825" y="4559632"/>
            <a:ext cx="673581" cy="415498"/>
          </a:xfrm>
          <a:prstGeom prst="rect">
            <a:avLst/>
          </a:prstGeom>
          <a:noFill/>
        </p:spPr>
        <p:txBody>
          <a:bodyPr wrap="none" rtlCol="0">
            <a:spAutoFit/>
          </a:bodyPr>
          <a:lstStyle/>
          <a:p>
            <a:pPr algn="ctr">
              <a:lnSpc>
                <a:spcPct val="150000"/>
              </a:lnSpc>
              <a:defRPr/>
            </a:pPr>
            <a:r>
              <a:rPr lang="en-US" altLang="zh-CN" sz="14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BRing</a:t>
            </a:r>
          </a:p>
        </p:txBody>
      </p:sp>
      <p:sp>
        <p:nvSpPr>
          <p:cNvPr id="22" name="任意多边形 21"/>
          <p:cNvSpPr/>
          <p:nvPr/>
        </p:nvSpPr>
        <p:spPr bwMode="auto">
          <a:xfrm>
            <a:off x="184866" y="1180223"/>
            <a:ext cx="5363570" cy="5138382"/>
          </a:xfrm>
          <a:custGeom>
            <a:avLst/>
            <a:gdLst>
              <a:gd name="connsiteX0" fmla="*/ 3446060 w 5363570"/>
              <a:gd name="connsiteY0" fmla="*/ 0 h 5138382"/>
              <a:gd name="connsiteX1" fmla="*/ 0 w 5363570"/>
              <a:gd name="connsiteY1" fmla="*/ 3609833 h 5138382"/>
              <a:gd name="connsiteX2" fmla="*/ 13648 w 5363570"/>
              <a:gd name="connsiteY2" fmla="*/ 5131558 h 5138382"/>
              <a:gd name="connsiteX3" fmla="*/ 2354239 w 5363570"/>
              <a:gd name="connsiteY3" fmla="*/ 5138382 h 5138382"/>
              <a:gd name="connsiteX4" fmla="*/ 2361063 w 5363570"/>
              <a:gd name="connsiteY4" fmla="*/ 4094328 h 5138382"/>
              <a:gd name="connsiteX5" fmla="*/ 3459708 w 5363570"/>
              <a:gd name="connsiteY5" fmla="*/ 3022979 h 5138382"/>
              <a:gd name="connsiteX6" fmla="*/ 3732663 w 5363570"/>
              <a:gd name="connsiteY6" fmla="*/ 3016155 h 5138382"/>
              <a:gd name="connsiteX7" fmla="*/ 3821373 w 5363570"/>
              <a:gd name="connsiteY7" fmla="*/ 2586251 h 5138382"/>
              <a:gd name="connsiteX8" fmla="*/ 5363570 w 5363570"/>
              <a:gd name="connsiteY8" fmla="*/ 968991 h 5138382"/>
              <a:gd name="connsiteX9" fmla="*/ 4428699 w 5363570"/>
              <a:gd name="connsiteY9" fmla="*/ 20472 h 5138382"/>
              <a:gd name="connsiteX10" fmla="*/ 3446060 w 5363570"/>
              <a:gd name="connsiteY10" fmla="*/ 0 h 513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63570" h="5138382">
                <a:moveTo>
                  <a:pt x="3446060" y="0"/>
                </a:moveTo>
                <a:lnTo>
                  <a:pt x="0" y="3609833"/>
                </a:lnTo>
                <a:lnTo>
                  <a:pt x="13648" y="5131558"/>
                </a:lnTo>
                <a:lnTo>
                  <a:pt x="2354239" y="5138382"/>
                </a:lnTo>
                <a:cubicBezTo>
                  <a:pt x="2356514" y="4790364"/>
                  <a:pt x="2358788" y="4442346"/>
                  <a:pt x="2361063" y="4094328"/>
                </a:cubicBezTo>
                <a:lnTo>
                  <a:pt x="3459708" y="3022979"/>
                </a:lnTo>
                <a:lnTo>
                  <a:pt x="3732663" y="3016155"/>
                </a:lnTo>
                <a:lnTo>
                  <a:pt x="3821373" y="2586251"/>
                </a:lnTo>
                <a:lnTo>
                  <a:pt x="5363570" y="968991"/>
                </a:lnTo>
                <a:lnTo>
                  <a:pt x="4428699" y="20472"/>
                </a:lnTo>
                <a:lnTo>
                  <a:pt x="3446060" y="0"/>
                </a:lnTo>
                <a:close/>
              </a:path>
            </a:pathLst>
          </a:custGeom>
          <a:solidFill>
            <a:srgbClr val="FFD9D9">
              <a:alpha val="20000"/>
            </a:srgbClr>
          </a:solidFill>
          <a:ln w="12700">
            <a:solidFill>
              <a:srgbClr val="FF0000"/>
            </a:solidFill>
            <a:prstDash val="lgDash"/>
          </a:ln>
        </p:spPr>
        <p:txBody>
          <a:bodyPr vert="horz" wrap="square" lIns="91440" tIns="45720" rIns="91440" bIns="45720" numCol="1" rtlCol="0" anchor="t" anchorCtr="0" compatLnSpc="1"/>
          <a:lstStyle/>
          <a:p>
            <a:pPr eaLnBrk="0" fontAlgn="base" hangingPunct="0">
              <a:lnSpc>
                <a:spcPct val="180000"/>
              </a:lnSpc>
              <a:spcBef>
                <a:spcPct val="0"/>
              </a:spcBef>
              <a:spcAft>
                <a:spcPct val="0"/>
              </a:spcAft>
              <a:buClr>
                <a:prstClr val="white"/>
              </a:buClr>
              <a:buFont typeface="Wingdings" panose="05000000000000000000" charset="0"/>
              <a:buNone/>
            </a:pPr>
            <a:endParaRPr lang="zh-CN" altLang="en-US" sz="2000" b="1">
              <a:solidFill>
                <a:srgbClr val="000000"/>
              </a:solidFill>
              <a:ea typeface="楷体_GB2312" charset="0"/>
              <a:cs typeface="Arial" panose="020B0604020202020204" pitchFamily="34" charset="0"/>
            </a:endParaRPr>
          </a:p>
        </p:txBody>
      </p:sp>
      <p:sp>
        <p:nvSpPr>
          <p:cNvPr id="23" name="任意多边形 22"/>
          <p:cNvSpPr/>
          <p:nvPr/>
        </p:nvSpPr>
        <p:spPr bwMode="auto">
          <a:xfrm>
            <a:off x="184245" y="1180223"/>
            <a:ext cx="5363570" cy="5138382"/>
          </a:xfrm>
          <a:custGeom>
            <a:avLst/>
            <a:gdLst>
              <a:gd name="connsiteX0" fmla="*/ 3446060 w 5363570"/>
              <a:gd name="connsiteY0" fmla="*/ 0 h 5138382"/>
              <a:gd name="connsiteX1" fmla="*/ 0 w 5363570"/>
              <a:gd name="connsiteY1" fmla="*/ 3609833 h 5138382"/>
              <a:gd name="connsiteX2" fmla="*/ 13648 w 5363570"/>
              <a:gd name="connsiteY2" fmla="*/ 5131558 h 5138382"/>
              <a:gd name="connsiteX3" fmla="*/ 2354239 w 5363570"/>
              <a:gd name="connsiteY3" fmla="*/ 5138382 h 5138382"/>
              <a:gd name="connsiteX4" fmla="*/ 2361063 w 5363570"/>
              <a:gd name="connsiteY4" fmla="*/ 4094328 h 5138382"/>
              <a:gd name="connsiteX5" fmla="*/ 3459708 w 5363570"/>
              <a:gd name="connsiteY5" fmla="*/ 3022979 h 5138382"/>
              <a:gd name="connsiteX6" fmla="*/ 3732663 w 5363570"/>
              <a:gd name="connsiteY6" fmla="*/ 3016155 h 5138382"/>
              <a:gd name="connsiteX7" fmla="*/ 3821373 w 5363570"/>
              <a:gd name="connsiteY7" fmla="*/ 2586251 h 5138382"/>
              <a:gd name="connsiteX8" fmla="*/ 5363570 w 5363570"/>
              <a:gd name="connsiteY8" fmla="*/ 968991 h 5138382"/>
              <a:gd name="connsiteX9" fmla="*/ 4428699 w 5363570"/>
              <a:gd name="connsiteY9" fmla="*/ 20472 h 5138382"/>
              <a:gd name="connsiteX10" fmla="*/ 3446060 w 5363570"/>
              <a:gd name="connsiteY10" fmla="*/ 0 h 513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63570" h="5138382">
                <a:moveTo>
                  <a:pt x="3446060" y="0"/>
                </a:moveTo>
                <a:lnTo>
                  <a:pt x="0" y="3609833"/>
                </a:lnTo>
                <a:lnTo>
                  <a:pt x="13648" y="5131558"/>
                </a:lnTo>
                <a:lnTo>
                  <a:pt x="2354239" y="5138382"/>
                </a:lnTo>
                <a:cubicBezTo>
                  <a:pt x="2356514" y="4790364"/>
                  <a:pt x="2358788" y="4442346"/>
                  <a:pt x="2361063" y="4094328"/>
                </a:cubicBezTo>
                <a:lnTo>
                  <a:pt x="3459708" y="3022979"/>
                </a:lnTo>
                <a:lnTo>
                  <a:pt x="3732663" y="3016155"/>
                </a:lnTo>
                <a:lnTo>
                  <a:pt x="3821373" y="2586251"/>
                </a:lnTo>
                <a:lnTo>
                  <a:pt x="5363570" y="968991"/>
                </a:lnTo>
                <a:lnTo>
                  <a:pt x="4428699" y="20472"/>
                </a:lnTo>
                <a:lnTo>
                  <a:pt x="3446060" y="0"/>
                </a:lnTo>
                <a:close/>
              </a:path>
            </a:pathLst>
          </a:custGeom>
          <a:noFill/>
          <a:ln w="12700">
            <a:solidFill>
              <a:srgbClr val="FF0000"/>
            </a:solidFill>
            <a:prstDash val="lgDash"/>
          </a:ln>
        </p:spPr>
        <p:txBody>
          <a:bodyPr vert="horz" wrap="square" lIns="91440" tIns="45720" rIns="91440" bIns="45720" numCol="1" rtlCol="0" anchor="t" anchorCtr="0" compatLnSpc="1"/>
          <a:lstStyle/>
          <a:p>
            <a:pPr eaLnBrk="0" fontAlgn="base" hangingPunct="0">
              <a:lnSpc>
                <a:spcPct val="180000"/>
              </a:lnSpc>
              <a:spcBef>
                <a:spcPct val="0"/>
              </a:spcBef>
              <a:spcAft>
                <a:spcPct val="0"/>
              </a:spcAft>
              <a:buClr>
                <a:prstClr val="white"/>
              </a:buClr>
              <a:buFont typeface="Wingdings" panose="05000000000000000000" charset="0"/>
              <a:buNone/>
            </a:pPr>
            <a:endParaRPr lang="zh-CN" altLang="en-US" sz="2000" b="1">
              <a:solidFill>
                <a:srgbClr val="000000"/>
              </a:solidFill>
              <a:ea typeface="楷体_GB2312" charset="0"/>
              <a:cs typeface="Arial" panose="020B0604020202020204" pitchFamily="34" charset="0"/>
            </a:endParaRPr>
          </a:p>
        </p:txBody>
      </p:sp>
      <p:sp>
        <p:nvSpPr>
          <p:cNvPr id="24" name="文本框 23"/>
          <p:cNvSpPr txBox="1"/>
          <p:nvPr/>
        </p:nvSpPr>
        <p:spPr>
          <a:xfrm>
            <a:off x="1354266" y="4003006"/>
            <a:ext cx="1531188" cy="1077218"/>
          </a:xfrm>
          <a:prstGeom prst="rect">
            <a:avLst/>
          </a:prstGeom>
          <a:noFill/>
        </p:spPr>
        <p:txBody>
          <a:bodyPr wrap="none" rtlCol="0">
            <a:spAutoFit/>
          </a:bodyPr>
          <a:lstStyle/>
          <a:p>
            <a:pPr algn="ctr">
              <a:defRPr/>
            </a:pPr>
            <a:r>
              <a:rPr lang="zh-CN" altLang="en-US" sz="1500" b="1" dirty="0">
                <a:solidFill>
                  <a:srgbClr val="0000FF"/>
                </a:solidFill>
                <a:latin typeface="黑体" panose="02010609060101010101" pitchFamily="49" charset="-122"/>
                <a:ea typeface="黑体" panose="02010609060101010101" pitchFamily="49" charset="-122"/>
                <a:cs typeface="Times New Roman" panose="02020603050405020304" pitchFamily="18" charset="0"/>
              </a:rPr>
              <a:t>高能离子对撞环</a:t>
            </a:r>
            <a:endParaRPr lang="en-US" altLang="zh-CN" sz="1500" b="1" dirty="0">
              <a:solidFill>
                <a:srgbClr val="0000FF"/>
              </a:solidFill>
              <a:latin typeface="黑体" panose="02010609060101010101" pitchFamily="49" charset="-122"/>
              <a:ea typeface="黑体" panose="02010609060101010101" pitchFamily="49" charset="-122"/>
              <a:cs typeface="Times New Roman" panose="02020603050405020304" pitchFamily="18" charset="0"/>
            </a:endParaRPr>
          </a:p>
          <a:p>
            <a:pPr algn="ctr">
              <a:defRPr/>
            </a:pPr>
            <a:r>
              <a:rPr lang="en-US" altLang="zh-CN" sz="1600" b="1" dirty="0" err="1">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HpRing</a:t>
            </a:r>
            <a:endParaRPr lang="en-US" altLang="zh-CN" sz="16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spcBef>
                <a:spcPts val="600"/>
              </a:spcBef>
              <a:defRPr/>
            </a:pPr>
            <a:r>
              <a:rPr lang="en-US" altLang="zh-CN" sz="1400" b="1" dirty="0">
                <a:solidFill>
                  <a:srgbClr val="6600FF"/>
                </a:solidFill>
                <a:latin typeface="Times New Roman" panose="02020603050405020304" pitchFamily="18" charset="0"/>
                <a:ea typeface="微软雅黑" panose="020B0503020204020204" pitchFamily="34" charset="-122"/>
                <a:cs typeface="Times New Roman" panose="02020603050405020304" pitchFamily="18" charset="0"/>
              </a:rPr>
              <a:t>60-100 GeV</a:t>
            </a:r>
          </a:p>
          <a:p>
            <a:pPr algn="ctr">
              <a:defRPr/>
            </a:pPr>
            <a:r>
              <a:rPr lang="en-US" altLang="zh-CN" sz="1400" b="1" dirty="0">
                <a:solidFill>
                  <a:srgbClr val="6600FF"/>
                </a:solidFill>
                <a:latin typeface="Times New Roman" panose="02020603050405020304" pitchFamily="18" charset="0"/>
                <a:ea typeface="微软雅黑" panose="020B0503020204020204" pitchFamily="34" charset="-122"/>
                <a:cs typeface="Times New Roman" panose="02020603050405020304" pitchFamily="18" charset="0"/>
              </a:rPr>
              <a:t>C: 1.5-2.0 km</a:t>
            </a:r>
            <a:endParaRPr lang="zh-CN" altLang="en-US" sz="1400" b="1" dirty="0">
              <a:solidFill>
                <a:srgbClr val="66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文本框 24"/>
          <p:cNvSpPr txBox="1"/>
          <p:nvPr/>
        </p:nvSpPr>
        <p:spPr>
          <a:xfrm>
            <a:off x="3431149" y="1789689"/>
            <a:ext cx="1531188" cy="1154162"/>
          </a:xfrm>
          <a:prstGeom prst="rect">
            <a:avLst/>
          </a:prstGeom>
          <a:noFill/>
        </p:spPr>
        <p:txBody>
          <a:bodyPr wrap="none" rtlCol="0">
            <a:spAutoFit/>
          </a:bodyPr>
          <a:lstStyle/>
          <a:p>
            <a:pPr algn="ctr">
              <a:defRPr/>
            </a:pPr>
            <a:r>
              <a:rPr lang="zh-CN" altLang="en-US" sz="1500" b="1" dirty="0">
                <a:solidFill>
                  <a:srgbClr val="00B050"/>
                </a:solidFill>
                <a:latin typeface="黑体" panose="02010609060101010101" pitchFamily="49" charset="-122"/>
                <a:ea typeface="黑体" panose="02010609060101010101" pitchFamily="49" charset="-122"/>
                <a:cs typeface="Times New Roman" panose="02020603050405020304" pitchFamily="18" charset="0"/>
              </a:rPr>
              <a:t>高能电子对撞环</a:t>
            </a:r>
            <a:endParaRPr lang="en-US" altLang="zh-CN" sz="1500" b="1" dirty="0">
              <a:solidFill>
                <a:srgbClr val="00B050"/>
              </a:solidFill>
              <a:latin typeface="黑体" panose="02010609060101010101" pitchFamily="49" charset="-122"/>
              <a:ea typeface="黑体" panose="02010609060101010101" pitchFamily="49" charset="-122"/>
              <a:cs typeface="Times New Roman" panose="02020603050405020304" pitchFamily="18" charset="0"/>
            </a:endParaRPr>
          </a:p>
          <a:p>
            <a:pPr algn="ctr">
              <a:defRPr/>
            </a:pPr>
            <a:r>
              <a:rPr lang="en-US" altLang="zh-CN" sz="1600" b="1" dirty="0" err="1">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HeRing</a:t>
            </a:r>
            <a:endParaRPr lang="en-US" altLang="zh-CN" sz="1600"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spcBef>
                <a:spcPts val="600"/>
              </a:spcBef>
              <a:defRPr/>
            </a:pPr>
            <a:r>
              <a:rPr lang="en-US" altLang="zh-CN" sz="1400" b="1" dirty="0">
                <a:solidFill>
                  <a:srgbClr val="6600FF"/>
                </a:solidFill>
                <a:latin typeface="Times New Roman" panose="02020603050405020304" pitchFamily="18" charset="0"/>
                <a:ea typeface="微软雅黑" panose="020B0503020204020204" pitchFamily="34" charset="-122"/>
                <a:cs typeface="Times New Roman" panose="02020603050405020304" pitchFamily="18" charset="0"/>
              </a:rPr>
              <a:t>5-10 GeV</a:t>
            </a:r>
          </a:p>
          <a:p>
            <a:pPr algn="ctr">
              <a:spcBef>
                <a:spcPts val="600"/>
              </a:spcBef>
              <a:defRPr/>
            </a:pPr>
            <a:r>
              <a:rPr lang="en-US" altLang="zh-CN" sz="1400" b="1" dirty="0">
                <a:solidFill>
                  <a:srgbClr val="6600FF"/>
                </a:solidFill>
                <a:latin typeface="Times New Roman" panose="02020603050405020304" pitchFamily="18" charset="0"/>
                <a:ea typeface="微软雅黑" panose="020B0503020204020204" pitchFamily="34" charset="-122"/>
                <a:cs typeface="Times New Roman" panose="02020603050405020304" pitchFamily="18" charset="0"/>
              </a:rPr>
              <a:t>C: 1.5-2.0 km</a:t>
            </a:r>
            <a:endParaRPr lang="zh-CN" altLang="en-US" sz="1400" b="1" dirty="0">
              <a:solidFill>
                <a:srgbClr val="66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6" name="圆角矩形 25"/>
          <p:cNvSpPr/>
          <p:nvPr/>
        </p:nvSpPr>
        <p:spPr>
          <a:xfrm>
            <a:off x="203070" y="5751633"/>
            <a:ext cx="2659141" cy="561204"/>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algn="ctr">
              <a:spcBef>
                <a:spcPts val="600"/>
              </a:spcBef>
              <a:defRPr/>
            </a:pPr>
            <a:r>
              <a:rPr lang="zh-CN" altLang="en-US" sz="1400" b="1" dirty="0">
                <a:solidFill>
                  <a:srgbClr val="00B050"/>
                </a:solidFill>
                <a:latin typeface="Times New Roman" panose="02020603050405020304" pitchFamily="18" charset="0"/>
                <a:cs typeface="Times New Roman" panose="02020603050405020304" pitchFamily="18" charset="0"/>
              </a:rPr>
              <a:t>电子注入器</a:t>
            </a:r>
            <a:r>
              <a:rPr lang="en-US" altLang="zh-CN" sz="1400" b="1" dirty="0">
                <a:solidFill>
                  <a:srgbClr val="00B050"/>
                </a:solidFill>
                <a:latin typeface="Times New Roman" panose="02020603050405020304" pitchFamily="18" charset="0"/>
                <a:cs typeface="Times New Roman" panose="02020603050405020304" pitchFamily="18" charset="0"/>
              </a:rPr>
              <a:t>:</a:t>
            </a:r>
          </a:p>
          <a:p>
            <a:pPr algn="ctr">
              <a:spcBef>
                <a:spcPts val="600"/>
              </a:spcBef>
              <a:defRPr/>
            </a:pPr>
            <a:r>
              <a:rPr lang="en-US" altLang="zh-CN" sz="1400" b="1" dirty="0">
                <a:solidFill>
                  <a:srgbClr val="6600FF"/>
                </a:solidFill>
                <a:latin typeface="Times New Roman" panose="02020603050405020304" pitchFamily="18" charset="0"/>
                <a:cs typeface="Times New Roman" panose="02020603050405020304" pitchFamily="18" charset="0"/>
              </a:rPr>
              <a:t>SRF Linac-ring, 3.5-10GeV</a:t>
            </a:r>
            <a:endParaRPr lang="zh-CN" altLang="en-US" sz="1400" b="1" dirty="0">
              <a:solidFill>
                <a:srgbClr val="6600FF"/>
              </a:solidFill>
              <a:latin typeface="Times New Roman" panose="02020603050405020304" pitchFamily="18" charset="0"/>
              <a:cs typeface="Times New Roman" panose="02020603050405020304" pitchFamily="18" charset="0"/>
            </a:endParaRPr>
          </a:p>
        </p:txBody>
      </p:sp>
      <p:sp>
        <p:nvSpPr>
          <p:cNvPr id="27" name="圆角矩形 26"/>
          <p:cNvSpPr/>
          <p:nvPr/>
        </p:nvSpPr>
        <p:spPr>
          <a:xfrm>
            <a:off x="1993203" y="1766810"/>
            <a:ext cx="972261" cy="3707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US" altLang="zh-CN" sz="2000" b="1" dirty="0" err="1">
                <a:solidFill>
                  <a:prstClr val="black"/>
                </a:solidFill>
                <a:latin typeface="Times New Roman" panose="02020603050405020304" pitchFamily="18" charset="0"/>
                <a:cs typeface="Times New Roman" panose="02020603050405020304" pitchFamily="18" charset="0"/>
              </a:rPr>
              <a:t>EicC</a:t>
            </a:r>
            <a:r>
              <a:rPr lang="en-US" altLang="zh-CN" sz="2000" b="1" dirty="0">
                <a:solidFill>
                  <a:prstClr val="black"/>
                </a:solidFill>
                <a:latin typeface="Times New Roman" panose="02020603050405020304" pitchFamily="18" charset="0"/>
                <a:cs typeface="Times New Roman" panose="02020603050405020304" pitchFamily="18" charset="0"/>
              </a:rPr>
              <a:t>-II</a:t>
            </a:r>
            <a:endParaRPr lang="zh-CN" altLang="en-US" sz="2000" b="1" dirty="0">
              <a:solidFill>
                <a:prstClr val="black"/>
              </a:solidFill>
              <a:latin typeface="Times New Roman" panose="02020603050405020304" pitchFamily="18" charset="0"/>
              <a:cs typeface="Times New Roman" panose="02020603050405020304" pitchFamily="18" charset="0"/>
            </a:endParaRPr>
          </a:p>
        </p:txBody>
      </p:sp>
      <p:sp>
        <p:nvSpPr>
          <p:cNvPr id="28" name="圆角矩形 105"/>
          <p:cNvSpPr/>
          <p:nvPr/>
        </p:nvSpPr>
        <p:spPr>
          <a:xfrm>
            <a:off x="117625" y="165600"/>
            <a:ext cx="7301268" cy="415110"/>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lvl="0">
              <a:defRPr/>
            </a:pP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The preliminary concept design of EicC </a:t>
            </a:r>
            <a:r>
              <a:rPr lang="en-US"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文本框 28"/>
              <p:cNvSpPr txBox="1"/>
              <p:nvPr/>
            </p:nvSpPr>
            <p:spPr>
              <a:xfrm>
                <a:off x="5728408" y="1005117"/>
                <a:ext cx="3103735" cy="1406411"/>
              </a:xfrm>
              <a:prstGeom prst="rect">
                <a:avLst/>
              </a:prstGeom>
              <a:solidFill>
                <a:schemeClr val="accent5">
                  <a:lumMod val="20000"/>
                  <a:lumOff val="8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a:ln>
                      <a:noFill/>
                    </a:ln>
                    <a:solidFill>
                      <a:srgbClr val="0000FF"/>
                    </a:solidFill>
                    <a:effectLst/>
                    <a:uLnTx/>
                    <a:uFillTx/>
                    <a:latin typeface="Arial"/>
                    <a:ea typeface="宋体"/>
                    <a:cs typeface="+mn-cs"/>
                  </a:rPr>
                  <a:t>EIC-I</a:t>
                </a:r>
                <a:r>
                  <a:rPr kumimoji="0" lang="zh-CN" altLang="en-US" b="1" i="0" u="none" strike="noStrike" kern="1200" cap="none" spc="0" normalizeH="0" baseline="0" noProof="0" dirty="0">
                    <a:ln>
                      <a:noFill/>
                    </a:ln>
                    <a:solidFill>
                      <a:srgbClr val="0000FF"/>
                    </a:solidFill>
                    <a:effectLst/>
                    <a:uLnTx/>
                    <a:uFillTx/>
                    <a:latin typeface="Arial"/>
                    <a:ea typeface="宋体"/>
                    <a:cs typeface="+mn-cs"/>
                  </a:rPr>
                  <a:t>：</a:t>
                </a:r>
                <a:r>
                  <a:rPr kumimoji="0" lang="en-US" altLang="zh-CN" b="1" i="0" u="none" strike="noStrike" kern="1200" cap="none" spc="0" normalizeH="0" baseline="0" noProof="0" dirty="0">
                    <a:ln>
                      <a:noFill/>
                    </a:ln>
                    <a:solidFill>
                      <a:srgbClr val="FF0000"/>
                    </a:solidFill>
                    <a:effectLst/>
                    <a:uLnTx/>
                    <a:uFillTx/>
                    <a:latin typeface="Arial"/>
                    <a:ea typeface="宋体"/>
                    <a:cs typeface="+mn-cs"/>
                  </a:rPr>
                  <a:t>20GeV p </a:t>
                </a:r>
                <a:r>
                  <a:rPr kumimoji="0" lang="en-US" altLang="zh-CN" b="1" i="0" u="none" strike="noStrike" kern="1200" cap="none" spc="0" normalizeH="0" baseline="0" noProof="0" dirty="0">
                    <a:ln>
                      <a:noFill/>
                    </a:ln>
                    <a:solidFill>
                      <a:prstClr val="black"/>
                    </a:solidFill>
                    <a:effectLst/>
                    <a:uLnTx/>
                    <a:uFillTx/>
                    <a:latin typeface="Arial"/>
                    <a:ea typeface="宋体"/>
                    <a:cs typeface="+mn-cs"/>
                  </a:rPr>
                  <a:t>+</a:t>
                </a:r>
                <a:r>
                  <a:rPr kumimoji="0" lang="en-US" altLang="zh-CN" b="1" i="0" u="none" strike="noStrike" kern="1200" cap="none" spc="0" normalizeH="0" baseline="0" noProof="0" dirty="0">
                    <a:ln>
                      <a:noFill/>
                    </a:ln>
                    <a:solidFill>
                      <a:srgbClr val="FF0000"/>
                    </a:solidFill>
                    <a:effectLst/>
                    <a:uLnTx/>
                    <a:uFillTx/>
                    <a:latin typeface="Arial"/>
                    <a:ea typeface="宋体"/>
                    <a:cs typeface="+mn-cs"/>
                  </a:rPr>
                  <a:t> </a:t>
                </a:r>
                <a:r>
                  <a:rPr kumimoji="0" lang="en-US" altLang="zh-CN" b="1" i="0" u="none" strike="noStrike" kern="1200" cap="none" spc="0" normalizeH="0" baseline="0" noProof="0" dirty="0">
                    <a:ln>
                      <a:noFill/>
                    </a:ln>
                    <a:solidFill>
                      <a:srgbClr val="00B050"/>
                    </a:solidFill>
                    <a:effectLst/>
                    <a:uLnTx/>
                    <a:uFillTx/>
                    <a:latin typeface="Arial"/>
                    <a:ea typeface="宋体"/>
                    <a:cs typeface="+mn-cs"/>
                  </a:rPr>
                  <a:t>3.5GeV 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b="1" i="0" u="none" strike="noStrike" kern="1200" cap="none" spc="0" normalizeH="0" baseline="0" noProof="0" dirty="0">
                    <a:ln>
                      <a:noFill/>
                    </a:ln>
                    <a:solidFill>
                      <a:srgbClr val="FF0000"/>
                    </a:solidFill>
                    <a:effectLst/>
                    <a:uLnTx/>
                    <a:uFillTx/>
                    <a:latin typeface="Arial"/>
                    <a:ea typeface="宋体"/>
                    <a:cs typeface="+mn-cs"/>
                  </a:rPr>
                  <a:t>            </a:t>
                </a:r>
                <a14:m>
                  <m:oMath xmlns:m="http://schemas.openxmlformats.org/officeDocument/2006/math">
                    <m:rad>
                      <m:radPr>
                        <m:degHide m:val="on"/>
                        <m:ctrlPr>
                          <a:rPr kumimoji="0" lang="zh-CN" altLang="en-US" b="1" i="1" u="none" strike="noStrike" kern="1200" cap="none" spc="0" normalizeH="0" baseline="0" noProof="0" smtClean="0">
                            <a:ln>
                              <a:noFill/>
                            </a:ln>
                            <a:solidFill>
                              <a:srgbClr val="7030A0"/>
                            </a:solidFill>
                            <a:effectLst/>
                            <a:uLnTx/>
                            <a:uFillTx/>
                            <a:latin typeface="Cambria Math" panose="02040503050406030204" pitchFamily="18" charset="0"/>
                            <a:cs typeface="+mn-cs"/>
                          </a:rPr>
                        </m:ctrlPr>
                      </m:radPr>
                      <m:deg/>
                      <m:e>
                        <m:r>
                          <a:rPr kumimoji="0" lang="en-US" altLang="zh-CN" b="1" i="1" u="none" strike="noStrike" kern="1200" cap="none" spc="0" normalizeH="0" baseline="0" noProof="0" smtClean="0">
                            <a:ln>
                              <a:noFill/>
                            </a:ln>
                            <a:solidFill>
                              <a:srgbClr val="7030A0"/>
                            </a:solidFill>
                            <a:effectLst/>
                            <a:uLnTx/>
                            <a:uFillTx/>
                            <a:latin typeface="Cambria Math" panose="02040503050406030204" pitchFamily="18" charset="0"/>
                            <a:cs typeface="+mn-cs"/>
                          </a:rPr>
                          <m:t>𝑺</m:t>
                        </m:r>
                      </m:e>
                    </m:rad>
                  </m:oMath>
                </a14:m>
                <a:r>
                  <a:rPr kumimoji="0" lang="en-US" altLang="zh-CN" b="1" i="0" u="none" strike="noStrike" kern="1200" cap="none" spc="0" normalizeH="0" baseline="0" noProof="0" dirty="0">
                    <a:ln>
                      <a:noFill/>
                    </a:ln>
                    <a:solidFill>
                      <a:srgbClr val="7030A0"/>
                    </a:solidFill>
                    <a:effectLst/>
                    <a:uLnTx/>
                    <a:uFillTx/>
                    <a:latin typeface="Arial"/>
                    <a:ea typeface="宋体"/>
                    <a:cs typeface="+mn-cs"/>
                  </a:rPr>
                  <a:t>=16.7 GeV</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altLang="zh-CN" b="1" i="0" u="none" strike="noStrike" kern="1200" cap="none" spc="0" normalizeH="0" baseline="0" noProof="0" dirty="0">
                    <a:ln>
                      <a:noFill/>
                    </a:ln>
                    <a:solidFill>
                      <a:srgbClr val="0000FF"/>
                    </a:solidFill>
                    <a:effectLst/>
                    <a:uLnTx/>
                    <a:uFillTx/>
                    <a:latin typeface="Arial"/>
                    <a:ea typeface="宋体"/>
                    <a:cs typeface="+mn-cs"/>
                  </a:rPr>
                  <a:t>EIC-II</a:t>
                </a:r>
                <a:r>
                  <a:rPr kumimoji="0" lang="zh-CN" altLang="en-US" b="1" i="0" u="none" strike="noStrike" kern="1200" cap="none" spc="0" normalizeH="0" baseline="0" noProof="0" dirty="0">
                    <a:ln>
                      <a:noFill/>
                    </a:ln>
                    <a:solidFill>
                      <a:srgbClr val="0000FF"/>
                    </a:solidFill>
                    <a:effectLst/>
                    <a:uLnTx/>
                    <a:uFillTx/>
                    <a:latin typeface="Arial"/>
                    <a:ea typeface="宋体"/>
                    <a:cs typeface="+mn-cs"/>
                  </a:rPr>
                  <a:t>：</a:t>
                </a:r>
                <a:r>
                  <a:rPr lang="en-US" altLang="zh-CN" b="1" dirty="0">
                    <a:solidFill>
                      <a:srgbClr val="FF0000"/>
                    </a:solidFill>
                    <a:latin typeface="Arial"/>
                    <a:ea typeface="宋体"/>
                  </a:rPr>
                  <a:t>100</a:t>
                </a:r>
                <a:r>
                  <a:rPr kumimoji="0" lang="en-US" altLang="zh-CN" b="1" i="0" u="none" strike="noStrike" kern="1200" cap="none" spc="0" normalizeH="0" baseline="0" noProof="0" dirty="0">
                    <a:ln>
                      <a:noFill/>
                    </a:ln>
                    <a:solidFill>
                      <a:srgbClr val="FF0000"/>
                    </a:solidFill>
                    <a:effectLst/>
                    <a:uLnTx/>
                    <a:uFillTx/>
                    <a:latin typeface="Arial"/>
                    <a:ea typeface="宋体"/>
                    <a:cs typeface="+mn-cs"/>
                  </a:rPr>
                  <a:t>GeV p </a:t>
                </a:r>
                <a:r>
                  <a:rPr kumimoji="0" lang="en-US" altLang="zh-CN" b="1" i="0" u="none" strike="noStrike" kern="1200" cap="none" spc="0" normalizeH="0" baseline="0" noProof="0" dirty="0">
                    <a:ln>
                      <a:noFill/>
                    </a:ln>
                    <a:solidFill>
                      <a:prstClr val="black"/>
                    </a:solidFill>
                    <a:effectLst/>
                    <a:uLnTx/>
                    <a:uFillTx/>
                    <a:latin typeface="Arial"/>
                    <a:ea typeface="宋体"/>
                    <a:cs typeface="+mn-cs"/>
                  </a:rPr>
                  <a:t>+</a:t>
                </a:r>
                <a:r>
                  <a:rPr kumimoji="0" lang="en-US" altLang="zh-CN" b="1" i="0" u="none" strike="noStrike" kern="1200" cap="none" spc="0" normalizeH="0" baseline="0" noProof="0" dirty="0">
                    <a:ln>
                      <a:noFill/>
                    </a:ln>
                    <a:solidFill>
                      <a:srgbClr val="FF0000"/>
                    </a:solidFill>
                    <a:effectLst/>
                    <a:uLnTx/>
                    <a:uFillTx/>
                    <a:latin typeface="Arial"/>
                    <a:ea typeface="宋体"/>
                    <a:cs typeface="+mn-cs"/>
                  </a:rPr>
                  <a:t> </a:t>
                </a:r>
                <a:r>
                  <a:rPr kumimoji="0" lang="en-US" altLang="zh-CN" b="1" i="0" u="none" strike="noStrike" kern="1200" cap="none" spc="0" normalizeH="0" baseline="0" noProof="0" dirty="0">
                    <a:ln>
                      <a:noFill/>
                    </a:ln>
                    <a:solidFill>
                      <a:srgbClr val="00B050"/>
                    </a:solidFill>
                    <a:effectLst/>
                    <a:uLnTx/>
                    <a:uFillTx/>
                    <a:latin typeface="Arial"/>
                    <a:ea typeface="宋体"/>
                    <a:cs typeface="+mn-cs"/>
                  </a:rPr>
                  <a:t>5GeV 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b="1" i="0" u="none" strike="noStrike" kern="1200" cap="none" spc="0" normalizeH="0" baseline="0" noProof="0" dirty="0">
                    <a:ln>
                      <a:noFill/>
                    </a:ln>
                    <a:solidFill>
                      <a:srgbClr val="FF0000"/>
                    </a:solidFill>
                    <a:effectLst/>
                    <a:uLnTx/>
                    <a:uFillTx/>
                    <a:latin typeface="Arial"/>
                    <a:ea typeface="宋体"/>
                    <a:cs typeface="+mn-cs"/>
                  </a:rPr>
                  <a:t>            </a:t>
                </a:r>
                <a14:m>
                  <m:oMath xmlns:m="http://schemas.openxmlformats.org/officeDocument/2006/math">
                    <m:rad>
                      <m:radPr>
                        <m:degHide m:val="on"/>
                        <m:ctrlPr>
                          <a:rPr kumimoji="0" lang="zh-CN" altLang="en-US" b="1" i="1" u="none" strike="noStrike" kern="1200" cap="none" spc="0" normalizeH="0" baseline="0" noProof="0" smtClean="0">
                            <a:ln>
                              <a:noFill/>
                            </a:ln>
                            <a:solidFill>
                              <a:srgbClr val="7030A0"/>
                            </a:solidFill>
                            <a:effectLst/>
                            <a:uLnTx/>
                            <a:uFillTx/>
                            <a:latin typeface="Cambria Math" panose="02040503050406030204" pitchFamily="18" charset="0"/>
                            <a:cs typeface="+mn-cs"/>
                          </a:rPr>
                        </m:ctrlPr>
                      </m:radPr>
                      <m:deg/>
                      <m:e>
                        <m:r>
                          <a:rPr kumimoji="0" lang="en-US" altLang="zh-CN" b="1" i="1" u="none" strike="noStrike" kern="1200" cap="none" spc="0" normalizeH="0" baseline="0" noProof="0">
                            <a:ln>
                              <a:noFill/>
                            </a:ln>
                            <a:solidFill>
                              <a:srgbClr val="7030A0"/>
                            </a:solidFill>
                            <a:effectLst/>
                            <a:uLnTx/>
                            <a:uFillTx/>
                            <a:latin typeface="Cambria Math" panose="02040503050406030204" pitchFamily="18" charset="0"/>
                            <a:cs typeface="+mn-cs"/>
                          </a:rPr>
                          <m:t>𝑺</m:t>
                        </m:r>
                      </m:e>
                    </m:rad>
                  </m:oMath>
                </a14:m>
                <a:r>
                  <a:rPr kumimoji="0" lang="en-US" altLang="zh-CN" b="1" i="0" u="none" strike="noStrike" kern="1200" cap="none" spc="0" normalizeH="0" baseline="0" noProof="0" dirty="0">
                    <a:ln>
                      <a:noFill/>
                    </a:ln>
                    <a:solidFill>
                      <a:srgbClr val="7030A0"/>
                    </a:solidFill>
                    <a:effectLst/>
                    <a:uLnTx/>
                    <a:uFillTx/>
                    <a:latin typeface="Arial"/>
                    <a:ea typeface="宋体"/>
                    <a:cs typeface="+mn-cs"/>
                  </a:rPr>
                  <a:t>=</a:t>
                </a:r>
                <a:r>
                  <a:rPr lang="en-US" altLang="zh-CN" b="1" dirty="0">
                    <a:solidFill>
                      <a:srgbClr val="7030A0"/>
                    </a:solidFill>
                    <a:latin typeface="Arial"/>
                    <a:ea typeface="宋体"/>
                  </a:rPr>
                  <a:t>45.0 </a:t>
                </a:r>
                <a:r>
                  <a:rPr kumimoji="0" lang="en-US" altLang="zh-CN" b="1" i="0" u="none" strike="noStrike" kern="1200" cap="none" spc="0" normalizeH="0" baseline="0" noProof="0" dirty="0">
                    <a:ln>
                      <a:noFill/>
                    </a:ln>
                    <a:solidFill>
                      <a:srgbClr val="7030A0"/>
                    </a:solidFill>
                    <a:effectLst/>
                    <a:uLnTx/>
                    <a:uFillTx/>
                    <a:latin typeface="Arial"/>
                    <a:ea typeface="宋体"/>
                    <a:cs typeface="+mn-cs"/>
                  </a:rPr>
                  <a:t>GeV</a:t>
                </a:r>
              </a:p>
            </p:txBody>
          </p:sp>
        </mc:Choice>
        <mc:Fallback xmlns="">
          <p:sp>
            <p:nvSpPr>
              <p:cNvPr id="29" name="文本框 28"/>
              <p:cNvSpPr txBox="1">
                <a:spLocks noRot="1" noChangeAspect="1" noMove="1" noResize="1" noEditPoints="1" noAdjustHandles="1" noChangeArrowheads="1" noChangeShapeType="1" noTextEdit="1"/>
              </p:cNvSpPr>
              <p:nvPr/>
            </p:nvSpPr>
            <p:spPr>
              <a:xfrm>
                <a:off x="5728408" y="1005117"/>
                <a:ext cx="3103735" cy="1406411"/>
              </a:xfrm>
              <a:prstGeom prst="rect">
                <a:avLst/>
              </a:prstGeom>
              <a:blipFill rotWithShape="0">
                <a:blip r:embed="rId4"/>
                <a:stretch>
                  <a:fillRect l="-1768" t="-3463" r="-589" b="-606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68350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49316" y="3734258"/>
            <a:ext cx="2529127" cy="2110718"/>
            <a:chOff x="4728884" y="4307220"/>
            <a:chExt cx="2529127" cy="2110718"/>
          </a:xfrm>
        </p:grpSpPr>
        <p:grpSp>
          <p:nvGrpSpPr>
            <p:cNvPr id="3" name="组合 2"/>
            <p:cNvGrpSpPr/>
            <p:nvPr/>
          </p:nvGrpSpPr>
          <p:grpSpPr>
            <a:xfrm rot="1039145">
              <a:off x="5328904" y="4307220"/>
              <a:ext cx="1929107" cy="2110718"/>
              <a:chOff x="5749854" y="3038687"/>
              <a:chExt cx="1929107" cy="2110718"/>
            </a:xfrm>
          </p:grpSpPr>
          <p:cxnSp>
            <p:nvCxnSpPr>
              <p:cNvPr id="5" name="Straight Connector 190"/>
              <p:cNvCxnSpPr/>
              <p:nvPr/>
            </p:nvCxnSpPr>
            <p:spPr bwMode="auto">
              <a:xfrm flipH="1" flipV="1">
                <a:off x="6534550" y="3041331"/>
                <a:ext cx="856940" cy="376912"/>
              </a:xfrm>
              <a:prstGeom prst="line">
                <a:avLst/>
              </a:prstGeom>
              <a:noFill/>
              <a:ln w="38100" cap="flat" cmpd="sng" algn="ctr">
                <a:solidFill>
                  <a:srgbClr val="0000CC"/>
                </a:solidFill>
                <a:prstDash val="solid"/>
                <a:headEnd type="none" w="med" len="med"/>
                <a:tailEnd type="none" w="med" len="med"/>
              </a:ln>
              <a:effectLst/>
            </p:spPr>
          </p:cxnSp>
          <p:sp>
            <p:nvSpPr>
              <p:cNvPr id="6" name="Arc 3"/>
              <p:cNvSpPr>
                <a:spLocks noChangeAspect="1"/>
              </p:cNvSpPr>
              <p:nvPr/>
            </p:nvSpPr>
            <p:spPr bwMode="auto">
              <a:xfrm rot="4892618" flipH="1" flipV="1">
                <a:off x="5845013" y="2943528"/>
                <a:ext cx="1080000" cy="1270318"/>
              </a:xfrm>
              <a:prstGeom prst="arc">
                <a:avLst>
                  <a:gd name="adj1" fmla="val 16200000"/>
                  <a:gd name="adj2" fmla="val 1641989"/>
                </a:avLst>
              </a:prstGeom>
              <a:noFill/>
              <a:ln w="38100" cap="flat" cmpd="sng" algn="ctr">
                <a:solidFill>
                  <a:srgbClr val="0000CC"/>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Arial" pitchFamily="34" charset="0"/>
                </a:endParaRPr>
              </a:p>
            </p:txBody>
          </p:sp>
          <p:cxnSp>
            <p:nvCxnSpPr>
              <p:cNvPr id="7" name="Straight Connector 190"/>
              <p:cNvCxnSpPr/>
              <p:nvPr/>
            </p:nvCxnSpPr>
            <p:spPr bwMode="auto">
              <a:xfrm>
                <a:off x="5750759" y="3632350"/>
                <a:ext cx="107059" cy="1048342"/>
              </a:xfrm>
              <a:prstGeom prst="line">
                <a:avLst/>
              </a:prstGeom>
              <a:noFill/>
              <a:ln w="38100" cap="flat" cmpd="sng" algn="ctr">
                <a:solidFill>
                  <a:srgbClr val="0000CC"/>
                </a:solidFill>
                <a:prstDash val="solid"/>
                <a:headEnd type="none" w="med" len="med"/>
                <a:tailEnd type="none" w="med" len="med"/>
              </a:ln>
              <a:effectLst/>
            </p:spPr>
          </p:cxnSp>
          <p:cxnSp>
            <p:nvCxnSpPr>
              <p:cNvPr id="8" name="Straight Connector 190"/>
              <p:cNvCxnSpPr/>
              <p:nvPr/>
            </p:nvCxnSpPr>
            <p:spPr bwMode="auto">
              <a:xfrm rot="20560855" flipH="1">
                <a:off x="6746251" y="4540418"/>
                <a:ext cx="817150" cy="327375"/>
              </a:xfrm>
              <a:prstGeom prst="line">
                <a:avLst/>
              </a:prstGeom>
              <a:noFill/>
              <a:ln w="38100" cap="flat" cmpd="sng" algn="ctr">
                <a:solidFill>
                  <a:srgbClr val="0000CC"/>
                </a:solidFill>
                <a:prstDash val="solid"/>
                <a:headEnd type="none" w="med" len="med"/>
                <a:tailEnd type="none" w="med" len="med"/>
              </a:ln>
              <a:effectLst/>
            </p:spPr>
          </p:cxnSp>
          <p:sp>
            <p:nvSpPr>
              <p:cNvPr id="9" name="Arc 3"/>
              <p:cNvSpPr>
                <a:spLocks noChangeAspect="1"/>
              </p:cNvSpPr>
              <p:nvPr/>
            </p:nvSpPr>
            <p:spPr bwMode="auto">
              <a:xfrm rot="19058183" flipH="1" flipV="1">
                <a:off x="5848478" y="3879087"/>
                <a:ext cx="1080000" cy="1270318"/>
              </a:xfrm>
              <a:prstGeom prst="arc">
                <a:avLst>
                  <a:gd name="adj1" fmla="val 16200000"/>
                  <a:gd name="adj2" fmla="val 1641989"/>
                </a:avLst>
              </a:prstGeom>
              <a:noFill/>
              <a:ln w="38100" cap="flat" cmpd="sng" algn="ctr">
                <a:solidFill>
                  <a:srgbClr val="0000CC"/>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Arial" pitchFamily="34" charset="0"/>
                </a:endParaRPr>
              </a:p>
            </p:txBody>
          </p:sp>
          <p:sp>
            <p:nvSpPr>
              <p:cNvPr id="10" name="Arc 3"/>
              <p:cNvSpPr>
                <a:spLocks noChangeAspect="1"/>
              </p:cNvSpPr>
              <p:nvPr/>
            </p:nvSpPr>
            <p:spPr bwMode="auto">
              <a:xfrm rot="12204656" flipH="1" flipV="1">
                <a:off x="6598961" y="3365563"/>
                <a:ext cx="1080000" cy="1270318"/>
              </a:xfrm>
              <a:prstGeom prst="arc">
                <a:avLst>
                  <a:gd name="adj1" fmla="val 16200000"/>
                  <a:gd name="adj2" fmla="val 1641989"/>
                </a:avLst>
              </a:prstGeom>
              <a:noFill/>
              <a:ln w="38100" cap="flat" cmpd="sng" algn="ctr">
                <a:solidFill>
                  <a:srgbClr val="0000CC"/>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Arial" pitchFamily="34" charset="0"/>
                </a:endParaRPr>
              </a:p>
            </p:txBody>
          </p:sp>
        </p:grpSp>
        <p:sp>
          <p:nvSpPr>
            <p:cNvPr id="4" name="Arc 3"/>
            <p:cNvSpPr>
              <a:spLocks noChangeAspect="1"/>
            </p:cNvSpPr>
            <p:nvPr/>
          </p:nvSpPr>
          <p:spPr bwMode="auto">
            <a:xfrm rot="6245536" flipH="1">
              <a:off x="4383043" y="5100968"/>
              <a:ext cx="1303682" cy="612000"/>
            </a:xfrm>
            <a:prstGeom prst="arc">
              <a:avLst>
                <a:gd name="adj1" fmla="val 16200000"/>
                <a:gd name="adj2" fmla="val 21299622"/>
              </a:avLst>
            </a:prstGeom>
            <a:noFill/>
            <a:ln w="38100" cap="flat" cmpd="sng" algn="ctr">
              <a:solidFill>
                <a:srgbClr val="0000CC"/>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Arial" pitchFamily="34" charset="0"/>
              </a:endParaRPr>
            </a:p>
          </p:txBody>
        </p:sp>
      </p:grpSp>
      <p:grpSp>
        <p:nvGrpSpPr>
          <p:cNvPr id="11" name="Group 279"/>
          <p:cNvGrpSpPr>
            <a:grpSpLocks/>
          </p:cNvGrpSpPr>
          <p:nvPr/>
        </p:nvGrpSpPr>
        <p:grpSpPr bwMode="auto">
          <a:xfrm>
            <a:off x="692948" y="1433441"/>
            <a:ext cx="5117769" cy="2239962"/>
            <a:chOff x="762000" y="4038600"/>
            <a:chExt cx="5117769" cy="2239962"/>
          </a:xfrm>
        </p:grpSpPr>
        <p:sp>
          <p:nvSpPr>
            <p:cNvPr id="12" name="Arc 3"/>
            <p:cNvSpPr>
              <a:spLocks/>
            </p:cNvSpPr>
            <p:nvPr/>
          </p:nvSpPr>
          <p:spPr>
            <a:xfrm rot="13500000" flipH="1" flipV="1">
              <a:off x="3745706" y="4144169"/>
              <a:ext cx="2132013" cy="2079625"/>
            </a:xfrm>
            <a:prstGeom prst="arc">
              <a:avLst/>
            </a:prstGeom>
            <a:noFill/>
            <a:ln w="38100" cap="flat" cmpd="sng" algn="ctr">
              <a:solidFill>
                <a:srgbClr val="0000CC"/>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Arial" pitchFamily="34" charset="0"/>
              </a:endParaRPr>
            </a:p>
          </p:txBody>
        </p:sp>
        <p:sp>
          <p:nvSpPr>
            <p:cNvPr id="13" name="Arc 146"/>
            <p:cNvSpPr>
              <a:spLocks/>
            </p:cNvSpPr>
            <p:nvPr/>
          </p:nvSpPr>
          <p:spPr>
            <a:xfrm rot="13500000" flipH="1">
              <a:off x="3813638" y="4162425"/>
              <a:ext cx="2052637" cy="2079625"/>
            </a:xfrm>
            <a:prstGeom prst="arc">
              <a:avLst/>
            </a:prstGeom>
            <a:noFill/>
            <a:ln w="38100" cap="flat" cmpd="sng" algn="ctr">
              <a:solidFill>
                <a:srgbClr val="0000CC"/>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Arial" pitchFamily="34" charset="0"/>
              </a:endParaRPr>
            </a:p>
          </p:txBody>
        </p:sp>
        <p:sp>
          <p:nvSpPr>
            <p:cNvPr id="14" name="Arc 3"/>
            <p:cNvSpPr>
              <a:spLocks/>
            </p:cNvSpPr>
            <p:nvPr/>
          </p:nvSpPr>
          <p:spPr>
            <a:xfrm rot="8100000" flipH="1" flipV="1">
              <a:off x="3987800" y="4038600"/>
              <a:ext cx="1855788" cy="2182813"/>
            </a:xfrm>
            <a:prstGeom prst="arc">
              <a:avLst/>
            </a:prstGeom>
            <a:noFill/>
            <a:ln w="38100" cap="flat" cmpd="sng" algn="ctr">
              <a:solidFill>
                <a:srgbClr val="0000CC"/>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Arial" pitchFamily="34" charset="0"/>
              </a:endParaRPr>
            </a:p>
          </p:txBody>
        </p:sp>
        <p:sp>
          <p:nvSpPr>
            <p:cNvPr id="15" name="Arc 3"/>
            <p:cNvSpPr>
              <a:spLocks/>
            </p:cNvSpPr>
            <p:nvPr/>
          </p:nvSpPr>
          <p:spPr>
            <a:xfrm rot="2700000" flipH="1" flipV="1">
              <a:off x="776923" y="4122737"/>
              <a:ext cx="2133600" cy="2079625"/>
            </a:xfrm>
            <a:prstGeom prst="arc">
              <a:avLst/>
            </a:prstGeom>
            <a:noFill/>
            <a:ln w="38100" cap="flat" cmpd="sng" algn="ctr">
              <a:solidFill>
                <a:srgbClr val="0000CC"/>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Arial" pitchFamily="34" charset="0"/>
              </a:endParaRPr>
            </a:p>
          </p:txBody>
        </p:sp>
        <p:sp>
          <p:nvSpPr>
            <p:cNvPr id="16" name="Arc 152"/>
            <p:cNvSpPr>
              <a:spLocks/>
            </p:cNvSpPr>
            <p:nvPr/>
          </p:nvSpPr>
          <p:spPr>
            <a:xfrm rot="2700000" flipH="1">
              <a:off x="769938" y="4149725"/>
              <a:ext cx="2198687" cy="2058988"/>
            </a:xfrm>
            <a:prstGeom prst="arc">
              <a:avLst/>
            </a:prstGeom>
            <a:noFill/>
            <a:ln w="38100" cap="flat" cmpd="sng" algn="ctr">
              <a:solidFill>
                <a:srgbClr val="0000CC"/>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endParaRPr>
            </a:p>
          </p:txBody>
        </p:sp>
        <p:sp>
          <p:nvSpPr>
            <p:cNvPr id="17" name="Arc 3"/>
            <p:cNvSpPr>
              <a:spLocks/>
            </p:cNvSpPr>
            <p:nvPr/>
          </p:nvSpPr>
          <p:spPr>
            <a:xfrm rot="18900000" flipH="1" flipV="1">
              <a:off x="762000" y="4060825"/>
              <a:ext cx="2079625" cy="2132013"/>
            </a:xfrm>
            <a:prstGeom prst="arc">
              <a:avLst/>
            </a:prstGeom>
            <a:noFill/>
            <a:ln w="38100" cap="flat" cmpd="sng" algn="ctr">
              <a:solidFill>
                <a:srgbClr val="0000CC"/>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Arial" pitchFamily="34" charset="0"/>
              </a:endParaRPr>
            </a:p>
          </p:txBody>
        </p:sp>
        <p:cxnSp>
          <p:nvCxnSpPr>
            <p:cNvPr id="18" name="Straight Connector 158"/>
            <p:cNvCxnSpPr/>
            <p:nvPr/>
          </p:nvCxnSpPr>
          <p:spPr>
            <a:xfrm flipV="1">
              <a:off x="2422669" y="4306918"/>
              <a:ext cx="1765300" cy="1690688"/>
            </a:xfrm>
            <a:prstGeom prst="line">
              <a:avLst/>
            </a:prstGeom>
            <a:noFill/>
            <a:ln w="38100" cap="flat" cmpd="sng" algn="ctr">
              <a:solidFill>
                <a:srgbClr val="0000CC"/>
              </a:solidFill>
              <a:prstDash val="solid"/>
              <a:headEnd type="none" w="med" len="med"/>
              <a:tailEnd type="none" w="med" len="med"/>
            </a:ln>
            <a:effectLst/>
          </p:spPr>
        </p:cxnSp>
        <p:cxnSp>
          <p:nvCxnSpPr>
            <p:cNvPr id="19" name="Straight Connector 159"/>
            <p:cNvCxnSpPr/>
            <p:nvPr/>
          </p:nvCxnSpPr>
          <p:spPr>
            <a:xfrm rot="18900000" flipH="1" flipV="1">
              <a:off x="3344863" y="4149725"/>
              <a:ext cx="3175" cy="2095500"/>
            </a:xfrm>
            <a:prstGeom prst="line">
              <a:avLst/>
            </a:prstGeom>
            <a:noFill/>
            <a:ln w="38100" cap="flat" cmpd="sng" algn="ctr">
              <a:solidFill>
                <a:srgbClr val="0000CC"/>
              </a:solidFill>
              <a:prstDash val="solid"/>
            </a:ln>
            <a:effectLst/>
          </p:spPr>
        </p:cxnSp>
      </p:grpSp>
      <p:sp>
        <p:nvSpPr>
          <p:cNvPr id="21" name="TextBox 197"/>
          <p:cNvSpPr txBox="1">
            <a:spLocks noChangeArrowheads="1"/>
          </p:cNvSpPr>
          <p:nvPr/>
        </p:nvSpPr>
        <p:spPr bwMode="auto">
          <a:xfrm>
            <a:off x="6997830" y="2371097"/>
            <a:ext cx="1251902" cy="523220"/>
          </a:xfrm>
          <a:prstGeom prst="rect">
            <a:avLst/>
          </a:prstGeom>
          <a:noFill/>
          <a:ln w="38100">
            <a:noFill/>
            <a:miter lim="800000"/>
            <a:headEnd/>
            <a:tailEnd/>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zh-CN" sz="1400" b="1" kern="0" noProof="0"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rPr>
              <a:t>Polarized ion source </a:t>
            </a:r>
            <a:endParaRPr kumimoji="0" lang="en-US" altLang="zh-CN" sz="1400" b="1" i="0" u="none" strike="noStrike" kern="0" cap="none" spc="0" normalizeH="0" baseline="0" noProof="0" dirty="0">
              <a:ln>
                <a:noFill/>
              </a:ln>
              <a:solidFill>
                <a:srgbClr val="0000CC"/>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22" name="Straight Arrow Connector 205"/>
          <p:cNvCxnSpPr/>
          <p:nvPr/>
        </p:nvCxnSpPr>
        <p:spPr bwMode="auto">
          <a:xfrm flipH="1" flipV="1">
            <a:off x="4644215" y="3855212"/>
            <a:ext cx="435139" cy="376853"/>
          </a:xfrm>
          <a:prstGeom prst="straightConnector1">
            <a:avLst/>
          </a:prstGeom>
          <a:noFill/>
          <a:ln w="38100" cap="flat" cmpd="sng" algn="ctr">
            <a:solidFill>
              <a:srgbClr val="0000CC"/>
            </a:solidFill>
            <a:prstDash val="solid"/>
            <a:tailEnd type="arrow"/>
          </a:ln>
          <a:effectLst/>
        </p:spPr>
      </p:cxnSp>
      <p:sp>
        <p:nvSpPr>
          <p:cNvPr id="23" name="TextBox 216"/>
          <p:cNvSpPr txBox="1">
            <a:spLocks noChangeArrowheads="1"/>
          </p:cNvSpPr>
          <p:nvPr/>
        </p:nvSpPr>
        <p:spPr bwMode="auto">
          <a:xfrm>
            <a:off x="2763836" y="3019621"/>
            <a:ext cx="837661" cy="307777"/>
          </a:xfrm>
          <a:prstGeom prst="rect">
            <a:avLst/>
          </a:prstGeom>
          <a:noFill/>
          <a:ln w="38100">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400" b="1" i="0" u="none" strike="noStrike" kern="0" cap="none" spc="0" normalizeH="0" baseline="0" noProof="0" dirty="0">
                <a:ln>
                  <a:noFill/>
                </a:ln>
                <a:solidFill>
                  <a:srgbClr val="FF0000"/>
                </a:solidFill>
                <a:effectLst/>
                <a:uLnTx/>
                <a:uFillTx/>
                <a:cs typeface="Arial" charset="0"/>
              </a:rPr>
              <a:t>EIC IP</a:t>
            </a:r>
          </a:p>
        </p:txBody>
      </p:sp>
      <p:cxnSp>
        <p:nvCxnSpPr>
          <p:cNvPr id="24" name="Straight Arrow Connector 175"/>
          <p:cNvCxnSpPr/>
          <p:nvPr/>
        </p:nvCxnSpPr>
        <p:spPr bwMode="auto">
          <a:xfrm>
            <a:off x="3563496" y="2881241"/>
            <a:ext cx="228600" cy="228600"/>
          </a:xfrm>
          <a:prstGeom prst="straightConnector1">
            <a:avLst/>
          </a:prstGeom>
          <a:noFill/>
          <a:ln w="38100" cap="flat" cmpd="sng" algn="ctr">
            <a:solidFill>
              <a:srgbClr val="00B050"/>
            </a:solidFill>
            <a:prstDash val="solid"/>
            <a:tailEnd type="arrow"/>
          </a:ln>
          <a:effectLst/>
        </p:spPr>
      </p:cxnSp>
      <p:sp>
        <p:nvSpPr>
          <p:cNvPr id="25" name="Oval 178"/>
          <p:cNvSpPr/>
          <p:nvPr/>
        </p:nvSpPr>
        <p:spPr bwMode="auto">
          <a:xfrm>
            <a:off x="2826548" y="2125591"/>
            <a:ext cx="150813" cy="146050"/>
          </a:xfrm>
          <a:prstGeom prst="ellipse">
            <a:avLst/>
          </a:prstGeom>
          <a:solidFill>
            <a:srgbClr val="FF0000"/>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0000"/>
              </a:solidFill>
              <a:effectLst/>
              <a:uLnTx/>
              <a:uFillTx/>
              <a:latin typeface="Calibri"/>
              <a:ea typeface="+mn-ea"/>
              <a:cs typeface="Arial" pitchFamily="34" charset="0"/>
            </a:endParaRPr>
          </a:p>
        </p:txBody>
      </p:sp>
      <p:sp>
        <p:nvSpPr>
          <p:cNvPr id="26" name="Oval 183"/>
          <p:cNvSpPr/>
          <p:nvPr/>
        </p:nvSpPr>
        <p:spPr bwMode="auto">
          <a:xfrm>
            <a:off x="3450146" y="2754544"/>
            <a:ext cx="152400" cy="146050"/>
          </a:xfrm>
          <a:prstGeom prst="ellipse">
            <a:avLst/>
          </a:prstGeom>
          <a:solidFill>
            <a:srgbClr val="FF0000"/>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0000"/>
              </a:solidFill>
              <a:effectLst/>
              <a:uLnTx/>
              <a:uFillTx/>
              <a:latin typeface="Calibri"/>
              <a:ea typeface="+mn-ea"/>
              <a:cs typeface="Arial" pitchFamily="34" charset="0"/>
            </a:endParaRPr>
          </a:p>
        </p:txBody>
      </p:sp>
      <p:cxnSp>
        <p:nvCxnSpPr>
          <p:cNvPr id="27" name="Straight Arrow Connector 213"/>
          <p:cNvCxnSpPr/>
          <p:nvPr/>
        </p:nvCxnSpPr>
        <p:spPr bwMode="auto">
          <a:xfrm flipH="1">
            <a:off x="2978948" y="1966841"/>
            <a:ext cx="152400" cy="152400"/>
          </a:xfrm>
          <a:prstGeom prst="straightConnector1">
            <a:avLst/>
          </a:prstGeom>
          <a:noFill/>
          <a:ln w="38100" cap="flat" cmpd="sng" algn="ctr">
            <a:solidFill>
              <a:srgbClr val="FF0000"/>
            </a:solidFill>
            <a:prstDash val="solid"/>
            <a:tailEnd type="arrow"/>
          </a:ln>
          <a:effectLst/>
        </p:spPr>
      </p:cxnSp>
      <p:cxnSp>
        <p:nvCxnSpPr>
          <p:cNvPr id="28" name="Straight Connector 256"/>
          <p:cNvCxnSpPr/>
          <p:nvPr/>
        </p:nvCxnSpPr>
        <p:spPr bwMode="auto">
          <a:xfrm>
            <a:off x="4121948" y="3414641"/>
            <a:ext cx="533400" cy="457200"/>
          </a:xfrm>
          <a:prstGeom prst="line">
            <a:avLst/>
          </a:prstGeom>
          <a:noFill/>
          <a:ln w="38100" cap="flat" cmpd="sng" algn="ctr">
            <a:solidFill>
              <a:srgbClr val="0000CC"/>
            </a:solidFill>
            <a:prstDash val="solid"/>
            <a:headEnd type="none" w="med" len="med"/>
            <a:tailEnd type="none" w="med" len="med"/>
          </a:ln>
          <a:effectLst/>
        </p:spPr>
      </p:cxnSp>
      <p:grpSp>
        <p:nvGrpSpPr>
          <p:cNvPr id="29" name="Group 277"/>
          <p:cNvGrpSpPr>
            <a:grpSpLocks/>
          </p:cNvGrpSpPr>
          <p:nvPr/>
        </p:nvGrpSpPr>
        <p:grpSpPr bwMode="auto">
          <a:xfrm>
            <a:off x="7566632" y="3004851"/>
            <a:ext cx="203200" cy="2012950"/>
            <a:chOff x="2427288" y="114300"/>
            <a:chExt cx="203200" cy="2012950"/>
          </a:xfrm>
        </p:grpSpPr>
        <p:cxnSp>
          <p:nvCxnSpPr>
            <p:cNvPr id="30" name="Straight Connector 57"/>
            <p:cNvCxnSpPr/>
            <p:nvPr/>
          </p:nvCxnSpPr>
          <p:spPr>
            <a:xfrm flipH="1">
              <a:off x="2528888" y="228600"/>
              <a:ext cx="1587" cy="1898650"/>
            </a:xfrm>
            <a:prstGeom prst="line">
              <a:avLst/>
            </a:prstGeom>
            <a:noFill/>
            <a:ln w="38100" cap="flat" cmpd="sng" algn="ctr">
              <a:solidFill>
                <a:srgbClr val="0000CC"/>
              </a:solidFill>
              <a:prstDash val="solid"/>
            </a:ln>
            <a:effectLst/>
          </p:spPr>
        </p:cxnSp>
        <p:sp>
          <p:nvSpPr>
            <p:cNvPr id="31" name="Rectangle 60"/>
            <p:cNvSpPr/>
            <p:nvPr/>
          </p:nvSpPr>
          <p:spPr>
            <a:xfrm rot="5400000">
              <a:off x="2464594" y="392907"/>
              <a:ext cx="128587" cy="203200"/>
            </a:xfrm>
            <a:prstGeom prst="rect">
              <a:avLst/>
            </a:prstGeom>
            <a:solidFill>
              <a:schemeClr val="accent2">
                <a:lumMod val="75000"/>
              </a:schemeClr>
            </a:solidFill>
            <a:ln w="38100" cap="flat" cmpd="sng" algn="ctr">
              <a:solidFill>
                <a:schemeClr val="accent2">
                  <a:lumMod val="75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CC"/>
                </a:solidFill>
                <a:effectLst/>
                <a:uLnTx/>
                <a:uFillTx/>
                <a:latin typeface="Calibri"/>
                <a:ea typeface="+mn-ea"/>
                <a:cs typeface="Arial" pitchFamily="34" charset="0"/>
              </a:endParaRPr>
            </a:p>
          </p:txBody>
        </p:sp>
        <p:sp>
          <p:nvSpPr>
            <p:cNvPr id="32" name="Rectangle 61"/>
            <p:cNvSpPr/>
            <p:nvPr/>
          </p:nvSpPr>
          <p:spPr>
            <a:xfrm rot="5400000">
              <a:off x="2464594" y="562769"/>
              <a:ext cx="128588" cy="203200"/>
            </a:xfrm>
            <a:prstGeom prst="rect">
              <a:avLst/>
            </a:prstGeom>
            <a:solidFill>
              <a:sysClr val="window" lastClr="FFFFFF"/>
            </a:solidFill>
            <a:ln w="38100" cap="flat" cmpd="sng" algn="ctr">
              <a:solidFill>
                <a:schemeClr val="accent2">
                  <a:lumMod val="75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CC"/>
                </a:solidFill>
                <a:effectLst/>
                <a:uLnTx/>
                <a:uFillTx/>
                <a:latin typeface="Calibri"/>
                <a:ea typeface="+mn-ea"/>
                <a:cs typeface="Arial" pitchFamily="34" charset="0"/>
              </a:endParaRPr>
            </a:p>
          </p:txBody>
        </p:sp>
        <p:sp>
          <p:nvSpPr>
            <p:cNvPr id="33" name="Rectangle 62"/>
            <p:cNvSpPr/>
            <p:nvPr/>
          </p:nvSpPr>
          <p:spPr>
            <a:xfrm rot="5400000">
              <a:off x="2464594" y="732632"/>
              <a:ext cx="128587" cy="203200"/>
            </a:xfrm>
            <a:prstGeom prst="rect">
              <a:avLst/>
            </a:prstGeom>
            <a:solidFill>
              <a:sysClr val="window" lastClr="FFFFFF"/>
            </a:solidFill>
            <a:ln w="38100" cap="flat" cmpd="sng" algn="ctr">
              <a:solidFill>
                <a:schemeClr val="accent2">
                  <a:lumMod val="75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CC"/>
                </a:solidFill>
                <a:effectLst/>
                <a:uLnTx/>
                <a:uFillTx/>
                <a:latin typeface="Calibri"/>
                <a:ea typeface="+mn-ea"/>
                <a:cs typeface="Arial" pitchFamily="34" charset="0"/>
              </a:endParaRPr>
            </a:p>
          </p:txBody>
        </p:sp>
        <p:sp>
          <p:nvSpPr>
            <p:cNvPr id="34" name="Rectangle 63"/>
            <p:cNvSpPr/>
            <p:nvPr/>
          </p:nvSpPr>
          <p:spPr>
            <a:xfrm rot="5400000">
              <a:off x="2465388" y="903288"/>
              <a:ext cx="127000" cy="203200"/>
            </a:xfrm>
            <a:prstGeom prst="rect">
              <a:avLst/>
            </a:prstGeom>
            <a:solidFill>
              <a:sysClr val="window" lastClr="FFFFFF"/>
            </a:solidFill>
            <a:ln w="38100" cap="flat" cmpd="sng" algn="ctr">
              <a:solidFill>
                <a:schemeClr val="accent2">
                  <a:lumMod val="75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CC"/>
                </a:solidFill>
                <a:effectLst/>
                <a:uLnTx/>
                <a:uFillTx/>
                <a:latin typeface="Calibri"/>
                <a:ea typeface="+mn-ea"/>
                <a:cs typeface="Arial" pitchFamily="34" charset="0"/>
              </a:endParaRPr>
            </a:p>
          </p:txBody>
        </p:sp>
        <p:sp>
          <p:nvSpPr>
            <p:cNvPr id="35" name="Rectangle 64"/>
            <p:cNvSpPr/>
            <p:nvPr/>
          </p:nvSpPr>
          <p:spPr>
            <a:xfrm rot="5400000">
              <a:off x="2465388" y="1073150"/>
              <a:ext cx="127000" cy="203200"/>
            </a:xfrm>
            <a:prstGeom prst="rect">
              <a:avLst/>
            </a:prstGeom>
            <a:solidFill>
              <a:sysClr val="window" lastClr="FFFFFF"/>
            </a:solidFill>
            <a:ln w="38100" cap="flat" cmpd="sng" algn="ctr">
              <a:solidFill>
                <a:schemeClr val="accent2">
                  <a:lumMod val="75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CC"/>
                </a:solidFill>
                <a:effectLst/>
                <a:uLnTx/>
                <a:uFillTx/>
                <a:latin typeface="Calibri"/>
                <a:ea typeface="+mn-ea"/>
                <a:cs typeface="Arial" pitchFamily="34" charset="0"/>
              </a:endParaRPr>
            </a:p>
          </p:txBody>
        </p:sp>
        <p:sp>
          <p:nvSpPr>
            <p:cNvPr id="36" name="Rectangle 65"/>
            <p:cNvSpPr/>
            <p:nvPr/>
          </p:nvSpPr>
          <p:spPr>
            <a:xfrm rot="5400000">
              <a:off x="2465388" y="1243013"/>
              <a:ext cx="127000" cy="203200"/>
            </a:xfrm>
            <a:prstGeom prst="rect">
              <a:avLst/>
            </a:prstGeom>
            <a:solidFill>
              <a:sysClr val="window" lastClr="FFFFFF"/>
            </a:solidFill>
            <a:ln w="38100" cap="flat" cmpd="sng" algn="ctr">
              <a:solidFill>
                <a:schemeClr val="accent2">
                  <a:lumMod val="75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CC"/>
                </a:solidFill>
                <a:effectLst/>
                <a:uLnTx/>
                <a:uFillTx/>
                <a:latin typeface="Calibri"/>
                <a:ea typeface="+mn-ea"/>
                <a:cs typeface="Arial" pitchFamily="34" charset="0"/>
              </a:endParaRPr>
            </a:p>
          </p:txBody>
        </p:sp>
        <p:sp>
          <p:nvSpPr>
            <p:cNvPr id="37" name="Rectangle 66"/>
            <p:cNvSpPr/>
            <p:nvPr/>
          </p:nvSpPr>
          <p:spPr>
            <a:xfrm rot="5400000">
              <a:off x="2465388" y="1412875"/>
              <a:ext cx="127000" cy="203200"/>
            </a:xfrm>
            <a:prstGeom prst="rect">
              <a:avLst/>
            </a:prstGeom>
            <a:solidFill>
              <a:sysClr val="window" lastClr="FFFFFF"/>
            </a:solidFill>
            <a:ln w="38100" cap="flat" cmpd="sng" algn="ctr">
              <a:solidFill>
                <a:schemeClr val="accent2">
                  <a:lumMod val="75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CC"/>
                </a:solidFill>
                <a:effectLst/>
                <a:uLnTx/>
                <a:uFillTx/>
                <a:latin typeface="Calibri"/>
                <a:ea typeface="+mn-ea"/>
                <a:cs typeface="Arial" pitchFamily="34" charset="0"/>
              </a:endParaRPr>
            </a:p>
          </p:txBody>
        </p:sp>
        <p:sp>
          <p:nvSpPr>
            <p:cNvPr id="38" name="Rectangle 80"/>
            <p:cNvSpPr/>
            <p:nvPr/>
          </p:nvSpPr>
          <p:spPr>
            <a:xfrm rot="5400000">
              <a:off x="2432050" y="166688"/>
              <a:ext cx="212725" cy="107950"/>
            </a:xfrm>
            <a:prstGeom prst="rect">
              <a:avLst/>
            </a:prstGeom>
            <a:solidFill>
              <a:srgbClr val="00B050"/>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CC"/>
                </a:solidFill>
                <a:effectLst/>
                <a:uLnTx/>
                <a:uFillTx/>
                <a:latin typeface="Calibri"/>
                <a:ea typeface="+mn-ea"/>
                <a:cs typeface="Arial" pitchFamily="34" charset="0"/>
              </a:endParaRPr>
            </a:p>
          </p:txBody>
        </p:sp>
      </p:grpSp>
      <p:grpSp>
        <p:nvGrpSpPr>
          <p:cNvPr id="39" name="组合 38"/>
          <p:cNvGrpSpPr/>
          <p:nvPr/>
        </p:nvGrpSpPr>
        <p:grpSpPr>
          <a:xfrm>
            <a:off x="818916" y="2266816"/>
            <a:ext cx="3638355" cy="1999101"/>
            <a:chOff x="787017" y="2596429"/>
            <a:chExt cx="3638355" cy="1999101"/>
          </a:xfrm>
        </p:grpSpPr>
        <p:grpSp>
          <p:nvGrpSpPr>
            <p:cNvPr id="40" name="组合 39"/>
            <p:cNvGrpSpPr/>
            <p:nvPr/>
          </p:nvGrpSpPr>
          <p:grpSpPr>
            <a:xfrm rot="2679513">
              <a:off x="787017" y="2596429"/>
              <a:ext cx="3638355" cy="1535428"/>
              <a:chOff x="4656331" y="4264104"/>
              <a:chExt cx="3638355" cy="1535428"/>
            </a:xfrm>
          </p:grpSpPr>
          <p:grpSp>
            <p:nvGrpSpPr>
              <p:cNvPr id="42" name="Group 12"/>
              <p:cNvGrpSpPr>
                <a:grpSpLocks/>
              </p:cNvGrpSpPr>
              <p:nvPr/>
            </p:nvGrpSpPr>
            <p:grpSpPr bwMode="auto">
              <a:xfrm>
                <a:off x="4656331" y="4264104"/>
                <a:ext cx="3638355" cy="1535428"/>
                <a:chOff x="2311244" y="986607"/>
                <a:chExt cx="3785319" cy="1580633"/>
              </a:xfrm>
            </p:grpSpPr>
            <p:grpSp>
              <p:nvGrpSpPr>
                <p:cNvPr id="44" name="Group 5"/>
                <p:cNvGrpSpPr>
                  <a:grpSpLocks/>
                </p:cNvGrpSpPr>
                <p:nvPr/>
              </p:nvGrpSpPr>
              <p:grpSpPr bwMode="auto">
                <a:xfrm>
                  <a:off x="4529715" y="986607"/>
                  <a:ext cx="1566848" cy="1560696"/>
                  <a:chOff x="4529715" y="986607"/>
                  <a:chExt cx="1566848" cy="1560696"/>
                </a:xfrm>
              </p:grpSpPr>
              <p:sp>
                <p:nvSpPr>
                  <p:cNvPr id="48" name="Arc 3"/>
                  <p:cNvSpPr>
                    <a:spLocks noChangeAspect="1"/>
                  </p:cNvSpPr>
                  <p:nvPr/>
                </p:nvSpPr>
                <p:spPr>
                  <a:xfrm>
                    <a:off x="4572113" y="989792"/>
                    <a:ext cx="1524450" cy="1524743"/>
                  </a:xfrm>
                  <a:prstGeom prst="arc">
                    <a:avLst/>
                  </a:prstGeom>
                  <a:noFill/>
                  <a:ln w="381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Arial" pitchFamily="34" charset="0"/>
                    </a:endParaRPr>
                  </a:p>
                </p:txBody>
              </p:sp>
              <p:sp>
                <p:nvSpPr>
                  <p:cNvPr id="49" name="Arc 4"/>
                  <p:cNvSpPr>
                    <a:spLocks noChangeAspect="1"/>
                  </p:cNvSpPr>
                  <p:nvPr/>
                </p:nvSpPr>
                <p:spPr>
                  <a:xfrm flipV="1">
                    <a:off x="4529715" y="986607"/>
                    <a:ext cx="1559133" cy="1560696"/>
                  </a:xfrm>
                  <a:prstGeom prst="arc">
                    <a:avLst/>
                  </a:prstGeom>
                  <a:noFill/>
                  <a:ln w="381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Arial" pitchFamily="34" charset="0"/>
                    </a:endParaRPr>
                  </a:p>
                </p:txBody>
              </p:sp>
            </p:grpSp>
            <p:grpSp>
              <p:nvGrpSpPr>
                <p:cNvPr id="45" name="Group 6"/>
                <p:cNvGrpSpPr>
                  <a:grpSpLocks/>
                </p:cNvGrpSpPr>
                <p:nvPr/>
              </p:nvGrpSpPr>
              <p:grpSpPr bwMode="auto">
                <a:xfrm flipH="1">
                  <a:off x="2311244" y="998268"/>
                  <a:ext cx="1559966" cy="1568972"/>
                  <a:chOff x="4358390" y="998268"/>
                  <a:chExt cx="1559966" cy="1568972"/>
                </a:xfrm>
              </p:grpSpPr>
              <p:sp>
                <p:nvSpPr>
                  <p:cNvPr id="46" name="Arc 7"/>
                  <p:cNvSpPr>
                    <a:spLocks noChangeAspect="1"/>
                  </p:cNvSpPr>
                  <p:nvPr/>
                </p:nvSpPr>
                <p:spPr>
                  <a:xfrm>
                    <a:off x="4358390" y="1006544"/>
                    <a:ext cx="1559133" cy="1560696"/>
                  </a:xfrm>
                  <a:prstGeom prst="arc">
                    <a:avLst/>
                  </a:prstGeom>
                  <a:noFill/>
                  <a:ln w="381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Arial" pitchFamily="34" charset="0"/>
                    </a:endParaRPr>
                  </a:p>
                </p:txBody>
              </p:sp>
              <p:sp>
                <p:nvSpPr>
                  <p:cNvPr id="47" name="Arc 8"/>
                  <p:cNvSpPr>
                    <a:spLocks noChangeAspect="1"/>
                  </p:cNvSpPr>
                  <p:nvPr/>
                </p:nvSpPr>
                <p:spPr>
                  <a:xfrm flipV="1">
                    <a:off x="4359224" y="998268"/>
                    <a:ext cx="1559132" cy="1560700"/>
                  </a:xfrm>
                  <a:prstGeom prst="arc">
                    <a:avLst/>
                  </a:prstGeom>
                  <a:noFill/>
                  <a:ln w="381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Arial" pitchFamily="34" charset="0"/>
                    </a:endParaRPr>
                  </a:p>
                </p:txBody>
              </p:sp>
            </p:grpSp>
          </p:grpSp>
          <p:cxnSp>
            <p:nvCxnSpPr>
              <p:cNvPr id="43" name="Straight Connector 125"/>
              <p:cNvCxnSpPr/>
              <p:nvPr/>
            </p:nvCxnSpPr>
            <p:spPr bwMode="auto">
              <a:xfrm flipH="1">
                <a:off x="5397741" y="4269002"/>
                <a:ext cx="2376000" cy="3175"/>
              </a:xfrm>
              <a:prstGeom prst="line">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41" name="Straight Connector 256"/>
            <p:cNvCxnSpPr>
              <a:cxnSpLocks noChangeAspect="1"/>
            </p:cNvCxnSpPr>
            <p:nvPr/>
          </p:nvCxnSpPr>
          <p:spPr bwMode="auto">
            <a:xfrm>
              <a:off x="1275394" y="3120940"/>
              <a:ext cx="1509969" cy="1474590"/>
            </a:xfrm>
            <a:prstGeom prst="line">
              <a:avLst/>
            </a:prstGeom>
            <a:noFill/>
            <a:ln w="38100" cap="flat" cmpd="sng" algn="ctr">
              <a:solidFill>
                <a:srgbClr val="00B050"/>
              </a:solidFill>
              <a:prstDash val="solid"/>
              <a:headEnd type="none" w="med" len="med"/>
              <a:tailEnd type="none" w="med" len="med"/>
            </a:ln>
            <a:effectLst/>
          </p:spPr>
        </p:cxnSp>
      </p:grpSp>
      <p:grpSp>
        <p:nvGrpSpPr>
          <p:cNvPr id="50" name="组合 49"/>
          <p:cNvGrpSpPr/>
          <p:nvPr/>
        </p:nvGrpSpPr>
        <p:grpSpPr>
          <a:xfrm>
            <a:off x="397028" y="4133531"/>
            <a:ext cx="2837521" cy="1933305"/>
            <a:chOff x="28200" y="4384021"/>
            <a:chExt cx="2837521" cy="1933305"/>
          </a:xfrm>
        </p:grpSpPr>
        <p:grpSp>
          <p:nvGrpSpPr>
            <p:cNvPr id="51" name="组合 50"/>
            <p:cNvGrpSpPr/>
            <p:nvPr/>
          </p:nvGrpSpPr>
          <p:grpSpPr>
            <a:xfrm>
              <a:off x="28200" y="4760337"/>
              <a:ext cx="2837521" cy="1556989"/>
              <a:chOff x="30237" y="4772091"/>
              <a:chExt cx="2837521" cy="1556989"/>
            </a:xfrm>
          </p:grpSpPr>
          <p:grpSp>
            <p:nvGrpSpPr>
              <p:cNvPr id="53" name="Group 276"/>
              <p:cNvGrpSpPr>
                <a:grpSpLocks/>
              </p:cNvGrpSpPr>
              <p:nvPr/>
            </p:nvGrpSpPr>
            <p:grpSpPr bwMode="auto">
              <a:xfrm rot="16200000">
                <a:off x="815067" y="4788600"/>
                <a:ext cx="755650" cy="2325309"/>
                <a:chOff x="711200" y="147176"/>
                <a:chExt cx="755650" cy="2325309"/>
              </a:xfrm>
            </p:grpSpPr>
            <p:grpSp>
              <p:nvGrpSpPr>
                <p:cNvPr id="55" name="Group 22"/>
                <p:cNvGrpSpPr>
                  <a:grpSpLocks noChangeAspect="1"/>
                </p:cNvGrpSpPr>
                <p:nvPr/>
              </p:nvGrpSpPr>
              <p:grpSpPr bwMode="auto">
                <a:xfrm rot="5400000" flipV="1">
                  <a:off x="886387" y="1488051"/>
                  <a:ext cx="406862" cy="566738"/>
                  <a:chOff x="3404909" y="2743621"/>
                  <a:chExt cx="938326" cy="915072"/>
                </a:xfrm>
              </p:grpSpPr>
              <p:sp>
                <p:nvSpPr>
                  <p:cNvPr id="82" name="Arc 3"/>
                  <p:cNvSpPr>
                    <a:spLocks/>
                  </p:cNvSpPr>
                  <p:nvPr/>
                </p:nvSpPr>
                <p:spPr>
                  <a:xfrm>
                    <a:off x="3404909" y="2774380"/>
                    <a:ext cx="915294" cy="884313"/>
                  </a:xfrm>
                  <a:prstGeom prst="arc">
                    <a:avLst/>
                  </a:prstGeom>
                  <a:noFill/>
                  <a:ln w="381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Arial" pitchFamily="34" charset="0"/>
                    </a:endParaRPr>
                  </a:p>
                </p:txBody>
              </p:sp>
              <p:sp>
                <p:nvSpPr>
                  <p:cNvPr id="83" name="Arc 21"/>
                  <p:cNvSpPr>
                    <a:spLocks/>
                  </p:cNvSpPr>
                  <p:nvPr/>
                </p:nvSpPr>
                <p:spPr>
                  <a:xfrm flipV="1">
                    <a:off x="3427941" y="2743621"/>
                    <a:ext cx="915294" cy="915072"/>
                  </a:xfrm>
                  <a:prstGeom prst="arc">
                    <a:avLst/>
                  </a:prstGeom>
                  <a:noFill/>
                  <a:ln w="381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Arial" pitchFamily="34" charset="0"/>
                    </a:endParaRPr>
                  </a:p>
                </p:txBody>
              </p:sp>
            </p:grpSp>
            <p:cxnSp>
              <p:nvCxnSpPr>
                <p:cNvPr id="56" name="Straight Connector 16"/>
                <p:cNvCxnSpPr/>
                <p:nvPr/>
              </p:nvCxnSpPr>
              <p:spPr>
                <a:xfrm flipH="1">
                  <a:off x="1368578" y="348485"/>
                  <a:ext cx="12700" cy="2124000"/>
                </a:xfrm>
                <a:prstGeom prst="line">
                  <a:avLst/>
                </a:prstGeom>
                <a:noFill/>
                <a:ln w="38100" cap="flat" cmpd="sng" algn="ctr">
                  <a:solidFill>
                    <a:srgbClr val="00B050"/>
                  </a:solidFill>
                  <a:prstDash val="solid"/>
                  <a:headEnd type="none" w="med" len="med"/>
                  <a:tailEnd type="arrow" w="med" len="med"/>
                </a:ln>
                <a:effectLst/>
              </p:spPr>
            </p:cxnSp>
            <p:cxnSp>
              <p:nvCxnSpPr>
                <p:cNvPr id="57" name="Straight Connector 17"/>
                <p:cNvCxnSpPr>
                  <a:endCxn id="79" idx="1"/>
                </p:cNvCxnSpPr>
                <p:nvPr/>
              </p:nvCxnSpPr>
              <p:spPr>
                <a:xfrm>
                  <a:off x="807244" y="356079"/>
                  <a:ext cx="15875" cy="1670050"/>
                </a:xfrm>
                <a:prstGeom prst="line">
                  <a:avLst/>
                </a:prstGeom>
                <a:noFill/>
                <a:ln w="38100" cap="flat" cmpd="sng" algn="ctr">
                  <a:solidFill>
                    <a:srgbClr val="00B050"/>
                  </a:solidFill>
                  <a:prstDash val="solid"/>
                </a:ln>
                <a:effectLst/>
              </p:spPr>
            </p:cxnSp>
            <p:grpSp>
              <p:nvGrpSpPr>
                <p:cNvPr id="58" name="Group 23"/>
                <p:cNvGrpSpPr>
                  <a:grpSpLocks noChangeAspect="1"/>
                </p:cNvGrpSpPr>
                <p:nvPr/>
              </p:nvGrpSpPr>
              <p:grpSpPr bwMode="auto">
                <a:xfrm rot="5400000" flipH="1" flipV="1">
                  <a:off x="892739" y="48362"/>
                  <a:ext cx="397512" cy="595140"/>
                  <a:chOff x="3456980" y="2723397"/>
                  <a:chExt cx="916763" cy="960930"/>
                </a:xfrm>
              </p:grpSpPr>
              <p:sp>
                <p:nvSpPr>
                  <p:cNvPr id="80" name="Arc 3"/>
                  <p:cNvSpPr>
                    <a:spLocks/>
                  </p:cNvSpPr>
                  <p:nvPr/>
                </p:nvSpPr>
                <p:spPr>
                  <a:xfrm>
                    <a:off x="3458449" y="2769256"/>
                    <a:ext cx="915294" cy="915071"/>
                  </a:xfrm>
                  <a:prstGeom prst="arc">
                    <a:avLst/>
                  </a:prstGeom>
                  <a:noFill/>
                  <a:ln w="381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Arial" pitchFamily="34" charset="0"/>
                    </a:endParaRPr>
                  </a:p>
                </p:txBody>
              </p:sp>
              <p:sp>
                <p:nvSpPr>
                  <p:cNvPr id="81" name="Arc 25"/>
                  <p:cNvSpPr>
                    <a:spLocks/>
                  </p:cNvSpPr>
                  <p:nvPr/>
                </p:nvSpPr>
                <p:spPr>
                  <a:xfrm flipV="1">
                    <a:off x="3456980" y="2723397"/>
                    <a:ext cx="915294" cy="915073"/>
                  </a:xfrm>
                  <a:prstGeom prst="arc">
                    <a:avLst/>
                  </a:prstGeom>
                  <a:noFill/>
                  <a:ln w="381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Arial" pitchFamily="34" charset="0"/>
                    </a:endParaRPr>
                  </a:p>
                </p:txBody>
              </p:sp>
            </p:grpSp>
            <p:sp>
              <p:nvSpPr>
                <p:cNvPr id="59" name="Rectangle 26"/>
                <p:cNvSpPr/>
                <p:nvPr/>
              </p:nvSpPr>
              <p:spPr>
                <a:xfrm rot="5400000" flipV="1">
                  <a:off x="756444" y="378619"/>
                  <a:ext cx="98425" cy="188913"/>
                </a:xfrm>
                <a:prstGeom prst="rect">
                  <a:avLst/>
                </a:prstGeom>
                <a:solidFill>
                  <a:srgbClr val="7030A0"/>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Arial" pitchFamily="34" charset="0"/>
                  </a:endParaRPr>
                </a:p>
              </p:txBody>
            </p:sp>
            <p:sp>
              <p:nvSpPr>
                <p:cNvPr id="60" name="Rectangle 27"/>
                <p:cNvSpPr/>
                <p:nvPr/>
              </p:nvSpPr>
              <p:spPr>
                <a:xfrm rot="5400000" flipV="1">
                  <a:off x="755650" y="511175"/>
                  <a:ext cx="100013" cy="188913"/>
                </a:xfrm>
                <a:prstGeom prst="rect">
                  <a:avLst/>
                </a:prstGeom>
                <a:solidFill>
                  <a:srgbClr val="7030A0"/>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Arial" pitchFamily="34" charset="0"/>
                  </a:endParaRPr>
                </a:p>
              </p:txBody>
            </p:sp>
            <p:sp>
              <p:nvSpPr>
                <p:cNvPr id="61" name="Rectangle 28"/>
                <p:cNvSpPr/>
                <p:nvPr/>
              </p:nvSpPr>
              <p:spPr>
                <a:xfrm rot="5400000" flipV="1">
                  <a:off x="755651" y="642937"/>
                  <a:ext cx="100012" cy="188913"/>
                </a:xfrm>
                <a:prstGeom prst="rect">
                  <a:avLst/>
                </a:prstGeom>
                <a:solidFill>
                  <a:srgbClr val="7030A0"/>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Arial" pitchFamily="34" charset="0"/>
                  </a:endParaRPr>
                </a:p>
              </p:txBody>
            </p:sp>
            <p:sp>
              <p:nvSpPr>
                <p:cNvPr id="62" name="Rectangle 29"/>
                <p:cNvSpPr/>
                <p:nvPr/>
              </p:nvSpPr>
              <p:spPr>
                <a:xfrm rot="5400000" flipV="1">
                  <a:off x="756444" y="775494"/>
                  <a:ext cx="98425" cy="188913"/>
                </a:xfrm>
                <a:prstGeom prst="rect">
                  <a:avLst/>
                </a:prstGeom>
                <a:solidFill>
                  <a:srgbClr val="7030A0"/>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Arial" pitchFamily="34" charset="0"/>
                  </a:endParaRPr>
                </a:p>
              </p:txBody>
            </p:sp>
            <p:sp>
              <p:nvSpPr>
                <p:cNvPr id="63" name="Rectangle 30"/>
                <p:cNvSpPr/>
                <p:nvPr/>
              </p:nvSpPr>
              <p:spPr>
                <a:xfrm rot="5400000" flipV="1">
                  <a:off x="756444" y="907256"/>
                  <a:ext cx="98425" cy="188913"/>
                </a:xfrm>
                <a:prstGeom prst="rect">
                  <a:avLst/>
                </a:prstGeom>
                <a:solidFill>
                  <a:srgbClr val="7030A0"/>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Arial" pitchFamily="34" charset="0"/>
                  </a:endParaRPr>
                </a:p>
              </p:txBody>
            </p:sp>
            <p:sp>
              <p:nvSpPr>
                <p:cNvPr id="64" name="Rectangle 33"/>
                <p:cNvSpPr/>
                <p:nvPr/>
              </p:nvSpPr>
              <p:spPr>
                <a:xfrm rot="5400000" flipV="1">
                  <a:off x="755651" y="1039812"/>
                  <a:ext cx="100012" cy="188913"/>
                </a:xfrm>
                <a:prstGeom prst="rect">
                  <a:avLst/>
                </a:prstGeom>
                <a:solidFill>
                  <a:srgbClr val="7030A0"/>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Arial" pitchFamily="34" charset="0"/>
                  </a:endParaRPr>
                </a:p>
              </p:txBody>
            </p:sp>
            <p:sp>
              <p:nvSpPr>
                <p:cNvPr id="65" name="Rectangle 34"/>
                <p:cNvSpPr/>
                <p:nvPr/>
              </p:nvSpPr>
              <p:spPr>
                <a:xfrm rot="5400000" flipV="1">
                  <a:off x="755650" y="1171575"/>
                  <a:ext cx="100013" cy="188913"/>
                </a:xfrm>
                <a:prstGeom prst="rect">
                  <a:avLst/>
                </a:prstGeom>
                <a:solidFill>
                  <a:srgbClr val="7030A0"/>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Arial" pitchFamily="34" charset="0"/>
                  </a:endParaRPr>
                </a:p>
              </p:txBody>
            </p:sp>
            <p:sp>
              <p:nvSpPr>
                <p:cNvPr id="66" name="Rectangle 35"/>
                <p:cNvSpPr/>
                <p:nvPr/>
              </p:nvSpPr>
              <p:spPr>
                <a:xfrm rot="5400000" flipV="1">
                  <a:off x="756444" y="1304131"/>
                  <a:ext cx="98425" cy="188913"/>
                </a:xfrm>
                <a:prstGeom prst="rect">
                  <a:avLst/>
                </a:prstGeom>
                <a:solidFill>
                  <a:srgbClr val="7030A0"/>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Arial" pitchFamily="34" charset="0"/>
                  </a:endParaRPr>
                </a:p>
              </p:txBody>
            </p:sp>
            <p:sp>
              <p:nvSpPr>
                <p:cNvPr id="67" name="Rectangle 36"/>
                <p:cNvSpPr/>
                <p:nvPr/>
              </p:nvSpPr>
              <p:spPr>
                <a:xfrm rot="5400000" flipV="1">
                  <a:off x="756444" y="1435894"/>
                  <a:ext cx="98425" cy="188913"/>
                </a:xfrm>
                <a:prstGeom prst="rect">
                  <a:avLst/>
                </a:prstGeom>
                <a:solidFill>
                  <a:srgbClr val="7030A0"/>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Arial" pitchFamily="34" charset="0"/>
                  </a:endParaRPr>
                </a:p>
              </p:txBody>
            </p:sp>
            <p:sp>
              <p:nvSpPr>
                <p:cNvPr id="68" name="Rectangle 38"/>
                <p:cNvSpPr/>
                <p:nvPr/>
              </p:nvSpPr>
              <p:spPr>
                <a:xfrm rot="5400000" flipV="1">
                  <a:off x="756444" y="1567656"/>
                  <a:ext cx="98425" cy="188913"/>
                </a:xfrm>
                <a:prstGeom prst="rect">
                  <a:avLst/>
                </a:prstGeom>
                <a:solidFill>
                  <a:srgbClr val="7030A0"/>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Arial" pitchFamily="34" charset="0"/>
                  </a:endParaRPr>
                </a:p>
              </p:txBody>
            </p:sp>
            <p:sp>
              <p:nvSpPr>
                <p:cNvPr id="69" name="Rectangle 40"/>
                <p:cNvSpPr/>
                <p:nvPr/>
              </p:nvSpPr>
              <p:spPr>
                <a:xfrm rot="5400000" flipV="1">
                  <a:off x="1322387" y="511176"/>
                  <a:ext cx="100013" cy="188912"/>
                </a:xfrm>
                <a:prstGeom prst="rect">
                  <a:avLst/>
                </a:prstGeom>
                <a:solidFill>
                  <a:srgbClr val="6600FF"/>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Arial" pitchFamily="34" charset="0"/>
                  </a:endParaRPr>
                </a:p>
              </p:txBody>
            </p:sp>
            <p:sp>
              <p:nvSpPr>
                <p:cNvPr id="70" name="Rectangle 41"/>
                <p:cNvSpPr/>
                <p:nvPr/>
              </p:nvSpPr>
              <p:spPr>
                <a:xfrm rot="5400000" flipV="1">
                  <a:off x="1322388" y="642938"/>
                  <a:ext cx="100012" cy="188912"/>
                </a:xfrm>
                <a:prstGeom prst="rect">
                  <a:avLst/>
                </a:prstGeom>
                <a:solidFill>
                  <a:srgbClr val="6600FF"/>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Arial" pitchFamily="34" charset="0"/>
                  </a:endParaRPr>
                </a:p>
              </p:txBody>
            </p:sp>
            <p:sp>
              <p:nvSpPr>
                <p:cNvPr id="71" name="Rectangle 42"/>
                <p:cNvSpPr/>
                <p:nvPr/>
              </p:nvSpPr>
              <p:spPr>
                <a:xfrm rot="5400000" flipV="1">
                  <a:off x="1323181" y="775495"/>
                  <a:ext cx="98425" cy="188912"/>
                </a:xfrm>
                <a:prstGeom prst="rect">
                  <a:avLst/>
                </a:prstGeom>
                <a:solidFill>
                  <a:srgbClr val="6600FF"/>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Arial" pitchFamily="34" charset="0"/>
                  </a:endParaRPr>
                </a:p>
              </p:txBody>
            </p:sp>
            <p:sp>
              <p:nvSpPr>
                <p:cNvPr id="72" name="Rectangle 43"/>
                <p:cNvSpPr/>
                <p:nvPr/>
              </p:nvSpPr>
              <p:spPr>
                <a:xfrm rot="5400000" flipV="1">
                  <a:off x="1323181" y="907257"/>
                  <a:ext cx="98425" cy="188912"/>
                </a:xfrm>
                <a:prstGeom prst="rect">
                  <a:avLst/>
                </a:prstGeom>
                <a:solidFill>
                  <a:srgbClr val="6600FF"/>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Arial" pitchFamily="34" charset="0"/>
                  </a:endParaRPr>
                </a:p>
              </p:txBody>
            </p:sp>
            <p:sp>
              <p:nvSpPr>
                <p:cNvPr id="73" name="Rectangle 44"/>
                <p:cNvSpPr/>
                <p:nvPr/>
              </p:nvSpPr>
              <p:spPr>
                <a:xfrm rot="5400000" flipV="1">
                  <a:off x="1322388" y="1039813"/>
                  <a:ext cx="100012" cy="188912"/>
                </a:xfrm>
                <a:prstGeom prst="rect">
                  <a:avLst/>
                </a:prstGeom>
                <a:solidFill>
                  <a:srgbClr val="6600FF"/>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Arial" pitchFamily="34" charset="0"/>
                  </a:endParaRPr>
                </a:p>
              </p:txBody>
            </p:sp>
            <p:sp>
              <p:nvSpPr>
                <p:cNvPr id="74" name="Rectangle 45"/>
                <p:cNvSpPr/>
                <p:nvPr/>
              </p:nvSpPr>
              <p:spPr>
                <a:xfrm rot="5400000" flipV="1">
                  <a:off x="1322387" y="1171576"/>
                  <a:ext cx="100013" cy="188912"/>
                </a:xfrm>
                <a:prstGeom prst="rect">
                  <a:avLst/>
                </a:prstGeom>
                <a:solidFill>
                  <a:srgbClr val="6600FF"/>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Arial" pitchFamily="34" charset="0"/>
                  </a:endParaRPr>
                </a:p>
              </p:txBody>
            </p:sp>
            <p:sp>
              <p:nvSpPr>
                <p:cNvPr id="75" name="Rectangle 46"/>
                <p:cNvSpPr/>
                <p:nvPr/>
              </p:nvSpPr>
              <p:spPr>
                <a:xfrm rot="5400000" flipV="1">
                  <a:off x="1323181" y="1304132"/>
                  <a:ext cx="98425" cy="188912"/>
                </a:xfrm>
                <a:prstGeom prst="rect">
                  <a:avLst/>
                </a:prstGeom>
                <a:solidFill>
                  <a:srgbClr val="6600FF"/>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Arial" pitchFamily="34" charset="0"/>
                  </a:endParaRPr>
                </a:p>
              </p:txBody>
            </p:sp>
            <p:sp>
              <p:nvSpPr>
                <p:cNvPr id="76" name="Rectangle 47"/>
                <p:cNvSpPr/>
                <p:nvPr/>
              </p:nvSpPr>
              <p:spPr>
                <a:xfrm rot="5400000" flipV="1">
                  <a:off x="1323181" y="1435895"/>
                  <a:ext cx="98425" cy="188912"/>
                </a:xfrm>
                <a:prstGeom prst="rect">
                  <a:avLst/>
                </a:prstGeom>
                <a:solidFill>
                  <a:srgbClr val="6600FF"/>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Arial" pitchFamily="34" charset="0"/>
                  </a:endParaRPr>
                </a:p>
              </p:txBody>
            </p:sp>
            <p:sp>
              <p:nvSpPr>
                <p:cNvPr id="77" name="Rectangle 48"/>
                <p:cNvSpPr/>
                <p:nvPr/>
              </p:nvSpPr>
              <p:spPr>
                <a:xfrm rot="5400000" flipV="1">
                  <a:off x="1323181" y="1567657"/>
                  <a:ext cx="98425" cy="188912"/>
                </a:xfrm>
                <a:prstGeom prst="rect">
                  <a:avLst/>
                </a:prstGeom>
                <a:solidFill>
                  <a:srgbClr val="6600FF"/>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Arial" pitchFamily="34" charset="0"/>
                  </a:endParaRPr>
                </a:p>
              </p:txBody>
            </p:sp>
            <p:sp>
              <p:nvSpPr>
                <p:cNvPr id="78" name="Rectangle 49"/>
                <p:cNvSpPr/>
                <p:nvPr/>
              </p:nvSpPr>
              <p:spPr>
                <a:xfrm rot="5400000" flipV="1">
                  <a:off x="1323181" y="378620"/>
                  <a:ext cx="98425" cy="188912"/>
                </a:xfrm>
                <a:prstGeom prst="rect">
                  <a:avLst/>
                </a:prstGeom>
                <a:solidFill>
                  <a:srgbClr val="6600FF"/>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Arial" pitchFamily="34" charset="0"/>
                  </a:endParaRPr>
                </a:p>
              </p:txBody>
            </p:sp>
            <p:sp>
              <p:nvSpPr>
                <p:cNvPr id="79" name="Rectangle 51"/>
                <p:cNvSpPr/>
                <p:nvPr/>
              </p:nvSpPr>
              <p:spPr>
                <a:xfrm rot="5400000" flipV="1">
                  <a:off x="739775" y="2038036"/>
                  <a:ext cx="165100" cy="141288"/>
                </a:xfrm>
                <a:prstGeom prst="rect">
                  <a:avLst/>
                </a:prstGeom>
                <a:solidFill>
                  <a:srgbClr val="00B050"/>
                </a:solidFill>
                <a:ln w="381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a:ea typeface="+mn-ea"/>
                    <a:cs typeface="Arial" pitchFamily="34" charset="0"/>
                  </a:endParaRPr>
                </a:p>
              </p:txBody>
            </p:sp>
          </p:grpSp>
          <p:sp>
            <p:nvSpPr>
              <p:cNvPr id="54" name="Arc 249"/>
              <p:cNvSpPr>
                <a:spLocks noChangeAspect="1"/>
              </p:cNvSpPr>
              <p:nvPr/>
            </p:nvSpPr>
            <p:spPr bwMode="auto">
              <a:xfrm rot="14127096" flipH="1" flipV="1">
                <a:off x="1972377" y="4776709"/>
                <a:ext cx="900000" cy="890763"/>
              </a:xfrm>
              <a:prstGeom prst="arc">
                <a:avLst>
                  <a:gd name="adj1" fmla="val 16783587"/>
                  <a:gd name="adj2" fmla="val 3009688"/>
                </a:avLst>
              </a:prstGeom>
              <a:noFill/>
              <a:ln w="381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a:ea typeface="+mn-ea"/>
                  <a:cs typeface="Arial" pitchFamily="34" charset="0"/>
                </a:endParaRPr>
              </a:p>
            </p:txBody>
          </p:sp>
        </p:grpSp>
        <p:sp>
          <p:nvSpPr>
            <p:cNvPr id="52" name="Arc 3"/>
            <p:cNvSpPr>
              <a:spLocks/>
            </p:cNvSpPr>
            <p:nvPr/>
          </p:nvSpPr>
          <p:spPr bwMode="auto">
            <a:xfrm rot="3586136" flipH="1">
              <a:off x="1963362" y="4777884"/>
              <a:ext cx="1209798" cy="422072"/>
            </a:xfrm>
            <a:prstGeom prst="arc">
              <a:avLst>
                <a:gd name="adj1" fmla="val 13637888"/>
                <a:gd name="adj2" fmla="val 20649593"/>
              </a:avLst>
            </a:prstGeom>
            <a:noFill/>
            <a:ln w="381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a:ea typeface="+mn-ea"/>
                <a:cs typeface="Arial" pitchFamily="34" charset="0"/>
              </a:endParaRPr>
            </a:p>
          </p:txBody>
        </p:sp>
      </p:grpSp>
      <p:cxnSp>
        <p:nvCxnSpPr>
          <p:cNvPr id="84" name="Straight Arrow Connector 213"/>
          <p:cNvCxnSpPr/>
          <p:nvPr/>
        </p:nvCxnSpPr>
        <p:spPr bwMode="auto">
          <a:xfrm rot="10800000" flipH="1">
            <a:off x="3307440" y="2877067"/>
            <a:ext cx="152400" cy="152400"/>
          </a:xfrm>
          <a:prstGeom prst="straightConnector1">
            <a:avLst/>
          </a:prstGeom>
          <a:noFill/>
          <a:ln w="38100" cap="flat" cmpd="sng" algn="ctr">
            <a:solidFill>
              <a:srgbClr val="FF0000"/>
            </a:solidFill>
            <a:prstDash val="solid"/>
            <a:tailEnd type="arrow"/>
          </a:ln>
          <a:effectLst/>
        </p:spPr>
      </p:cxnSp>
      <p:sp>
        <p:nvSpPr>
          <p:cNvPr id="85" name="Arc 3"/>
          <p:cNvSpPr>
            <a:spLocks/>
          </p:cNvSpPr>
          <p:nvPr/>
        </p:nvSpPr>
        <p:spPr bwMode="auto">
          <a:xfrm flipV="1">
            <a:off x="7113873" y="4811833"/>
            <a:ext cx="558800" cy="606425"/>
          </a:xfrm>
          <a:prstGeom prst="arc">
            <a:avLst/>
          </a:prstGeom>
          <a:noFill/>
          <a:ln w="38100" cap="flat" cmpd="sng" algn="ctr">
            <a:solidFill>
              <a:srgbClr val="0000CC"/>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CC"/>
              </a:solidFill>
              <a:effectLst/>
              <a:uLnTx/>
              <a:uFillTx/>
              <a:latin typeface="Calibri"/>
              <a:ea typeface="+mn-ea"/>
              <a:cs typeface="Arial" pitchFamily="34" charset="0"/>
            </a:endParaRPr>
          </a:p>
        </p:txBody>
      </p:sp>
      <p:cxnSp>
        <p:nvCxnSpPr>
          <p:cNvPr id="86" name="Straight Connector 115"/>
          <p:cNvCxnSpPr/>
          <p:nvPr/>
        </p:nvCxnSpPr>
        <p:spPr bwMode="auto">
          <a:xfrm flipH="1" flipV="1">
            <a:off x="7668231" y="4574519"/>
            <a:ext cx="219" cy="562208"/>
          </a:xfrm>
          <a:prstGeom prst="line">
            <a:avLst/>
          </a:prstGeom>
          <a:noFill/>
          <a:ln w="38100" cap="flat" cmpd="sng" algn="ctr">
            <a:solidFill>
              <a:srgbClr val="0000CC"/>
            </a:solidFill>
            <a:prstDash val="solid"/>
            <a:headEnd type="arrow" w="med" len="med"/>
            <a:tailEnd type="none" w="med" len="med"/>
          </a:ln>
          <a:effectLst/>
        </p:spPr>
      </p:cxnSp>
      <p:cxnSp>
        <p:nvCxnSpPr>
          <p:cNvPr id="87" name="Straight Connector 247"/>
          <p:cNvCxnSpPr/>
          <p:nvPr/>
        </p:nvCxnSpPr>
        <p:spPr bwMode="auto">
          <a:xfrm>
            <a:off x="6738519" y="5422799"/>
            <a:ext cx="684000"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sp>
        <p:nvSpPr>
          <p:cNvPr id="88" name="Arc 3"/>
          <p:cNvSpPr>
            <a:spLocks noChangeAspect="1"/>
          </p:cNvSpPr>
          <p:nvPr/>
        </p:nvSpPr>
        <p:spPr bwMode="auto">
          <a:xfrm rot="205726" flipH="1">
            <a:off x="6158417" y="5427212"/>
            <a:ext cx="1303682" cy="612000"/>
          </a:xfrm>
          <a:prstGeom prst="arc">
            <a:avLst>
              <a:gd name="adj1" fmla="val 16200000"/>
              <a:gd name="adj2" fmla="val 20781099"/>
            </a:avLst>
          </a:prstGeom>
          <a:noFill/>
          <a:ln w="38100" cap="flat" cmpd="sng" algn="ctr">
            <a:solidFill>
              <a:srgbClr val="0000CC"/>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CC"/>
              </a:solidFill>
              <a:effectLst/>
              <a:uLnTx/>
              <a:uFillTx/>
              <a:latin typeface="Calibri"/>
              <a:ea typeface="+mn-ea"/>
              <a:cs typeface="Arial" pitchFamily="34" charset="0"/>
            </a:endParaRPr>
          </a:p>
        </p:txBody>
      </p:sp>
      <p:sp>
        <p:nvSpPr>
          <p:cNvPr id="89" name="圆角矩形 88"/>
          <p:cNvSpPr/>
          <p:nvPr/>
        </p:nvSpPr>
        <p:spPr>
          <a:xfrm>
            <a:off x="2686997" y="5470293"/>
            <a:ext cx="1808043" cy="512737"/>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a:defRPr/>
            </a:pPr>
            <a:r>
              <a:rPr lang="en-US" altLang="zh-CN" sz="1400" b="1" dirty="0">
                <a:solidFill>
                  <a:srgbClr val="00B050"/>
                </a:solidFill>
                <a:latin typeface="Times New Roman" panose="02020603050405020304" pitchFamily="18" charset="0"/>
                <a:ea typeface="黑体" panose="02010609060101010101" pitchFamily="49" charset="-122"/>
                <a:cs typeface="Times New Roman" panose="02020603050405020304" pitchFamily="18" charset="0"/>
              </a:rPr>
              <a:t>Electron injector:</a:t>
            </a:r>
          </a:p>
          <a:p>
            <a:pPr>
              <a:spcBef>
                <a:spcPts val="600"/>
              </a:spcBef>
              <a:defRPr/>
            </a:pPr>
            <a:r>
              <a:rPr lang="en-US" altLang="zh-CN" sz="1200" b="1" dirty="0">
                <a:solidFill>
                  <a:srgbClr val="C00000"/>
                </a:solidFill>
                <a:latin typeface="Times New Roman" panose="02020603050405020304" pitchFamily="18" charset="0"/>
                <a:cs typeface="Times New Roman" panose="02020603050405020304" pitchFamily="18" charset="0"/>
              </a:rPr>
              <a:t>SRF </a:t>
            </a:r>
            <a:r>
              <a:rPr lang="en-US" altLang="zh-CN" sz="1200" b="1" dirty="0" err="1">
                <a:solidFill>
                  <a:srgbClr val="C00000"/>
                </a:solidFill>
                <a:latin typeface="Times New Roman" panose="02020603050405020304" pitchFamily="18" charset="0"/>
                <a:cs typeface="Times New Roman" panose="02020603050405020304" pitchFamily="18" charset="0"/>
              </a:rPr>
              <a:t>Linac</a:t>
            </a:r>
            <a:r>
              <a:rPr lang="en-US" altLang="zh-CN" sz="1200" b="1" dirty="0">
                <a:solidFill>
                  <a:srgbClr val="C00000"/>
                </a:solidFill>
                <a:latin typeface="Times New Roman" panose="02020603050405020304" pitchFamily="18" charset="0"/>
                <a:cs typeface="Times New Roman" panose="02020603050405020304" pitchFamily="18" charset="0"/>
              </a:rPr>
              <a:t>-ring</a:t>
            </a:r>
          </a:p>
        </p:txBody>
      </p:sp>
      <p:sp>
        <p:nvSpPr>
          <p:cNvPr id="90" name="文本框 89"/>
          <p:cNvSpPr txBox="1"/>
          <p:nvPr/>
        </p:nvSpPr>
        <p:spPr>
          <a:xfrm>
            <a:off x="4092409" y="1646994"/>
            <a:ext cx="1184940" cy="584775"/>
          </a:xfrm>
          <a:prstGeom prst="rect">
            <a:avLst/>
          </a:prstGeom>
          <a:noFill/>
        </p:spPr>
        <p:txBody>
          <a:bodyPr wrap="none" rtlCol="0">
            <a:spAutoFit/>
          </a:bodyPr>
          <a:lstStyle/>
          <a:p>
            <a:pPr algn="ctr">
              <a:defRPr/>
            </a:pPr>
            <a:r>
              <a:rPr lang="en-US" altLang="zh-CN" sz="1600"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rPr>
              <a:t>Ion Collider</a:t>
            </a:r>
          </a:p>
          <a:p>
            <a:pPr algn="ctr">
              <a:defRPr/>
            </a:pPr>
            <a:r>
              <a:rPr lang="en-US" altLang="zh-CN" sz="1600" dirty="0" err="1">
                <a:solidFill>
                  <a:srgbClr val="0000CC"/>
                </a:solidFill>
                <a:latin typeface="Times New Roman" panose="02020603050405020304" pitchFamily="18" charset="0"/>
                <a:ea typeface="黑体" panose="02010609060101010101" pitchFamily="49" charset="-122"/>
                <a:cs typeface="Times New Roman" panose="02020603050405020304" pitchFamily="18" charset="0"/>
              </a:rPr>
              <a:t>pRing</a:t>
            </a:r>
            <a:endParaRPr lang="en-US" altLang="zh-CN" sz="1600"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1" name="矩形 90"/>
          <p:cNvSpPr/>
          <p:nvPr/>
        </p:nvSpPr>
        <p:spPr>
          <a:xfrm>
            <a:off x="7422519" y="5495636"/>
            <a:ext cx="1467068" cy="307777"/>
          </a:xfrm>
          <a:prstGeom prst="rect">
            <a:avLst/>
          </a:prstGeom>
        </p:spPr>
        <p:txBody>
          <a:bodyPr wrap="none">
            <a:spAutoFit/>
          </a:bodyPr>
          <a:lstStyle/>
          <a:p>
            <a:pPr lvl="0" fontAlgn="base">
              <a:spcBef>
                <a:spcPct val="0"/>
              </a:spcBef>
              <a:spcAft>
                <a:spcPct val="0"/>
              </a:spcAft>
              <a:defRPr/>
            </a:pPr>
            <a:r>
              <a:rPr lang="en-US" altLang="zh-CN" sz="1400" b="1" kern="0" dirty="0">
                <a:solidFill>
                  <a:srgbClr val="C00000"/>
                </a:solidFill>
                <a:latin typeface="+mj-lt"/>
                <a:ea typeface="宋体" panose="02010600030101010101" pitchFamily="2" charset="-122"/>
                <a:cs typeface="Times New Roman" panose="02020603050405020304" pitchFamily="18" charset="0"/>
              </a:rPr>
              <a:t>17-22 MeV/u(U)</a:t>
            </a:r>
          </a:p>
        </p:txBody>
      </p:sp>
      <p:sp>
        <p:nvSpPr>
          <p:cNvPr id="92" name="矩形 91"/>
          <p:cNvSpPr/>
          <p:nvPr/>
        </p:nvSpPr>
        <p:spPr>
          <a:xfrm>
            <a:off x="7581040" y="5765290"/>
            <a:ext cx="1029449" cy="307777"/>
          </a:xfrm>
          <a:prstGeom prst="rect">
            <a:avLst/>
          </a:prstGeom>
        </p:spPr>
        <p:txBody>
          <a:bodyPr wrap="none">
            <a:spAutoFit/>
          </a:bodyPr>
          <a:lstStyle/>
          <a:p>
            <a:pPr lvl="0" fontAlgn="base">
              <a:spcBef>
                <a:spcPct val="0"/>
              </a:spcBef>
              <a:spcAft>
                <a:spcPct val="0"/>
              </a:spcAft>
              <a:defRPr/>
            </a:pPr>
            <a:r>
              <a:rPr lang="en-US" altLang="zh-CN" sz="1400" b="1" kern="0" dirty="0">
                <a:solidFill>
                  <a:srgbClr val="C00000"/>
                </a:solidFill>
                <a:latin typeface="+mj-lt"/>
                <a:ea typeface="宋体" panose="02010600030101010101" pitchFamily="2" charset="-122"/>
                <a:cs typeface="Times New Roman" panose="02020603050405020304" pitchFamily="18" charset="0"/>
              </a:rPr>
              <a:t>50 MeV(p)</a:t>
            </a:r>
          </a:p>
        </p:txBody>
      </p:sp>
      <p:sp>
        <p:nvSpPr>
          <p:cNvPr id="93" name="文本框 92"/>
          <p:cNvSpPr txBox="1"/>
          <p:nvPr/>
        </p:nvSpPr>
        <p:spPr>
          <a:xfrm>
            <a:off x="5682389" y="3975648"/>
            <a:ext cx="742512" cy="417422"/>
          </a:xfrm>
          <a:prstGeom prst="rect">
            <a:avLst/>
          </a:prstGeom>
          <a:noFill/>
        </p:spPr>
        <p:txBody>
          <a:bodyPr wrap="none" rtlCol="0">
            <a:spAutoFit/>
          </a:bodyPr>
          <a:lstStyle/>
          <a:p>
            <a:pPr algn="ctr">
              <a:lnSpc>
                <a:spcPct val="150000"/>
              </a:lnSpc>
              <a:defRPr/>
            </a:pPr>
            <a:r>
              <a:rPr lang="en-US" altLang="zh-CN" sz="1600" b="1" dirty="0">
                <a:solidFill>
                  <a:srgbClr val="0000CC"/>
                </a:solidFill>
                <a:latin typeface="Times New Roman" panose="02020603050405020304" pitchFamily="18" charset="0"/>
                <a:ea typeface="微软雅黑" panose="020B0503020204020204" pitchFamily="34" charset="-122"/>
                <a:cs typeface="Times New Roman" panose="02020603050405020304" pitchFamily="18" charset="0"/>
              </a:rPr>
              <a:t>BRing</a:t>
            </a:r>
          </a:p>
        </p:txBody>
      </p:sp>
      <p:sp>
        <p:nvSpPr>
          <p:cNvPr id="94" name="矩形 93"/>
          <p:cNvSpPr/>
          <p:nvPr/>
        </p:nvSpPr>
        <p:spPr>
          <a:xfrm>
            <a:off x="5381698" y="4386582"/>
            <a:ext cx="1455848" cy="800219"/>
          </a:xfrm>
          <a:prstGeom prst="rect">
            <a:avLst/>
          </a:prstGeom>
        </p:spPr>
        <p:txBody>
          <a:bodyPr wrap="none">
            <a:spAutoFit/>
          </a:bodyPr>
          <a:lstStyle/>
          <a:p>
            <a:pPr lvl="0" algn="ctr" fontAlgn="base">
              <a:spcBef>
                <a:spcPct val="0"/>
              </a:spcBef>
              <a:spcAft>
                <a:spcPct val="0"/>
              </a:spcAft>
              <a:defRPr/>
            </a:pPr>
            <a:r>
              <a:rPr lang="en-US" altLang="zh-CN" sz="1600" b="1" kern="0" dirty="0">
                <a:solidFill>
                  <a:srgbClr val="C00000"/>
                </a:solidFill>
                <a:latin typeface="Calibri" panose="020F0502020204030204" pitchFamily="34" charset="0"/>
                <a:ea typeface="宋体" panose="02010600030101010101" pitchFamily="2" charset="-122"/>
                <a:cs typeface="Times New Roman" panose="02020603050405020304" pitchFamily="18" charset="0"/>
              </a:rPr>
              <a:t>2-3 GeV(p)</a:t>
            </a:r>
          </a:p>
          <a:p>
            <a:pPr lvl="0" algn="ctr" fontAlgn="base">
              <a:spcBef>
                <a:spcPct val="0"/>
              </a:spcBef>
              <a:spcAft>
                <a:spcPct val="0"/>
              </a:spcAft>
              <a:defRPr/>
            </a:pPr>
            <a:r>
              <a:rPr lang="en-US" altLang="zh-CN" sz="1600" b="1" kern="0" dirty="0">
                <a:solidFill>
                  <a:srgbClr val="C00000"/>
                </a:solidFill>
                <a:latin typeface="Calibri" panose="020F0502020204030204" pitchFamily="34" charset="0"/>
                <a:cs typeface="Times New Roman" panose="02020603050405020304" pitchFamily="18" charset="0"/>
                <a:sym typeface="Wingdings" pitchFamily="2" charset="2"/>
              </a:rPr>
              <a:t>1.0 x10</a:t>
            </a:r>
            <a:r>
              <a:rPr lang="en-US" altLang="zh-CN" sz="1600" b="1" kern="0" baseline="30000" dirty="0">
                <a:solidFill>
                  <a:srgbClr val="C00000"/>
                </a:solidFill>
                <a:latin typeface="Calibri" panose="020F0502020204030204" pitchFamily="34" charset="0"/>
                <a:cs typeface="Times New Roman" panose="02020603050405020304" pitchFamily="18" charset="0"/>
                <a:sym typeface="Wingdings" pitchFamily="2" charset="2"/>
              </a:rPr>
              <a:t>13 </a:t>
            </a:r>
            <a:r>
              <a:rPr lang="en-US" altLang="zh-CN" sz="1600" b="1" kern="0" dirty="0" err="1">
                <a:solidFill>
                  <a:srgbClr val="C00000"/>
                </a:solidFill>
                <a:latin typeface="Calibri" panose="020F0502020204030204" pitchFamily="34" charset="0"/>
                <a:cs typeface="Times New Roman" panose="02020603050405020304" pitchFamily="18" charset="0"/>
                <a:sym typeface="Wingdings" pitchFamily="2" charset="2"/>
              </a:rPr>
              <a:t>ppp</a:t>
            </a:r>
            <a:endParaRPr lang="en-US" altLang="zh-CN" sz="1600" b="1" kern="0" dirty="0">
              <a:solidFill>
                <a:srgbClr val="C00000"/>
              </a:solidFill>
              <a:latin typeface="Calibri" panose="020F0502020204030204" pitchFamily="34" charset="0"/>
              <a:cs typeface="Times New Roman" panose="02020603050405020304" pitchFamily="18" charset="0"/>
              <a:sym typeface="Wingdings" pitchFamily="2" charset="2"/>
            </a:endParaRPr>
          </a:p>
          <a:p>
            <a:pPr lvl="0" algn="ctr" fontAlgn="base">
              <a:spcBef>
                <a:spcPct val="0"/>
              </a:spcBef>
              <a:spcAft>
                <a:spcPct val="0"/>
              </a:spcAft>
              <a:defRPr/>
            </a:pPr>
            <a:r>
              <a:rPr lang="en-US" altLang="zh-CN" sz="1400" b="1" kern="0" dirty="0">
                <a:solidFill>
                  <a:srgbClr val="0070C0"/>
                </a:solidFill>
                <a:latin typeface="Times New Roman" panose="02020603050405020304" pitchFamily="18" charset="0"/>
                <a:ea typeface="黑体" panose="02010609060101010101" pitchFamily="49" charset="-122"/>
                <a:cs typeface="Times New Roman" panose="02020603050405020304" pitchFamily="18" charset="0"/>
                <a:sym typeface="Wingdings" pitchFamily="2" charset="2"/>
              </a:rPr>
              <a:t>Pre-cooling, DC </a:t>
            </a:r>
            <a:endParaRPr lang="en-US" altLang="zh-CN" sz="1400" b="1" kern="0" dirty="0">
              <a:solidFill>
                <a:srgbClr val="0070C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5" name="Oval 242"/>
          <p:cNvSpPr/>
          <p:nvPr/>
        </p:nvSpPr>
        <p:spPr bwMode="auto">
          <a:xfrm rot="8460000">
            <a:off x="2928323" y="2135256"/>
            <a:ext cx="144000" cy="368300"/>
          </a:xfrm>
          <a:prstGeom prst="ellipse">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latin typeface="Arial" pitchFamily="34" charset="0"/>
              <a:cs typeface="Arial" pitchFamily="34" charset="0"/>
            </a:endParaRPr>
          </a:p>
        </p:txBody>
      </p:sp>
      <p:sp>
        <p:nvSpPr>
          <p:cNvPr id="96" name="Oval 155"/>
          <p:cNvSpPr/>
          <p:nvPr/>
        </p:nvSpPr>
        <p:spPr bwMode="auto">
          <a:xfrm rot="8160000">
            <a:off x="2719539" y="1916487"/>
            <a:ext cx="152400" cy="381000"/>
          </a:xfrm>
          <a:prstGeom prst="ellipse">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latin typeface="Arial" pitchFamily="34" charset="0"/>
              <a:cs typeface="Arial" pitchFamily="34" charset="0"/>
            </a:endParaRPr>
          </a:p>
        </p:txBody>
      </p:sp>
      <p:sp>
        <p:nvSpPr>
          <p:cNvPr id="97" name="Oval 242"/>
          <p:cNvSpPr/>
          <p:nvPr/>
        </p:nvSpPr>
        <p:spPr bwMode="auto">
          <a:xfrm rot="8460000">
            <a:off x="3578293" y="2770829"/>
            <a:ext cx="144000" cy="368300"/>
          </a:xfrm>
          <a:prstGeom prst="ellipse">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latin typeface="Arial" pitchFamily="34" charset="0"/>
              <a:cs typeface="Arial" pitchFamily="34" charset="0"/>
            </a:endParaRPr>
          </a:p>
        </p:txBody>
      </p:sp>
      <p:sp>
        <p:nvSpPr>
          <p:cNvPr id="98" name="Oval 155"/>
          <p:cNvSpPr/>
          <p:nvPr/>
        </p:nvSpPr>
        <p:spPr bwMode="auto">
          <a:xfrm rot="8160000">
            <a:off x="3369509" y="2552060"/>
            <a:ext cx="152400" cy="381000"/>
          </a:xfrm>
          <a:prstGeom prst="ellipse">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latin typeface="Arial" pitchFamily="34" charset="0"/>
              <a:cs typeface="Arial" pitchFamily="34" charset="0"/>
            </a:endParaRPr>
          </a:p>
        </p:txBody>
      </p:sp>
      <p:sp>
        <p:nvSpPr>
          <p:cNvPr id="99" name="TextBox 228"/>
          <p:cNvSpPr txBox="1">
            <a:spLocks noChangeArrowheads="1"/>
          </p:cNvSpPr>
          <p:nvPr/>
        </p:nvSpPr>
        <p:spPr bwMode="auto">
          <a:xfrm>
            <a:off x="5827586" y="5738322"/>
            <a:ext cx="1622922" cy="523220"/>
          </a:xfrm>
          <a:prstGeom prst="rect">
            <a:avLst/>
          </a:prstGeom>
          <a:solidFill>
            <a:schemeClr val="bg1">
              <a:lumMod val="20000"/>
              <a:lumOff val="80000"/>
            </a:schemeClr>
          </a:solidFill>
          <a:ln w="38100">
            <a:noFill/>
            <a:miter lim="800000"/>
            <a:headEnd/>
            <a:tailEnd/>
          </a:ln>
        </p:spPr>
        <p:txBody>
          <a:bodyPr wrap="square">
            <a:spAutoFit/>
          </a:bodyPr>
          <a:lstStyle/>
          <a:p>
            <a:pPr algn="ctr" fontAlgn="base">
              <a:spcBef>
                <a:spcPct val="0"/>
              </a:spcBef>
              <a:spcAft>
                <a:spcPct val="0"/>
              </a:spcAft>
            </a:pPr>
            <a:r>
              <a:rPr lang="en-US" altLang="zh-CN" sz="1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Two planes painting injection</a:t>
            </a:r>
          </a:p>
        </p:txBody>
      </p:sp>
      <p:sp>
        <p:nvSpPr>
          <p:cNvPr id="100" name="TextBox 228"/>
          <p:cNvSpPr txBox="1">
            <a:spLocks noChangeArrowheads="1"/>
          </p:cNvSpPr>
          <p:nvPr/>
        </p:nvSpPr>
        <p:spPr bwMode="auto">
          <a:xfrm>
            <a:off x="3842536" y="4308482"/>
            <a:ext cx="1232861" cy="738664"/>
          </a:xfrm>
          <a:prstGeom prst="rect">
            <a:avLst/>
          </a:prstGeom>
          <a:solidFill>
            <a:schemeClr val="bg1">
              <a:lumMod val="20000"/>
              <a:lumOff val="80000"/>
            </a:schemeClr>
          </a:solidFill>
          <a:ln w="38100">
            <a:noFill/>
            <a:miter lim="800000"/>
            <a:headEnd/>
            <a:tailEnd/>
          </a:ln>
        </p:spPr>
        <p:txBody>
          <a:bodyPr wrap="square">
            <a:spAutoFit/>
          </a:bodyPr>
          <a:lstStyle/>
          <a:p>
            <a:pPr algn="ctr" fontAlgn="base">
              <a:spcBef>
                <a:spcPct val="0"/>
              </a:spcBef>
              <a:spcAft>
                <a:spcPct val="0"/>
              </a:spcAft>
            </a:pPr>
            <a:r>
              <a:rPr lang="en-US" altLang="zh-CN" sz="14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Barrier Bucket stacking</a:t>
            </a:r>
          </a:p>
        </p:txBody>
      </p:sp>
      <p:sp>
        <p:nvSpPr>
          <p:cNvPr id="101" name="圆角矩形 100"/>
          <p:cNvSpPr/>
          <p:nvPr/>
        </p:nvSpPr>
        <p:spPr>
          <a:xfrm>
            <a:off x="1729681" y="4657933"/>
            <a:ext cx="1309067" cy="493328"/>
          </a:xfrm>
          <a:prstGeom prst="roundRect">
            <a:avLst/>
          </a:prstGeom>
          <a:solidFill>
            <a:schemeClr val="accent3">
              <a:lumMod val="40000"/>
              <a:lumOff val="60000"/>
            </a:schemeClr>
          </a:solidFill>
          <a:ln w="12700">
            <a:noFill/>
          </a:ln>
        </p:spPr>
        <p:style>
          <a:lnRef idx="2">
            <a:schemeClr val="dk1"/>
          </a:lnRef>
          <a:fillRef idx="1">
            <a:schemeClr val="lt1"/>
          </a:fillRef>
          <a:effectRef idx="0">
            <a:schemeClr val="dk1"/>
          </a:effectRef>
          <a:fontRef idx="minor">
            <a:schemeClr val="dk1"/>
          </a:fontRef>
        </p:style>
        <p:txBody>
          <a:bodyPr rtlCol="0" anchor="ctr"/>
          <a:lstStyle/>
          <a:p>
            <a:pPr algn="ctr">
              <a:defRPr/>
            </a:pPr>
            <a:r>
              <a:rPr lang="en-US" altLang="zh-CN" sz="1600" b="1" dirty="0">
                <a:solidFill>
                  <a:srgbClr val="C00000"/>
                </a:solidFill>
                <a:latin typeface="Times New Roman" panose="02020603050405020304" pitchFamily="18" charset="0"/>
                <a:cs typeface="Times New Roman" panose="02020603050405020304" pitchFamily="18" charset="0"/>
              </a:rPr>
              <a:t>3.5 -5.0 GeV</a:t>
            </a:r>
          </a:p>
          <a:p>
            <a:pPr algn="ctr">
              <a:defRPr/>
            </a:pPr>
            <a:r>
              <a:rPr lang="en-US" altLang="zh-CN" sz="1600" b="1" dirty="0">
                <a:solidFill>
                  <a:schemeClr val="bg2"/>
                </a:solidFill>
                <a:latin typeface="Times New Roman" panose="02020603050405020304" pitchFamily="18" charset="0"/>
                <a:cs typeface="Times New Roman" panose="02020603050405020304" pitchFamily="18" charset="0"/>
              </a:rPr>
              <a:t>Top-up </a:t>
            </a:r>
            <a:endParaRPr lang="zh-CN" altLang="en-US" sz="1600" b="1" dirty="0">
              <a:solidFill>
                <a:schemeClr val="bg2"/>
              </a:solidFill>
              <a:latin typeface="Times New Roman" panose="02020603050405020304" pitchFamily="18" charset="0"/>
              <a:cs typeface="Times New Roman" panose="02020603050405020304" pitchFamily="18" charset="0"/>
            </a:endParaRPr>
          </a:p>
        </p:txBody>
      </p:sp>
      <p:sp>
        <p:nvSpPr>
          <p:cNvPr id="102" name="矩形 101"/>
          <p:cNvSpPr/>
          <p:nvPr/>
        </p:nvSpPr>
        <p:spPr>
          <a:xfrm>
            <a:off x="4149417" y="2291929"/>
            <a:ext cx="1143262" cy="830997"/>
          </a:xfrm>
          <a:prstGeom prst="rect">
            <a:avLst/>
          </a:prstGeom>
        </p:spPr>
        <p:txBody>
          <a:bodyPr wrap="none">
            <a:spAutoFit/>
          </a:bodyPr>
          <a:lstStyle/>
          <a:p>
            <a:pPr lvl="0" algn="ctr" fontAlgn="base">
              <a:spcBef>
                <a:spcPct val="0"/>
              </a:spcBef>
              <a:spcAft>
                <a:spcPct val="0"/>
              </a:spcAft>
              <a:defRPr/>
            </a:pPr>
            <a:r>
              <a:rPr lang="en-US" altLang="zh-CN" sz="1600" b="1" kern="0" dirty="0">
                <a:solidFill>
                  <a:srgbClr val="C00000"/>
                </a:solidFill>
                <a:latin typeface="+mj-lt"/>
                <a:ea typeface="宋体" panose="02010600030101010101" pitchFamily="2" charset="-122"/>
                <a:cs typeface="Times New Roman" panose="02020603050405020304" pitchFamily="18" charset="0"/>
              </a:rPr>
              <a:t>20 GeV(p)</a:t>
            </a:r>
          </a:p>
          <a:p>
            <a:pPr lvl="0" algn="ctr" fontAlgn="base">
              <a:spcBef>
                <a:spcPct val="0"/>
              </a:spcBef>
              <a:spcAft>
                <a:spcPct val="0"/>
              </a:spcAft>
              <a:defRPr/>
            </a:pPr>
            <a:r>
              <a:rPr lang="en-US" altLang="zh-CN" sz="1600" b="1" kern="0" dirty="0">
                <a:solidFill>
                  <a:srgbClr val="C00000"/>
                </a:solidFill>
                <a:latin typeface="+mj-lt"/>
                <a:cs typeface="Times New Roman" panose="02020603050405020304" pitchFamily="18" charset="0"/>
                <a:sym typeface="Wingdings" pitchFamily="2" charset="2"/>
              </a:rPr>
              <a:t>1.0 x10</a:t>
            </a:r>
            <a:r>
              <a:rPr lang="en-US" altLang="zh-CN" sz="1600" b="1" kern="0" baseline="30000" dirty="0">
                <a:solidFill>
                  <a:srgbClr val="C00000"/>
                </a:solidFill>
                <a:latin typeface="+mj-lt"/>
                <a:cs typeface="Times New Roman" panose="02020603050405020304" pitchFamily="18" charset="0"/>
                <a:sym typeface="Wingdings" pitchFamily="2" charset="2"/>
              </a:rPr>
              <a:t>14</a:t>
            </a:r>
          </a:p>
          <a:p>
            <a:pPr algn="ctr" fontAlgn="base">
              <a:spcBef>
                <a:spcPct val="0"/>
              </a:spcBef>
              <a:spcAft>
                <a:spcPct val="0"/>
              </a:spcAft>
              <a:defRPr/>
            </a:pPr>
            <a:r>
              <a:rPr lang="en-US" altLang="zh-CN" sz="1600" b="1" kern="0" dirty="0">
                <a:solidFill>
                  <a:srgbClr val="0000CC"/>
                </a:solidFill>
                <a:cs typeface="Times New Roman" panose="02020603050405020304" pitchFamily="18" charset="0"/>
                <a:sym typeface="Wingdings" pitchFamily="2" charset="2"/>
              </a:rPr>
              <a:t>1.3 x10</a:t>
            </a:r>
            <a:r>
              <a:rPr lang="en-US" altLang="zh-CN" sz="1600" b="1" kern="0" baseline="30000" dirty="0">
                <a:solidFill>
                  <a:srgbClr val="0000CC"/>
                </a:solidFill>
                <a:cs typeface="Times New Roman" panose="02020603050405020304" pitchFamily="18" charset="0"/>
                <a:sym typeface="Wingdings" pitchFamily="2" charset="2"/>
              </a:rPr>
              <a:t>13 </a:t>
            </a:r>
            <a:endParaRPr lang="en-US" altLang="zh-CN" sz="1600" b="1" kern="0" dirty="0">
              <a:solidFill>
                <a:srgbClr val="0000CC"/>
              </a:solidFill>
              <a:cs typeface="Times New Roman" panose="02020603050405020304" pitchFamily="18" charset="0"/>
              <a:sym typeface="Wingdings" pitchFamily="2" charset="2"/>
            </a:endParaRPr>
          </a:p>
        </p:txBody>
      </p:sp>
      <p:sp>
        <p:nvSpPr>
          <p:cNvPr id="103" name="TextBox 216"/>
          <p:cNvSpPr txBox="1">
            <a:spLocks noChangeArrowheads="1"/>
          </p:cNvSpPr>
          <p:nvPr/>
        </p:nvSpPr>
        <p:spPr bwMode="auto">
          <a:xfrm>
            <a:off x="2730523" y="1664812"/>
            <a:ext cx="837661" cy="307777"/>
          </a:xfrm>
          <a:prstGeom prst="rect">
            <a:avLst/>
          </a:prstGeom>
          <a:noFill/>
          <a:ln w="38100">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400" b="1" i="0" u="none" strike="noStrike" kern="0" cap="none" spc="0" normalizeH="0" baseline="0" noProof="0" dirty="0">
                <a:ln>
                  <a:noFill/>
                </a:ln>
                <a:solidFill>
                  <a:srgbClr val="FF0000"/>
                </a:solidFill>
                <a:effectLst/>
                <a:uLnTx/>
                <a:uFillTx/>
                <a:cs typeface="Arial" charset="0"/>
              </a:rPr>
              <a:t>EIC IP</a:t>
            </a:r>
          </a:p>
        </p:txBody>
      </p:sp>
      <p:sp>
        <p:nvSpPr>
          <p:cNvPr id="105" name="矩形 104"/>
          <p:cNvSpPr/>
          <p:nvPr/>
        </p:nvSpPr>
        <p:spPr>
          <a:xfrm>
            <a:off x="1357880" y="2361784"/>
            <a:ext cx="1544012" cy="1077218"/>
          </a:xfrm>
          <a:prstGeom prst="rect">
            <a:avLst/>
          </a:prstGeom>
        </p:spPr>
        <p:txBody>
          <a:bodyPr wrap="none">
            <a:spAutoFit/>
          </a:bodyPr>
          <a:lstStyle/>
          <a:p>
            <a:pPr lvl="0" algn="ctr" fontAlgn="base">
              <a:spcBef>
                <a:spcPct val="0"/>
              </a:spcBef>
              <a:spcAft>
                <a:spcPct val="0"/>
              </a:spcAft>
              <a:defRPr/>
            </a:pPr>
            <a:r>
              <a:rPr lang="en-US" altLang="zh-CN" sz="1600" b="1" kern="0" dirty="0">
                <a:solidFill>
                  <a:srgbClr val="C00000"/>
                </a:solidFill>
                <a:latin typeface="+mj-lt"/>
                <a:ea typeface="宋体" panose="02010600030101010101" pitchFamily="2" charset="-122"/>
                <a:cs typeface="Times New Roman" panose="02020603050405020304" pitchFamily="18" charset="0"/>
              </a:rPr>
              <a:t>3.5-5.0 GeV(e)</a:t>
            </a:r>
          </a:p>
          <a:p>
            <a:pPr lvl="0" algn="ctr" fontAlgn="base">
              <a:spcBef>
                <a:spcPct val="0"/>
              </a:spcBef>
              <a:spcAft>
                <a:spcPct val="0"/>
              </a:spcAft>
              <a:defRPr/>
            </a:pPr>
            <a:r>
              <a:rPr lang="en-US" altLang="zh-CN" sz="1600" b="1" kern="0" dirty="0">
                <a:solidFill>
                  <a:srgbClr val="C00000"/>
                </a:solidFill>
                <a:latin typeface="+mj-lt"/>
                <a:cs typeface="Times New Roman" panose="02020603050405020304" pitchFamily="18" charset="0"/>
                <a:sym typeface="Wingdings" pitchFamily="2" charset="2"/>
              </a:rPr>
              <a:t>1.0 x10</a:t>
            </a:r>
            <a:r>
              <a:rPr lang="en-US" altLang="zh-CN" sz="1600" b="1" kern="0" baseline="30000" dirty="0">
                <a:solidFill>
                  <a:srgbClr val="C00000"/>
                </a:solidFill>
                <a:latin typeface="+mj-lt"/>
                <a:cs typeface="Times New Roman" panose="02020603050405020304" pitchFamily="18" charset="0"/>
                <a:sym typeface="Wingdings" pitchFamily="2" charset="2"/>
              </a:rPr>
              <a:t>14 </a:t>
            </a:r>
            <a:endParaRPr lang="en-US" altLang="zh-CN" sz="1600" b="1" kern="0" dirty="0">
              <a:solidFill>
                <a:srgbClr val="C00000"/>
              </a:solidFill>
              <a:latin typeface="+mj-lt"/>
              <a:cs typeface="Times New Roman" panose="02020603050405020304" pitchFamily="18" charset="0"/>
              <a:sym typeface="Wingdings" pitchFamily="2" charset="2"/>
            </a:endParaRPr>
          </a:p>
          <a:p>
            <a:pPr algn="ctr" fontAlgn="base">
              <a:spcBef>
                <a:spcPct val="0"/>
              </a:spcBef>
              <a:spcAft>
                <a:spcPct val="0"/>
              </a:spcAft>
              <a:defRPr/>
            </a:pPr>
            <a:r>
              <a:rPr lang="en-US" altLang="zh-CN" sz="1600" b="1" kern="0" dirty="0">
                <a:solidFill>
                  <a:srgbClr val="0000CC"/>
                </a:solidFill>
                <a:cs typeface="Times New Roman" panose="02020603050405020304" pitchFamily="18" charset="0"/>
                <a:sym typeface="Wingdings" pitchFamily="2" charset="2"/>
              </a:rPr>
              <a:t>5.0 x10</a:t>
            </a:r>
            <a:r>
              <a:rPr lang="en-US" altLang="zh-CN" sz="1600" b="1" kern="0" baseline="30000" dirty="0">
                <a:solidFill>
                  <a:srgbClr val="0000CC"/>
                </a:solidFill>
                <a:cs typeface="Times New Roman" panose="02020603050405020304" pitchFamily="18" charset="0"/>
                <a:sym typeface="Wingdings" pitchFamily="2" charset="2"/>
              </a:rPr>
              <a:t>13</a:t>
            </a:r>
            <a:endParaRPr lang="en-US" altLang="zh-CN" sz="1600" b="1" kern="0" dirty="0">
              <a:solidFill>
                <a:srgbClr val="0000CC"/>
              </a:solidFill>
              <a:cs typeface="Times New Roman" panose="02020603050405020304" pitchFamily="18" charset="0"/>
              <a:sym typeface="Wingdings" pitchFamily="2" charset="2"/>
            </a:endParaRPr>
          </a:p>
          <a:p>
            <a:pPr lvl="0" algn="ctr" fontAlgn="base">
              <a:spcBef>
                <a:spcPct val="0"/>
              </a:spcBef>
              <a:spcAft>
                <a:spcPct val="0"/>
              </a:spcAft>
              <a:defRPr/>
            </a:pPr>
            <a:endParaRPr lang="en-US" altLang="zh-CN" sz="1600" b="1" kern="0" dirty="0">
              <a:solidFill>
                <a:srgbClr val="C00000"/>
              </a:solidFill>
              <a:latin typeface="+mj-lt"/>
              <a:ea typeface="宋体" panose="02010600030101010101" pitchFamily="2" charset="-122"/>
              <a:cs typeface="Times New Roman" panose="02020603050405020304" pitchFamily="18" charset="0"/>
            </a:endParaRPr>
          </a:p>
        </p:txBody>
      </p:sp>
      <p:sp>
        <p:nvSpPr>
          <p:cNvPr id="106" name="文本框 105"/>
          <p:cNvSpPr txBox="1"/>
          <p:nvPr/>
        </p:nvSpPr>
        <p:spPr>
          <a:xfrm>
            <a:off x="1091698" y="1753064"/>
            <a:ext cx="1608134" cy="584775"/>
          </a:xfrm>
          <a:prstGeom prst="rect">
            <a:avLst/>
          </a:prstGeom>
          <a:noFill/>
        </p:spPr>
        <p:txBody>
          <a:bodyPr wrap="none" rtlCol="0">
            <a:spAutoFit/>
          </a:bodyPr>
          <a:lstStyle/>
          <a:p>
            <a:pPr algn="ctr">
              <a:defRPr/>
            </a:pPr>
            <a:r>
              <a:rPr lang="en-US" altLang="zh-CN" sz="1600" dirty="0">
                <a:solidFill>
                  <a:srgbClr val="00B050"/>
                </a:solidFill>
                <a:latin typeface="Times New Roman" panose="02020603050405020304" pitchFamily="18" charset="0"/>
                <a:ea typeface="黑体" panose="02010609060101010101" pitchFamily="49" charset="-122"/>
                <a:cs typeface="Times New Roman" panose="02020603050405020304" pitchFamily="18" charset="0"/>
              </a:rPr>
              <a:t>Electron Collider</a:t>
            </a:r>
          </a:p>
          <a:p>
            <a:pPr algn="ctr">
              <a:defRPr/>
            </a:pPr>
            <a:r>
              <a:rPr lang="en-US" altLang="zh-CN" sz="1600" dirty="0" err="1">
                <a:solidFill>
                  <a:srgbClr val="00B050"/>
                </a:solidFill>
                <a:latin typeface="Times New Roman" panose="02020603050405020304" pitchFamily="18" charset="0"/>
                <a:ea typeface="黑体" panose="02010609060101010101" pitchFamily="49" charset="-122"/>
                <a:cs typeface="Times New Roman" panose="02020603050405020304" pitchFamily="18" charset="0"/>
              </a:rPr>
              <a:t>eRing</a:t>
            </a:r>
            <a:endParaRPr lang="en-US" altLang="zh-CN" sz="1600" dirty="0">
              <a:solidFill>
                <a:srgbClr val="00B05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7" name="圆角矩形 105"/>
          <p:cNvSpPr/>
          <p:nvPr/>
        </p:nvSpPr>
        <p:spPr>
          <a:xfrm>
            <a:off x="117625" y="165600"/>
            <a:ext cx="7301268" cy="415110"/>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a:defRPr/>
            </a:pPr>
            <a:r>
              <a:rPr lang="en-US" altLang="zh-CN" sz="2800" b="1" dirty="0">
                <a:solidFill>
                  <a:prstClr val="black"/>
                </a:solidFill>
                <a:latin typeface="Times New Roman" panose="02020603050405020304" pitchFamily="18" charset="0"/>
                <a:cs typeface="Times New Roman" panose="02020603050405020304" pitchFamily="18" charset="0"/>
              </a:rPr>
              <a:t>The beam preparation of EicC-1</a:t>
            </a:r>
            <a:r>
              <a:rPr lang="en-US" altLang="zh-CN" sz="2800" b="1" dirty="0">
                <a:solidFill>
                  <a:srgbClr val="0000FF"/>
                </a:solidFill>
                <a:latin typeface="Times New Roman" panose="02020603050405020304" pitchFamily="18" charset="0"/>
                <a:cs typeface="Times New Roman" panose="02020603050405020304" pitchFamily="18" charset="0"/>
              </a:rPr>
              <a:t> </a:t>
            </a:r>
            <a:endParaRPr lang="zh-CN" altLang="en-US" sz="2800" b="1" dirty="0">
              <a:solidFill>
                <a:srgbClr val="0000FF"/>
              </a:solidFill>
              <a:latin typeface="Times New Roman" panose="02020603050405020304" pitchFamily="18" charset="0"/>
              <a:cs typeface="Times New Roman" panose="02020603050405020304" pitchFamily="18" charset="0"/>
            </a:endParaRPr>
          </a:p>
        </p:txBody>
      </p:sp>
      <p:sp>
        <p:nvSpPr>
          <p:cNvPr id="108" name="TextBox 197"/>
          <p:cNvSpPr txBox="1">
            <a:spLocks noChangeArrowheads="1"/>
          </p:cNvSpPr>
          <p:nvPr/>
        </p:nvSpPr>
        <p:spPr bwMode="auto">
          <a:xfrm>
            <a:off x="7626715" y="3692050"/>
            <a:ext cx="1251902" cy="307777"/>
          </a:xfrm>
          <a:prstGeom prst="rect">
            <a:avLst/>
          </a:prstGeom>
          <a:noFill/>
          <a:ln w="38100">
            <a:noFill/>
            <a:miter lim="800000"/>
            <a:headEnd/>
            <a:tailEnd/>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zh-CN" sz="1400" b="1" kern="0" noProof="0"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rPr>
              <a:t>Ion </a:t>
            </a:r>
            <a:r>
              <a:rPr lang="en-US" altLang="zh-CN" sz="1400" b="1" kern="0" noProof="0" dirty="0" err="1">
                <a:solidFill>
                  <a:srgbClr val="0000CC"/>
                </a:solidFill>
                <a:latin typeface="Times New Roman" panose="02020603050405020304" pitchFamily="18" charset="0"/>
                <a:ea typeface="黑体" panose="02010609060101010101" pitchFamily="49" charset="-122"/>
                <a:cs typeface="Times New Roman" panose="02020603050405020304" pitchFamily="18" charset="0"/>
              </a:rPr>
              <a:t>Linac</a:t>
            </a:r>
            <a:r>
              <a:rPr lang="en-US" altLang="zh-CN" sz="1400" b="1" kern="0" noProof="0"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rPr>
              <a:t> </a:t>
            </a:r>
            <a:endParaRPr kumimoji="0" lang="en-US" altLang="zh-CN" sz="1400" b="1" i="0" u="none" strike="noStrike" kern="0" cap="none" spc="0" normalizeH="0" baseline="0" noProof="0" dirty="0">
              <a:ln>
                <a:noFill/>
              </a:ln>
              <a:solidFill>
                <a:srgbClr val="0000CC"/>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67276822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234998" y="0"/>
            <a:ext cx="5929290" cy="620688"/>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a:solidFill>
                  <a:srgbClr val="0000FF"/>
                </a:solidFill>
                <a:latin typeface="Calibri"/>
              </a:rPr>
              <a:t>Outline</a:t>
            </a:r>
          </a:p>
        </p:txBody>
      </p:sp>
      <p:sp>
        <p:nvSpPr>
          <p:cNvPr id="4" name="Rectangle 3"/>
          <p:cNvSpPr txBox="1">
            <a:spLocks noChangeArrowheads="1"/>
          </p:cNvSpPr>
          <p:nvPr/>
        </p:nvSpPr>
        <p:spPr>
          <a:xfrm>
            <a:off x="900026" y="1358405"/>
            <a:ext cx="7658751" cy="455436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781968">
              <a:lnSpc>
                <a:spcPct val="150000"/>
              </a:lnSpc>
              <a:spcBef>
                <a:spcPts val="0"/>
              </a:spcBef>
              <a:buFontTx/>
              <a:buAutoNum type="arabicPeriod"/>
            </a:pPr>
            <a:r>
              <a:rPr lang="en-US" altLang="zh-CN" b="1" dirty="0">
                <a:solidFill>
                  <a:srgbClr val="C00000"/>
                </a:solidFill>
                <a:latin typeface="Calibri"/>
              </a:rPr>
              <a:t> HIAF introduction and status</a:t>
            </a:r>
          </a:p>
          <a:p>
            <a:pPr marL="0" indent="0" defTabSz="781968">
              <a:lnSpc>
                <a:spcPct val="150000"/>
              </a:lnSpc>
              <a:spcBef>
                <a:spcPts val="0"/>
              </a:spcBef>
              <a:buFontTx/>
              <a:buAutoNum type="arabicPeriod"/>
            </a:pPr>
            <a:r>
              <a:rPr lang="en-US" altLang="zh-CN" dirty="0">
                <a:solidFill>
                  <a:srgbClr val="0000CC"/>
                </a:solidFill>
                <a:latin typeface="Calibri"/>
              </a:rPr>
              <a:t> EIC proposals in the world </a:t>
            </a:r>
          </a:p>
          <a:p>
            <a:pPr marL="0" indent="0" defTabSz="781968">
              <a:lnSpc>
                <a:spcPct val="150000"/>
              </a:lnSpc>
              <a:spcBef>
                <a:spcPts val="0"/>
              </a:spcBef>
              <a:buFontTx/>
              <a:buAutoNum type="arabicPeriod"/>
            </a:pPr>
            <a:r>
              <a:rPr lang="en-US" altLang="zh-CN" dirty="0">
                <a:solidFill>
                  <a:srgbClr val="0000CC"/>
                </a:solidFill>
                <a:latin typeface="Calibri"/>
                <a:cs typeface="Arial" panose="020B0604020202020204" pitchFamily="34" charset="0"/>
              </a:rPr>
              <a:t> Concept design of EicC-1 accelerator</a:t>
            </a:r>
          </a:p>
          <a:p>
            <a:pPr marL="0" indent="0" defTabSz="781968">
              <a:lnSpc>
                <a:spcPct val="150000"/>
              </a:lnSpc>
              <a:spcBef>
                <a:spcPts val="0"/>
              </a:spcBef>
              <a:buFontTx/>
              <a:buAutoNum type="arabicPeriod"/>
            </a:pPr>
            <a:r>
              <a:rPr lang="en-US" altLang="zh-CN" dirty="0">
                <a:solidFill>
                  <a:srgbClr val="0000CC"/>
                </a:solidFill>
                <a:latin typeface="Calibri"/>
                <a:cs typeface="Arial" panose="020B0604020202020204" pitchFamily="34" charset="0"/>
              </a:rPr>
              <a:t> Interaction region and luminosity concept </a:t>
            </a:r>
          </a:p>
          <a:p>
            <a:pPr marL="0" indent="0" defTabSz="781968">
              <a:lnSpc>
                <a:spcPct val="150000"/>
              </a:lnSpc>
              <a:spcBef>
                <a:spcPts val="0"/>
              </a:spcBef>
              <a:buFontTx/>
              <a:buAutoNum type="arabicPeriod"/>
            </a:pPr>
            <a:r>
              <a:rPr lang="en-US" altLang="zh-CN" dirty="0">
                <a:solidFill>
                  <a:srgbClr val="0000CC"/>
                </a:solidFill>
                <a:latin typeface="Calibri"/>
                <a:cs typeface="Arial" panose="020B0604020202020204" pitchFamily="34" charset="0"/>
              </a:rPr>
              <a:t> Cooling strategy and design </a:t>
            </a:r>
          </a:p>
          <a:p>
            <a:pPr marL="0" indent="0" defTabSz="781968">
              <a:lnSpc>
                <a:spcPct val="150000"/>
              </a:lnSpc>
              <a:spcBef>
                <a:spcPts val="0"/>
              </a:spcBef>
              <a:buFontTx/>
              <a:buAutoNum type="arabicPeriod"/>
            </a:pPr>
            <a:r>
              <a:rPr lang="en-US" altLang="zh-CN" dirty="0">
                <a:solidFill>
                  <a:srgbClr val="0000CC"/>
                </a:solidFill>
                <a:latin typeface="Calibri"/>
                <a:cs typeface="Arial" panose="020B0604020202020204" pitchFamily="34" charset="0"/>
              </a:rPr>
              <a:t> Summary</a:t>
            </a:r>
          </a:p>
        </p:txBody>
      </p:sp>
    </p:spTree>
    <p:extLst>
      <p:ext uri="{BB962C8B-B14F-4D97-AF65-F5344CB8AC3E}">
        <p14:creationId xmlns:p14="http://schemas.microsoft.com/office/powerpoint/2010/main" val="2874561272"/>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234998" y="0"/>
            <a:ext cx="5929290" cy="620688"/>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a:solidFill>
                  <a:srgbClr val="0000FF"/>
                </a:solidFill>
                <a:latin typeface="Calibri"/>
              </a:rPr>
              <a:t>Outline</a:t>
            </a:r>
          </a:p>
        </p:txBody>
      </p:sp>
      <p:sp>
        <p:nvSpPr>
          <p:cNvPr id="4" name="Rectangle 3"/>
          <p:cNvSpPr txBox="1">
            <a:spLocks noChangeArrowheads="1"/>
          </p:cNvSpPr>
          <p:nvPr/>
        </p:nvSpPr>
        <p:spPr>
          <a:xfrm>
            <a:off x="815946" y="1337385"/>
            <a:ext cx="7658751" cy="455436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781968">
              <a:lnSpc>
                <a:spcPct val="150000"/>
              </a:lnSpc>
              <a:spcBef>
                <a:spcPts val="0"/>
              </a:spcBef>
              <a:buFontTx/>
              <a:buAutoNum type="arabicPeriod"/>
            </a:pPr>
            <a:r>
              <a:rPr lang="en-US" altLang="zh-CN" dirty="0">
                <a:solidFill>
                  <a:srgbClr val="0000CC"/>
                </a:solidFill>
                <a:latin typeface="Calibri"/>
              </a:rPr>
              <a:t> HIAF introduction and status</a:t>
            </a:r>
          </a:p>
          <a:p>
            <a:pPr marL="0" indent="0" defTabSz="781968">
              <a:lnSpc>
                <a:spcPct val="150000"/>
              </a:lnSpc>
              <a:spcBef>
                <a:spcPts val="0"/>
              </a:spcBef>
              <a:buFontTx/>
              <a:buAutoNum type="arabicPeriod"/>
            </a:pPr>
            <a:r>
              <a:rPr lang="en-US" altLang="zh-CN" dirty="0">
                <a:solidFill>
                  <a:srgbClr val="0000CC"/>
                </a:solidFill>
                <a:latin typeface="Calibri"/>
              </a:rPr>
              <a:t> EIC proposals in the world </a:t>
            </a:r>
          </a:p>
          <a:p>
            <a:pPr marL="0" indent="0" defTabSz="781968">
              <a:lnSpc>
                <a:spcPct val="150000"/>
              </a:lnSpc>
              <a:spcBef>
                <a:spcPts val="0"/>
              </a:spcBef>
              <a:buFontTx/>
              <a:buAutoNum type="arabicPeriod"/>
            </a:pPr>
            <a:r>
              <a:rPr lang="en-US" altLang="zh-CN" dirty="0">
                <a:solidFill>
                  <a:srgbClr val="0000CC"/>
                </a:solidFill>
                <a:latin typeface="Calibri"/>
                <a:cs typeface="Arial" panose="020B0604020202020204" pitchFamily="34" charset="0"/>
              </a:rPr>
              <a:t> Concept design of EicC-1 accelerator</a:t>
            </a:r>
          </a:p>
          <a:p>
            <a:pPr marL="0" indent="0" defTabSz="781968">
              <a:lnSpc>
                <a:spcPct val="150000"/>
              </a:lnSpc>
              <a:spcBef>
                <a:spcPts val="0"/>
              </a:spcBef>
              <a:buFontTx/>
              <a:buAutoNum type="arabicPeriod"/>
            </a:pPr>
            <a:r>
              <a:rPr lang="en-US" altLang="zh-CN" b="1" dirty="0">
                <a:solidFill>
                  <a:srgbClr val="C00000"/>
                </a:solidFill>
                <a:latin typeface="Calibri"/>
                <a:cs typeface="Arial" panose="020B0604020202020204" pitchFamily="34" charset="0"/>
              </a:rPr>
              <a:t> Interaction region and luminosity concept </a:t>
            </a:r>
          </a:p>
          <a:p>
            <a:pPr marL="0" indent="0" defTabSz="781968">
              <a:lnSpc>
                <a:spcPct val="150000"/>
              </a:lnSpc>
              <a:spcBef>
                <a:spcPts val="0"/>
              </a:spcBef>
              <a:buFontTx/>
              <a:buAutoNum type="arabicPeriod"/>
            </a:pPr>
            <a:r>
              <a:rPr lang="en-US" altLang="zh-CN" dirty="0">
                <a:solidFill>
                  <a:srgbClr val="0000CC"/>
                </a:solidFill>
                <a:latin typeface="Calibri"/>
                <a:cs typeface="Arial" panose="020B0604020202020204" pitchFamily="34" charset="0"/>
              </a:rPr>
              <a:t> Cooling strategy and design </a:t>
            </a:r>
          </a:p>
          <a:p>
            <a:pPr marL="0" indent="0" defTabSz="781968">
              <a:lnSpc>
                <a:spcPct val="150000"/>
              </a:lnSpc>
              <a:spcBef>
                <a:spcPts val="0"/>
              </a:spcBef>
              <a:buFontTx/>
              <a:buAutoNum type="arabicPeriod"/>
            </a:pPr>
            <a:r>
              <a:rPr lang="en-US" altLang="zh-CN" dirty="0">
                <a:solidFill>
                  <a:srgbClr val="0000CC"/>
                </a:solidFill>
                <a:latin typeface="Calibri"/>
                <a:cs typeface="Arial" panose="020B0604020202020204" pitchFamily="34" charset="0"/>
              </a:rPr>
              <a:t> Summary</a:t>
            </a:r>
          </a:p>
        </p:txBody>
      </p:sp>
    </p:spTree>
    <p:extLst>
      <p:ext uri="{BB962C8B-B14F-4D97-AF65-F5344CB8AC3E}">
        <p14:creationId xmlns:p14="http://schemas.microsoft.com/office/powerpoint/2010/main" val="5766593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05"/>
          <p:cNvSpPr/>
          <p:nvPr/>
        </p:nvSpPr>
        <p:spPr>
          <a:xfrm>
            <a:off x="117625" y="196422"/>
            <a:ext cx="5800290" cy="415110"/>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a:defRPr/>
            </a:pPr>
            <a:r>
              <a:rPr lang="en-US" altLang="zh-CN" sz="2800" b="1" dirty="0">
                <a:solidFill>
                  <a:prstClr val="black"/>
                </a:solidFill>
                <a:latin typeface="Times New Roman" panose="02020603050405020304" pitchFamily="18" charset="0"/>
                <a:cs typeface="Times New Roman" panose="02020603050405020304" pitchFamily="18" charset="0"/>
              </a:rPr>
              <a:t>Interaction Region Optics - </a:t>
            </a:r>
            <a:r>
              <a:rPr lang="en-US" altLang="zh-CN" sz="2800" b="1" dirty="0" err="1">
                <a:solidFill>
                  <a:srgbClr val="0000FF"/>
                </a:solidFill>
                <a:latin typeface="Times New Roman" panose="02020603050405020304" pitchFamily="18" charset="0"/>
                <a:cs typeface="Times New Roman" panose="02020603050405020304" pitchFamily="18" charset="0"/>
              </a:rPr>
              <a:t>pRing</a:t>
            </a:r>
            <a:r>
              <a:rPr lang="en-US" altLang="zh-CN" sz="2800" b="1" dirty="0">
                <a:solidFill>
                  <a:prstClr val="black"/>
                </a:solidFill>
                <a:latin typeface="Times New Roman" panose="02020603050405020304" pitchFamily="18" charset="0"/>
                <a:cs typeface="Times New Roman" panose="02020603050405020304" pitchFamily="18" charset="0"/>
              </a:rPr>
              <a:t> </a:t>
            </a:r>
            <a:endParaRPr lang="zh-CN" altLang="en-US" sz="2800" b="1" dirty="0">
              <a:solidFill>
                <a:prstClr val="black"/>
              </a:solidFill>
              <a:latin typeface="Times New Roman" panose="02020603050405020304" pitchFamily="18" charset="0"/>
              <a:cs typeface="Times New Roman" panose="02020603050405020304" pitchFamily="18" charset="0"/>
            </a:endParaRPr>
          </a:p>
        </p:txBody>
      </p:sp>
      <p:sp>
        <p:nvSpPr>
          <p:cNvPr id="7" name="Content Placeholder 1"/>
          <p:cNvSpPr>
            <a:spLocks/>
          </p:cNvSpPr>
          <p:nvPr/>
        </p:nvSpPr>
        <p:spPr bwMode="auto">
          <a:xfrm>
            <a:off x="75093" y="1008090"/>
            <a:ext cx="4058847" cy="3082035"/>
          </a:xfrm>
          <a:prstGeom prst="rect">
            <a:avLst/>
          </a:prstGeom>
          <a:noFill/>
          <a:ln w="9525">
            <a:noFill/>
            <a:miter lim="800000"/>
            <a:headEnd/>
            <a:tailEnd/>
          </a:ln>
        </p:spPr>
        <p:txBody>
          <a:bodyPr/>
          <a:lstStyle/>
          <a:p>
            <a:pPr marL="342900" indent="-342900" eaLnBrk="0" fontAlgn="base" hangingPunct="0">
              <a:spcBef>
                <a:spcPct val="20000"/>
              </a:spcBef>
              <a:spcAft>
                <a:spcPct val="0"/>
              </a:spcAft>
              <a:buFont typeface="Wingdings" panose="05000000000000000000" pitchFamily="2" charset="2"/>
              <a:buChar char="Ø"/>
            </a:pPr>
            <a:r>
              <a:rPr lang="en-US" altLang="en-US" sz="2400" dirty="0">
                <a:solidFill>
                  <a:srgbClr val="C00000"/>
                </a:solidFill>
                <a:ea typeface="ＭＳ Ｐゴシック" pitchFamily="34" charset="-128"/>
                <a:cs typeface="Arial" charset="0"/>
              </a:rPr>
              <a:t>Interaction Region </a:t>
            </a:r>
          </a:p>
          <a:p>
            <a:pPr marL="446088" lvl="1" indent="-180975" eaLnBrk="0" fontAlgn="base" hangingPunct="0">
              <a:spcBef>
                <a:spcPts val="1200"/>
              </a:spcBef>
              <a:spcAft>
                <a:spcPct val="0"/>
              </a:spcAft>
              <a:buSzPct val="70000"/>
              <a:buFont typeface="Arial" panose="020B0604020202020204" pitchFamily="34" charset="0"/>
              <a:buChar char="•"/>
            </a:pPr>
            <a:r>
              <a:rPr lang="en-US" altLang="en-US" dirty="0">
                <a:solidFill>
                  <a:srgbClr val="000000"/>
                </a:solidFill>
                <a:ea typeface="ＭＳ Ｐゴシック" pitchFamily="34" charset="-128"/>
                <a:cs typeface="Arial" charset="0"/>
              </a:rPr>
              <a:t>Symmetric optic design and no dispersion at IPS</a:t>
            </a:r>
          </a:p>
          <a:p>
            <a:pPr marL="446088" lvl="1" indent="-180975" eaLnBrk="0" fontAlgn="base" hangingPunct="0">
              <a:spcBef>
                <a:spcPts val="600"/>
              </a:spcBef>
              <a:spcAft>
                <a:spcPct val="0"/>
              </a:spcAft>
              <a:buSzPct val="70000"/>
              <a:buFont typeface="Arial" panose="020B0604020202020204" pitchFamily="34" charset="0"/>
              <a:buChar char="•"/>
            </a:pPr>
            <a:r>
              <a:rPr lang="en-US" altLang="en-US" dirty="0">
                <a:solidFill>
                  <a:srgbClr val="000000"/>
                </a:solidFill>
                <a:ea typeface="ＭＳ Ｐゴシック" pitchFamily="34" charset="-128"/>
                <a:cs typeface="Arial" charset="0"/>
              </a:rPr>
              <a:t>Two Interaction Regions based on Final Focusing Blocks(FFB)</a:t>
            </a:r>
          </a:p>
          <a:p>
            <a:pPr marL="446088" lvl="1" indent="-180975" eaLnBrk="0" fontAlgn="base" hangingPunct="0">
              <a:spcBef>
                <a:spcPts val="600"/>
              </a:spcBef>
              <a:spcAft>
                <a:spcPct val="0"/>
              </a:spcAft>
              <a:buSzPct val="70000"/>
              <a:buFont typeface="Arial" panose="020B0604020202020204" pitchFamily="34" charset="0"/>
              <a:buChar char="•"/>
            </a:pPr>
            <a:r>
              <a:rPr lang="en-US" altLang="en-US" dirty="0">
                <a:solidFill>
                  <a:srgbClr val="000000"/>
                </a:solidFill>
                <a:ea typeface="ＭＳ Ｐゴシック" pitchFamily="34" charset="-128"/>
                <a:cs typeface="Arial" charset="0"/>
              </a:rPr>
              <a:t>Three CCBs with dispersion suppression and chromaticity compensation</a:t>
            </a: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8178" r="6653"/>
          <a:stretch/>
        </p:blipFill>
        <p:spPr>
          <a:xfrm>
            <a:off x="3896202" y="1054872"/>
            <a:ext cx="5184000" cy="2758811"/>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2480" y="4427828"/>
            <a:ext cx="3291840" cy="2075209"/>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4320" y="4394020"/>
            <a:ext cx="3060000" cy="1931615"/>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 y="4471798"/>
            <a:ext cx="2952000" cy="1987271"/>
          </a:xfrm>
          <a:prstGeom prst="rect">
            <a:avLst/>
          </a:prstGeom>
        </p:spPr>
      </p:pic>
      <p:sp>
        <p:nvSpPr>
          <p:cNvPr id="11" name="文本框 10"/>
          <p:cNvSpPr txBox="1"/>
          <p:nvPr/>
        </p:nvSpPr>
        <p:spPr>
          <a:xfrm>
            <a:off x="881511" y="4067415"/>
            <a:ext cx="183896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rgbClr val="000099"/>
                </a:solidFill>
                <a:latin typeface="Times New Roman" panose="02020603050405020304" pitchFamily="18" charset="0"/>
                <a:ea typeface="黑体" panose="02010609060101010101" pitchFamily="49" charset="-122"/>
                <a:cs typeface="Times New Roman" panose="02020603050405020304" pitchFamily="18" charset="0"/>
              </a:rPr>
              <a:t>Matching section </a:t>
            </a:r>
            <a:endParaRPr kumimoji="0" lang="zh-CN"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文本框 11"/>
          <p:cNvSpPr txBox="1"/>
          <p:nvPr/>
        </p:nvSpPr>
        <p:spPr>
          <a:xfrm>
            <a:off x="4057675" y="4081838"/>
            <a:ext cx="141577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rgbClr val="000099"/>
                </a:solidFill>
                <a:latin typeface="Times New Roman" panose="02020603050405020304" pitchFamily="18" charset="0"/>
                <a:ea typeface="黑体" panose="02010609060101010101" pitchFamily="49" charset="-122"/>
                <a:cs typeface="Times New Roman" panose="02020603050405020304" pitchFamily="18" charset="0"/>
              </a:rPr>
              <a:t>CCB section </a:t>
            </a:r>
            <a:endParaRPr kumimoji="0" lang="zh-CN"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 name="文本框 12"/>
          <p:cNvSpPr txBox="1"/>
          <p:nvPr/>
        </p:nvSpPr>
        <p:spPr>
          <a:xfrm>
            <a:off x="6964203" y="4114017"/>
            <a:ext cx="136447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rgbClr val="000099"/>
                </a:solidFill>
                <a:latin typeface="Times New Roman" panose="02020603050405020304" pitchFamily="18" charset="0"/>
                <a:ea typeface="黑体" panose="02010609060101010101" pitchFamily="49" charset="-122"/>
                <a:cs typeface="Times New Roman" panose="02020603050405020304" pitchFamily="18" charset="0"/>
              </a:rPr>
              <a:t>FFB section </a:t>
            </a:r>
            <a:endParaRPr kumimoji="0" lang="zh-CN"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268403815"/>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05"/>
          <p:cNvSpPr/>
          <p:nvPr/>
        </p:nvSpPr>
        <p:spPr>
          <a:xfrm>
            <a:off x="117625" y="165600"/>
            <a:ext cx="7301268" cy="415110"/>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a:defRPr/>
            </a:pPr>
            <a:r>
              <a:rPr lang="en-US" altLang="zh-CN" sz="2800" b="1" dirty="0">
                <a:solidFill>
                  <a:prstClr val="black"/>
                </a:solidFill>
                <a:latin typeface="Times New Roman" panose="02020603050405020304" pitchFamily="18" charset="0"/>
                <a:cs typeface="Times New Roman" panose="02020603050405020304" pitchFamily="18" charset="0"/>
              </a:rPr>
              <a:t>Interaction Region Optics - </a:t>
            </a:r>
            <a:r>
              <a:rPr lang="en-US" altLang="zh-CN" sz="2800" b="1" dirty="0" err="1">
                <a:solidFill>
                  <a:srgbClr val="0000FF"/>
                </a:solidFill>
                <a:latin typeface="Times New Roman" panose="02020603050405020304" pitchFamily="18" charset="0"/>
                <a:cs typeface="Times New Roman" panose="02020603050405020304" pitchFamily="18" charset="0"/>
              </a:rPr>
              <a:t>eRing</a:t>
            </a:r>
            <a:r>
              <a:rPr lang="en-US" altLang="zh-CN" sz="2800" b="1" dirty="0">
                <a:solidFill>
                  <a:srgbClr val="0000FF"/>
                </a:solidFill>
                <a:latin typeface="Times New Roman" panose="02020603050405020304" pitchFamily="18" charset="0"/>
                <a:cs typeface="Times New Roman" panose="02020603050405020304" pitchFamily="18" charset="0"/>
              </a:rPr>
              <a:t> </a:t>
            </a:r>
            <a:endParaRPr lang="zh-CN" altLang="en-US" sz="2800" b="1" dirty="0">
              <a:solidFill>
                <a:srgbClr val="0000FF"/>
              </a:solidFill>
              <a:latin typeface="Times New Roman" panose="02020603050405020304" pitchFamily="18" charset="0"/>
              <a:cs typeface="Times New Roman" panose="02020603050405020304" pitchFamily="18" charset="0"/>
            </a:endParaRPr>
          </a:p>
        </p:txBody>
      </p:sp>
      <p:sp>
        <p:nvSpPr>
          <p:cNvPr id="55" name="Content Placeholder 1"/>
          <p:cNvSpPr>
            <a:spLocks/>
          </p:cNvSpPr>
          <p:nvPr/>
        </p:nvSpPr>
        <p:spPr bwMode="auto">
          <a:xfrm>
            <a:off x="41809" y="901906"/>
            <a:ext cx="4636518" cy="2394098"/>
          </a:xfrm>
          <a:prstGeom prst="rect">
            <a:avLst/>
          </a:prstGeom>
          <a:noFill/>
          <a:ln w="9525">
            <a:noFill/>
            <a:miter lim="800000"/>
            <a:headEnd/>
            <a:tailEnd/>
          </a:ln>
        </p:spPr>
        <p:txBody>
          <a:bodyPr/>
          <a:lstStyle/>
          <a:p>
            <a:pPr marL="342900" indent="-342900" eaLnBrk="0" fontAlgn="base" hangingPunct="0">
              <a:spcBef>
                <a:spcPct val="20000"/>
              </a:spcBef>
              <a:spcAft>
                <a:spcPct val="0"/>
              </a:spcAft>
              <a:buFont typeface="Wingdings" panose="05000000000000000000" pitchFamily="2" charset="2"/>
              <a:buChar char="Ø"/>
            </a:pPr>
            <a:r>
              <a:rPr lang="en-US" altLang="en-US" sz="2000" dirty="0">
                <a:solidFill>
                  <a:srgbClr val="000000"/>
                </a:solidFill>
                <a:ea typeface="ＭＳ Ｐゴシック" pitchFamily="34" charset="-128"/>
                <a:cs typeface="Arial" charset="0"/>
              </a:rPr>
              <a:t>IR design feature similar to proton </a:t>
            </a:r>
          </a:p>
          <a:p>
            <a:pPr marL="542925" lvl="1" indent="-277813" eaLnBrk="0" fontAlgn="base" hangingPunct="0">
              <a:spcBef>
                <a:spcPct val="20000"/>
              </a:spcBef>
              <a:spcAft>
                <a:spcPct val="0"/>
              </a:spcAft>
              <a:buSzPct val="70000"/>
              <a:buFont typeface="Arial" panose="020B0604020202020204" pitchFamily="34" charset="0"/>
              <a:buChar char="•"/>
            </a:pPr>
            <a:r>
              <a:rPr lang="en-US" altLang="en-US" dirty="0">
                <a:solidFill>
                  <a:srgbClr val="000000"/>
                </a:solidFill>
                <a:ea typeface="ＭＳ Ｐゴシック" pitchFamily="34" charset="-128"/>
                <a:cs typeface="Arial" charset="0"/>
              </a:rPr>
              <a:t>Symmetric optic design and no dispersion at IPS</a:t>
            </a:r>
          </a:p>
          <a:p>
            <a:pPr marL="542925" lvl="1" indent="-277813" eaLnBrk="0" fontAlgn="base" hangingPunct="0">
              <a:spcBef>
                <a:spcPct val="20000"/>
              </a:spcBef>
              <a:spcAft>
                <a:spcPct val="0"/>
              </a:spcAft>
              <a:buSzPct val="70000"/>
              <a:buFont typeface="Arial" panose="020B0604020202020204" pitchFamily="34" charset="0"/>
              <a:buChar char="•"/>
            </a:pPr>
            <a:r>
              <a:rPr lang="en-US" altLang="en-US" dirty="0">
                <a:solidFill>
                  <a:srgbClr val="000000"/>
                </a:solidFill>
                <a:ea typeface="ＭＳ Ｐゴシック" pitchFamily="34" charset="-128"/>
                <a:cs typeface="Arial" charset="0"/>
              </a:rPr>
              <a:t>Two Interaction Regions based on Final Focusing Blocks(FFB)</a:t>
            </a:r>
          </a:p>
          <a:p>
            <a:pPr marL="542925" lvl="1" indent="-277813" eaLnBrk="0" fontAlgn="base" hangingPunct="0">
              <a:spcBef>
                <a:spcPct val="20000"/>
              </a:spcBef>
              <a:spcAft>
                <a:spcPct val="0"/>
              </a:spcAft>
              <a:buSzPct val="70000"/>
              <a:buFont typeface="Arial" panose="020B0604020202020204" pitchFamily="34" charset="0"/>
              <a:buChar char="•"/>
            </a:pPr>
            <a:r>
              <a:rPr lang="en-US" altLang="en-US" dirty="0">
                <a:solidFill>
                  <a:srgbClr val="000000"/>
                </a:solidFill>
                <a:ea typeface="ＭＳ Ｐゴシック" pitchFamily="34" charset="-128"/>
                <a:cs typeface="Arial" charset="0"/>
              </a:rPr>
              <a:t>Three CCBs with dispersion suppression and chromaticity compensation</a:t>
            </a:r>
          </a:p>
          <a:p>
            <a:pPr marL="742950" lvl="1" indent="-285750" eaLnBrk="0" fontAlgn="base" hangingPunct="0">
              <a:spcBef>
                <a:spcPct val="20000"/>
              </a:spcBef>
              <a:spcAft>
                <a:spcPct val="0"/>
              </a:spcAft>
              <a:buSzPct val="70000"/>
              <a:buFont typeface="Arial" charset="0"/>
              <a:buChar char="̶"/>
            </a:pPr>
            <a:endParaRPr lang="en-US" altLang="en-US" dirty="0">
              <a:solidFill>
                <a:srgbClr val="000000"/>
              </a:solidFill>
              <a:ea typeface="ＭＳ Ｐゴシック" pitchFamily="34" charset="-128"/>
              <a:cs typeface="Arial" charset="0"/>
            </a:endParaRPr>
          </a:p>
        </p:txBody>
      </p:sp>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9270" y="1559646"/>
            <a:ext cx="4712974" cy="2211572"/>
          </a:xfrm>
          <a:prstGeom prst="rect">
            <a:avLst/>
          </a:prstGeom>
        </p:spPr>
      </p:pic>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0879" y="4477153"/>
            <a:ext cx="3230881" cy="2011818"/>
          </a:xfrm>
          <a:prstGeom prst="rect">
            <a:avLst/>
          </a:prstGeom>
        </p:spPr>
      </p:pic>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4774" y="4509693"/>
            <a:ext cx="2948906" cy="1879156"/>
          </a:xfrm>
          <a:prstGeom prst="rect">
            <a:avLst/>
          </a:prstGeom>
        </p:spPr>
      </p:pic>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0" y="4441275"/>
            <a:ext cx="3244365" cy="1968272"/>
          </a:xfrm>
          <a:prstGeom prst="rect">
            <a:avLst/>
          </a:prstGeom>
        </p:spPr>
      </p:pic>
      <p:sp>
        <p:nvSpPr>
          <p:cNvPr id="29" name="文本框 28"/>
          <p:cNvSpPr txBox="1"/>
          <p:nvPr/>
        </p:nvSpPr>
        <p:spPr>
          <a:xfrm>
            <a:off x="881511" y="4093993"/>
            <a:ext cx="183896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rgbClr val="000099"/>
                </a:solidFill>
                <a:latin typeface="Times New Roman" panose="02020603050405020304" pitchFamily="18" charset="0"/>
                <a:ea typeface="黑体" panose="02010609060101010101" pitchFamily="49" charset="-122"/>
                <a:cs typeface="Times New Roman" panose="02020603050405020304" pitchFamily="18" charset="0"/>
              </a:rPr>
              <a:t>Matching section </a:t>
            </a:r>
            <a:endParaRPr kumimoji="0" lang="zh-CN"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0" name="文本框 29"/>
          <p:cNvSpPr txBox="1"/>
          <p:nvPr/>
        </p:nvSpPr>
        <p:spPr>
          <a:xfrm>
            <a:off x="4057675" y="4108416"/>
            <a:ext cx="141577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rgbClr val="000099"/>
                </a:solidFill>
                <a:latin typeface="Times New Roman" panose="02020603050405020304" pitchFamily="18" charset="0"/>
                <a:ea typeface="黑体" panose="02010609060101010101" pitchFamily="49" charset="-122"/>
                <a:cs typeface="Times New Roman" panose="02020603050405020304" pitchFamily="18" charset="0"/>
              </a:rPr>
              <a:t>CCB section </a:t>
            </a:r>
            <a:endParaRPr kumimoji="0" lang="zh-CN"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1" name="文本框 30"/>
          <p:cNvSpPr txBox="1"/>
          <p:nvPr/>
        </p:nvSpPr>
        <p:spPr>
          <a:xfrm>
            <a:off x="6964203" y="4140595"/>
            <a:ext cx="136447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rgbClr val="000099"/>
                </a:solidFill>
                <a:latin typeface="Times New Roman" panose="02020603050405020304" pitchFamily="18" charset="0"/>
                <a:ea typeface="黑体" panose="02010609060101010101" pitchFamily="49" charset="-122"/>
                <a:cs typeface="Times New Roman" panose="02020603050405020304" pitchFamily="18" charset="0"/>
              </a:rPr>
              <a:t>FFB section </a:t>
            </a:r>
            <a:endParaRPr kumimoji="0" lang="zh-CN" altLang="en-US" sz="1800" b="0" i="0" u="none" strike="noStrike" kern="1200" cap="none" spc="0" normalizeH="0" baseline="0" noProof="0" dirty="0">
              <a:ln>
                <a:noFill/>
              </a:ln>
              <a:solidFill>
                <a:srgbClr val="000099"/>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89884751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05"/>
          <p:cNvSpPr/>
          <p:nvPr/>
        </p:nvSpPr>
        <p:spPr>
          <a:xfrm>
            <a:off x="117625" y="184454"/>
            <a:ext cx="7301268" cy="415110"/>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Luminosity concept  </a:t>
            </a:r>
            <a:endPar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 name="Picture 10"/>
          <p:cNvPicPr>
            <a:picLocks noChangeAspect="1"/>
          </p:cNvPicPr>
          <p:nvPr/>
        </p:nvPicPr>
        <p:blipFill rotWithShape="1">
          <a:blip r:embed="rId3">
            <a:extLst>
              <a:ext uri="{28A0092B-C50C-407E-A947-70E740481C1C}">
                <a14:useLocalDpi xmlns:a14="http://schemas.microsoft.com/office/drawing/2010/main" val="0"/>
              </a:ext>
            </a:extLst>
          </a:blip>
          <a:srcRect l="7822" t="13682" r="7611" b="8592"/>
          <a:stretch/>
        </p:blipFill>
        <p:spPr bwMode="auto">
          <a:xfrm>
            <a:off x="807105" y="1825152"/>
            <a:ext cx="6943858" cy="493200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文本框 5"/>
              <p:cNvSpPr txBox="1"/>
              <p:nvPr/>
            </p:nvSpPr>
            <p:spPr>
              <a:xfrm>
                <a:off x="379310" y="946665"/>
                <a:ext cx="3678982" cy="813813"/>
              </a:xfrm>
              <a:prstGeom prst="rect">
                <a:avLst/>
              </a:prstGeom>
              <a:solidFill>
                <a:schemeClr val="accent5">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err="1">
                    <a:ln>
                      <a:noFill/>
                    </a:ln>
                    <a:solidFill>
                      <a:srgbClr val="0000FF"/>
                    </a:solidFill>
                    <a:effectLst/>
                    <a:uLnTx/>
                    <a:uFillTx/>
                    <a:latin typeface="Arial"/>
                    <a:ea typeface="宋体"/>
                    <a:cs typeface="+mn-cs"/>
                  </a:rPr>
                  <a:t>EicC</a:t>
                </a:r>
                <a:r>
                  <a:rPr kumimoji="0" lang="en-US" altLang="zh-CN" sz="2000" b="1" i="0" u="none" strike="noStrike" kern="1200" cap="none" spc="0" normalizeH="0" baseline="0" noProof="0" dirty="0">
                    <a:ln>
                      <a:noFill/>
                    </a:ln>
                    <a:solidFill>
                      <a:srgbClr val="0000FF"/>
                    </a:solidFill>
                    <a:effectLst/>
                    <a:uLnTx/>
                    <a:uFillTx/>
                    <a:latin typeface="Arial"/>
                    <a:ea typeface="宋体"/>
                    <a:cs typeface="+mn-cs"/>
                  </a:rPr>
                  <a:t>-I</a:t>
                </a:r>
                <a:r>
                  <a:rPr lang="en-US" altLang="zh-CN" sz="2000" b="1" dirty="0">
                    <a:solidFill>
                      <a:srgbClr val="0000FF"/>
                    </a:solidFill>
                    <a:latin typeface="Arial"/>
                    <a:ea typeface="宋体"/>
                  </a:rPr>
                  <a:t>: </a:t>
                </a:r>
                <a:r>
                  <a:rPr kumimoji="0" lang="en-US" altLang="zh-CN" sz="2000" b="1" i="0" u="none" strike="noStrike" kern="1200" cap="none" spc="0" normalizeH="0" baseline="0" noProof="0" dirty="0">
                    <a:ln>
                      <a:noFill/>
                    </a:ln>
                    <a:solidFill>
                      <a:srgbClr val="FF0000"/>
                    </a:solidFill>
                    <a:effectLst/>
                    <a:uLnTx/>
                    <a:uFillTx/>
                    <a:latin typeface="Arial"/>
                    <a:ea typeface="宋体"/>
                    <a:cs typeface="+mn-cs"/>
                  </a:rPr>
                  <a:t>25GeV p </a:t>
                </a:r>
                <a:r>
                  <a:rPr kumimoji="0" lang="en-US" altLang="zh-CN" sz="2000" b="1" i="0" u="none" strike="noStrike" kern="1200" cap="none" spc="0" normalizeH="0" baseline="0" noProof="0" dirty="0">
                    <a:ln>
                      <a:noFill/>
                    </a:ln>
                    <a:solidFill>
                      <a:prstClr val="black"/>
                    </a:solidFill>
                    <a:effectLst/>
                    <a:uLnTx/>
                    <a:uFillTx/>
                    <a:latin typeface="Arial"/>
                    <a:ea typeface="宋体"/>
                    <a:cs typeface="+mn-cs"/>
                  </a:rPr>
                  <a:t>+</a:t>
                </a:r>
                <a:r>
                  <a:rPr kumimoji="0" lang="en-US" altLang="zh-CN" sz="2000" b="1" i="0" u="none" strike="noStrike" kern="1200" cap="none" spc="0" normalizeH="0" baseline="0" noProof="0" dirty="0">
                    <a:ln>
                      <a:noFill/>
                    </a:ln>
                    <a:solidFill>
                      <a:srgbClr val="FF0000"/>
                    </a:solidFill>
                    <a:effectLst/>
                    <a:uLnTx/>
                    <a:uFillTx/>
                    <a:latin typeface="Arial"/>
                    <a:ea typeface="宋体"/>
                    <a:cs typeface="+mn-cs"/>
                  </a:rPr>
                  <a:t> </a:t>
                </a:r>
                <a:r>
                  <a:rPr kumimoji="0" lang="en-US" altLang="zh-CN" sz="2000" b="1" i="0" u="none" strike="noStrike" kern="1200" cap="none" spc="0" normalizeH="0" baseline="0" noProof="0" dirty="0">
                    <a:ln>
                      <a:noFill/>
                    </a:ln>
                    <a:solidFill>
                      <a:srgbClr val="00B050"/>
                    </a:solidFill>
                    <a:effectLst/>
                    <a:uLnTx/>
                    <a:uFillTx/>
                    <a:latin typeface="Arial"/>
                    <a:ea typeface="宋体"/>
                    <a:cs typeface="+mn-cs"/>
                  </a:rPr>
                  <a:t>3.5GeV 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zh-CN" altLang="en-US" sz="2000" b="1" i="0" u="none" strike="noStrike" kern="1200" cap="none" spc="0" normalizeH="0" baseline="0" noProof="0" dirty="0">
                    <a:ln>
                      <a:noFill/>
                    </a:ln>
                    <a:solidFill>
                      <a:srgbClr val="FF0000"/>
                    </a:solidFill>
                    <a:effectLst/>
                    <a:uLnTx/>
                    <a:uFillTx/>
                    <a:latin typeface="Arial"/>
                    <a:ea typeface="宋体"/>
                    <a:cs typeface="+mn-cs"/>
                  </a:rPr>
                  <a:t>            </a:t>
                </a:r>
                <a14:m>
                  <m:oMath xmlns:m="http://schemas.openxmlformats.org/officeDocument/2006/math">
                    <m:rad>
                      <m:radPr>
                        <m:degHide m:val="on"/>
                        <m:ctrlPr>
                          <a:rPr kumimoji="0" lang="zh-CN" altLang="en-US" sz="2000" b="1" i="1" u="none" strike="noStrike" kern="1200" cap="none" spc="0" normalizeH="0" baseline="0" noProof="0" smtClean="0">
                            <a:ln>
                              <a:noFill/>
                            </a:ln>
                            <a:solidFill>
                              <a:srgbClr val="7030A0"/>
                            </a:solidFill>
                            <a:effectLst/>
                            <a:uLnTx/>
                            <a:uFillTx/>
                            <a:latin typeface="Cambria Math" panose="02040503050406030204" pitchFamily="18" charset="0"/>
                            <a:cs typeface="+mn-cs"/>
                          </a:rPr>
                        </m:ctrlPr>
                      </m:radPr>
                      <m:deg/>
                      <m:e>
                        <m:r>
                          <a:rPr kumimoji="0" lang="en-US" altLang="zh-CN" sz="2000" b="1" i="1" u="none" strike="noStrike" kern="1200" cap="none" spc="0" normalizeH="0" baseline="0" noProof="0" smtClean="0">
                            <a:ln>
                              <a:noFill/>
                            </a:ln>
                            <a:solidFill>
                              <a:srgbClr val="7030A0"/>
                            </a:solidFill>
                            <a:effectLst/>
                            <a:uLnTx/>
                            <a:uFillTx/>
                            <a:latin typeface="Cambria Math" panose="02040503050406030204" pitchFamily="18" charset="0"/>
                            <a:cs typeface="+mn-cs"/>
                          </a:rPr>
                          <m:t>𝑺</m:t>
                        </m:r>
                      </m:e>
                    </m:rad>
                  </m:oMath>
                </a14:m>
                <a:r>
                  <a:rPr kumimoji="0" lang="en-US" altLang="zh-CN" sz="2000" b="1" i="0" u="none" strike="noStrike" kern="1200" cap="none" spc="0" normalizeH="0" baseline="0" noProof="0" dirty="0">
                    <a:ln>
                      <a:noFill/>
                    </a:ln>
                    <a:solidFill>
                      <a:srgbClr val="7030A0"/>
                    </a:solidFill>
                    <a:effectLst/>
                    <a:uLnTx/>
                    <a:uFillTx/>
                    <a:latin typeface="Arial"/>
                    <a:ea typeface="宋体"/>
                    <a:cs typeface="+mn-cs"/>
                  </a:rPr>
                  <a:t>=18.7GeV</a:t>
                </a:r>
              </a:p>
            </p:txBody>
          </p:sp>
        </mc:Choice>
        <mc:Fallback xmlns="">
          <p:sp>
            <p:nvSpPr>
              <p:cNvPr id="6" name="文本框 5"/>
              <p:cNvSpPr txBox="1">
                <a:spLocks noRot="1" noChangeAspect="1" noMove="1" noResize="1" noEditPoints="1" noAdjustHandles="1" noChangeArrowheads="1" noChangeShapeType="1" noTextEdit="1"/>
              </p:cNvSpPr>
              <p:nvPr/>
            </p:nvSpPr>
            <p:spPr>
              <a:xfrm>
                <a:off x="379310" y="946665"/>
                <a:ext cx="3678982" cy="813813"/>
              </a:xfrm>
              <a:prstGeom prst="rect">
                <a:avLst/>
              </a:prstGeom>
              <a:blipFill rotWithShape="0">
                <a:blip r:embed="rId4"/>
                <a:stretch>
                  <a:fillRect l="-1656" t="-2985" b="-12687"/>
                </a:stretch>
              </a:blipFill>
            </p:spPr>
            <p:txBody>
              <a:bodyPr/>
              <a:lstStyle/>
              <a:p>
                <a:r>
                  <a:rPr lang="zh-CN" altLang="en-US">
                    <a:noFill/>
                  </a:rPr>
                  <a:t> </a:t>
                </a:r>
              </a:p>
            </p:txBody>
          </p:sp>
        </mc:Fallback>
      </mc:AlternateContent>
      <p:sp>
        <p:nvSpPr>
          <p:cNvPr id="7" name="文本框 6"/>
          <p:cNvSpPr txBox="1"/>
          <p:nvPr/>
        </p:nvSpPr>
        <p:spPr>
          <a:xfrm>
            <a:off x="4723567" y="963565"/>
            <a:ext cx="3896452" cy="784830"/>
          </a:xfrm>
          <a:prstGeom prst="rect">
            <a:avLst/>
          </a:prstGeom>
          <a:solidFill>
            <a:schemeClr val="accent5">
              <a:lumMod val="20000"/>
              <a:lumOff val="80000"/>
            </a:schemeClr>
          </a:solidFill>
        </p:spPr>
        <p:txBody>
          <a:bodyPr wrap="square" rtlCol="0">
            <a:spAutoFit/>
          </a:bodyPr>
          <a:lstStyle/>
          <a:p>
            <a:pPr>
              <a:defRPr/>
            </a:pPr>
            <a:r>
              <a:rPr lang="en-US" altLang="zh-CN" sz="2000" b="1" dirty="0">
                <a:solidFill>
                  <a:srgbClr val="0000FF"/>
                </a:solidFill>
                <a:ea typeface="宋体"/>
              </a:rPr>
              <a:t>Luminosity: </a:t>
            </a:r>
            <a:r>
              <a:rPr lang="en-US" altLang="zh-CN" sz="2000" b="1" dirty="0">
                <a:solidFill>
                  <a:srgbClr val="C00000"/>
                </a:solidFill>
                <a:ea typeface="宋体"/>
              </a:rPr>
              <a:t>2.0×10</a:t>
            </a:r>
            <a:r>
              <a:rPr lang="en-US" altLang="zh-CN" sz="2000" b="1" baseline="30000" dirty="0">
                <a:solidFill>
                  <a:srgbClr val="C00000"/>
                </a:solidFill>
                <a:ea typeface="宋体"/>
              </a:rPr>
              <a:t>33 </a:t>
            </a:r>
            <a:r>
              <a:rPr lang="en-US" altLang="zh-CN" sz="2000" b="1" dirty="0">
                <a:solidFill>
                  <a:srgbClr val="C00000"/>
                </a:solidFill>
                <a:ea typeface="宋体"/>
              </a:rPr>
              <a:t>cm</a:t>
            </a:r>
            <a:r>
              <a:rPr lang="en-US" altLang="zh-CN" sz="2000" b="1" baseline="30000" dirty="0">
                <a:solidFill>
                  <a:srgbClr val="C00000"/>
                </a:solidFill>
                <a:ea typeface="宋体"/>
              </a:rPr>
              <a:t>-2</a:t>
            </a:r>
            <a:r>
              <a:rPr lang="en-US" altLang="zh-CN" sz="2000" b="1" dirty="0">
                <a:solidFill>
                  <a:srgbClr val="C00000"/>
                </a:solidFill>
                <a:ea typeface="宋体"/>
              </a:rPr>
              <a:t>s</a:t>
            </a:r>
            <a:r>
              <a:rPr lang="en-US" altLang="zh-CN" sz="2000" b="1" baseline="30000" dirty="0">
                <a:solidFill>
                  <a:srgbClr val="C00000"/>
                </a:solidFill>
                <a:ea typeface="宋体"/>
              </a:rPr>
              <a:t>-1 </a:t>
            </a:r>
          </a:p>
          <a:p>
            <a:pPr lvl="0" algn="ctr" defTabSz="457200">
              <a:spcBef>
                <a:spcPts val="600"/>
              </a:spcBef>
            </a:pPr>
            <a:r>
              <a:rPr lang="en-US" altLang="zh-CN" b="1" kern="100" dirty="0">
                <a:solidFill>
                  <a:srgbClr val="FF0000"/>
                </a:solidFill>
                <a:latin typeface="Arial" panose="020B0604020202020204" pitchFamily="34" charset="0"/>
                <a:cs typeface="Arial" panose="020B0604020202020204" pitchFamily="34" charset="0"/>
              </a:rPr>
              <a:t>                    </a:t>
            </a:r>
            <a:r>
              <a:rPr lang="en-US" altLang="zh-CN" sz="2000" b="1" kern="100" dirty="0">
                <a:solidFill>
                  <a:srgbClr val="FF0000"/>
                </a:solidFill>
                <a:latin typeface="Arial" panose="020B0604020202020204" pitchFamily="34" charset="0"/>
                <a:cs typeface="Arial" panose="020B0604020202020204" pitchFamily="34" charset="0"/>
              </a:rPr>
              <a:t>4.0×10</a:t>
            </a:r>
            <a:r>
              <a:rPr lang="en-US" altLang="zh-CN" sz="2000" b="1" kern="100" baseline="30000" dirty="0">
                <a:solidFill>
                  <a:srgbClr val="FF0000"/>
                </a:solidFill>
                <a:latin typeface="Arial" panose="020B0604020202020204" pitchFamily="34" charset="0"/>
                <a:cs typeface="Arial" panose="020B0604020202020204" pitchFamily="34" charset="0"/>
              </a:rPr>
              <a:t>33</a:t>
            </a:r>
            <a:r>
              <a:rPr lang="en-US" altLang="zh-CN" sz="2000" b="1" dirty="0">
                <a:solidFill>
                  <a:srgbClr val="FF0000"/>
                </a:solidFill>
              </a:rPr>
              <a:t> cm</a:t>
            </a:r>
            <a:r>
              <a:rPr lang="en-US" altLang="zh-CN" sz="2000" b="1" baseline="30000" dirty="0">
                <a:solidFill>
                  <a:srgbClr val="FF0000"/>
                </a:solidFill>
              </a:rPr>
              <a:t>-2</a:t>
            </a:r>
            <a:r>
              <a:rPr lang="en-US" altLang="zh-CN" sz="2000" b="1" dirty="0">
                <a:solidFill>
                  <a:srgbClr val="FF0000"/>
                </a:solidFill>
              </a:rPr>
              <a:t>s</a:t>
            </a:r>
            <a:r>
              <a:rPr lang="en-US" altLang="zh-CN" sz="2000" b="1" baseline="30000" dirty="0">
                <a:solidFill>
                  <a:srgbClr val="FF0000"/>
                </a:solidFill>
              </a:rPr>
              <a:t>-1</a:t>
            </a:r>
            <a:endParaRPr lang="zh-CN" altLang="en-US" sz="2000" b="1" kern="100" dirty="0">
              <a:solidFill>
                <a:srgbClr val="FF0000"/>
              </a:solidFill>
              <a:latin typeface="Arial" panose="020B0604020202020204" pitchFamily="34" charset="0"/>
              <a:cs typeface="Arial" panose="020B0604020202020204" pitchFamily="34" charset="0"/>
            </a:endParaRPr>
          </a:p>
        </p:txBody>
      </p:sp>
      <p:sp>
        <p:nvSpPr>
          <p:cNvPr id="2" name="椭圆 1"/>
          <p:cNvSpPr/>
          <p:nvPr/>
        </p:nvSpPr>
        <p:spPr bwMode="auto">
          <a:xfrm>
            <a:off x="6174770" y="1304818"/>
            <a:ext cx="2157573" cy="453851"/>
          </a:xfrm>
          <a:prstGeom prst="ellipse">
            <a:avLst/>
          </a:prstGeom>
          <a:noFill/>
          <a:ln>
            <a:solidFill>
              <a:srgbClr val="0000FF"/>
            </a:solidFill>
          </a:ln>
        </p:spPr>
        <p:txBody>
          <a:bodyPr vert="horz" wrap="square" lIns="91440" tIns="45720" rIns="91440" bIns="45720" numCol="1" rtlCol="0" anchor="t" anchorCtr="0" compatLnSpc="1"/>
          <a:lstStyle/>
          <a:p>
            <a:pPr marL="0" marR="0" indent="0" algn="l" defTabSz="914400" rtl="0" eaLnBrk="0" fontAlgn="base" latinLnBrk="0" hangingPunct="0">
              <a:lnSpc>
                <a:spcPct val="180000"/>
              </a:lnSpc>
              <a:spcBef>
                <a:spcPct val="0"/>
              </a:spcBef>
              <a:spcAft>
                <a:spcPct val="0"/>
              </a:spcAft>
              <a:buClr>
                <a:schemeClr val="tx1"/>
              </a:buClr>
              <a:buSzTx/>
              <a:buFont typeface="Wingdings" panose="05000000000000000000" charset="0"/>
              <a:buNone/>
            </a:pPr>
            <a:endParaRPr kumimoji="0" lang="zh-CN" altLang="en-US" sz="2000" b="1" i="0" u="none" strike="noStrike" cap="none" normalizeH="0" baseline="0">
              <a:ln>
                <a:noFill/>
              </a:ln>
              <a:solidFill>
                <a:srgbClr val="000000"/>
              </a:solidFill>
              <a:effectLst/>
              <a:latin typeface="Arial" panose="020B0604020202020204" pitchFamily="34" charset="0"/>
              <a:ea typeface="楷体_GB2312" charset="0"/>
              <a:cs typeface="Arial" panose="020B0604020202020204" pitchFamily="34" charset="0"/>
            </a:endParaRPr>
          </a:p>
        </p:txBody>
      </p:sp>
    </p:spTree>
    <p:extLst>
      <p:ext uri="{BB962C8B-B14F-4D97-AF65-F5344CB8AC3E}">
        <p14:creationId xmlns:p14="http://schemas.microsoft.com/office/powerpoint/2010/main" val="4201157611"/>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4113530011"/>
              </p:ext>
            </p:extLst>
          </p:nvPr>
        </p:nvGraphicFramePr>
        <p:xfrm>
          <a:off x="978196" y="881295"/>
          <a:ext cx="7262041" cy="5530625"/>
        </p:xfrm>
        <a:graphic>
          <a:graphicData uri="http://schemas.openxmlformats.org/drawingml/2006/table">
            <a:tbl>
              <a:tblPr firstRow="1" bandRow="1"/>
              <a:tblGrid>
                <a:gridCol w="2442861">
                  <a:extLst>
                    <a:ext uri="{9D8B030D-6E8A-4147-A177-3AD203B41FA5}">
                      <a16:colId xmlns:a16="http://schemas.microsoft.com/office/drawing/2014/main" val="20000"/>
                    </a:ext>
                  </a:extLst>
                </a:gridCol>
                <a:gridCol w="1204795">
                  <a:extLst>
                    <a:ext uri="{9D8B030D-6E8A-4147-A177-3AD203B41FA5}">
                      <a16:colId xmlns:a16="http://schemas.microsoft.com/office/drawing/2014/main" val="208478652"/>
                    </a:ext>
                  </a:extLst>
                </a:gridCol>
                <a:gridCol w="1204795">
                  <a:extLst>
                    <a:ext uri="{9D8B030D-6E8A-4147-A177-3AD203B41FA5}">
                      <a16:colId xmlns:a16="http://schemas.microsoft.com/office/drawing/2014/main" val="1785701065"/>
                    </a:ext>
                  </a:extLst>
                </a:gridCol>
                <a:gridCol w="1204795">
                  <a:extLst>
                    <a:ext uri="{9D8B030D-6E8A-4147-A177-3AD203B41FA5}">
                      <a16:colId xmlns:a16="http://schemas.microsoft.com/office/drawing/2014/main" val="20001"/>
                    </a:ext>
                  </a:extLst>
                </a:gridCol>
                <a:gridCol w="1204795">
                  <a:extLst>
                    <a:ext uri="{9D8B030D-6E8A-4147-A177-3AD203B41FA5}">
                      <a16:colId xmlns:a16="http://schemas.microsoft.com/office/drawing/2014/main" val="20002"/>
                    </a:ext>
                  </a:extLst>
                </a:gridCol>
              </a:tblGrid>
              <a:tr h="298060">
                <a:tc>
                  <a:txBody>
                    <a:bodyPr/>
                    <a:lstStyle/>
                    <a:p>
                      <a:pPr indent="0" algn="ctr">
                        <a:lnSpc>
                          <a:spcPct val="100000"/>
                        </a:lnSpc>
                        <a:spcBef>
                          <a:spcPts val="0"/>
                        </a:spcBef>
                        <a:spcAft>
                          <a:spcPts val="0"/>
                        </a:spcAft>
                      </a:pPr>
                      <a:endParaRPr lang="en-US" sz="2000" kern="100" dirty="0">
                        <a:solidFill>
                          <a:schemeClr val="bg2"/>
                        </a:solidFill>
                        <a:latin typeface="Arial" panose="020B0604020202020204" pitchFamily="34" charset="0"/>
                        <a:ea typeface="仿宋"/>
                        <a:cs typeface="Arial" panose="020B0604020202020204" pitchFamily="34" charset="0"/>
                      </a:endParaRPr>
                    </a:p>
                  </a:txBody>
                  <a:tcPr marL="46892" marR="46892" marT="0" marB="0" anchor="ctr">
                    <a:lnL w="12700" cmpd="sng">
                      <a:solidFill>
                        <a:sysClr val="window" lastClr="FFFFFF"/>
                      </a:solidFill>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gridSpan="2">
                  <a:txBody>
                    <a:bodyPr/>
                    <a:lstStyle/>
                    <a:p>
                      <a:pPr indent="0" algn="ctr">
                        <a:lnSpc>
                          <a:spcPct val="100000"/>
                        </a:lnSpc>
                        <a:spcBef>
                          <a:spcPts val="0"/>
                        </a:spcBef>
                        <a:spcAft>
                          <a:spcPts val="0"/>
                        </a:spcAft>
                      </a:pPr>
                      <a:r>
                        <a:rPr lang="en-US" altLang="zh-CN" sz="2000" b="1" kern="100" dirty="0">
                          <a:solidFill>
                            <a:srgbClr val="0000FF"/>
                          </a:solidFill>
                          <a:latin typeface="Arial" panose="020B0604020202020204" pitchFamily="34" charset="0"/>
                          <a:ea typeface="宋体"/>
                          <a:cs typeface="Arial" panose="020B0604020202020204" pitchFamily="34" charset="0"/>
                        </a:rPr>
                        <a:t>Old</a:t>
                      </a:r>
                      <a:endParaRPr lang="zh-CN" sz="2000" b="1" kern="100" dirty="0">
                        <a:solidFill>
                          <a:srgbClr val="0000FF"/>
                        </a:solidFill>
                        <a:latin typeface="Arial" panose="020B0604020202020204" pitchFamily="34" charset="0"/>
                        <a:ea typeface="宋体"/>
                        <a:cs typeface="Arial" panose="020B0604020202020204" pitchFamily="34" charset="0"/>
                      </a:endParaRPr>
                    </a:p>
                  </a:txBody>
                  <a:tcPr marL="0" marR="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pPr indent="0" algn="ctr">
                        <a:lnSpc>
                          <a:spcPct val="100000"/>
                        </a:lnSpc>
                        <a:spcBef>
                          <a:spcPts val="0"/>
                        </a:spcBef>
                        <a:spcAft>
                          <a:spcPts val="0"/>
                        </a:spcAft>
                      </a:pPr>
                      <a:endParaRPr lang="zh-CN" sz="1300" kern="100" dirty="0">
                        <a:solidFill>
                          <a:schemeClr val="tx1"/>
                        </a:solidFill>
                        <a:latin typeface="Arial" panose="020B0604020202020204" pitchFamily="34" charset="0"/>
                        <a:ea typeface="宋体"/>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gridSpan="2">
                  <a:txBody>
                    <a:bodyPr/>
                    <a:lstStyle/>
                    <a:p>
                      <a:pPr indent="0" algn="ctr">
                        <a:lnSpc>
                          <a:spcPct val="100000"/>
                        </a:lnSpc>
                        <a:spcBef>
                          <a:spcPts val="0"/>
                        </a:spcBef>
                        <a:spcAft>
                          <a:spcPts val="0"/>
                        </a:spcAft>
                      </a:pPr>
                      <a:r>
                        <a:rPr lang="en-US" altLang="zh-CN" sz="2000" b="1" kern="100" dirty="0">
                          <a:solidFill>
                            <a:srgbClr val="0000FF"/>
                          </a:solidFill>
                          <a:latin typeface="Arial" panose="020B0604020202020204" pitchFamily="34" charset="0"/>
                          <a:ea typeface="宋体"/>
                          <a:cs typeface="Arial" panose="020B0604020202020204" pitchFamily="34" charset="0"/>
                        </a:rPr>
                        <a:t>New</a:t>
                      </a:r>
                      <a:endParaRPr lang="zh-CN" sz="2000" b="1" kern="100" dirty="0">
                        <a:solidFill>
                          <a:srgbClr val="0000FF"/>
                        </a:solidFill>
                        <a:latin typeface="Arial" panose="020B0604020202020204" pitchFamily="34" charset="0"/>
                        <a:ea typeface="宋体"/>
                        <a:cs typeface="Arial" panose="020B0604020202020204" pitchFamily="34" charset="0"/>
                      </a:endParaRPr>
                    </a:p>
                  </a:txBody>
                  <a:tcPr marL="0" marR="0" marT="0" marB="0" anchor="ctr">
                    <a:lnL w="28575" cap="flat" cmpd="sng" algn="ctr">
                      <a:solidFill>
                        <a:schemeClr val="bg2"/>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indent="0" algn="ctr">
                        <a:lnSpc>
                          <a:spcPct val="100000"/>
                        </a:lnSpc>
                        <a:spcBef>
                          <a:spcPts val="0"/>
                        </a:spcBef>
                        <a:spcAft>
                          <a:spcPts val="0"/>
                        </a:spcAft>
                      </a:pPr>
                      <a:endParaRPr lang="zh-CN" sz="1300" kern="100" dirty="0">
                        <a:solidFill>
                          <a:schemeClr val="tx1"/>
                        </a:solidFill>
                        <a:latin typeface="Arial" panose="020B0604020202020204" pitchFamily="34" charset="0"/>
                        <a:ea typeface="宋体"/>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2233358281"/>
                  </a:ext>
                </a:extLst>
              </a:tr>
              <a:tr h="232425">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indent="0" algn="ctr">
                        <a:lnSpc>
                          <a:spcPct val="100000"/>
                        </a:lnSpc>
                        <a:spcBef>
                          <a:spcPts val="0"/>
                        </a:spcBef>
                        <a:spcAft>
                          <a:spcPts val="0"/>
                        </a:spcAft>
                      </a:pPr>
                      <a:r>
                        <a:rPr lang="en-US" altLang="zh-CN" sz="1300" kern="100" dirty="0">
                          <a:solidFill>
                            <a:schemeClr val="bg2"/>
                          </a:solidFill>
                          <a:latin typeface="Arial" panose="020B0604020202020204" pitchFamily="34" charset="0"/>
                          <a:ea typeface="仿宋"/>
                          <a:cs typeface="Arial" panose="020B0604020202020204" pitchFamily="34" charset="0"/>
                        </a:rPr>
                        <a:t>particle</a:t>
                      </a:r>
                      <a:endParaRPr lang="en-US" sz="1300" kern="100" dirty="0">
                        <a:solidFill>
                          <a:schemeClr val="bg2"/>
                        </a:solidFill>
                        <a:latin typeface="Arial" panose="020B0604020202020204" pitchFamily="34" charset="0"/>
                        <a:ea typeface="仿宋"/>
                        <a:cs typeface="Arial" panose="020B0604020202020204" pitchFamily="34" charset="0"/>
                      </a:endParaRPr>
                    </a:p>
                  </a:txBody>
                  <a:tcPr marL="46892" marR="4689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28575" cap="flat" cmpd="sng" algn="ctr">
                      <a:solidFill>
                        <a:schemeClr val="bg2"/>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indent="0" algn="ctr">
                        <a:lnSpc>
                          <a:spcPct val="100000"/>
                        </a:lnSpc>
                        <a:spcBef>
                          <a:spcPts val="0"/>
                        </a:spcBef>
                        <a:spcAft>
                          <a:spcPts val="0"/>
                        </a:spcAft>
                      </a:pPr>
                      <a:r>
                        <a:rPr lang="en-US" sz="1300" kern="100" dirty="0">
                          <a:solidFill>
                            <a:srgbClr val="0000FF"/>
                          </a:solidFill>
                          <a:latin typeface="Arial" panose="020B0604020202020204" pitchFamily="34" charset="0"/>
                          <a:cs typeface="Arial" panose="020B0604020202020204" pitchFamily="34" charset="0"/>
                        </a:rPr>
                        <a:t>p</a:t>
                      </a:r>
                      <a:endParaRPr lang="zh-CN" sz="1300" kern="100" dirty="0">
                        <a:solidFill>
                          <a:srgbClr val="0000FF"/>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28575" cap="flat" cmpd="sng" algn="ctr">
                      <a:solidFill>
                        <a:schemeClr val="bg2"/>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indent="0" algn="ctr">
                        <a:lnSpc>
                          <a:spcPct val="100000"/>
                        </a:lnSpc>
                        <a:spcBef>
                          <a:spcPts val="0"/>
                        </a:spcBef>
                        <a:spcAft>
                          <a:spcPts val="0"/>
                        </a:spcAft>
                      </a:pPr>
                      <a:r>
                        <a:rPr lang="en-US" sz="1300" kern="100" dirty="0">
                          <a:solidFill>
                            <a:srgbClr val="0000FF"/>
                          </a:solidFill>
                          <a:latin typeface="Arial" panose="020B0604020202020204" pitchFamily="34" charset="0"/>
                          <a:cs typeface="Arial" panose="020B0604020202020204" pitchFamily="34" charset="0"/>
                        </a:rPr>
                        <a:t>e</a:t>
                      </a:r>
                      <a:endParaRPr lang="zh-CN" sz="1300" kern="100" dirty="0">
                        <a:solidFill>
                          <a:srgbClr val="0000FF"/>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28575" cap="flat" cmpd="sng" algn="ctr">
                      <a:solidFill>
                        <a:schemeClr val="bg2"/>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indent="0" algn="ctr">
                        <a:lnSpc>
                          <a:spcPct val="100000"/>
                        </a:lnSpc>
                        <a:spcBef>
                          <a:spcPts val="0"/>
                        </a:spcBef>
                        <a:spcAft>
                          <a:spcPts val="0"/>
                        </a:spcAft>
                      </a:pPr>
                      <a:r>
                        <a:rPr lang="en-US" sz="1300" kern="100" dirty="0">
                          <a:solidFill>
                            <a:srgbClr val="0000FF"/>
                          </a:solidFill>
                          <a:latin typeface="Arial" panose="020B0604020202020204" pitchFamily="34" charset="0"/>
                          <a:cs typeface="Arial" panose="020B0604020202020204" pitchFamily="34" charset="0"/>
                        </a:rPr>
                        <a:t>p</a:t>
                      </a:r>
                      <a:endParaRPr lang="zh-CN" sz="1300" kern="100" dirty="0">
                        <a:solidFill>
                          <a:srgbClr val="0000FF"/>
                        </a:solidFill>
                        <a:latin typeface="Arial" panose="020B0604020202020204" pitchFamily="34" charset="0"/>
                        <a:ea typeface="宋体"/>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28575" cap="flat" cmpd="sng" algn="ctr">
                      <a:solidFill>
                        <a:schemeClr val="bg2"/>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b="1" kern="1200">
                          <a:solidFill>
                            <a:schemeClr val="lt1"/>
                          </a:solidFill>
                          <a:latin typeface="Arial"/>
                          <a:ea typeface="宋体"/>
                        </a:defRPr>
                      </a:lvl1pPr>
                      <a:lvl2pPr marL="457200" algn="l" defTabSz="914400" rtl="0" eaLnBrk="1" latinLnBrk="0" hangingPunct="1">
                        <a:defRPr sz="1800" b="1" kern="1200">
                          <a:solidFill>
                            <a:schemeClr val="lt1"/>
                          </a:solidFill>
                          <a:latin typeface="Arial"/>
                          <a:ea typeface="宋体"/>
                        </a:defRPr>
                      </a:lvl2pPr>
                      <a:lvl3pPr marL="914400" algn="l" defTabSz="914400" rtl="0" eaLnBrk="1" latinLnBrk="0" hangingPunct="1">
                        <a:defRPr sz="1800" b="1" kern="1200">
                          <a:solidFill>
                            <a:schemeClr val="lt1"/>
                          </a:solidFill>
                          <a:latin typeface="Arial"/>
                          <a:ea typeface="宋体"/>
                        </a:defRPr>
                      </a:lvl3pPr>
                      <a:lvl4pPr marL="1371600" algn="l" defTabSz="914400" rtl="0" eaLnBrk="1" latinLnBrk="0" hangingPunct="1">
                        <a:defRPr sz="1800" b="1" kern="1200">
                          <a:solidFill>
                            <a:schemeClr val="lt1"/>
                          </a:solidFill>
                          <a:latin typeface="Arial"/>
                          <a:ea typeface="宋体"/>
                        </a:defRPr>
                      </a:lvl4pPr>
                      <a:lvl5pPr marL="1828800" algn="l" defTabSz="914400" rtl="0" eaLnBrk="1" latinLnBrk="0" hangingPunct="1">
                        <a:defRPr sz="1800" b="1" kern="1200">
                          <a:solidFill>
                            <a:schemeClr val="lt1"/>
                          </a:solidFill>
                          <a:latin typeface="Arial"/>
                          <a:ea typeface="宋体"/>
                        </a:defRPr>
                      </a:lvl5pPr>
                      <a:lvl6pPr marL="2286000" algn="l" defTabSz="914400" rtl="0" eaLnBrk="1" latinLnBrk="0" hangingPunct="1">
                        <a:defRPr sz="1800" b="1" kern="1200">
                          <a:solidFill>
                            <a:schemeClr val="lt1"/>
                          </a:solidFill>
                          <a:latin typeface="Arial"/>
                          <a:ea typeface="宋体"/>
                        </a:defRPr>
                      </a:lvl6pPr>
                      <a:lvl7pPr marL="2743200" algn="l" defTabSz="914400" rtl="0" eaLnBrk="1" latinLnBrk="0" hangingPunct="1">
                        <a:defRPr sz="1800" b="1" kern="1200">
                          <a:solidFill>
                            <a:schemeClr val="lt1"/>
                          </a:solidFill>
                          <a:latin typeface="Arial"/>
                          <a:ea typeface="宋体"/>
                        </a:defRPr>
                      </a:lvl7pPr>
                      <a:lvl8pPr marL="3200400" algn="l" defTabSz="914400" rtl="0" eaLnBrk="1" latinLnBrk="0" hangingPunct="1">
                        <a:defRPr sz="1800" b="1" kern="1200">
                          <a:solidFill>
                            <a:schemeClr val="lt1"/>
                          </a:solidFill>
                          <a:latin typeface="Arial"/>
                          <a:ea typeface="宋体"/>
                        </a:defRPr>
                      </a:lvl8pPr>
                      <a:lvl9pPr marL="3657600" algn="l" defTabSz="914400" rtl="0" eaLnBrk="1" latinLnBrk="0" hangingPunct="1">
                        <a:defRPr sz="1800" b="1" kern="1200">
                          <a:solidFill>
                            <a:schemeClr val="lt1"/>
                          </a:solidFill>
                          <a:latin typeface="Arial"/>
                          <a:ea typeface="宋体"/>
                        </a:defRPr>
                      </a:lvl9pPr>
                    </a:lstStyle>
                    <a:p>
                      <a:pPr indent="0" algn="ctr">
                        <a:lnSpc>
                          <a:spcPct val="100000"/>
                        </a:lnSpc>
                        <a:spcBef>
                          <a:spcPts val="0"/>
                        </a:spcBef>
                        <a:spcAft>
                          <a:spcPts val="0"/>
                        </a:spcAft>
                      </a:pPr>
                      <a:r>
                        <a:rPr lang="en-US" sz="1300" kern="100" dirty="0">
                          <a:solidFill>
                            <a:srgbClr val="0000FF"/>
                          </a:solidFill>
                          <a:latin typeface="Arial" panose="020B0604020202020204" pitchFamily="34" charset="0"/>
                          <a:cs typeface="Arial" panose="020B0604020202020204" pitchFamily="34" charset="0"/>
                        </a:rPr>
                        <a:t>e</a:t>
                      </a:r>
                      <a:endParaRPr lang="zh-CN" sz="1300" kern="100" dirty="0">
                        <a:solidFill>
                          <a:srgbClr val="0000FF"/>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28575" cap="flat" cmpd="sng" algn="ctr">
                      <a:solidFill>
                        <a:schemeClr val="bg2"/>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232425">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kern="100" dirty="0">
                          <a:solidFill>
                            <a:schemeClr val="bg2"/>
                          </a:solidFill>
                          <a:latin typeface="Arial" panose="020B0604020202020204" pitchFamily="34" charset="0"/>
                          <a:cs typeface="Arial" panose="020B0604020202020204" pitchFamily="34" charset="0"/>
                        </a:rPr>
                        <a:t>circumference</a:t>
                      </a:r>
                      <a:r>
                        <a:rPr lang="en-US" sz="1300" kern="100" dirty="0">
                          <a:solidFill>
                            <a:schemeClr val="bg2"/>
                          </a:solidFill>
                          <a:latin typeface="Arial" panose="020B0604020202020204" pitchFamily="34" charset="0"/>
                          <a:cs typeface="Arial" panose="020B0604020202020204" pitchFamily="34" charset="0"/>
                        </a:rPr>
                        <a:t>(m)</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1350</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876</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1350</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820</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232425">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kern="100" dirty="0">
                          <a:solidFill>
                            <a:schemeClr val="bg2"/>
                          </a:solidFill>
                          <a:latin typeface="Arial" panose="020B0604020202020204" pitchFamily="34" charset="0"/>
                          <a:cs typeface="Arial" panose="020B0604020202020204" pitchFamily="34" charset="0"/>
                        </a:rPr>
                        <a:t>energy</a:t>
                      </a:r>
                      <a:r>
                        <a:rPr lang="en-US" sz="1300" kern="100" dirty="0">
                          <a:solidFill>
                            <a:schemeClr val="bg2"/>
                          </a:solidFill>
                          <a:latin typeface="Arial" panose="020B0604020202020204" pitchFamily="34" charset="0"/>
                          <a:cs typeface="Arial" panose="020B0604020202020204" pitchFamily="34" charset="0"/>
                        </a:rPr>
                        <a:t>(GeV)</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25</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3.5</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25</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3.5</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232425">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kern="100" dirty="0" err="1">
                          <a:solidFill>
                            <a:schemeClr val="bg2"/>
                          </a:solidFill>
                          <a:latin typeface="Arial" panose="020B0604020202020204" pitchFamily="34" charset="0"/>
                          <a:cs typeface="Arial" panose="020B0604020202020204" pitchFamily="34" charset="0"/>
                        </a:rPr>
                        <a:t>Bρ</a:t>
                      </a:r>
                      <a:r>
                        <a:rPr lang="en-US" sz="1300" kern="100" dirty="0">
                          <a:solidFill>
                            <a:schemeClr val="bg2"/>
                          </a:solidFill>
                          <a:latin typeface="Arial" panose="020B0604020202020204" pitchFamily="34" charset="0"/>
                          <a:cs typeface="Arial" panose="020B0604020202020204" pitchFamily="34" charset="0"/>
                        </a:rPr>
                        <a:t>(</a:t>
                      </a:r>
                      <a:r>
                        <a:rPr lang="en-US" sz="1300" kern="100" dirty="0" err="1">
                          <a:solidFill>
                            <a:schemeClr val="bg2"/>
                          </a:solidFill>
                          <a:latin typeface="Arial" panose="020B0604020202020204" pitchFamily="34" charset="0"/>
                          <a:cs typeface="Arial" panose="020B0604020202020204" pitchFamily="34" charset="0"/>
                        </a:rPr>
                        <a:t>T·m</a:t>
                      </a:r>
                      <a:r>
                        <a:rPr lang="en-US" sz="1300" kern="100" dirty="0">
                          <a:solidFill>
                            <a:schemeClr val="bg2"/>
                          </a:solidFill>
                          <a:latin typeface="Arial" panose="020B0604020202020204" pitchFamily="34" charset="0"/>
                          <a:cs typeface="Arial" panose="020B0604020202020204" pitchFamily="34" charset="0"/>
                        </a:rPr>
                        <a:t>)</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kern="100" dirty="0">
                          <a:solidFill>
                            <a:schemeClr val="bg2"/>
                          </a:solidFill>
                          <a:latin typeface="Arial" panose="020B0604020202020204" pitchFamily="34" charset="0"/>
                          <a:ea typeface="宋体"/>
                          <a:cs typeface="Arial" panose="020B0604020202020204" pitchFamily="34" charset="0"/>
                        </a:rPr>
                        <a:t>87</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11.7</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kern="100" dirty="0">
                          <a:solidFill>
                            <a:schemeClr val="bg2"/>
                          </a:solidFill>
                          <a:latin typeface="Arial" panose="020B0604020202020204" pitchFamily="34" charset="0"/>
                          <a:ea typeface="宋体"/>
                          <a:cs typeface="Arial" panose="020B0604020202020204" pitchFamily="34" charset="0"/>
                        </a:rPr>
                        <a:t>87</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11.7</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282999">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kern="100" dirty="0" err="1">
                          <a:solidFill>
                            <a:schemeClr val="bg2"/>
                          </a:solidFill>
                          <a:latin typeface="Arial" panose="020B0604020202020204" pitchFamily="34" charset="0"/>
                          <a:cs typeface="Arial" panose="020B0604020202020204" pitchFamily="34" charset="0"/>
                        </a:rPr>
                        <a:t>f</a:t>
                      </a:r>
                      <a:r>
                        <a:rPr lang="en-US" altLang="zh-CN" sz="1300" kern="100" baseline="-25000" dirty="0" err="1">
                          <a:solidFill>
                            <a:schemeClr val="bg2"/>
                          </a:solidFill>
                          <a:latin typeface="Arial" panose="020B0604020202020204" pitchFamily="34" charset="0"/>
                          <a:cs typeface="Arial" panose="020B0604020202020204" pitchFamily="34" charset="0"/>
                        </a:rPr>
                        <a:t>collision</a:t>
                      </a:r>
                      <a:r>
                        <a:rPr lang="en-US" sz="1300" kern="100" dirty="0">
                          <a:solidFill>
                            <a:schemeClr val="bg2"/>
                          </a:solidFill>
                          <a:latin typeface="Arial" panose="020B0604020202020204" pitchFamily="34" charset="0"/>
                          <a:cs typeface="Arial" panose="020B0604020202020204" pitchFamily="34" charset="0"/>
                        </a:rPr>
                        <a:t>(MHz)</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85000"/>
                      </a:schemeClr>
                    </a:solidFill>
                  </a:tcPr>
                </a:tc>
                <a:tc gridSpan="2">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b="0" kern="100" dirty="0">
                          <a:solidFill>
                            <a:srgbClr val="FF0000"/>
                          </a:solidFill>
                          <a:latin typeface="Arial" panose="020B0604020202020204" pitchFamily="34" charset="0"/>
                          <a:cs typeface="Arial" panose="020B0604020202020204" pitchFamily="34" charset="0"/>
                        </a:rPr>
                        <a:t>750</a:t>
                      </a:r>
                      <a:endParaRPr lang="zh-CN" sz="1300" b="0" kern="100" dirty="0">
                        <a:solidFill>
                          <a:srgbClr val="FF0000"/>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127000" algn="ctr">
                        <a:lnSpc>
                          <a:spcPct val="100000"/>
                        </a:lnSpc>
                        <a:spcBef>
                          <a:spcPts val="0"/>
                        </a:spcBef>
                        <a:spcAft>
                          <a:spcPts val="0"/>
                        </a:spcAft>
                      </a:pPr>
                      <a:endParaRPr lang="zh-CN" sz="1300" kern="100" dirty="0">
                        <a:solidFill>
                          <a:schemeClr val="bg2"/>
                        </a:solidFill>
                        <a:latin typeface="Arial" panose="020B0604020202020204" pitchFamily="34" charset="0"/>
                        <a:ea typeface="宋体"/>
                        <a:cs typeface="Arial" panose="020B0604020202020204" pitchFamily="34" charset="0"/>
                      </a:endParaRPr>
                    </a:p>
                  </a:txBody>
                  <a:tcPr marL="46892" marR="4689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gridSpan="2">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b="1" kern="100" dirty="0">
                          <a:solidFill>
                            <a:srgbClr val="FF0000"/>
                          </a:solidFill>
                          <a:latin typeface="Arial" panose="020B0604020202020204" pitchFamily="34" charset="0"/>
                          <a:ea typeface="宋体"/>
                          <a:cs typeface="Arial" panose="020B0604020202020204" pitchFamily="34" charset="0"/>
                        </a:rPr>
                        <a:t>30</a:t>
                      </a:r>
                      <a:endParaRPr lang="zh-CN" sz="1300" b="1" kern="100" dirty="0">
                        <a:solidFill>
                          <a:srgbClr val="FF0000"/>
                        </a:solidFill>
                        <a:latin typeface="Arial" panose="020B0604020202020204" pitchFamily="34" charset="0"/>
                        <a:ea typeface="宋体"/>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127000" algn="ctr">
                        <a:lnSpc>
                          <a:spcPct val="100000"/>
                        </a:lnSpc>
                        <a:spcBef>
                          <a:spcPts val="0"/>
                        </a:spcBef>
                        <a:spcAft>
                          <a:spcPts val="0"/>
                        </a:spcAft>
                      </a:pPr>
                      <a:endParaRPr lang="zh-CN" sz="1300" kern="100" dirty="0">
                        <a:solidFill>
                          <a:schemeClr val="bg2"/>
                        </a:solidFill>
                        <a:latin typeface="Arial" panose="020B0604020202020204" pitchFamily="34" charset="0"/>
                        <a:ea typeface="宋体"/>
                        <a:cs typeface="Arial" panose="020B0604020202020204" pitchFamily="34" charset="0"/>
                      </a:endParaRPr>
                    </a:p>
                  </a:txBody>
                  <a:tcPr marL="46892" marR="4689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04"/>
                  </a:ext>
                </a:extLst>
              </a:tr>
              <a:tr h="295407">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kern="100" dirty="0">
                          <a:solidFill>
                            <a:schemeClr val="bg2"/>
                          </a:solidFill>
                          <a:latin typeface="Arial" panose="020B0604020202020204" pitchFamily="34" charset="0"/>
                          <a:cs typeface="Arial" panose="020B0604020202020204" pitchFamily="34" charset="0"/>
                        </a:rPr>
                        <a:t>particles per bunch</a:t>
                      </a:r>
                      <a:r>
                        <a:rPr lang="en-US" sz="1300" kern="100" dirty="0">
                          <a:solidFill>
                            <a:schemeClr val="bg2"/>
                          </a:solidFill>
                          <a:latin typeface="Arial" panose="020B0604020202020204" pitchFamily="34" charset="0"/>
                          <a:cs typeface="Arial" panose="020B0604020202020204" pitchFamily="34" charset="0"/>
                        </a:rPr>
                        <a:t>(×10</a:t>
                      </a:r>
                      <a:r>
                        <a:rPr lang="en-US" sz="1300" kern="100" baseline="30000" dirty="0">
                          <a:solidFill>
                            <a:schemeClr val="bg2"/>
                          </a:solidFill>
                          <a:latin typeface="Arial" panose="020B0604020202020204" pitchFamily="34" charset="0"/>
                          <a:cs typeface="Arial" panose="020B0604020202020204" pitchFamily="34" charset="0"/>
                        </a:rPr>
                        <a:t>10</a:t>
                      </a:r>
                      <a:r>
                        <a:rPr lang="en-US" sz="1300" kern="100" dirty="0">
                          <a:solidFill>
                            <a:schemeClr val="bg2"/>
                          </a:solidFill>
                          <a:latin typeface="Arial" panose="020B0604020202020204" pitchFamily="34" charset="0"/>
                          <a:cs typeface="Arial" panose="020B0604020202020204" pitchFamily="34" charset="0"/>
                        </a:rPr>
                        <a:t>)</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b="0" kern="100" dirty="0">
                          <a:solidFill>
                            <a:srgbClr val="FF0000"/>
                          </a:solidFill>
                          <a:latin typeface="Arial" panose="020B0604020202020204" pitchFamily="34" charset="0"/>
                          <a:ea typeface="+mn-ea"/>
                          <a:cs typeface="Arial" panose="020B0604020202020204" pitchFamily="34" charset="0"/>
                        </a:rPr>
                        <a:t>0.5</a:t>
                      </a:r>
                      <a:endParaRPr lang="zh-CN" sz="1300" b="0" kern="100" dirty="0">
                        <a:solidFill>
                          <a:srgbClr val="FF0000"/>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b="0" kern="100" dirty="0">
                          <a:solidFill>
                            <a:srgbClr val="FF0000"/>
                          </a:solidFill>
                          <a:latin typeface="Arial" panose="020B0604020202020204" pitchFamily="34" charset="0"/>
                          <a:cs typeface="Arial" panose="020B0604020202020204" pitchFamily="34" charset="0"/>
                        </a:rPr>
                        <a:t>2.6</a:t>
                      </a:r>
                      <a:endParaRPr lang="zh-CN" sz="1300" b="0" kern="100" dirty="0">
                        <a:solidFill>
                          <a:srgbClr val="FF0000"/>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b="1" kern="100" dirty="0">
                          <a:solidFill>
                            <a:srgbClr val="FF0000"/>
                          </a:solidFill>
                          <a:latin typeface="Arial" panose="020B0604020202020204" pitchFamily="34" charset="0"/>
                          <a:ea typeface="+mn-ea"/>
                          <a:cs typeface="Arial" panose="020B0604020202020204" pitchFamily="34" charset="0"/>
                        </a:rPr>
                        <a:t>10.4</a:t>
                      </a:r>
                      <a:endParaRPr lang="zh-CN" sz="1300" b="1" kern="100" dirty="0">
                        <a:solidFill>
                          <a:srgbClr val="FF0000"/>
                        </a:solidFill>
                        <a:latin typeface="Arial" panose="020B0604020202020204" pitchFamily="34" charset="0"/>
                        <a:ea typeface="宋体"/>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b="1" kern="100" dirty="0">
                          <a:solidFill>
                            <a:srgbClr val="FF0000"/>
                          </a:solidFill>
                          <a:latin typeface="Arial" panose="020B0604020202020204" pitchFamily="34" charset="0"/>
                          <a:cs typeface="Arial" panose="020B0604020202020204" pitchFamily="34" charset="0"/>
                        </a:rPr>
                        <a:t>62.5</a:t>
                      </a:r>
                      <a:endParaRPr lang="zh-CN" sz="1300" b="1" kern="100" dirty="0">
                        <a:solidFill>
                          <a:srgbClr val="FF0000"/>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7"/>
                  </a:ext>
                </a:extLst>
              </a:tr>
              <a:tr h="278683">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err="1">
                          <a:solidFill>
                            <a:schemeClr val="bg2"/>
                          </a:solidFill>
                          <a:latin typeface="Arial" panose="020B0604020202020204" pitchFamily="34" charset="0"/>
                          <a:cs typeface="Arial" panose="020B0604020202020204" pitchFamily="34" charset="0"/>
                        </a:rPr>
                        <a:t>ε</a:t>
                      </a:r>
                      <a:r>
                        <a:rPr lang="en-US" sz="1300" kern="100" baseline="-25000" dirty="0" err="1">
                          <a:solidFill>
                            <a:schemeClr val="bg2"/>
                          </a:solidFill>
                          <a:latin typeface="Arial" panose="020B0604020202020204" pitchFamily="34" charset="0"/>
                          <a:cs typeface="Arial" panose="020B0604020202020204" pitchFamily="34" charset="0"/>
                        </a:rPr>
                        <a:t>x</a:t>
                      </a:r>
                      <a:r>
                        <a:rPr lang="en-US" sz="1300" kern="100" baseline="0" dirty="0">
                          <a:solidFill>
                            <a:schemeClr val="bg2"/>
                          </a:solidFill>
                          <a:latin typeface="Arial" panose="020B0604020202020204" pitchFamily="34" charset="0"/>
                          <a:cs typeface="Arial" panose="020B0604020202020204" pitchFamily="34" charset="0"/>
                        </a:rPr>
                        <a:t>, </a:t>
                      </a:r>
                      <a:r>
                        <a:rPr lang="en-US" altLang="zh-CN" sz="1300" kern="100" dirty="0" err="1">
                          <a:solidFill>
                            <a:schemeClr val="bg2"/>
                          </a:solidFill>
                          <a:latin typeface="Arial" panose="020B0604020202020204" pitchFamily="34" charset="0"/>
                          <a:cs typeface="Arial" panose="020B0604020202020204" pitchFamily="34" charset="0"/>
                        </a:rPr>
                        <a:t>ε</a:t>
                      </a:r>
                      <a:r>
                        <a:rPr lang="en-US" altLang="zh-CN" sz="1300" kern="100" baseline="-25000" dirty="0" err="1">
                          <a:solidFill>
                            <a:schemeClr val="bg2"/>
                          </a:solidFill>
                          <a:latin typeface="Arial" panose="020B0604020202020204" pitchFamily="34" charset="0"/>
                          <a:cs typeface="Arial" panose="020B0604020202020204" pitchFamily="34" charset="0"/>
                        </a:rPr>
                        <a:t>y</a:t>
                      </a:r>
                      <a:r>
                        <a:rPr lang="en-US" sz="1300" kern="100" dirty="0">
                          <a:solidFill>
                            <a:schemeClr val="bg2"/>
                          </a:solidFill>
                          <a:latin typeface="Arial" panose="020B0604020202020204" pitchFamily="34" charset="0"/>
                          <a:cs typeface="Arial" panose="020B0604020202020204" pitchFamily="34" charset="0"/>
                        </a:rPr>
                        <a:t>(</a:t>
                      </a:r>
                      <a:r>
                        <a:rPr lang="en-US" sz="1300" kern="100" dirty="0" err="1">
                          <a:solidFill>
                            <a:schemeClr val="bg2"/>
                          </a:solidFill>
                          <a:latin typeface="Arial" panose="020B0604020202020204" pitchFamily="34" charset="0"/>
                          <a:cs typeface="Arial" panose="020B0604020202020204" pitchFamily="34" charset="0"/>
                        </a:rPr>
                        <a:t>nm·rad</a:t>
                      </a:r>
                      <a:r>
                        <a:rPr lang="en-US" sz="1300" kern="100" dirty="0">
                          <a:solidFill>
                            <a:schemeClr val="bg2"/>
                          </a:solidFill>
                          <a:latin typeface="Arial" panose="020B0604020202020204" pitchFamily="34" charset="0"/>
                          <a:cs typeface="Arial" panose="020B0604020202020204" pitchFamily="34" charset="0"/>
                        </a:rPr>
                        <a:t>, </a:t>
                      </a:r>
                      <a:r>
                        <a:rPr lang="en-US" sz="1300" kern="100" dirty="0" err="1">
                          <a:solidFill>
                            <a:schemeClr val="bg2"/>
                          </a:solidFill>
                          <a:latin typeface="Arial" panose="020B0604020202020204" pitchFamily="34" charset="0"/>
                          <a:cs typeface="Arial" panose="020B0604020202020204" pitchFamily="34" charset="0"/>
                        </a:rPr>
                        <a:t>rms</a:t>
                      </a:r>
                      <a:r>
                        <a:rPr lang="en-US" sz="1300" kern="100" dirty="0">
                          <a:solidFill>
                            <a:schemeClr val="bg2"/>
                          </a:solidFill>
                          <a:latin typeface="Arial" panose="020B0604020202020204" pitchFamily="34" charset="0"/>
                          <a:cs typeface="Arial" panose="020B0604020202020204" pitchFamily="34" charset="0"/>
                        </a:rPr>
                        <a:t>)</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kern="100" dirty="0">
                          <a:solidFill>
                            <a:srgbClr val="00B050"/>
                          </a:solidFill>
                          <a:latin typeface="Arial" panose="020B0604020202020204" pitchFamily="34" charset="0"/>
                          <a:ea typeface="+mn-ea"/>
                          <a:cs typeface="Arial" panose="020B0604020202020204" pitchFamily="34" charset="0"/>
                        </a:rPr>
                        <a:t>100/60</a:t>
                      </a:r>
                      <a:endParaRPr lang="zh-CN" sz="1300" kern="100" dirty="0">
                        <a:solidFill>
                          <a:srgbClr val="00B050"/>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rgbClr val="00B050"/>
                          </a:solidFill>
                          <a:latin typeface="Arial" panose="020B0604020202020204" pitchFamily="34" charset="0"/>
                          <a:cs typeface="Arial" panose="020B0604020202020204" pitchFamily="34" charset="0"/>
                        </a:rPr>
                        <a:t>10</a:t>
                      </a:r>
                      <a:endParaRPr lang="zh-CN" sz="1300" kern="100" dirty="0">
                        <a:solidFill>
                          <a:srgbClr val="00B050"/>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b="1" kern="100" dirty="0">
                          <a:solidFill>
                            <a:srgbClr val="00B050"/>
                          </a:solidFill>
                          <a:latin typeface="Arial" panose="020B0604020202020204" pitchFamily="34" charset="0"/>
                          <a:ea typeface="+mn-ea"/>
                          <a:cs typeface="Arial" panose="020B0604020202020204" pitchFamily="34" charset="0"/>
                        </a:rPr>
                        <a:t>300/180</a:t>
                      </a:r>
                      <a:endParaRPr lang="zh-CN" sz="1300" b="1" kern="100" dirty="0">
                        <a:solidFill>
                          <a:srgbClr val="00B050"/>
                        </a:solidFill>
                        <a:latin typeface="Arial" panose="020B0604020202020204" pitchFamily="34" charset="0"/>
                        <a:ea typeface="宋体"/>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b="1" kern="100" dirty="0">
                          <a:solidFill>
                            <a:srgbClr val="00B050"/>
                          </a:solidFill>
                          <a:latin typeface="Arial" panose="020B0604020202020204" pitchFamily="34" charset="0"/>
                          <a:cs typeface="Arial" panose="020B0604020202020204" pitchFamily="34" charset="0"/>
                        </a:rPr>
                        <a:t>60</a:t>
                      </a:r>
                      <a:endParaRPr lang="zh-CN" sz="1300" b="1" kern="100" dirty="0">
                        <a:solidFill>
                          <a:srgbClr val="00B050"/>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8"/>
                  </a:ext>
                </a:extLst>
              </a:tr>
              <a:tr h="306193">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β</a:t>
                      </a:r>
                      <a:r>
                        <a:rPr lang="en-US" sz="1300" kern="100" baseline="30000" dirty="0">
                          <a:solidFill>
                            <a:schemeClr val="bg2"/>
                          </a:solidFill>
                          <a:latin typeface="Arial" panose="020B0604020202020204" pitchFamily="34" charset="0"/>
                          <a:cs typeface="Arial" panose="020B0604020202020204" pitchFamily="34" charset="0"/>
                        </a:rPr>
                        <a:t>*</a:t>
                      </a:r>
                      <a:r>
                        <a:rPr lang="en-US" sz="1300" kern="100" baseline="-25000" dirty="0">
                          <a:solidFill>
                            <a:schemeClr val="bg2"/>
                          </a:solidFill>
                          <a:latin typeface="Arial" panose="020B0604020202020204" pitchFamily="34" charset="0"/>
                          <a:cs typeface="Arial" panose="020B0604020202020204" pitchFamily="34" charset="0"/>
                        </a:rPr>
                        <a:t>x</a:t>
                      </a:r>
                      <a:r>
                        <a:rPr lang="en-US" sz="1300" kern="100" baseline="0" dirty="0">
                          <a:solidFill>
                            <a:schemeClr val="bg2"/>
                          </a:solidFill>
                          <a:latin typeface="Arial" panose="020B0604020202020204" pitchFamily="34" charset="0"/>
                          <a:cs typeface="Arial" panose="020B0604020202020204" pitchFamily="34" charset="0"/>
                        </a:rPr>
                        <a:t>/</a:t>
                      </a:r>
                      <a:r>
                        <a:rPr lang="en-US" altLang="zh-CN" sz="1300" kern="100" dirty="0">
                          <a:solidFill>
                            <a:schemeClr val="bg2"/>
                          </a:solidFill>
                          <a:latin typeface="Arial" panose="020B0604020202020204" pitchFamily="34" charset="0"/>
                          <a:cs typeface="Arial" panose="020B0604020202020204" pitchFamily="34" charset="0"/>
                        </a:rPr>
                        <a:t>β</a:t>
                      </a:r>
                      <a:r>
                        <a:rPr lang="en-US" altLang="zh-CN" sz="1300" kern="100" baseline="30000" dirty="0">
                          <a:solidFill>
                            <a:schemeClr val="bg2"/>
                          </a:solidFill>
                          <a:latin typeface="Arial" panose="020B0604020202020204" pitchFamily="34" charset="0"/>
                          <a:cs typeface="Arial" panose="020B0604020202020204" pitchFamily="34" charset="0"/>
                        </a:rPr>
                        <a:t>*</a:t>
                      </a:r>
                      <a:r>
                        <a:rPr lang="en-US" altLang="zh-CN" sz="1300" kern="100" baseline="-25000" dirty="0">
                          <a:solidFill>
                            <a:schemeClr val="bg2"/>
                          </a:solidFill>
                          <a:latin typeface="Arial" panose="020B0604020202020204" pitchFamily="34" charset="0"/>
                          <a:cs typeface="Arial" panose="020B0604020202020204" pitchFamily="34" charset="0"/>
                        </a:rPr>
                        <a:t>y </a:t>
                      </a:r>
                      <a:r>
                        <a:rPr lang="en-US" sz="1300" kern="100" dirty="0">
                          <a:solidFill>
                            <a:schemeClr val="bg2"/>
                          </a:solidFill>
                          <a:latin typeface="Arial" panose="020B0604020202020204" pitchFamily="34" charset="0"/>
                          <a:cs typeface="Arial" panose="020B0604020202020204" pitchFamily="34" charset="0"/>
                        </a:rPr>
                        <a:t>(m)</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rgbClr val="00B050"/>
                          </a:solidFill>
                          <a:latin typeface="Arial" panose="020B0604020202020204" pitchFamily="34" charset="0"/>
                          <a:cs typeface="Arial" panose="020B0604020202020204" pitchFamily="34" charset="0"/>
                        </a:rPr>
                        <a:t>0.024/0.012</a:t>
                      </a:r>
                      <a:endParaRPr lang="zh-CN" sz="1300" kern="100" dirty="0">
                        <a:solidFill>
                          <a:srgbClr val="00B050"/>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rgbClr val="00B050"/>
                          </a:solidFill>
                          <a:latin typeface="Arial" panose="020B0604020202020204" pitchFamily="34" charset="0"/>
                          <a:cs typeface="Arial" panose="020B0604020202020204" pitchFamily="34" charset="0"/>
                        </a:rPr>
                        <a:t>0.24/0.072</a:t>
                      </a:r>
                      <a:endParaRPr lang="zh-CN" sz="1300" kern="100" dirty="0">
                        <a:solidFill>
                          <a:srgbClr val="00B050"/>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b="1" kern="100" dirty="0">
                          <a:solidFill>
                            <a:srgbClr val="00B050"/>
                          </a:solidFill>
                          <a:latin typeface="Arial" panose="020B0604020202020204" pitchFamily="34" charset="0"/>
                          <a:cs typeface="Arial" panose="020B0604020202020204" pitchFamily="34" charset="0"/>
                        </a:rPr>
                        <a:t>0.04/0.02</a:t>
                      </a:r>
                      <a:endParaRPr lang="zh-CN" sz="1300" b="1" kern="100" dirty="0">
                        <a:solidFill>
                          <a:srgbClr val="00B050"/>
                        </a:solidFill>
                        <a:latin typeface="Arial" panose="020B0604020202020204" pitchFamily="34" charset="0"/>
                        <a:ea typeface="宋体"/>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b="1" kern="100" dirty="0">
                          <a:solidFill>
                            <a:srgbClr val="00B050"/>
                          </a:solidFill>
                          <a:latin typeface="Arial" panose="020B0604020202020204" pitchFamily="34" charset="0"/>
                          <a:cs typeface="Arial" panose="020B0604020202020204" pitchFamily="34" charset="0"/>
                        </a:rPr>
                        <a:t>0.2/0.06</a:t>
                      </a:r>
                      <a:endParaRPr lang="zh-CN" sz="1300" b="1" kern="100" dirty="0">
                        <a:solidFill>
                          <a:srgbClr val="00B050"/>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0"/>
                  </a:ext>
                </a:extLst>
              </a:tr>
              <a:tr h="292115">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kern="100" dirty="0">
                          <a:solidFill>
                            <a:schemeClr val="bg2"/>
                          </a:solidFill>
                          <a:latin typeface="Arial" panose="020B0604020202020204" pitchFamily="34" charset="0"/>
                          <a:cs typeface="Arial" panose="020B0604020202020204" pitchFamily="34" charset="0"/>
                        </a:rPr>
                        <a:t>bunch</a:t>
                      </a:r>
                      <a:r>
                        <a:rPr lang="zh-CN" altLang="en-US" sz="1300" kern="100" dirty="0">
                          <a:solidFill>
                            <a:schemeClr val="bg2"/>
                          </a:solidFill>
                          <a:latin typeface="Arial" panose="020B0604020202020204" pitchFamily="34" charset="0"/>
                          <a:cs typeface="Arial" panose="020B0604020202020204" pitchFamily="34" charset="0"/>
                        </a:rPr>
                        <a:t> </a:t>
                      </a:r>
                      <a:r>
                        <a:rPr lang="en-US" altLang="zh-CN" sz="1300" kern="100" dirty="0">
                          <a:solidFill>
                            <a:schemeClr val="bg2"/>
                          </a:solidFill>
                          <a:latin typeface="Arial" panose="020B0604020202020204" pitchFamily="34" charset="0"/>
                          <a:cs typeface="Arial" panose="020B0604020202020204" pitchFamily="34" charset="0"/>
                        </a:rPr>
                        <a:t>length</a:t>
                      </a:r>
                      <a:r>
                        <a:rPr lang="en-US" sz="1300" kern="100" dirty="0">
                          <a:solidFill>
                            <a:schemeClr val="bg2"/>
                          </a:solidFill>
                          <a:latin typeface="Arial" panose="020B0604020202020204" pitchFamily="34" charset="0"/>
                          <a:cs typeface="Arial" panose="020B0604020202020204" pitchFamily="34" charset="0"/>
                        </a:rPr>
                        <a:t>(m)</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0.02</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0.01</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0.035</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0.02</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110436271"/>
                  </a:ext>
                </a:extLst>
              </a:tr>
              <a:tr h="232425">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kern="100" dirty="0" err="1">
                          <a:solidFill>
                            <a:schemeClr val="bg2"/>
                          </a:solidFill>
                          <a:latin typeface="Arial" panose="020B0604020202020204" pitchFamily="34" charset="0"/>
                          <a:ea typeface="宋体"/>
                          <a:cs typeface="Arial" panose="020B0604020202020204" pitchFamily="34" charset="0"/>
                        </a:rPr>
                        <a:t>dp</a:t>
                      </a:r>
                      <a:r>
                        <a:rPr lang="en-US" altLang="zh-CN" sz="1300" kern="100" dirty="0">
                          <a:solidFill>
                            <a:schemeClr val="bg2"/>
                          </a:solidFill>
                          <a:latin typeface="Arial" panose="020B0604020202020204" pitchFamily="34" charset="0"/>
                          <a:ea typeface="宋体"/>
                          <a:cs typeface="Arial" panose="020B0604020202020204" pitchFamily="34" charset="0"/>
                        </a:rPr>
                        <a:t>/p</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kern="100" dirty="0">
                          <a:solidFill>
                            <a:schemeClr val="bg2"/>
                          </a:solidFill>
                          <a:latin typeface="Arial" panose="020B0604020202020204" pitchFamily="34" charset="0"/>
                          <a:ea typeface="宋体"/>
                          <a:cs typeface="Arial" panose="020B0604020202020204" pitchFamily="34" charset="0"/>
                        </a:rPr>
                        <a:t>5e-4</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kern="100" dirty="0">
                          <a:solidFill>
                            <a:schemeClr val="bg2"/>
                          </a:solidFill>
                          <a:latin typeface="Arial" panose="020B0604020202020204" pitchFamily="34" charset="0"/>
                          <a:ea typeface="宋体"/>
                          <a:cs typeface="Arial" panose="020B0604020202020204" pitchFamily="34" charset="0"/>
                        </a:rPr>
                        <a:t>8.5e-4</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70107875"/>
                  </a:ext>
                </a:extLst>
              </a:tr>
              <a:tr h="372348">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Beam-Beam Parameter </a:t>
                      </a:r>
                      <a:r>
                        <a:rPr lang="en-US" sz="1300" kern="100" dirty="0" err="1">
                          <a:solidFill>
                            <a:schemeClr val="bg2"/>
                          </a:solidFill>
                          <a:latin typeface="Arial" panose="020B0604020202020204" pitchFamily="34" charset="0"/>
                          <a:cs typeface="Arial" panose="020B0604020202020204" pitchFamily="34" charset="0"/>
                        </a:rPr>
                        <a:t>ξ</a:t>
                      </a:r>
                      <a:r>
                        <a:rPr lang="en-US" sz="1300" kern="100" baseline="-25000" dirty="0" err="1">
                          <a:solidFill>
                            <a:schemeClr val="bg2"/>
                          </a:solidFill>
                          <a:latin typeface="Arial" panose="020B0604020202020204" pitchFamily="34" charset="0"/>
                          <a:cs typeface="Arial" panose="020B0604020202020204" pitchFamily="34" charset="0"/>
                        </a:rPr>
                        <a:t>y</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0.002</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0.007</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0.011</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0.04</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2"/>
                  </a:ext>
                </a:extLst>
              </a:tr>
              <a:tr h="349097">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Laslett tune shift</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kern="100" dirty="0">
                          <a:solidFill>
                            <a:schemeClr val="bg2"/>
                          </a:solidFill>
                          <a:latin typeface="Arial" panose="020B0604020202020204" pitchFamily="34" charset="0"/>
                          <a:ea typeface="宋体"/>
                          <a:cs typeface="Arial" panose="020B0604020202020204" pitchFamily="34" charset="0"/>
                        </a:rPr>
                        <a:t>0.01</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kern="100" dirty="0">
                          <a:solidFill>
                            <a:schemeClr val="bg2"/>
                          </a:solidFill>
                          <a:latin typeface="Arial" panose="020B0604020202020204" pitchFamily="34" charset="0"/>
                          <a:ea typeface="宋体"/>
                          <a:cs typeface="Arial" panose="020B0604020202020204" pitchFamily="34" charset="0"/>
                        </a:rPr>
                        <a:t>0.05</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3"/>
                  </a:ext>
                </a:extLst>
              </a:tr>
              <a:tr h="311923">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kern="100" dirty="0">
                          <a:solidFill>
                            <a:schemeClr val="bg2"/>
                          </a:solidFill>
                          <a:latin typeface="Arial" panose="020B0604020202020204" pitchFamily="34" charset="0"/>
                          <a:cs typeface="Arial" panose="020B0604020202020204" pitchFamily="34" charset="0"/>
                        </a:rPr>
                        <a:t>energy loss per turn</a:t>
                      </a:r>
                      <a:r>
                        <a:rPr lang="en-US" sz="1300" kern="100" dirty="0">
                          <a:solidFill>
                            <a:schemeClr val="bg2"/>
                          </a:solidFill>
                          <a:latin typeface="Arial" panose="020B0604020202020204" pitchFamily="34" charset="0"/>
                          <a:cs typeface="Arial" panose="020B0604020202020204" pitchFamily="34" charset="0"/>
                        </a:rPr>
                        <a:t>(MeV)</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0.32</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0.32</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6"/>
                  </a:ext>
                </a:extLst>
              </a:tr>
              <a:tr h="346868">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kern="100" dirty="0">
                          <a:solidFill>
                            <a:schemeClr val="bg2"/>
                          </a:solidFill>
                          <a:latin typeface="Arial" panose="020B0604020202020204" pitchFamily="34" charset="0"/>
                          <a:cs typeface="Arial" panose="020B0604020202020204" pitchFamily="34" charset="0"/>
                        </a:rPr>
                        <a:t>total SR power</a:t>
                      </a:r>
                      <a:r>
                        <a:rPr lang="en-US" sz="1300" kern="100" dirty="0">
                          <a:solidFill>
                            <a:schemeClr val="bg2"/>
                          </a:solidFill>
                          <a:latin typeface="Arial" panose="020B0604020202020204" pitchFamily="34" charset="0"/>
                          <a:cs typeface="Arial" panose="020B0604020202020204" pitchFamily="34" charset="0"/>
                        </a:rPr>
                        <a:t>(MW)</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kern="100" dirty="0">
                          <a:solidFill>
                            <a:schemeClr val="bg2"/>
                          </a:solidFill>
                          <a:latin typeface="Arial" panose="020B0604020202020204" pitchFamily="34" charset="0"/>
                          <a:ea typeface="+mn-ea"/>
                          <a:cs typeface="Arial" panose="020B0604020202020204" pitchFamily="34" charset="0"/>
                        </a:rPr>
                        <a:t>1.0</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kern="100" dirty="0">
                          <a:solidFill>
                            <a:schemeClr val="bg2"/>
                          </a:solidFill>
                          <a:latin typeface="Arial" panose="020B0604020202020204" pitchFamily="34" charset="0"/>
                          <a:ea typeface="+mn-ea"/>
                          <a:cs typeface="Arial" panose="020B0604020202020204" pitchFamily="34" charset="0"/>
                        </a:rPr>
                        <a:t>1.0</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7"/>
                  </a:ext>
                </a:extLst>
              </a:tr>
              <a:tr h="232432">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300" kern="100" dirty="0">
                          <a:solidFill>
                            <a:schemeClr val="bg2"/>
                          </a:solidFill>
                          <a:latin typeface="Arial" panose="020B0604020202020204" pitchFamily="34" charset="0"/>
                          <a:cs typeface="Arial" panose="020B0604020202020204" pitchFamily="34" charset="0"/>
                        </a:rPr>
                        <a:t>SR linear power density(kW/m)</a:t>
                      </a:r>
                      <a:endParaRPr lang="zh-CN" alt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300" kern="100" dirty="0">
                          <a:solidFill>
                            <a:schemeClr val="bg2"/>
                          </a:solidFill>
                          <a:latin typeface="Arial" panose="020B0604020202020204" pitchFamily="34" charset="0"/>
                          <a:cs typeface="Arial" panose="020B0604020202020204" pitchFamily="34" charset="0"/>
                        </a:rPr>
                        <a:t>—</a:t>
                      </a:r>
                      <a:endParaRPr lang="zh-CN" alt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kern="100" dirty="0">
                          <a:solidFill>
                            <a:schemeClr val="bg2"/>
                          </a:solidFill>
                          <a:latin typeface="Arial" panose="020B0604020202020204" pitchFamily="34" charset="0"/>
                          <a:ea typeface="宋体"/>
                          <a:cs typeface="Arial" panose="020B0604020202020204" pitchFamily="34" charset="0"/>
                        </a:rPr>
                        <a:t>3.7</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300" kern="100" dirty="0">
                          <a:solidFill>
                            <a:schemeClr val="bg2"/>
                          </a:solidFill>
                          <a:latin typeface="Arial" panose="020B0604020202020204" pitchFamily="34" charset="0"/>
                          <a:cs typeface="Arial" panose="020B0604020202020204" pitchFamily="34" charset="0"/>
                        </a:rPr>
                        <a:t>—</a:t>
                      </a:r>
                      <a:endParaRPr lang="zh-CN" alt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kern="100" dirty="0">
                          <a:solidFill>
                            <a:schemeClr val="bg2"/>
                          </a:solidFill>
                          <a:latin typeface="Arial" panose="020B0604020202020204" pitchFamily="34" charset="0"/>
                          <a:ea typeface="宋体"/>
                          <a:cs typeface="Arial" panose="020B0604020202020204" pitchFamily="34" charset="0"/>
                        </a:rPr>
                        <a:t>3.6</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74222767"/>
                  </a:ext>
                </a:extLst>
              </a:tr>
              <a:tr h="232425">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kern="100" dirty="0">
                          <a:solidFill>
                            <a:schemeClr val="bg2"/>
                          </a:solidFill>
                          <a:latin typeface="Arial" panose="020B0604020202020204" pitchFamily="34" charset="0"/>
                          <a:cs typeface="Arial" panose="020B0604020202020204" pitchFamily="34" charset="0"/>
                        </a:rPr>
                        <a:t>current</a:t>
                      </a:r>
                      <a:r>
                        <a:rPr lang="en-US" sz="1300" kern="100" dirty="0">
                          <a:solidFill>
                            <a:schemeClr val="bg2"/>
                          </a:solidFill>
                          <a:latin typeface="Arial" panose="020B0604020202020204" pitchFamily="34" charset="0"/>
                          <a:cs typeface="Arial" panose="020B0604020202020204" pitchFamily="34" charset="0"/>
                        </a:rPr>
                        <a:t>(A)</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0.6</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kern="100" dirty="0">
                          <a:solidFill>
                            <a:schemeClr val="bg2"/>
                          </a:solidFill>
                          <a:latin typeface="Arial" panose="020B0604020202020204" pitchFamily="34" charset="0"/>
                          <a:ea typeface="+mn-ea"/>
                          <a:cs typeface="Arial" panose="020B0604020202020204" pitchFamily="34" charset="0"/>
                        </a:rPr>
                        <a:t>3.1</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0.5</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kern="100" dirty="0">
                          <a:solidFill>
                            <a:schemeClr val="bg2"/>
                          </a:solidFill>
                          <a:latin typeface="Arial" panose="020B0604020202020204" pitchFamily="34" charset="0"/>
                          <a:ea typeface="+mn-ea"/>
                          <a:cs typeface="Arial" panose="020B0604020202020204" pitchFamily="34" charset="0"/>
                        </a:rPr>
                        <a:t>3.0</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8"/>
                  </a:ext>
                </a:extLst>
              </a:tr>
              <a:tr h="252158">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kern="100" dirty="0">
                          <a:solidFill>
                            <a:schemeClr val="bg2"/>
                          </a:solidFill>
                          <a:latin typeface="Arial" panose="020B0604020202020204" pitchFamily="34" charset="0"/>
                          <a:cs typeface="Arial" panose="020B0604020202020204" pitchFamily="34" charset="0"/>
                        </a:rPr>
                        <a:t>crossing angle</a:t>
                      </a:r>
                      <a:r>
                        <a:rPr lang="en-US" sz="1300" kern="100" dirty="0">
                          <a:solidFill>
                            <a:schemeClr val="bg2"/>
                          </a:solidFill>
                          <a:latin typeface="Arial" panose="020B0604020202020204" pitchFamily="34" charset="0"/>
                          <a:cs typeface="Arial" panose="020B0604020202020204" pitchFamily="34" charset="0"/>
                        </a:rPr>
                        <a:t>(</a:t>
                      </a:r>
                      <a:r>
                        <a:rPr lang="en-US" sz="1300" kern="100" dirty="0" err="1">
                          <a:solidFill>
                            <a:schemeClr val="bg2"/>
                          </a:solidFill>
                          <a:latin typeface="Arial" panose="020B0604020202020204" pitchFamily="34" charset="0"/>
                          <a:cs typeface="Arial" panose="020B0604020202020204" pitchFamily="34" charset="0"/>
                        </a:rPr>
                        <a:t>mrad</a:t>
                      </a:r>
                      <a:r>
                        <a:rPr lang="en-US" sz="1300" kern="100" dirty="0">
                          <a:solidFill>
                            <a:schemeClr val="bg2"/>
                          </a:solidFill>
                          <a:latin typeface="Arial" panose="020B0604020202020204" pitchFamily="34" charset="0"/>
                          <a:cs typeface="Arial" panose="020B0604020202020204" pitchFamily="34" charset="0"/>
                        </a:rPr>
                        <a:t>)</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85000"/>
                      </a:schemeClr>
                    </a:solidFill>
                  </a:tcPr>
                </a:tc>
                <a:tc gridSpan="2">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50</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endParaRPr lang="zh-CN" altLang="en-US"/>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50</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zh-CN" altLang="en-US"/>
                    </a:p>
                  </a:txBody>
                  <a:tcPr/>
                </a:tc>
                <a:extLst>
                  <a:ext uri="{0D108BD9-81ED-4DB2-BD59-A6C34878D82A}">
                    <a16:rowId xmlns:a16="http://schemas.microsoft.com/office/drawing/2014/main" val="10021"/>
                  </a:ext>
                </a:extLst>
              </a:tr>
              <a:tr h="193739">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kern="100" dirty="0">
                          <a:solidFill>
                            <a:schemeClr val="bg2"/>
                          </a:solidFill>
                          <a:latin typeface="Arial" panose="020B0604020202020204" pitchFamily="34" charset="0"/>
                          <a:cs typeface="Arial" panose="020B0604020202020204" pitchFamily="34" charset="0"/>
                        </a:rPr>
                        <a:t>hourglass</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85000"/>
                      </a:schemeClr>
                    </a:solidFill>
                  </a:tcPr>
                </a:tc>
                <a:tc gridSpan="2">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0.87</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hMerge="1">
                  <a:txBody>
                    <a:bodyPr/>
                    <a:lstStyle/>
                    <a:p>
                      <a:endParaRPr lang="zh-CN" altLang="en-US"/>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300" kern="100" dirty="0">
                          <a:solidFill>
                            <a:schemeClr val="bg2"/>
                          </a:solidFill>
                          <a:latin typeface="Arial" panose="020B0604020202020204" pitchFamily="34" charset="0"/>
                          <a:cs typeface="Arial" panose="020B0604020202020204" pitchFamily="34" charset="0"/>
                        </a:rPr>
                        <a:t>0.85</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zh-CN" altLang="en-US"/>
                    </a:p>
                  </a:txBody>
                  <a:tcPr/>
                </a:tc>
                <a:extLst>
                  <a:ext uri="{0D108BD9-81ED-4DB2-BD59-A6C34878D82A}">
                    <a16:rowId xmlns:a16="http://schemas.microsoft.com/office/drawing/2014/main" val="10022"/>
                  </a:ext>
                </a:extLst>
              </a:tr>
              <a:tr h="312932">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altLang="zh-CN" sz="1300" kern="100" dirty="0">
                          <a:solidFill>
                            <a:schemeClr val="bg2"/>
                          </a:solidFill>
                          <a:latin typeface="Arial" panose="020B0604020202020204" pitchFamily="34" charset="0"/>
                          <a:cs typeface="Arial" panose="020B0604020202020204" pitchFamily="34" charset="0"/>
                        </a:rPr>
                        <a:t>Luminosity</a:t>
                      </a:r>
                      <a:r>
                        <a:rPr lang="en-US" sz="1300" kern="100" dirty="0">
                          <a:solidFill>
                            <a:schemeClr val="bg2"/>
                          </a:solidFill>
                          <a:latin typeface="Arial" panose="020B0604020202020204" pitchFamily="34" charset="0"/>
                          <a:cs typeface="Arial" panose="020B0604020202020204" pitchFamily="34" charset="0"/>
                        </a:rPr>
                        <a:t>(cm</a:t>
                      </a:r>
                      <a:r>
                        <a:rPr lang="en-US" sz="1300" kern="100" baseline="30000" dirty="0">
                          <a:solidFill>
                            <a:schemeClr val="bg2"/>
                          </a:solidFill>
                          <a:latin typeface="Arial" panose="020B0604020202020204" pitchFamily="34" charset="0"/>
                          <a:cs typeface="Arial" panose="020B0604020202020204" pitchFamily="34" charset="0"/>
                        </a:rPr>
                        <a:t>-2</a:t>
                      </a:r>
                      <a:r>
                        <a:rPr lang="en-US" sz="1300" kern="100" dirty="0">
                          <a:solidFill>
                            <a:schemeClr val="bg2"/>
                          </a:solidFill>
                          <a:latin typeface="Arial" panose="020B0604020202020204" pitchFamily="34" charset="0"/>
                          <a:cs typeface="Arial" panose="020B0604020202020204" pitchFamily="34" charset="0"/>
                        </a:rPr>
                        <a:t>s</a:t>
                      </a:r>
                      <a:r>
                        <a:rPr lang="en-US" sz="1300" kern="100" baseline="30000" dirty="0">
                          <a:solidFill>
                            <a:schemeClr val="bg2"/>
                          </a:solidFill>
                          <a:latin typeface="Arial" panose="020B0604020202020204" pitchFamily="34" charset="0"/>
                          <a:cs typeface="Arial" panose="020B0604020202020204" pitchFamily="34" charset="0"/>
                        </a:rPr>
                        <a:t>-1</a:t>
                      </a:r>
                      <a:r>
                        <a:rPr lang="en-US" sz="1300" kern="100" dirty="0">
                          <a:solidFill>
                            <a:schemeClr val="bg2"/>
                          </a:solidFill>
                          <a:latin typeface="Arial" panose="020B0604020202020204" pitchFamily="34" charset="0"/>
                          <a:cs typeface="Arial" panose="020B0604020202020204" pitchFamily="34" charset="0"/>
                        </a:rPr>
                        <a:t>)</a:t>
                      </a:r>
                      <a:endParaRPr lang="zh-CN" sz="1300" kern="100" dirty="0">
                        <a:solidFill>
                          <a:schemeClr val="bg2"/>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85000"/>
                      </a:schemeClr>
                    </a:solidFill>
                  </a:tcPr>
                </a:tc>
                <a:tc gridSpan="2">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800" b="1" kern="100" dirty="0">
                          <a:solidFill>
                            <a:schemeClr val="bg1"/>
                          </a:solidFill>
                          <a:latin typeface="Arial" panose="020B0604020202020204" pitchFamily="34" charset="0"/>
                          <a:cs typeface="Arial" panose="020B0604020202020204" pitchFamily="34" charset="0"/>
                        </a:rPr>
                        <a:t>0.5×10</a:t>
                      </a:r>
                      <a:r>
                        <a:rPr lang="en-US" sz="1800" b="1" kern="100" baseline="30000" dirty="0">
                          <a:solidFill>
                            <a:schemeClr val="bg1"/>
                          </a:solidFill>
                          <a:latin typeface="Arial" panose="020B0604020202020204" pitchFamily="34" charset="0"/>
                          <a:cs typeface="Arial" panose="020B0604020202020204" pitchFamily="34" charset="0"/>
                        </a:rPr>
                        <a:t>33</a:t>
                      </a:r>
                      <a:endParaRPr lang="zh-CN" sz="1800" b="1" kern="100" dirty="0">
                        <a:solidFill>
                          <a:schemeClr val="bg1"/>
                        </a:solidFill>
                        <a:latin typeface="Arial" panose="020B0604020202020204" pitchFamily="34" charset="0"/>
                        <a:ea typeface="宋体"/>
                        <a:cs typeface="Arial" panose="020B0604020202020204" pitchFamily="34" charset="0"/>
                      </a:endParaRP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tx1">
                        <a:lumMod val="85000"/>
                      </a:schemeClr>
                    </a:solidFill>
                  </a:tcPr>
                </a:tc>
                <a:tc hMerge="1">
                  <a:txBody>
                    <a:bodyPr/>
                    <a:lstStyle/>
                    <a:p>
                      <a:endParaRPr lang="zh-CN" altLang="en-US"/>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indent="0" algn="ctr">
                        <a:lnSpc>
                          <a:spcPct val="100000"/>
                        </a:lnSpc>
                        <a:spcBef>
                          <a:spcPts val="0"/>
                        </a:spcBef>
                        <a:spcAft>
                          <a:spcPts val="0"/>
                        </a:spcAft>
                      </a:pPr>
                      <a:r>
                        <a:rPr lang="en-US" sz="1800" b="1" kern="100" dirty="0">
                          <a:solidFill>
                            <a:srgbClr val="FF0000"/>
                          </a:solidFill>
                          <a:latin typeface="Arial" panose="020B0604020202020204" pitchFamily="34" charset="0"/>
                          <a:cs typeface="Arial" panose="020B0604020202020204" pitchFamily="34" charset="0"/>
                        </a:rPr>
                        <a:t>2.0×10</a:t>
                      </a:r>
                      <a:r>
                        <a:rPr lang="en-US" sz="1800" b="1" kern="100" baseline="30000" dirty="0">
                          <a:solidFill>
                            <a:srgbClr val="FF0000"/>
                          </a:solidFill>
                          <a:latin typeface="Arial" panose="020B0604020202020204" pitchFamily="34" charset="0"/>
                          <a:cs typeface="Arial" panose="020B0604020202020204" pitchFamily="34" charset="0"/>
                        </a:rPr>
                        <a:t>33</a:t>
                      </a:r>
                      <a:endParaRPr lang="zh-CN" sz="1800" b="1" kern="100" dirty="0">
                        <a:solidFill>
                          <a:srgbClr val="FF0000"/>
                        </a:solidFill>
                        <a:latin typeface="Arial" panose="020B0604020202020204" pitchFamily="34" charset="0"/>
                        <a:ea typeface="宋体"/>
                        <a:cs typeface="Arial" panose="020B0604020202020204" pitchFamily="34" charset="0"/>
                      </a:endParaRPr>
                    </a:p>
                  </a:txBody>
                  <a:tcPr marL="0" marR="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zh-CN" altLang="en-US"/>
                    </a:p>
                  </a:txBody>
                  <a:tcPr/>
                </a:tc>
                <a:extLst>
                  <a:ext uri="{0D108BD9-81ED-4DB2-BD59-A6C34878D82A}">
                    <a16:rowId xmlns:a16="http://schemas.microsoft.com/office/drawing/2014/main" val="10023"/>
                  </a:ext>
                </a:extLst>
              </a:tr>
            </a:tbl>
          </a:graphicData>
        </a:graphic>
      </p:graphicFrame>
      <p:sp>
        <p:nvSpPr>
          <p:cNvPr id="28" name="文本框 27"/>
          <p:cNvSpPr txBox="1"/>
          <p:nvPr/>
        </p:nvSpPr>
        <p:spPr>
          <a:xfrm>
            <a:off x="617299" y="6461706"/>
            <a:ext cx="7314594" cy="400110"/>
          </a:xfrm>
          <a:prstGeom prst="rect">
            <a:avLst/>
          </a:prstGeom>
          <a:noFill/>
        </p:spPr>
        <p:txBody>
          <a:bodyPr wrap="square" rtlCol="0">
            <a:spAutoFit/>
          </a:bodyPr>
          <a:lstStyle/>
          <a:p>
            <a:pPr algn="ctr">
              <a:defRPr/>
            </a:pPr>
            <a:r>
              <a:rPr lang="en-US" altLang="zh-CN" sz="2000" b="1" dirty="0">
                <a:solidFill>
                  <a:srgbClr val="C00000"/>
                </a:solidFill>
              </a:rPr>
              <a:t>Luminosity increases by 4 times</a:t>
            </a:r>
            <a:endParaRPr lang="zh-CN" altLang="en-US" sz="2000" b="1" dirty="0">
              <a:solidFill>
                <a:srgbClr val="C00000"/>
              </a:solidFill>
            </a:endParaRPr>
          </a:p>
        </p:txBody>
      </p:sp>
      <p:sp>
        <p:nvSpPr>
          <p:cNvPr id="33" name="圆角矩形 32"/>
          <p:cNvSpPr/>
          <p:nvPr/>
        </p:nvSpPr>
        <p:spPr>
          <a:xfrm>
            <a:off x="0" y="156795"/>
            <a:ext cx="7173644" cy="415110"/>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a:defRPr/>
            </a:pPr>
            <a:r>
              <a:rPr lang="en-US" altLang="zh-CN" sz="3200" b="1" dirty="0">
                <a:solidFill>
                  <a:prstClr val="black"/>
                </a:solidFill>
                <a:latin typeface="Times New Roman" panose="02020603050405020304" pitchFamily="18" charset="0"/>
                <a:cs typeface="Times New Roman" panose="02020603050405020304" pitchFamily="18" charset="0"/>
              </a:rPr>
              <a:t>Basic strategy and design principles</a:t>
            </a:r>
            <a:endParaRPr lang="zh-CN" alt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614661"/>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234998" y="0"/>
            <a:ext cx="5929290" cy="620688"/>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a:solidFill>
                  <a:srgbClr val="0000FF"/>
                </a:solidFill>
                <a:latin typeface="Calibri"/>
              </a:rPr>
              <a:t>Outline</a:t>
            </a:r>
          </a:p>
        </p:txBody>
      </p:sp>
      <p:sp>
        <p:nvSpPr>
          <p:cNvPr id="4" name="Rectangle 3"/>
          <p:cNvSpPr txBox="1">
            <a:spLocks noChangeArrowheads="1"/>
          </p:cNvSpPr>
          <p:nvPr/>
        </p:nvSpPr>
        <p:spPr>
          <a:xfrm>
            <a:off x="815946" y="1337385"/>
            <a:ext cx="7658751" cy="455436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781968">
              <a:lnSpc>
                <a:spcPct val="150000"/>
              </a:lnSpc>
              <a:spcBef>
                <a:spcPts val="0"/>
              </a:spcBef>
              <a:buFontTx/>
              <a:buAutoNum type="arabicPeriod"/>
            </a:pPr>
            <a:r>
              <a:rPr lang="en-US" altLang="zh-CN" dirty="0">
                <a:solidFill>
                  <a:srgbClr val="0000CC"/>
                </a:solidFill>
                <a:latin typeface="Calibri"/>
              </a:rPr>
              <a:t> HIAF introduction and status</a:t>
            </a:r>
          </a:p>
          <a:p>
            <a:pPr marL="0" indent="0" defTabSz="781968">
              <a:lnSpc>
                <a:spcPct val="150000"/>
              </a:lnSpc>
              <a:spcBef>
                <a:spcPts val="0"/>
              </a:spcBef>
              <a:buFontTx/>
              <a:buAutoNum type="arabicPeriod"/>
            </a:pPr>
            <a:r>
              <a:rPr lang="en-US" altLang="zh-CN" dirty="0">
                <a:solidFill>
                  <a:srgbClr val="0000CC"/>
                </a:solidFill>
                <a:latin typeface="Calibri"/>
              </a:rPr>
              <a:t> EIC proposals in the world </a:t>
            </a:r>
          </a:p>
          <a:p>
            <a:pPr marL="0" indent="0" defTabSz="781968">
              <a:lnSpc>
                <a:spcPct val="150000"/>
              </a:lnSpc>
              <a:spcBef>
                <a:spcPts val="0"/>
              </a:spcBef>
              <a:buFontTx/>
              <a:buAutoNum type="arabicPeriod"/>
            </a:pPr>
            <a:r>
              <a:rPr lang="en-US" altLang="zh-CN" dirty="0">
                <a:solidFill>
                  <a:srgbClr val="0000CC"/>
                </a:solidFill>
                <a:latin typeface="Calibri"/>
              </a:rPr>
              <a:t> Concept design of EicC-1 accelerator</a:t>
            </a:r>
          </a:p>
          <a:p>
            <a:pPr marL="0" indent="0" defTabSz="781968">
              <a:lnSpc>
                <a:spcPct val="150000"/>
              </a:lnSpc>
              <a:spcBef>
                <a:spcPts val="0"/>
              </a:spcBef>
              <a:buFontTx/>
              <a:buAutoNum type="arabicPeriod"/>
            </a:pPr>
            <a:r>
              <a:rPr lang="en-US" altLang="zh-CN" dirty="0">
                <a:solidFill>
                  <a:srgbClr val="0000CC"/>
                </a:solidFill>
                <a:latin typeface="Calibri"/>
                <a:cs typeface="Arial" panose="020B0604020202020204" pitchFamily="34" charset="0"/>
              </a:rPr>
              <a:t> Interaction region and luminosity concept </a:t>
            </a:r>
          </a:p>
          <a:p>
            <a:pPr marL="0" indent="0" defTabSz="781968">
              <a:lnSpc>
                <a:spcPct val="150000"/>
              </a:lnSpc>
              <a:spcBef>
                <a:spcPts val="0"/>
              </a:spcBef>
              <a:buFontTx/>
              <a:buAutoNum type="arabicPeriod"/>
            </a:pPr>
            <a:r>
              <a:rPr lang="en-US" altLang="zh-CN" b="1" dirty="0">
                <a:solidFill>
                  <a:srgbClr val="C00000"/>
                </a:solidFill>
                <a:latin typeface="Calibri"/>
                <a:cs typeface="Arial" panose="020B0604020202020204" pitchFamily="34" charset="0"/>
              </a:rPr>
              <a:t> Cooling strategy and design </a:t>
            </a:r>
          </a:p>
          <a:p>
            <a:pPr marL="0" indent="0" defTabSz="781968">
              <a:lnSpc>
                <a:spcPct val="150000"/>
              </a:lnSpc>
              <a:spcBef>
                <a:spcPts val="0"/>
              </a:spcBef>
              <a:buFontTx/>
              <a:buAutoNum type="arabicPeriod"/>
            </a:pPr>
            <a:r>
              <a:rPr lang="en-US" altLang="zh-CN" dirty="0">
                <a:solidFill>
                  <a:srgbClr val="0000CC"/>
                </a:solidFill>
                <a:latin typeface="Calibri"/>
                <a:cs typeface="Arial" panose="020B0604020202020204" pitchFamily="34" charset="0"/>
              </a:rPr>
              <a:t> Summary</a:t>
            </a:r>
          </a:p>
        </p:txBody>
      </p:sp>
    </p:spTree>
    <p:extLst>
      <p:ext uri="{BB962C8B-B14F-4D97-AF65-F5344CB8AC3E}">
        <p14:creationId xmlns:p14="http://schemas.microsoft.com/office/powerpoint/2010/main" val="2027630036"/>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srcRect r="4407"/>
          <a:stretch/>
        </p:blipFill>
        <p:spPr>
          <a:xfrm rot="1736067">
            <a:off x="-187115" y="2874341"/>
            <a:ext cx="6308479" cy="4063939"/>
          </a:xfrm>
          <a:prstGeom prst="rect">
            <a:avLst/>
          </a:prstGeom>
        </p:spPr>
      </p:pic>
      <p:sp>
        <p:nvSpPr>
          <p:cNvPr id="4" name="圆角矩形 105"/>
          <p:cNvSpPr/>
          <p:nvPr/>
        </p:nvSpPr>
        <p:spPr>
          <a:xfrm>
            <a:off x="117625" y="184454"/>
            <a:ext cx="7301268" cy="415110"/>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Cooling strategy   </a:t>
            </a:r>
            <a:endPar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Content Placeholder 1"/>
          <p:cNvSpPr txBox="1">
            <a:spLocks/>
          </p:cNvSpPr>
          <p:nvPr/>
        </p:nvSpPr>
        <p:spPr bwMode="auto">
          <a:xfrm>
            <a:off x="332871" y="822548"/>
            <a:ext cx="6106996" cy="15322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Tx/>
              <a:buBlip>
                <a:blip r:embed="rId4"/>
              </a:buBlip>
              <a:defRPr>
                <a:solidFill>
                  <a:schemeClr val="tx1"/>
                </a:solidFill>
                <a:latin typeface="Arial" panose="020B0604020202020204" pitchFamily="34" charset="0"/>
                <a:ea typeface="ＭＳ Ｐゴシック"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ＭＳ Ｐゴシック"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ＭＳ Ｐゴシック"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ＭＳ Ｐゴシック"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ＭＳ Ｐゴシック"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None/>
            </a:pPr>
            <a:r>
              <a:rPr lang="en-US" sz="2200" kern="0" dirty="0">
                <a:solidFill>
                  <a:srgbClr val="0000CC"/>
                </a:solidFill>
                <a:latin typeface="Arial" charset="0"/>
                <a:ea typeface="ＭＳ Ｐゴシック" pitchFamily="34" charset="-128"/>
                <a:cs typeface="Arial" charset="0"/>
              </a:rPr>
              <a:t>Cooling</a:t>
            </a:r>
          </a:p>
          <a:p>
            <a:pPr marL="465137" indent="-285750">
              <a:spcBef>
                <a:spcPts val="600"/>
              </a:spcBef>
              <a:buSzPct val="100000"/>
              <a:buFont typeface="Wingdings" panose="05000000000000000000" pitchFamily="2" charset="2"/>
              <a:buChar char="Ø"/>
            </a:pPr>
            <a:r>
              <a:rPr lang="en-US" kern="0" dirty="0">
                <a:solidFill>
                  <a:schemeClr val="bg2"/>
                </a:solidFill>
                <a:latin typeface="Arial" charset="0"/>
                <a:ea typeface="ＭＳ Ｐゴシック" pitchFamily="34" charset="-128"/>
                <a:cs typeface="Arial" charset="0"/>
                <a:sym typeface="Wingdings" pitchFamily="2" charset="2"/>
              </a:rPr>
              <a:t>Small emittance and short bunch (with strong SRF)</a:t>
            </a:r>
          </a:p>
          <a:p>
            <a:pPr marL="465137" indent="-285750">
              <a:spcBef>
                <a:spcPts val="600"/>
              </a:spcBef>
              <a:buSzPct val="100000"/>
              <a:buFont typeface="Wingdings" panose="05000000000000000000" pitchFamily="2" charset="2"/>
              <a:buChar char="Ø"/>
            </a:pPr>
            <a:r>
              <a:rPr lang="en-US" kern="0" dirty="0">
                <a:solidFill>
                  <a:schemeClr val="bg2"/>
                </a:solidFill>
                <a:latin typeface="Arial" charset="0"/>
                <a:ea typeface="ＭＳ Ｐゴシック" pitchFamily="34" charset="-128"/>
                <a:cs typeface="Arial" charset="0"/>
                <a:sym typeface="Wingdings" pitchFamily="2" charset="2"/>
              </a:rPr>
              <a:t>Enabling ultra strong final focusing and crab crossing</a:t>
            </a:r>
          </a:p>
          <a:p>
            <a:pPr marL="465137" indent="-285750">
              <a:spcBef>
                <a:spcPts val="600"/>
              </a:spcBef>
              <a:buSzPct val="100000"/>
              <a:buFont typeface="Wingdings" panose="05000000000000000000" pitchFamily="2" charset="2"/>
              <a:buChar char="Ø"/>
            </a:pPr>
            <a:r>
              <a:rPr lang="en-US" kern="0" dirty="0">
                <a:solidFill>
                  <a:schemeClr val="bg2"/>
                </a:solidFill>
                <a:latin typeface="Arial" charset="0"/>
                <a:ea typeface="ＭＳ Ｐゴシック" pitchFamily="34" charset="-128"/>
                <a:cs typeface="Arial" charset="0"/>
                <a:sym typeface="Wingdings" pitchFamily="2" charset="2"/>
              </a:rPr>
              <a:t>Suppressing IBS, expanding high luminosity lifetime</a:t>
            </a:r>
            <a:endParaRPr lang="en-US" kern="0" dirty="0">
              <a:solidFill>
                <a:schemeClr val="bg2"/>
              </a:solidFill>
              <a:latin typeface="Arial" charset="0"/>
              <a:ea typeface="ＭＳ Ｐゴシック" pitchFamily="34" charset="-128"/>
              <a:cs typeface="Arial" charset="0"/>
            </a:endParaRPr>
          </a:p>
        </p:txBody>
      </p:sp>
      <p:sp>
        <p:nvSpPr>
          <p:cNvPr id="11" name="Content Placeholder 1"/>
          <p:cNvSpPr txBox="1">
            <a:spLocks/>
          </p:cNvSpPr>
          <p:nvPr/>
        </p:nvSpPr>
        <p:spPr bwMode="auto">
          <a:xfrm>
            <a:off x="292231" y="2366128"/>
            <a:ext cx="8173039" cy="13682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Tx/>
              <a:buBlip>
                <a:blip r:embed="rId4"/>
              </a:buBlip>
              <a:defRPr>
                <a:solidFill>
                  <a:schemeClr val="tx1"/>
                </a:solidFill>
                <a:latin typeface="Arial" panose="020B0604020202020204" pitchFamily="34" charset="0"/>
                <a:ea typeface="ＭＳ Ｐゴシック"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ＭＳ Ｐゴシック"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ＭＳ Ｐゴシック"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ＭＳ Ｐゴシック"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ＭＳ Ｐゴシック"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None/>
            </a:pPr>
            <a:r>
              <a:rPr lang="en-US" sz="2200" kern="0" dirty="0">
                <a:solidFill>
                  <a:srgbClr val="0000CC"/>
                </a:solidFill>
                <a:latin typeface="Arial" charset="0"/>
                <a:ea typeface="ＭＳ Ｐゴシック" pitchFamily="34" charset="-128"/>
                <a:cs typeface="Arial" charset="0"/>
              </a:rPr>
              <a:t>Two stages cooling scheme:</a:t>
            </a:r>
          </a:p>
          <a:p>
            <a:pPr indent="-163513">
              <a:spcBef>
                <a:spcPts val="1200"/>
              </a:spcBef>
              <a:buSzPct val="100000"/>
              <a:buFont typeface="Wingdings" panose="05000000000000000000" pitchFamily="2" charset="2"/>
              <a:buChar char="Ø"/>
            </a:pPr>
            <a:r>
              <a:rPr lang="en-US" b="1" kern="0" dirty="0">
                <a:solidFill>
                  <a:srgbClr val="C00000"/>
                </a:solidFill>
                <a:latin typeface="Arial" charset="0"/>
                <a:ea typeface="ＭＳ Ｐゴシック" pitchFamily="34" charset="-128"/>
                <a:cs typeface="Arial" charset="0"/>
              </a:rPr>
              <a:t> Pre-Cooling: </a:t>
            </a:r>
            <a:r>
              <a:rPr lang="en-US" kern="0" dirty="0">
                <a:solidFill>
                  <a:schemeClr val="bg2"/>
                </a:solidFill>
                <a:latin typeface="Arial" charset="0"/>
                <a:ea typeface="ＭＳ Ｐゴシック" pitchFamily="34" charset="-128"/>
                <a:cs typeface="Arial" charset="0"/>
              </a:rPr>
              <a:t>Booster-</a:t>
            </a:r>
            <a:r>
              <a:rPr lang="en-US" kern="0" dirty="0" err="1">
                <a:solidFill>
                  <a:schemeClr val="bg2"/>
                </a:solidFill>
                <a:latin typeface="Arial" charset="0"/>
                <a:ea typeface="ＭＳ Ｐゴシック" pitchFamily="34" charset="-128"/>
                <a:cs typeface="Arial" charset="0"/>
              </a:rPr>
              <a:t>BRing</a:t>
            </a:r>
            <a:r>
              <a:rPr lang="en-US" kern="0" dirty="0">
                <a:solidFill>
                  <a:schemeClr val="bg2"/>
                </a:solidFill>
                <a:latin typeface="Arial" charset="0"/>
                <a:ea typeface="ＭＳ Ｐゴシック" pitchFamily="34" charset="-128"/>
                <a:cs typeface="Arial" charset="0"/>
              </a:rPr>
              <a:t>-N, 2GeV, Conventional DC cooler</a:t>
            </a:r>
          </a:p>
          <a:p>
            <a:pPr indent="-163513">
              <a:buClr>
                <a:srgbClr val="C00000"/>
              </a:buClr>
              <a:buSzPct val="100000"/>
              <a:buFont typeface="Wingdings" panose="05000000000000000000" pitchFamily="2" charset="2"/>
              <a:buChar char="Ø"/>
            </a:pPr>
            <a:r>
              <a:rPr lang="en-US" b="1" kern="0" dirty="0">
                <a:solidFill>
                  <a:schemeClr val="bg2"/>
                </a:solidFill>
                <a:latin typeface="Arial" charset="0"/>
                <a:ea typeface="ＭＳ Ｐゴシック" pitchFamily="34" charset="-128"/>
                <a:cs typeface="Arial" charset="0"/>
              </a:rPr>
              <a:t> </a:t>
            </a:r>
            <a:r>
              <a:rPr lang="en-US" b="1" kern="0" dirty="0">
                <a:solidFill>
                  <a:srgbClr val="C00000"/>
                </a:solidFill>
                <a:latin typeface="Arial" charset="0"/>
                <a:ea typeface="ＭＳ Ｐゴシック" pitchFamily="34" charset="-128"/>
                <a:cs typeface="Arial" charset="0"/>
              </a:rPr>
              <a:t>Collision cooling:</a:t>
            </a:r>
            <a:r>
              <a:rPr lang="en-US" kern="0" dirty="0">
                <a:solidFill>
                  <a:srgbClr val="C00000"/>
                </a:solidFill>
                <a:latin typeface="Arial" charset="0"/>
                <a:ea typeface="ＭＳ Ｐゴシック" pitchFamily="34" charset="-128"/>
                <a:cs typeface="Arial" charset="0"/>
              </a:rPr>
              <a:t> </a:t>
            </a:r>
            <a:r>
              <a:rPr lang="en-US" kern="0" dirty="0">
                <a:solidFill>
                  <a:schemeClr val="bg2"/>
                </a:solidFill>
                <a:latin typeface="Arial" charset="0"/>
                <a:ea typeface="ＭＳ Ｐゴシック" pitchFamily="34" charset="-128"/>
                <a:cs typeface="Arial" charset="0"/>
              </a:rPr>
              <a:t>Proton collider-</a:t>
            </a:r>
            <a:r>
              <a:rPr lang="en-US" kern="0" dirty="0" err="1">
                <a:solidFill>
                  <a:schemeClr val="bg2"/>
                </a:solidFill>
                <a:latin typeface="Arial" charset="0"/>
                <a:ea typeface="ＭＳ Ｐゴシック" pitchFamily="34" charset="-128"/>
                <a:cs typeface="Arial" charset="0"/>
              </a:rPr>
              <a:t>PRing</a:t>
            </a:r>
            <a:r>
              <a:rPr lang="en-US" kern="0" dirty="0">
                <a:solidFill>
                  <a:schemeClr val="bg2"/>
                </a:solidFill>
                <a:latin typeface="Arial" charset="0"/>
                <a:ea typeface="ＭＳ Ｐゴシック" pitchFamily="34" charset="-128"/>
                <a:cs typeface="Arial" charset="0"/>
              </a:rPr>
              <a:t>, 25 GeV, ERL bunched cooler </a:t>
            </a:r>
          </a:p>
          <a:p>
            <a:pPr marL="0" indent="0">
              <a:buNone/>
            </a:pPr>
            <a:endParaRPr lang="en-US" sz="2200" b="1" kern="0" dirty="0">
              <a:solidFill>
                <a:srgbClr val="0000CC"/>
              </a:solidFill>
              <a:latin typeface="Arial" charset="0"/>
              <a:ea typeface="ＭＳ Ｐゴシック" pitchFamily="34" charset="-128"/>
              <a:cs typeface="Arial" charset="0"/>
            </a:endParaRPr>
          </a:p>
        </p:txBody>
      </p:sp>
      <p:sp>
        <p:nvSpPr>
          <p:cNvPr id="12" name="文本框 11"/>
          <p:cNvSpPr txBox="1"/>
          <p:nvPr/>
        </p:nvSpPr>
        <p:spPr>
          <a:xfrm rot="19481289">
            <a:off x="1670476" y="5714452"/>
            <a:ext cx="1982301" cy="276999"/>
          </a:xfrm>
          <a:prstGeom prst="rect">
            <a:avLst/>
          </a:prstGeom>
          <a:solidFill>
            <a:schemeClr val="accent2">
              <a:lumMod val="20000"/>
              <a:lumOff val="80000"/>
            </a:schemeClr>
          </a:solidFill>
          <a:ln w="317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algn="ctr">
              <a:defRPr/>
            </a:pPr>
            <a:r>
              <a:rPr lang="en-US" altLang="zh-CN" b="1" dirty="0">
                <a:solidFill>
                  <a:srgbClr val="0000CC"/>
                </a:solidFill>
                <a:latin typeface="Calibri" panose="020F0502020204030204" pitchFamily="34" charset="0"/>
              </a:rPr>
              <a:t>ERL bunched cooler</a:t>
            </a:r>
            <a:endParaRPr lang="zh-CN" altLang="en-US" b="1" dirty="0">
              <a:solidFill>
                <a:srgbClr val="0000CC"/>
              </a:solidFill>
              <a:latin typeface="Calibri" panose="020F0502020204030204" pitchFamily="34" charset="0"/>
            </a:endParaRPr>
          </a:p>
        </p:txBody>
      </p:sp>
      <p:pic>
        <p:nvPicPr>
          <p:cNvPr id="13" name="图片 12"/>
          <p:cNvPicPr>
            <a:picLocks noChangeAspect="1"/>
          </p:cNvPicPr>
          <p:nvPr/>
        </p:nvPicPr>
        <p:blipFill rotWithShape="1">
          <a:blip r:embed="rId5"/>
          <a:srcRect t="4308" b="-1"/>
          <a:stretch/>
        </p:blipFill>
        <p:spPr>
          <a:xfrm>
            <a:off x="5790238" y="3663269"/>
            <a:ext cx="3257309" cy="2669150"/>
          </a:xfrm>
          <a:prstGeom prst="rect">
            <a:avLst/>
          </a:prstGeom>
        </p:spPr>
      </p:pic>
      <p:sp>
        <p:nvSpPr>
          <p:cNvPr id="14" name="椭圆 13"/>
          <p:cNvSpPr/>
          <p:nvPr/>
        </p:nvSpPr>
        <p:spPr bwMode="auto">
          <a:xfrm rot="19896752">
            <a:off x="1552231" y="5141777"/>
            <a:ext cx="1640264" cy="417546"/>
          </a:xfrm>
          <a:prstGeom prst="ellipse">
            <a:avLst/>
          </a:prstGeom>
          <a:noFill/>
          <a:ln w="22225">
            <a:solidFill>
              <a:srgbClr val="C00000"/>
            </a:solidFill>
          </a:ln>
        </p:spPr>
        <p:txBody>
          <a:bodyPr vert="horz" wrap="square" lIns="91440" tIns="45720" rIns="91440" bIns="45720" numCol="1" rtlCol="0" anchor="t" anchorCtr="0" compatLnSpc="1"/>
          <a:lstStyle/>
          <a:p>
            <a:pPr marL="0" marR="0" indent="0" algn="l" defTabSz="914400" rtl="0" eaLnBrk="0" fontAlgn="base" latinLnBrk="0" hangingPunct="0">
              <a:lnSpc>
                <a:spcPct val="180000"/>
              </a:lnSpc>
              <a:spcBef>
                <a:spcPct val="0"/>
              </a:spcBef>
              <a:spcAft>
                <a:spcPct val="0"/>
              </a:spcAft>
              <a:buClr>
                <a:schemeClr val="tx1"/>
              </a:buClr>
              <a:buSzTx/>
              <a:buFont typeface="Wingdings" panose="05000000000000000000" charset="0"/>
              <a:buNone/>
            </a:pPr>
            <a:endParaRPr kumimoji="0" lang="zh-CN" altLang="en-US" sz="2000" b="1" i="0" u="none" strike="noStrike" cap="none" normalizeH="0" baseline="0">
              <a:ln>
                <a:noFill/>
              </a:ln>
              <a:solidFill>
                <a:srgbClr val="000000"/>
              </a:solidFill>
              <a:effectLst/>
              <a:latin typeface="Arial" panose="020B0604020202020204" pitchFamily="34" charset="0"/>
              <a:ea typeface="楷体_GB2312" charset="0"/>
              <a:cs typeface="Arial" panose="020B0604020202020204" pitchFamily="34" charset="0"/>
            </a:endParaRPr>
          </a:p>
        </p:txBody>
      </p:sp>
      <p:sp>
        <p:nvSpPr>
          <p:cNvPr id="9" name="椭圆 8"/>
          <p:cNvSpPr/>
          <p:nvPr/>
        </p:nvSpPr>
        <p:spPr bwMode="auto">
          <a:xfrm rot="15191348">
            <a:off x="6858892" y="4950298"/>
            <a:ext cx="690311" cy="147356"/>
          </a:xfrm>
          <a:prstGeom prst="ellipse">
            <a:avLst/>
          </a:prstGeom>
          <a:noFill/>
          <a:ln w="22225">
            <a:solidFill>
              <a:srgbClr val="C00000"/>
            </a:solidFill>
          </a:ln>
        </p:spPr>
        <p:txBody>
          <a:bodyPr vert="horz" wrap="square" lIns="91440" tIns="45720" rIns="91440" bIns="45720" numCol="1" rtlCol="0" anchor="t" anchorCtr="0" compatLnSpc="1"/>
          <a:lstStyle/>
          <a:p>
            <a:pPr marL="0" marR="0" indent="0" algn="l" defTabSz="914400" rtl="0" eaLnBrk="0" fontAlgn="base" latinLnBrk="0" hangingPunct="0">
              <a:lnSpc>
                <a:spcPct val="180000"/>
              </a:lnSpc>
              <a:spcBef>
                <a:spcPct val="0"/>
              </a:spcBef>
              <a:spcAft>
                <a:spcPct val="0"/>
              </a:spcAft>
              <a:buClr>
                <a:schemeClr val="tx1"/>
              </a:buClr>
              <a:buSzTx/>
              <a:buFont typeface="Wingdings" panose="05000000000000000000" charset="0"/>
              <a:buNone/>
            </a:pPr>
            <a:endParaRPr kumimoji="0" lang="zh-CN" altLang="en-US" sz="2000" b="1" i="0" u="none" strike="noStrike" cap="none" normalizeH="0" baseline="0">
              <a:ln>
                <a:noFill/>
              </a:ln>
              <a:solidFill>
                <a:srgbClr val="000000"/>
              </a:solidFill>
              <a:effectLst/>
              <a:latin typeface="Arial" panose="020B0604020202020204" pitchFamily="34" charset="0"/>
              <a:ea typeface="楷体_GB2312" charset="0"/>
              <a:cs typeface="Arial" panose="020B0604020202020204" pitchFamily="34" charset="0"/>
            </a:endParaRPr>
          </a:p>
        </p:txBody>
      </p:sp>
      <p:sp>
        <p:nvSpPr>
          <p:cNvPr id="15" name="文本框 14"/>
          <p:cNvSpPr txBox="1"/>
          <p:nvPr/>
        </p:nvSpPr>
        <p:spPr>
          <a:xfrm>
            <a:off x="6128730" y="5031530"/>
            <a:ext cx="1033584" cy="430887"/>
          </a:xfrm>
          <a:prstGeom prst="rect">
            <a:avLst/>
          </a:prstGeom>
          <a:solidFill>
            <a:schemeClr val="accent2">
              <a:lumMod val="20000"/>
              <a:lumOff val="80000"/>
            </a:schemeClr>
          </a:solidFill>
          <a:ln w="317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algn="ctr">
              <a:defRPr/>
            </a:pPr>
            <a:r>
              <a:rPr lang="en-US" altLang="zh-CN" sz="1400" b="1" dirty="0">
                <a:solidFill>
                  <a:srgbClr val="0000CC"/>
                </a:solidFill>
                <a:latin typeface="Calibri" panose="020F0502020204030204" pitchFamily="34" charset="0"/>
              </a:rPr>
              <a:t>Pre-Cooling</a:t>
            </a:r>
          </a:p>
          <a:p>
            <a:pPr algn="ctr">
              <a:defRPr/>
            </a:pPr>
            <a:r>
              <a:rPr lang="en-US" altLang="zh-CN" sz="1400" b="1" dirty="0">
                <a:solidFill>
                  <a:srgbClr val="0000CC"/>
                </a:solidFill>
                <a:latin typeface="Calibri" panose="020F0502020204030204" pitchFamily="34" charset="0"/>
              </a:rPr>
              <a:t> DC cooler</a:t>
            </a:r>
            <a:endParaRPr lang="zh-CN" altLang="en-US" sz="1400" b="1" dirty="0">
              <a:solidFill>
                <a:srgbClr val="0000CC"/>
              </a:solidFill>
              <a:latin typeface="Calibri" panose="020F0502020204030204" pitchFamily="34" charset="0"/>
            </a:endParaRPr>
          </a:p>
        </p:txBody>
      </p:sp>
    </p:spTree>
    <p:extLst>
      <p:ext uri="{BB962C8B-B14F-4D97-AF65-F5344CB8AC3E}">
        <p14:creationId xmlns:p14="http://schemas.microsoft.com/office/powerpoint/2010/main" val="288162999"/>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a:stretch>
            <a:fillRect/>
          </a:stretch>
        </p:blipFill>
        <p:spPr bwMode="auto">
          <a:xfrm>
            <a:off x="621684" y="1027387"/>
            <a:ext cx="7576384" cy="4986168"/>
          </a:xfrm>
          <a:prstGeom prst="rect">
            <a:avLst/>
          </a:prstGeom>
          <a:noFill/>
          <a:ln w="9525">
            <a:noFill/>
            <a:miter lim="800000"/>
            <a:headEnd/>
            <a:tailEnd/>
          </a:ln>
          <a:effectLst/>
        </p:spPr>
      </p:pic>
      <p:sp>
        <p:nvSpPr>
          <p:cNvPr id="4" name="圆角矩形 105"/>
          <p:cNvSpPr/>
          <p:nvPr/>
        </p:nvSpPr>
        <p:spPr>
          <a:xfrm>
            <a:off x="117625" y="184454"/>
            <a:ext cx="7301268" cy="415110"/>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Cooling strategy   </a:t>
            </a:r>
            <a:endPar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Content Placeholder 1"/>
          <p:cNvSpPr txBox="1">
            <a:spLocks/>
          </p:cNvSpPr>
          <p:nvPr/>
        </p:nvSpPr>
        <p:spPr bwMode="auto">
          <a:xfrm>
            <a:off x="206525" y="779676"/>
            <a:ext cx="8851769" cy="964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Tx/>
              <a:buBlip>
                <a:blip r:embed="rId3"/>
              </a:buBlip>
              <a:defRPr>
                <a:solidFill>
                  <a:schemeClr val="tx1"/>
                </a:solidFill>
                <a:latin typeface="Arial" panose="020B0604020202020204" pitchFamily="34" charset="0"/>
                <a:ea typeface="ＭＳ Ｐゴシック"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ＭＳ Ｐゴシック"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ＭＳ Ｐゴシック"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ＭＳ Ｐゴシック"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ＭＳ Ｐゴシック"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None/>
            </a:pPr>
            <a:r>
              <a:rPr lang="en-US" sz="2200" b="1" kern="0" dirty="0">
                <a:solidFill>
                  <a:srgbClr val="0000CC"/>
                </a:solidFill>
                <a:latin typeface="Arial" charset="0"/>
                <a:ea typeface="ＭＳ Ｐゴシック" pitchFamily="34" charset="-128"/>
                <a:cs typeface="Arial" charset="0"/>
              </a:rPr>
              <a:t>Pre-cooling design:</a:t>
            </a:r>
          </a:p>
          <a:p>
            <a:pPr indent="-163513">
              <a:spcBef>
                <a:spcPts val="1200"/>
              </a:spcBef>
              <a:buSzPct val="100000"/>
              <a:buFont typeface="Wingdings" panose="05000000000000000000" pitchFamily="2" charset="2"/>
              <a:buChar char="Ø"/>
            </a:pPr>
            <a:r>
              <a:rPr lang="en-US" kern="0" dirty="0">
                <a:solidFill>
                  <a:srgbClr val="0000CC"/>
                </a:solidFill>
                <a:latin typeface="Arial" charset="0"/>
                <a:ea typeface="ＭＳ Ｐゴシック" pitchFamily="34" charset="-128"/>
                <a:cs typeface="Arial" charset="0"/>
              </a:rPr>
              <a:t> Pre-Cooling: Booster-</a:t>
            </a:r>
            <a:r>
              <a:rPr lang="en-US" kern="0" dirty="0" err="1">
                <a:solidFill>
                  <a:srgbClr val="0000CC"/>
                </a:solidFill>
                <a:latin typeface="Arial" charset="0"/>
                <a:ea typeface="ＭＳ Ｐゴシック" pitchFamily="34" charset="-128"/>
                <a:cs typeface="Arial" charset="0"/>
              </a:rPr>
              <a:t>BRing</a:t>
            </a:r>
            <a:r>
              <a:rPr lang="en-US" kern="0" dirty="0">
                <a:solidFill>
                  <a:srgbClr val="0000CC"/>
                </a:solidFill>
                <a:latin typeface="Arial" charset="0"/>
                <a:ea typeface="ＭＳ Ｐゴシック" pitchFamily="34" charset="-128"/>
                <a:cs typeface="Arial" charset="0"/>
              </a:rPr>
              <a:t>-N, 2GeV, Conventional DC cooler</a:t>
            </a:r>
          </a:p>
        </p:txBody>
      </p:sp>
      <p:sp>
        <p:nvSpPr>
          <p:cNvPr id="3" name="矩形 2"/>
          <p:cNvSpPr/>
          <p:nvPr/>
        </p:nvSpPr>
        <p:spPr>
          <a:xfrm>
            <a:off x="438021" y="6126829"/>
            <a:ext cx="8319333" cy="430887"/>
          </a:xfrm>
          <a:prstGeom prst="rect">
            <a:avLst/>
          </a:prstGeom>
        </p:spPr>
        <p:txBody>
          <a:bodyPr wrap="square">
            <a:spAutoFit/>
          </a:bodyPr>
          <a:lstStyle/>
          <a:p>
            <a:r>
              <a:rPr lang="en-US" altLang="zh-CN" sz="2200" dirty="0">
                <a:solidFill>
                  <a:schemeClr val="bg1"/>
                </a:solidFill>
              </a:rPr>
              <a:t>Such a cooler is technically well developed and readily available </a:t>
            </a:r>
            <a:endParaRPr lang="zh-CN" altLang="en-US" sz="2200" dirty="0">
              <a:solidFill>
                <a:schemeClr val="bg1"/>
              </a:solidFill>
            </a:endParaRPr>
          </a:p>
        </p:txBody>
      </p:sp>
    </p:spTree>
    <p:extLst>
      <p:ext uri="{BB962C8B-B14F-4D97-AF65-F5344CB8AC3E}">
        <p14:creationId xmlns:p14="http://schemas.microsoft.com/office/powerpoint/2010/main" val="3543140207"/>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05"/>
          <p:cNvSpPr/>
          <p:nvPr/>
        </p:nvSpPr>
        <p:spPr>
          <a:xfrm>
            <a:off x="117625" y="184454"/>
            <a:ext cx="7301268" cy="415110"/>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Cooling strategy   </a:t>
            </a:r>
            <a:endPar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Content Placeholder 1"/>
          <p:cNvSpPr txBox="1">
            <a:spLocks/>
          </p:cNvSpPr>
          <p:nvPr/>
        </p:nvSpPr>
        <p:spPr bwMode="auto">
          <a:xfrm>
            <a:off x="160255" y="845663"/>
            <a:ext cx="8851769" cy="10019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Tx/>
              <a:buBlip>
                <a:blip r:embed="rId3"/>
              </a:buBlip>
              <a:defRPr>
                <a:solidFill>
                  <a:schemeClr val="tx1"/>
                </a:solidFill>
                <a:latin typeface="Arial" panose="020B0604020202020204" pitchFamily="34" charset="0"/>
                <a:ea typeface="ＭＳ Ｐゴシック"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ＭＳ Ｐゴシック"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ＭＳ Ｐゴシック"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ＭＳ Ｐゴシック"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ＭＳ Ｐゴシック"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None/>
            </a:pPr>
            <a:r>
              <a:rPr lang="en-US" sz="2200" b="1" kern="0" dirty="0">
                <a:solidFill>
                  <a:srgbClr val="0000CC"/>
                </a:solidFill>
                <a:latin typeface="Arial" charset="0"/>
                <a:ea typeface="ＭＳ Ｐゴシック" pitchFamily="34" charset="-128"/>
                <a:cs typeface="Arial" charset="0"/>
              </a:rPr>
              <a:t>Collision cool</a:t>
            </a:r>
            <a:r>
              <a:rPr lang="en-US" altLang="zh-CN" sz="2200" b="1" kern="0" dirty="0">
                <a:solidFill>
                  <a:srgbClr val="0000CC"/>
                </a:solidFill>
                <a:latin typeface="Arial" charset="0"/>
                <a:ea typeface="ＭＳ Ｐゴシック" pitchFamily="34" charset="-128"/>
                <a:cs typeface="Arial" charset="0"/>
              </a:rPr>
              <a:t>er</a:t>
            </a:r>
            <a:r>
              <a:rPr lang="en-US" sz="2200" b="1" kern="0" dirty="0">
                <a:solidFill>
                  <a:srgbClr val="0000CC"/>
                </a:solidFill>
                <a:latin typeface="Arial" charset="0"/>
                <a:ea typeface="ＭＳ Ｐゴシック" pitchFamily="34" charset="-128"/>
                <a:cs typeface="Arial" charset="0"/>
              </a:rPr>
              <a:t> design:</a:t>
            </a:r>
          </a:p>
          <a:p>
            <a:pPr indent="-163513">
              <a:spcBef>
                <a:spcPts val="800"/>
              </a:spcBef>
              <a:buSzPct val="100000"/>
              <a:buFont typeface="Wingdings" panose="05000000000000000000" pitchFamily="2" charset="2"/>
              <a:buChar char="Ø"/>
            </a:pPr>
            <a:r>
              <a:rPr lang="en-US" b="1" kern="0" dirty="0">
                <a:solidFill>
                  <a:srgbClr val="000066"/>
                </a:solidFill>
                <a:latin typeface="Arial" charset="0"/>
                <a:ea typeface="ＭＳ Ｐゴシック" pitchFamily="34" charset="-128"/>
                <a:cs typeface="Arial" charset="0"/>
              </a:rPr>
              <a:t> Collision cooling: </a:t>
            </a:r>
            <a:r>
              <a:rPr lang="en-US" kern="0" dirty="0">
                <a:solidFill>
                  <a:schemeClr val="bg2"/>
                </a:solidFill>
                <a:latin typeface="Arial" charset="0"/>
                <a:ea typeface="ＭＳ Ｐゴシック" pitchFamily="34" charset="-128"/>
                <a:cs typeface="Arial" charset="0"/>
              </a:rPr>
              <a:t>Proton collider-</a:t>
            </a:r>
            <a:r>
              <a:rPr lang="en-US" altLang="zh-CN" kern="0" dirty="0" err="1">
                <a:solidFill>
                  <a:schemeClr val="bg2"/>
                </a:solidFill>
                <a:latin typeface="Arial" charset="0"/>
                <a:ea typeface="ＭＳ Ｐゴシック" pitchFamily="34" charset="-128"/>
                <a:cs typeface="Arial" charset="0"/>
              </a:rPr>
              <a:t>p</a:t>
            </a:r>
            <a:r>
              <a:rPr lang="en-US" kern="0" dirty="0" err="1">
                <a:solidFill>
                  <a:schemeClr val="bg2"/>
                </a:solidFill>
                <a:latin typeface="Arial" charset="0"/>
                <a:ea typeface="ＭＳ Ｐゴシック" pitchFamily="34" charset="-128"/>
                <a:cs typeface="Arial" charset="0"/>
              </a:rPr>
              <a:t>Ring</a:t>
            </a:r>
            <a:r>
              <a:rPr lang="en-US" kern="0" dirty="0">
                <a:solidFill>
                  <a:schemeClr val="bg2"/>
                </a:solidFill>
                <a:latin typeface="Arial" charset="0"/>
                <a:ea typeface="ＭＳ Ｐゴシック" pitchFamily="34" charset="-128"/>
                <a:cs typeface="Arial" charset="0"/>
              </a:rPr>
              <a:t>, 25 GeV, ERL bunched cooler</a:t>
            </a:r>
            <a:r>
              <a:rPr lang="en-US" kern="0" dirty="0">
                <a:solidFill>
                  <a:srgbClr val="0000CC"/>
                </a:solidFill>
                <a:latin typeface="Arial" charset="0"/>
                <a:ea typeface="ＭＳ Ｐゴシック" pitchFamily="34" charset="-128"/>
                <a:cs typeface="Arial" charset="0"/>
              </a:rPr>
              <a:t> </a:t>
            </a:r>
          </a:p>
          <a:p>
            <a:pPr marL="0" indent="0">
              <a:buNone/>
            </a:pPr>
            <a:endParaRPr lang="en-US" sz="2200" b="1" kern="0" dirty="0">
              <a:solidFill>
                <a:srgbClr val="0000CC"/>
              </a:solidFill>
              <a:latin typeface="Arial" charset="0"/>
              <a:ea typeface="ＭＳ Ｐゴシック" pitchFamily="34" charset="-128"/>
              <a:cs typeface="Arial" charset="0"/>
            </a:endParaRPr>
          </a:p>
        </p:txBody>
      </p:sp>
      <p:pic>
        <p:nvPicPr>
          <p:cNvPr id="2" name="图片 1"/>
          <p:cNvPicPr>
            <a:picLocks noChangeAspect="1"/>
          </p:cNvPicPr>
          <p:nvPr/>
        </p:nvPicPr>
        <p:blipFill>
          <a:blip r:embed="rId4"/>
          <a:stretch>
            <a:fillRect/>
          </a:stretch>
        </p:blipFill>
        <p:spPr>
          <a:xfrm>
            <a:off x="160255" y="2009858"/>
            <a:ext cx="8676000" cy="1647078"/>
          </a:xfrm>
          <a:prstGeom prst="rect">
            <a:avLst/>
          </a:prstGeom>
        </p:spPr>
      </p:pic>
      <p:sp>
        <p:nvSpPr>
          <p:cNvPr id="7" name="文本框 6"/>
          <p:cNvSpPr txBox="1"/>
          <p:nvPr/>
        </p:nvSpPr>
        <p:spPr>
          <a:xfrm>
            <a:off x="2435525" y="3605034"/>
            <a:ext cx="418576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prstClr val="black"/>
                </a:solidFill>
                <a:latin typeface="Arial"/>
                <a:ea typeface="宋体"/>
              </a:rPr>
              <a:t>S</a:t>
            </a:r>
            <a:r>
              <a:rPr kumimoji="0" lang="en-US" altLang="zh-CN" sz="1800" b="0" i="0" u="none" strike="noStrike" kern="1200" cap="none" spc="0" normalizeH="0" baseline="0" noProof="0" dirty="0">
                <a:ln>
                  <a:noFill/>
                </a:ln>
                <a:solidFill>
                  <a:prstClr val="black"/>
                </a:solidFill>
                <a:effectLst/>
                <a:uLnTx/>
                <a:uFillTx/>
                <a:latin typeface="Arial"/>
                <a:ea typeface="宋体"/>
                <a:cs typeface="+mn-cs"/>
              </a:rPr>
              <a:t>ketch</a:t>
            </a:r>
            <a:r>
              <a:rPr kumimoji="0" lang="zh-CN" altLang="en-US" sz="1800" b="0" i="0" u="none" strike="noStrike" kern="1200" cap="none" spc="0" normalizeH="0" baseline="0" noProof="0" dirty="0">
                <a:ln>
                  <a:noFill/>
                </a:ln>
                <a:solidFill>
                  <a:prstClr val="black"/>
                </a:solidFill>
                <a:effectLst/>
                <a:uLnTx/>
                <a:uFillTx/>
                <a:latin typeface="Arial"/>
                <a:ea typeface="宋体"/>
                <a:cs typeface="+mn-cs"/>
              </a:rPr>
              <a:t> </a:t>
            </a:r>
            <a:r>
              <a:rPr kumimoji="0" lang="en-US" altLang="zh-CN" sz="1800" b="0" i="0" u="none" strike="noStrike" kern="1200" cap="none" spc="0" normalizeH="0" baseline="0" noProof="0" dirty="0">
                <a:ln>
                  <a:noFill/>
                </a:ln>
                <a:solidFill>
                  <a:prstClr val="black"/>
                </a:solidFill>
                <a:effectLst/>
                <a:uLnTx/>
                <a:uFillTx/>
                <a:latin typeface="Arial"/>
                <a:ea typeface="宋体"/>
                <a:cs typeface="+mn-cs"/>
              </a:rPr>
              <a:t>of </a:t>
            </a:r>
            <a:r>
              <a:rPr lang="en-US" altLang="zh-CN" dirty="0">
                <a:solidFill>
                  <a:prstClr val="black"/>
                </a:solidFill>
                <a:latin typeface="Arial"/>
                <a:ea typeface="宋体"/>
              </a:rPr>
              <a:t>EicC</a:t>
            </a:r>
            <a:r>
              <a:rPr kumimoji="0" lang="en-US" altLang="zh-CN" sz="1800" b="0" i="0" u="none" strike="noStrike" kern="1200" cap="none" spc="0" normalizeH="0" baseline="0" noProof="0" dirty="0">
                <a:ln>
                  <a:noFill/>
                </a:ln>
                <a:solidFill>
                  <a:prstClr val="black"/>
                </a:solidFill>
                <a:effectLst/>
                <a:uLnTx/>
                <a:uFillTx/>
                <a:latin typeface="Arial"/>
                <a:ea typeface="宋体"/>
                <a:cs typeface="+mn-cs"/>
              </a:rPr>
              <a:t> collision cooling </a:t>
            </a:r>
            <a:r>
              <a:rPr lang="en-US" altLang="zh-CN" dirty="0">
                <a:solidFill>
                  <a:prstClr val="black"/>
                </a:solidFill>
                <a:latin typeface="Arial"/>
                <a:ea typeface="宋体"/>
              </a:rPr>
              <a:t>design </a:t>
            </a:r>
            <a:endParaRPr kumimoji="0" lang="zh-CN" altLang="en-US" sz="1800" b="0" i="0" u="none" strike="noStrike" kern="1200" cap="none" spc="0" normalizeH="0" baseline="0" noProof="0" dirty="0">
              <a:ln>
                <a:noFill/>
              </a:ln>
              <a:solidFill>
                <a:prstClr val="black"/>
              </a:solidFill>
              <a:effectLst/>
              <a:uLnTx/>
              <a:uFillTx/>
              <a:latin typeface="Arial"/>
              <a:ea typeface="宋体"/>
              <a:cs typeface="+mn-cs"/>
            </a:endParaRPr>
          </a:p>
        </p:txBody>
      </p:sp>
      <p:sp>
        <p:nvSpPr>
          <p:cNvPr id="8" name="文本框 7"/>
          <p:cNvSpPr txBox="1"/>
          <p:nvPr/>
        </p:nvSpPr>
        <p:spPr>
          <a:xfrm>
            <a:off x="6082350" y="2159234"/>
            <a:ext cx="1247311" cy="307777"/>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chemeClr val="bg2"/>
                </a:solidFill>
                <a:latin typeface="Arial"/>
                <a:ea typeface="宋体"/>
              </a:rPr>
              <a:t>Laser e</a:t>
            </a:r>
            <a:r>
              <a:rPr kumimoji="0" lang="en-US" altLang="zh-CN" sz="1400" b="0" i="0" u="none" strike="noStrike" kern="1200" cap="none" spc="0" normalizeH="0" baseline="0" noProof="0" dirty="0">
                <a:ln>
                  <a:noFill/>
                </a:ln>
                <a:solidFill>
                  <a:schemeClr val="bg2"/>
                </a:solidFill>
                <a:effectLst/>
                <a:uLnTx/>
                <a:uFillTx/>
                <a:latin typeface="Arial"/>
                <a:ea typeface="宋体"/>
              </a:rPr>
              <a:t>-gun</a:t>
            </a:r>
            <a:endParaRPr kumimoji="0" lang="zh-CN" altLang="en-US" sz="1400" b="0" i="0" u="none" strike="noStrike" kern="1200" cap="none" spc="0" normalizeH="0" baseline="0" noProof="0" dirty="0">
              <a:ln>
                <a:noFill/>
              </a:ln>
              <a:solidFill>
                <a:schemeClr val="bg2"/>
              </a:solidFill>
              <a:effectLst/>
              <a:uLnTx/>
              <a:uFillTx/>
              <a:latin typeface="Arial"/>
              <a:ea typeface="宋体"/>
            </a:endParaRPr>
          </a:p>
        </p:txBody>
      </p:sp>
      <p:sp>
        <p:nvSpPr>
          <p:cNvPr id="9" name="文本框 8"/>
          <p:cNvSpPr txBox="1"/>
          <p:nvPr/>
        </p:nvSpPr>
        <p:spPr>
          <a:xfrm>
            <a:off x="4952752" y="1705244"/>
            <a:ext cx="2089508" cy="307777"/>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noProof="0" dirty="0">
                <a:solidFill>
                  <a:schemeClr val="bg2"/>
                </a:solidFill>
                <a:latin typeface="Arial"/>
                <a:ea typeface="宋体"/>
              </a:rPr>
              <a:t>Pre-acceleration cavity</a:t>
            </a:r>
            <a:endParaRPr kumimoji="0" lang="zh-CN" altLang="en-US" sz="1400" b="0" i="0" u="none" strike="noStrike" kern="1200" cap="none" spc="0" normalizeH="0" baseline="0" noProof="0" dirty="0">
              <a:ln>
                <a:noFill/>
              </a:ln>
              <a:solidFill>
                <a:schemeClr val="bg2"/>
              </a:solidFill>
              <a:effectLst/>
              <a:uLnTx/>
              <a:uFillTx/>
              <a:latin typeface="Arial"/>
              <a:ea typeface="宋体"/>
            </a:endParaRPr>
          </a:p>
        </p:txBody>
      </p:sp>
      <p:sp>
        <p:nvSpPr>
          <p:cNvPr id="10" name="文本框 9"/>
          <p:cNvSpPr txBox="1"/>
          <p:nvPr/>
        </p:nvSpPr>
        <p:spPr>
          <a:xfrm>
            <a:off x="3824540" y="1701490"/>
            <a:ext cx="974971" cy="307777"/>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chemeClr val="bg2"/>
                </a:solidFill>
                <a:latin typeface="Arial"/>
                <a:ea typeface="宋体"/>
              </a:rPr>
              <a:t>SC cavity</a:t>
            </a:r>
            <a:endParaRPr kumimoji="0" lang="zh-CN" altLang="en-US" sz="1400" b="0" i="0" u="none" strike="noStrike" kern="1200" cap="none" spc="0" normalizeH="0" baseline="0" noProof="0" dirty="0">
              <a:ln>
                <a:noFill/>
              </a:ln>
              <a:solidFill>
                <a:schemeClr val="bg2"/>
              </a:solidFill>
              <a:effectLst/>
              <a:uLnTx/>
              <a:uFillTx/>
              <a:latin typeface="Arial"/>
              <a:ea typeface="宋体"/>
            </a:endParaRPr>
          </a:p>
        </p:txBody>
      </p:sp>
      <p:sp>
        <p:nvSpPr>
          <p:cNvPr id="11" name="文本框 10"/>
          <p:cNvSpPr txBox="1"/>
          <p:nvPr/>
        </p:nvSpPr>
        <p:spPr>
          <a:xfrm>
            <a:off x="2774099" y="2042356"/>
            <a:ext cx="780283" cy="307777"/>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noProof="0" dirty="0">
                <a:solidFill>
                  <a:schemeClr val="bg2"/>
                </a:solidFill>
                <a:latin typeface="Arial"/>
                <a:ea typeface="宋体"/>
              </a:rPr>
              <a:t>Dump</a:t>
            </a:r>
            <a:endParaRPr kumimoji="0" lang="zh-CN" altLang="en-US" sz="1400" b="0" i="0" u="none" strike="noStrike" kern="1200" cap="none" spc="0" normalizeH="0" baseline="0" noProof="0" dirty="0">
              <a:ln>
                <a:noFill/>
              </a:ln>
              <a:solidFill>
                <a:schemeClr val="bg2"/>
              </a:solidFill>
              <a:effectLst/>
              <a:uLnTx/>
              <a:uFillTx/>
              <a:latin typeface="Arial"/>
              <a:ea typeface="宋体"/>
            </a:endParaRPr>
          </a:p>
        </p:txBody>
      </p:sp>
      <p:sp>
        <p:nvSpPr>
          <p:cNvPr id="12" name="文本框 11"/>
          <p:cNvSpPr txBox="1"/>
          <p:nvPr/>
        </p:nvSpPr>
        <p:spPr>
          <a:xfrm>
            <a:off x="3572259" y="2749324"/>
            <a:ext cx="1782062" cy="307777"/>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chemeClr val="bg2"/>
                </a:solidFill>
                <a:latin typeface="Arial"/>
                <a:ea typeface="宋体"/>
              </a:rPr>
              <a:t>By-pass beam line</a:t>
            </a:r>
            <a:endParaRPr kumimoji="0" lang="zh-CN" altLang="en-US" sz="1400" b="0" i="0" u="none" strike="noStrike" kern="1200" cap="none" spc="0" normalizeH="0" baseline="0" noProof="0" dirty="0">
              <a:ln>
                <a:noFill/>
              </a:ln>
              <a:solidFill>
                <a:schemeClr val="bg2"/>
              </a:solidFill>
              <a:effectLst/>
              <a:uLnTx/>
              <a:uFillTx/>
              <a:latin typeface="Arial"/>
              <a:ea typeface="宋体"/>
            </a:endParaRPr>
          </a:p>
        </p:txBody>
      </p:sp>
      <p:sp>
        <p:nvSpPr>
          <p:cNvPr id="13" name="文本框 12"/>
          <p:cNvSpPr txBox="1"/>
          <p:nvPr/>
        </p:nvSpPr>
        <p:spPr>
          <a:xfrm>
            <a:off x="879858" y="3317639"/>
            <a:ext cx="1589021" cy="307777"/>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noProof="0" dirty="0">
                <a:solidFill>
                  <a:schemeClr val="bg2"/>
                </a:solidFill>
                <a:latin typeface="Arial"/>
                <a:ea typeface="宋体"/>
              </a:rPr>
              <a:t>Cooling section-1 </a:t>
            </a:r>
            <a:endParaRPr kumimoji="0" lang="zh-CN" altLang="en-US" sz="1400" b="0" i="0" u="none" strike="noStrike" kern="1200" cap="none" spc="0" normalizeH="0" baseline="0" noProof="0" dirty="0">
              <a:ln>
                <a:noFill/>
              </a:ln>
              <a:solidFill>
                <a:schemeClr val="bg2"/>
              </a:solidFill>
              <a:effectLst/>
              <a:uLnTx/>
              <a:uFillTx/>
              <a:latin typeface="Arial"/>
              <a:ea typeface="宋体"/>
            </a:endParaRPr>
          </a:p>
        </p:txBody>
      </p:sp>
      <p:sp>
        <p:nvSpPr>
          <p:cNvPr id="14" name="文本框 13"/>
          <p:cNvSpPr txBox="1"/>
          <p:nvPr/>
        </p:nvSpPr>
        <p:spPr>
          <a:xfrm>
            <a:off x="6414684" y="3317639"/>
            <a:ext cx="1589021" cy="307777"/>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noProof="0" dirty="0">
                <a:solidFill>
                  <a:schemeClr val="bg2"/>
                </a:solidFill>
                <a:latin typeface="Arial"/>
                <a:ea typeface="宋体"/>
              </a:rPr>
              <a:t>Cooling section-2 </a:t>
            </a:r>
            <a:endParaRPr kumimoji="0" lang="zh-CN" altLang="en-US" sz="1400" b="0" i="0" u="none" strike="noStrike" kern="1200" cap="none" spc="0" normalizeH="0" baseline="0" noProof="0" dirty="0">
              <a:ln>
                <a:noFill/>
              </a:ln>
              <a:solidFill>
                <a:schemeClr val="bg2"/>
              </a:solidFill>
              <a:effectLst/>
              <a:uLnTx/>
              <a:uFillTx/>
              <a:latin typeface="Arial"/>
              <a:ea typeface="宋体"/>
            </a:endParaRPr>
          </a:p>
        </p:txBody>
      </p:sp>
      <p:sp>
        <p:nvSpPr>
          <p:cNvPr id="15" name="文本框 14"/>
          <p:cNvSpPr txBox="1"/>
          <p:nvPr/>
        </p:nvSpPr>
        <p:spPr>
          <a:xfrm>
            <a:off x="2493669" y="2667563"/>
            <a:ext cx="780283" cy="307777"/>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chemeClr val="bg2"/>
                </a:solidFill>
                <a:latin typeface="Arial"/>
                <a:ea typeface="宋体"/>
              </a:rPr>
              <a:t>Kicker</a:t>
            </a:r>
            <a:endParaRPr kumimoji="0" lang="zh-CN" altLang="en-US" sz="1400" b="0" i="0" u="none" strike="noStrike" kern="1200" cap="none" spc="0" normalizeH="0" baseline="0" noProof="0" dirty="0">
              <a:ln>
                <a:noFill/>
              </a:ln>
              <a:solidFill>
                <a:schemeClr val="bg2"/>
              </a:solidFill>
              <a:effectLst/>
              <a:uLnTx/>
              <a:uFillTx/>
              <a:latin typeface="Arial"/>
              <a:ea typeface="宋体"/>
            </a:endParaRPr>
          </a:p>
        </p:txBody>
      </p:sp>
      <p:sp>
        <p:nvSpPr>
          <p:cNvPr id="16" name="文本框 15"/>
          <p:cNvSpPr txBox="1"/>
          <p:nvPr/>
        </p:nvSpPr>
        <p:spPr>
          <a:xfrm>
            <a:off x="5607365" y="2688204"/>
            <a:ext cx="780283" cy="307777"/>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chemeClr val="bg2"/>
                </a:solidFill>
                <a:latin typeface="Arial"/>
                <a:ea typeface="宋体"/>
              </a:rPr>
              <a:t>Kicker</a:t>
            </a:r>
            <a:endParaRPr kumimoji="0" lang="zh-CN" altLang="en-US" sz="1400" b="0" i="0" u="none" strike="noStrike" kern="1200" cap="none" spc="0" normalizeH="0" baseline="0" noProof="0" dirty="0">
              <a:ln>
                <a:noFill/>
              </a:ln>
              <a:solidFill>
                <a:schemeClr val="bg2"/>
              </a:solidFill>
              <a:effectLst/>
              <a:uLnTx/>
              <a:uFillTx/>
              <a:latin typeface="Arial"/>
              <a:ea typeface="宋体"/>
            </a:endParaRPr>
          </a:p>
        </p:txBody>
      </p:sp>
      <p:cxnSp>
        <p:nvCxnSpPr>
          <p:cNvPr id="17" name="直接箭头连接符 16"/>
          <p:cNvCxnSpPr/>
          <p:nvPr/>
        </p:nvCxnSpPr>
        <p:spPr bwMode="auto">
          <a:xfrm rot="10800000">
            <a:off x="3576320" y="2269046"/>
            <a:ext cx="324000" cy="0"/>
          </a:xfrm>
          <a:prstGeom prst="straightConnector1">
            <a:avLst/>
          </a:prstGeom>
          <a:ln w="47625">
            <a:solidFill>
              <a:srgbClr val="0000CC"/>
            </a:solidFill>
            <a:tailEnd type="triangle"/>
          </a:ln>
        </p:spPr>
        <p:style>
          <a:lnRef idx="1">
            <a:schemeClr val="dk1"/>
          </a:lnRef>
          <a:fillRef idx="0">
            <a:schemeClr val="dk1"/>
          </a:fillRef>
          <a:effectRef idx="0">
            <a:schemeClr val="dk1"/>
          </a:effectRef>
          <a:fontRef idx="minor">
            <a:schemeClr val="tx1"/>
          </a:fontRef>
        </p:style>
      </p:cxnSp>
      <p:cxnSp>
        <p:nvCxnSpPr>
          <p:cNvPr id="18" name="直接箭头连接符 17"/>
          <p:cNvCxnSpPr/>
          <p:nvPr/>
        </p:nvCxnSpPr>
        <p:spPr bwMode="auto">
          <a:xfrm flipV="1">
            <a:off x="5354321" y="2009858"/>
            <a:ext cx="0" cy="268615"/>
          </a:xfrm>
          <a:prstGeom prst="straightConnector1">
            <a:avLst/>
          </a:prstGeom>
          <a:ln w="47625">
            <a:solidFill>
              <a:srgbClr val="0000CC"/>
            </a:solidFill>
            <a:tailEnd type="triangle"/>
          </a:ln>
        </p:spPr>
        <p:style>
          <a:lnRef idx="1">
            <a:schemeClr val="dk1"/>
          </a:lnRef>
          <a:fillRef idx="0">
            <a:schemeClr val="dk1"/>
          </a:fillRef>
          <a:effectRef idx="0">
            <a:schemeClr val="dk1"/>
          </a:effectRef>
          <a:fontRef idx="minor">
            <a:schemeClr val="tx1"/>
          </a:fontRef>
        </p:style>
      </p:cxnSp>
      <p:cxnSp>
        <p:nvCxnSpPr>
          <p:cNvPr id="22" name="直接箭头连接符 21"/>
          <p:cNvCxnSpPr/>
          <p:nvPr/>
        </p:nvCxnSpPr>
        <p:spPr bwMode="auto">
          <a:xfrm flipV="1">
            <a:off x="4498255" y="2077214"/>
            <a:ext cx="0" cy="268615"/>
          </a:xfrm>
          <a:prstGeom prst="straightConnector1">
            <a:avLst/>
          </a:prstGeom>
          <a:ln w="47625">
            <a:solidFill>
              <a:srgbClr val="0000CC"/>
            </a:solidFill>
            <a:tailEnd type="triangle"/>
          </a:ln>
        </p:spPr>
        <p:style>
          <a:lnRef idx="1">
            <a:schemeClr val="dk1"/>
          </a:lnRef>
          <a:fillRef idx="0">
            <a:schemeClr val="dk1"/>
          </a:fillRef>
          <a:effectRef idx="0">
            <a:schemeClr val="dk1"/>
          </a:effectRef>
          <a:fontRef idx="minor">
            <a:schemeClr val="tx1"/>
          </a:fontRef>
        </p:style>
      </p:cxnSp>
      <p:cxnSp>
        <p:nvCxnSpPr>
          <p:cNvPr id="23" name="直接箭头连接符 22"/>
          <p:cNvCxnSpPr/>
          <p:nvPr/>
        </p:nvCxnSpPr>
        <p:spPr bwMode="auto">
          <a:xfrm>
            <a:off x="5747245" y="2317548"/>
            <a:ext cx="324000" cy="0"/>
          </a:xfrm>
          <a:prstGeom prst="straightConnector1">
            <a:avLst/>
          </a:prstGeom>
          <a:ln w="47625">
            <a:solidFill>
              <a:srgbClr val="0000CC"/>
            </a:solidFill>
            <a:tailEnd type="triangle"/>
          </a:ln>
        </p:spPr>
        <p:style>
          <a:lnRef idx="1">
            <a:schemeClr val="dk1"/>
          </a:lnRef>
          <a:fillRef idx="0">
            <a:schemeClr val="dk1"/>
          </a:fillRef>
          <a:effectRef idx="0">
            <a:schemeClr val="dk1"/>
          </a:effectRef>
          <a:fontRef idx="minor">
            <a:schemeClr val="tx1"/>
          </a:fontRef>
        </p:style>
      </p:cxnSp>
      <p:graphicFrame>
        <p:nvGraphicFramePr>
          <p:cNvPr id="24" name="表格 23"/>
          <p:cNvGraphicFramePr>
            <a:graphicFrameLocks noGrp="1"/>
          </p:cNvGraphicFramePr>
          <p:nvPr>
            <p:extLst>
              <p:ext uri="{D42A27DB-BD31-4B8C-83A1-F6EECF244321}">
                <p14:modId xmlns:p14="http://schemas.microsoft.com/office/powerpoint/2010/main" val="2283682481"/>
              </p:ext>
            </p:extLst>
          </p:nvPr>
        </p:nvGraphicFramePr>
        <p:xfrm>
          <a:off x="1084464" y="4103936"/>
          <a:ext cx="6805772" cy="2560320"/>
        </p:xfrm>
        <a:graphic>
          <a:graphicData uri="http://schemas.openxmlformats.org/drawingml/2006/table">
            <a:tbl>
              <a:tblPr bandRow="1">
                <a:tableStyleId>{7DF18680-E054-41AD-8BC1-D1AEF772440D}</a:tableStyleId>
              </a:tblPr>
              <a:tblGrid>
                <a:gridCol w="1970106">
                  <a:extLst>
                    <a:ext uri="{9D8B030D-6E8A-4147-A177-3AD203B41FA5}">
                      <a16:colId xmlns:a16="http://schemas.microsoft.com/office/drawing/2014/main" val="20000"/>
                    </a:ext>
                  </a:extLst>
                </a:gridCol>
                <a:gridCol w="1573991">
                  <a:extLst>
                    <a:ext uri="{9D8B030D-6E8A-4147-A177-3AD203B41FA5}">
                      <a16:colId xmlns:a16="http://schemas.microsoft.com/office/drawing/2014/main" val="20001"/>
                    </a:ext>
                  </a:extLst>
                </a:gridCol>
                <a:gridCol w="1970202">
                  <a:extLst>
                    <a:ext uri="{9D8B030D-6E8A-4147-A177-3AD203B41FA5}">
                      <a16:colId xmlns:a16="http://schemas.microsoft.com/office/drawing/2014/main" val="20002"/>
                    </a:ext>
                  </a:extLst>
                </a:gridCol>
                <a:gridCol w="1291473">
                  <a:extLst>
                    <a:ext uri="{9D8B030D-6E8A-4147-A177-3AD203B41FA5}">
                      <a16:colId xmlns:a16="http://schemas.microsoft.com/office/drawing/2014/main" val="20003"/>
                    </a:ext>
                  </a:extLst>
                </a:gridCol>
              </a:tblGrid>
              <a:tr h="248583">
                <a:tc>
                  <a:txBody>
                    <a:bodyPr/>
                    <a:lstStyle/>
                    <a:p>
                      <a:pPr algn="l"/>
                      <a:r>
                        <a:rPr lang="en-US" altLang="zh-CN" sz="1400" dirty="0">
                          <a:solidFill>
                            <a:srgbClr val="0000CC"/>
                          </a:solidFill>
                        </a:rPr>
                        <a:t>Gun type</a:t>
                      </a:r>
                      <a:endParaRPr lang="zh-CN" altLang="en-US" sz="1400" b="1" dirty="0">
                        <a:solidFill>
                          <a:srgbClr val="0000CC"/>
                        </a:solidFill>
                        <a:latin typeface="Calibri" panose="020F0502020204030204" pitchFamily="34" charset="0"/>
                        <a:cs typeface="Times New Roman" pitchFamily="18" charset="0"/>
                      </a:endParaRPr>
                    </a:p>
                  </a:txBody>
                  <a:tcPr anchor="ctr"/>
                </a:tc>
                <a:tc>
                  <a:txBody>
                    <a:bodyPr/>
                    <a:lstStyle/>
                    <a:p>
                      <a:pPr algn="l"/>
                      <a:r>
                        <a:rPr lang="en-US" altLang="zh-CN" sz="1400" dirty="0"/>
                        <a:t>NCRF</a:t>
                      </a:r>
                      <a:endParaRPr lang="zh-CN" altLang="en-US" sz="1400" dirty="0">
                        <a:latin typeface="Calibri" panose="020F0502020204030204" pitchFamily="34" charset="0"/>
                        <a:cs typeface="Times New Roman" pitchFamily="18" charset="0"/>
                      </a:endParaRPr>
                    </a:p>
                  </a:txBody>
                  <a:tcPr anchor="ctr"/>
                </a:tc>
                <a:tc>
                  <a:txBody>
                    <a:bodyPr/>
                    <a:lstStyle/>
                    <a:p>
                      <a:pPr algn="l"/>
                      <a:r>
                        <a:rPr lang="en-US" altLang="zh-CN" sz="1400" dirty="0">
                          <a:solidFill>
                            <a:srgbClr val="0000CC"/>
                          </a:solidFill>
                        </a:rPr>
                        <a:t>RMS energy spread</a:t>
                      </a:r>
                      <a:endParaRPr lang="zh-CN" altLang="en-US" sz="1400" b="1" dirty="0">
                        <a:solidFill>
                          <a:srgbClr val="0000CC"/>
                        </a:solidFill>
                        <a:latin typeface="Calibri" panose="020F0502020204030204" pitchFamily="34" charset="0"/>
                        <a:cs typeface="Times New Roman" pitchFamily="18" charset="0"/>
                      </a:endParaRPr>
                    </a:p>
                  </a:txBody>
                  <a:tcPr anchor="ctr"/>
                </a:tc>
                <a:tc>
                  <a:txBody>
                    <a:bodyPr/>
                    <a:lstStyle/>
                    <a:p>
                      <a:pPr algn="l"/>
                      <a:r>
                        <a:rPr lang="en-US" altLang="zh-CN" sz="1400" dirty="0"/>
                        <a:t>5×10</a:t>
                      </a:r>
                      <a:r>
                        <a:rPr lang="en-US" altLang="zh-CN" sz="1400" baseline="30000" dirty="0"/>
                        <a:t>-4</a:t>
                      </a:r>
                      <a:endParaRPr lang="zh-CN" altLang="en-US" sz="1400" baseline="30000" dirty="0">
                        <a:latin typeface="Calibri" panose="020F0502020204030204" pitchFamily="34" charset="0"/>
                        <a:cs typeface="Times New Roman" pitchFamily="18" charset="0"/>
                      </a:endParaRPr>
                    </a:p>
                  </a:txBody>
                  <a:tcPr anchor="ctr"/>
                </a:tc>
                <a:extLst>
                  <a:ext uri="{0D108BD9-81ED-4DB2-BD59-A6C34878D82A}">
                    <a16:rowId xmlns:a16="http://schemas.microsoft.com/office/drawing/2014/main" val="10000"/>
                  </a:ext>
                </a:extLst>
              </a:tr>
              <a:tr h="248583">
                <a:tc>
                  <a:txBody>
                    <a:bodyPr/>
                    <a:lstStyle/>
                    <a:p>
                      <a:pPr algn="l"/>
                      <a:r>
                        <a:rPr lang="en-US" altLang="zh-CN" sz="1400" dirty="0">
                          <a:solidFill>
                            <a:srgbClr val="0000CC"/>
                          </a:solidFill>
                        </a:rPr>
                        <a:t>RF frequency</a:t>
                      </a:r>
                      <a:endParaRPr lang="zh-CN" altLang="en-US" sz="1400" b="1" dirty="0">
                        <a:solidFill>
                          <a:srgbClr val="0000CC"/>
                        </a:solidFill>
                        <a:latin typeface="Calibri" panose="020F0502020204030204" pitchFamily="34" charset="0"/>
                        <a:cs typeface="Times New Roman" pitchFamily="18" charset="0"/>
                      </a:endParaRPr>
                    </a:p>
                  </a:txBody>
                  <a:tcPr anchor="ctr"/>
                </a:tc>
                <a:tc>
                  <a:txBody>
                    <a:bodyPr/>
                    <a:lstStyle/>
                    <a:p>
                      <a:pPr algn="l"/>
                      <a:r>
                        <a:rPr lang="en-US" altLang="zh-CN" sz="1400" dirty="0"/>
                        <a:t>700 MHz</a:t>
                      </a:r>
                      <a:endParaRPr lang="zh-CN" altLang="en-US" sz="1400" dirty="0">
                        <a:latin typeface="Calibri" panose="020F0502020204030204" pitchFamily="34" charset="0"/>
                        <a:cs typeface="Times New Roman" pitchFamily="18" charset="0"/>
                      </a:endParaRPr>
                    </a:p>
                  </a:txBody>
                  <a:tcPr anchor="ctr"/>
                </a:tc>
                <a:tc>
                  <a:txBody>
                    <a:bodyPr/>
                    <a:lstStyle/>
                    <a:p>
                      <a:pPr algn="l"/>
                      <a:r>
                        <a:rPr lang="en-US" altLang="zh-CN" sz="1400" dirty="0">
                          <a:solidFill>
                            <a:srgbClr val="0000CC"/>
                          </a:solidFill>
                        </a:rPr>
                        <a:t>RMS</a:t>
                      </a:r>
                      <a:r>
                        <a:rPr lang="en-US" altLang="zh-CN" sz="1400" baseline="0" dirty="0">
                          <a:solidFill>
                            <a:srgbClr val="0000CC"/>
                          </a:solidFill>
                        </a:rPr>
                        <a:t> b</a:t>
                      </a:r>
                      <a:r>
                        <a:rPr lang="en-US" altLang="zh-CN" sz="1400" dirty="0">
                          <a:solidFill>
                            <a:srgbClr val="0000CC"/>
                          </a:solidFill>
                        </a:rPr>
                        <a:t>unch length</a:t>
                      </a:r>
                      <a:endParaRPr lang="zh-CN" altLang="en-US" sz="1400" b="1" dirty="0">
                        <a:solidFill>
                          <a:srgbClr val="0000CC"/>
                        </a:solidFill>
                        <a:latin typeface="Calibri" panose="020F0502020204030204" pitchFamily="34" charset="0"/>
                        <a:cs typeface="Times New Roman" pitchFamily="18" charset="0"/>
                      </a:endParaRPr>
                    </a:p>
                  </a:txBody>
                  <a:tcPr anchor="ctr"/>
                </a:tc>
                <a:tc>
                  <a:txBody>
                    <a:bodyPr/>
                    <a:lstStyle/>
                    <a:p>
                      <a:pPr algn="l"/>
                      <a:r>
                        <a:rPr lang="en-US" altLang="zh-CN" sz="1400" dirty="0"/>
                        <a:t>200 </a:t>
                      </a:r>
                      <a:r>
                        <a:rPr lang="en-US" altLang="zh-CN" sz="1400" dirty="0" err="1"/>
                        <a:t>ps</a:t>
                      </a:r>
                      <a:endParaRPr lang="zh-CN" altLang="en-US" sz="1400" dirty="0">
                        <a:latin typeface="Calibri" panose="020F0502020204030204" pitchFamily="34" charset="0"/>
                        <a:cs typeface="Times New Roman" pitchFamily="18" charset="0"/>
                      </a:endParaRPr>
                    </a:p>
                  </a:txBody>
                  <a:tcPr anchor="ctr"/>
                </a:tc>
                <a:extLst>
                  <a:ext uri="{0D108BD9-81ED-4DB2-BD59-A6C34878D82A}">
                    <a16:rowId xmlns:a16="http://schemas.microsoft.com/office/drawing/2014/main" val="10001"/>
                  </a:ext>
                </a:extLst>
              </a:tr>
              <a:tr h="248583">
                <a:tc>
                  <a:txBody>
                    <a:bodyPr/>
                    <a:lstStyle/>
                    <a:p>
                      <a:pPr algn="l"/>
                      <a:r>
                        <a:rPr lang="en-US" altLang="zh-CN" sz="1400" dirty="0">
                          <a:solidFill>
                            <a:srgbClr val="0000CC"/>
                          </a:solidFill>
                        </a:rPr>
                        <a:t>PRF</a:t>
                      </a:r>
                      <a:endParaRPr lang="zh-CN" altLang="en-US" sz="1400" b="1" dirty="0">
                        <a:solidFill>
                          <a:srgbClr val="0000CC"/>
                        </a:solidFill>
                        <a:latin typeface="Calibri" panose="020F0502020204030204" pitchFamily="34" charset="0"/>
                        <a:cs typeface="Times New Roman" pitchFamily="18" charset="0"/>
                      </a:endParaRPr>
                    </a:p>
                  </a:txBody>
                  <a:tcPr anchor="ctr"/>
                </a:tc>
                <a:tc>
                  <a:txBody>
                    <a:bodyPr/>
                    <a:lstStyle/>
                    <a:p>
                      <a:pPr algn="l"/>
                      <a:r>
                        <a:rPr lang="en-US" altLang="zh-CN" sz="1400" dirty="0"/>
                        <a:t>2 MHz</a:t>
                      </a:r>
                      <a:endParaRPr lang="zh-CN" altLang="en-US" sz="1400" dirty="0">
                        <a:latin typeface="Calibri" panose="020F0502020204030204" pitchFamily="34" charset="0"/>
                        <a:cs typeface="Times New Roman" pitchFamily="18" charset="0"/>
                      </a:endParaRPr>
                    </a:p>
                  </a:txBody>
                  <a:tcPr anchor="ctr"/>
                </a:tc>
                <a:tc>
                  <a:txBody>
                    <a:bodyPr/>
                    <a:lstStyle/>
                    <a:p>
                      <a:pPr algn="l"/>
                      <a:r>
                        <a:rPr lang="en-US" altLang="zh-CN" sz="1400" dirty="0">
                          <a:solidFill>
                            <a:srgbClr val="0000CC"/>
                          </a:solidFill>
                        </a:rPr>
                        <a:t>Cooling section</a:t>
                      </a:r>
                      <a:endParaRPr lang="zh-CN" altLang="en-US" sz="1400" b="1" dirty="0">
                        <a:solidFill>
                          <a:srgbClr val="0000CC"/>
                        </a:solidFill>
                        <a:latin typeface="Calibri" panose="020F0502020204030204" pitchFamily="34" charset="0"/>
                        <a:cs typeface="Times New Roman" pitchFamily="18" charset="0"/>
                      </a:endParaRPr>
                    </a:p>
                  </a:txBody>
                  <a:tcPr anchor="ctr"/>
                </a:tc>
                <a:tc>
                  <a:txBody>
                    <a:bodyPr/>
                    <a:lstStyle/>
                    <a:p>
                      <a:pPr algn="l"/>
                      <a:r>
                        <a:rPr lang="en-US" altLang="zh-CN" sz="1400" dirty="0"/>
                        <a:t>50m</a:t>
                      </a:r>
                      <a:endParaRPr lang="zh-CN" altLang="en-US" sz="1400" dirty="0">
                        <a:latin typeface="Calibri" panose="020F0502020204030204" pitchFamily="34" charset="0"/>
                        <a:cs typeface="Times New Roman" pitchFamily="18" charset="0"/>
                      </a:endParaRPr>
                    </a:p>
                  </a:txBody>
                  <a:tcPr anchor="ctr"/>
                </a:tc>
                <a:extLst>
                  <a:ext uri="{0D108BD9-81ED-4DB2-BD59-A6C34878D82A}">
                    <a16:rowId xmlns:a16="http://schemas.microsoft.com/office/drawing/2014/main" val="10002"/>
                  </a:ext>
                </a:extLst>
              </a:tr>
              <a:tr h="248583">
                <a:tc>
                  <a:txBody>
                    <a:bodyPr/>
                    <a:lstStyle/>
                    <a:p>
                      <a:pPr algn="l"/>
                      <a:r>
                        <a:rPr lang="en-US" altLang="zh-CN" sz="1400" dirty="0">
                          <a:solidFill>
                            <a:srgbClr val="0000CC"/>
                          </a:solidFill>
                        </a:rPr>
                        <a:t>Charge /bunch</a:t>
                      </a:r>
                      <a:endParaRPr lang="zh-CN" altLang="en-US" sz="1400" b="1" dirty="0">
                        <a:solidFill>
                          <a:srgbClr val="0000CC"/>
                        </a:solidFill>
                        <a:latin typeface="Calibri" panose="020F0502020204030204" pitchFamily="34" charset="0"/>
                        <a:cs typeface="Times New Roman" pitchFamily="18" charset="0"/>
                      </a:endParaRPr>
                    </a:p>
                  </a:txBody>
                  <a:tcPr anchor="ctr"/>
                </a:tc>
                <a:tc>
                  <a:txBody>
                    <a:bodyPr/>
                    <a:lstStyle/>
                    <a:p>
                      <a:pPr algn="l"/>
                      <a:r>
                        <a:rPr lang="en-US" altLang="zh-CN" sz="1400" dirty="0"/>
                        <a:t>4 </a:t>
                      </a:r>
                      <a:r>
                        <a:rPr lang="en-US" altLang="zh-CN" sz="1400" dirty="0" err="1"/>
                        <a:t>nC</a:t>
                      </a:r>
                      <a:endParaRPr lang="zh-CN" altLang="en-US" sz="1400" dirty="0">
                        <a:latin typeface="Calibri" panose="020F0502020204030204" pitchFamily="34" charset="0"/>
                        <a:cs typeface="Times New Roman" pitchFamily="18" charset="0"/>
                      </a:endParaRPr>
                    </a:p>
                  </a:txBody>
                  <a:tcPr anchor="ctr"/>
                </a:tc>
                <a:tc>
                  <a:txBody>
                    <a:bodyPr/>
                    <a:lstStyle/>
                    <a:p>
                      <a:pPr algn="l"/>
                      <a:r>
                        <a:rPr lang="en-US" altLang="zh-CN" sz="1400" dirty="0">
                          <a:solidFill>
                            <a:srgbClr val="0000CC"/>
                          </a:solidFill>
                        </a:rPr>
                        <a:t>Cryostat</a:t>
                      </a:r>
                      <a:r>
                        <a:rPr lang="en-US" altLang="zh-CN" sz="1400" baseline="0" dirty="0">
                          <a:solidFill>
                            <a:srgbClr val="0000CC"/>
                          </a:solidFill>
                        </a:rPr>
                        <a:t> number</a:t>
                      </a:r>
                      <a:endParaRPr lang="zh-CN" altLang="en-US" sz="1400" b="1" dirty="0">
                        <a:solidFill>
                          <a:srgbClr val="0000CC"/>
                        </a:solidFill>
                        <a:latin typeface="Calibri" panose="020F0502020204030204" pitchFamily="34" charset="0"/>
                      </a:endParaRPr>
                    </a:p>
                  </a:txBody>
                  <a:tcPr anchor="ctr"/>
                </a:tc>
                <a:tc>
                  <a:txBody>
                    <a:bodyPr/>
                    <a:lstStyle/>
                    <a:p>
                      <a:pPr algn="l"/>
                      <a:r>
                        <a:rPr lang="en-US" altLang="zh-CN" sz="1400" dirty="0"/>
                        <a:t>1</a:t>
                      </a:r>
                      <a:endParaRPr lang="zh-CN" altLang="en-US" sz="1400" dirty="0">
                        <a:latin typeface="Calibri" panose="020F0502020204030204" pitchFamily="34" charset="0"/>
                        <a:cs typeface="Times New Roman" pitchFamily="18" charset="0"/>
                      </a:endParaRPr>
                    </a:p>
                  </a:txBody>
                  <a:tcPr anchor="ctr"/>
                </a:tc>
                <a:extLst>
                  <a:ext uri="{0D108BD9-81ED-4DB2-BD59-A6C34878D82A}">
                    <a16:rowId xmlns:a16="http://schemas.microsoft.com/office/drawing/2014/main" val="10003"/>
                  </a:ext>
                </a:extLst>
              </a:tr>
              <a:tr h="248583">
                <a:tc>
                  <a:txBody>
                    <a:bodyPr/>
                    <a:lstStyle/>
                    <a:p>
                      <a:pPr algn="l"/>
                      <a:r>
                        <a:rPr lang="en-US" altLang="zh-CN" sz="1400" dirty="0">
                          <a:solidFill>
                            <a:srgbClr val="0000CC"/>
                          </a:solidFill>
                        </a:rPr>
                        <a:t>Inject energy </a:t>
                      </a:r>
                      <a:endParaRPr lang="zh-CN" altLang="en-US" sz="1400" b="1" dirty="0">
                        <a:solidFill>
                          <a:srgbClr val="0000CC"/>
                        </a:solidFill>
                        <a:latin typeface="Calibri" panose="020F0502020204030204" pitchFamily="34" charset="0"/>
                        <a:cs typeface="Times New Roman" pitchFamily="18" charset="0"/>
                      </a:endParaRPr>
                    </a:p>
                  </a:txBody>
                  <a:tcPr anchor="ctr"/>
                </a:tc>
                <a:tc>
                  <a:txBody>
                    <a:bodyPr/>
                    <a:lstStyle/>
                    <a:p>
                      <a:pPr algn="l"/>
                      <a:r>
                        <a:rPr lang="en-US" altLang="zh-CN" sz="1400" dirty="0"/>
                        <a:t>2 MeV</a:t>
                      </a:r>
                      <a:endParaRPr lang="zh-CN" altLang="en-US" sz="1400" dirty="0">
                        <a:latin typeface="Calibri" panose="020F0502020204030204" pitchFamily="34" charset="0"/>
                        <a:cs typeface="Times New Roman" pitchFamily="18" charset="0"/>
                      </a:endParaRPr>
                    </a:p>
                  </a:txBody>
                  <a:tcPr anchor="ctr"/>
                </a:tc>
                <a:tc>
                  <a:txBody>
                    <a:bodyPr/>
                    <a:lstStyle/>
                    <a:p>
                      <a:pPr algn="l"/>
                      <a:r>
                        <a:rPr lang="en-US" altLang="zh-CN" sz="1400" dirty="0">
                          <a:solidFill>
                            <a:srgbClr val="0000CC"/>
                          </a:solidFill>
                        </a:rPr>
                        <a:t>Cryostat length</a:t>
                      </a:r>
                      <a:endParaRPr lang="zh-CN" altLang="en-US" sz="1400" b="1" dirty="0">
                        <a:solidFill>
                          <a:srgbClr val="0000CC"/>
                        </a:solidFill>
                        <a:latin typeface="Calibri" panose="020F0502020204030204" pitchFamily="34" charset="0"/>
                        <a:cs typeface="Times New Roman" pitchFamily="18" charset="0"/>
                      </a:endParaRPr>
                    </a:p>
                  </a:txBody>
                  <a:tcPr anchor="ctr"/>
                </a:tc>
                <a:tc>
                  <a:txBody>
                    <a:bodyPr/>
                    <a:lstStyle/>
                    <a:p>
                      <a:pPr algn="l"/>
                      <a:r>
                        <a:rPr lang="en-US" altLang="zh-CN" sz="1400" dirty="0"/>
                        <a:t>1.5m</a:t>
                      </a:r>
                      <a:endParaRPr lang="zh-CN" altLang="en-US" sz="1400" dirty="0">
                        <a:latin typeface="Calibri" panose="020F0502020204030204" pitchFamily="34" charset="0"/>
                        <a:cs typeface="Times New Roman" pitchFamily="18" charset="0"/>
                      </a:endParaRPr>
                    </a:p>
                  </a:txBody>
                  <a:tcPr anchor="ctr"/>
                </a:tc>
                <a:extLst>
                  <a:ext uri="{0D108BD9-81ED-4DB2-BD59-A6C34878D82A}">
                    <a16:rowId xmlns:a16="http://schemas.microsoft.com/office/drawing/2014/main" val="10004"/>
                  </a:ext>
                </a:extLst>
              </a:tr>
              <a:tr h="422591">
                <a:tc>
                  <a:txBody>
                    <a:bodyPr/>
                    <a:lstStyle/>
                    <a:p>
                      <a:pPr algn="l"/>
                      <a:r>
                        <a:rPr lang="en-US" altLang="zh-CN" sz="1400" kern="1200" baseline="0" dirty="0">
                          <a:solidFill>
                            <a:srgbClr val="0000CC"/>
                          </a:solidFill>
                        </a:rPr>
                        <a:t>Cooling energy </a:t>
                      </a:r>
                      <a:endParaRPr lang="zh-CN" altLang="en-US" sz="1400" b="1" kern="1200" baseline="0" dirty="0">
                        <a:solidFill>
                          <a:srgbClr val="0000CC"/>
                        </a:solidFill>
                        <a:latin typeface="Calibri" panose="020F0502020204030204" pitchFamily="34" charset="0"/>
                        <a:ea typeface="黑体" panose="02010609060101010101" pitchFamily="49" charset="-122"/>
                        <a:cs typeface="Times New Roman" panose="02020603050405020304" pitchFamily="18" charset="0"/>
                      </a:endParaRPr>
                    </a:p>
                  </a:txBody>
                  <a:tcPr anchor="ctr"/>
                </a:tc>
                <a:tc>
                  <a:txBody>
                    <a:bodyPr/>
                    <a:lstStyle/>
                    <a:p>
                      <a:pPr algn="l"/>
                      <a:r>
                        <a:rPr lang="en-US" altLang="zh-CN" sz="1400" dirty="0"/>
                        <a:t>14 MeV</a:t>
                      </a:r>
                      <a:endParaRPr lang="en-US" altLang="zh-CN" sz="1400" dirty="0">
                        <a:latin typeface="Calibri" panose="020F0502020204030204" pitchFamily="34" charset="0"/>
                        <a:cs typeface="Times New Roman" pitchFamily="18" charset="0"/>
                      </a:endParaRPr>
                    </a:p>
                  </a:txBody>
                  <a:tcPr anchor="ctr"/>
                </a:tc>
                <a:tc>
                  <a:txBody>
                    <a:bodyPr/>
                    <a:lstStyle/>
                    <a:p>
                      <a:pPr algn="l"/>
                      <a:r>
                        <a:rPr lang="en-US" altLang="zh-CN" sz="1400" kern="1200" baseline="0" dirty="0">
                          <a:solidFill>
                            <a:srgbClr val="0000CC"/>
                          </a:solidFill>
                        </a:rPr>
                        <a:t>Circumference of circulating ring</a:t>
                      </a:r>
                      <a:endParaRPr lang="zh-CN" altLang="en-US" sz="1400" b="1" kern="1200" baseline="0" dirty="0">
                        <a:solidFill>
                          <a:srgbClr val="0000CC"/>
                        </a:solidFill>
                        <a:latin typeface="Calibri" panose="020F0502020204030204" pitchFamily="34" charset="0"/>
                        <a:ea typeface="黑体" panose="02010609060101010101" pitchFamily="49" charset="-122"/>
                        <a:cs typeface="Times New Roman" panose="02020603050405020304" pitchFamily="18" charset="0"/>
                      </a:endParaRPr>
                    </a:p>
                  </a:txBody>
                  <a:tcPr anchor="ctr"/>
                </a:tc>
                <a:tc>
                  <a:txBody>
                    <a:bodyPr/>
                    <a:lstStyle/>
                    <a:p>
                      <a:pPr algn="l"/>
                      <a:r>
                        <a:rPr lang="en-US" altLang="zh-CN" sz="1400" dirty="0"/>
                        <a:t>160m</a:t>
                      </a:r>
                      <a:endParaRPr lang="zh-CN" altLang="en-US" sz="1400" dirty="0">
                        <a:latin typeface="Calibri" panose="020F0502020204030204" pitchFamily="34" charset="0"/>
                        <a:cs typeface="Times New Roman" pitchFamily="18" charset="0"/>
                      </a:endParaRPr>
                    </a:p>
                  </a:txBody>
                  <a:tcPr anchor="ctr"/>
                </a:tc>
                <a:extLst>
                  <a:ext uri="{0D108BD9-81ED-4DB2-BD59-A6C34878D82A}">
                    <a16:rowId xmlns:a16="http://schemas.microsoft.com/office/drawing/2014/main" val="10005"/>
                  </a:ext>
                </a:extLst>
              </a:tr>
              <a:tr h="422591">
                <a:tc>
                  <a:txBody>
                    <a:bodyPr/>
                    <a:lstStyle/>
                    <a:p>
                      <a:pPr algn="l"/>
                      <a:r>
                        <a:rPr lang="en-US" altLang="zh-CN" sz="1400" dirty="0" err="1">
                          <a:solidFill>
                            <a:srgbClr val="0000CC"/>
                          </a:solidFill>
                        </a:rPr>
                        <a:t>Transerse</a:t>
                      </a:r>
                      <a:r>
                        <a:rPr lang="en-US" altLang="zh-CN" sz="1400" baseline="0" dirty="0">
                          <a:solidFill>
                            <a:srgbClr val="0000CC"/>
                          </a:solidFill>
                        </a:rPr>
                        <a:t> </a:t>
                      </a:r>
                      <a:r>
                        <a:rPr lang="en-US" altLang="zh-CN" sz="1400" baseline="0" dirty="0" err="1">
                          <a:solidFill>
                            <a:srgbClr val="0000CC"/>
                          </a:solidFill>
                        </a:rPr>
                        <a:t>rms</a:t>
                      </a:r>
                      <a:r>
                        <a:rPr lang="en-US" altLang="zh-CN" sz="1400" baseline="0" dirty="0">
                          <a:solidFill>
                            <a:srgbClr val="0000CC"/>
                          </a:solidFill>
                        </a:rPr>
                        <a:t> normalized </a:t>
                      </a:r>
                      <a:r>
                        <a:rPr lang="en-US" altLang="zh-CN" sz="1400" baseline="0" dirty="0" err="1">
                          <a:solidFill>
                            <a:srgbClr val="0000CC"/>
                          </a:solidFill>
                        </a:rPr>
                        <a:t>emittance</a:t>
                      </a:r>
                      <a:endParaRPr lang="zh-CN" altLang="en-US" sz="1400" b="1" dirty="0">
                        <a:solidFill>
                          <a:srgbClr val="0000CC"/>
                        </a:solidFill>
                        <a:latin typeface="Calibri" panose="020F0502020204030204" pitchFamily="34" charset="0"/>
                        <a:cs typeface="Times New Roman" pitchFamily="18" charset="0"/>
                      </a:endParaRPr>
                    </a:p>
                  </a:txBody>
                  <a:tcPr anchor="ctr"/>
                </a:tc>
                <a:tc>
                  <a:txBody>
                    <a:bodyPr/>
                    <a:lstStyle/>
                    <a:p>
                      <a:pPr algn="l"/>
                      <a:r>
                        <a:rPr lang="en-US" altLang="zh-CN" sz="1400" dirty="0"/>
                        <a:t>2.5</a:t>
                      </a:r>
                      <a:r>
                        <a:rPr lang="zh-CN" altLang="en-US" sz="1400" dirty="0"/>
                        <a:t>𝜋</a:t>
                      </a:r>
                      <a:r>
                        <a:rPr lang="en-US" altLang="zh-CN" sz="1400" dirty="0"/>
                        <a:t>mm </a:t>
                      </a:r>
                      <a:r>
                        <a:rPr lang="en-US" altLang="zh-CN" sz="1400" dirty="0" err="1"/>
                        <a:t>mrad</a:t>
                      </a:r>
                      <a:endParaRPr lang="zh-CN" altLang="en-US" sz="1400" dirty="0">
                        <a:latin typeface="Calibri" panose="020F0502020204030204" pitchFamily="34" charset="0"/>
                        <a:cs typeface="Times New Roman" pitchFamily="18"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400" dirty="0">
                          <a:solidFill>
                            <a:srgbClr val="0000CC"/>
                          </a:solidFill>
                        </a:rPr>
                        <a:t>Bunch frequency in </a:t>
                      </a:r>
                      <a:r>
                        <a:rPr lang="en-US" altLang="zh-CN" sz="1400" kern="1200" baseline="0" dirty="0">
                          <a:solidFill>
                            <a:srgbClr val="0000CC"/>
                          </a:solidFill>
                        </a:rPr>
                        <a:t>circulating ring</a:t>
                      </a:r>
                      <a:endParaRPr lang="zh-CN" altLang="en-US" sz="1400" b="1" kern="1200" baseline="0" dirty="0">
                        <a:solidFill>
                          <a:srgbClr val="0000CC"/>
                        </a:solidFill>
                        <a:latin typeface="Calibri" panose="020F0502020204030204" pitchFamily="34" charset="0"/>
                        <a:ea typeface="黑体" panose="02010609060101010101" pitchFamily="49" charset="-122"/>
                        <a:cs typeface="Times New Roman" panose="02020603050405020304" pitchFamily="18" charset="0"/>
                      </a:endParaRPr>
                    </a:p>
                  </a:txBody>
                  <a:tcPr anchor="ctr"/>
                </a:tc>
                <a:tc>
                  <a:txBody>
                    <a:bodyPr/>
                    <a:lstStyle/>
                    <a:p>
                      <a:pPr algn="l"/>
                      <a:r>
                        <a:rPr lang="en-US" altLang="zh-CN" sz="1400" dirty="0"/>
                        <a:t>30 MHz</a:t>
                      </a:r>
                      <a:endParaRPr lang="zh-CN" altLang="en-US" sz="1400" dirty="0">
                        <a:latin typeface="Calibri" panose="020F0502020204030204" pitchFamily="34" charset="0"/>
                        <a:cs typeface="Times New Roman" pitchFamily="18" charset="0"/>
                      </a:endParaRP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93601757"/>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39706C0-46FA-437C-8BFA-B3B39BF6CE8E}"/>
              </a:ext>
            </a:extLst>
          </p:cNvPr>
          <p:cNvPicPr>
            <a:picLocks noChangeAspect="1"/>
          </p:cNvPicPr>
          <p:nvPr/>
        </p:nvPicPr>
        <p:blipFill>
          <a:blip r:embed="rId3"/>
          <a:stretch>
            <a:fillRect/>
          </a:stretch>
        </p:blipFill>
        <p:spPr>
          <a:xfrm>
            <a:off x="6061375" y="3988621"/>
            <a:ext cx="2954655" cy="2571750"/>
          </a:xfrm>
          <a:prstGeom prst="rect">
            <a:avLst/>
          </a:prstGeom>
        </p:spPr>
      </p:pic>
      <p:pic>
        <p:nvPicPr>
          <p:cNvPr id="2" name="图片 1">
            <a:extLst>
              <a:ext uri="{FF2B5EF4-FFF2-40B4-BE49-F238E27FC236}">
                <a16:creationId xmlns:a16="http://schemas.microsoft.com/office/drawing/2014/main" id="{90D8ECE4-2A4D-4476-8528-1C8F88354ED2}"/>
              </a:ext>
            </a:extLst>
          </p:cNvPr>
          <p:cNvPicPr>
            <a:picLocks noChangeAspect="1"/>
          </p:cNvPicPr>
          <p:nvPr/>
        </p:nvPicPr>
        <p:blipFill>
          <a:blip r:embed="rId4"/>
          <a:stretch>
            <a:fillRect/>
          </a:stretch>
        </p:blipFill>
        <p:spPr>
          <a:xfrm>
            <a:off x="6061160" y="1267931"/>
            <a:ext cx="2954655" cy="2571750"/>
          </a:xfrm>
          <a:prstGeom prst="rect">
            <a:avLst/>
          </a:prstGeom>
        </p:spPr>
      </p:pic>
      <p:sp>
        <p:nvSpPr>
          <p:cNvPr id="4" name="文本框 3">
            <a:extLst>
              <a:ext uri="{FF2B5EF4-FFF2-40B4-BE49-F238E27FC236}">
                <a16:creationId xmlns:a16="http://schemas.microsoft.com/office/drawing/2014/main" id="{4765018C-0D98-4B42-9322-62B9A81D2584}"/>
              </a:ext>
            </a:extLst>
          </p:cNvPr>
          <p:cNvSpPr txBox="1"/>
          <p:nvPr/>
        </p:nvSpPr>
        <p:spPr>
          <a:xfrm>
            <a:off x="6288311" y="3217527"/>
            <a:ext cx="1943545" cy="369332"/>
          </a:xfrm>
          <a:prstGeom prst="rect">
            <a:avLst/>
          </a:prstGeom>
          <a:noFill/>
        </p:spPr>
        <p:txBody>
          <a:bodyPr wrap="none" rtlCol="0">
            <a:spAutoFit/>
          </a:bodyPr>
          <a:lstStyle/>
          <a:p>
            <a:pPr defTabSz="457200"/>
            <a:r>
              <a:rPr lang="en-US" altLang="zh-CN" dirty="0">
                <a:solidFill>
                  <a:srgbClr val="0000CC"/>
                </a:solidFill>
              </a:rPr>
              <a:t>Transverse IBS rate</a:t>
            </a:r>
            <a:endParaRPr lang="zh-CN" altLang="en-US" dirty="0">
              <a:solidFill>
                <a:srgbClr val="0000CC"/>
              </a:solidFill>
            </a:endParaRPr>
          </a:p>
        </p:txBody>
      </p:sp>
      <p:sp>
        <p:nvSpPr>
          <p:cNvPr id="5" name="文本框 4">
            <a:extLst>
              <a:ext uri="{FF2B5EF4-FFF2-40B4-BE49-F238E27FC236}">
                <a16:creationId xmlns:a16="http://schemas.microsoft.com/office/drawing/2014/main" id="{040EA9BA-F67F-43D1-B4D6-B6171A27E16C}"/>
              </a:ext>
            </a:extLst>
          </p:cNvPr>
          <p:cNvSpPr txBox="1"/>
          <p:nvPr/>
        </p:nvSpPr>
        <p:spPr>
          <a:xfrm>
            <a:off x="6214572" y="5963996"/>
            <a:ext cx="2114938" cy="369332"/>
          </a:xfrm>
          <a:prstGeom prst="rect">
            <a:avLst/>
          </a:prstGeom>
          <a:noFill/>
        </p:spPr>
        <p:txBody>
          <a:bodyPr wrap="none" rtlCol="0">
            <a:spAutoFit/>
          </a:bodyPr>
          <a:lstStyle/>
          <a:p>
            <a:pPr defTabSz="457200"/>
            <a:r>
              <a:rPr lang="en-US" altLang="zh-CN" dirty="0">
                <a:solidFill>
                  <a:srgbClr val="0000CC"/>
                </a:solidFill>
              </a:rPr>
              <a:t>Longitudinal IBS rate</a:t>
            </a:r>
            <a:endParaRPr lang="zh-CN" altLang="en-US" dirty="0">
              <a:solidFill>
                <a:srgbClr val="0000CC"/>
              </a:solidFill>
            </a:endParaRPr>
          </a:p>
        </p:txBody>
      </p:sp>
      <p:pic>
        <p:nvPicPr>
          <p:cNvPr id="7" name="图片 6">
            <a:extLst>
              <a:ext uri="{FF2B5EF4-FFF2-40B4-BE49-F238E27FC236}">
                <a16:creationId xmlns:a16="http://schemas.microsoft.com/office/drawing/2014/main" id="{3C730493-9CE9-429E-B8AA-71F4ED1EAE5F}"/>
              </a:ext>
            </a:extLst>
          </p:cNvPr>
          <p:cNvPicPr>
            <a:picLocks noChangeAspect="1"/>
          </p:cNvPicPr>
          <p:nvPr/>
        </p:nvPicPr>
        <p:blipFill>
          <a:blip r:embed="rId5"/>
          <a:stretch>
            <a:fillRect/>
          </a:stretch>
        </p:blipFill>
        <p:spPr>
          <a:xfrm>
            <a:off x="336520" y="1267931"/>
            <a:ext cx="5724640" cy="5291787"/>
          </a:xfrm>
          <a:prstGeom prst="rect">
            <a:avLst/>
          </a:prstGeom>
        </p:spPr>
      </p:pic>
      <p:sp>
        <p:nvSpPr>
          <p:cNvPr id="8" name="圆角矩形 105">
            <a:extLst>
              <a:ext uri="{FF2B5EF4-FFF2-40B4-BE49-F238E27FC236}">
                <a16:creationId xmlns:a16="http://schemas.microsoft.com/office/drawing/2014/main" id="{ED095E88-B1E8-4CA8-83EC-D6932BD364F1}"/>
              </a:ext>
            </a:extLst>
          </p:cNvPr>
          <p:cNvSpPr/>
          <p:nvPr/>
        </p:nvSpPr>
        <p:spPr>
          <a:xfrm>
            <a:off x="122275" y="259112"/>
            <a:ext cx="5417288" cy="415110"/>
          </a:xfrm>
          <a:prstGeom prst="roundRect">
            <a:avLst/>
          </a:prstGeom>
          <a:noFill/>
          <a:ln w="12700" cap="flat" cmpd="sng" algn="ctr">
            <a:noFill/>
            <a:prstDash val="solid"/>
            <a:miter lim="800000"/>
          </a:ln>
          <a:effectLst/>
        </p:spPr>
        <p:txBody>
          <a:bodyPr rtlCol="0" anchor="ctr"/>
          <a:lstStyle/>
          <a:p>
            <a:pPr>
              <a:defRPr/>
            </a:pPr>
            <a:r>
              <a:rPr lang="en-US" altLang="zh-CN" sz="3200" b="1" kern="0" dirty="0">
                <a:solidFill>
                  <a:srgbClr val="2D07B9"/>
                </a:solidFill>
                <a:latin typeface="Times New Roman" panose="02020603050405020304" pitchFamily="18" charset="0"/>
                <a:cs typeface="Times New Roman" panose="02020603050405020304" pitchFamily="18" charset="0"/>
              </a:rPr>
              <a:t>EicC luminosity parameters</a:t>
            </a:r>
            <a:endParaRPr lang="zh-CN" altLang="en-US" sz="2400" b="1" kern="0" dirty="0">
              <a:solidFill>
                <a:srgbClr val="2D07B9"/>
              </a:solidFill>
              <a:latin typeface="Times New Roman" panose="02020603050405020304" pitchFamily="18" charset="0"/>
              <a:cs typeface="Times New Roman" panose="02020603050405020304" pitchFamily="18" charset="0"/>
            </a:endParaRPr>
          </a:p>
        </p:txBody>
      </p:sp>
      <p:cxnSp>
        <p:nvCxnSpPr>
          <p:cNvPr id="10" name="直接连接符 9">
            <a:extLst>
              <a:ext uri="{FF2B5EF4-FFF2-40B4-BE49-F238E27FC236}">
                <a16:creationId xmlns:a16="http://schemas.microsoft.com/office/drawing/2014/main" id="{7FFA9975-934D-414B-AB35-45C7C2353A46}"/>
              </a:ext>
            </a:extLst>
          </p:cNvPr>
          <p:cNvCxnSpPr/>
          <p:nvPr/>
        </p:nvCxnSpPr>
        <p:spPr>
          <a:xfrm>
            <a:off x="6235838" y="1918229"/>
            <a:ext cx="244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C84DFB8E-EDF9-4A98-992E-13796831D96F}"/>
              </a:ext>
            </a:extLst>
          </p:cNvPr>
          <p:cNvCxnSpPr/>
          <p:nvPr/>
        </p:nvCxnSpPr>
        <p:spPr>
          <a:xfrm>
            <a:off x="6235838" y="4633075"/>
            <a:ext cx="244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C7390C24-24BC-4818-BB22-81245F8E861F}"/>
              </a:ext>
            </a:extLst>
          </p:cNvPr>
          <p:cNvCxnSpPr>
            <a:cxnSpLocks/>
          </p:cNvCxnSpPr>
          <p:nvPr/>
        </p:nvCxnSpPr>
        <p:spPr>
          <a:xfrm rot="5400000">
            <a:off x="5846312" y="3831445"/>
            <a:ext cx="514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乘号 12">
            <a:extLst>
              <a:ext uri="{FF2B5EF4-FFF2-40B4-BE49-F238E27FC236}">
                <a16:creationId xmlns:a16="http://schemas.microsoft.com/office/drawing/2014/main" id="{CCFC5C6C-10EA-4825-980A-5D0256292277}"/>
              </a:ext>
            </a:extLst>
          </p:cNvPr>
          <p:cNvSpPr/>
          <p:nvPr/>
        </p:nvSpPr>
        <p:spPr>
          <a:xfrm>
            <a:off x="8240312" y="1738229"/>
            <a:ext cx="360000" cy="360000"/>
          </a:xfrm>
          <a:prstGeom prst="mathMultiply">
            <a:avLst>
              <a:gd name="adj1" fmla="val 17894"/>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a:solidFill>
                <a:prstClr val="white"/>
              </a:solidFill>
            </a:endParaRPr>
          </a:p>
        </p:txBody>
      </p:sp>
      <p:sp>
        <p:nvSpPr>
          <p:cNvPr id="14" name="乘号 13">
            <a:extLst>
              <a:ext uri="{FF2B5EF4-FFF2-40B4-BE49-F238E27FC236}">
                <a16:creationId xmlns:a16="http://schemas.microsoft.com/office/drawing/2014/main" id="{2455D6CE-F89E-4691-9DA9-B9C072331A43}"/>
              </a:ext>
            </a:extLst>
          </p:cNvPr>
          <p:cNvSpPr/>
          <p:nvPr/>
        </p:nvSpPr>
        <p:spPr>
          <a:xfrm>
            <a:off x="8240312" y="4461883"/>
            <a:ext cx="360000" cy="360000"/>
          </a:xfrm>
          <a:prstGeom prst="mathMultiply">
            <a:avLst>
              <a:gd name="adj1" fmla="val 17894"/>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a:solidFill>
                <a:prstClr val="white"/>
              </a:solidFill>
            </a:endParaRPr>
          </a:p>
        </p:txBody>
      </p:sp>
      <p:sp>
        <p:nvSpPr>
          <p:cNvPr id="15" name="文本框 14">
            <a:extLst>
              <a:ext uri="{FF2B5EF4-FFF2-40B4-BE49-F238E27FC236}">
                <a16:creationId xmlns:a16="http://schemas.microsoft.com/office/drawing/2014/main" id="{C7B7F7F0-0608-4E19-A35E-E877A97B6B32}"/>
              </a:ext>
            </a:extLst>
          </p:cNvPr>
          <p:cNvSpPr txBox="1"/>
          <p:nvPr/>
        </p:nvSpPr>
        <p:spPr>
          <a:xfrm>
            <a:off x="363926" y="4948055"/>
            <a:ext cx="5724638" cy="1508105"/>
          </a:xfrm>
          <a:prstGeom prst="rect">
            <a:avLst/>
          </a:prstGeom>
          <a:solidFill>
            <a:srgbClr val="FFFF00"/>
          </a:solidFill>
        </p:spPr>
        <p:txBody>
          <a:bodyPr wrap="square" rtlCol="0">
            <a:spAutoFit/>
          </a:bodyPr>
          <a:lstStyle/>
          <a:p>
            <a:pPr marL="285750" indent="-285750" defTabSz="457200">
              <a:buFont typeface="Wingdings" panose="05000000000000000000" pitchFamily="2" charset="2"/>
              <a:buChar char="Ø"/>
            </a:pPr>
            <a:r>
              <a:rPr lang="en-US" altLang="zh-CN" dirty="0">
                <a:solidFill>
                  <a:prstClr val="black"/>
                </a:solidFill>
              </a:rPr>
              <a:t>The IBS growth rate is estimated around </a:t>
            </a:r>
            <a:r>
              <a:rPr lang="en-US" altLang="zh-CN" sz="2000" b="1" i="1" dirty="0">
                <a:solidFill>
                  <a:srgbClr val="C00000"/>
                </a:solidFill>
              </a:rPr>
              <a:t>1.2 h</a:t>
            </a:r>
            <a:r>
              <a:rPr lang="en-US" altLang="zh-CN" sz="2000" b="1" i="1" baseline="30000" dirty="0">
                <a:solidFill>
                  <a:srgbClr val="C00000"/>
                </a:solidFill>
              </a:rPr>
              <a:t>-1</a:t>
            </a:r>
            <a:endParaRPr lang="en-US" altLang="zh-CN" b="1" i="1" baseline="30000" dirty="0">
              <a:solidFill>
                <a:srgbClr val="C00000"/>
              </a:solidFill>
            </a:endParaRPr>
          </a:p>
          <a:p>
            <a:pPr marL="285750" indent="-285750" defTabSz="457200">
              <a:buFont typeface="Wingdings" panose="05000000000000000000" pitchFamily="2" charset="2"/>
              <a:buChar char="Ø"/>
            </a:pPr>
            <a:endParaRPr lang="en-US" altLang="zh-CN" i="1" baseline="30000" dirty="0">
              <a:solidFill>
                <a:prstClr val="black"/>
              </a:solidFill>
            </a:endParaRPr>
          </a:p>
          <a:p>
            <a:pPr marL="285750" indent="-285750" defTabSz="457200">
              <a:buFont typeface="Wingdings" panose="05000000000000000000" pitchFamily="2" charset="2"/>
              <a:buChar char="Ø"/>
            </a:pPr>
            <a:r>
              <a:rPr lang="en-US" altLang="zh-CN" dirty="0">
                <a:solidFill>
                  <a:prstClr val="black"/>
                </a:solidFill>
              </a:rPr>
              <a:t>A beam cooling rate should be the same as IBS growth rate, to suppress the emittance growth in operation.</a:t>
            </a:r>
          </a:p>
          <a:p>
            <a:pPr marL="285750" indent="-285750" defTabSz="457200">
              <a:buFont typeface="Wingdings" panose="05000000000000000000" pitchFamily="2" charset="2"/>
              <a:buChar char="Ø"/>
            </a:pPr>
            <a:endParaRPr lang="en-US" altLang="zh-CN" i="1" baseline="30000" dirty="0">
              <a:solidFill>
                <a:srgbClr val="C00000"/>
              </a:solidFill>
            </a:endParaRPr>
          </a:p>
          <a:p>
            <a:pPr marL="285750" indent="-285750" defTabSz="457200">
              <a:buFont typeface="Wingdings" panose="05000000000000000000" pitchFamily="2" charset="2"/>
              <a:buChar char="Ø"/>
            </a:pPr>
            <a:endParaRPr lang="zh-CN" altLang="en-US" i="1" baseline="30000" dirty="0">
              <a:solidFill>
                <a:srgbClr val="C00000"/>
              </a:solidFill>
            </a:endParaRPr>
          </a:p>
        </p:txBody>
      </p:sp>
      <p:sp>
        <p:nvSpPr>
          <p:cNvPr id="16" name="椭圆 15">
            <a:extLst>
              <a:ext uri="{FF2B5EF4-FFF2-40B4-BE49-F238E27FC236}">
                <a16:creationId xmlns:a16="http://schemas.microsoft.com/office/drawing/2014/main" id="{F841DEA9-A096-41DD-AD20-D9070350BB7A}"/>
              </a:ext>
            </a:extLst>
          </p:cNvPr>
          <p:cNvSpPr/>
          <p:nvPr/>
        </p:nvSpPr>
        <p:spPr>
          <a:xfrm>
            <a:off x="2977116" y="2815288"/>
            <a:ext cx="1180214" cy="31068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dirty="0">
              <a:solidFill>
                <a:prstClr val="white"/>
              </a:solidFill>
            </a:endParaRPr>
          </a:p>
        </p:txBody>
      </p:sp>
      <p:sp>
        <p:nvSpPr>
          <p:cNvPr id="18" name="椭圆 17">
            <a:extLst>
              <a:ext uri="{FF2B5EF4-FFF2-40B4-BE49-F238E27FC236}">
                <a16:creationId xmlns:a16="http://schemas.microsoft.com/office/drawing/2014/main" id="{7FE3FA46-C7F3-4AFC-A6FA-34BA3952A463}"/>
              </a:ext>
            </a:extLst>
          </p:cNvPr>
          <p:cNvSpPr/>
          <p:nvPr/>
        </p:nvSpPr>
        <p:spPr>
          <a:xfrm>
            <a:off x="2977116" y="3586859"/>
            <a:ext cx="1180214" cy="31068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dirty="0">
              <a:solidFill>
                <a:prstClr val="white"/>
              </a:solidFill>
            </a:endParaRPr>
          </a:p>
        </p:txBody>
      </p:sp>
      <p:sp>
        <p:nvSpPr>
          <p:cNvPr id="19" name="椭圆 18">
            <a:extLst>
              <a:ext uri="{FF2B5EF4-FFF2-40B4-BE49-F238E27FC236}">
                <a16:creationId xmlns:a16="http://schemas.microsoft.com/office/drawing/2014/main" id="{B2FB9943-5C73-4A5E-85A2-70F087D060DE}"/>
              </a:ext>
            </a:extLst>
          </p:cNvPr>
          <p:cNvSpPr/>
          <p:nvPr/>
        </p:nvSpPr>
        <p:spPr>
          <a:xfrm>
            <a:off x="2977116" y="3304784"/>
            <a:ext cx="1180214" cy="31068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dirty="0">
              <a:solidFill>
                <a:prstClr val="white"/>
              </a:solidFill>
            </a:endParaRPr>
          </a:p>
        </p:txBody>
      </p:sp>
    </p:spTree>
    <p:extLst>
      <p:ext uri="{BB962C8B-B14F-4D97-AF65-F5344CB8AC3E}">
        <p14:creationId xmlns:p14="http://schemas.microsoft.com/office/powerpoint/2010/main" val="150901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05"/>
          <p:cNvSpPr/>
          <p:nvPr/>
        </p:nvSpPr>
        <p:spPr>
          <a:xfrm>
            <a:off x="117625" y="156173"/>
            <a:ext cx="7301268" cy="415110"/>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a:defRPr/>
            </a:pPr>
            <a:r>
              <a:rPr lang="en-US" altLang="zh-CN" sz="2800" b="1" dirty="0">
                <a:solidFill>
                  <a:prstClr val="black"/>
                </a:solidFill>
                <a:latin typeface="Times New Roman" panose="02020603050405020304" pitchFamily="18" charset="0"/>
                <a:cs typeface="Times New Roman" panose="02020603050405020304" pitchFamily="18" charset="0"/>
              </a:rPr>
              <a:t>HIAF introduction and status </a:t>
            </a:r>
            <a:endParaRPr lang="zh-CN" altLang="en-US" sz="2800" b="1" dirty="0">
              <a:solidFill>
                <a:prstClr val="black"/>
              </a:solidFill>
              <a:latin typeface="Times New Roman" panose="02020603050405020304" pitchFamily="18" charset="0"/>
              <a:cs typeface="Times New Roman" panose="02020603050405020304" pitchFamily="18" charset="0"/>
            </a:endParaRPr>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t="8838" b="7506"/>
          <a:stretch>
            <a:fillRect/>
          </a:stretch>
        </p:blipFill>
        <p:spPr>
          <a:xfrm>
            <a:off x="72382" y="1753386"/>
            <a:ext cx="9000000" cy="4620402"/>
          </a:xfrm>
          <a:prstGeom prst="rect">
            <a:avLst/>
          </a:prstGeom>
          <a:noFill/>
        </p:spPr>
      </p:pic>
      <p:sp>
        <p:nvSpPr>
          <p:cNvPr id="7" name="Rectangle 2"/>
          <p:cNvSpPr txBox="1">
            <a:spLocks noChangeArrowheads="1"/>
          </p:cNvSpPr>
          <p:nvPr/>
        </p:nvSpPr>
        <p:spPr>
          <a:xfrm>
            <a:off x="428726" y="904197"/>
            <a:ext cx="8555015" cy="790394"/>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151" algn="ctr" rtl="0" fontAlgn="base">
              <a:spcBef>
                <a:spcPct val="0"/>
              </a:spcBef>
              <a:spcAft>
                <a:spcPct val="0"/>
              </a:spcAft>
              <a:defRPr sz="4400">
                <a:solidFill>
                  <a:schemeClr val="tx2"/>
                </a:solidFill>
                <a:latin typeface="Arial" pitchFamily="34" charset="0"/>
                <a:ea typeface="宋体" pitchFamily="2" charset="-122"/>
              </a:defRPr>
            </a:lvl6pPr>
            <a:lvl7pPr marL="914302" algn="ctr" rtl="0" fontAlgn="base">
              <a:spcBef>
                <a:spcPct val="0"/>
              </a:spcBef>
              <a:spcAft>
                <a:spcPct val="0"/>
              </a:spcAft>
              <a:defRPr sz="4400">
                <a:solidFill>
                  <a:schemeClr val="tx2"/>
                </a:solidFill>
                <a:latin typeface="Arial" pitchFamily="34" charset="0"/>
                <a:ea typeface="宋体" pitchFamily="2" charset="-122"/>
              </a:defRPr>
            </a:lvl7pPr>
            <a:lvl8pPr marL="1371453" algn="ctr" rtl="0" fontAlgn="base">
              <a:spcBef>
                <a:spcPct val="0"/>
              </a:spcBef>
              <a:spcAft>
                <a:spcPct val="0"/>
              </a:spcAft>
              <a:defRPr sz="4400">
                <a:solidFill>
                  <a:schemeClr val="tx2"/>
                </a:solidFill>
                <a:latin typeface="Arial" pitchFamily="34" charset="0"/>
                <a:ea typeface="宋体" pitchFamily="2" charset="-122"/>
              </a:defRPr>
            </a:lvl8pPr>
            <a:lvl9pPr marL="1828604" algn="ctr" rtl="0" fontAlgn="base">
              <a:spcBef>
                <a:spcPct val="0"/>
              </a:spcBef>
              <a:spcAft>
                <a:spcPct val="0"/>
              </a:spcAft>
              <a:defRPr sz="4400">
                <a:solidFill>
                  <a:schemeClr val="tx2"/>
                </a:solidFill>
                <a:latin typeface="Arial" pitchFamily="34" charset="0"/>
                <a:ea typeface="宋体" pitchFamily="2" charset="-122"/>
              </a:defRPr>
            </a:lvl9pPr>
          </a:lstStyle>
          <a:p>
            <a:pPr defTabSz="802336" eaLnBrk="1" hangingPunct="1">
              <a:spcBef>
                <a:spcPts val="600"/>
              </a:spcBef>
            </a:pPr>
            <a:r>
              <a:rPr lang="en-US" altLang="zh-CN" sz="2800" b="1" kern="1200" dirty="0">
                <a:ln w="3175" cmpd="sng">
                  <a:noFill/>
                  <a:prstDash val="solid"/>
                </a:ln>
                <a:solidFill>
                  <a:srgbClr val="C00000"/>
                </a:solidFill>
                <a:effectLst>
                  <a:outerShdw blurRad="38100" dist="38100" dir="2700000" algn="tl">
                    <a:srgbClr val="000000"/>
                  </a:outerShdw>
                </a:effectLst>
                <a:latin typeface="Times New Roman" pitchFamily="18" charset="0"/>
                <a:ea typeface="黑体" pitchFamily="49" charset="-122"/>
                <a:cs typeface="Times New Roman" pitchFamily="18" charset="0"/>
              </a:rPr>
              <a:t>H</a:t>
            </a:r>
            <a:r>
              <a:rPr lang="en-US" altLang="zh-CN" sz="2800" b="1" kern="1200" dirty="0">
                <a:ln w="3175" cmpd="sng">
                  <a:noFill/>
                  <a:prstDash val="solid"/>
                </a:ln>
                <a:solidFill>
                  <a:srgbClr val="000099"/>
                </a:solidFill>
                <a:latin typeface="Times New Roman" pitchFamily="18" charset="0"/>
                <a:ea typeface="黑体" pitchFamily="49" charset="-122"/>
                <a:cs typeface="Times New Roman" pitchFamily="18" charset="0"/>
              </a:rPr>
              <a:t>igh-</a:t>
            </a:r>
            <a:r>
              <a:rPr lang="en-US" altLang="zh-CN" sz="2800" b="1" kern="1200" dirty="0">
                <a:ln w="3175" cmpd="sng">
                  <a:noFill/>
                  <a:prstDash val="solid"/>
                </a:ln>
                <a:solidFill>
                  <a:srgbClr val="C00000"/>
                </a:solidFill>
                <a:effectLst>
                  <a:outerShdw blurRad="38100" dist="38100" dir="2700000" algn="tl">
                    <a:srgbClr val="000000"/>
                  </a:outerShdw>
                </a:effectLst>
                <a:latin typeface="Times New Roman" pitchFamily="18" charset="0"/>
                <a:ea typeface="黑体" pitchFamily="49" charset="-122"/>
                <a:cs typeface="Times New Roman" pitchFamily="18" charset="0"/>
              </a:rPr>
              <a:t>I</a:t>
            </a:r>
            <a:r>
              <a:rPr lang="en-US" altLang="zh-CN" sz="2800" b="1" kern="1200" dirty="0">
                <a:ln w="3175" cmpd="sng">
                  <a:noFill/>
                  <a:prstDash val="solid"/>
                </a:ln>
                <a:solidFill>
                  <a:srgbClr val="000099"/>
                </a:solidFill>
                <a:latin typeface="Times New Roman" pitchFamily="18" charset="0"/>
                <a:ea typeface="黑体" pitchFamily="49" charset="-122"/>
                <a:cs typeface="Times New Roman" pitchFamily="18" charset="0"/>
              </a:rPr>
              <a:t>ntensity Heavy Ion </a:t>
            </a:r>
            <a:r>
              <a:rPr lang="en-US" altLang="zh-CN" sz="2800" b="1" kern="1200" dirty="0">
                <a:ln w="3175" cmpd="sng">
                  <a:noFill/>
                  <a:prstDash val="solid"/>
                </a:ln>
                <a:solidFill>
                  <a:srgbClr val="C00000"/>
                </a:solidFill>
                <a:effectLst>
                  <a:outerShdw blurRad="38100" dist="38100" dir="2700000" algn="tl">
                    <a:srgbClr val="000000"/>
                  </a:outerShdw>
                </a:effectLst>
                <a:latin typeface="Times New Roman" pitchFamily="18" charset="0"/>
                <a:ea typeface="黑体" pitchFamily="49" charset="-122"/>
                <a:cs typeface="Times New Roman" pitchFamily="18" charset="0"/>
              </a:rPr>
              <a:t>A</a:t>
            </a:r>
            <a:r>
              <a:rPr lang="en-US" altLang="zh-CN" sz="2800" b="1" kern="1200" dirty="0">
                <a:ln w="3175" cmpd="sng">
                  <a:noFill/>
                  <a:prstDash val="solid"/>
                </a:ln>
                <a:solidFill>
                  <a:srgbClr val="000099"/>
                </a:solidFill>
                <a:latin typeface="Times New Roman" pitchFamily="18" charset="0"/>
                <a:ea typeface="黑体" pitchFamily="49" charset="-122"/>
                <a:cs typeface="Times New Roman" pitchFamily="18" charset="0"/>
              </a:rPr>
              <a:t>ccelerator </a:t>
            </a:r>
            <a:r>
              <a:rPr lang="en-US" altLang="zh-CN" sz="2800" b="1" kern="1200" dirty="0">
                <a:ln w="3175" cmpd="sng">
                  <a:noFill/>
                  <a:prstDash val="solid"/>
                </a:ln>
                <a:solidFill>
                  <a:srgbClr val="C00000"/>
                </a:solidFill>
                <a:effectLst>
                  <a:outerShdw blurRad="38100" dist="38100" dir="2700000" algn="tl">
                    <a:srgbClr val="000000"/>
                  </a:outerShdw>
                </a:effectLst>
                <a:latin typeface="Times New Roman" pitchFamily="18" charset="0"/>
                <a:ea typeface="黑体" pitchFamily="49" charset="-122"/>
                <a:cs typeface="Times New Roman" pitchFamily="18" charset="0"/>
              </a:rPr>
              <a:t>F</a:t>
            </a:r>
            <a:r>
              <a:rPr lang="en-US" altLang="zh-CN" sz="2800" b="1" kern="1200" dirty="0">
                <a:ln w="3175" cmpd="sng">
                  <a:noFill/>
                  <a:prstDash val="solid"/>
                </a:ln>
                <a:solidFill>
                  <a:srgbClr val="000099"/>
                </a:solidFill>
                <a:latin typeface="Times New Roman" pitchFamily="18" charset="0"/>
                <a:ea typeface="黑体" pitchFamily="49" charset="-122"/>
                <a:cs typeface="Times New Roman" pitchFamily="18" charset="0"/>
              </a:rPr>
              <a:t>acility-</a:t>
            </a:r>
            <a:r>
              <a:rPr lang="en-US" altLang="zh-CN" sz="2800" b="1" kern="1200" dirty="0">
                <a:ln w="3175" cmpd="sng">
                  <a:noFill/>
                  <a:prstDash val="solid"/>
                </a:ln>
                <a:solidFill>
                  <a:srgbClr val="C00000"/>
                </a:solidFill>
                <a:effectLst>
                  <a:outerShdw blurRad="38100" dist="38100" dir="2700000" algn="tl">
                    <a:srgbClr val="000000"/>
                  </a:outerShdw>
                </a:effectLst>
                <a:latin typeface="Times New Roman" pitchFamily="18" charset="0"/>
                <a:ea typeface="黑体" pitchFamily="49" charset="-122"/>
                <a:cs typeface="Times New Roman" pitchFamily="18" charset="0"/>
              </a:rPr>
              <a:t>HIAF</a:t>
            </a:r>
            <a:endParaRPr lang="en-US" altLang="zh-CN" sz="2800" b="1" kern="0" dirty="0">
              <a:solidFill>
                <a:srgbClr val="C00000"/>
              </a:solidFill>
              <a:effectLst>
                <a:outerShdw blurRad="38100" dist="38100" dir="2700000" algn="tl">
                  <a:srgbClr val="C0C0C0"/>
                </a:outerShdw>
              </a:effectLst>
              <a:latin typeface="Times New Roman" pitchFamily="18" charset="0"/>
              <a:ea typeface="宋体" pitchFamily="2" charset="-122"/>
            </a:endParaRPr>
          </a:p>
        </p:txBody>
      </p:sp>
    </p:spTree>
    <p:extLst>
      <p:ext uri="{BB962C8B-B14F-4D97-AF65-F5344CB8AC3E}">
        <p14:creationId xmlns:p14="http://schemas.microsoft.com/office/powerpoint/2010/main" val="1167692194"/>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414DF5C4-B66C-4B1F-BD2F-F55EA214010F}"/>
              </a:ext>
            </a:extLst>
          </p:cNvPr>
          <p:cNvPicPr>
            <a:picLocks noChangeAspect="1"/>
          </p:cNvPicPr>
          <p:nvPr/>
        </p:nvPicPr>
        <p:blipFill>
          <a:blip r:embed="rId3"/>
          <a:stretch>
            <a:fillRect/>
          </a:stretch>
        </p:blipFill>
        <p:spPr>
          <a:xfrm>
            <a:off x="4879431" y="3777174"/>
            <a:ext cx="4131021" cy="2607253"/>
          </a:xfrm>
          <a:prstGeom prst="rect">
            <a:avLst/>
          </a:prstGeom>
        </p:spPr>
      </p:pic>
      <p:pic>
        <p:nvPicPr>
          <p:cNvPr id="21" name="图片 20">
            <a:extLst>
              <a:ext uri="{FF2B5EF4-FFF2-40B4-BE49-F238E27FC236}">
                <a16:creationId xmlns:a16="http://schemas.microsoft.com/office/drawing/2014/main" id="{4873D2A1-869D-4D49-A66D-C5DF52ED8A84}"/>
              </a:ext>
            </a:extLst>
          </p:cNvPr>
          <p:cNvPicPr>
            <a:picLocks noChangeAspect="1"/>
          </p:cNvPicPr>
          <p:nvPr/>
        </p:nvPicPr>
        <p:blipFill>
          <a:blip r:embed="rId4"/>
          <a:stretch>
            <a:fillRect/>
          </a:stretch>
        </p:blipFill>
        <p:spPr>
          <a:xfrm>
            <a:off x="218612" y="3777174"/>
            <a:ext cx="4504461" cy="2607253"/>
          </a:xfrm>
          <a:prstGeom prst="rect">
            <a:avLst/>
          </a:prstGeom>
        </p:spPr>
      </p:pic>
      <p:pic>
        <p:nvPicPr>
          <p:cNvPr id="17" name="图片 16">
            <a:extLst>
              <a:ext uri="{FF2B5EF4-FFF2-40B4-BE49-F238E27FC236}">
                <a16:creationId xmlns:a16="http://schemas.microsoft.com/office/drawing/2014/main" id="{56886DE5-559F-4D97-8C0F-0431CF351A1B}"/>
              </a:ext>
            </a:extLst>
          </p:cNvPr>
          <p:cNvPicPr>
            <a:picLocks noChangeAspect="1"/>
          </p:cNvPicPr>
          <p:nvPr/>
        </p:nvPicPr>
        <p:blipFill>
          <a:blip r:embed="rId5"/>
          <a:stretch>
            <a:fillRect/>
          </a:stretch>
        </p:blipFill>
        <p:spPr>
          <a:xfrm>
            <a:off x="218613" y="922072"/>
            <a:ext cx="4504461" cy="2607253"/>
          </a:xfrm>
          <a:prstGeom prst="rect">
            <a:avLst/>
          </a:prstGeom>
        </p:spPr>
      </p:pic>
      <p:pic>
        <p:nvPicPr>
          <p:cNvPr id="10" name="图片 9">
            <a:extLst>
              <a:ext uri="{FF2B5EF4-FFF2-40B4-BE49-F238E27FC236}">
                <a16:creationId xmlns:a16="http://schemas.microsoft.com/office/drawing/2014/main" id="{0EA1C7BA-F4B0-47C2-AB38-FC235ED3C75B}"/>
              </a:ext>
            </a:extLst>
          </p:cNvPr>
          <p:cNvPicPr>
            <a:picLocks noChangeAspect="1"/>
          </p:cNvPicPr>
          <p:nvPr/>
        </p:nvPicPr>
        <p:blipFill>
          <a:blip r:embed="rId6"/>
          <a:stretch>
            <a:fillRect/>
          </a:stretch>
        </p:blipFill>
        <p:spPr>
          <a:xfrm>
            <a:off x="4885037" y="925203"/>
            <a:ext cx="4131021" cy="2607253"/>
          </a:xfrm>
          <a:prstGeom prst="rect">
            <a:avLst/>
          </a:prstGeom>
        </p:spPr>
      </p:pic>
      <p:sp>
        <p:nvSpPr>
          <p:cNvPr id="2" name="圆角矩形 105">
            <a:extLst>
              <a:ext uri="{FF2B5EF4-FFF2-40B4-BE49-F238E27FC236}">
                <a16:creationId xmlns:a16="http://schemas.microsoft.com/office/drawing/2014/main" id="{46771115-C578-4DEF-874E-F91CE8DDC1CB}"/>
              </a:ext>
            </a:extLst>
          </p:cNvPr>
          <p:cNvSpPr/>
          <p:nvPr/>
        </p:nvSpPr>
        <p:spPr>
          <a:xfrm>
            <a:off x="122275" y="259112"/>
            <a:ext cx="5417288" cy="415110"/>
          </a:xfrm>
          <a:prstGeom prst="roundRect">
            <a:avLst/>
          </a:prstGeom>
          <a:noFill/>
          <a:ln w="12700" cap="flat" cmpd="sng" algn="ctr">
            <a:noFill/>
            <a:prstDash val="solid"/>
            <a:miter lim="800000"/>
          </a:ln>
          <a:effectLst/>
        </p:spPr>
        <p:txBody>
          <a:bodyPr rtlCol="0" anchor="ctr"/>
          <a:lstStyle/>
          <a:p>
            <a:pPr>
              <a:defRPr/>
            </a:pPr>
            <a:r>
              <a:rPr lang="en-US" altLang="zh-CN" sz="3200" b="1" kern="0" dirty="0">
                <a:solidFill>
                  <a:srgbClr val="2D07B9"/>
                </a:solidFill>
                <a:latin typeface="Times New Roman" panose="02020603050405020304" pitchFamily="18" charset="0"/>
                <a:cs typeface="Times New Roman" panose="02020603050405020304" pitchFamily="18" charset="0"/>
              </a:rPr>
              <a:t>EicC proton beam cooling</a:t>
            </a:r>
            <a:endParaRPr lang="zh-CN" altLang="en-US" sz="2400" b="1" kern="0" dirty="0">
              <a:solidFill>
                <a:srgbClr val="2D07B9"/>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A17E49DD-61DC-4F45-94D6-C7B2C7A39D65}"/>
              </a:ext>
            </a:extLst>
          </p:cNvPr>
          <p:cNvSpPr txBox="1"/>
          <p:nvPr/>
        </p:nvSpPr>
        <p:spPr>
          <a:xfrm>
            <a:off x="3334655" y="3244334"/>
            <a:ext cx="2776839" cy="369332"/>
          </a:xfrm>
          <a:prstGeom prst="rect">
            <a:avLst/>
          </a:prstGeom>
          <a:solidFill>
            <a:srgbClr val="FFFF00"/>
          </a:solidFill>
        </p:spPr>
        <p:txBody>
          <a:bodyPr wrap="square" rtlCol="0">
            <a:spAutoFit/>
          </a:bodyPr>
          <a:lstStyle/>
          <a:p>
            <a:pPr algn="ctr" defTabSz="457200"/>
            <a:r>
              <a:rPr lang="en-US" altLang="zh-CN" dirty="0">
                <a:solidFill>
                  <a:prstClr val="black"/>
                </a:solidFill>
              </a:rPr>
              <a:t>Operation without cooling</a:t>
            </a:r>
            <a:endParaRPr lang="zh-CN" altLang="en-US" i="1" baseline="30000" dirty="0">
              <a:solidFill>
                <a:prstClr val="black"/>
              </a:solidFill>
            </a:endParaRPr>
          </a:p>
        </p:txBody>
      </p:sp>
      <p:sp>
        <p:nvSpPr>
          <p:cNvPr id="8" name="标注: 弯曲线形(无边框) 7">
            <a:extLst>
              <a:ext uri="{FF2B5EF4-FFF2-40B4-BE49-F238E27FC236}">
                <a16:creationId xmlns:a16="http://schemas.microsoft.com/office/drawing/2014/main" id="{2177FAC4-658F-407F-808E-1B8E41CBA202}"/>
              </a:ext>
            </a:extLst>
          </p:cNvPr>
          <p:cNvSpPr/>
          <p:nvPr/>
        </p:nvSpPr>
        <p:spPr>
          <a:xfrm>
            <a:off x="2438928" y="2109561"/>
            <a:ext cx="1065475" cy="238539"/>
          </a:xfrm>
          <a:prstGeom prst="callout2">
            <a:avLst>
              <a:gd name="adj1" fmla="val 18750"/>
              <a:gd name="adj2" fmla="val -8333"/>
              <a:gd name="adj3" fmla="val 18750"/>
              <a:gd name="adj4" fmla="val -37037"/>
              <a:gd name="adj5" fmla="val 151243"/>
              <a:gd name="adj6" fmla="val -70234"/>
            </a:avLst>
          </a:prstGeom>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CN" sz="1600" dirty="0">
                <a:solidFill>
                  <a:prstClr val="white"/>
                </a:solidFill>
              </a:rPr>
              <a:t>luminosity</a:t>
            </a:r>
            <a:endParaRPr lang="zh-CN" altLang="en-US" sz="1600" dirty="0">
              <a:solidFill>
                <a:prstClr val="white"/>
              </a:solidFill>
            </a:endParaRPr>
          </a:p>
        </p:txBody>
      </p:sp>
      <p:sp>
        <p:nvSpPr>
          <p:cNvPr id="12" name="矩形 11">
            <a:extLst>
              <a:ext uri="{FF2B5EF4-FFF2-40B4-BE49-F238E27FC236}">
                <a16:creationId xmlns:a16="http://schemas.microsoft.com/office/drawing/2014/main" id="{62E8A658-F015-4F57-BB4C-EEDCE57F3450}"/>
              </a:ext>
            </a:extLst>
          </p:cNvPr>
          <p:cNvSpPr/>
          <p:nvPr/>
        </p:nvSpPr>
        <p:spPr>
          <a:xfrm>
            <a:off x="5693134" y="1081377"/>
            <a:ext cx="3124863" cy="1044000"/>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CN" dirty="0">
                <a:solidFill>
                  <a:srgbClr val="C00000"/>
                </a:solidFill>
              </a:rPr>
              <a:t>heating</a:t>
            </a:r>
            <a:endParaRPr lang="zh-CN" altLang="en-US" dirty="0">
              <a:solidFill>
                <a:srgbClr val="C00000"/>
              </a:solidFill>
            </a:endParaRPr>
          </a:p>
        </p:txBody>
      </p:sp>
      <p:sp>
        <p:nvSpPr>
          <p:cNvPr id="13" name="矩形 12">
            <a:extLst>
              <a:ext uri="{FF2B5EF4-FFF2-40B4-BE49-F238E27FC236}">
                <a16:creationId xmlns:a16="http://schemas.microsoft.com/office/drawing/2014/main" id="{CF3D9DCF-E136-4C9D-88B5-8BF88D28DFC1}"/>
              </a:ext>
            </a:extLst>
          </p:cNvPr>
          <p:cNvSpPr/>
          <p:nvPr/>
        </p:nvSpPr>
        <p:spPr>
          <a:xfrm>
            <a:off x="5693134" y="2119038"/>
            <a:ext cx="3124863" cy="10440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CN" dirty="0">
                <a:solidFill>
                  <a:srgbClr val="0000CC"/>
                </a:solidFill>
              </a:rPr>
              <a:t>cooling</a:t>
            </a:r>
            <a:endParaRPr lang="zh-CN" altLang="en-US" dirty="0">
              <a:solidFill>
                <a:srgbClr val="0000CC"/>
              </a:solidFill>
            </a:endParaRPr>
          </a:p>
        </p:txBody>
      </p:sp>
      <p:sp>
        <p:nvSpPr>
          <p:cNvPr id="16" name="文本框 15">
            <a:extLst>
              <a:ext uri="{FF2B5EF4-FFF2-40B4-BE49-F238E27FC236}">
                <a16:creationId xmlns:a16="http://schemas.microsoft.com/office/drawing/2014/main" id="{E4A76058-EB06-4A38-9243-6EC286792046}"/>
              </a:ext>
            </a:extLst>
          </p:cNvPr>
          <p:cNvSpPr txBox="1"/>
          <p:nvPr/>
        </p:nvSpPr>
        <p:spPr>
          <a:xfrm>
            <a:off x="3334655" y="6178603"/>
            <a:ext cx="2776839" cy="369332"/>
          </a:xfrm>
          <a:prstGeom prst="rect">
            <a:avLst/>
          </a:prstGeom>
          <a:solidFill>
            <a:srgbClr val="FFFF00"/>
          </a:solidFill>
        </p:spPr>
        <p:txBody>
          <a:bodyPr wrap="square" rtlCol="0">
            <a:spAutoFit/>
          </a:bodyPr>
          <a:lstStyle/>
          <a:p>
            <a:pPr algn="ctr" defTabSz="457200"/>
            <a:r>
              <a:rPr lang="en-US" altLang="zh-CN" dirty="0">
                <a:solidFill>
                  <a:prstClr val="black"/>
                </a:solidFill>
              </a:rPr>
              <a:t>Operation with cooling</a:t>
            </a:r>
            <a:endParaRPr lang="zh-CN" altLang="en-US" i="1" baseline="30000" dirty="0">
              <a:solidFill>
                <a:prstClr val="black"/>
              </a:solidFill>
            </a:endParaRPr>
          </a:p>
        </p:txBody>
      </p:sp>
      <p:sp>
        <p:nvSpPr>
          <p:cNvPr id="18" name="标注: 弯曲线形(无边框) 17">
            <a:extLst>
              <a:ext uri="{FF2B5EF4-FFF2-40B4-BE49-F238E27FC236}">
                <a16:creationId xmlns:a16="http://schemas.microsoft.com/office/drawing/2014/main" id="{1D06802A-CB35-49AD-806D-CB6E0CBFFF99}"/>
              </a:ext>
            </a:extLst>
          </p:cNvPr>
          <p:cNvSpPr/>
          <p:nvPr/>
        </p:nvSpPr>
        <p:spPr>
          <a:xfrm>
            <a:off x="2077745" y="4767667"/>
            <a:ext cx="1065475" cy="238539"/>
          </a:xfrm>
          <a:prstGeom prst="callout2">
            <a:avLst>
              <a:gd name="adj1" fmla="val 18750"/>
              <a:gd name="adj2" fmla="val -8333"/>
              <a:gd name="adj3" fmla="val 18750"/>
              <a:gd name="adj4" fmla="val -37037"/>
              <a:gd name="adj5" fmla="val -118757"/>
              <a:gd name="adj6" fmla="val -55309"/>
            </a:avLst>
          </a:prstGeom>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CN" sz="1600" dirty="0">
                <a:solidFill>
                  <a:prstClr val="white"/>
                </a:solidFill>
              </a:rPr>
              <a:t>luminosity</a:t>
            </a:r>
            <a:endParaRPr lang="zh-CN" altLang="en-US" sz="1600" dirty="0">
              <a:solidFill>
                <a:prstClr val="white"/>
              </a:solidFill>
            </a:endParaRPr>
          </a:p>
        </p:txBody>
      </p:sp>
      <p:sp>
        <p:nvSpPr>
          <p:cNvPr id="19" name="矩形 18">
            <a:extLst>
              <a:ext uri="{FF2B5EF4-FFF2-40B4-BE49-F238E27FC236}">
                <a16:creationId xmlns:a16="http://schemas.microsoft.com/office/drawing/2014/main" id="{17FE71A1-AA53-4AC8-A40F-93934BCA9361}"/>
              </a:ext>
            </a:extLst>
          </p:cNvPr>
          <p:cNvSpPr/>
          <p:nvPr/>
        </p:nvSpPr>
        <p:spPr>
          <a:xfrm>
            <a:off x="5693134" y="3947445"/>
            <a:ext cx="3124863" cy="1044000"/>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CN" dirty="0">
                <a:solidFill>
                  <a:srgbClr val="C00000"/>
                </a:solidFill>
              </a:rPr>
              <a:t>heating</a:t>
            </a:r>
            <a:endParaRPr lang="zh-CN" altLang="en-US" dirty="0">
              <a:solidFill>
                <a:srgbClr val="C00000"/>
              </a:solidFill>
            </a:endParaRPr>
          </a:p>
        </p:txBody>
      </p:sp>
      <p:sp>
        <p:nvSpPr>
          <p:cNvPr id="20" name="矩形 19">
            <a:extLst>
              <a:ext uri="{FF2B5EF4-FFF2-40B4-BE49-F238E27FC236}">
                <a16:creationId xmlns:a16="http://schemas.microsoft.com/office/drawing/2014/main" id="{EECE1392-A337-4AD7-A1C9-EFEA0CC49260}"/>
              </a:ext>
            </a:extLst>
          </p:cNvPr>
          <p:cNvSpPr/>
          <p:nvPr/>
        </p:nvSpPr>
        <p:spPr>
          <a:xfrm>
            <a:off x="5693134" y="4985106"/>
            <a:ext cx="3124863" cy="10440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CN" dirty="0">
                <a:solidFill>
                  <a:srgbClr val="0000CC"/>
                </a:solidFill>
              </a:rPr>
              <a:t>cooling</a:t>
            </a:r>
            <a:endParaRPr lang="zh-CN" altLang="en-US" dirty="0">
              <a:solidFill>
                <a:srgbClr val="0000CC"/>
              </a:solidFill>
            </a:endParaRPr>
          </a:p>
        </p:txBody>
      </p:sp>
    </p:spTree>
    <p:extLst>
      <p:ext uri="{BB962C8B-B14F-4D97-AF65-F5344CB8AC3E}">
        <p14:creationId xmlns:p14="http://schemas.microsoft.com/office/powerpoint/2010/main" val="2602379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1DD3ADF4-5850-407F-9135-E6326D5787AC}"/>
              </a:ext>
            </a:extLst>
          </p:cNvPr>
          <p:cNvGrpSpPr/>
          <p:nvPr/>
        </p:nvGrpSpPr>
        <p:grpSpPr>
          <a:xfrm>
            <a:off x="1399948" y="897655"/>
            <a:ext cx="5982595" cy="4488530"/>
            <a:chOff x="1399948" y="897655"/>
            <a:chExt cx="5982595" cy="4488530"/>
          </a:xfrm>
        </p:grpSpPr>
        <p:pic>
          <p:nvPicPr>
            <p:cNvPr id="2" name="图片 1">
              <a:extLst>
                <a:ext uri="{FF2B5EF4-FFF2-40B4-BE49-F238E27FC236}">
                  <a16:creationId xmlns:a16="http://schemas.microsoft.com/office/drawing/2014/main" id="{65B392B1-C959-49D2-8205-8B1E588954E3}"/>
                </a:ext>
              </a:extLst>
            </p:cNvPr>
            <p:cNvPicPr>
              <a:picLocks noChangeAspect="1"/>
            </p:cNvPicPr>
            <p:nvPr/>
          </p:nvPicPr>
          <p:blipFill>
            <a:blip r:embed="rId3"/>
            <a:stretch>
              <a:fillRect/>
            </a:stretch>
          </p:blipFill>
          <p:spPr>
            <a:xfrm>
              <a:off x="1399948" y="897655"/>
              <a:ext cx="5982595" cy="4488530"/>
            </a:xfrm>
            <a:prstGeom prst="rect">
              <a:avLst/>
            </a:prstGeom>
          </p:spPr>
        </p:pic>
        <p:sp>
          <p:nvSpPr>
            <p:cNvPr id="3" name="文本框 2">
              <a:extLst>
                <a:ext uri="{FF2B5EF4-FFF2-40B4-BE49-F238E27FC236}">
                  <a16:creationId xmlns:a16="http://schemas.microsoft.com/office/drawing/2014/main" id="{71ACF9B5-4437-4151-8B2B-49D5E9523D5D}"/>
                </a:ext>
              </a:extLst>
            </p:cNvPr>
            <p:cNvSpPr txBox="1"/>
            <p:nvPr/>
          </p:nvSpPr>
          <p:spPr>
            <a:xfrm>
              <a:off x="4990215" y="2315494"/>
              <a:ext cx="1852558" cy="338554"/>
            </a:xfrm>
            <a:prstGeom prst="rect">
              <a:avLst/>
            </a:prstGeom>
            <a:noFill/>
          </p:spPr>
          <p:txBody>
            <a:bodyPr wrap="none" rtlCol="0">
              <a:spAutoFit/>
            </a:bodyPr>
            <a:lstStyle/>
            <a:p>
              <a:pPr defTabSz="457200"/>
              <a:r>
                <a:rPr lang="en-US" altLang="zh-CN" sz="1600" b="1" dirty="0">
                  <a:solidFill>
                    <a:srgbClr val="0000CC"/>
                  </a:solidFill>
                </a:rPr>
                <a:t>Recycler antiproton</a:t>
              </a:r>
              <a:endParaRPr lang="zh-CN" altLang="en-US" sz="1600" b="1" dirty="0">
                <a:solidFill>
                  <a:srgbClr val="0000CC"/>
                </a:solidFill>
              </a:endParaRPr>
            </a:p>
          </p:txBody>
        </p:sp>
        <p:sp>
          <p:nvSpPr>
            <p:cNvPr id="4" name="文本框 3">
              <a:extLst>
                <a:ext uri="{FF2B5EF4-FFF2-40B4-BE49-F238E27FC236}">
                  <a16:creationId xmlns:a16="http://schemas.microsoft.com/office/drawing/2014/main" id="{66964C24-E9A2-4DE0-AC58-99928C6989D6}"/>
                </a:ext>
              </a:extLst>
            </p:cNvPr>
            <p:cNvSpPr txBox="1"/>
            <p:nvPr/>
          </p:nvSpPr>
          <p:spPr>
            <a:xfrm>
              <a:off x="4990215" y="2889248"/>
              <a:ext cx="1261627" cy="338554"/>
            </a:xfrm>
            <a:prstGeom prst="rect">
              <a:avLst/>
            </a:prstGeom>
            <a:noFill/>
          </p:spPr>
          <p:txBody>
            <a:bodyPr wrap="none" rtlCol="0">
              <a:spAutoFit/>
            </a:bodyPr>
            <a:lstStyle/>
            <a:p>
              <a:pPr defTabSz="457200"/>
              <a:r>
                <a:rPr lang="en-US" altLang="zh-CN" sz="1600" b="1" dirty="0">
                  <a:solidFill>
                    <a:srgbClr val="0000CC"/>
                  </a:solidFill>
                </a:rPr>
                <a:t>COSY proton</a:t>
              </a:r>
              <a:endParaRPr lang="zh-CN" altLang="en-US" sz="1600" b="1" dirty="0">
                <a:solidFill>
                  <a:srgbClr val="0000CC"/>
                </a:solidFill>
              </a:endParaRPr>
            </a:p>
          </p:txBody>
        </p:sp>
        <p:sp>
          <p:nvSpPr>
            <p:cNvPr id="5" name="文本框 4">
              <a:extLst>
                <a:ext uri="{FF2B5EF4-FFF2-40B4-BE49-F238E27FC236}">
                  <a16:creationId xmlns:a16="http://schemas.microsoft.com/office/drawing/2014/main" id="{39129C01-9095-488D-B937-E051E2A2FD4F}"/>
                </a:ext>
              </a:extLst>
            </p:cNvPr>
            <p:cNvSpPr txBox="1"/>
            <p:nvPr/>
          </p:nvSpPr>
          <p:spPr>
            <a:xfrm>
              <a:off x="4277833" y="3409140"/>
              <a:ext cx="891206" cy="338554"/>
            </a:xfrm>
            <a:prstGeom prst="rect">
              <a:avLst/>
            </a:prstGeom>
            <a:noFill/>
          </p:spPr>
          <p:txBody>
            <a:bodyPr wrap="none" rtlCol="0">
              <a:spAutoFit/>
            </a:bodyPr>
            <a:lstStyle/>
            <a:p>
              <a:pPr defTabSz="457200"/>
              <a:r>
                <a:rPr lang="en-US" altLang="zh-CN" sz="1600" b="1" dirty="0">
                  <a:solidFill>
                    <a:srgbClr val="0000CC"/>
                  </a:solidFill>
                </a:rPr>
                <a:t>CSRe C</a:t>
              </a:r>
              <a:r>
                <a:rPr lang="en-US" altLang="zh-CN" sz="1600" b="1" baseline="30000" dirty="0">
                  <a:solidFill>
                    <a:srgbClr val="0000CC"/>
                  </a:solidFill>
                </a:rPr>
                <a:t>6+</a:t>
              </a:r>
              <a:endParaRPr lang="zh-CN" altLang="en-US" sz="1600" b="1" baseline="30000" dirty="0">
                <a:solidFill>
                  <a:srgbClr val="0000CC"/>
                </a:solidFill>
              </a:endParaRPr>
            </a:p>
          </p:txBody>
        </p:sp>
        <p:sp>
          <p:nvSpPr>
            <p:cNvPr id="6" name="文本框 5">
              <a:extLst>
                <a:ext uri="{FF2B5EF4-FFF2-40B4-BE49-F238E27FC236}">
                  <a16:creationId xmlns:a16="http://schemas.microsoft.com/office/drawing/2014/main" id="{7B55392D-4616-436F-B574-D35854D59A74}"/>
                </a:ext>
              </a:extLst>
            </p:cNvPr>
            <p:cNvSpPr txBox="1"/>
            <p:nvPr/>
          </p:nvSpPr>
          <p:spPr>
            <a:xfrm>
              <a:off x="4235301" y="3180541"/>
              <a:ext cx="1261627" cy="338554"/>
            </a:xfrm>
            <a:prstGeom prst="rect">
              <a:avLst/>
            </a:prstGeom>
            <a:noFill/>
          </p:spPr>
          <p:txBody>
            <a:bodyPr wrap="none" rtlCol="0">
              <a:spAutoFit/>
            </a:bodyPr>
            <a:lstStyle/>
            <a:p>
              <a:pPr defTabSz="457200"/>
              <a:r>
                <a:rPr lang="en-US" altLang="zh-CN" sz="1600" b="1" dirty="0">
                  <a:solidFill>
                    <a:srgbClr val="0000CC"/>
                  </a:solidFill>
                </a:rPr>
                <a:t>COSY proton</a:t>
              </a:r>
              <a:endParaRPr lang="zh-CN" altLang="en-US" sz="1600" b="1" dirty="0">
                <a:solidFill>
                  <a:srgbClr val="0000CC"/>
                </a:solidFill>
              </a:endParaRPr>
            </a:p>
          </p:txBody>
        </p:sp>
        <p:sp>
          <p:nvSpPr>
            <p:cNvPr id="7" name="文本框 6">
              <a:extLst>
                <a:ext uri="{FF2B5EF4-FFF2-40B4-BE49-F238E27FC236}">
                  <a16:creationId xmlns:a16="http://schemas.microsoft.com/office/drawing/2014/main" id="{9885D65F-4ABD-4F5A-87E2-DB9352B394EB}"/>
                </a:ext>
              </a:extLst>
            </p:cNvPr>
            <p:cNvSpPr txBox="1"/>
            <p:nvPr/>
          </p:nvSpPr>
          <p:spPr>
            <a:xfrm>
              <a:off x="3377072" y="2868286"/>
              <a:ext cx="1070614" cy="338554"/>
            </a:xfrm>
            <a:prstGeom prst="rect">
              <a:avLst/>
            </a:prstGeom>
            <a:noFill/>
          </p:spPr>
          <p:txBody>
            <a:bodyPr wrap="none" rtlCol="0">
              <a:spAutoFit/>
            </a:bodyPr>
            <a:lstStyle/>
            <a:p>
              <a:pPr defTabSz="457200"/>
              <a:r>
                <a:rPr lang="en-US" altLang="zh-CN" sz="1600" b="1" dirty="0">
                  <a:solidFill>
                    <a:srgbClr val="0000CC"/>
                  </a:solidFill>
                </a:rPr>
                <a:t>CSRe Xe</a:t>
              </a:r>
              <a:r>
                <a:rPr lang="en-US" altLang="zh-CN" sz="1600" b="1" baseline="30000" dirty="0">
                  <a:solidFill>
                    <a:srgbClr val="0000CC"/>
                  </a:solidFill>
                </a:rPr>
                <a:t>54+</a:t>
              </a:r>
              <a:endParaRPr lang="zh-CN" altLang="en-US" sz="1600" b="1" baseline="30000" dirty="0">
                <a:solidFill>
                  <a:srgbClr val="0000CC"/>
                </a:solidFill>
              </a:endParaRPr>
            </a:p>
          </p:txBody>
        </p:sp>
        <p:sp>
          <p:nvSpPr>
            <p:cNvPr id="8" name="文本框 7">
              <a:extLst>
                <a:ext uri="{FF2B5EF4-FFF2-40B4-BE49-F238E27FC236}">
                  <a16:creationId xmlns:a16="http://schemas.microsoft.com/office/drawing/2014/main" id="{6E404E88-28B8-422C-B7EA-D09ACBB7FF50}"/>
                </a:ext>
              </a:extLst>
            </p:cNvPr>
            <p:cNvSpPr txBox="1"/>
            <p:nvPr/>
          </p:nvSpPr>
          <p:spPr>
            <a:xfrm>
              <a:off x="3677659" y="3754295"/>
              <a:ext cx="891206" cy="338554"/>
            </a:xfrm>
            <a:prstGeom prst="rect">
              <a:avLst/>
            </a:prstGeom>
            <a:noFill/>
          </p:spPr>
          <p:txBody>
            <a:bodyPr wrap="none" rtlCol="0">
              <a:spAutoFit/>
            </a:bodyPr>
            <a:lstStyle/>
            <a:p>
              <a:pPr defTabSz="457200"/>
              <a:r>
                <a:rPr lang="en-US" altLang="zh-CN" sz="1600" b="1" dirty="0">
                  <a:solidFill>
                    <a:srgbClr val="0000CC"/>
                  </a:solidFill>
                </a:rPr>
                <a:t>CSRe C</a:t>
              </a:r>
              <a:r>
                <a:rPr lang="en-US" altLang="zh-CN" sz="1600" b="1" baseline="30000" dirty="0">
                  <a:solidFill>
                    <a:srgbClr val="0000CC"/>
                  </a:solidFill>
                </a:rPr>
                <a:t>6+</a:t>
              </a:r>
              <a:endParaRPr lang="zh-CN" altLang="en-US" sz="1600" b="1" baseline="30000" dirty="0">
                <a:solidFill>
                  <a:srgbClr val="0000CC"/>
                </a:solidFill>
              </a:endParaRPr>
            </a:p>
          </p:txBody>
        </p:sp>
        <p:sp>
          <p:nvSpPr>
            <p:cNvPr id="9" name="文本框 8">
              <a:extLst>
                <a:ext uri="{FF2B5EF4-FFF2-40B4-BE49-F238E27FC236}">
                  <a16:creationId xmlns:a16="http://schemas.microsoft.com/office/drawing/2014/main" id="{0E70F123-3748-4E85-9794-67F17B0E0EFA}"/>
                </a:ext>
              </a:extLst>
            </p:cNvPr>
            <p:cNvSpPr txBox="1"/>
            <p:nvPr/>
          </p:nvSpPr>
          <p:spPr>
            <a:xfrm>
              <a:off x="3374050" y="4110483"/>
              <a:ext cx="1464183" cy="338554"/>
            </a:xfrm>
            <a:prstGeom prst="rect">
              <a:avLst/>
            </a:prstGeom>
            <a:noFill/>
          </p:spPr>
          <p:txBody>
            <a:bodyPr wrap="none" rtlCol="0">
              <a:spAutoFit/>
            </a:bodyPr>
            <a:lstStyle/>
            <a:p>
              <a:pPr defTabSz="457200"/>
              <a:r>
                <a:rPr lang="en-US" altLang="zh-CN" sz="1600" b="1" dirty="0">
                  <a:solidFill>
                    <a:srgbClr val="0000CC"/>
                  </a:solidFill>
                </a:rPr>
                <a:t>NAP_M proton</a:t>
              </a:r>
              <a:endParaRPr lang="zh-CN" altLang="en-US" sz="1600" b="1" dirty="0">
                <a:solidFill>
                  <a:srgbClr val="0000CC"/>
                </a:solidFill>
              </a:endParaRPr>
            </a:p>
          </p:txBody>
        </p:sp>
        <p:sp>
          <p:nvSpPr>
            <p:cNvPr id="11" name="文本框 10">
              <a:extLst>
                <a:ext uri="{FF2B5EF4-FFF2-40B4-BE49-F238E27FC236}">
                  <a16:creationId xmlns:a16="http://schemas.microsoft.com/office/drawing/2014/main" id="{319DCD1F-7F53-4D19-8F3A-AF19A0B9E30E}"/>
                </a:ext>
              </a:extLst>
            </p:cNvPr>
            <p:cNvSpPr txBox="1"/>
            <p:nvPr/>
          </p:nvSpPr>
          <p:spPr>
            <a:xfrm>
              <a:off x="2226394" y="3821396"/>
              <a:ext cx="1261627" cy="338554"/>
            </a:xfrm>
            <a:prstGeom prst="rect">
              <a:avLst/>
            </a:prstGeom>
            <a:noFill/>
          </p:spPr>
          <p:txBody>
            <a:bodyPr wrap="none" rtlCol="0">
              <a:spAutoFit/>
            </a:bodyPr>
            <a:lstStyle/>
            <a:p>
              <a:pPr defTabSz="457200"/>
              <a:r>
                <a:rPr lang="en-US" altLang="zh-CN" sz="1600" b="1" dirty="0">
                  <a:solidFill>
                    <a:srgbClr val="0000CC"/>
                  </a:solidFill>
                </a:rPr>
                <a:t>COSY proton</a:t>
              </a:r>
              <a:endParaRPr lang="zh-CN" altLang="en-US" sz="1600" b="1" dirty="0">
                <a:solidFill>
                  <a:srgbClr val="0000CC"/>
                </a:solidFill>
              </a:endParaRPr>
            </a:p>
          </p:txBody>
        </p:sp>
        <p:sp>
          <p:nvSpPr>
            <p:cNvPr id="12" name="文本框 11">
              <a:extLst>
                <a:ext uri="{FF2B5EF4-FFF2-40B4-BE49-F238E27FC236}">
                  <a16:creationId xmlns:a16="http://schemas.microsoft.com/office/drawing/2014/main" id="{F050771D-E686-4133-AE45-8A6E28F46D9A}"/>
                </a:ext>
              </a:extLst>
            </p:cNvPr>
            <p:cNvSpPr txBox="1"/>
            <p:nvPr/>
          </p:nvSpPr>
          <p:spPr>
            <a:xfrm>
              <a:off x="2444176" y="4442494"/>
              <a:ext cx="1124026" cy="338554"/>
            </a:xfrm>
            <a:prstGeom prst="rect">
              <a:avLst/>
            </a:prstGeom>
            <a:noFill/>
          </p:spPr>
          <p:txBody>
            <a:bodyPr wrap="none" rtlCol="0">
              <a:spAutoFit/>
            </a:bodyPr>
            <a:lstStyle/>
            <a:p>
              <a:pPr defTabSz="457200"/>
              <a:r>
                <a:rPr lang="en-US" altLang="zh-CN" sz="1600" b="1" dirty="0">
                  <a:solidFill>
                    <a:srgbClr val="0000CC"/>
                  </a:solidFill>
                </a:rPr>
                <a:t>CSRm Ar</a:t>
              </a:r>
              <a:r>
                <a:rPr lang="en-US" altLang="zh-CN" sz="1600" b="1" baseline="30000" dirty="0">
                  <a:solidFill>
                    <a:srgbClr val="0000CC"/>
                  </a:solidFill>
                </a:rPr>
                <a:t>18+</a:t>
              </a:r>
              <a:endParaRPr lang="zh-CN" altLang="en-US" sz="1600" b="1" baseline="30000" dirty="0">
                <a:solidFill>
                  <a:srgbClr val="0000CC"/>
                </a:solidFill>
              </a:endParaRPr>
            </a:p>
          </p:txBody>
        </p:sp>
        <p:sp>
          <p:nvSpPr>
            <p:cNvPr id="13" name="文本框 12">
              <a:extLst>
                <a:ext uri="{FF2B5EF4-FFF2-40B4-BE49-F238E27FC236}">
                  <a16:creationId xmlns:a16="http://schemas.microsoft.com/office/drawing/2014/main" id="{A411051C-AB8C-4F3D-897A-71F1CD439F92}"/>
                </a:ext>
              </a:extLst>
            </p:cNvPr>
            <p:cNvSpPr txBox="1"/>
            <p:nvPr/>
          </p:nvSpPr>
          <p:spPr>
            <a:xfrm>
              <a:off x="5796205" y="1102483"/>
              <a:ext cx="1026820" cy="338554"/>
            </a:xfrm>
            <a:prstGeom prst="rect">
              <a:avLst/>
            </a:prstGeom>
            <a:noFill/>
          </p:spPr>
          <p:txBody>
            <a:bodyPr wrap="none" rtlCol="0">
              <a:spAutoFit/>
            </a:bodyPr>
            <a:lstStyle/>
            <a:p>
              <a:pPr defTabSz="457200"/>
              <a:r>
                <a:rPr lang="en-US" altLang="zh-CN" sz="1600" b="1" dirty="0">
                  <a:solidFill>
                    <a:srgbClr val="FF0000"/>
                  </a:solidFill>
                </a:rPr>
                <a:t>EIC cooler</a:t>
              </a:r>
              <a:endParaRPr lang="zh-CN" altLang="en-US" sz="1600" b="1" dirty="0">
                <a:solidFill>
                  <a:srgbClr val="FF0000"/>
                </a:solidFill>
              </a:endParaRPr>
            </a:p>
          </p:txBody>
        </p:sp>
      </p:grpSp>
      <p:sp>
        <p:nvSpPr>
          <p:cNvPr id="16" name="文本框 15">
            <a:extLst>
              <a:ext uri="{FF2B5EF4-FFF2-40B4-BE49-F238E27FC236}">
                <a16:creationId xmlns:a16="http://schemas.microsoft.com/office/drawing/2014/main" id="{0F082DDD-F0CF-4A68-8B96-9B40680A52F1}"/>
              </a:ext>
            </a:extLst>
          </p:cNvPr>
          <p:cNvSpPr txBox="1"/>
          <p:nvPr/>
        </p:nvSpPr>
        <p:spPr>
          <a:xfrm>
            <a:off x="467158" y="5389208"/>
            <a:ext cx="7848174" cy="369332"/>
          </a:xfrm>
          <a:prstGeom prst="rect">
            <a:avLst/>
          </a:prstGeom>
          <a:noFill/>
        </p:spPr>
        <p:txBody>
          <a:bodyPr wrap="none" rtlCol="0">
            <a:spAutoFit/>
          </a:bodyPr>
          <a:lstStyle/>
          <a:p>
            <a:pPr defTabSz="457200"/>
            <a:r>
              <a:rPr lang="en-US" altLang="zh-CN" dirty="0">
                <a:solidFill>
                  <a:prstClr val="black"/>
                </a:solidFill>
              </a:rPr>
              <a:t>The cooling rates </a:t>
            </a:r>
            <a:r>
              <a:rPr lang="en-US" altLang="zh-CN" i="1" dirty="0">
                <a:solidFill>
                  <a:prstClr val="black"/>
                </a:solidFill>
              </a:rPr>
              <a:t>1/T</a:t>
            </a:r>
            <a:r>
              <a:rPr lang="en-US" altLang="zh-CN" i="1" baseline="-25000" dirty="0">
                <a:solidFill>
                  <a:prstClr val="black"/>
                </a:solidFill>
              </a:rPr>
              <a:t>c</a:t>
            </a:r>
            <a:r>
              <a:rPr lang="en-US" altLang="zh-CN" i="1" dirty="0">
                <a:solidFill>
                  <a:prstClr val="black"/>
                </a:solidFill>
              </a:rPr>
              <a:t> </a:t>
            </a:r>
            <a:r>
              <a:rPr lang="en-US" altLang="zh-CN" dirty="0">
                <a:solidFill>
                  <a:prstClr val="black"/>
                </a:solidFill>
              </a:rPr>
              <a:t>are normalized by </a:t>
            </a:r>
            <a:r>
              <a:rPr lang="en-US" altLang="zh-CN" i="1" dirty="0">
                <a:solidFill>
                  <a:prstClr val="black"/>
                </a:solidFill>
              </a:rPr>
              <a:t>Z</a:t>
            </a:r>
            <a:r>
              <a:rPr lang="en-US" altLang="zh-CN" i="1" baseline="30000" dirty="0">
                <a:solidFill>
                  <a:prstClr val="black"/>
                </a:solidFill>
              </a:rPr>
              <a:t>2</a:t>
            </a:r>
            <a:r>
              <a:rPr lang="en-US" altLang="zh-CN" i="1" dirty="0">
                <a:solidFill>
                  <a:prstClr val="black"/>
                </a:solidFill>
              </a:rPr>
              <a:t>/A</a:t>
            </a:r>
            <a:r>
              <a:rPr lang="en-US" altLang="zh-CN" dirty="0">
                <a:solidFill>
                  <a:prstClr val="black"/>
                </a:solidFill>
              </a:rPr>
              <a:t> to an electron density </a:t>
            </a:r>
            <a:r>
              <a:rPr lang="en-US" altLang="zh-CN" i="1" dirty="0">
                <a:solidFill>
                  <a:prstClr val="black"/>
                </a:solidFill>
              </a:rPr>
              <a:t>n</a:t>
            </a:r>
            <a:r>
              <a:rPr lang="en-US" altLang="zh-CN" i="1" baseline="-25000" dirty="0">
                <a:solidFill>
                  <a:prstClr val="black"/>
                </a:solidFill>
              </a:rPr>
              <a:t>e</a:t>
            </a:r>
            <a:r>
              <a:rPr lang="en-US" altLang="zh-CN" dirty="0">
                <a:solidFill>
                  <a:prstClr val="black"/>
                </a:solidFill>
              </a:rPr>
              <a:t> of </a:t>
            </a:r>
            <a:r>
              <a:rPr lang="en-US" altLang="zh-CN" i="1" dirty="0">
                <a:solidFill>
                  <a:prstClr val="black"/>
                </a:solidFill>
              </a:rPr>
              <a:t>10</a:t>
            </a:r>
            <a:r>
              <a:rPr lang="en-US" altLang="zh-CN" i="1" baseline="30000" dirty="0">
                <a:solidFill>
                  <a:prstClr val="black"/>
                </a:solidFill>
              </a:rPr>
              <a:t>8</a:t>
            </a:r>
            <a:r>
              <a:rPr lang="en-US" altLang="zh-CN" i="1" dirty="0">
                <a:solidFill>
                  <a:prstClr val="black"/>
                </a:solidFill>
              </a:rPr>
              <a:t> cm</a:t>
            </a:r>
            <a:r>
              <a:rPr lang="en-US" altLang="zh-CN" i="1" baseline="30000" dirty="0">
                <a:solidFill>
                  <a:prstClr val="black"/>
                </a:solidFill>
              </a:rPr>
              <a:t>-3</a:t>
            </a:r>
            <a:endParaRPr lang="zh-CN" altLang="en-US" i="1" baseline="30000" dirty="0">
              <a:solidFill>
                <a:prstClr val="black"/>
              </a:solidFill>
            </a:endParaRPr>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646E4F5C-FC36-45C2-801B-4CD6DA4E61AC}"/>
                  </a:ext>
                </a:extLst>
              </p:cNvPr>
              <p:cNvSpPr txBox="1"/>
              <p:nvPr/>
            </p:nvSpPr>
            <p:spPr>
              <a:xfrm>
                <a:off x="760514" y="5801981"/>
                <a:ext cx="6968639" cy="821828"/>
              </a:xfrm>
              <a:prstGeom prst="rect">
                <a:avLst/>
              </a:prstGeom>
              <a:noFill/>
            </p:spPr>
            <p:txBody>
              <a:bodyPr wrap="none" lIns="0" tIns="0" rIns="0" bIns="0" rtlCol="0">
                <a:spAutoFit/>
              </a:bodyPr>
              <a:lstStyle/>
              <a:p>
                <a:pPr defTabSz="457200"/>
                <a14:m>
                  <m:oMathPara xmlns:m="http://schemas.openxmlformats.org/officeDocument/2006/math">
                    <m:oMathParaPr>
                      <m:jc m:val="centerGroup"/>
                    </m:oMathParaPr>
                    <m:oMath xmlns:m="http://schemas.openxmlformats.org/officeDocument/2006/math">
                      <m:f>
                        <m:fPr>
                          <m:ctrlPr>
                            <a:rPr lang="en-US" altLang="zh-CN" i="1" smtClean="0">
                              <a:solidFill>
                                <a:prstClr val="black"/>
                              </a:solidFill>
                              <a:latin typeface="Cambria Math" panose="02040503050406030204" pitchFamily="18" charset="0"/>
                            </a:rPr>
                          </m:ctrlPr>
                        </m:fPr>
                        <m:num>
                          <m:r>
                            <a:rPr lang="en-US" altLang="zh-CN" i="1" smtClean="0">
                              <a:solidFill>
                                <a:prstClr val="black"/>
                              </a:solidFill>
                              <a:latin typeface="Cambria Math" panose="02040503050406030204" pitchFamily="18" charset="0"/>
                            </a:rPr>
                            <m:t>1</m:t>
                          </m:r>
                        </m:num>
                        <m:den>
                          <m:sSub>
                            <m:sSubPr>
                              <m:ctrlPr>
                                <a:rPr lang="en-US" altLang="zh-CN" i="1" smtClean="0">
                                  <a:solidFill>
                                    <a:prstClr val="black"/>
                                  </a:solidFill>
                                  <a:latin typeface="Cambria Math" panose="02040503050406030204" pitchFamily="18" charset="0"/>
                                </a:rPr>
                              </m:ctrlPr>
                            </m:sSubPr>
                            <m:e>
                              <m:r>
                                <a:rPr lang="en-US" altLang="zh-CN" i="1" smtClean="0">
                                  <a:solidFill>
                                    <a:prstClr val="black"/>
                                  </a:solidFill>
                                  <a:latin typeface="Cambria Math" panose="02040503050406030204" pitchFamily="18" charset="0"/>
                                </a:rPr>
                                <m:t>𝑇</m:t>
                              </m:r>
                            </m:e>
                            <m:sub>
                              <m:r>
                                <a:rPr lang="en-US" altLang="zh-CN" i="1" smtClean="0">
                                  <a:solidFill>
                                    <a:prstClr val="black"/>
                                  </a:solidFill>
                                  <a:latin typeface="Cambria Math" panose="02040503050406030204" pitchFamily="18" charset="0"/>
                                </a:rPr>
                                <m:t>𝑐</m:t>
                              </m:r>
                            </m:sub>
                          </m:sSub>
                        </m:den>
                      </m:f>
                      <m:r>
                        <a:rPr lang="en-US" altLang="zh-CN" i="1" smtClean="0">
                          <a:solidFill>
                            <a:prstClr val="black"/>
                          </a:solidFill>
                          <a:latin typeface="Cambria Math" panose="02040503050406030204" pitchFamily="18" charset="0"/>
                        </a:rPr>
                        <m:t>=</m:t>
                      </m:r>
                      <m:r>
                        <a:rPr lang="en-US" altLang="zh-CN" i="1">
                          <a:solidFill>
                            <a:prstClr val="black"/>
                          </a:solidFill>
                          <a:latin typeface="Cambria Math" panose="02040503050406030204" pitchFamily="18" charset="0"/>
                        </a:rPr>
                        <m:t>4</m:t>
                      </m:r>
                      <m:sSub>
                        <m:sSubPr>
                          <m:ctrlPr>
                            <a:rPr lang="en-US" altLang="zh-CN" i="1">
                              <a:solidFill>
                                <a:prstClr val="black"/>
                              </a:solidFill>
                              <a:latin typeface="Cambria Math" panose="02040503050406030204" pitchFamily="18" charset="0"/>
                            </a:rPr>
                          </m:ctrlPr>
                        </m:sSubPr>
                        <m:e>
                          <m:r>
                            <a:rPr lang="en-US" altLang="zh-CN" i="1">
                              <a:solidFill>
                                <a:prstClr val="black"/>
                              </a:solidFill>
                              <a:latin typeface="Cambria Math" panose="02040503050406030204" pitchFamily="18" charset="0"/>
                            </a:rPr>
                            <m:t>𝑟</m:t>
                          </m:r>
                        </m:e>
                        <m:sub>
                          <m:r>
                            <a:rPr lang="en-US" altLang="zh-CN" i="1">
                              <a:solidFill>
                                <a:prstClr val="black"/>
                              </a:solidFill>
                              <a:latin typeface="Cambria Math" panose="02040503050406030204" pitchFamily="18" charset="0"/>
                            </a:rPr>
                            <m:t>𝑒</m:t>
                          </m:r>
                        </m:sub>
                      </m:sSub>
                      <m:sSub>
                        <m:sSubPr>
                          <m:ctrlPr>
                            <a:rPr lang="en-US" altLang="zh-CN" i="1">
                              <a:solidFill>
                                <a:prstClr val="black"/>
                              </a:solidFill>
                              <a:latin typeface="Cambria Math" panose="02040503050406030204" pitchFamily="18" charset="0"/>
                            </a:rPr>
                          </m:ctrlPr>
                        </m:sSubPr>
                        <m:e>
                          <m:r>
                            <a:rPr lang="en-US" altLang="zh-CN" i="1">
                              <a:solidFill>
                                <a:prstClr val="black"/>
                              </a:solidFill>
                              <a:latin typeface="Cambria Math" panose="02040503050406030204" pitchFamily="18" charset="0"/>
                            </a:rPr>
                            <m:t>𝑟</m:t>
                          </m:r>
                        </m:e>
                        <m:sub>
                          <m:r>
                            <a:rPr lang="en-US" altLang="zh-CN" i="1">
                              <a:solidFill>
                                <a:prstClr val="black"/>
                              </a:solidFill>
                              <a:latin typeface="Cambria Math" panose="02040503050406030204" pitchFamily="18" charset="0"/>
                            </a:rPr>
                            <m:t>𝑝</m:t>
                          </m:r>
                        </m:sub>
                      </m:sSub>
                      <m:sSub>
                        <m:sSubPr>
                          <m:ctrlPr>
                            <a:rPr lang="en-US" altLang="zh-CN" i="1">
                              <a:solidFill>
                                <a:prstClr val="black"/>
                              </a:solidFill>
                              <a:latin typeface="Cambria Math" panose="02040503050406030204" pitchFamily="18" charset="0"/>
                            </a:rPr>
                          </m:ctrlPr>
                        </m:sSubPr>
                        <m:e>
                          <m:r>
                            <a:rPr lang="en-US" altLang="zh-CN" i="1">
                              <a:solidFill>
                                <a:prstClr val="black"/>
                              </a:solidFill>
                              <a:latin typeface="Cambria Math" panose="02040503050406030204" pitchFamily="18" charset="0"/>
                            </a:rPr>
                            <m:t>𝑛</m:t>
                          </m:r>
                        </m:e>
                        <m:sub>
                          <m:r>
                            <a:rPr lang="en-US" altLang="zh-CN" i="1">
                              <a:solidFill>
                                <a:prstClr val="black"/>
                              </a:solidFill>
                              <a:latin typeface="Cambria Math" panose="02040503050406030204" pitchFamily="18" charset="0"/>
                            </a:rPr>
                            <m:t>𝑒</m:t>
                          </m:r>
                        </m:sub>
                      </m:sSub>
                      <m:sSub>
                        <m:sSubPr>
                          <m:ctrlPr>
                            <a:rPr lang="en-US" altLang="zh-CN" i="1">
                              <a:solidFill>
                                <a:prstClr val="black"/>
                              </a:solidFill>
                              <a:latin typeface="Cambria Math" panose="02040503050406030204" pitchFamily="18" charset="0"/>
                            </a:rPr>
                          </m:ctrlPr>
                        </m:sSubPr>
                        <m:e>
                          <m:r>
                            <a:rPr lang="zh-CN" altLang="en-US" i="1">
                              <a:solidFill>
                                <a:prstClr val="black"/>
                              </a:solidFill>
                              <a:latin typeface="Cambria Math" panose="02040503050406030204" pitchFamily="18" charset="0"/>
                            </a:rPr>
                            <m:t>𝜂</m:t>
                          </m:r>
                        </m:e>
                        <m:sub>
                          <m:r>
                            <a:rPr lang="en-US" altLang="zh-CN" i="1">
                              <a:solidFill>
                                <a:prstClr val="black"/>
                              </a:solidFill>
                              <a:latin typeface="Cambria Math" panose="02040503050406030204" pitchFamily="18" charset="0"/>
                            </a:rPr>
                            <m:t>𝑐</m:t>
                          </m:r>
                        </m:sub>
                      </m:sSub>
                      <m:r>
                        <a:rPr lang="en-US" altLang="zh-CN" i="1" smtClean="0">
                          <a:solidFill>
                            <a:prstClr val="black"/>
                          </a:solidFill>
                          <a:latin typeface="Cambria Math" panose="02040503050406030204" pitchFamily="18" charset="0"/>
                        </a:rPr>
                        <m:t>𝑐</m:t>
                      </m:r>
                      <m:f>
                        <m:fPr>
                          <m:ctrlPr>
                            <a:rPr lang="en-US" altLang="zh-CN" i="1" smtClean="0">
                              <a:solidFill>
                                <a:prstClr val="black"/>
                              </a:solidFill>
                              <a:latin typeface="Cambria Math" panose="02040503050406030204" pitchFamily="18" charset="0"/>
                            </a:rPr>
                          </m:ctrlPr>
                        </m:fPr>
                        <m:num>
                          <m:r>
                            <a:rPr lang="en-US" altLang="zh-CN" i="1" smtClean="0">
                              <a:solidFill>
                                <a:prstClr val="black"/>
                              </a:solidFill>
                              <a:latin typeface="Cambria Math" panose="02040503050406030204" pitchFamily="18" charset="0"/>
                            </a:rPr>
                            <m:t>1</m:t>
                          </m:r>
                        </m:num>
                        <m:den>
                          <m:sSup>
                            <m:sSupPr>
                              <m:ctrlPr>
                                <a:rPr lang="en-US" altLang="zh-CN" i="1" smtClean="0">
                                  <a:solidFill>
                                    <a:prstClr val="black"/>
                                  </a:solidFill>
                                  <a:latin typeface="Cambria Math" panose="02040503050406030204" pitchFamily="18" charset="0"/>
                                </a:rPr>
                              </m:ctrlPr>
                            </m:sSupPr>
                            <m:e>
                              <m:r>
                                <a:rPr lang="zh-CN" altLang="en-US" i="1" smtClean="0">
                                  <a:solidFill>
                                    <a:prstClr val="black"/>
                                  </a:solidFill>
                                  <a:latin typeface="Cambria Math" panose="02040503050406030204" pitchFamily="18" charset="0"/>
                                </a:rPr>
                                <m:t>𝛾</m:t>
                              </m:r>
                            </m:e>
                            <m:sup>
                              <m:r>
                                <a:rPr lang="en-US" altLang="zh-CN" i="1" smtClean="0">
                                  <a:solidFill>
                                    <a:prstClr val="black"/>
                                  </a:solidFill>
                                  <a:latin typeface="Cambria Math" panose="02040503050406030204" pitchFamily="18" charset="0"/>
                                </a:rPr>
                                <m:t>2</m:t>
                              </m:r>
                            </m:sup>
                          </m:sSup>
                        </m:den>
                      </m:f>
                      <m:sSup>
                        <m:sSupPr>
                          <m:ctrlPr>
                            <a:rPr lang="en-US" altLang="zh-CN" i="1" smtClean="0">
                              <a:solidFill>
                                <a:prstClr val="black"/>
                              </a:solidFill>
                              <a:latin typeface="Cambria Math" panose="02040503050406030204" pitchFamily="18" charset="0"/>
                            </a:rPr>
                          </m:ctrlPr>
                        </m:sSupPr>
                        <m:e>
                          <m:d>
                            <m:dPr>
                              <m:ctrlPr>
                                <a:rPr lang="en-US" altLang="zh-CN" i="1" smtClean="0">
                                  <a:solidFill>
                                    <a:prstClr val="black"/>
                                  </a:solidFill>
                                  <a:latin typeface="Cambria Math" panose="02040503050406030204" pitchFamily="18" charset="0"/>
                                </a:rPr>
                              </m:ctrlPr>
                            </m:dPr>
                            <m:e>
                              <m:f>
                                <m:fPr>
                                  <m:ctrlPr>
                                    <a:rPr lang="en-US" altLang="zh-CN" i="1">
                                      <a:solidFill>
                                        <a:prstClr val="black"/>
                                      </a:solidFill>
                                      <a:latin typeface="Cambria Math" panose="02040503050406030204" pitchFamily="18" charset="0"/>
                                    </a:rPr>
                                  </m:ctrlPr>
                                </m:fPr>
                                <m:num>
                                  <m:r>
                                    <a:rPr lang="en-US" altLang="zh-CN" i="1">
                                      <a:solidFill>
                                        <a:prstClr val="black"/>
                                      </a:solidFill>
                                      <a:latin typeface="Cambria Math" panose="02040503050406030204" pitchFamily="18" charset="0"/>
                                    </a:rPr>
                                    <m:t>1</m:t>
                                  </m:r>
                                </m:num>
                                <m:den>
                                  <m:sSup>
                                    <m:sSupPr>
                                      <m:ctrlPr>
                                        <a:rPr lang="en-US" altLang="zh-CN" i="1">
                                          <a:solidFill>
                                            <a:prstClr val="black"/>
                                          </a:solidFill>
                                          <a:latin typeface="Cambria Math" panose="02040503050406030204" pitchFamily="18" charset="0"/>
                                        </a:rPr>
                                      </m:ctrlPr>
                                    </m:sSupPr>
                                    <m:e>
                                      <m:r>
                                        <a:rPr lang="zh-CN" altLang="en-US" i="1" smtClean="0">
                                          <a:solidFill>
                                            <a:prstClr val="black"/>
                                          </a:solidFill>
                                          <a:latin typeface="Cambria Math" panose="02040503050406030204" pitchFamily="18" charset="0"/>
                                        </a:rPr>
                                        <m:t>𝛽</m:t>
                                      </m:r>
                                    </m:e>
                                    <m:sup>
                                      <m:r>
                                        <a:rPr lang="en-US" altLang="zh-CN" i="1" smtClean="0">
                                          <a:solidFill>
                                            <a:prstClr val="black"/>
                                          </a:solidFill>
                                          <a:latin typeface="Cambria Math" panose="02040503050406030204" pitchFamily="18" charset="0"/>
                                        </a:rPr>
                                        <m:t>2</m:t>
                                      </m:r>
                                    </m:sup>
                                  </m:sSup>
                                  <m:sSup>
                                    <m:sSupPr>
                                      <m:ctrlPr>
                                        <a:rPr lang="en-US" altLang="zh-CN" i="1">
                                          <a:solidFill>
                                            <a:prstClr val="black"/>
                                          </a:solidFill>
                                          <a:latin typeface="Cambria Math" panose="02040503050406030204" pitchFamily="18" charset="0"/>
                                        </a:rPr>
                                      </m:ctrlPr>
                                    </m:sSupPr>
                                    <m:e>
                                      <m:r>
                                        <a:rPr lang="zh-CN" altLang="en-US" i="1" smtClean="0">
                                          <a:solidFill>
                                            <a:prstClr val="black"/>
                                          </a:solidFill>
                                          <a:latin typeface="Cambria Math" panose="02040503050406030204" pitchFamily="18" charset="0"/>
                                        </a:rPr>
                                        <m:t>𝛾</m:t>
                                      </m:r>
                                    </m:e>
                                    <m:sup>
                                      <m:r>
                                        <a:rPr lang="en-US" altLang="zh-CN" i="1" smtClean="0">
                                          <a:solidFill>
                                            <a:prstClr val="black"/>
                                          </a:solidFill>
                                          <a:latin typeface="Cambria Math" panose="02040503050406030204" pitchFamily="18" charset="0"/>
                                        </a:rPr>
                                        <m:t>2</m:t>
                                      </m:r>
                                    </m:sup>
                                  </m:sSup>
                                  <m:sSubSup>
                                    <m:sSubSupPr>
                                      <m:ctrlPr>
                                        <a:rPr lang="en-US" altLang="zh-CN" i="1" smtClean="0">
                                          <a:solidFill>
                                            <a:prstClr val="black"/>
                                          </a:solidFill>
                                          <a:latin typeface="Cambria Math" panose="02040503050406030204" pitchFamily="18" charset="0"/>
                                        </a:rPr>
                                      </m:ctrlPr>
                                    </m:sSubSupPr>
                                    <m:e>
                                      <m:r>
                                        <a:rPr lang="zh-CN" altLang="en-US" i="1" smtClean="0">
                                          <a:solidFill>
                                            <a:prstClr val="black"/>
                                          </a:solidFill>
                                          <a:latin typeface="Cambria Math" panose="02040503050406030204" pitchFamily="18" charset="0"/>
                                        </a:rPr>
                                        <m:t>𝜃</m:t>
                                      </m:r>
                                    </m:e>
                                    <m:sub>
                                      <m:r>
                                        <a:rPr lang="en-US" altLang="zh-CN" i="1" smtClean="0">
                                          <a:solidFill>
                                            <a:prstClr val="black"/>
                                          </a:solidFill>
                                          <a:latin typeface="Cambria Math" panose="02040503050406030204" pitchFamily="18" charset="0"/>
                                          <a:ea typeface="Cambria Math" panose="02040503050406030204" pitchFamily="18" charset="0"/>
                                        </a:rPr>
                                        <m:t>⊥</m:t>
                                      </m:r>
                                    </m:sub>
                                    <m:sup>
                                      <m:r>
                                        <a:rPr lang="en-US" altLang="zh-CN" i="1" smtClean="0">
                                          <a:solidFill>
                                            <a:prstClr val="black"/>
                                          </a:solidFill>
                                          <a:latin typeface="Cambria Math" panose="02040503050406030204" pitchFamily="18" charset="0"/>
                                        </a:rPr>
                                        <m:t>2</m:t>
                                      </m:r>
                                    </m:sup>
                                  </m:sSubSup>
                                  <m:r>
                                    <a:rPr lang="en-US" altLang="zh-CN" i="1" smtClean="0">
                                      <a:solidFill>
                                        <a:prstClr val="black"/>
                                      </a:solidFill>
                                      <a:latin typeface="Cambria Math" panose="02040503050406030204" pitchFamily="18" charset="0"/>
                                    </a:rPr>
                                    <m:t>+</m:t>
                                  </m:r>
                                  <m:sSup>
                                    <m:sSupPr>
                                      <m:ctrlPr>
                                        <a:rPr lang="en-US" altLang="zh-CN" i="1" smtClean="0">
                                          <a:solidFill>
                                            <a:prstClr val="black"/>
                                          </a:solidFill>
                                          <a:latin typeface="Cambria Math" panose="02040503050406030204" pitchFamily="18" charset="0"/>
                                        </a:rPr>
                                      </m:ctrlPr>
                                    </m:sSupPr>
                                    <m:e>
                                      <m:r>
                                        <a:rPr lang="zh-CN" altLang="en-US" i="1" smtClean="0">
                                          <a:solidFill>
                                            <a:prstClr val="black"/>
                                          </a:solidFill>
                                          <a:latin typeface="Cambria Math" panose="02040503050406030204" pitchFamily="18" charset="0"/>
                                        </a:rPr>
                                        <m:t>𝛽</m:t>
                                      </m:r>
                                    </m:e>
                                    <m:sup>
                                      <m:r>
                                        <a:rPr lang="en-US" altLang="zh-CN" i="1" smtClean="0">
                                          <a:solidFill>
                                            <a:prstClr val="black"/>
                                          </a:solidFill>
                                          <a:latin typeface="Cambria Math" panose="02040503050406030204" pitchFamily="18" charset="0"/>
                                        </a:rPr>
                                        <m:t>2</m:t>
                                      </m:r>
                                    </m:sup>
                                  </m:sSup>
                                  <m:sSubSup>
                                    <m:sSubSupPr>
                                      <m:ctrlPr>
                                        <a:rPr lang="en-US" altLang="zh-CN" i="1" smtClean="0">
                                          <a:solidFill>
                                            <a:prstClr val="black"/>
                                          </a:solidFill>
                                          <a:latin typeface="Cambria Math" panose="02040503050406030204" pitchFamily="18" charset="0"/>
                                        </a:rPr>
                                      </m:ctrlPr>
                                    </m:sSubSupPr>
                                    <m:e>
                                      <m:r>
                                        <a:rPr lang="zh-CN" altLang="en-US" i="1" smtClean="0">
                                          <a:solidFill>
                                            <a:prstClr val="black"/>
                                          </a:solidFill>
                                          <a:latin typeface="Cambria Math" panose="02040503050406030204" pitchFamily="18" charset="0"/>
                                        </a:rPr>
                                        <m:t>𝜃</m:t>
                                      </m:r>
                                    </m:e>
                                    <m:sub>
                                      <m:r>
                                        <a:rPr lang="en-US" altLang="zh-CN" i="1" smtClean="0">
                                          <a:solidFill>
                                            <a:prstClr val="black"/>
                                          </a:solidFill>
                                          <a:latin typeface="Cambria Math" panose="02040503050406030204" pitchFamily="18" charset="0"/>
                                          <a:ea typeface="Cambria Math" panose="02040503050406030204" pitchFamily="18" charset="0"/>
                                        </a:rPr>
                                        <m:t>∥</m:t>
                                      </m:r>
                                    </m:sub>
                                    <m:sup>
                                      <m:r>
                                        <a:rPr lang="en-US" altLang="zh-CN" i="1" smtClean="0">
                                          <a:solidFill>
                                            <a:prstClr val="black"/>
                                          </a:solidFill>
                                          <a:latin typeface="Cambria Math" panose="02040503050406030204" pitchFamily="18" charset="0"/>
                                        </a:rPr>
                                        <m:t>2</m:t>
                                      </m:r>
                                    </m:sup>
                                  </m:sSubSup>
                                  <m:r>
                                    <a:rPr lang="en-US" altLang="zh-CN" i="1" smtClean="0">
                                      <a:solidFill>
                                        <a:prstClr val="black"/>
                                      </a:solidFill>
                                      <a:latin typeface="Cambria Math" panose="02040503050406030204" pitchFamily="18" charset="0"/>
                                    </a:rPr>
                                    <m:t>+</m:t>
                                  </m:r>
                                  <m:sSubSup>
                                    <m:sSubSupPr>
                                      <m:ctrlPr>
                                        <a:rPr lang="en-US" altLang="zh-CN" i="1" smtClean="0">
                                          <a:solidFill>
                                            <a:prstClr val="black"/>
                                          </a:solidFill>
                                          <a:latin typeface="Cambria Math" panose="02040503050406030204" pitchFamily="18" charset="0"/>
                                        </a:rPr>
                                      </m:ctrlPr>
                                    </m:sSubSupPr>
                                    <m:e>
                                      <m:r>
                                        <a:rPr lang="zh-CN" altLang="en-US" i="1" smtClean="0">
                                          <a:solidFill>
                                            <a:prstClr val="black"/>
                                          </a:solidFill>
                                          <a:latin typeface="Cambria Math" panose="02040503050406030204" pitchFamily="18" charset="0"/>
                                        </a:rPr>
                                        <m:t>𝜃</m:t>
                                      </m:r>
                                    </m:e>
                                    <m:sub>
                                      <m:r>
                                        <a:rPr lang="en-US" altLang="zh-CN" i="1" smtClean="0">
                                          <a:solidFill>
                                            <a:prstClr val="black"/>
                                          </a:solidFill>
                                          <a:latin typeface="Cambria Math" panose="02040503050406030204" pitchFamily="18" charset="0"/>
                                        </a:rPr>
                                        <m:t>𝑒𝑓𝑓</m:t>
                                      </m:r>
                                    </m:sub>
                                    <m:sup>
                                      <m:r>
                                        <a:rPr lang="en-US" altLang="zh-CN" i="1" smtClean="0">
                                          <a:solidFill>
                                            <a:prstClr val="black"/>
                                          </a:solidFill>
                                          <a:latin typeface="Cambria Math" panose="02040503050406030204" pitchFamily="18" charset="0"/>
                                        </a:rPr>
                                        <m:t>2</m:t>
                                      </m:r>
                                    </m:sup>
                                  </m:sSubSup>
                                </m:den>
                              </m:f>
                            </m:e>
                          </m:d>
                        </m:e>
                        <m:sup>
                          <m:f>
                            <m:fPr>
                              <m:ctrlPr>
                                <a:rPr lang="en-US" altLang="zh-CN" i="1" smtClean="0">
                                  <a:solidFill>
                                    <a:prstClr val="black"/>
                                  </a:solidFill>
                                  <a:latin typeface="Cambria Math" panose="02040503050406030204" pitchFamily="18" charset="0"/>
                                </a:rPr>
                              </m:ctrlPr>
                            </m:fPr>
                            <m:num>
                              <m:r>
                                <a:rPr lang="en-US" altLang="zh-CN" i="1" smtClean="0">
                                  <a:solidFill>
                                    <a:prstClr val="black"/>
                                  </a:solidFill>
                                  <a:latin typeface="Cambria Math" panose="02040503050406030204" pitchFamily="18" charset="0"/>
                                </a:rPr>
                                <m:t>3</m:t>
                              </m:r>
                            </m:num>
                            <m:den>
                              <m:r>
                                <a:rPr lang="en-US" altLang="zh-CN" i="1" smtClean="0">
                                  <a:solidFill>
                                    <a:prstClr val="black"/>
                                  </a:solidFill>
                                  <a:latin typeface="Cambria Math" panose="02040503050406030204" pitchFamily="18" charset="0"/>
                                </a:rPr>
                                <m:t>2</m:t>
                              </m:r>
                            </m:den>
                          </m:f>
                        </m:sup>
                      </m:sSup>
                      <m:f>
                        <m:fPr>
                          <m:ctrlPr>
                            <a:rPr lang="en-US" altLang="zh-CN" i="1" smtClean="0">
                              <a:solidFill>
                                <a:prstClr val="black"/>
                              </a:solidFill>
                              <a:latin typeface="Cambria Math" panose="02040503050406030204" pitchFamily="18" charset="0"/>
                            </a:rPr>
                          </m:ctrlPr>
                        </m:fPr>
                        <m:num>
                          <m:sSup>
                            <m:sSupPr>
                              <m:ctrlPr>
                                <a:rPr lang="en-US" altLang="zh-CN" i="1" smtClean="0">
                                  <a:solidFill>
                                    <a:prstClr val="black"/>
                                  </a:solidFill>
                                  <a:latin typeface="Cambria Math" panose="02040503050406030204" pitchFamily="18" charset="0"/>
                                </a:rPr>
                              </m:ctrlPr>
                            </m:sSupPr>
                            <m:e>
                              <m:r>
                                <a:rPr lang="en-US" altLang="zh-CN" i="1" smtClean="0">
                                  <a:solidFill>
                                    <a:prstClr val="black"/>
                                  </a:solidFill>
                                  <a:latin typeface="Cambria Math" panose="02040503050406030204" pitchFamily="18" charset="0"/>
                                </a:rPr>
                                <m:t>𝑍</m:t>
                              </m:r>
                            </m:e>
                            <m:sup>
                              <m:r>
                                <a:rPr lang="en-US" altLang="zh-CN" i="1" smtClean="0">
                                  <a:solidFill>
                                    <a:prstClr val="black"/>
                                  </a:solidFill>
                                  <a:latin typeface="Cambria Math" panose="02040503050406030204" pitchFamily="18" charset="0"/>
                                </a:rPr>
                                <m:t>2</m:t>
                              </m:r>
                            </m:sup>
                          </m:sSup>
                        </m:num>
                        <m:den>
                          <m:r>
                            <a:rPr lang="en-US" altLang="zh-CN" i="1" smtClean="0">
                              <a:solidFill>
                                <a:prstClr val="black"/>
                              </a:solidFill>
                              <a:latin typeface="Cambria Math" panose="02040503050406030204" pitchFamily="18" charset="0"/>
                            </a:rPr>
                            <m:t>𝐴</m:t>
                          </m:r>
                        </m:den>
                      </m:f>
                      <m:func>
                        <m:funcPr>
                          <m:ctrlPr>
                            <a:rPr lang="en-US" altLang="zh-CN" i="1" smtClean="0">
                              <a:solidFill>
                                <a:prstClr val="black"/>
                              </a:solidFill>
                              <a:latin typeface="Cambria Math" panose="02040503050406030204" pitchFamily="18" charset="0"/>
                            </a:rPr>
                          </m:ctrlPr>
                        </m:funcPr>
                        <m:fName>
                          <m:r>
                            <m:rPr>
                              <m:sty m:val="p"/>
                            </m:rPr>
                            <a:rPr lang="en-US" altLang="zh-CN" smtClean="0">
                              <a:solidFill>
                                <a:prstClr val="black"/>
                              </a:solidFill>
                              <a:latin typeface="Cambria Math" panose="02040503050406030204" pitchFamily="18" charset="0"/>
                            </a:rPr>
                            <m:t>ln</m:t>
                          </m:r>
                        </m:fName>
                        <m:e>
                          <m:r>
                            <a:rPr lang="zh-CN" altLang="en-US" i="1" smtClean="0">
                              <a:solidFill>
                                <a:prstClr val="black"/>
                              </a:solidFill>
                              <a:latin typeface="Cambria Math" panose="02040503050406030204" pitchFamily="18" charset="0"/>
                            </a:rPr>
                            <m:t>𝜉</m:t>
                          </m:r>
                          <m:r>
                            <a:rPr lang="en-US" altLang="zh-CN" i="1" smtClean="0">
                              <a:solidFill>
                                <a:prstClr val="black"/>
                              </a:solidFill>
                              <a:latin typeface="Cambria Math" panose="02040503050406030204" pitchFamily="18" charset="0"/>
                            </a:rPr>
                            <m:t>    </m:t>
                          </m:r>
                          <m:r>
                            <a:rPr lang="en-US" altLang="zh-CN" i="1" smtClean="0">
                              <a:solidFill>
                                <a:prstClr val="black"/>
                              </a:solidFill>
                              <a:latin typeface="Cambria Math" panose="02040503050406030204" pitchFamily="18" charset="0"/>
                              <a:ea typeface="Cambria Math" panose="02040503050406030204" pitchFamily="18" charset="0"/>
                            </a:rPr>
                            <m:t>∝</m:t>
                          </m:r>
                          <m:sSub>
                            <m:sSubPr>
                              <m:ctrlPr>
                                <a:rPr lang="en-US" altLang="zh-CN" i="1">
                                  <a:solidFill>
                                    <a:prstClr val="black"/>
                                  </a:solidFill>
                                  <a:latin typeface="Cambria Math" panose="02040503050406030204" pitchFamily="18" charset="0"/>
                                </a:rPr>
                              </m:ctrlPr>
                            </m:sSubPr>
                            <m:e>
                              <m:r>
                                <a:rPr lang="en-US" altLang="zh-CN" i="1">
                                  <a:solidFill>
                                    <a:prstClr val="black"/>
                                  </a:solidFill>
                                  <a:latin typeface="Cambria Math" panose="02040503050406030204" pitchFamily="18" charset="0"/>
                                </a:rPr>
                                <m:t>𝑛</m:t>
                              </m:r>
                            </m:e>
                            <m:sub>
                              <m:r>
                                <a:rPr lang="en-US" altLang="zh-CN" i="1">
                                  <a:solidFill>
                                    <a:prstClr val="black"/>
                                  </a:solidFill>
                                  <a:latin typeface="Cambria Math" panose="02040503050406030204" pitchFamily="18" charset="0"/>
                                </a:rPr>
                                <m:t>𝑒</m:t>
                              </m:r>
                            </m:sub>
                          </m:sSub>
                          <m:f>
                            <m:fPr>
                              <m:ctrlPr>
                                <a:rPr lang="en-US" altLang="zh-CN" i="1">
                                  <a:solidFill>
                                    <a:prstClr val="black"/>
                                  </a:solidFill>
                                  <a:latin typeface="Cambria Math" panose="02040503050406030204" pitchFamily="18" charset="0"/>
                                </a:rPr>
                              </m:ctrlPr>
                            </m:fPr>
                            <m:num>
                              <m:sSup>
                                <m:sSupPr>
                                  <m:ctrlPr>
                                    <a:rPr lang="en-US" altLang="zh-CN" i="1">
                                      <a:solidFill>
                                        <a:prstClr val="black"/>
                                      </a:solidFill>
                                      <a:latin typeface="Cambria Math" panose="02040503050406030204" pitchFamily="18" charset="0"/>
                                    </a:rPr>
                                  </m:ctrlPr>
                                </m:sSupPr>
                                <m:e>
                                  <m:r>
                                    <a:rPr lang="en-US" altLang="zh-CN" i="1">
                                      <a:solidFill>
                                        <a:prstClr val="black"/>
                                      </a:solidFill>
                                      <a:latin typeface="Cambria Math" panose="02040503050406030204" pitchFamily="18" charset="0"/>
                                    </a:rPr>
                                    <m:t>𝑍</m:t>
                                  </m:r>
                                </m:e>
                                <m:sup>
                                  <m:r>
                                    <a:rPr lang="en-US" altLang="zh-CN" i="1">
                                      <a:solidFill>
                                        <a:prstClr val="black"/>
                                      </a:solidFill>
                                      <a:latin typeface="Cambria Math" panose="02040503050406030204" pitchFamily="18" charset="0"/>
                                    </a:rPr>
                                    <m:t>2</m:t>
                                  </m:r>
                                </m:sup>
                              </m:sSup>
                            </m:num>
                            <m:den>
                              <m:r>
                                <a:rPr lang="en-US" altLang="zh-CN" i="1">
                                  <a:solidFill>
                                    <a:prstClr val="black"/>
                                  </a:solidFill>
                                  <a:latin typeface="Cambria Math" panose="02040503050406030204" pitchFamily="18" charset="0"/>
                                </a:rPr>
                                <m:t>𝐴</m:t>
                              </m:r>
                            </m:den>
                          </m:f>
                          <m:f>
                            <m:fPr>
                              <m:ctrlPr>
                                <a:rPr lang="en-US" altLang="zh-CN" i="1" smtClean="0">
                                  <a:solidFill>
                                    <a:prstClr val="black"/>
                                  </a:solidFill>
                                  <a:latin typeface="Cambria Math" panose="02040503050406030204" pitchFamily="18" charset="0"/>
                                </a:rPr>
                              </m:ctrlPr>
                            </m:fPr>
                            <m:num>
                              <m:r>
                                <a:rPr lang="en-US" altLang="zh-CN" i="1" smtClean="0">
                                  <a:solidFill>
                                    <a:prstClr val="black"/>
                                  </a:solidFill>
                                  <a:latin typeface="Cambria Math" panose="02040503050406030204" pitchFamily="18" charset="0"/>
                                </a:rPr>
                                <m:t>1</m:t>
                              </m:r>
                            </m:num>
                            <m:den>
                              <m:sSup>
                                <m:sSupPr>
                                  <m:ctrlPr>
                                    <a:rPr lang="en-US" altLang="zh-CN" i="1" smtClean="0">
                                      <a:solidFill>
                                        <a:prstClr val="black"/>
                                      </a:solidFill>
                                      <a:latin typeface="Cambria Math" panose="02040503050406030204" pitchFamily="18" charset="0"/>
                                    </a:rPr>
                                  </m:ctrlPr>
                                </m:sSupPr>
                                <m:e>
                                  <m:r>
                                    <a:rPr lang="zh-CN" altLang="en-US" i="1" smtClean="0">
                                      <a:solidFill>
                                        <a:prstClr val="black"/>
                                      </a:solidFill>
                                      <a:latin typeface="Cambria Math" panose="02040503050406030204" pitchFamily="18" charset="0"/>
                                    </a:rPr>
                                    <m:t>𝛾</m:t>
                                  </m:r>
                                </m:e>
                                <m:sup>
                                  <m:r>
                                    <a:rPr lang="en-US" altLang="zh-CN" i="1" smtClean="0">
                                      <a:solidFill>
                                        <a:prstClr val="black"/>
                                      </a:solidFill>
                                      <a:latin typeface="Cambria Math" panose="02040503050406030204" pitchFamily="18" charset="0"/>
                                    </a:rPr>
                                    <m:t>2</m:t>
                                  </m:r>
                                </m:sup>
                              </m:sSup>
                              <m:sSup>
                                <m:sSupPr>
                                  <m:ctrlPr>
                                    <a:rPr lang="en-US" altLang="zh-CN" i="1" smtClean="0">
                                      <a:solidFill>
                                        <a:prstClr val="black"/>
                                      </a:solidFill>
                                      <a:latin typeface="Cambria Math" panose="02040503050406030204" pitchFamily="18" charset="0"/>
                                    </a:rPr>
                                  </m:ctrlPr>
                                </m:sSupPr>
                                <m:e>
                                  <m:r>
                                    <a:rPr lang="zh-CN" altLang="en-US" i="1" smtClean="0">
                                      <a:solidFill>
                                        <a:prstClr val="black"/>
                                      </a:solidFill>
                                      <a:latin typeface="Cambria Math" panose="02040503050406030204" pitchFamily="18" charset="0"/>
                                    </a:rPr>
                                    <m:t>𝛽</m:t>
                                  </m:r>
                                </m:e>
                                <m:sup>
                                  <m:r>
                                    <a:rPr lang="en-US" altLang="zh-CN" i="1" smtClean="0">
                                      <a:solidFill>
                                        <a:prstClr val="black"/>
                                      </a:solidFill>
                                      <a:latin typeface="Cambria Math" panose="02040503050406030204" pitchFamily="18" charset="0"/>
                                    </a:rPr>
                                    <m:t>3</m:t>
                                  </m:r>
                                </m:sup>
                              </m:sSup>
                            </m:den>
                          </m:f>
                        </m:e>
                      </m:func>
                    </m:oMath>
                  </m:oMathPara>
                </a14:m>
                <a:endParaRPr lang="zh-CN" altLang="en-US" dirty="0">
                  <a:solidFill>
                    <a:prstClr val="black"/>
                  </a:solidFill>
                </a:endParaRPr>
              </a:p>
            </p:txBody>
          </p:sp>
        </mc:Choice>
        <mc:Fallback xmlns="">
          <p:sp>
            <p:nvSpPr>
              <p:cNvPr id="17" name="文本框 16">
                <a:extLst>
                  <a:ext uri="{FF2B5EF4-FFF2-40B4-BE49-F238E27FC236}">
                    <a16:creationId xmlns:a16="http://schemas.microsoft.com/office/drawing/2014/main" id="{646E4F5C-FC36-45C2-801B-4CD6DA4E61AC}"/>
                  </a:ext>
                </a:extLst>
              </p:cNvPr>
              <p:cNvSpPr txBox="1">
                <a:spLocks noRot="1" noChangeAspect="1" noMove="1" noResize="1" noEditPoints="1" noAdjustHandles="1" noChangeArrowheads="1" noChangeShapeType="1" noTextEdit="1"/>
              </p:cNvSpPr>
              <p:nvPr/>
            </p:nvSpPr>
            <p:spPr>
              <a:xfrm>
                <a:off x="760514" y="5801981"/>
                <a:ext cx="6968639" cy="821828"/>
              </a:xfrm>
              <a:prstGeom prst="rect">
                <a:avLst/>
              </a:prstGeom>
              <a:blipFill>
                <a:blip r:embed="rId4"/>
                <a:stretch>
                  <a:fillRect/>
                </a:stretch>
              </a:blipFill>
            </p:spPr>
            <p:txBody>
              <a:bodyPr/>
              <a:lstStyle/>
              <a:p>
                <a:r>
                  <a:rPr lang="zh-CN" altLang="en-US">
                    <a:noFill/>
                  </a:rPr>
                  <a:t> </a:t>
                </a:r>
              </a:p>
            </p:txBody>
          </p:sp>
        </mc:Fallback>
      </mc:AlternateContent>
      <p:sp>
        <p:nvSpPr>
          <p:cNvPr id="18" name="乘号 17">
            <a:extLst>
              <a:ext uri="{FF2B5EF4-FFF2-40B4-BE49-F238E27FC236}">
                <a16:creationId xmlns:a16="http://schemas.microsoft.com/office/drawing/2014/main" id="{980F6188-718A-4144-958B-2EC5669A25B6}"/>
              </a:ext>
            </a:extLst>
          </p:cNvPr>
          <p:cNvSpPr/>
          <p:nvPr/>
        </p:nvSpPr>
        <p:spPr>
          <a:xfrm>
            <a:off x="2498256" y="6130581"/>
            <a:ext cx="1414123" cy="664210"/>
          </a:xfrm>
          <a:prstGeom prst="mathMultiply">
            <a:avLst>
              <a:gd name="adj1" fmla="val 1231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dirty="0">
              <a:solidFill>
                <a:prstClr val="white"/>
              </a:solidFill>
            </a:endParaRPr>
          </a:p>
        </p:txBody>
      </p:sp>
      <p:sp>
        <p:nvSpPr>
          <p:cNvPr id="19" name="乘号 18">
            <a:extLst>
              <a:ext uri="{FF2B5EF4-FFF2-40B4-BE49-F238E27FC236}">
                <a16:creationId xmlns:a16="http://schemas.microsoft.com/office/drawing/2014/main" id="{14381F41-1B8F-4794-86DC-699F7ED9B36B}"/>
              </a:ext>
            </a:extLst>
          </p:cNvPr>
          <p:cNvSpPr/>
          <p:nvPr/>
        </p:nvSpPr>
        <p:spPr>
          <a:xfrm>
            <a:off x="4159052" y="6130581"/>
            <a:ext cx="1414123" cy="664210"/>
          </a:xfrm>
          <a:prstGeom prst="mathMultiply">
            <a:avLst>
              <a:gd name="adj1" fmla="val 1231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dirty="0">
              <a:solidFill>
                <a:prstClr val="white"/>
              </a:solidFill>
            </a:endParaRPr>
          </a:p>
        </p:txBody>
      </p:sp>
      <p:sp>
        <p:nvSpPr>
          <p:cNvPr id="21" name="椭圆 20">
            <a:extLst>
              <a:ext uri="{FF2B5EF4-FFF2-40B4-BE49-F238E27FC236}">
                <a16:creationId xmlns:a16="http://schemas.microsoft.com/office/drawing/2014/main" id="{475E85D1-7946-4756-846D-00A93967BA39}"/>
              </a:ext>
            </a:extLst>
          </p:cNvPr>
          <p:cNvSpPr/>
          <p:nvPr/>
        </p:nvSpPr>
        <p:spPr>
          <a:xfrm>
            <a:off x="6160526" y="2134156"/>
            <a:ext cx="383242" cy="42156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dirty="0">
              <a:solidFill>
                <a:prstClr val="white"/>
              </a:solidFill>
            </a:endParaRPr>
          </a:p>
        </p:txBody>
      </p:sp>
      <p:cxnSp>
        <p:nvCxnSpPr>
          <p:cNvPr id="15" name="直接箭头连接符 14">
            <a:extLst>
              <a:ext uri="{FF2B5EF4-FFF2-40B4-BE49-F238E27FC236}">
                <a16:creationId xmlns:a16="http://schemas.microsoft.com/office/drawing/2014/main" id="{EB1AEA06-08CB-4322-8551-4053FA4F7377}"/>
              </a:ext>
            </a:extLst>
          </p:cNvPr>
          <p:cNvCxnSpPr/>
          <p:nvPr/>
        </p:nvCxnSpPr>
        <p:spPr>
          <a:xfrm>
            <a:off x="6352147" y="1593248"/>
            <a:ext cx="0" cy="756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圆角矩形 105">
            <a:extLst>
              <a:ext uri="{FF2B5EF4-FFF2-40B4-BE49-F238E27FC236}">
                <a16:creationId xmlns:a16="http://schemas.microsoft.com/office/drawing/2014/main" id="{F987CBD7-CA6A-4B76-859F-927DDF62ED11}"/>
              </a:ext>
            </a:extLst>
          </p:cNvPr>
          <p:cNvSpPr/>
          <p:nvPr/>
        </p:nvSpPr>
        <p:spPr>
          <a:xfrm>
            <a:off x="122275" y="259112"/>
            <a:ext cx="5417288" cy="415110"/>
          </a:xfrm>
          <a:prstGeom prst="roundRect">
            <a:avLst>
              <a:gd name="adj" fmla="val 14045"/>
            </a:avLst>
          </a:prstGeom>
          <a:noFill/>
          <a:ln w="12700" cap="flat" cmpd="sng" algn="ctr">
            <a:noFill/>
            <a:prstDash val="solid"/>
            <a:miter lim="800000"/>
          </a:ln>
          <a:effectLst/>
        </p:spPr>
        <p:txBody>
          <a:bodyPr rtlCol="0" anchor="ctr"/>
          <a:lstStyle/>
          <a:p>
            <a:pPr>
              <a:defRPr/>
            </a:pPr>
            <a:r>
              <a:rPr lang="en-US" altLang="zh-CN" sz="3200" b="1" kern="0" dirty="0">
                <a:solidFill>
                  <a:srgbClr val="2D07B9"/>
                </a:solidFill>
                <a:latin typeface="Times New Roman" panose="02020603050405020304" pitchFamily="18" charset="0"/>
                <a:cs typeface="Times New Roman" panose="02020603050405020304" pitchFamily="18" charset="0"/>
              </a:rPr>
              <a:t>Cooling rates footprint (expt.)</a:t>
            </a:r>
            <a:endParaRPr lang="zh-CN" altLang="en-US" sz="2400" b="1" kern="0" dirty="0">
              <a:solidFill>
                <a:srgbClr val="2D07B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8662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srcRect l="24456" t="57652" b="-1"/>
          <a:stretch/>
        </p:blipFill>
        <p:spPr>
          <a:xfrm>
            <a:off x="796500" y="1409936"/>
            <a:ext cx="7776000" cy="2987710"/>
          </a:xfrm>
          <a:prstGeom prst="rect">
            <a:avLst/>
          </a:prstGeom>
        </p:spPr>
      </p:pic>
      <p:graphicFrame>
        <p:nvGraphicFramePr>
          <p:cNvPr id="4" name="内容占位符 3"/>
          <p:cNvGraphicFramePr>
            <a:graphicFrameLocks/>
          </p:cNvGraphicFramePr>
          <p:nvPr>
            <p:extLst>
              <p:ext uri="{D42A27DB-BD31-4B8C-83A1-F6EECF244321}">
                <p14:modId xmlns:p14="http://schemas.microsoft.com/office/powerpoint/2010/main" val="4001199445"/>
              </p:ext>
            </p:extLst>
          </p:nvPr>
        </p:nvGraphicFramePr>
        <p:xfrm>
          <a:off x="765312" y="4566931"/>
          <a:ext cx="7484164" cy="2087880"/>
        </p:xfrm>
        <a:graphic>
          <a:graphicData uri="http://schemas.openxmlformats.org/drawingml/2006/table">
            <a:tbl>
              <a:tblPr firstRow="1" bandRow="1">
                <a:tableStyleId>{5C22544A-7EE6-4342-B048-85BDC9FD1C3A}</a:tableStyleId>
              </a:tblPr>
              <a:tblGrid>
                <a:gridCol w="1553134">
                  <a:extLst>
                    <a:ext uri="{9D8B030D-6E8A-4147-A177-3AD203B41FA5}">
                      <a16:colId xmlns:a16="http://schemas.microsoft.com/office/drawing/2014/main" val="20000"/>
                    </a:ext>
                  </a:extLst>
                </a:gridCol>
                <a:gridCol w="1242507">
                  <a:extLst>
                    <a:ext uri="{9D8B030D-6E8A-4147-A177-3AD203B41FA5}">
                      <a16:colId xmlns:a16="http://schemas.microsoft.com/office/drawing/2014/main" val="20001"/>
                    </a:ext>
                  </a:extLst>
                </a:gridCol>
                <a:gridCol w="1945325">
                  <a:extLst>
                    <a:ext uri="{9D8B030D-6E8A-4147-A177-3AD203B41FA5}">
                      <a16:colId xmlns:a16="http://schemas.microsoft.com/office/drawing/2014/main" val="20002"/>
                    </a:ext>
                  </a:extLst>
                </a:gridCol>
                <a:gridCol w="1540564">
                  <a:extLst>
                    <a:ext uri="{9D8B030D-6E8A-4147-A177-3AD203B41FA5}">
                      <a16:colId xmlns:a16="http://schemas.microsoft.com/office/drawing/2014/main" val="20003"/>
                    </a:ext>
                  </a:extLst>
                </a:gridCol>
                <a:gridCol w="1202634">
                  <a:extLst>
                    <a:ext uri="{9D8B030D-6E8A-4147-A177-3AD203B41FA5}">
                      <a16:colId xmlns:a16="http://schemas.microsoft.com/office/drawing/2014/main" val="20004"/>
                    </a:ext>
                  </a:extLst>
                </a:gridCol>
              </a:tblGrid>
              <a:tr h="375920">
                <a:tc>
                  <a:txBody>
                    <a:bodyPr/>
                    <a:lstStyle/>
                    <a:p>
                      <a:endParaRPr lang="zh-CN" altLang="en-US" sz="1900" dirty="0"/>
                    </a:p>
                  </a:txBody>
                  <a:tcPr/>
                </a:tc>
                <a:tc>
                  <a:txBody>
                    <a:bodyPr/>
                    <a:lstStyle/>
                    <a:p>
                      <a:r>
                        <a:rPr lang="en-US" altLang="zh-CN" sz="1900" dirty="0"/>
                        <a:t>LHC</a:t>
                      </a:r>
                      <a:endParaRPr lang="zh-CN" altLang="en-US" sz="1900" dirty="0"/>
                    </a:p>
                  </a:txBody>
                  <a:tcPr/>
                </a:tc>
                <a:tc>
                  <a:txBody>
                    <a:bodyPr/>
                    <a:lstStyle/>
                    <a:p>
                      <a:r>
                        <a:rPr lang="en-US" altLang="zh-CN" sz="1900" dirty="0"/>
                        <a:t>RHIC</a:t>
                      </a:r>
                      <a:endParaRPr lang="zh-CN" altLang="en-US" sz="1900" dirty="0"/>
                    </a:p>
                  </a:txBody>
                  <a:tcPr/>
                </a:tc>
                <a:tc>
                  <a:txBody>
                    <a:bodyPr/>
                    <a:lstStyle/>
                    <a:p>
                      <a:r>
                        <a:rPr lang="en-US" altLang="zh-CN" sz="1900" dirty="0"/>
                        <a:t>HERA</a:t>
                      </a:r>
                      <a:endParaRPr lang="zh-CN" altLang="en-US" sz="1900" dirty="0"/>
                    </a:p>
                  </a:txBody>
                  <a:tcPr/>
                </a:tc>
                <a:tc>
                  <a:txBody>
                    <a:bodyPr/>
                    <a:lstStyle/>
                    <a:p>
                      <a:r>
                        <a:rPr lang="en-US" altLang="zh-CN" sz="1900" dirty="0">
                          <a:solidFill>
                            <a:schemeClr val="tx1"/>
                          </a:solidFill>
                        </a:rPr>
                        <a:t>EicC-1</a:t>
                      </a:r>
                      <a:endParaRPr lang="zh-CN" altLang="en-US" sz="1900" dirty="0">
                        <a:solidFill>
                          <a:schemeClr val="tx1"/>
                        </a:solidFill>
                      </a:endParaRPr>
                    </a:p>
                  </a:txBody>
                  <a:tcPr/>
                </a:tc>
                <a:extLst>
                  <a:ext uri="{0D108BD9-81ED-4DB2-BD59-A6C34878D82A}">
                    <a16:rowId xmlns:a16="http://schemas.microsoft.com/office/drawing/2014/main" val="10000"/>
                  </a:ext>
                </a:extLst>
              </a:tr>
              <a:tr h="375920">
                <a:tc>
                  <a:txBody>
                    <a:bodyPr/>
                    <a:lstStyle/>
                    <a:p>
                      <a:r>
                        <a:rPr lang="en-US" altLang="zh-CN" sz="1900" dirty="0">
                          <a:latin typeface="Times New Roman" panose="02020603050405020304" pitchFamily="18" charset="0"/>
                          <a:ea typeface="黑体" panose="02010609060101010101" pitchFamily="49" charset="-122"/>
                          <a:cs typeface="Times New Roman" panose="02020603050405020304" pitchFamily="18" charset="0"/>
                        </a:rPr>
                        <a:t>Injection</a:t>
                      </a:r>
                      <a:r>
                        <a:rPr lang="en-US" altLang="zh-CN" sz="1900" baseline="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1900" dirty="0">
                        <a:latin typeface="Times New Roman" panose="02020603050405020304" pitchFamily="18" charset="0"/>
                        <a:ea typeface="黑体" panose="02010609060101010101" pitchFamily="49" charset="-122"/>
                        <a:cs typeface="Times New Roman" panose="02020603050405020304" pitchFamily="18" charset="0"/>
                      </a:endParaRPr>
                    </a:p>
                  </a:txBody>
                  <a:tcPr/>
                </a:tc>
                <a:tc>
                  <a:txBody>
                    <a:bodyPr/>
                    <a:lstStyle/>
                    <a:p>
                      <a:r>
                        <a:rPr lang="en-US" altLang="zh-CN" sz="1900" dirty="0">
                          <a:latin typeface="Times New Roman" panose="02020603050405020304" pitchFamily="18" charset="0"/>
                          <a:ea typeface="黑体" panose="02010609060101010101" pitchFamily="49" charset="-122"/>
                          <a:cs typeface="Times New Roman" panose="02020603050405020304" pitchFamily="18" charset="0"/>
                        </a:rPr>
                        <a:t>20 min</a:t>
                      </a:r>
                      <a:endParaRPr lang="zh-CN" altLang="en-US" sz="1900" dirty="0">
                        <a:latin typeface="Times New Roman" panose="02020603050405020304" pitchFamily="18" charset="0"/>
                        <a:ea typeface="黑体" panose="02010609060101010101" pitchFamily="49" charset="-122"/>
                        <a:cs typeface="Times New Roman" panose="02020603050405020304" pitchFamily="18" charset="0"/>
                      </a:endParaRPr>
                    </a:p>
                  </a:txBody>
                  <a:tcPr/>
                </a:tc>
                <a:tc>
                  <a:txBody>
                    <a:bodyPr/>
                    <a:lstStyle/>
                    <a:p>
                      <a:r>
                        <a:rPr lang="en-US" altLang="zh-CN" sz="1900" dirty="0">
                          <a:latin typeface="Times New Roman" panose="02020603050405020304" pitchFamily="18" charset="0"/>
                          <a:ea typeface="黑体" panose="02010609060101010101" pitchFamily="49" charset="-122"/>
                          <a:cs typeface="Times New Roman" panose="02020603050405020304" pitchFamily="18" charset="0"/>
                        </a:rPr>
                        <a:t>1 min</a:t>
                      </a:r>
                      <a:endParaRPr lang="zh-CN" altLang="en-US" sz="1900" dirty="0">
                        <a:latin typeface="Times New Roman" panose="02020603050405020304" pitchFamily="18" charset="0"/>
                        <a:ea typeface="黑体" panose="02010609060101010101" pitchFamily="49" charset="-122"/>
                        <a:cs typeface="Times New Roman" panose="02020603050405020304" pitchFamily="18" charset="0"/>
                      </a:endParaRPr>
                    </a:p>
                  </a:txBody>
                  <a:tcPr/>
                </a:tc>
                <a:tc>
                  <a:txBody>
                    <a:bodyPr/>
                    <a:lstStyle/>
                    <a:p>
                      <a:r>
                        <a:rPr lang="en-US" altLang="zh-CN" sz="1900" dirty="0">
                          <a:latin typeface="Times New Roman" panose="02020603050405020304" pitchFamily="18" charset="0"/>
                          <a:ea typeface="黑体" panose="02010609060101010101" pitchFamily="49" charset="-122"/>
                          <a:cs typeface="Times New Roman" panose="02020603050405020304" pitchFamily="18" charset="0"/>
                        </a:rPr>
                        <a:t>20 min</a:t>
                      </a:r>
                      <a:endParaRPr lang="zh-CN" altLang="en-US" sz="1900" dirty="0">
                        <a:latin typeface="Times New Roman" panose="02020603050405020304" pitchFamily="18" charset="0"/>
                        <a:ea typeface="黑体" panose="02010609060101010101" pitchFamily="49" charset="-122"/>
                        <a:cs typeface="Times New Roman" panose="02020603050405020304" pitchFamily="18" charset="0"/>
                      </a:endParaRPr>
                    </a:p>
                  </a:txBody>
                  <a:tcPr/>
                </a:tc>
                <a:tc>
                  <a:txBody>
                    <a:bodyPr/>
                    <a:lstStyle/>
                    <a:p>
                      <a:r>
                        <a:rPr lang="en-US" altLang="zh-CN" sz="22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1-2s</a:t>
                      </a:r>
                      <a:endParaRPr lang="zh-CN" altLang="en-US" sz="22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endParaRPr>
                    </a:p>
                  </a:txBody>
                  <a:tcPr/>
                </a:tc>
                <a:extLst>
                  <a:ext uri="{0D108BD9-81ED-4DB2-BD59-A6C34878D82A}">
                    <a16:rowId xmlns:a16="http://schemas.microsoft.com/office/drawing/2014/main" val="10001"/>
                  </a:ext>
                </a:extLst>
              </a:tr>
              <a:tr h="375920">
                <a:tc>
                  <a:txBody>
                    <a:bodyPr/>
                    <a:lstStyle/>
                    <a:p>
                      <a:r>
                        <a:rPr lang="en-US" altLang="zh-CN" sz="1900" dirty="0">
                          <a:latin typeface="Times New Roman" panose="02020603050405020304" pitchFamily="18" charset="0"/>
                          <a:ea typeface="黑体" panose="02010609060101010101" pitchFamily="49" charset="-122"/>
                          <a:cs typeface="Times New Roman" panose="02020603050405020304" pitchFamily="18" charset="0"/>
                        </a:rPr>
                        <a:t>Acceleration</a:t>
                      </a:r>
                      <a:endParaRPr lang="zh-CN" altLang="en-US" sz="1900" dirty="0">
                        <a:latin typeface="Times New Roman" panose="02020603050405020304" pitchFamily="18" charset="0"/>
                        <a:ea typeface="黑体" panose="02010609060101010101" pitchFamily="49" charset="-122"/>
                        <a:cs typeface="Times New Roman" panose="02020603050405020304" pitchFamily="18" charset="0"/>
                      </a:endParaRPr>
                    </a:p>
                  </a:txBody>
                  <a:tcPr/>
                </a:tc>
                <a:tc>
                  <a:txBody>
                    <a:bodyPr/>
                    <a:lstStyle/>
                    <a:p>
                      <a:r>
                        <a:rPr lang="en-US" altLang="zh-CN" sz="1900" dirty="0">
                          <a:latin typeface="Times New Roman" panose="02020603050405020304" pitchFamily="18" charset="0"/>
                          <a:ea typeface="黑体" panose="02010609060101010101" pitchFamily="49" charset="-122"/>
                          <a:cs typeface="Times New Roman" panose="02020603050405020304" pitchFamily="18" charset="0"/>
                        </a:rPr>
                        <a:t>18 min</a:t>
                      </a:r>
                      <a:endParaRPr lang="zh-CN" altLang="en-US" sz="1900" dirty="0">
                        <a:latin typeface="Times New Roman" panose="02020603050405020304" pitchFamily="18" charset="0"/>
                        <a:ea typeface="黑体" panose="02010609060101010101" pitchFamily="49" charset="-122"/>
                        <a:cs typeface="Times New Roman" panose="02020603050405020304" pitchFamily="18" charset="0"/>
                      </a:endParaRPr>
                    </a:p>
                  </a:txBody>
                  <a:tcPr/>
                </a:tc>
                <a:tc>
                  <a:txBody>
                    <a:bodyPr/>
                    <a:lstStyle/>
                    <a:p>
                      <a:r>
                        <a:rPr lang="en-US" altLang="zh-CN" sz="1900" dirty="0">
                          <a:latin typeface="Times New Roman" panose="02020603050405020304" pitchFamily="18" charset="0"/>
                          <a:ea typeface="黑体" panose="02010609060101010101" pitchFamily="49" charset="-122"/>
                          <a:cs typeface="Times New Roman" panose="02020603050405020304" pitchFamily="18" charset="0"/>
                        </a:rPr>
                        <a:t>130 s</a:t>
                      </a:r>
                      <a:endParaRPr lang="zh-CN" altLang="en-US" sz="1900" dirty="0">
                        <a:latin typeface="Times New Roman" panose="02020603050405020304" pitchFamily="18" charset="0"/>
                        <a:ea typeface="黑体" panose="02010609060101010101" pitchFamily="49" charset="-122"/>
                        <a:cs typeface="Times New Roman" panose="02020603050405020304" pitchFamily="18" charset="0"/>
                      </a:endParaRPr>
                    </a:p>
                  </a:txBody>
                  <a:tcPr/>
                </a:tc>
                <a:tc>
                  <a:txBody>
                    <a:bodyPr/>
                    <a:lstStyle/>
                    <a:p>
                      <a:r>
                        <a:rPr lang="en-US" altLang="zh-CN" sz="1900" dirty="0">
                          <a:latin typeface="Times New Roman" panose="02020603050405020304" pitchFamily="18" charset="0"/>
                          <a:ea typeface="黑体" panose="02010609060101010101" pitchFamily="49" charset="-122"/>
                          <a:cs typeface="Times New Roman" panose="02020603050405020304" pitchFamily="18" charset="0"/>
                        </a:rPr>
                        <a:t>30 min</a:t>
                      </a:r>
                      <a:endParaRPr lang="zh-CN" altLang="en-US" sz="1900" dirty="0">
                        <a:latin typeface="Times New Roman" panose="02020603050405020304" pitchFamily="18" charset="0"/>
                        <a:ea typeface="黑体" panose="02010609060101010101" pitchFamily="49" charset="-122"/>
                        <a:cs typeface="Times New Roman" panose="02020603050405020304" pitchFamily="18" charset="0"/>
                      </a:endParaRPr>
                    </a:p>
                  </a:txBody>
                  <a:tcPr/>
                </a:tc>
                <a:tc>
                  <a:txBody>
                    <a:bodyPr/>
                    <a:lstStyle/>
                    <a:p>
                      <a:r>
                        <a:rPr lang="en-US" altLang="zh-CN" sz="22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4s</a:t>
                      </a:r>
                      <a:endParaRPr lang="zh-CN" altLang="en-US" sz="22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endParaRPr>
                    </a:p>
                  </a:txBody>
                  <a:tcPr/>
                </a:tc>
                <a:extLst>
                  <a:ext uri="{0D108BD9-81ED-4DB2-BD59-A6C34878D82A}">
                    <a16:rowId xmlns:a16="http://schemas.microsoft.com/office/drawing/2014/main" val="10002"/>
                  </a:ext>
                </a:extLst>
              </a:tr>
              <a:tr h="375920">
                <a:tc>
                  <a:txBody>
                    <a:bodyPr/>
                    <a:lstStyle/>
                    <a:p>
                      <a:r>
                        <a:rPr lang="en-US" altLang="zh-CN" sz="1900" dirty="0">
                          <a:latin typeface="Times New Roman" panose="02020603050405020304" pitchFamily="18" charset="0"/>
                          <a:ea typeface="黑体" panose="02010609060101010101" pitchFamily="49" charset="-122"/>
                          <a:cs typeface="Times New Roman" panose="02020603050405020304" pitchFamily="18" charset="0"/>
                        </a:rPr>
                        <a:t>Collision</a:t>
                      </a:r>
                      <a:endParaRPr lang="zh-CN" altLang="en-US" sz="1900" dirty="0">
                        <a:latin typeface="Times New Roman" panose="02020603050405020304" pitchFamily="18" charset="0"/>
                        <a:ea typeface="黑体" panose="02010609060101010101" pitchFamily="49" charset="-122"/>
                        <a:cs typeface="Times New Roman" panose="02020603050405020304" pitchFamily="18" charset="0"/>
                      </a:endParaRPr>
                    </a:p>
                  </a:txBody>
                  <a:tcPr/>
                </a:tc>
                <a:tc>
                  <a:txBody>
                    <a:bodyPr/>
                    <a:lstStyle/>
                    <a:p>
                      <a:r>
                        <a:rPr lang="en-US" altLang="zh-CN" sz="1900" dirty="0">
                          <a:latin typeface="Times New Roman" panose="02020603050405020304" pitchFamily="18" charset="0"/>
                          <a:ea typeface="黑体" panose="02010609060101010101" pitchFamily="49" charset="-122"/>
                          <a:cs typeface="Times New Roman" panose="02020603050405020304" pitchFamily="18" charset="0"/>
                        </a:rPr>
                        <a:t>~ 15 h</a:t>
                      </a:r>
                      <a:endParaRPr lang="zh-CN" altLang="en-US" sz="1900" dirty="0">
                        <a:latin typeface="Times New Roman" panose="02020603050405020304" pitchFamily="18" charset="0"/>
                        <a:ea typeface="黑体" panose="02010609060101010101" pitchFamily="49" charset="-122"/>
                        <a:cs typeface="Times New Roman" panose="02020603050405020304" pitchFamily="18" charset="0"/>
                      </a:endParaRPr>
                    </a:p>
                  </a:txBody>
                  <a:tcPr/>
                </a:tc>
                <a:tc>
                  <a:txBody>
                    <a:bodyPr/>
                    <a:lstStyle/>
                    <a:p>
                      <a:r>
                        <a:rPr lang="en-US" altLang="zh-CN" sz="1900" dirty="0">
                          <a:latin typeface="Times New Roman" panose="02020603050405020304" pitchFamily="18" charset="0"/>
                          <a:ea typeface="黑体" panose="02010609060101010101" pitchFamily="49" charset="-122"/>
                          <a:cs typeface="Times New Roman" panose="02020603050405020304" pitchFamily="18" charset="0"/>
                        </a:rPr>
                        <a:t>~ 8 h </a:t>
                      </a:r>
                      <a:r>
                        <a:rPr lang="zh-CN" altLang="en-US" sz="19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1900" dirty="0">
                          <a:latin typeface="Times New Roman" panose="02020603050405020304" pitchFamily="18" charset="0"/>
                          <a:ea typeface="黑体" panose="02010609060101010101" pitchFamily="49" charset="-122"/>
                          <a:cs typeface="Times New Roman" panose="02020603050405020304" pitchFamily="18" charset="0"/>
                        </a:rPr>
                        <a:t>Max10 h</a:t>
                      </a:r>
                      <a:r>
                        <a:rPr lang="zh-CN" altLang="en-US" sz="1900" dirty="0">
                          <a:latin typeface="Times New Roman" panose="02020603050405020304" pitchFamily="18" charset="0"/>
                          <a:ea typeface="黑体" panose="02010609060101010101" pitchFamily="49" charset="-122"/>
                          <a:cs typeface="Times New Roman" panose="02020603050405020304" pitchFamily="18" charset="0"/>
                        </a:rPr>
                        <a:t>）</a:t>
                      </a:r>
                    </a:p>
                  </a:txBody>
                  <a:tcPr/>
                </a:tc>
                <a:tc>
                  <a:txBody>
                    <a:bodyPr/>
                    <a:lstStyle/>
                    <a:p>
                      <a:r>
                        <a:rPr lang="en-US" altLang="zh-CN" sz="1900" dirty="0">
                          <a:latin typeface="Times New Roman" panose="02020603050405020304" pitchFamily="18" charset="0"/>
                          <a:ea typeface="黑体" panose="02010609060101010101" pitchFamily="49" charset="-122"/>
                          <a:cs typeface="Times New Roman" panose="02020603050405020304" pitchFamily="18" charset="0"/>
                        </a:rPr>
                        <a:t>~ 10 h</a:t>
                      </a:r>
                      <a:endParaRPr lang="zh-CN" altLang="en-US" sz="1900" dirty="0">
                        <a:latin typeface="Times New Roman" panose="02020603050405020304" pitchFamily="18" charset="0"/>
                        <a:ea typeface="黑体" panose="02010609060101010101" pitchFamily="49" charset="-122"/>
                        <a:cs typeface="Times New Roman" panose="02020603050405020304" pitchFamily="18" charset="0"/>
                      </a:endParaRPr>
                    </a:p>
                  </a:txBody>
                  <a:tcPr/>
                </a:tc>
                <a:tc>
                  <a:txBody>
                    <a:bodyPr/>
                    <a:lstStyle/>
                    <a:p>
                      <a:r>
                        <a:rPr lang="en-US" altLang="zh-CN" sz="22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2 h</a:t>
                      </a:r>
                      <a:endParaRPr lang="zh-CN" altLang="en-US" sz="22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endParaRPr>
                    </a:p>
                  </a:txBody>
                  <a:tcPr/>
                </a:tc>
                <a:extLst>
                  <a:ext uri="{0D108BD9-81ED-4DB2-BD59-A6C34878D82A}">
                    <a16:rowId xmlns:a16="http://schemas.microsoft.com/office/drawing/2014/main" val="10003"/>
                  </a:ext>
                </a:extLst>
              </a:tr>
              <a:tr h="375920">
                <a:tc>
                  <a:txBody>
                    <a:bodyPr/>
                    <a:lstStyle/>
                    <a:p>
                      <a:r>
                        <a:rPr lang="en-US" altLang="zh-CN" sz="1900" dirty="0">
                          <a:latin typeface="Times New Roman" panose="02020603050405020304" pitchFamily="18" charset="0"/>
                          <a:ea typeface="黑体" panose="02010609060101010101" pitchFamily="49" charset="-122"/>
                          <a:cs typeface="Times New Roman" panose="02020603050405020304" pitchFamily="18" charset="0"/>
                        </a:rPr>
                        <a:t>Ions</a:t>
                      </a:r>
                      <a:endParaRPr lang="zh-CN" altLang="en-US" sz="1900" dirty="0">
                        <a:latin typeface="Times New Roman" panose="02020603050405020304" pitchFamily="18" charset="0"/>
                        <a:ea typeface="黑体" panose="02010609060101010101" pitchFamily="49" charset="-122"/>
                        <a:cs typeface="Times New Roman" panose="02020603050405020304" pitchFamily="18" charset="0"/>
                      </a:endParaRPr>
                    </a:p>
                  </a:txBody>
                  <a:tcPr/>
                </a:tc>
                <a:tc>
                  <a:txBody>
                    <a:bodyPr/>
                    <a:lstStyle/>
                    <a:p>
                      <a:r>
                        <a:rPr lang="en-US" altLang="zh-CN" sz="1900" dirty="0">
                          <a:latin typeface="Times New Roman" panose="02020603050405020304" pitchFamily="18" charset="0"/>
                          <a:ea typeface="黑体" panose="02010609060101010101" pitchFamily="49" charset="-122"/>
                          <a:cs typeface="Times New Roman" panose="02020603050405020304" pitchFamily="18" charset="0"/>
                        </a:rPr>
                        <a:t>p-p</a:t>
                      </a:r>
                      <a:endParaRPr lang="zh-CN" altLang="en-US" sz="1900" dirty="0">
                        <a:latin typeface="Times New Roman" panose="02020603050405020304" pitchFamily="18" charset="0"/>
                        <a:ea typeface="黑体" panose="02010609060101010101" pitchFamily="49" charset="-122"/>
                        <a:cs typeface="Times New Roman" panose="02020603050405020304" pitchFamily="18" charset="0"/>
                      </a:endParaRPr>
                    </a:p>
                  </a:txBody>
                  <a:tcPr/>
                </a:tc>
                <a:tc>
                  <a:txBody>
                    <a:bodyPr/>
                    <a:lstStyle/>
                    <a:p>
                      <a:r>
                        <a:rPr lang="en-US" altLang="zh-CN" sz="1900" dirty="0">
                          <a:latin typeface="Times New Roman" panose="02020603050405020304" pitchFamily="18" charset="0"/>
                          <a:ea typeface="黑体" panose="02010609060101010101" pitchFamily="49" charset="-122"/>
                          <a:cs typeface="Times New Roman" panose="02020603050405020304" pitchFamily="18" charset="0"/>
                        </a:rPr>
                        <a:t>Au-Au</a:t>
                      </a:r>
                      <a:endParaRPr lang="zh-CN" altLang="en-US" sz="1900" dirty="0">
                        <a:latin typeface="Times New Roman" panose="02020603050405020304" pitchFamily="18" charset="0"/>
                        <a:ea typeface="黑体" panose="02010609060101010101" pitchFamily="49" charset="-122"/>
                        <a:cs typeface="Times New Roman" panose="02020603050405020304" pitchFamily="18" charset="0"/>
                      </a:endParaRPr>
                    </a:p>
                  </a:txBody>
                  <a:tcPr/>
                </a:tc>
                <a:tc>
                  <a:txBody>
                    <a:bodyPr/>
                    <a:lstStyle/>
                    <a:p>
                      <a:r>
                        <a:rPr lang="en-US" altLang="zh-CN" sz="1900" dirty="0">
                          <a:latin typeface="Times New Roman" panose="02020603050405020304" pitchFamily="18" charset="0"/>
                          <a:ea typeface="黑体" panose="02010609060101010101" pitchFamily="49" charset="-122"/>
                          <a:cs typeface="Times New Roman" panose="02020603050405020304" pitchFamily="18" charset="0"/>
                        </a:rPr>
                        <a:t>p-e</a:t>
                      </a:r>
                      <a:endParaRPr lang="zh-CN" altLang="en-US" sz="1900" dirty="0">
                        <a:latin typeface="Times New Roman" panose="02020603050405020304" pitchFamily="18" charset="0"/>
                        <a:ea typeface="黑体" panose="02010609060101010101" pitchFamily="49" charset="-122"/>
                        <a:cs typeface="Times New Roman" panose="02020603050405020304" pitchFamily="18" charset="0"/>
                      </a:endParaRPr>
                    </a:p>
                  </a:txBody>
                  <a:tcPr/>
                </a:tc>
                <a:tc>
                  <a:txBody>
                    <a:bodyPr/>
                    <a:lstStyle/>
                    <a:p>
                      <a:r>
                        <a:rPr lang="en-US" altLang="zh-CN" sz="22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p-e</a:t>
                      </a:r>
                      <a:endParaRPr lang="zh-CN" altLang="en-US" sz="2200"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
        <p:nvSpPr>
          <p:cNvPr id="5" name="圆角矩形 4"/>
          <p:cNvSpPr/>
          <p:nvPr/>
        </p:nvSpPr>
        <p:spPr>
          <a:xfrm>
            <a:off x="330145" y="774075"/>
            <a:ext cx="5943062" cy="548036"/>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marL="342900" indent="-342900">
              <a:buClr>
                <a:srgbClr val="0000CC"/>
              </a:buClr>
              <a:buFont typeface="Wingdings" panose="05000000000000000000" pitchFamily="2" charset="2"/>
              <a:buChar char="Ø"/>
              <a:defRPr/>
            </a:pPr>
            <a:r>
              <a:rPr lang="en-US" altLang="zh-CN" sz="24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rPr>
              <a:t>The normal integrated luminosity mode </a:t>
            </a:r>
            <a:endParaRPr lang="zh-CN" altLang="en-US" sz="24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圆角矩形 105">
            <a:extLst>
              <a:ext uri="{FF2B5EF4-FFF2-40B4-BE49-F238E27FC236}">
                <a16:creationId xmlns:a16="http://schemas.microsoft.com/office/drawing/2014/main" id="{F987CBD7-CA6A-4B76-859F-927DDF62ED11}"/>
              </a:ext>
            </a:extLst>
          </p:cNvPr>
          <p:cNvSpPr/>
          <p:nvPr/>
        </p:nvSpPr>
        <p:spPr>
          <a:xfrm>
            <a:off x="81600" y="184681"/>
            <a:ext cx="8075425" cy="353036"/>
          </a:xfrm>
          <a:prstGeom prst="roundRect">
            <a:avLst>
              <a:gd name="adj" fmla="val 14045"/>
            </a:avLst>
          </a:prstGeom>
          <a:noFill/>
          <a:ln w="12700" cap="flat" cmpd="sng" algn="ctr">
            <a:noFill/>
            <a:prstDash val="solid"/>
            <a:miter lim="800000"/>
          </a:ln>
          <a:effectLst/>
        </p:spPr>
        <p:txBody>
          <a:bodyPr rtlCol="0" anchor="ctr"/>
          <a:lstStyle/>
          <a:p>
            <a:pPr>
              <a:defRPr/>
            </a:pPr>
            <a:r>
              <a:rPr lang="en-US" altLang="zh-CN" sz="3000" b="1" kern="0" dirty="0">
                <a:solidFill>
                  <a:srgbClr val="2D07B9"/>
                </a:solidFill>
                <a:latin typeface="Times New Roman" panose="02020603050405020304" pitchFamily="18" charset="0"/>
                <a:cs typeface="Times New Roman" panose="02020603050405020304" pitchFamily="18" charset="0"/>
              </a:rPr>
              <a:t>Operation mode and integrated luminosity </a:t>
            </a:r>
            <a:endParaRPr lang="zh-CN" altLang="en-US" sz="3000" b="1" kern="0" dirty="0">
              <a:solidFill>
                <a:srgbClr val="2D07B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4516052"/>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330145" y="774075"/>
            <a:ext cx="5943062" cy="548036"/>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marL="342900" indent="-342900">
              <a:buClr>
                <a:srgbClr val="0000CC"/>
              </a:buClr>
              <a:buFont typeface="Wingdings" panose="05000000000000000000" pitchFamily="2" charset="2"/>
              <a:buChar char="Ø"/>
              <a:defRPr/>
            </a:pPr>
            <a:r>
              <a:rPr lang="en-US" altLang="zh-CN" sz="24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rPr>
              <a:t>The new integrated luminosity scenario </a:t>
            </a:r>
            <a:endParaRPr lang="zh-CN" altLang="en-US" sz="24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6" name="图片 5"/>
          <p:cNvPicPr>
            <a:picLocks noChangeAspect="1" noChangeArrowheads="1"/>
          </p:cNvPicPr>
          <p:nvPr/>
        </p:nvPicPr>
        <p:blipFill>
          <a:blip r:embed="rId2" cstate="print">
            <a:extLst>
              <a:ext uri="{28A0092B-C50C-407E-A947-70E740481C1C}">
                <a14:useLocalDpi xmlns:a14="http://schemas.microsoft.com/office/drawing/2010/main" val="0"/>
              </a:ext>
            </a:extLst>
          </a:blip>
          <a:srcRect l="5133" t="7458" r="7072" b="10239"/>
          <a:stretch>
            <a:fillRect/>
          </a:stretch>
        </p:blipFill>
        <p:spPr bwMode="auto">
          <a:xfrm>
            <a:off x="305805" y="1558469"/>
            <a:ext cx="7819321" cy="508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圆角矩形 105">
            <a:extLst>
              <a:ext uri="{FF2B5EF4-FFF2-40B4-BE49-F238E27FC236}">
                <a16:creationId xmlns:a16="http://schemas.microsoft.com/office/drawing/2014/main" id="{F987CBD7-CA6A-4B76-859F-927DDF62ED11}"/>
              </a:ext>
            </a:extLst>
          </p:cNvPr>
          <p:cNvSpPr/>
          <p:nvPr/>
        </p:nvSpPr>
        <p:spPr>
          <a:xfrm>
            <a:off x="81600" y="184681"/>
            <a:ext cx="8075425" cy="353036"/>
          </a:xfrm>
          <a:prstGeom prst="roundRect">
            <a:avLst>
              <a:gd name="adj" fmla="val 14045"/>
            </a:avLst>
          </a:prstGeom>
          <a:noFill/>
          <a:ln w="12700" cap="flat" cmpd="sng" algn="ctr">
            <a:noFill/>
            <a:prstDash val="solid"/>
            <a:miter lim="800000"/>
          </a:ln>
          <a:effectLst/>
        </p:spPr>
        <p:txBody>
          <a:bodyPr rtlCol="0" anchor="ctr"/>
          <a:lstStyle/>
          <a:p>
            <a:pPr>
              <a:defRPr/>
            </a:pPr>
            <a:r>
              <a:rPr lang="en-US" altLang="zh-CN" sz="3000" b="1" kern="0" dirty="0">
                <a:solidFill>
                  <a:srgbClr val="2D07B9"/>
                </a:solidFill>
                <a:latin typeface="Times New Roman" panose="02020603050405020304" pitchFamily="18" charset="0"/>
                <a:cs typeface="Times New Roman" panose="02020603050405020304" pitchFamily="18" charset="0"/>
              </a:rPr>
              <a:t>Operation mode and integrated luminosity </a:t>
            </a:r>
            <a:endParaRPr lang="zh-CN" altLang="en-US" sz="3000" b="1" kern="0" dirty="0">
              <a:solidFill>
                <a:srgbClr val="2D07B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6578295"/>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234998" y="0"/>
            <a:ext cx="5929290" cy="620688"/>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a:solidFill>
                  <a:srgbClr val="0000FF"/>
                </a:solidFill>
                <a:latin typeface="Calibri"/>
              </a:rPr>
              <a:t>Outline</a:t>
            </a:r>
          </a:p>
        </p:txBody>
      </p:sp>
      <p:sp>
        <p:nvSpPr>
          <p:cNvPr id="4" name="Rectangle 3"/>
          <p:cNvSpPr txBox="1">
            <a:spLocks noChangeArrowheads="1"/>
          </p:cNvSpPr>
          <p:nvPr/>
        </p:nvSpPr>
        <p:spPr>
          <a:xfrm>
            <a:off x="815946" y="1337385"/>
            <a:ext cx="7658751" cy="455436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781968">
              <a:lnSpc>
                <a:spcPct val="150000"/>
              </a:lnSpc>
              <a:spcBef>
                <a:spcPts val="0"/>
              </a:spcBef>
              <a:buFontTx/>
              <a:buAutoNum type="arabicPeriod"/>
            </a:pPr>
            <a:r>
              <a:rPr lang="en-US" altLang="zh-CN" dirty="0">
                <a:solidFill>
                  <a:srgbClr val="0000CC"/>
                </a:solidFill>
                <a:latin typeface="Calibri"/>
              </a:rPr>
              <a:t> HIAF introduction and status</a:t>
            </a:r>
          </a:p>
          <a:p>
            <a:pPr marL="0" indent="0" defTabSz="781968">
              <a:lnSpc>
                <a:spcPct val="150000"/>
              </a:lnSpc>
              <a:spcBef>
                <a:spcPts val="0"/>
              </a:spcBef>
              <a:buFontTx/>
              <a:buAutoNum type="arabicPeriod"/>
            </a:pPr>
            <a:r>
              <a:rPr lang="en-US" altLang="zh-CN" dirty="0">
                <a:solidFill>
                  <a:srgbClr val="0000CC"/>
                </a:solidFill>
                <a:latin typeface="Calibri"/>
              </a:rPr>
              <a:t> EIC proposals in the world </a:t>
            </a:r>
          </a:p>
          <a:p>
            <a:pPr marL="0" indent="0" defTabSz="781968">
              <a:lnSpc>
                <a:spcPct val="150000"/>
              </a:lnSpc>
              <a:spcBef>
                <a:spcPts val="0"/>
              </a:spcBef>
              <a:buFontTx/>
              <a:buAutoNum type="arabicPeriod"/>
            </a:pPr>
            <a:r>
              <a:rPr lang="en-US" altLang="zh-CN" dirty="0">
                <a:solidFill>
                  <a:srgbClr val="0000CC"/>
                </a:solidFill>
                <a:latin typeface="Calibri"/>
                <a:cs typeface="Arial" panose="020B0604020202020204" pitchFamily="34" charset="0"/>
              </a:rPr>
              <a:t> Concept design of EicC-1 accelerator</a:t>
            </a:r>
          </a:p>
          <a:p>
            <a:pPr marL="0" indent="0" defTabSz="781968">
              <a:lnSpc>
                <a:spcPct val="150000"/>
              </a:lnSpc>
              <a:spcBef>
                <a:spcPts val="0"/>
              </a:spcBef>
              <a:buFontTx/>
              <a:buAutoNum type="arabicPeriod"/>
            </a:pPr>
            <a:r>
              <a:rPr lang="en-US" altLang="zh-CN" dirty="0">
                <a:solidFill>
                  <a:srgbClr val="0000CC"/>
                </a:solidFill>
                <a:latin typeface="Calibri"/>
                <a:cs typeface="Arial" panose="020B0604020202020204" pitchFamily="34" charset="0"/>
              </a:rPr>
              <a:t> Interaction region and luminosity concept </a:t>
            </a:r>
          </a:p>
          <a:p>
            <a:pPr marL="0" indent="0" defTabSz="781968">
              <a:lnSpc>
                <a:spcPct val="150000"/>
              </a:lnSpc>
              <a:spcBef>
                <a:spcPts val="0"/>
              </a:spcBef>
              <a:buFontTx/>
              <a:buAutoNum type="arabicPeriod"/>
            </a:pPr>
            <a:r>
              <a:rPr lang="en-US" altLang="zh-CN" dirty="0">
                <a:solidFill>
                  <a:srgbClr val="0000CC"/>
                </a:solidFill>
                <a:latin typeface="Calibri"/>
                <a:cs typeface="Arial" panose="020B0604020202020204" pitchFamily="34" charset="0"/>
              </a:rPr>
              <a:t> Cooling strategy and design </a:t>
            </a:r>
          </a:p>
          <a:p>
            <a:pPr marL="0" indent="0" defTabSz="781968">
              <a:lnSpc>
                <a:spcPct val="150000"/>
              </a:lnSpc>
              <a:spcBef>
                <a:spcPts val="0"/>
              </a:spcBef>
              <a:buFontTx/>
              <a:buAutoNum type="arabicPeriod"/>
            </a:pPr>
            <a:r>
              <a:rPr lang="en-US" altLang="zh-CN" b="1" dirty="0">
                <a:solidFill>
                  <a:srgbClr val="C00000"/>
                </a:solidFill>
                <a:latin typeface="Calibri"/>
                <a:cs typeface="Arial" panose="020B0604020202020204" pitchFamily="34" charset="0"/>
              </a:rPr>
              <a:t> Summary</a:t>
            </a:r>
          </a:p>
        </p:txBody>
      </p:sp>
    </p:spTree>
    <p:extLst>
      <p:ext uri="{BB962C8B-B14F-4D97-AF65-F5344CB8AC3E}">
        <p14:creationId xmlns:p14="http://schemas.microsoft.com/office/powerpoint/2010/main" val="1948468565"/>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420936" y="896268"/>
            <a:ext cx="8429684" cy="5872832"/>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marL="169863" indent="-169863" algn="just">
              <a:spcBef>
                <a:spcPts val="0"/>
              </a:spcBef>
              <a:spcAft>
                <a:spcPts val="0"/>
              </a:spcAft>
              <a:buSzPct val="90000"/>
              <a:buFont typeface="Wingdings" pitchFamily="2" charset="2"/>
              <a:buChar char="l"/>
              <a:defRPr/>
            </a:pPr>
            <a:r>
              <a:rPr lang="en-US" altLang="zh-CN" sz="2200" kern="0" dirty="0">
                <a:solidFill>
                  <a:srgbClr val="003399"/>
                </a:solidFill>
                <a:latin typeface="Times New Roman" pitchFamily="18" charset="0"/>
                <a:ea typeface="+mn-ea"/>
                <a:cs typeface="Times New Roman" pitchFamily="18" charset="0"/>
              </a:rPr>
              <a:t> </a:t>
            </a:r>
            <a:r>
              <a:rPr lang="en-US" altLang="zh-CN" sz="2200" kern="0" dirty="0">
                <a:solidFill>
                  <a:srgbClr val="003399"/>
                </a:solidFill>
                <a:latin typeface="Times New Roman" pitchFamily="18" charset="0"/>
                <a:cs typeface="Times New Roman" pitchFamily="18" charset="0"/>
              </a:rPr>
              <a:t>Based on the HIAF accelerator complex, a concept design of EicC-1 accelerator design was presented. The new design mainly focused on the scientific requirements, such as luminosity, interaction region and beam cooling</a:t>
            </a:r>
            <a:r>
              <a:rPr lang="en-US" altLang="zh-CN" sz="2200" kern="0" dirty="0">
                <a:solidFill>
                  <a:srgbClr val="003399"/>
                </a:solidFill>
                <a:latin typeface="Times New Roman" pitchFamily="18" charset="0"/>
                <a:ea typeface="+mn-ea"/>
                <a:cs typeface="Times New Roman" pitchFamily="18" charset="0"/>
              </a:rPr>
              <a:t>.</a:t>
            </a:r>
          </a:p>
          <a:p>
            <a:pPr marL="169863" lvl="0" indent="-169863" algn="just" fontAlgn="base">
              <a:spcBef>
                <a:spcPts val="1200"/>
              </a:spcBef>
              <a:buSzPct val="90000"/>
              <a:buFont typeface="Wingdings" pitchFamily="2" charset="2"/>
              <a:buChar char="l"/>
              <a:defRPr/>
            </a:pPr>
            <a:r>
              <a:rPr kumimoji="0" lang="en-US" altLang="zh-CN" sz="2200" i="0" u="none" strike="noStrike" kern="0" cap="none" spc="0" normalizeH="0" baseline="0" noProof="0" dirty="0">
                <a:ln>
                  <a:noFill/>
                </a:ln>
                <a:solidFill>
                  <a:srgbClr val="003399"/>
                </a:solidFill>
                <a:effectLst/>
                <a:uLnTx/>
                <a:uFillTx/>
                <a:latin typeface="Times New Roman" pitchFamily="18" charset="0"/>
                <a:ea typeface="+mn-ea"/>
                <a:cs typeface="Times New Roman" pitchFamily="18" charset="0"/>
              </a:rPr>
              <a:t> </a:t>
            </a:r>
            <a:r>
              <a:rPr lang="en-US" altLang="zh-CN" sz="2200" kern="0" dirty="0">
                <a:solidFill>
                  <a:srgbClr val="003399"/>
                </a:solidFill>
                <a:latin typeface="Times New Roman" pitchFamily="18" charset="0"/>
                <a:cs typeface="Times New Roman" pitchFamily="18" charset="0"/>
              </a:rPr>
              <a:t>This is a preliminary </a:t>
            </a:r>
            <a:r>
              <a:rPr kumimoji="0" lang="en-US" altLang="zh-CN" sz="2200" i="0" u="none" strike="noStrike" kern="0" cap="none" spc="0" normalizeH="0" baseline="0" noProof="0" dirty="0">
                <a:ln>
                  <a:noFill/>
                </a:ln>
                <a:solidFill>
                  <a:srgbClr val="003399"/>
                </a:solidFill>
                <a:effectLst/>
                <a:uLnTx/>
                <a:uFillTx/>
                <a:latin typeface="Times New Roman" pitchFamily="18" charset="0"/>
                <a:ea typeface="+mn-ea"/>
                <a:cs typeface="Times New Roman" pitchFamily="18" charset="0"/>
              </a:rPr>
              <a:t>concept design</a:t>
            </a:r>
            <a:r>
              <a:rPr kumimoji="0" lang="en-US" altLang="zh-CN" sz="2200" i="0" u="none" strike="noStrike" kern="0" cap="none" spc="0" normalizeH="0" noProof="0" dirty="0">
                <a:ln>
                  <a:noFill/>
                </a:ln>
                <a:solidFill>
                  <a:srgbClr val="003399"/>
                </a:solidFill>
                <a:effectLst/>
                <a:uLnTx/>
                <a:uFillTx/>
                <a:latin typeface="Times New Roman" pitchFamily="18" charset="0"/>
                <a:ea typeface="+mn-ea"/>
                <a:cs typeface="Times New Roman" pitchFamily="18" charset="0"/>
              </a:rPr>
              <a:t> and </a:t>
            </a:r>
            <a:r>
              <a:rPr lang="en-US" altLang="zh-CN" sz="2200" kern="0" dirty="0">
                <a:solidFill>
                  <a:srgbClr val="003399"/>
                </a:solidFill>
                <a:latin typeface="Times New Roman" pitchFamily="18" charset="0"/>
                <a:cs typeface="Times New Roman" pitchFamily="18" charset="0"/>
              </a:rPr>
              <a:t>provides a basis for performance evaluation, technical risk assessment and cost estimation.</a:t>
            </a:r>
          </a:p>
          <a:p>
            <a:pPr marL="169863" lvl="0" indent="-169863" algn="just" fontAlgn="base">
              <a:spcBef>
                <a:spcPts val="1200"/>
              </a:spcBef>
              <a:buSzPct val="90000"/>
              <a:buFont typeface="Wingdings" pitchFamily="2" charset="2"/>
              <a:buChar char="l"/>
              <a:defRPr/>
            </a:pPr>
            <a:r>
              <a:rPr kumimoji="0" lang="en-US" altLang="zh-CN" sz="2200" i="0" u="none" strike="noStrike" kern="0" cap="none" spc="0" normalizeH="0" noProof="0" dirty="0">
                <a:ln>
                  <a:noFill/>
                </a:ln>
                <a:solidFill>
                  <a:srgbClr val="003399"/>
                </a:solidFill>
                <a:effectLst/>
                <a:uLnTx/>
                <a:uFillTx/>
                <a:latin typeface="Times New Roman" pitchFamily="18" charset="0"/>
                <a:ea typeface="+mn-ea"/>
                <a:cs typeface="Times New Roman" pitchFamily="18" charset="0"/>
              </a:rPr>
              <a:t> </a:t>
            </a:r>
            <a:r>
              <a:rPr lang="en-US" altLang="zh-CN" sz="2200" kern="0" noProof="0" dirty="0">
                <a:solidFill>
                  <a:srgbClr val="003399"/>
                </a:solidFill>
                <a:latin typeface="Times New Roman" pitchFamily="18" charset="0"/>
                <a:cs typeface="Times New Roman" pitchFamily="18" charset="0"/>
              </a:rPr>
              <a:t> The design will be </a:t>
            </a:r>
            <a:r>
              <a:rPr lang="en-US" altLang="zh-CN" sz="2200" kern="0" dirty="0">
                <a:solidFill>
                  <a:srgbClr val="003399"/>
                </a:solidFill>
                <a:latin typeface="Times New Roman" pitchFamily="18" charset="0"/>
                <a:cs typeface="Times New Roman" pitchFamily="18" charset="0"/>
              </a:rPr>
              <a:t>further optimized and improved</a:t>
            </a:r>
            <a:r>
              <a:rPr kumimoji="0" lang="en-US" altLang="zh-CN" sz="2200" i="0" u="none" strike="noStrike" kern="0" cap="none" spc="0" normalizeH="0" baseline="0" noProof="0" dirty="0">
                <a:ln>
                  <a:noFill/>
                </a:ln>
                <a:solidFill>
                  <a:srgbClr val="003399"/>
                </a:solidFill>
                <a:effectLst/>
                <a:uLnTx/>
                <a:uFillTx/>
                <a:latin typeface="Times New Roman" pitchFamily="18" charset="0"/>
                <a:ea typeface="+mn-ea"/>
                <a:cs typeface="Times New Roman" pitchFamily="18" charset="0"/>
              </a:rPr>
              <a:t>. More</a:t>
            </a:r>
            <a:r>
              <a:rPr kumimoji="0" lang="en-US" altLang="zh-CN" sz="2200" i="0" u="none" strike="noStrike" kern="0" cap="none" spc="0" normalizeH="0" noProof="0" dirty="0">
                <a:ln>
                  <a:noFill/>
                </a:ln>
                <a:solidFill>
                  <a:srgbClr val="003399"/>
                </a:solidFill>
                <a:effectLst/>
                <a:uLnTx/>
                <a:uFillTx/>
                <a:latin typeface="Times New Roman" pitchFamily="18" charset="0"/>
                <a:ea typeface="+mn-ea"/>
                <a:cs typeface="Times New Roman" pitchFamily="18" charset="0"/>
              </a:rPr>
              <a:t> </a:t>
            </a:r>
            <a:r>
              <a:rPr kumimoji="0" lang="en-US" altLang="zh-CN" sz="2200" i="0" u="none" strike="noStrike" kern="0" cap="none" spc="0" normalizeH="0" baseline="0" noProof="0" dirty="0">
                <a:ln>
                  <a:noFill/>
                </a:ln>
                <a:solidFill>
                  <a:srgbClr val="003399"/>
                </a:solidFill>
                <a:effectLst/>
                <a:uLnTx/>
                <a:uFillTx/>
                <a:latin typeface="Times New Roman" pitchFamily="18" charset="0"/>
                <a:ea typeface="+mn-ea"/>
                <a:cs typeface="Times New Roman" pitchFamily="18" charset="0"/>
              </a:rPr>
              <a:t>details should be </a:t>
            </a:r>
            <a:r>
              <a:rPr lang="en-US" altLang="zh-CN" sz="2200" kern="0" dirty="0">
                <a:solidFill>
                  <a:srgbClr val="003399"/>
                </a:solidFill>
                <a:latin typeface="Times New Roman" pitchFamily="18" charset="0"/>
                <a:cs typeface="Times New Roman" pitchFamily="18" charset="0"/>
              </a:rPr>
              <a:t>investigated, especially cooling scheme and stimulation studies. </a:t>
            </a:r>
          </a:p>
          <a:p>
            <a:pPr marL="169863" lvl="0" indent="-169863" algn="just" fontAlgn="base">
              <a:spcBef>
                <a:spcPts val="1200"/>
              </a:spcBef>
              <a:buSzPct val="90000"/>
              <a:buFont typeface="Wingdings" pitchFamily="2" charset="2"/>
              <a:buChar char="l"/>
              <a:defRPr/>
            </a:pPr>
            <a:r>
              <a:rPr kumimoji="0" lang="en-US" altLang="zh-CN" sz="2200" i="0" u="none" strike="noStrike" kern="0" cap="none" spc="0" normalizeH="0" noProof="0" dirty="0">
                <a:ln>
                  <a:noFill/>
                </a:ln>
                <a:solidFill>
                  <a:srgbClr val="003399"/>
                </a:solidFill>
                <a:effectLst/>
                <a:uLnTx/>
                <a:uFillTx/>
                <a:latin typeface="Times New Roman" pitchFamily="18" charset="0"/>
                <a:ea typeface="+mn-ea"/>
                <a:cs typeface="Times New Roman" pitchFamily="18" charset="0"/>
              </a:rPr>
              <a:t> The polarization issue is not covered by this presentation, for polarization in </a:t>
            </a:r>
            <a:r>
              <a:rPr kumimoji="0" lang="en-US" altLang="zh-CN" sz="2200" i="0" u="none" strike="noStrike" kern="0" cap="none" spc="0" normalizeH="0" noProof="0" dirty="0" err="1">
                <a:ln>
                  <a:noFill/>
                </a:ln>
                <a:solidFill>
                  <a:srgbClr val="003399"/>
                </a:solidFill>
                <a:effectLst/>
                <a:uLnTx/>
                <a:uFillTx/>
                <a:latin typeface="Times New Roman" pitchFamily="18" charset="0"/>
                <a:ea typeface="+mn-ea"/>
                <a:cs typeface="Times New Roman" pitchFamily="18" charset="0"/>
              </a:rPr>
              <a:t>BRing</a:t>
            </a:r>
            <a:r>
              <a:rPr kumimoji="0" lang="en-US" altLang="zh-CN" sz="2200" i="0" u="none" strike="noStrike" kern="0" cap="none" spc="0" normalizeH="0" noProof="0" dirty="0">
                <a:ln>
                  <a:noFill/>
                </a:ln>
                <a:solidFill>
                  <a:srgbClr val="003399"/>
                </a:solidFill>
                <a:effectLst/>
                <a:uLnTx/>
                <a:uFillTx/>
                <a:latin typeface="Times New Roman" pitchFamily="18" charset="0"/>
                <a:ea typeface="+mn-ea"/>
                <a:cs typeface="Times New Roman" pitchFamily="18" charset="0"/>
              </a:rPr>
              <a:t>, the Siberia Snakes will be used and figure 8 shape ring for ion collider ring-</a:t>
            </a:r>
            <a:r>
              <a:rPr kumimoji="0" lang="en-US" altLang="zh-CN" sz="2200" i="0" u="none" strike="noStrike" kern="0" cap="none" spc="0" normalizeH="0" noProof="0" dirty="0" err="1">
                <a:ln>
                  <a:noFill/>
                </a:ln>
                <a:solidFill>
                  <a:srgbClr val="003399"/>
                </a:solidFill>
                <a:effectLst/>
                <a:uLnTx/>
                <a:uFillTx/>
                <a:latin typeface="Times New Roman" pitchFamily="18" charset="0"/>
                <a:ea typeface="+mn-ea"/>
                <a:cs typeface="Times New Roman" pitchFamily="18" charset="0"/>
              </a:rPr>
              <a:t>pRing</a:t>
            </a:r>
            <a:r>
              <a:rPr kumimoji="0" lang="en-US" altLang="zh-CN" sz="2200" i="0" u="none" strike="noStrike" kern="0" cap="none" spc="0" normalizeH="0" noProof="0" dirty="0">
                <a:ln>
                  <a:noFill/>
                </a:ln>
                <a:solidFill>
                  <a:srgbClr val="003399"/>
                </a:solidFill>
                <a:effectLst/>
                <a:uLnTx/>
                <a:uFillTx/>
                <a:latin typeface="Times New Roman" pitchFamily="18" charset="0"/>
                <a:ea typeface="+mn-ea"/>
                <a:cs typeface="Times New Roman" pitchFamily="18" charset="0"/>
              </a:rPr>
              <a:t>.  </a:t>
            </a:r>
          </a:p>
          <a:p>
            <a:pPr marL="169863" indent="-169863" algn="just">
              <a:spcBef>
                <a:spcPts val="1200"/>
              </a:spcBef>
              <a:spcAft>
                <a:spcPts val="0"/>
              </a:spcAft>
              <a:buSzPct val="90000"/>
              <a:buFont typeface="Wingdings" pitchFamily="2" charset="2"/>
              <a:buChar char="l"/>
            </a:pPr>
            <a:r>
              <a:rPr lang="en-US" altLang="zh-CN" sz="2200" kern="0" dirty="0">
                <a:solidFill>
                  <a:srgbClr val="003399"/>
                </a:solidFill>
                <a:latin typeface="Times New Roman" pitchFamily="18" charset="0"/>
                <a:ea typeface="+mn-ea"/>
                <a:cs typeface="Times New Roman" pitchFamily="18" charset="0"/>
              </a:rPr>
              <a:t> A </a:t>
            </a:r>
            <a:r>
              <a:rPr lang="en-US" altLang="zh-CN" sz="2200" kern="0" dirty="0">
                <a:solidFill>
                  <a:srgbClr val="003399"/>
                </a:solidFill>
                <a:latin typeface="Times New Roman" pitchFamily="18" charset="0"/>
                <a:cs typeface="Times New Roman" pitchFamily="18" charset="0"/>
              </a:rPr>
              <a:t>series </a:t>
            </a:r>
            <a:r>
              <a:rPr lang="en-US" altLang="zh-CN" sz="2200" kern="0" dirty="0">
                <a:solidFill>
                  <a:srgbClr val="003399"/>
                </a:solidFill>
                <a:latin typeface="Times New Roman" pitchFamily="18" charset="0"/>
                <a:ea typeface="+mn-ea"/>
                <a:cs typeface="Times New Roman" pitchFamily="18" charset="0"/>
              </a:rPr>
              <a:t>of beam </a:t>
            </a:r>
            <a:r>
              <a:rPr lang="en-US" altLang="zh-CN" sz="2200" kern="0" dirty="0">
                <a:solidFill>
                  <a:srgbClr val="003399"/>
                </a:solidFill>
                <a:latin typeface="Times New Roman" pitchFamily="18" charset="0"/>
                <a:cs typeface="Times New Roman" pitchFamily="18" charset="0"/>
              </a:rPr>
              <a:t>dynamics and </a:t>
            </a:r>
            <a:r>
              <a:rPr lang="en-US" altLang="zh-CN" sz="2200" kern="0" dirty="0">
                <a:solidFill>
                  <a:srgbClr val="003399"/>
                </a:solidFill>
                <a:latin typeface="Times New Roman" pitchFamily="18" charset="0"/>
                <a:ea typeface="+mn-ea"/>
                <a:cs typeface="Times New Roman" pitchFamily="18" charset="0"/>
              </a:rPr>
              <a:t>technical challenges for EicC. Prototypes of  key technologies or components </a:t>
            </a:r>
            <a:r>
              <a:rPr lang="en-US" altLang="zh-CN" sz="2200" kern="0" dirty="0">
                <a:solidFill>
                  <a:srgbClr val="003399"/>
                </a:solidFill>
                <a:latin typeface="Times New Roman" pitchFamily="18" charset="0"/>
                <a:cs typeface="Times New Roman" pitchFamily="18" charset="0"/>
              </a:rPr>
              <a:t>will be developed step by step</a:t>
            </a:r>
            <a:r>
              <a:rPr lang="en-US" altLang="zh-CN" sz="2200" kern="0" dirty="0">
                <a:solidFill>
                  <a:srgbClr val="003399"/>
                </a:solidFill>
                <a:latin typeface="Times New Roman" pitchFamily="18" charset="0"/>
                <a:ea typeface="+mn-ea"/>
                <a:cs typeface="Times New Roman" pitchFamily="18" charset="0"/>
              </a:rPr>
              <a:t>.</a:t>
            </a:r>
          </a:p>
        </p:txBody>
      </p:sp>
      <p:sp>
        <p:nvSpPr>
          <p:cNvPr id="3" name="圆角矩形 105">
            <a:extLst>
              <a:ext uri="{FF2B5EF4-FFF2-40B4-BE49-F238E27FC236}">
                <a16:creationId xmlns:a16="http://schemas.microsoft.com/office/drawing/2014/main" id="{F987CBD7-CA6A-4B76-859F-927DDF62ED11}"/>
              </a:ext>
            </a:extLst>
          </p:cNvPr>
          <p:cNvSpPr/>
          <p:nvPr/>
        </p:nvSpPr>
        <p:spPr>
          <a:xfrm>
            <a:off x="271133" y="184681"/>
            <a:ext cx="5417288" cy="415110"/>
          </a:xfrm>
          <a:prstGeom prst="roundRect">
            <a:avLst>
              <a:gd name="adj" fmla="val 14045"/>
            </a:avLst>
          </a:prstGeom>
          <a:noFill/>
          <a:ln w="12700" cap="flat" cmpd="sng" algn="ctr">
            <a:noFill/>
            <a:prstDash val="solid"/>
            <a:miter lim="800000"/>
          </a:ln>
          <a:effectLst/>
        </p:spPr>
        <p:txBody>
          <a:bodyPr rtlCol="0" anchor="ctr"/>
          <a:lstStyle/>
          <a:p>
            <a:pPr>
              <a:defRPr/>
            </a:pPr>
            <a:r>
              <a:rPr lang="en-US" altLang="zh-CN" sz="3200" b="1" kern="0" dirty="0">
                <a:solidFill>
                  <a:srgbClr val="2D07B9"/>
                </a:solidFill>
                <a:latin typeface="Times New Roman" panose="02020603050405020304" pitchFamily="18" charset="0"/>
                <a:cs typeface="Times New Roman" panose="02020603050405020304" pitchFamily="18" charset="0"/>
              </a:rPr>
              <a:t>Summary </a:t>
            </a:r>
            <a:endParaRPr lang="zh-CN" altLang="en-US" sz="2400" b="1" kern="0" dirty="0">
              <a:solidFill>
                <a:srgbClr val="2D07B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1106470"/>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127359" y="3318520"/>
            <a:ext cx="7248218" cy="900119"/>
          </a:xfrm>
          <a:prstGeom prst="rect">
            <a:avLst/>
          </a:prstGeom>
        </p:spPr>
        <p:txBody>
          <a:bodyPr lIns="78197" tIns="39103" rIns="78197" bIns="39103"/>
          <a:lstStyle/>
          <a:p>
            <a:pPr algn="ctr" defTabSz="893289">
              <a:defRPr/>
            </a:pPr>
            <a:r>
              <a:rPr kumimoji="1" lang="en-US" altLang="zh-CN" sz="4800" b="1" i="1" kern="0" dirty="0">
                <a:solidFill>
                  <a:srgbClr val="FF0000"/>
                </a:solidFill>
                <a:latin typeface="Times New Roman" pitchFamily="18" charset="0"/>
                <a:ea typeface="宋体"/>
              </a:rPr>
              <a:t>Thanks for your attention!</a:t>
            </a:r>
            <a:endParaRPr kumimoji="1" lang="en-US" altLang="zh-CN" sz="4800" i="1" kern="0" dirty="0">
              <a:solidFill>
                <a:srgbClr val="000000"/>
              </a:solidFill>
              <a:effectLst>
                <a:outerShdw blurRad="38100" dist="38100" dir="2700000" algn="tl">
                  <a:srgbClr val="C0C0C0"/>
                </a:outerShdw>
              </a:effectLst>
              <a:latin typeface="Times New Roman" pitchFamily="18" charset="0"/>
              <a:ea typeface="宋体"/>
            </a:endParaRPr>
          </a:p>
        </p:txBody>
      </p:sp>
    </p:spTree>
    <p:extLst>
      <p:ext uri="{BB962C8B-B14F-4D97-AF65-F5344CB8AC3E}">
        <p14:creationId xmlns:p14="http://schemas.microsoft.com/office/powerpoint/2010/main" val="2159425151"/>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39" y="1124743"/>
            <a:ext cx="4226154" cy="3199238"/>
          </a:xfrm>
          <a:prstGeom prst="rect">
            <a:avLst/>
          </a:prstGeom>
          <a:noFill/>
          <a:extLst>
            <a:ext uri="{909E8E84-426E-40DD-AFC4-6F175D3DCCD1}">
              <a14:hiddenFill xmlns:a14="http://schemas.microsoft.com/office/drawing/2010/main">
                <a:solidFill>
                  <a:srgbClr val="FFFFFF"/>
                </a:solidFill>
              </a14:hiddenFill>
            </a:ext>
          </a:extLst>
        </p:spPr>
      </p:pic>
      <p:pic>
        <p:nvPicPr>
          <p:cNvPr id="102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334" y="1149895"/>
            <a:ext cx="4226154" cy="3199238"/>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475656" y="4509120"/>
            <a:ext cx="1261884" cy="369332"/>
          </a:xfrm>
          <a:prstGeom prst="rect">
            <a:avLst/>
          </a:prstGeom>
          <a:noFill/>
        </p:spPr>
        <p:txBody>
          <a:bodyPr wrap="none" rtlCol="0">
            <a:spAutoFit/>
          </a:bodyPr>
          <a:lstStyle/>
          <a:p>
            <a:pPr>
              <a:defRPr/>
            </a:pPr>
            <a:r>
              <a:rPr lang="en-US" altLang="zh-CN" dirty="0">
                <a:solidFill>
                  <a:prstClr val="black"/>
                </a:solidFill>
              </a:rPr>
              <a:t>transverse</a:t>
            </a:r>
            <a:endParaRPr lang="zh-CN" altLang="en-US" dirty="0">
              <a:solidFill>
                <a:prstClr val="black"/>
              </a:solidFill>
            </a:endParaRPr>
          </a:p>
        </p:txBody>
      </p:sp>
      <p:sp>
        <p:nvSpPr>
          <p:cNvPr id="7" name="文本框 6"/>
          <p:cNvSpPr txBox="1"/>
          <p:nvPr/>
        </p:nvSpPr>
        <p:spPr>
          <a:xfrm>
            <a:off x="6516216" y="4509120"/>
            <a:ext cx="1351652" cy="369332"/>
          </a:xfrm>
          <a:prstGeom prst="rect">
            <a:avLst/>
          </a:prstGeom>
          <a:noFill/>
        </p:spPr>
        <p:txBody>
          <a:bodyPr wrap="none" rtlCol="0">
            <a:spAutoFit/>
          </a:bodyPr>
          <a:lstStyle/>
          <a:p>
            <a:pPr>
              <a:defRPr/>
            </a:pPr>
            <a:r>
              <a:rPr lang="en-US" altLang="zh-CN" dirty="0">
                <a:solidFill>
                  <a:prstClr val="black"/>
                </a:solidFill>
              </a:rPr>
              <a:t>longitudinal</a:t>
            </a:r>
            <a:endParaRPr lang="zh-CN" altLang="en-US" dirty="0">
              <a:solidFill>
                <a:prstClr val="black"/>
              </a:solidFill>
            </a:endParaRPr>
          </a:p>
        </p:txBody>
      </p:sp>
      <p:sp>
        <p:nvSpPr>
          <p:cNvPr id="9" name="文本框 8"/>
          <p:cNvSpPr txBox="1"/>
          <p:nvPr/>
        </p:nvSpPr>
        <p:spPr>
          <a:xfrm rot="1624279">
            <a:off x="2451741" y="1414907"/>
            <a:ext cx="1620957" cy="369332"/>
          </a:xfrm>
          <a:prstGeom prst="rect">
            <a:avLst/>
          </a:prstGeom>
          <a:noFill/>
        </p:spPr>
        <p:txBody>
          <a:bodyPr wrap="none" rtlCol="0">
            <a:spAutoFit/>
          </a:bodyPr>
          <a:lstStyle/>
          <a:p>
            <a:pPr>
              <a:defRPr/>
            </a:pPr>
            <a:r>
              <a:rPr lang="en-US" altLang="zh-CN" dirty="0">
                <a:solidFill>
                  <a:srgbClr val="0000FF"/>
                </a:solidFill>
              </a:rPr>
              <a:t>low luminosity</a:t>
            </a:r>
            <a:endParaRPr lang="zh-CN" altLang="en-US" dirty="0">
              <a:solidFill>
                <a:srgbClr val="0000FF"/>
              </a:solidFill>
            </a:endParaRPr>
          </a:p>
        </p:txBody>
      </p:sp>
      <p:sp>
        <p:nvSpPr>
          <p:cNvPr id="10" name="文本框 9"/>
          <p:cNvSpPr txBox="1"/>
          <p:nvPr/>
        </p:nvSpPr>
        <p:spPr>
          <a:xfrm rot="1624279">
            <a:off x="2078858" y="1898537"/>
            <a:ext cx="1710725" cy="369332"/>
          </a:xfrm>
          <a:prstGeom prst="rect">
            <a:avLst/>
          </a:prstGeom>
          <a:noFill/>
        </p:spPr>
        <p:txBody>
          <a:bodyPr wrap="none" rtlCol="0">
            <a:spAutoFit/>
          </a:bodyPr>
          <a:lstStyle/>
          <a:p>
            <a:pPr>
              <a:defRPr/>
            </a:pPr>
            <a:r>
              <a:rPr lang="en-US" altLang="zh-CN" dirty="0">
                <a:solidFill>
                  <a:srgbClr val="FF0000"/>
                </a:solidFill>
              </a:rPr>
              <a:t>high luminosity</a:t>
            </a:r>
            <a:endParaRPr lang="zh-CN" altLang="en-US" dirty="0">
              <a:solidFill>
                <a:srgbClr val="FF0000"/>
              </a:solidFill>
            </a:endParaRPr>
          </a:p>
        </p:txBody>
      </p:sp>
      <p:sp>
        <p:nvSpPr>
          <p:cNvPr id="11" name="文本框 10"/>
          <p:cNvSpPr txBox="1"/>
          <p:nvPr/>
        </p:nvSpPr>
        <p:spPr>
          <a:xfrm rot="4021189">
            <a:off x="5963276" y="2452246"/>
            <a:ext cx="1710725" cy="369332"/>
          </a:xfrm>
          <a:prstGeom prst="rect">
            <a:avLst/>
          </a:prstGeom>
          <a:noFill/>
        </p:spPr>
        <p:txBody>
          <a:bodyPr wrap="none" rtlCol="0">
            <a:spAutoFit/>
          </a:bodyPr>
          <a:lstStyle/>
          <a:p>
            <a:pPr>
              <a:defRPr/>
            </a:pPr>
            <a:r>
              <a:rPr lang="en-US" altLang="zh-CN" dirty="0">
                <a:solidFill>
                  <a:srgbClr val="FF0000"/>
                </a:solidFill>
              </a:rPr>
              <a:t>high luminosity</a:t>
            </a:r>
            <a:endParaRPr lang="zh-CN" altLang="en-US" dirty="0">
              <a:solidFill>
                <a:srgbClr val="FF0000"/>
              </a:solidFill>
            </a:endParaRPr>
          </a:p>
        </p:txBody>
      </p:sp>
      <p:sp>
        <p:nvSpPr>
          <p:cNvPr id="12" name="文本框 11"/>
          <p:cNvSpPr txBox="1"/>
          <p:nvPr/>
        </p:nvSpPr>
        <p:spPr>
          <a:xfrm rot="4033855">
            <a:off x="6189682" y="1898537"/>
            <a:ext cx="1620957" cy="369332"/>
          </a:xfrm>
          <a:prstGeom prst="rect">
            <a:avLst/>
          </a:prstGeom>
          <a:noFill/>
        </p:spPr>
        <p:txBody>
          <a:bodyPr wrap="none" rtlCol="0">
            <a:spAutoFit/>
          </a:bodyPr>
          <a:lstStyle/>
          <a:p>
            <a:pPr>
              <a:defRPr/>
            </a:pPr>
            <a:r>
              <a:rPr lang="en-US" altLang="zh-CN" dirty="0">
                <a:solidFill>
                  <a:srgbClr val="0000FF"/>
                </a:solidFill>
              </a:rPr>
              <a:t>low luminosity</a:t>
            </a:r>
            <a:endParaRPr lang="zh-CN" altLang="en-US" dirty="0">
              <a:solidFill>
                <a:srgbClr val="0000FF"/>
              </a:solidFill>
            </a:endParaRPr>
          </a:p>
        </p:txBody>
      </p:sp>
      <p:sp>
        <p:nvSpPr>
          <p:cNvPr id="13" name="文本框 12"/>
          <p:cNvSpPr txBox="1"/>
          <p:nvPr/>
        </p:nvSpPr>
        <p:spPr>
          <a:xfrm>
            <a:off x="395224" y="4951421"/>
            <a:ext cx="8561959" cy="1477328"/>
          </a:xfrm>
          <a:prstGeom prst="rect">
            <a:avLst/>
          </a:prstGeom>
          <a:noFill/>
        </p:spPr>
        <p:txBody>
          <a:bodyPr wrap="none" rtlCol="0">
            <a:spAutoFit/>
          </a:bodyPr>
          <a:lstStyle/>
          <a:p>
            <a:pPr>
              <a:defRPr/>
            </a:pPr>
            <a:r>
              <a:rPr lang="en-US" altLang="zh-CN" dirty="0">
                <a:solidFill>
                  <a:prstClr val="black"/>
                </a:solidFill>
              </a:rPr>
              <a:t>in principle, a fast cooling is necessary for low luminosity mode (</a:t>
            </a:r>
            <a:r>
              <a:rPr lang="en-US" altLang="zh-CN" dirty="0" err="1">
                <a:solidFill>
                  <a:prstClr val="black"/>
                </a:solidFill>
              </a:rPr>
              <a:t>t</a:t>
            </a:r>
            <a:r>
              <a:rPr lang="en-US" altLang="zh-CN" baseline="-25000" dirty="0" err="1">
                <a:solidFill>
                  <a:prstClr val="black"/>
                </a:solidFill>
              </a:rPr>
              <a:t>cooling</a:t>
            </a:r>
            <a:r>
              <a:rPr lang="en-US" altLang="zh-CN" dirty="0">
                <a:solidFill>
                  <a:prstClr val="black"/>
                </a:solidFill>
              </a:rPr>
              <a:t> &lt; 1000 sec)</a:t>
            </a:r>
          </a:p>
          <a:p>
            <a:pPr>
              <a:defRPr/>
            </a:pPr>
            <a:r>
              <a:rPr lang="en-US" altLang="zh-CN" dirty="0">
                <a:solidFill>
                  <a:prstClr val="black"/>
                </a:solidFill>
              </a:rPr>
              <a:t>and high luminosity (</a:t>
            </a:r>
            <a:r>
              <a:rPr lang="en-US" altLang="zh-CN" dirty="0" err="1">
                <a:solidFill>
                  <a:prstClr val="black"/>
                </a:solidFill>
              </a:rPr>
              <a:t>t</a:t>
            </a:r>
            <a:r>
              <a:rPr lang="en-US" altLang="zh-CN" baseline="-25000" dirty="0" err="1">
                <a:solidFill>
                  <a:prstClr val="black"/>
                </a:solidFill>
              </a:rPr>
              <a:t>cooling</a:t>
            </a:r>
            <a:r>
              <a:rPr lang="en-US" altLang="zh-CN" dirty="0">
                <a:solidFill>
                  <a:prstClr val="black"/>
                </a:solidFill>
              </a:rPr>
              <a:t> &lt; 100 sec)</a:t>
            </a:r>
          </a:p>
          <a:p>
            <a:pPr>
              <a:defRPr/>
            </a:pPr>
            <a:r>
              <a:rPr lang="en-US" altLang="zh-CN" dirty="0">
                <a:solidFill>
                  <a:prstClr val="black"/>
                </a:solidFill>
              </a:rPr>
              <a:t>the big challenge!</a:t>
            </a:r>
          </a:p>
          <a:p>
            <a:pPr>
              <a:defRPr/>
            </a:pPr>
            <a:endParaRPr lang="en-US" altLang="zh-CN" dirty="0">
              <a:solidFill>
                <a:prstClr val="black"/>
              </a:solidFill>
            </a:endParaRPr>
          </a:p>
          <a:p>
            <a:pPr>
              <a:defRPr/>
            </a:pPr>
            <a:r>
              <a:rPr lang="en-US" altLang="zh-CN" dirty="0">
                <a:solidFill>
                  <a:prstClr val="black"/>
                </a:solidFill>
              </a:rPr>
              <a:t>energy scaling from Recycler 8.9 GeV/c p cooling: </a:t>
            </a:r>
            <a:r>
              <a:rPr lang="en-US" altLang="zh-CN" dirty="0" err="1">
                <a:solidFill>
                  <a:prstClr val="black"/>
                </a:solidFill>
              </a:rPr>
              <a:t>t</a:t>
            </a:r>
            <a:r>
              <a:rPr lang="en-US" altLang="zh-CN" baseline="-25000" dirty="0" err="1">
                <a:solidFill>
                  <a:prstClr val="black"/>
                </a:solidFill>
              </a:rPr>
              <a:t>cooling</a:t>
            </a:r>
            <a:r>
              <a:rPr lang="en-US" altLang="zh-CN" dirty="0">
                <a:solidFill>
                  <a:prstClr val="black"/>
                </a:solidFill>
              </a:rPr>
              <a:t> =3000 sec</a:t>
            </a:r>
            <a:endParaRPr lang="zh-CN" altLang="en-US" dirty="0">
              <a:solidFill>
                <a:prstClr val="black"/>
              </a:solidFill>
            </a:endParaRPr>
          </a:p>
        </p:txBody>
      </p:sp>
      <p:sp>
        <p:nvSpPr>
          <p:cNvPr id="14" name="圆角矩形 105"/>
          <p:cNvSpPr/>
          <p:nvPr/>
        </p:nvSpPr>
        <p:spPr>
          <a:xfrm>
            <a:off x="117625" y="184454"/>
            <a:ext cx="7301268" cy="415110"/>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a:defRPr/>
            </a:pPr>
            <a:r>
              <a:rPr lang="en-US" altLang="zh-CN" sz="2800" b="1" dirty="0">
                <a:solidFill>
                  <a:prstClr val="black"/>
                </a:solidFill>
                <a:latin typeface="Times New Roman" panose="02020603050405020304" pitchFamily="18" charset="0"/>
                <a:cs typeface="Times New Roman" panose="02020603050405020304" pitchFamily="18" charset="0"/>
              </a:rPr>
              <a:t>Cooling strategy   </a:t>
            </a:r>
            <a:endParaRPr lang="zh-CN" altLang="en-US"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4494321"/>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noChangeAspect="1"/>
          </p:cNvGrpSpPr>
          <p:nvPr/>
        </p:nvGrpSpPr>
        <p:grpSpPr>
          <a:xfrm>
            <a:off x="2483768" y="1268760"/>
            <a:ext cx="4196020" cy="3168352"/>
            <a:chOff x="0" y="0"/>
            <a:chExt cx="5334000" cy="4029075"/>
          </a:xfrm>
        </p:grpSpPr>
        <p:grpSp>
          <p:nvGrpSpPr>
            <p:cNvPr id="3" name="组合 2"/>
            <p:cNvGrpSpPr/>
            <p:nvPr/>
          </p:nvGrpSpPr>
          <p:grpSpPr>
            <a:xfrm>
              <a:off x="0" y="0"/>
              <a:ext cx="5334000" cy="4029075"/>
              <a:chOff x="0" y="0"/>
              <a:chExt cx="5334000" cy="4029075"/>
            </a:xfrm>
          </p:grpSpPr>
          <p:pic>
            <p:nvPicPr>
              <p:cNvPr id="5" name="图片 4"/>
              <p:cNvPicPr>
                <a:picLocks noChangeAspect="1"/>
              </p:cNvPicPr>
              <p:nvPr/>
            </p:nvPicPr>
            <p:blipFill>
              <a:blip r:embed="rId2"/>
              <a:stretch>
                <a:fillRect/>
              </a:stretch>
            </p:blipFill>
            <p:spPr>
              <a:xfrm>
                <a:off x="0" y="0"/>
                <a:ext cx="5334000" cy="4029075"/>
              </a:xfrm>
              <a:prstGeom prst="rect">
                <a:avLst/>
              </a:prstGeom>
            </p:spPr>
          </p:pic>
          <p:pic>
            <p:nvPicPr>
              <p:cNvPr id="6" name="图片 5"/>
              <p:cNvPicPr>
                <a:picLocks noChangeAspect="1"/>
              </p:cNvPicPr>
              <p:nvPr/>
            </p:nvPicPr>
            <p:blipFill>
              <a:blip r:embed="rId3">
                <a:clrChange>
                  <a:clrFrom>
                    <a:srgbClr val="FFFFFF"/>
                  </a:clrFrom>
                  <a:clrTo>
                    <a:srgbClr val="FFFFFF">
                      <a:alpha val="0"/>
                    </a:srgbClr>
                  </a:clrTo>
                </a:clrChange>
              </a:blip>
              <a:stretch>
                <a:fillRect/>
              </a:stretch>
            </p:blipFill>
            <p:spPr>
              <a:xfrm>
                <a:off x="0" y="0"/>
                <a:ext cx="5334000" cy="4029075"/>
              </a:xfrm>
              <a:prstGeom prst="rect">
                <a:avLst/>
              </a:prstGeom>
            </p:spPr>
          </p:pic>
        </p:grpSp>
        <p:sp>
          <p:nvSpPr>
            <p:cNvPr id="4" name="椭圆 3"/>
            <p:cNvSpPr/>
            <p:nvPr/>
          </p:nvSpPr>
          <p:spPr>
            <a:xfrm>
              <a:off x="3358116" y="914068"/>
              <a:ext cx="170121" cy="1701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zh-CN" altLang="en-US">
                <a:solidFill>
                  <a:prstClr val="white"/>
                </a:solidFill>
              </a:endParaRPr>
            </a:p>
          </p:txBody>
        </p:sp>
      </p:grpSp>
      <p:graphicFrame>
        <p:nvGraphicFramePr>
          <p:cNvPr id="7" name="表格 6"/>
          <p:cNvGraphicFramePr>
            <a:graphicFrameLocks noGrp="1"/>
          </p:cNvGraphicFramePr>
          <p:nvPr/>
        </p:nvGraphicFramePr>
        <p:xfrm>
          <a:off x="1043608" y="4537070"/>
          <a:ext cx="7200800" cy="2060279"/>
        </p:xfrm>
        <a:graphic>
          <a:graphicData uri="http://schemas.openxmlformats.org/drawingml/2006/table">
            <a:tbl>
              <a:tblPr firstRow="1" bandRow="1">
                <a:tableStyleId>{5C22544A-7EE6-4342-B048-85BDC9FD1C3A}</a:tableStyleId>
              </a:tblPr>
              <a:tblGrid>
                <a:gridCol w="3719934">
                  <a:extLst>
                    <a:ext uri="{9D8B030D-6E8A-4147-A177-3AD203B41FA5}">
                      <a16:colId xmlns:a16="http://schemas.microsoft.com/office/drawing/2014/main" val="3503291395"/>
                    </a:ext>
                  </a:extLst>
                </a:gridCol>
                <a:gridCol w="3480866">
                  <a:extLst>
                    <a:ext uri="{9D8B030D-6E8A-4147-A177-3AD203B41FA5}">
                      <a16:colId xmlns:a16="http://schemas.microsoft.com/office/drawing/2014/main" val="2214285125"/>
                    </a:ext>
                  </a:extLst>
                </a:gridCol>
              </a:tblGrid>
              <a:tr h="294703">
                <a:tc>
                  <a:txBody>
                    <a:bodyPr/>
                    <a:lstStyle/>
                    <a:p>
                      <a:pPr algn="ctr">
                        <a:lnSpc>
                          <a:spcPts val="1500"/>
                        </a:lnSpc>
                        <a:spcAft>
                          <a:spcPts val="0"/>
                        </a:spcAft>
                      </a:pPr>
                      <a:r>
                        <a:rPr lang="zh-CN" sz="1050" kern="100">
                          <a:effectLst/>
                        </a:rPr>
                        <a:t>电子束能量</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500"/>
                        </a:lnSpc>
                        <a:spcAft>
                          <a:spcPts val="0"/>
                        </a:spcAft>
                      </a:pPr>
                      <a:r>
                        <a:rPr lang="en-US" sz="1050" kern="100">
                          <a:effectLst/>
                        </a:rPr>
                        <a:t>10.89 MeV</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13291118"/>
                  </a:ext>
                </a:extLst>
              </a:tr>
              <a:tr h="294703">
                <a:tc>
                  <a:txBody>
                    <a:bodyPr/>
                    <a:lstStyle/>
                    <a:p>
                      <a:pPr algn="ctr">
                        <a:lnSpc>
                          <a:spcPts val="1500"/>
                        </a:lnSpc>
                        <a:spcAft>
                          <a:spcPts val="0"/>
                        </a:spcAft>
                      </a:pPr>
                      <a:r>
                        <a:rPr lang="zh-CN" sz="1050" kern="100">
                          <a:effectLst/>
                        </a:rPr>
                        <a:t>电子束团长度</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500"/>
                        </a:lnSpc>
                        <a:spcAft>
                          <a:spcPts val="0"/>
                        </a:spcAft>
                      </a:pPr>
                      <a:r>
                        <a:rPr lang="en-US" sz="1050" kern="100">
                          <a:effectLst/>
                        </a:rPr>
                        <a:t>20 mm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047377143"/>
                  </a:ext>
                </a:extLst>
              </a:tr>
              <a:tr h="294703">
                <a:tc>
                  <a:txBody>
                    <a:bodyPr/>
                    <a:lstStyle/>
                    <a:p>
                      <a:pPr algn="ctr">
                        <a:lnSpc>
                          <a:spcPts val="1500"/>
                        </a:lnSpc>
                        <a:spcAft>
                          <a:spcPts val="0"/>
                        </a:spcAft>
                      </a:pPr>
                      <a:r>
                        <a:rPr lang="zh-CN" sz="1050" kern="100">
                          <a:effectLst/>
                        </a:rPr>
                        <a:t>电子束团动量分散</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500"/>
                        </a:lnSpc>
                        <a:spcAft>
                          <a:spcPts val="0"/>
                        </a:spcAft>
                      </a:pPr>
                      <a:r>
                        <a:rPr lang="en-US" sz="1050" kern="100">
                          <a:effectLst/>
                        </a:rPr>
                        <a:t>10</a:t>
                      </a:r>
                      <a:r>
                        <a:rPr lang="en-US" sz="1050" kern="100" baseline="30000">
                          <a:effectLst/>
                        </a:rPr>
                        <a:t>-4</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213269837"/>
                  </a:ext>
                </a:extLst>
              </a:tr>
              <a:tr h="294703">
                <a:tc>
                  <a:txBody>
                    <a:bodyPr/>
                    <a:lstStyle/>
                    <a:p>
                      <a:pPr algn="ctr">
                        <a:lnSpc>
                          <a:spcPts val="1500"/>
                        </a:lnSpc>
                        <a:spcAft>
                          <a:spcPts val="0"/>
                        </a:spcAft>
                      </a:pPr>
                      <a:r>
                        <a:rPr lang="zh-CN" sz="1050" kern="100">
                          <a:effectLst/>
                        </a:rPr>
                        <a:t>电子束团半径</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500"/>
                        </a:lnSpc>
                        <a:spcAft>
                          <a:spcPts val="0"/>
                        </a:spcAft>
                      </a:pPr>
                      <a:r>
                        <a:rPr lang="en-US" sz="1050" kern="100">
                          <a:effectLst/>
                        </a:rPr>
                        <a:t>2 mm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517251324"/>
                  </a:ext>
                </a:extLst>
              </a:tr>
              <a:tr h="294703">
                <a:tc>
                  <a:txBody>
                    <a:bodyPr/>
                    <a:lstStyle/>
                    <a:p>
                      <a:pPr algn="ctr">
                        <a:lnSpc>
                          <a:spcPts val="1500"/>
                        </a:lnSpc>
                        <a:spcAft>
                          <a:spcPts val="0"/>
                        </a:spcAft>
                      </a:pPr>
                      <a:r>
                        <a:rPr lang="zh-CN" sz="1050" kern="100">
                          <a:effectLst/>
                        </a:rPr>
                        <a:t>电子束团发射度</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500"/>
                        </a:lnSpc>
                        <a:spcAft>
                          <a:spcPts val="0"/>
                        </a:spcAft>
                      </a:pPr>
                      <a:r>
                        <a:rPr lang="en-US" sz="1050" kern="100">
                          <a:effectLst/>
                        </a:rPr>
                        <a:t>0.04 urad</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03649703"/>
                  </a:ext>
                </a:extLst>
              </a:tr>
              <a:tr h="294703">
                <a:tc>
                  <a:txBody>
                    <a:bodyPr/>
                    <a:lstStyle/>
                    <a:p>
                      <a:pPr algn="ctr">
                        <a:lnSpc>
                          <a:spcPts val="1500"/>
                        </a:lnSpc>
                        <a:spcAft>
                          <a:spcPts val="0"/>
                        </a:spcAft>
                      </a:pPr>
                      <a:r>
                        <a:rPr lang="zh-CN" sz="1050" kern="100">
                          <a:effectLst/>
                        </a:rPr>
                        <a:t>电子束团峰值流强</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500"/>
                        </a:lnSpc>
                        <a:spcAft>
                          <a:spcPts val="0"/>
                        </a:spcAft>
                      </a:pPr>
                      <a:r>
                        <a:rPr lang="en-US" sz="1050" kern="100">
                          <a:effectLst/>
                        </a:rPr>
                        <a:t>4.7 A</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29089152"/>
                  </a:ext>
                </a:extLst>
              </a:tr>
              <a:tr h="292061">
                <a:tc>
                  <a:txBody>
                    <a:bodyPr/>
                    <a:lstStyle/>
                    <a:p>
                      <a:pPr algn="ctr">
                        <a:lnSpc>
                          <a:spcPts val="1500"/>
                        </a:lnSpc>
                        <a:spcAft>
                          <a:spcPts val="0"/>
                        </a:spcAft>
                      </a:pPr>
                      <a:r>
                        <a:rPr lang="zh-CN" sz="1050" kern="100">
                          <a:effectLst/>
                        </a:rPr>
                        <a:t>电子束团密度</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1500"/>
                        </a:lnSpc>
                        <a:spcAft>
                          <a:spcPts val="0"/>
                        </a:spcAft>
                      </a:pPr>
                      <a:r>
                        <a:rPr lang="en-US" sz="1050" kern="100" dirty="0">
                          <a:effectLst/>
                        </a:rPr>
                        <a:t>1.7</a:t>
                      </a:r>
                      <a:r>
                        <a:rPr lang="zh-CN" sz="1050" kern="100" dirty="0">
                          <a:effectLst/>
                        </a:rPr>
                        <a:t>×</a:t>
                      </a:r>
                      <a:r>
                        <a:rPr lang="en-US" sz="1050" kern="100" dirty="0">
                          <a:effectLst/>
                        </a:rPr>
                        <a:t>10</a:t>
                      </a:r>
                      <a:r>
                        <a:rPr lang="en-US" sz="1050" kern="100" baseline="30000" dirty="0">
                          <a:effectLst/>
                        </a:rPr>
                        <a:t>14</a:t>
                      </a:r>
                      <a:r>
                        <a:rPr lang="en-US" sz="1050" kern="100" dirty="0">
                          <a:effectLst/>
                        </a:rPr>
                        <a:t>cm</a:t>
                      </a:r>
                      <a:r>
                        <a:rPr lang="en-US" sz="1050" kern="100" baseline="30000" dirty="0">
                          <a:effectLst/>
                        </a:rPr>
                        <a:t>-3</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12795281"/>
                  </a:ext>
                </a:extLst>
              </a:tr>
            </a:tbl>
          </a:graphicData>
        </a:graphic>
      </p:graphicFrame>
      <p:sp>
        <p:nvSpPr>
          <p:cNvPr id="8" name="文本框 7"/>
          <p:cNvSpPr txBox="1"/>
          <p:nvPr/>
        </p:nvSpPr>
        <p:spPr>
          <a:xfrm>
            <a:off x="4260054" y="2036628"/>
            <a:ext cx="1864613" cy="369332"/>
          </a:xfrm>
          <a:prstGeom prst="rect">
            <a:avLst/>
          </a:prstGeom>
          <a:noFill/>
        </p:spPr>
        <p:txBody>
          <a:bodyPr wrap="none" rtlCol="0">
            <a:spAutoFit/>
          </a:bodyPr>
          <a:lstStyle/>
          <a:p>
            <a:pPr>
              <a:defRPr/>
            </a:pPr>
            <a:r>
              <a:rPr lang="en-US" altLang="zh-CN" dirty="0">
                <a:solidFill>
                  <a:srgbClr val="FF0000"/>
                </a:solidFill>
              </a:rPr>
              <a:t>equilibrium point</a:t>
            </a:r>
            <a:endParaRPr lang="zh-CN" altLang="en-US" dirty="0">
              <a:solidFill>
                <a:srgbClr val="FF0000"/>
              </a:solidFill>
            </a:endParaRPr>
          </a:p>
        </p:txBody>
      </p:sp>
      <p:sp>
        <p:nvSpPr>
          <p:cNvPr id="9" name="圆角矩形 105"/>
          <p:cNvSpPr/>
          <p:nvPr/>
        </p:nvSpPr>
        <p:spPr>
          <a:xfrm>
            <a:off x="117625" y="184454"/>
            <a:ext cx="7301268" cy="415110"/>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a:defRPr/>
            </a:pPr>
            <a:r>
              <a:rPr lang="en-US" altLang="zh-CN" sz="2800" b="1" dirty="0">
                <a:solidFill>
                  <a:prstClr val="black"/>
                </a:solidFill>
                <a:latin typeface="Times New Roman" panose="02020603050405020304" pitchFamily="18" charset="0"/>
                <a:cs typeface="Times New Roman" panose="02020603050405020304" pitchFamily="18" charset="0"/>
              </a:rPr>
              <a:t>Cooling strategy   </a:t>
            </a:r>
            <a:endParaRPr lang="zh-CN" altLang="en-US"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9360658"/>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1619672" y="1052736"/>
          <a:ext cx="5688633" cy="5115016"/>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1804820">
                  <a:extLst>
                    <a:ext uri="{9D8B030D-6E8A-4147-A177-3AD203B41FA5}">
                      <a16:colId xmlns:a16="http://schemas.microsoft.com/office/drawing/2014/main" val="20001"/>
                    </a:ext>
                  </a:extLst>
                </a:gridCol>
                <a:gridCol w="1651565">
                  <a:extLst>
                    <a:ext uri="{9D8B030D-6E8A-4147-A177-3AD203B41FA5}">
                      <a16:colId xmlns:a16="http://schemas.microsoft.com/office/drawing/2014/main" val="20002"/>
                    </a:ext>
                  </a:extLst>
                </a:gridCol>
              </a:tblGrid>
              <a:tr h="278177">
                <a:tc>
                  <a:txBody>
                    <a:bodyPr/>
                    <a:lstStyle/>
                    <a:p>
                      <a:pPr indent="127000" algn="ctr">
                        <a:lnSpc>
                          <a:spcPct val="125000"/>
                        </a:lnSpc>
                        <a:spcBef>
                          <a:spcPts val="360"/>
                        </a:spcBef>
                        <a:spcAft>
                          <a:spcPts val="0"/>
                        </a:spcAft>
                      </a:pPr>
                      <a:endParaRPr lang="en-US" sz="1300" kern="100" dirty="0">
                        <a:latin typeface="Times New Roman"/>
                        <a:ea typeface="仿宋"/>
                      </a:endParaRPr>
                    </a:p>
                  </a:txBody>
                  <a:tcPr marL="46892" marR="46892" marT="0" marB="0" anchor="ctr"/>
                </a:tc>
                <a:tc>
                  <a:txBody>
                    <a:bodyPr/>
                    <a:lstStyle/>
                    <a:p>
                      <a:pPr indent="127000" algn="ctr">
                        <a:lnSpc>
                          <a:spcPct val="125000"/>
                        </a:lnSpc>
                        <a:spcBef>
                          <a:spcPts val="360"/>
                        </a:spcBef>
                        <a:spcAft>
                          <a:spcPts val="0"/>
                        </a:spcAft>
                      </a:pPr>
                      <a:r>
                        <a:rPr lang="en-US" sz="1300" kern="100" dirty="0"/>
                        <a:t>p</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e</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10000"/>
                  </a:ext>
                </a:extLst>
              </a:tr>
              <a:tr h="264733">
                <a:tc>
                  <a:txBody>
                    <a:bodyPr/>
                    <a:lstStyle/>
                    <a:p>
                      <a:pPr indent="127000" algn="ctr">
                        <a:lnSpc>
                          <a:spcPct val="125000"/>
                        </a:lnSpc>
                        <a:spcBef>
                          <a:spcPts val="360"/>
                        </a:spcBef>
                        <a:spcAft>
                          <a:spcPts val="0"/>
                        </a:spcAft>
                      </a:pPr>
                      <a:r>
                        <a:rPr lang="en-US" altLang="zh-CN" sz="1300" kern="100" dirty="0"/>
                        <a:t>circumference</a:t>
                      </a:r>
                      <a:r>
                        <a:rPr lang="en-US" sz="1300" kern="100" dirty="0"/>
                        <a:t>(m)</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1200</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1200</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10001"/>
                  </a:ext>
                </a:extLst>
              </a:tr>
              <a:tr h="264733">
                <a:tc>
                  <a:txBody>
                    <a:bodyPr/>
                    <a:lstStyle/>
                    <a:p>
                      <a:pPr indent="127000" algn="ctr">
                        <a:lnSpc>
                          <a:spcPct val="125000"/>
                        </a:lnSpc>
                        <a:spcBef>
                          <a:spcPts val="360"/>
                        </a:spcBef>
                        <a:spcAft>
                          <a:spcPts val="0"/>
                        </a:spcAft>
                      </a:pPr>
                      <a:r>
                        <a:rPr lang="en-US" altLang="zh-CN" sz="1300" kern="100" dirty="0"/>
                        <a:t>energy</a:t>
                      </a:r>
                      <a:r>
                        <a:rPr lang="en-US" sz="1300" kern="100" dirty="0"/>
                        <a:t>(GeV)</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60</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5</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10002"/>
                  </a:ext>
                </a:extLst>
              </a:tr>
              <a:tr h="264733">
                <a:tc>
                  <a:txBody>
                    <a:bodyPr/>
                    <a:lstStyle/>
                    <a:p>
                      <a:pPr indent="127000" algn="ctr">
                        <a:lnSpc>
                          <a:spcPct val="125000"/>
                        </a:lnSpc>
                        <a:spcBef>
                          <a:spcPts val="360"/>
                        </a:spcBef>
                        <a:spcAft>
                          <a:spcPts val="0"/>
                        </a:spcAft>
                      </a:pPr>
                      <a:r>
                        <a:rPr lang="en-US" altLang="zh-CN" sz="1300" kern="100" dirty="0" err="1"/>
                        <a:t>Bρ</a:t>
                      </a:r>
                      <a:r>
                        <a:rPr lang="en-US" sz="1300" kern="100" dirty="0"/>
                        <a:t>(</a:t>
                      </a:r>
                      <a:r>
                        <a:rPr lang="en-US" sz="1300" kern="100" dirty="0" err="1"/>
                        <a:t>T·m</a:t>
                      </a:r>
                      <a:r>
                        <a:rPr lang="en-US" sz="1300" kern="100" dirty="0"/>
                        <a:t>)</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203</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16.7</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10003"/>
                  </a:ext>
                </a:extLst>
              </a:tr>
              <a:tr h="264733">
                <a:tc>
                  <a:txBody>
                    <a:bodyPr/>
                    <a:lstStyle/>
                    <a:p>
                      <a:pPr indent="127000" algn="ctr">
                        <a:lnSpc>
                          <a:spcPct val="125000"/>
                        </a:lnSpc>
                        <a:spcBef>
                          <a:spcPts val="360"/>
                        </a:spcBef>
                        <a:spcAft>
                          <a:spcPts val="0"/>
                        </a:spcAft>
                      </a:pPr>
                      <a:r>
                        <a:rPr lang="en-US" altLang="zh-CN" sz="1300" kern="100" dirty="0" err="1"/>
                        <a:t>f</a:t>
                      </a:r>
                      <a:r>
                        <a:rPr lang="en-US" altLang="zh-CN" sz="1300" kern="100" baseline="-25000" dirty="0" err="1"/>
                        <a:t>collision</a:t>
                      </a:r>
                      <a:r>
                        <a:rPr lang="en-US" sz="1300" kern="100" dirty="0"/>
                        <a:t>(MHz)</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500</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500</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10004"/>
                  </a:ext>
                </a:extLst>
              </a:tr>
              <a:tr h="264733">
                <a:tc>
                  <a:txBody>
                    <a:bodyPr/>
                    <a:lstStyle/>
                    <a:p>
                      <a:pPr indent="127000" algn="ctr">
                        <a:lnSpc>
                          <a:spcPct val="125000"/>
                        </a:lnSpc>
                        <a:spcBef>
                          <a:spcPts val="360"/>
                        </a:spcBef>
                        <a:spcAft>
                          <a:spcPts val="0"/>
                        </a:spcAft>
                      </a:pPr>
                      <a:r>
                        <a:rPr lang="en-US" altLang="zh-CN" sz="1300" kern="100" dirty="0"/>
                        <a:t>particles per bunch</a:t>
                      </a:r>
                      <a:r>
                        <a:rPr lang="en-US" sz="1300" kern="100" dirty="0"/>
                        <a:t>(×10</a:t>
                      </a:r>
                      <a:r>
                        <a:rPr lang="en-US" sz="1300" kern="100" baseline="30000" dirty="0"/>
                        <a:t>10</a:t>
                      </a:r>
                      <a:r>
                        <a:rPr lang="en-US" sz="1300" kern="100" dirty="0"/>
                        <a:t>)</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altLang="zh-CN" sz="1300" kern="100" dirty="0">
                          <a:latin typeface="+mn-lt"/>
                          <a:ea typeface="+mn-ea"/>
                        </a:rPr>
                        <a:t>1</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3.2</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10007"/>
                  </a:ext>
                </a:extLst>
              </a:tr>
              <a:tr h="264733">
                <a:tc>
                  <a:txBody>
                    <a:bodyPr/>
                    <a:lstStyle/>
                    <a:p>
                      <a:pPr indent="127000" algn="ctr">
                        <a:lnSpc>
                          <a:spcPct val="125000"/>
                        </a:lnSpc>
                        <a:spcBef>
                          <a:spcPts val="360"/>
                        </a:spcBef>
                        <a:spcAft>
                          <a:spcPts val="0"/>
                        </a:spcAft>
                      </a:pPr>
                      <a:r>
                        <a:rPr lang="en-US" sz="1300" kern="100" dirty="0" err="1"/>
                        <a:t>ε</a:t>
                      </a:r>
                      <a:r>
                        <a:rPr lang="en-US" sz="1300" kern="100" baseline="-25000" dirty="0" err="1"/>
                        <a:t>x</a:t>
                      </a:r>
                      <a:r>
                        <a:rPr lang="en-US" sz="1300" kern="100" baseline="0" dirty="0"/>
                        <a:t>, </a:t>
                      </a:r>
                      <a:r>
                        <a:rPr lang="en-US" altLang="zh-CN" sz="1300" kern="100" dirty="0" err="1"/>
                        <a:t>ε</a:t>
                      </a:r>
                      <a:r>
                        <a:rPr lang="en-US" altLang="zh-CN" sz="1300" kern="100" baseline="-25000" dirty="0" err="1"/>
                        <a:t>y</a:t>
                      </a:r>
                      <a:r>
                        <a:rPr lang="en-US" sz="1300" kern="100" dirty="0"/>
                        <a:t>(</a:t>
                      </a:r>
                      <a:r>
                        <a:rPr lang="en-US" sz="1300" kern="100" dirty="0" err="1"/>
                        <a:t>nm·rad</a:t>
                      </a:r>
                      <a:r>
                        <a:rPr lang="en-US" sz="1300" kern="100" dirty="0"/>
                        <a:t>, </a:t>
                      </a:r>
                      <a:r>
                        <a:rPr lang="en-US" sz="1300" kern="100" dirty="0" err="1"/>
                        <a:t>rms</a:t>
                      </a:r>
                      <a:r>
                        <a:rPr lang="en-US" sz="1300" kern="100" dirty="0"/>
                        <a:t>)</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altLang="zh-CN" sz="1300" kern="100" dirty="0">
                          <a:latin typeface="+mn-lt"/>
                          <a:ea typeface="+mn-ea"/>
                        </a:rPr>
                        <a:t>10/2</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5/1</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10008"/>
                  </a:ext>
                </a:extLst>
              </a:tr>
              <a:tr h="264733">
                <a:tc>
                  <a:txBody>
                    <a:bodyPr/>
                    <a:lstStyle/>
                    <a:p>
                      <a:pPr indent="127000" algn="ctr">
                        <a:lnSpc>
                          <a:spcPct val="125000"/>
                        </a:lnSpc>
                        <a:spcBef>
                          <a:spcPts val="360"/>
                        </a:spcBef>
                        <a:spcAft>
                          <a:spcPts val="0"/>
                        </a:spcAft>
                      </a:pPr>
                      <a:r>
                        <a:rPr lang="en-US" sz="1300" kern="100" dirty="0"/>
                        <a:t>β</a:t>
                      </a:r>
                      <a:r>
                        <a:rPr lang="en-US" sz="1300" kern="100" baseline="30000" dirty="0"/>
                        <a:t>*</a:t>
                      </a:r>
                      <a:r>
                        <a:rPr lang="en-US" sz="1300" kern="100" baseline="-25000" dirty="0"/>
                        <a:t>x</a:t>
                      </a:r>
                      <a:r>
                        <a:rPr lang="en-US" sz="1300" kern="100" baseline="0" dirty="0"/>
                        <a:t>/</a:t>
                      </a:r>
                      <a:r>
                        <a:rPr lang="en-US" altLang="zh-CN" sz="1300" kern="100" dirty="0"/>
                        <a:t>β</a:t>
                      </a:r>
                      <a:r>
                        <a:rPr lang="en-US" altLang="zh-CN" sz="1300" kern="100" baseline="30000" dirty="0"/>
                        <a:t>*</a:t>
                      </a:r>
                      <a:r>
                        <a:rPr lang="en-US" altLang="zh-CN" sz="1300" kern="100" baseline="-25000" dirty="0"/>
                        <a:t>y </a:t>
                      </a:r>
                      <a:r>
                        <a:rPr lang="en-US" sz="1300" kern="100" dirty="0"/>
                        <a:t>(m)</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0.05/0.01</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0.1/0.02</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10010"/>
                  </a:ext>
                </a:extLst>
              </a:tr>
              <a:tr h="264733">
                <a:tc>
                  <a:txBody>
                    <a:bodyPr/>
                    <a:lstStyle/>
                    <a:p>
                      <a:pPr indent="127000" algn="ctr">
                        <a:lnSpc>
                          <a:spcPct val="125000"/>
                        </a:lnSpc>
                        <a:spcBef>
                          <a:spcPts val="360"/>
                        </a:spcBef>
                        <a:spcAft>
                          <a:spcPts val="0"/>
                        </a:spcAft>
                      </a:pPr>
                      <a:r>
                        <a:rPr lang="en-US" altLang="zh-CN" sz="1300" kern="100" dirty="0"/>
                        <a:t>bunch</a:t>
                      </a:r>
                      <a:r>
                        <a:rPr lang="zh-CN" altLang="en-US" sz="1300" kern="100" dirty="0"/>
                        <a:t> </a:t>
                      </a:r>
                      <a:r>
                        <a:rPr lang="en-US" altLang="zh-CN" sz="1300" kern="100" dirty="0"/>
                        <a:t>length</a:t>
                      </a:r>
                      <a:r>
                        <a:rPr lang="en-US" sz="1300" kern="100" dirty="0"/>
                        <a:t>(m)</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0.012</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0.01</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2110436271"/>
                  </a:ext>
                </a:extLst>
              </a:tr>
              <a:tr h="329354">
                <a:tc>
                  <a:txBody>
                    <a:bodyPr/>
                    <a:lstStyle/>
                    <a:p>
                      <a:pPr indent="127000" algn="ctr">
                        <a:lnSpc>
                          <a:spcPct val="125000"/>
                        </a:lnSpc>
                        <a:spcBef>
                          <a:spcPts val="360"/>
                        </a:spcBef>
                        <a:spcAft>
                          <a:spcPts val="0"/>
                        </a:spcAft>
                      </a:pPr>
                      <a:r>
                        <a:rPr lang="en-US" sz="1300" kern="100" dirty="0"/>
                        <a:t>Beam-Beam Parameter </a:t>
                      </a:r>
                      <a:r>
                        <a:rPr lang="en-US" sz="1300" kern="100" dirty="0" err="1"/>
                        <a:t>ξ</a:t>
                      </a:r>
                      <a:r>
                        <a:rPr lang="en-US" sz="1300" kern="100" baseline="-25000" dirty="0" err="1"/>
                        <a:t>y</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0.01</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0.076</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10012"/>
                  </a:ext>
                </a:extLst>
              </a:tr>
              <a:tr h="264733">
                <a:tc>
                  <a:txBody>
                    <a:bodyPr/>
                    <a:lstStyle/>
                    <a:p>
                      <a:pPr indent="127000" algn="ctr">
                        <a:lnSpc>
                          <a:spcPct val="125000"/>
                        </a:lnSpc>
                        <a:spcBef>
                          <a:spcPts val="360"/>
                        </a:spcBef>
                        <a:spcAft>
                          <a:spcPts val="0"/>
                        </a:spcAft>
                      </a:pPr>
                      <a:r>
                        <a:rPr lang="en-US" sz="1300" kern="100"/>
                        <a:t>Laslett tune shift</a:t>
                      </a:r>
                      <a:endParaRPr lang="zh-CN" sz="1300" kern="10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0.06</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10013"/>
                  </a:ext>
                </a:extLst>
              </a:tr>
              <a:tr h="329354">
                <a:tc>
                  <a:txBody>
                    <a:bodyPr/>
                    <a:lstStyle/>
                    <a:p>
                      <a:pPr indent="127000" algn="ctr">
                        <a:lnSpc>
                          <a:spcPct val="125000"/>
                        </a:lnSpc>
                        <a:spcBef>
                          <a:spcPts val="360"/>
                        </a:spcBef>
                        <a:spcAft>
                          <a:spcPts val="0"/>
                        </a:spcAft>
                      </a:pPr>
                      <a:r>
                        <a:rPr lang="en-US" altLang="zh-CN" sz="1300" kern="100" dirty="0"/>
                        <a:t>energy loss per turn</a:t>
                      </a:r>
                      <a:r>
                        <a:rPr lang="en-US" sz="1300" kern="100" dirty="0"/>
                        <a:t>(MeV)</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2.2</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10016"/>
                  </a:ext>
                </a:extLst>
              </a:tr>
              <a:tr h="264733">
                <a:tc>
                  <a:txBody>
                    <a:bodyPr/>
                    <a:lstStyle/>
                    <a:p>
                      <a:pPr indent="127000" algn="ctr">
                        <a:lnSpc>
                          <a:spcPct val="125000"/>
                        </a:lnSpc>
                        <a:spcBef>
                          <a:spcPts val="360"/>
                        </a:spcBef>
                        <a:spcAft>
                          <a:spcPts val="0"/>
                        </a:spcAft>
                      </a:pPr>
                      <a:r>
                        <a:rPr lang="en-US" altLang="zh-CN" sz="1300" kern="100" dirty="0"/>
                        <a:t>total SR power</a:t>
                      </a:r>
                      <a:r>
                        <a:rPr lang="en-US" sz="1300" kern="100" dirty="0"/>
                        <a:t>(MW)</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5.7</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10017"/>
                  </a:ext>
                </a:extLst>
              </a:tr>
              <a:tr h="264733">
                <a:tc>
                  <a:txBody>
                    <a:bodyPr/>
                    <a:lstStyle/>
                    <a:p>
                      <a:pPr marL="0" marR="0" indent="127000" algn="ctr" defTabSz="914400" rtl="0" eaLnBrk="1" fontAlgn="auto" latinLnBrk="0" hangingPunct="1">
                        <a:lnSpc>
                          <a:spcPct val="125000"/>
                        </a:lnSpc>
                        <a:spcBef>
                          <a:spcPts val="360"/>
                        </a:spcBef>
                        <a:spcAft>
                          <a:spcPts val="0"/>
                        </a:spcAft>
                        <a:buClrTx/>
                        <a:buSzTx/>
                        <a:buFontTx/>
                        <a:buNone/>
                        <a:tabLst/>
                        <a:defRPr/>
                      </a:pPr>
                      <a:r>
                        <a:rPr lang="en-US" altLang="zh-CN" sz="1300" kern="100" dirty="0"/>
                        <a:t>SR linear power density(kW/m)</a:t>
                      </a:r>
                      <a:endParaRPr lang="zh-CN" altLang="zh-CN" sz="1300" kern="100" dirty="0">
                        <a:latin typeface="Times New Roman"/>
                        <a:ea typeface="宋体"/>
                      </a:endParaRPr>
                    </a:p>
                  </a:txBody>
                  <a:tcPr marL="46892" marR="46892" marT="0" marB="0" anchor="ctr"/>
                </a:tc>
                <a:tc>
                  <a:txBody>
                    <a:bodyPr/>
                    <a:lstStyle/>
                    <a:p>
                      <a:pPr marL="0" marR="0" indent="127000" algn="ctr" defTabSz="914400" rtl="0" eaLnBrk="1" fontAlgn="auto" latinLnBrk="0" hangingPunct="1">
                        <a:lnSpc>
                          <a:spcPct val="125000"/>
                        </a:lnSpc>
                        <a:spcBef>
                          <a:spcPts val="360"/>
                        </a:spcBef>
                        <a:spcAft>
                          <a:spcPts val="0"/>
                        </a:spcAft>
                        <a:buClrTx/>
                        <a:buSzTx/>
                        <a:buFontTx/>
                        <a:buNone/>
                        <a:tabLst/>
                        <a:defRPr/>
                      </a:pPr>
                      <a:r>
                        <a:rPr lang="en-US" altLang="zh-CN" sz="1300" kern="100" dirty="0"/>
                        <a:t>—</a:t>
                      </a:r>
                      <a:endParaRPr lang="zh-CN" alt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altLang="zh-CN" sz="1300" kern="100" dirty="0">
                          <a:latin typeface="Times New Roman"/>
                          <a:ea typeface="宋体"/>
                        </a:rPr>
                        <a:t>18</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274222767"/>
                  </a:ext>
                </a:extLst>
              </a:tr>
              <a:tr h="264733">
                <a:tc>
                  <a:txBody>
                    <a:bodyPr/>
                    <a:lstStyle/>
                    <a:p>
                      <a:pPr indent="127000" algn="ctr">
                        <a:lnSpc>
                          <a:spcPct val="125000"/>
                        </a:lnSpc>
                        <a:spcBef>
                          <a:spcPts val="360"/>
                        </a:spcBef>
                        <a:spcAft>
                          <a:spcPts val="0"/>
                        </a:spcAft>
                      </a:pPr>
                      <a:r>
                        <a:rPr lang="en-US" altLang="zh-CN" sz="1300" kern="100" dirty="0"/>
                        <a:t>current</a:t>
                      </a:r>
                      <a:r>
                        <a:rPr lang="en-US" sz="1300" kern="100" dirty="0"/>
                        <a:t>(A)</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0.8</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altLang="zh-CN" sz="1300" kern="100" dirty="0">
                          <a:latin typeface="+mn-lt"/>
                          <a:ea typeface="+mn-ea"/>
                        </a:rPr>
                        <a:t>2.56</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10018"/>
                  </a:ext>
                </a:extLst>
              </a:tr>
              <a:tr h="264733">
                <a:tc>
                  <a:txBody>
                    <a:bodyPr/>
                    <a:lstStyle/>
                    <a:p>
                      <a:pPr indent="127000" algn="ctr">
                        <a:lnSpc>
                          <a:spcPct val="125000"/>
                        </a:lnSpc>
                        <a:spcBef>
                          <a:spcPts val="360"/>
                        </a:spcBef>
                        <a:spcAft>
                          <a:spcPts val="0"/>
                        </a:spcAft>
                      </a:pPr>
                      <a:r>
                        <a:rPr lang="en-US" altLang="zh-CN" sz="1300" kern="100" dirty="0"/>
                        <a:t>crossing angle</a:t>
                      </a:r>
                      <a:r>
                        <a:rPr lang="en-US" sz="1300" kern="100" dirty="0"/>
                        <a:t>(</a:t>
                      </a:r>
                      <a:r>
                        <a:rPr lang="en-US" sz="1300" kern="100" dirty="0" err="1"/>
                        <a:t>mrad</a:t>
                      </a:r>
                      <a:r>
                        <a:rPr lang="en-US" sz="1300" kern="100" dirty="0"/>
                        <a:t>)</a:t>
                      </a:r>
                      <a:endParaRPr lang="zh-CN" sz="1300" kern="100" dirty="0">
                        <a:latin typeface="Times New Roman"/>
                        <a:ea typeface="宋体"/>
                      </a:endParaRPr>
                    </a:p>
                  </a:txBody>
                  <a:tcPr marL="46892" marR="46892" marT="0" marB="0" anchor="ctr"/>
                </a:tc>
                <a:tc gridSpan="2">
                  <a:txBody>
                    <a:bodyPr/>
                    <a:lstStyle/>
                    <a:p>
                      <a:pPr indent="127000" algn="ctr">
                        <a:lnSpc>
                          <a:spcPct val="125000"/>
                        </a:lnSpc>
                        <a:spcBef>
                          <a:spcPts val="360"/>
                        </a:spcBef>
                        <a:spcAft>
                          <a:spcPts val="0"/>
                        </a:spcAft>
                      </a:pPr>
                      <a:r>
                        <a:rPr lang="en-US" sz="1300" kern="100" dirty="0"/>
                        <a:t>50</a:t>
                      </a:r>
                      <a:endParaRPr lang="zh-CN" sz="1300" kern="100" dirty="0">
                        <a:latin typeface="Times New Roman"/>
                        <a:ea typeface="宋体"/>
                      </a:endParaRPr>
                    </a:p>
                  </a:txBody>
                  <a:tcPr marL="46892" marR="46892" marT="0" marB="0" anchor="ctr"/>
                </a:tc>
                <a:tc hMerge="1">
                  <a:txBody>
                    <a:bodyPr/>
                    <a:lstStyle/>
                    <a:p>
                      <a:endParaRPr lang="zh-CN" altLang="en-US"/>
                    </a:p>
                  </a:txBody>
                  <a:tcPr/>
                </a:tc>
                <a:extLst>
                  <a:ext uri="{0D108BD9-81ED-4DB2-BD59-A6C34878D82A}">
                    <a16:rowId xmlns:a16="http://schemas.microsoft.com/office/drawing/2014/main" val="10021"/>
                  </a:ext>
                </a:extLst>
              </a:tr>
              <a:tr h="264733">
                <a:tc>
                  <a:txBody>
                    <a:bodyPr/>
                    <a:lstStyle/>
                    <a:p>
                      <a:pPr indent="127000" algn="ctr">
                        <a:lnSpc>
                          <a:spcPct val="125000"/>
                        </a:lnSpc>
                        <a:spcBef>
                          <a:spcPts val="360"/>
                        </a:spcBef>
                        <a:spcAft>
                          <a:spcPts val="0"/>
                        </a:spcAft>
                      </a:pPr>
                      <a:r>
                        <a:rPr lang="en-US" altLang="zh-CN" sz="1300" kern="100" dirty="0"/>
                        <a:t>hourglass</a:t>
                      </a:r>
                      <a:endParaRPr lang="zh-CN" sz="1300" kern="100" dirty="0">
                        <a:latin typeface="Times New Roman"/>
                        <a:ea typeface="宋体"/>
                      </a:endParaRPr>
                    </a:p>
                  </a:txBody>
                  <a:tcPr marL="46892" marR="46892" marT="0" marB="0" anchor="ctr"/>
                </a:tc>
                <a:tc gridSpan="2">
                  <a:txBody>
                    <a:bodyPr/>
                    <a:lstStyle/>
                    <a:p>
                      <a:pPr indent="127000" algn="ctr">
                        <a:lnSpc>
                          <a:spcPct val="125000"/>
                        </a:lnSpc>
                        <a:spcBef>
                          <a:spcPts val="360"/>
                        </a:spcBef>
                        <a:spcAft>
                          <a:spcPts val="0"/>
                        </a:spcAft>
                      </a:pPr>
                      <a:r>
                        <a:rPr lang="en-US" sz="1300" kern="100" dirty="0"/>
                        <a:t>0.88</a:t>
                      </a:r>
                      <a:endParaRPr lang="zh-CN" sz="1300" kern="100" dirty="0">
                        <a:latin typeface="Times New Roman"/>
                        <a:ea typeface="宋体"/>
                      </a:endParaRPr>
                    </a:p>
                  </a:txBody>
                  <a:tcPr marL="46892" marR="46892" marT="0" marB="0" anchor="ctr"/>
                </a:tc>
                <a:tc hMerge="1">
                  <a:txBody>
                    <a:bodyPr/>
                    <a:lstStyle/>
                    <a:p>
                      <a:endParaRPr lang="zh-CN" altLang="en-US"/>
                    </a:p>
                  </a:txBody>
                  <a:tcPr/>
                </a:tc>
                <a:extLst>
                  <a:ext uri="{0D108BD9-81ED-4DB2-BD59-A6C34878D82A}">
                    <a16:rowId xmlns:a16="http://schemas.microsoft.com/office/drawing/2014/main" val="10022"/>
                  </a:ext>
                </a:extLst>
              </a:tr>
              <a:tr h="264733">
                <a:tc>
                  <a:txBody>
                    <a:bodyPr/>
                    <a:lstStyle/>
                    <a:p>
                      <a:pPr indent="127000" algn="ctr">
                        <a:lnSpc>
                          <a:spcPct val="125000"/>
                        </a:lnSpc>
                        <a:spcBef>
                          <a:spcPts val="360"/>
                        </a:spcBef>
                        <a:spcAft>
                          <a:spcPts val="0"/>
                        </a:spcAft>
                      </a:pPr>
                      <a:r>
                        <a:rPr lang="en-US" altLang="zh-CN" sz="1300" kern="100" dirty="0"/>
                        <a:t>Luminosity</a:t>
                      </a:r>
                      <a:r>
                        <a:rPr lang="en-US" sz="1300" kern="100" dirty="0"/>
                        <a:t>(cm</a:t>
                      </a:r>
                      <a:r>
                        <a:rPr lang="en-US" sz="1300" kern="100" baseline="30000" dirty="0"/>
                        <a:t>-2</a:t>
                      </a:r>
                      <a:r>
                        <a:rPr lang="en-US" sz="1300" kern="100" dirty="0"/>
                        <a:t>s</a:t>
                      </a:r>
                      <a:r>
                        <a:rPr lang="en-US" sz="1300" kern="100" baseline="30000" dirty="0"/>
                        <a:t>-1</a:t>
                      </a:r>
                      <a:r>
                        <a:rPr lang="en-US" sz="1300" kern="100" dirty="0"/>
                        <a:t>)</a:t>
                      </a:r>
                      <a:endParaRPr lang="zh-CN" sz="1300" kern="100" dirty="0">
                        <a:latin typeface="Times New Roman"/>
                        <a:ea typeface="宋体"/>
                      </a:endParaRPr>
                    </a:p>
                  </a:txBody>
                  <a:tcPr marL="46892" marR="46892" marT="0" marB="0" anchor="ctr"/>
                </a:tc>
                <a:tc gridSpan="2">
                  <a:txBody>
                    <a:bodyPr/>
                    <a:lstStyle/>
                    <a:p>
                      <a:pPr indent="127000" algn="ctr">
                        <a:lnSpc>
                          <a:spcPct val="125000"/>
                        </a:lnSpc>
                        <a:spcBef>
                          <a:spcPts val="360"/>
                        </a:spcBef>
                        <a:spcAft>
                          <a:spcPts val="0"/>
                        </a:spcAft>
                      </a:pPr>
                      <a:r>
                        <a:rPr lang="en-US" sz="1300" kern="100" dirty="0">
                          <a:solidFill>
                            <a:schemeClr val="bg2"/>
                          </a:solidFill>
                        </a:rPr>
                        <a:t>1.1</a:t>
                      </a:r>
                      <a:r>
                        <a:rPr lang="en-US" sz="1300" kern="100" dirty="0"/>
                        <a:t>×10</a:t>
                      </a:r>
                      <a:r>
                        <a:rPr lang="en-US" sz="1300" kern="100" baseline="30000" dirty="0"/>
                        <a:t>34</a:t>
                      </a:r>
                      <a:endParaRPr lang="zh-CN" sz="1300" kern="100" dirty="0">
                        <a:latin typeface="Times New Roman"/>
                        <a:ea typeface="宋体"/>
                      </a:endParaRPr>
                    </a:p>
                  </a:txBody>
                  <a:tcPr marL="46892" marR="46892" marT="0" marB="0" anchor="ctr"/>
                </a:tc>
                <a:tc hMerge="1">
                  <a:txBody>
                    <a:bodyPr/>
                    <a:lstStyle/>
                    <a:p>
                      <a:endParaRPr lang="zh-CN" altLang="en-US"/>
                    </a:p>
                  </a:txBody>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299056079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85720" y="776289"/>
            <a:ext cx="8286808" cy="646331"/>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009900"/>
                </a:solidFill>
                <a:effectLst/>
                <a:uLnTx/>
                <a:uFillTx/>
              </a:rPr>
              <a:t>Next-generation high intensity facilities are required for advances in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srgbClr val="009900"/>
                </a:solidFill>
                <a:effectLst/>
                <a:uLnTx/>
                <a:uFillTx/>
              </a:rPr>
              <a:t> nuclear physics and related research fields:</a:t>
            </a:r>
          </a:p>
        </p:txBody>
      </p:sp>
      <p:sp>
        <p:nvSpPr>
          <p:cNvPr id="14" name="矩形 13"/>
          <p:cNvSpPr/>
          <p:nvPr/>
        </p:nvSpPr>
        <p:spPr>
          <a:xfrm>
            <a:off x="4429124" y="2372239"/>
            <a:ext cx="4357718" cy="1760482"/>
          </a:xfrm>
          <a:prstGeom prst="rect">
            <a:avLst/>
          </a:prstGeom>
        </p:spPr>
        <p:txBody>
          <a:bodyPr wrap="square">
            <a:spAutoFit/>
          </a:bodyPr>
          <a:lstStyle/>
          <a:p>
            <a:pPr fontAlgn="base">
              <a:lnSpc>
                <a:spcPct val="80000"/>
              </a:lnSpc>
              <a:spcBef>
                <a:spcPts val="600"/>
              </a:spcBef>
              <a:spcAft>
                <a:spcPct val="0"/>
              </a:spcAft>
              <a:buSzPct val="130000"/>
              <a:buFont typeface="Arial" pitchFamily="34" charset="0"/>
              <a:buChar char="•"/>
            </a:pPr>
            <a:r>
              <a:rPr lang="en-US" altLang="zh-CN" b="1" dirty="0">
                <a:solidFill>
                  <a:srgbClr val="0000FF"/>
                </a:solidFill>
                <a:latin typeface="Times New Roman"/>
              </a:rPr>
              <a:t>  To explore the limit of nuclear existence</a:t>
            </a:r>
          </a:p>
          <a:p>
            <a:pPr fontAlgn="base">
              <a:lnSpc>
                <a:spcPct val="80000"/>
              </a:lnSpc>
              <a:spcBef>
                <a:spcPts val="600"/>
              </a:spcBef>
              <a:spcAft>
                <a:spcPct val="0"/>
              </a:spcAft>
              <a:buSzPct val="130000"/>
              <a:buFont typeface="Arial" pitchFamily="34" charset="0"/>
              <a:buChar char="•"/>
            </a:pPr>
            <a:r>
              <a:rPr lang="en-US" altLang="zh-CN" b="1" dirty="0">
                <a:solidFill>
                  <a:srgbClr val="0000FF"/>
                </a:solidFill>
                <a:latin typeface="Times New Roman"/>
              </a:rPr>
              <a:t>  To study exotic nuclear structure</a:t>
            </a:r>
          </a:p>
          <a:p>
            <a:pPr fontAlgn="base">
              <a:lnSpc>
                <a:spcPct val="80000"/>
              </a:lnSpc>
              <a:spcBef>
                <a:spcPts val="600"/>
              </a:spcBef>
              <a:spcAft>
                <a:spcPct val="0"/>
              </a:spcAft>
              <a:buSzPct val="130000"/>
              <a:buFont typeface="Arial" pitchFamily="34" charset="0"/>
              <a:buChar char="•"/>
            </a:pPr>
            <a:r>
              <a:rPr lang="en-US" altLang="zh-CN" b="1" dirty="0">
                <a:solidFill>
                  <a:srgbClr val="0000FF"/>
                </a:solidFill>
                <a:latin typeface="Times New Roman"/>
              </a:rPr>
              <a:t>  Understand the origin of the elements</a:t>
            </a:r>
          </a:p>
          <a:p>
            <a:pPr fontAlgn="base">
              <a:spcAft>
                <a:spcPct val="0"/>
              </a:spcAft>
              <a:buSzPct val="130000"/>
              <a:buFont typeface="Arial" pitchFamily="34" charset="0"/>
              <a:buChar char="•"/>
            </a:pPr>
            <a:r>
              <a:rPr lang="en-US" altLang="zh-CN" b="1" dirty="0">
                <a:solidFill>
                  <a:srgbClr val="0000FF"/>
                </a:solidFill>
                <a:latin typeface="Times New Roman"/>
              </a:rPr>
              <a:t>  To study the properties of High Energy</a:t>
            </a:r>
          </a:p>
          <a:p>
            <a:pPr fontAlgn="base">
              <a:spcAft>
                <a:spcPct val="0"/>
              </a:spcAft>
              <a:buSzPct val="130000"/>
            </a:pPr>
            <a:r>
              <a:rPr lang="en-US" altLang="zh-CN" b="1" dirty="0">
                <a:solidFill>
                  <a:srgbClr val="0000FF"/>
                </a:solidFill>
                <a:latin typeface="Times New Roman"/>
              </a:rPr>
              <a:t>     and Density Matter</a:t>
            </a:r>
          </a:p>
          <a:p>
            <a:pPr fontAlgn="base">
              <a:lnSpc>
                <a:spcPct val="80000"/>
              </a:lnSpc>
              <a:spcAft>
                <a:spcPct val="0"/>
              </a:spcAft>
              <a:buSzPct val="130000"/>
            </a:pPr>
            <a:r>
              <a:rPr lang="en-US" altLang="zh-CN" b="1" dirty="0">
                <a:solidFill>
                  <a:srgbClr val="0000FF"/>
                </a:solidFill>
                <a:latin typeface="Times New Roman"/>
              </a:rPr>
              <a:t>                                </a:t>
            </a:r>
            <a:r>
              <a:rPr lang="en-US" altLang="zh-CN" sz="2400" b="1" dirty="0">
                <a:solidFill>
                  <a:srgbClr val="0000FF"/>
                </a:solidFill>
                <a:latin typeface="Times New Roman"/>
              </a:rPr>
              <a:t>……</a:t>
            </a:r>
          </a:p>
        </p:txBody>
      </p:sp>
      <p:sp>
        <p:nvSpPr>
          <p:cNvPr id="15" name="矩形 14"/>
          <p:cNvSpPr/>
          <p:nvPr/>
        </p:nvSpPr>
        <p:spPr>
          <a:xfrm>
            <a:off x="428596" y="4956122"/>
            <a:ext cx="4857752" cy="1869743"/>
          </a:xfrm>
          <a:prstGeom prst="rect">
            <a:avLst/>
          </a:prstGeom>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050" b="0" i="0" u="none" strike="noStrike" kern="0" cap="none" spc="0" normalizeH="0" baseline="0" noProof="0" dirty="0">
              <a:ln>
                <a:noFill/>
              </a:ln>
              <a:solidFill>
                <a:srgbClr val="000000"/>
              </a:solidFill>
              <a:effectLst/>
              <a:uLnTx/>
              <a:uFillTx/>
              <a:latin typeface="Wingdings"/>
            </a:endParaRPr>
          </a:p>
          <a:p>
            <a:pPr marL="355600" marR="0" lvl="0" indent="-355600" defTabSz="914400" eaLnBrk="1" fontAlgn="base" latinLnBrk="0" hangingPunct="1">
              <a:lnSpc>
                <a:spcPct val="100000"/>
              </a:lnSpc>
              <a:spcBef>
                <a:spcPts val="600"/>
              </a:spcBef>
              <a:spcAft>
                <a:spcPct val="0"/>
              </a:spcAft>
              <a:buClrTx/>
              <a:buSzTx/>
              <a:buFont typeface="Wingdings" pitchFamily="2" charset="2"/>
              <a:buChar char="n"/>
              <a:tabLst/>
              <a:defRPr/>
            </a:pPr>
            <a:r>
              <a:rPr kumimoji="0" lang="en-US" altLang="zh-CN" sz="1600" b="0" i="0" u="none" strike="noStrike" kern="0" cap="none" spc="0" normalizeH="0" baseline="0" noProof="0" dirty="0">
                <a:ln>
                  <a:noFill/>
                </a:ln>
                <a:solidFill>
                  <a:srgbClr val="006600"/>
                </a:solidFill>
                <a:effectLst/>
                <a:uLnTx/>
                <a:uFillTx/>
              </a:rPr>
              <a:t>SPIRAL2 at GANIL in Caen, France </a:t>
            </a:r>
          </a:p>
          <a:p>
            <a:pPr marL="355600" marR="0" lvl="0" indent="-355600" defTabSz="914400" eaLnBrk="1" fontAlgn="base" latinLnBrk="0" hangingPunct="1">
              <a:lnSpc>
                <a:spcPct val="100000"/>
              </a:lnSpc>
              <a:spcBef>
                <a:spcPts val="600"/>
              </a:spcBef>
              <a:spcAft>
                <a:spcPct val="0"/>
              </a:spcAft>
              <a:buClrTx/>
              <a:buSzTx/>
              <a:buFont typeface="Wingdings" pitchFamily="2" charset="2"/>
              <a:buChar char="n"/>
              <a:tabLst/>
              <a:defRPr/>
            </a:pPr>
            <a:r>
              <a:rPr kumimoji="0" lang="en-US" altLang="zh-CN" sz="1600" b="0" i="0" u="none" strike="noStrike" kern="0" cap="none" spc="0" normalizeH="0" baseline="0" noProof="0" dirty="0">
                <a:ln>
                  <a:noFill/>
                </a:ln>
                <a:solidFill>
                  <a:srgbClr val="006600"/>
                </a:solidFill>
                <a:effectLst/>
                <a:uLnTx/>
                <a:uFillTx/>
              </a:rPr>
              <a:t>FAIR at GSI in Darmstadt, Germany </a:t>
            </a:r>
          </a:p>
          <a:p>
            <a:pPr marL="355600" marR="0" lvl="0" indent="-355600" defTabSz="914400" eaLnBrk="1" fontAlgn="base" latinLnBrk="0" hangingPunct="1">
              <a:lnSpc>
                <a:spcPct val="100000"/>
              </a:lnSpc>
              <a:spcBef>
                <a:spcPts val="600"/>
              </a:spcBef>
              <a:spcAft>
                <a:spcPct val="0"/>
              </a:spcAft>
              <a:buClrTx/>
              <a:buSzTx/>
              <a:buFont typeface="Wingdings" pitchFamily="2" charset="2"/>
              <a:buChar char="n"/>
              <a:tabLst/>
              <a:defRPr/>
            </a:pPr>
            <a:r>
              <a:rPr kumimoji="0" lang="en-US" altLang="zh-CN" sz="1600" b="0" i="0" u="none" strike="noStrike" kern="0" cap="none" spc="0" normalizeH="0" baseline="0" noProof="0" dirty="0">
                <a:ln>
                  <a:noFill/>
                </a:ln>
                <a:solidFill>
                  <a:srgbClr val="006600"/>
                </a:solidFill>
                <a:effectLst/>
                <a:uLnTx/>
                <a:uFillTx/>
              </a:rPr>
              <a:t>FRIB at MSU in the U.S. </a:t>
            </a:r>
          </a:p>
          <a:p>
            <a:pPr marL="355600" marR="0" lvl="0" indent="-355600" defTabSz="914400" eaLnBrk="1" fontAlgn="base" latinLnBrk="0" hangingPunct="1">
              <a:lnSpc>
                <a:spcPct val="100000"/>
              </a:lnSpc>
              <a:spcBef>
                <a:spcPts val="600"/>
              </a:spcBef>
              <a:spcAft>
                <a:spcPct val="0"/>
              </a:spcAft>
              <a:buClrTx/>
              <a:buSzTx/>
              <a:buFont typeface="Wingdings" pitchFamily="2" charset="2"/>
              <a:buChar char="n"/>
              <a:tabLst/>
              <a:defRPr/>
            </a:pPr>
            <a:r>
              <a:rPr kumimoji="0" lang="en-US" sz="1600" b="0" i="0" u="none" strike="noStrike" kern="0" cap="none" spc="0" normalizeH="0" baseline="0" noProof="0" dirty="0">
                <a:ln>
                  <a:noFill/>
                </a:ln>
                <a:solidFill>
                  <a:srgbClr val="006600"/>
                </a:solidFill>
                <a:effectLst/>
                <a:uLnTx/>
                <a:uFillTx/>
              </a:rPr>
              <a:t>NICA at JINR, </a:t>
            </a:r>
            <a:r>
              <a:rPr kumimoji="0" lang="en-US" sz="1600" b="0" i="0" u="none" strike="noStrike" kern="0" cap="none" spc="0" normalizeH="0" baseline="0" noProof="0" dirty="0" err="1">
                <a:ln>
                  <a:noFill/>
                </a:ln>
                <a:solidFill>
                  <a:srgbClr val="006600"/>
                </a:solidFill>
                <a:effectLst/>
                <a:uLnTx/>
                <a:uFillTx/>
              </a:rPr>
              <a:t>Dubna</a:t>
            </a:r>
            <a:r>
              <a:rPr kumimoji="0" lang="en-US" sz="1600" b="0" i="0" u="none" strike="noStrike" kern="0" cap="none" spc="0" normalizeH="0" baseline="0" noProof="0" dirty="0">
                <a:ln>
                  <a:noFill/>
                </a:ln>
                <a:solidFill>
                  <a:srgbClr val="006600"/>
                </a:solidFill>
                <a:effectLst/>
                <a:uLnTx/>
                <a:uFillTx/>
              </a:rPr>
              <a:t>, Russia</a:t>
            </a:r>
            <a:endParaRPr kumimoji="0" lang="en-US" altLang="zh-CN" sz="1600" b="0" i="0" u="none" strike="noStrike" kern="0" cap="none" spc="0" normalizeH="0" baseline="0" noProof="0" dirty="0">
              <a:ln>
                <a:noFill/>
              </a:ln>
              <a:solidFill>
                <a:srgbClr val="F79646">
                  <a:lumMod val="75000"/>
                </a:srgbClr>
              </a:solidFill>
              <a:effectLst/>
              <a:uLnTx/>
              <a:uFillTx/>
            </a:endParaRPr>
          </a:p>
          <a:p>
            <a:pPr marL="355600" marR="0" lvl="0" indent="-355600" defTabSz="914400" eaLnBrk="1" fontAlgn="base" latinLnBrk="0" hangingPunct="1">
              <a:lnSpc>
                <a:spcPct val="100000"/>
              </a:lnSpc>
              <a:spcBef>
                <a:spcPts val="600"/>
              </a:spcBef>
              <a:spcAft>
                <a:spcPct val="0"/>
              </a:spcAft>
              <a:buClrTx/>
              <a:buSzTx/>
              <a:buFont typeface="Wingdings" pitchFamily="2" charset="2"/>
              <a:buChar char="n"/>
              <a:tabLst/>
              <a:defRPr/>
            </a:pPr>
            <a:r>
              <a:rPr kumimoji="0" lang="en-US" altLang="zh-CN" sz="1600" b="0" i="0" u="none" strike="noStrike" kern="0" cap="none" spc="0" normalizeH="0" baseline="0" noProof="0" dirty="0">
                <a:ln>
                  <a:noFill/>
                </a:ln>
                <a:solidFill>
                  <a:srgbClr val="FF6600"/>
                </a:solidFill>
                <a:effectLst/>
                <a:uLnTx/>
                <a:uFillTx/>
              </a:rPr>
              <a:t>EURISOL in Europe </a:t>
            </a:r>
          </a:p>
        </p:txBody>
      </p:sp>
      <p:sp>
        <p:nvSpPr>
          <p:cNvPr id="16" name="矩形 15"/>
          <p:cNvSpPr/>
          <p:nvPr/>
        </p:nvSpPr>
        <p:spPr>
          <a:xfrm>
            <a:off x="6300192" y="5433984"/>
            <a:ext cx="2714644" cy="1184940"/>
          </a:xfrm>
          <a:prstGeom prst="rect">
            <a:avLst/>
          </a:prstGeom>
          <a:solidFill>
            <a:srgbClr val="FFFFFF">
              <a:alpha val="73000"/>
            </a:srgbClr>
          </a:solidFill>
          <a:ln w="25400" cap="flat" cmpd="sng" algn="ctr">
            <a:no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楷体_GB2312" pitchFamily="49" charset="-122"/>
                <a:cs typeface="Times New Roman" pitchFamily="18" charset="0"/>
              </a:rPr>
              <a:t>H</a:t>
            </a:r>
            <a:r>
              <a:rPr kumimoji="0" lang="en-US" altLang="zh-CN" sz="18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楷体_GB2312" pitchFamily="49" charset="-122"/>
                <a:cs typeface="Times New Roman" pitchFamily="18" charset="0"/>
              </a:rPr>
              <a:t>igh</a:t>
            </a:r>
            <a:r>
              <a:rPr kumimoji="0" lang="en-US" altLang="zh-CN" sz="1800" b="1" i="0" u="none" strike="noStrike" kern="0" cap="none" spc="0" normalizeH="0" baseline="0" noProof="0" dirty="0">
                <a:ln>
                  <a:noFill/>
                </a:ln>
                <a:solidFill>
                  <a:srgbClr val="003366"/>
                </a:solidFill>
                <a:effectLst>
                  <a:outerShdw blurRad="38100" dist="38100" dir="2700000" algn="tl">
                    <a:srgbClr val="000000">
                      <a:alpha val="43137"/>
                    </a:srgbClr>
                  </a:outerShdw>
                </a:effectLst>
                <a:uLnTx/>
                <a:uFillTx/>
                <a:latin typeface="Times New Roman" pitchFamily="18" charset="0"/>
                <a:ea typeface="楷体_GB2312" pitchFamily="49" charset="-122"/>
                <a:cs typeface="Times New Roman" pitchFamily="18" charset="0"/>
              </a:rPr>
              <a:t> </a:t>
            </a:r>
            <a:r>
              <a:rPr kumimoji="0" lang="en-US" altLang="zh-CN" sz="1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楷体_GB2312" pitchFamily="49" charset="-122"/>
                <a:cs typeface="Times New Roman" pitchFamily="18" charset="0"/>
              </a:rPr>
              <a:t>I</a:t>
            </a:r>
            <a:r>
              <a:rPr kumimoji="0" lang="en-US" altLang="zh-CN" sz="18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楷体_GB2312" pitchFamily="49" charset="-122"/>
                <a:cs typeface="Times New Roman" pitchFamily="18" charset="0"/>
              </a:rPr>
              <a:t>ntensity</a:t>
            </a:r>
            <a:r>
              <a:rPr kumimoji="0" lang="en-US" altLang="zh-CN" sz="1800" b="1" i="0" u="none" strike="noStrike" kern="0" cap="none" spc="0" normalizeH="0" baseline="0" noProof="0" dirty="0">
                <a:ln>
                  <a:noFill/>
                </a:ln>
                <a:solidFill>
                  <a:srgbClr val="003366"/>
                </a:solidFill>
                <a:effectLst>
                  <a:outerShdw blurRad="38100" dist="38100" dir="2700000" algn="tl">
                    <a:srgbClr val="000000">
                      <a:alpha val="43137"/>
                    </a:srgbClr>
                  </a:outerShdw>
                </a:effectLst>
                <a:uLnTx/>
                <a:uFillTx/>
                <a:latin typeface="Times New Roman" pitchFamily="18" charset="0"/>
                <a:ea typeface="楷体_GB2312" pitchFamily="49" charset="-122"/>
                <a:cs typeface="Times New Roman" pitchFamily="18" charset="0"/>
              </a:rPr>
              <a:t> </a:t>
            </a:r>
            <a:r>
              <a:rPr kumimoji="0" lang="en-US" altLang="zh-CN" sz="18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楷体_GB2312" pitchFamily="49" charset="-122"/>
                <a:cs typeface="Times New Roman" pitchFamily="18" charset="0"/>
              </a:rPr>
              <a:t>Heavy-ion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003366"/>
                </a:solidFill>
                <a:effectLst>
                  <a:outerShdw blurRad="38100" dist="38100" dir="2700000" algn="tl">
                    <a:srgbClr val="000000">
                      <a:alpha val="43137"/>
                    </a:srgbClr>
                  </a:outerShdw>
                </a:effectLst>
                <a:uLnTx/>
                <a:uFillTx/>
                <a:latin typeface="Times New Roman" pitchFamily="18" charset="0"/>
                <a:ea typeface="楷体_GB2312" pitchFamily="49" charset="-122"/>
                <a:cs typeface="Times New Roman" pitchFamily="18" charset="0"/>
              </a:rPr>
              <a:t> </a:t>
            </a:r>
            <a:r>
              <a:rPr kumimoji="0" lang="en-US" altLang="zh-CN" sz="1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楷体_GB2312" pitchFamily="49" charset="-122"/>
                <a:cs typeface="Times New Roman" pitchFamily="18" charset="0"/>
              </a:rPr>
              <a:t>A</a:t>
            </a:r>
            <a:r>
              <a:rPr kumimoji="0" lang="en-US" altLang="zh-CN" sz="18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楷体_GB2312" pitchFamily="49" charset="-122"/>
                <a:cs typeface="Times New Roman" pitchFamily="18" charset="0"/>
              </a:rPr>
              <a:t>ccelerator</a:t>
            </a:r>
            <a:r>
              <a:rPr kumimoji="0" lang="en-US" altLang="zh-CN" sz="1800" b="1" i="0" u="none" strike="noStrike" kern="0" cap="none" spc="0" normalizeH="0" baseline="0" noProof="0" dirty="0">
                <a:ln>
                  <a:noFill/>
                </a:ln>
                <a:solidFill>
                  <a:srgbClr val="003366"/>
                </a:solidFill>
                <a:effectLst>
                  <a:outerShdw blurRad="38100" dist="38100" dir="2700000" algn="tl">
                    <a:srgbClr val="000000">
                      <a:alpha val="43137"/>
                    </a:srgbClr>
                  </a:outerShdw>
                </a:effectLst>
                <a:uLnTx/>
                <a:uFillTx/>
                <a:latin typeface="Times New Roman" pitchFamily="18" charset="0"/>
                <a:ea typeface="楷体_GB2312" pitchFamily="49" charset="-122"/>
                <a:cs typeface="Times New Roman" pitchFamily="18" charset="0"/>
              </a:rPr>
              <a:t> </a:t>
            </a:r>
            <a:r>
              <a:rPr kumimoji="0" lang="en-US" altLang="zh-CN" sz="1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楷体_GB2312" pitchFamily="49" charset="-122"/>
                <a:cs typeface="Times New Roman" pitchFamily="18" charset="0"/>
              </a:rPr>
              <a:t>F</a:t>
            </a:r>
            <a:r>
              <a:rPr kumimoji="0" lang="en-US" altLang="zh-CN" sz="18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楷体_GB2312" pitchFamily="49" charset="-122"/>
                <a:cs typeface="Times New Roman" pitchFamily="18" charset="0"/>
              </a:rPr>
              <a:t>acility</a:t>
            </a: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altLang="zh-CN" sz="3000" b="1" i="0" u="none" strike="noStrike" kern="0" cap="none" spc="0" normalizeH="0" baseline="0" noProof="0" dirty="0">
                <a:ln>
                  <a:noFill/>
                </a:ln>
                <a:solidFill>
                  <a:srgbClr val="FF0000"/>
                </a:solidFill>
                <a:effectLst/>
                <a:uLnTx/>
                <a:uFillTx/>
                <a:latin typeface="Times New Roman" pitchFamily="18" charset="0"/>
                <a:ea typeface="楷体_GB2312" pitchFamily="49" charset="-122"/>
                <a:cs typeface="Times New Roman" pitchFamily="18" charset="0"/>
              </a:rPr>
              <a:t>HIAF in China</a:t>
            </a:r>
            <a:endParaRPr kumimoji="0" lang="en-US" altLang="zh-CN" sz="3000" b="1" i="0" u="none" strike="noStrike" kern="0" cap="none" spc="0" normalizeH="0" baseline="0" noProof="0" dirty="0">
              <a:ln>
                <a:noFill/>
              </a:ln>
              <a:solidFill>
                <a:srgbClr val="FF0000"/>
              </a:solidFill>
              <a:effectLst/>
              <a:uLnTx/>
              <a:uFillTx/>
              <a:latin typeface="Calibri"/>
              <a:ea typeface="宋体" panose="02010600030101010101" pitchFamily="2" charset="-122"/>
              <a:cs typeface="+mn-cs"/>
            </a:endParaRPr>
          </a:p>
        </p:txBody>
      </p:sp>
      <p:grpSp>
        <p:nvGrpSpPr>
          <p:cNvPr id="17" name="组合 16"/>
          <p:cNvGrpSpPr/>
          <p:nvPr/>
        </p:nvGrpSpPr>
        <p:grpSpPr>
          <a:xfrm>
            <a:off x="635495" y="1455660"/>
            <a:ext cx="3793629" cy="3143272"/>
            <a:chOff x="357158" y="1861423"/>
            <a:chExt cx="3793629" cy="3143272"/>
          </a:xfrm>
        </p:grpSpPr>
        <p:pic>
          <p:nvPicPr>
            <p:cNvPr id="18" name="Picture 2"/>
            <p:cNvPicPr>
              <a:picLocks noChangeAspect="1" noChangeArrowheads="1"/>
            </p:cNvPicPr>
            <p:nvPr/>
          </p:nvPicPr>
          <p:blipFill>
            <a:blip r:embed="rId2"/>
            <a:srcRect l="56688"/>
            <a:stretch>
              <a:fillRect/>
            </a:stretch>
          </p:blipFill>
          <p:spPr bwMode="auto">
            <a:xfrm>
              <a:off x="357158" y="1861423"/>
              <a:ext cx="3793629" cy="3143272"/>
            </a:xfrm>
            <a:prstGeom prst="rect">
              <a:avLst/>
            </a:prstGeom>
            <a:noFill/>
            <a:ln w="9525">
              <a:noFill/>
              <a:miter lim="800000"/>
              <a:headEnd/>
              <a:tailEnd/>
            </a:ln>
          </p:spPr>
        </p:pic>
        <p:sp>
          <p:nvSpPr>
            <p:cNvPr id="19" name="TextBox 9"/>
            <p:cNvSpPr txBox="1"/>
            <p:nvPr/>
          </p:nvSpPr>
          <p:spPr>
            <a:xfrm>
              <a:off x="632103" y="3208750"/>
              <a:ext cx="1396473" cy="307777"/>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400" b="0" i="0" u="none" strike="noStrike" kern="0" cap="none" spc="0" normalizeH="0" baseline="0" noProof="0" dirty="0">
                  <a:ln>
                    <a:noFill/>
                  </a:ln>
                  <a:solidFill>
                    <a:srgbClr val="0000FF"/>
                  </a:solidFill>
                  <a:effectLst/>
                  <a:uLnTx/>
                  <a:uFillTx/>
                </a:rPr>
                <a:t>Available today</a:t>
              </a:r>
              <a:endParaRPr kumimoji="0" lang="zh-CN" altLang="en-US" sz="1400" b="0" i="0" u="none" strike="noStrike" kern="0" cap="none" spc="0" normalizeH="0" baseline="0" noProof="0" dirty="0">
                <a:ln>
                  <a:noFill/>
                </a:ln>
                <a:solidFill>
                  <a:srgbClr val="0000FF"/>
                </a:solidFill>
                <a:effectLst/>
                <a:uLnTx/>
                <a:uFillTx/>
              </a:endParaRPr>
            </a:p>
          </p:txBody>
        </p:sp>
        <p:cxnSp>
          <p:nvCxnSpPr>
            <p:cNvPr id="20" name="直接箭头连接符 19"/>
            <p:cNvCxnSpPr/>
            <p:nvPr/>
          </p:nvCxnSpPr>
          <p:spPr>
            <a:xfrm>
              <a:off x="1214414" y="3438878"/>
              <a:ext cx="432000" cy="432000"/>
            </a:xfrm>
            <a:prstGeom prst="straightConnector1">
              <a:avLst/>
            </a:prstGeom>
            <a:noFill/>
            <a:ln w="22225" cap="flat" cmpd="sng" algn="ctr">
              <a:solidFill>
                <a:srgbClr val="0000FF"/>
              </a:solidFill>
              <a:prstDash val="solid"/>
              <a:tailEnd type="arrow"/>
            </a:ln>
            <a:effectLst/>
          </p:spPr>
        </p:cxnSp>
      </p:grpSp>
      <p:sp>
        <p:nvSpPr>
          <p:cNvPr id="21" name="矩形 20"/>
          <p:cNvSpPr/>
          <p:nvPr/>
        </p:nvSpPr>
        <p:spPr>
          <a:xfrm>
            <a:off x="4357686" y="1884288"/>
            <a:ext cx="4315605" cy="400110"/>
          </a:xfrm>
          <a:prstGeom prst="rect">
            <a:avLst/>
          </a:prstGeom>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99"/>
                </a:solidFill>
                <a:effectLst/>
                <a:uLnTx/>
                <a:uFillTx/>
              </a:rPr>
              <a:t>Fascinating and crucial questions</a:t>
            </a:r>
            <a:endParaRPr kumimoji="0" lang="zh-CN" altLang="en-US" sz="2000" b="1" i="0" u="none" strike="noStrike" kern="0" cap="none" spc="0" normalizeH="0" baseline="0" noProof="0" dirty="0">
              <a:ln>
                <a:noFill/>
              </a:ln>
              <a:solidFill>
                <a:srgbClr val="000099"/>
              </a:solidFill>
              <a:effectLst/>
              <a:uLnTx/>
              <a:uFillTx/>
            </a:endParaRPr>
          </a:p>
        </p:txBody>
      </p:sp>
      <p:sp>
        <p:nvSpPr>
          <p:cNvPr id="22" name="矩形 21"/>
          <p:cNvSpPr/>
          <p:nvPr/>
        </p:nvSpPr>
        <p:spPr>
          <a:xfrm>
            <a:off x="642910" y="4746716"/>
            <a:ext cx="8143932" cy="369332"/>
          </a:xfrm>
          <a:prstGeom prst="rect">
            <a:avLst/>
          </a:prstGeom>
          <a:noFill/>
          <a:effectLst>
            <a:glow rad="139700">
              <a:srgbClr val="C0504D">
                <a:satMod val="175000"/>
                <a:alpha val="40000"/>
              </a:srgbClr>
            </a:glow>
          </a:effectLst>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800" b="1" i="1" u="none" strike="noStrike" kern="0" cap="none" spc="0" normalizeH="0" baseline="0" noProof="0" dirty="0">
                <a:ln>
                  <a:noFill/>
                </a:ln>
                <a:solidFill>
                  <a:srgbClr val="C0504D"/>
                </a:solidFill>
                <a:effectLst/>
                <a:uLnTx/>
                <a:uFillTx/>
              </a:rPr>
              <a:t>Next-generation facilities are being constructed or proposed worldwide:  </a:t>
            </a:r>
            <a:endParaRPr kumimoji="0" lang="zh-CN" altLang="en-US" sz="1800" b="1" i="0" u="none" strike="noStrike" kern="0" cap="none" spc="0" normalizeH="0" baseline="0" noProof="0" dirty="0">
              <a:ln>
                <a:noFill/>
              </a:ln>
              <a:solidFill>
                <a:srgbClr val="C0504D"/>
              </a:solidFill>
              <a:effectLst/>
              <a:uLnTx/>
              <a:uFillTx/>
            </a:endParaRPr>
          </a:p>
        </p:txBody>
      </p:sp>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l="25588" r="9838"/>
          <a:stretch/>
        </p:blipFill>
        <p:spPr>
          <a:xfrm>
            <a:off x="4308051" y="5227974"/>
            <a:ext cx="2064149" cy="1462958"/>
          </a:xfrm>
          <a:prstGeom prst="rect">
            <a:avLst/>
          </a:prstGeom>
        </p:spPr>
      </p:pic>
      <p:sp>
        <p:nvSpPr>
          <p:cNvPr id="25" name="圆角矩形 105"/>
          <p:cNvSpPr/>
          <p:nvPr/>
        </p:nvSpPr>
        <p:spPr>
          <a:xfrm>
            <a:off x="117625" y="156173"/>
            <a:ext cx="7301268" cy="415110"/>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a:defRPr/>
            </a:pPr>
            <a:r>
              <a:rPr lang="en-US" altLang="zh-CN" sz="2800" b="1" dirty="0">
                <a:solidFill>
                  <a:prstClr val="black"/>
                </a:solidFill>
                <a:latin typeface="Times New Roman" panose="02020603050405020304" pitchFamily="18" charset="0"/>
                <a:cs typeface="Times New Roman" panose="02020603050405020304" pitchFamily="18" charset="0"/>
              </a:rPr>
              <a:t>HIAF introduction and status </a:t>
            </a:r>
            <a:endParaRPr lang="zh-CN" altLang="en-US"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7341279"/>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24744"/>
            <a:ext cx="3804867" cy="2880320"/>
          </a:xfrm>
          <a:prstGeom prst="rect">
            <a:avLst/>
          </a:prstGeom>
          <a:noFill/>
          <a:extLst>
            <a:ext uri="{909E8E84-426E-40DD-AFC4-6F175D3DCCD1}">
              <a14:hiddenFill xmlns:a14="http://schemas.microsoft.com/office/drawing/2010/main">
                <a:solidFill>
                  <a:srgbClr val="FFFFFF"/>
                </a:solidFill>
              </a14:hiddenFill>
            </a:ext>
          </a:extLst>
        </p:spPr>
      </p:pic>
      <p:pic>
        <p:nvPicPr>
          <p:cNvPr id="3073"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124744"/>
            <a:ext cx="3804867" cy="28803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defRPr/>
            </a:pPr>
            <a:endParaRPr lang="zh-CN" altLang="en-US">
              <a:solidFill>
                <a:prstClr val="white"/>
              </a:solidFill>
            </a:endParaRPr>
          </a:p>
        </p:txBody>
      </p:sp>
      <p:sp>
        <p:nvSpPr>
          <p:cNvPr id="6" name="文本框 5"/>
          <p:cNvSpPr txBox="1"/>
          <p:nvPr/>
        </p:nvSpPr>
        <p:spPr>
          <a:xfrm>
            <a:off x="1403648" y="4149080"/>
            <a:ext cx="1261884" cy="369332"/>
          </a:xfrm>
          <a:prstGeom prst="rect">
            <a:avLst/>
          </a:prstGeom>
          <a:noFill/>
        </p:spPr>
        <p:txBody>
          <a:bodyPr wrap="none" rtlCol="0">
            <a:spAutoFit/>
          </a:bodyPr>
          <a:lstStyle/>
          <a:p>
            <a:pPr>
              <a:defRPr/>
            </a:pPr>
            <a:r>
              <a:rPr lang="en-US" altLang="zh-CN" dirty="0">
                <a:solidFill>
                  <a:prstClr val="black"/>
                </a:solidFill>
              </a:rPr>
              <a:t>transverse</a:t>
            </a:r>
            <a:endParaRPr lang="zh-CN" altLang="en-US" dirty="0">
              <a:solidFill>
                <a:prstClr val="black"/>
              </a:solidFill>
            </a:endParaRPr>
          </a:p>
        </p:txBody>
      </p:sp>
      <p:sp>
        <p:nvSpPr>
          <p:cNvPr id="7" name="文本框 6"/>
          <p:cNvSpPr txBox="1"/>
          <p:nvPr/>
        </p:nvSpPr>
        <p:spPr>
          <a:xfrm>
            <a:off x="6444208" y="4149080"/>
            <a:ext cx="1351652" cy="369332"/>
          </a:xfrm>
          <a:prstGeom prst="rect">
            <a:avLst/>
          </a:prstGeom>
          <a:noFill/>
        </p:spPr>
        <p:txBody>
          <a:bodyPr wrap="none" rtlCol="0">
            <a:spAutoFit/>
          </a:bodyPr>
          <a:lstStyle/>
          <a:p>
            <a:pPr>
              <a:defRPr/>
            </a:pPr>
            <a:r>
              <a:rPr lang="en-US" altLang="zh-CN" dirty="0">
                <a:solidFill>
                  <a:prstClr val="black"/>
                </a:solidFill>
              </a:rPr>
              <a:t>longitudinal</a:t>
            </a:r>
            <a:endParaRPr lang="zh-CN" altLang="en-US" dirty="0">
              <a:solidFill>
                <a:prstClr val="black"/>
              </a:solidFill>
            </a:endParaRPr>
          </a:p>
        </p:txBody>
      </p:sp>
      <p:sp>
        <p:nvSpPr>
          <p:cNvPr id="8" name="文本框 7"/>
          <p:cNvSpPr txBox="1"/>
          <p:nvPr/>
        </p:nvSpPr>
        <p:spPr>
          <a:xfrm rot="1763192">
            <a:off x="1071260" y="2274682"/>
            <a:ext cx="2377574" cy="369332"/>
          </a:xfrm>
          <a:prstGeom prst="rect">
            <a:avLst/>
          </a:prstGeom>
          <a:noFill/>
        </p:spPr>
        <p:txBody>
          <a:bodyPr wrap="none" rtlCol="0">
            <a:spAutoFit/>
          </a:bodyPr>
          <a:lstStyle/>
          <a:p>
            <a:pPr>
              <a:defRPr/>
            </a:pPr>
            <a:r>
              <a:rPr lang="en-US" altLang="zh-CN" dirty="0">
                <a:solidFill>
                  <a:srgbClr val="0000FF"/>
                </a:solidFill>
              </a:rPr>
              <a:t>goal beam parameter</a:t>
            </a:r>
            <a:endParaRPr lang="zh-CN" altLang="en-US" dirty="0">
              <a:solidFill>
                <a:srgbClr val="0000FF"/>
              </a:solidFill>
            </a:endParaRPr>
          </a:p>
        </p:txBody>
      </p:sp>
      <p:sp>
        <p:nvSpPr>
          <p:cNvPr id="9" name="文本框 8"/>
          <p:cNvSpPr txBox="1"/>
          <p:nvPr/>
        </p:nvSpPr>
        <p:spPr>
          <a:xfrm rot="4051921">
            <a:off x="5336992" y="2380237"/>
            <a:ext cx="2377574" cy="369332"/>
          </a:xfrm>
          <a:prstGeom prst="rect">
            <a:avLst/>
          </a:prstGeom>
          <a:noFill/>
        </p:spPr>
        <p:txBody>
          <a:bodyPr wrap="none" rtlCol="0">
            <a:spAutoFit/>
          </a:bodyPr>
          <a:lstStyle/>
          <a:p>
            <a:pPr>
              <a:defRPr/>
            </a:pPr>
            <a:r>
              <a:rPr lang="en-US" altLang="zh-CN" dirty="0">
                <a:solidFill>
                  <a:srgbClr val="0000FF"/>
                </a:solidFill>
              </a:rPr>
              <a:t>goal beam parameter</a:t>
            </a:r>
            <a:endParaRPr lang="zh-CN" altLang="en-US" dirty="0">
              <a:solidFill>
                <a:srgbClr val="0000FF"/>
              </a:solidFill>
            </a:endParaRPr>
          </a:p>
        </p:txBody>
      </p:sp>
      <p:sp>
        <p:nvSpPr>
          <p:cNvPr id="4" name="矩形 3"/>
          <p:cNvSpPr/>
          <p:nvPr/>
        </p:nvSpPr>
        <p:spPr>
          <a:xfrm>
            <a:off x="838186" y="4869160"/>
            <a:ext cx="5606022" cy="369332"/>
          </a:xfrm>
          <a:prstGeom prst="rect">
            <a:avLst/>
          </a:prstGeom>
        </p:spPr>
        <p:txBody>
          <a:bodyPr wrap="none">
            <a:spAutoFit/>
          </a:bodyPr>
          <a:lstStyle/>
          <a:p>
            <a:pPr>
              <a:defRPr/>
            </a:pPr>
            <a:r>
              <a:rPr lang="en-US" altLang="zh-CN" dirty="0">
                <a:solidFill>
                  <a:prstClr val="black"/>
                </a:solidFill>
              </a:rPr>
              <a:t>10 sec &lt; </a:t>
            </a:r>
            <a:r>
              <a:rPr lang="en-US" altLang="zh-CN" dirty="0" err="1">
                <a:solidFill>
                  <a:prstClr val="black"/>
                </a:solidFill>
              </a:rPr>
              <a:t>t</a:t>
            </a:r>
            <a:r>
              <a:rPr lang="en-US" altLang="zh-CN" baseline="-25000" dirty="0" err="1">
                <a:solidFill>
                  <a:prstClr val="black"/>
                </a:solidFill>
              </a:rPr>
              <a:t>cooling</a:t>
            </a:r>
            <a:r>
              <a:rPr lang="en-US" altLang="zh-CN" dirty="0">
                <a:solidFill>
                  <a:prstClr val="black"/>
                </a:solidFill>
              </a:rPr>
              <a:t> &lt; 100 sec is needed for 60 GeV EIC!</a:t>
            </a:r>
            <a:endParaRPr lang="zh-CN" altLang="en-US" dirty="0">
              <a:solidFill>
                <a:prstClr val="white"/>
              </a:solidFill>
            </a:endParaRPr>
          </a:p>
        </p:txBody>
      </p:sp>
      <mc:AlternateContent xmlns:mc="http://schemas.openxmlformats.org/markup-compatibility/2006" xmlns:a14="http://schemas.microsoft.com/office/drawing/2010/main">
        <mc:Choice Requires="a14">
          <p:sp>
            <p:nvSpPr>
              <p:cNvPr id="5" name="矩形 4"/>
              <p:cNvSpPr/>
              <p:nvPr/>
            </p:nvSpPr>
            <p:spPr>
              <a:xfrm>
                <a:off x="3011104" y="5444652"/>
                <a:ext cx="2168735" cy="721223"/>
              </a:xfrm>
              <a:prstGeom prst="rect">
                <a:avLst/>
              </a:prstGeom>
            </p:spPr>
            <p:txBody>
              <a:bodyPr wrap="none">
                <a:spAutoFit/>
              </a:bodyPr>
              <a:lstStyle/>
              <a:p>
                <a:pPr>
                  <a:defRPr/>
                </a:pPr>
                <a14:m>
                  <m:oMathPara xmlns:m="http://schemas.openxmlformats.org/officeDocument/2006/math">
                    <m:oMathParaPr>
                      <m:jc m:val="centerGroup"/>
                    </m:oMathParaPr>
                    <m:oMath xmlns:m="http://schemas.openxmlformats.org/officeDocument/2006/math">
                      <m:f>
                        <m:fPr>
                          <m:ctrlPr>
                            <a:rPr lang="zh-CN" altLang="en-US" i="1" smtClean="0">
                              <a:solidFill>
                                <a:prstClr val="black"/>
                              </a:solidFill>
                              <a:latin typeface="Cambria Math" panose="02040503050406030204" pitchFamily="18" charset="0"/>
                            </a:rPr>
                          </m:ctrlPr>
                        </m:fPr>
                        <m:num>
                          <m:r>
                            <a:rPr lang="zh-CN" altLang="en-US">
                              <a:solidFill>
                                <a:prstClr val="black"/>
                              </a:solidFill>
                              <a:latin typeface="Cambria Math" panose="02040503050406030204" pitchFamily="18" charset="0"/>
                            </a:rPr>
                            <m:t>1</m:t>
                          </m:r>
                        </m:num>
                        <m:den>
                          <m:sSub>
                            <m:sSubPr>
                              <m:ctrlPr>
                                <a:rPr lang="zh-CN" altLang="en-US" i="1">
                                  <a:solidFill>
                                    <a:prstClr val="black"/>
                                  </a:solidFill>
                                  <a:latin typeface="Cambria Math" panose="02040503050406030204" pitchFamily="18" charset="0"/>
                                </a:rPr>
                              </m:ctrlPr>
                            </m:sSubPr>
                            <m:e>
                              <m:r>
                                <a:rPr lang="zh-CN" altLang="en-US" i="1">
                                  <a:solidFill>
                                    <a:prstClr val="black"/>
                                  </a:solidFill>
                                  <a:latin typeface="Cambria Math" panose="02040503050406030204" pitchFamily="18" charset="0"/>
                                </a:rPr>
                                <m:t>𝜏</m:t>
                              </m:r>
                            </m:e>
                            <m:sub>
                              <m:r>
                                <a:rPr lang="zh-CN" altLang="en-US" i="1">
                                  <a:solidFill>
                                    <a:prstClr val="black"/>
                                  </a:solidFill>
                                  <a:latin typeface="Cambria Math" panose="02040503050406030204" pitchFamily="18" charset="0"/>
                                </a:rPr>
                                <m:t>𝑐𝑜𝑜𝑙</m:t>
                              </m:r>
                            </m:sub>
                          </m:sSub>
                        </m:den>
                      </m:f>
                      <m:r>
                        <a:rPr lang="zh-CN" altLang="en-US">
                          <a:solidFill>
                            <a:prstClr val="black"/>
                          </a:solidFill>
                          <a:latin typeface="Cambria Math" panose="02040503050406030204" pitchFamily="18" charset="0"/>
                        </a:rPr>
                        <m:t>∝</m:t>
                      </m:r>
                      <m:f>
                        <m:fPr>
                          <m:ctrlPr>
                            <a:rPr lang="zh-CN" altLang="en-US" i="1">
                              <a:solidFill>
                                <a:prstClr val="black"/>
                              </a:solidFill>
                              <a:latin typeface="Cambria Math" panose="02040503050406030204" pitchFamily="18" charset="0"/>
                            </a:rPr>
                          </m:ctrlPr>
                        </m:fPr>
                        <m:num>
                          <m:sSup>
                            <m:sSupPr>
                              <m:ctrlPr>
                                <a:rPr lang="zh-CN" altLang="en-US" i="1">
                                  <a:solidFill>
                                    <a:prstClr val="black"/>
                                  </a:solidFill>
                                  <a:latin typeface="Cambria Math" panose="02040503050406030204" pitchFamily="18" charset="0"/>
                                </a:rPr>
                              </m:ctrlPr>
                            </m:sSupPr>
                            <m:e>
                              <m:r>
                                <a:rPr lang="zh-CN" altLang="en-US" i="1">
                                  <a:solidFill>
                                    <a:prstClr val="black"/>
                                  </a:solidFill>
                                  <a:latin typeface="Cambria Math" panose="02040503050406030204" pitchFamily="18" charset="0"/>
                                </a:rPr>
                                <m:t>𝑍</m:t>
                              </m:r>
                            </m:e>
                            <m:sup>
                              <m:r>
                                <a:rPr lang="zh-CN" altLang="en-US">
                                  <a:solidFill>
                                    <a:prstClr val="black"/>
                                  </a:solidFill>
                                  <a:latin typeface="Cambria Math" panose="02040503050406030204" pitchFamily="18" charset="0"/>
                                </a:rPr>
                                <m:t>2</m:t>
                              </m:r>
                            </m:sup>
                          </m:sSup>
                        </m:num>
                        <m:den>
                          <m:r>
                            <a:rPr lang="zh-CN" altLang="en-US" i="1">
                              <a:solidFill>
                                <a:prstClr val="black"/>
                              </a:solidFill>
                              <a:latin typeface="Cambria Math" panose="02040503050406030204" pitchFamily="18" charset="0"/>
                            </a:rPr>
                            <m:t>𝐴</m:t>
                          </m:r>
                        </m:den>
                      </m:f>
                      <m:f>
                        <m:fPr>
                          <m:ctrlPr>
                            <a:rPr lang="zh-CN" altLang="en-US" i="1">
                              <a:solidFill>
                                <a:prstClr val="black"/>
                              </a:solidFill>
                              <a:latin typeface="Cambria Math" panose="02040503050406030204" pitchFamily="18" charset="0"/>
                            </a:rPr>
                          </m:ctrlPr>
                        </m:fPr>
                        <m:num>
                          <m:sSub>
                            <m:sSubPr>
                              <m:ctrlPr>
                                <a:rPr lang="zh-CN" altLang="en-US" i="1">
                                  <a:solidFill>
                                    <a:prstClr val="black"/>
                                  </a:solidFill>
                                  <a:latin typeface="Cambria Math" panose="02040503050406030204" pitchFamily="18" charset="0"/>
                                </a:rPr>
                              </m:ctrlPr>
                            </m:sSubPr>
                            <m:e>
                              <m:r>
                                <a:rPr lang="zh-CN" altLang="en-US" i="1">
                                  <a:solidFill>
                                    <a:prstClr val="black"/>
                                  </a:solidFill>
                                  <a:latin typeface="Cambria Math" panose="02040503050406030204" pitchFamily="18" charset="0"/>
                                </a:rPr>
                                <m:t>𝑛</m:t>
                              </m:r>
                            </m:e>
                            <m:sub>
                              <m:r>
                                <a:rPr lang="zh-CN" altLang="en-US" i="1">
                                  <a:solidFill>
                                    <a:prstClr val="black"/>
                                  </a:solidFill>
                                  <a:latin typeface="Cambria Math" panose="02040503050406030204" pitchFamily="18" charset="0"/>
                                </a:rPr>
                                <m:t>𝑒</m:t>
                              </m:r>
                            </m:sub>
                          </m:sSub>
                          <m:sSub>
                            <m:sSubPr>
                              <m:ctrlPr>
                                <a:rPr lang="zh-CN" altLang="en-US" i="1">
                                  <a:solidFill>
                                    <a:prstClr val="black"/>
                                  </a:solidFill>
                                  <a:latin typeface="Cambria Math" panose="02040503050406030204" pitchFamily="18" charset="0"/>
                                </a:rPr>
                              </m:ctrlPr>
                            </m:sSubPr>
                            <m:e>
                              <m:r>
                                <a:rPr lang="zh-CN" altLang="en-US" i="1">
                                  <a:solidFill>
                                    <a:prstClr val="black"/>
                                  </a:solidFill>
                                  <a:latin typeface="Cambria Math" panose="02040503050406030204" pitchFamily="18" charset="0"/>
                                </a:rPr>
                                <m:t>𝐿</m:t>
                              </m:r>
                            </m:e>
                            <m:sub>
                              <m:r>
                                <a:rPr lang="zh-CN" altLang="en-US" i="1">
                                  <a:solidFill>
                                    <a:prstClr val="black"/>
                                  </a:solidFill>
                                  <a:latin typeface="Cambria Math" panose="02040503050406030204" pitchFamily="18" charset="0"/>
                                </a:rPr>
                                <m:t>𝑐</m:t>
                              </m:r>
                            </m:sub>
                          </m:sSub>
                        </m:num>
                        <m:den>
                          <m:sSup>
                            <m:sSupPr>
                              <m:ctrlPr>
                                <a:rPr lang="zh-CN" altLang="en-US" i="1">
                                  <a:solidFill>
                                    <a:prstClr val="black"/>
                                  </a:solidFill>
                                  <a:latin typeface="Cambria Math" panose="02040503050406030204" pitchFamily="18" charset="0"/>
                                </a:rPr>
                              </m:ctrlPr>
                            </m:sSupPr>
                            <m:e>
                              <m:r>
                                <a:rPr lang="zh-CN" altLang="en-US" i="1">
                                  <a:solidFill>
                                    <a:prstClr val="black"/>
                                  </a:solidFill>
                                  <a:latin typeface="Cambria Math" panose="02040503050406030204" pitchFamily="18" charset="0"/>
                                </a:rPr>
                                <m:t>𝛽</m:t>
                              </m:r>
                            </m:e>
                            <m:sup>
                              <m:r>
                                <a:rPr lang="zh-CN" altLang="en-US">
                                  <a:solidFill>
                                    <a:prstClr val="black"/>
                                  </a:solidFill>
                                  <a:latin typeface="Cambria Math" panose="02040503050406030204" pitchFamily="18" charset="0"/>
                                </a:rPr>
                                <m:t>3</m:t>
                              </m:r>
                            </m:sup>
                          </m:sSup>
                          <m:sSup>
                            <m:sSupPr>
                              <m:ctrlPr>
                                <a:rPr lang="zh-CN" altLang="en-US" i="1" smtClean="0">
                                  <a:solidFill>
                                    <a:srgbClr val="FF0000"/>
                                  </a:solidFill>
                                  <a:latin typeface="Cambria Math" panose="02040503050406030204" pitchFamily="18" charset="0"/>
                                </a:rPr>
                              </m:ctrlPr>
                            </m:sSupPr>
                            <m:e>
                              <m:r>
                                <a:rPr lang="zh-CN" altLang="en-US" i="1">
                                  <a:solidFill>
                                    <a:srgbClr val="FF0000"/>
                                  </a:solidFill>
                                  <a:latin typeface="Cambria Math" panose="02040503050406030204" pitchFamily="18" charset="0"/>
                                </a:rPr>
                                <m:t>𝛾</m:t>
                              </m:r>
                            </m:e>
                            <m:sup>
                              <m:r>
                                <a:rPr lang="zh-CN" altLang="en-US">
                                  <a:solidFill>
                                    <a:srgbClr val="FF0000"/>
                                  </a:solidFill>
                                  <a:latin typeface="Cambria Math" panose="02040503050406030204" pitchFamily="18" charset="0"/>
                                </a:rPr>
                                <m:t>5</m:t>
                              </m:r>
                            </m:sup>
                          </m:sSup>
                          <m:sSubSup>
                            <m:sSubSupPr>
                              <m:ctrlPr>
                                <a:rPr lang="zh-CN" altLang="en-US" i="1">
                                  <a:solidFill>
                                    <a:prstClr val="black"/>
                                  </a:solidFill>
                                  <a:latin typeface="Cambria Math" panose="02040503050406030204" pitchFamily="18" charset="0"/>
                                </a:rPr>
                              </m:ctrlPr>
                            </m:sSubSupPr>
                            <m:e>
                              <m:r>
                                <a:rPr lang="zh-CN" altLang="en-US" i="1">
                                  <a:solidFill>
                                    <a:prstClr val="black"/>
                                  </a:solidFill>
                                  <a:latin typeface="Cambria Math" panose="02040503050406030204" pitchFamily="18" charset="0"/>
                                </a:rPr>
                                <m:t>𝜃</m:t>
                              </m:r>
                            </m:e>
                            <m:sub>
                              <m:r>
                                <a:rPr lang="zh-CN" altLang="en-US" i="1">
                                  <a:solidFill>
                                    <a:prstClr val="black"/>
                                  </a:solidFill>
                                  <a:latin typeface="Cambria Math" panose="02040503050406030204" pitchFamily="18" charset="0"/>
                                </a:rPr>
                                <m:t>𝑟𝑒𝑙</m:t>
                              </m:r>
                            </m:sub>
                            <m:sup>
                              <m:r>
                                <a:rPr lang="zh-CN" altLang="en-US">
                                  <a:solidFill>
                                    <a:prstClr val="black"/>
                                  </a:solidFill>
                                  <a:latin typeface="Cambria Math" panose="02040503050406030204" pitchFamily="18" charset="0"/>
                                </a:rPr>
                                <m:t>3</m:t>
                              </m:r>
                            </m:sup>
                          </m:sSubSup>
                        </m:den>
                      </m:f>
                    </m:oMath>
                  </m:oMathPara>
                </a14:m>
                <a:endParaRPr lang="zh-CN" altLang="en-US" dirty="0">
                  <a:solidFill>
                    <a:prstClr val="black"/>
                  </a:solidFill>
                </a:endParaRPr>
              </a:p>
            </p:txBody>
          </p:sp>
        </mc:Choice>
        <mc:Fallback xmlns="">
          <p:sp>
            <p:nvSpPr>
              <p:cNvPr id="5" name="矩形 4"/>
              <p:cNvSpPr>
                <a:spLocks noRot="1" noChangeAspect="1" noMove="1" noResize="1" noEditPoints="1" noAdjustHandles="1" noChangeArrowheads="1" noChangeShapeType="1" noTextEdit="1"/>
              </p:cNvSpPr>
              <p:nvPr/>
            </p:nvSpPr>
            <p:spPr>
              <a:xfrm>
                <a:off x="3011104" y="5444652"/>
                <a:ext cx="2168735" cy="721223"/>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00046588"/>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1547664" y="908720"/>
          <a:ext cx="5688633" cy="5644482"/>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1804820">
                  <a:extLst>
                    <a:ext uri="{9D8B030D-6E8A-4147-A177-3AD203B41FA5}">
                      <a16:colId xmlns:a16="http://schemas.microsoft.com/office/drawing/2014/main" val="20001"/>
                    </a:ext>
                  </a:extLst>
                </a:gridCol>
                <a:gridCol w="1651565">
                  <a:extLst>
                    <a:ext uri="{9D8B030D-6E8A-4147-A177-3AD203B41FA5}">
                      <a16:colId xmlns:a16="http://schemas.microsoft.com/office/drawing/2014/main" val="20002"/>
                    </a:ext>
                  </a:extLst>
                </a:gridCol>
              </a:tblGrid>
              <a:tr h="278177">
                <a:tc>
                  <a:txBody>
                    <a:bodyPr/>
                    <a:lstStyle/>
                    <a:p>
                      <a:pPr indent="127000" algn="ctr">
                        <a:lnSpc>
                          <a:spcPct val="125000"/>
                        </a:lnSpc>
                        <a:spcBef>
                          <a:spcPts val="360"/>
                        </a:spcBef>
                        <a:spcAft>
                          <a:spcPts val="0"/>
                        </a:spcAft>
                      </a:pPr>
                      <a:endParaRPr lang="en-US" sz="1300" kern="100" dirty="0">
                        <a:latin typeface="Times New Roman"/>
                        <a:ea typeface="仿宋"/>
                      </a:endParaRPr>
                    </a:p>
                  </a:txBody>
                  <a:tcPr marL="46892" marR="46892" marT="0" marB="0" anchor="ctr"/>
                </a:tc>
                <a:tc>
                  <a:txBody>
                    <a:bodyPr/>
                    <a:lstStyle/>
                    <a:p>
                      <a:pPr indent="127000" algn="ctr">
                        <a:lnSpc>
                          <a:spcPct val="125000"/>
                        </a:lnSpc>
                        <a:spcBef>
                          <a:spcPts val="360"/>
                        </a:spcBef>
                        <a:spcAft>
                          <a:spcPts val="0"/>
                        </a:spcAft>
                      </a:pPr>
                      <a:r>
                        <a:rPr lang="en-US" sz="1300" kern="100" dirty="0"/>
                        <a:t>p</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e</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10000"/>
                  </a:ext>
                </a:extLst>
              </a:tr>
              <a:tr h="264733">
                <a:tc>
                  <a:txBody>
                    <a:bodyPr/>
                    <a:lstStyle/>
                    <a:p>
                      <a:pPr indent="127000" algn="ctr">
                        <a:lnSpc>
                          <a:spcPct val="125000"/>
                        </a:lnSpc>
                        <a:spcBef>
                          <a:spcPts val="360"/>
                        </a:spcBef>
                        <a:spcAft>
                          <a:spcPts val="0"/>
                        </a:spcAft>
                      </a:pPr>
                      <a:r>
                        <a:rPr lang="en-US" altLang="zh-CN" sz="1300" kern="100" dirty="0"/>
                        <a:t>circumference</a:t>
                      </a:r>
                      <a:r>
                        <a:rPr lang="en-US" sz="1300" kern="100" dirty="0"/>
                        <a:t>(m)</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1200</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1200</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10001"/>
                  </a:ext>
                </a:extLst>
              </a:tr>
              <a:tr h="264733">
                <a:tc>
                  <a:txBody>
                    <a:bodyPr/>
                    <a:lstStyle/>
                    <a:p>
                      <a:pPr indent="127000" algn="ctr">
                        <a:lnSpc>
                          <a:spcPct val="125000"/>
                        </a:lnSpc>
                        <a:spcBef>
                          <a:spcPts val="360"/>
                        </a:spcBef>
                        <a:spcAft>
                          <a:spcPts val="0"/>
                        </a:spcAft>
                      </a:pPr>
                      <a:r>
                        <a:rPr lang="en-US" altLang="zh-CN" sz="1300" kern="100" dirty="0"/>
                        <a:t>energy</a:t>
                      </a:r>
                      <a:r>
                        <a:rPr lang="en-US" sz="1300" kern="100" dirty="0"/>
                        <a:t>(GeV)</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60</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5</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10002"/>
                  </a:ext>
                </a:extLst>
              </a:tr>
              <a:tr h="264733">
                <a:tc>
                  <a:txBody>
                    <a:bodyPr/>
                    <a:lstStyle/>
                    <a:p>
                      <a:pPr indent="127000" algn="ctr">
                        <a:lnSpc>
                          <a:spcPct val="125000"/>
                        </a:lnSpc>
                        <a:spcBef>
                          <a:spcPts val="360"/>
                        </a:spcBef>
                        <a:spcAft>
                          <a:spcPts val="0"/>
                        </a:spcAft>
                      </a:pPr>
                      <a:r>
                        <a:rPr lang="en-US" altLang="zh-CN" sz="1300" kern="100" dirty="0" err="1"/>
                        <a:t>Bρ</a:t>
                      </a:r>
                      <a:r>
                        <a:rPr lang="en-US" sz="1300" kern="100" dirty="0"/>
                        <a:t>(</a:t>
                      </a:r>
                      <a:r>
                        <a:rPr lang="en-US" sz="1300" kern="100" dirty="0" err="1"/>
                        <a:t>T·m</a:t>
                      </a:r>
                      <a:r>
                        <a:rPr lang="en-US" sz="1300" kern="100" dirty="0"/>
                        <a:t>)</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203</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16.7</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10003"/>
                  </a:ext>
                </a:extLst>
              </a:tr>
              <a:tr h="264733">
                <a:tc>
                  <a:txBody>
                    <a:bodyPr/>
                    <a:lstStyle/>
                    <a:p>
                      <a:pPr indent="127000" algn="ctr">
                        <a:lnSpc>
                          <a:spcPct val="125000"/>
                        </a:lnSpc>
                        <a:spcBef>
                          <a:spcPts val="360"/>
                        </a:spcBef>
                        <a:spcAft>
                          <a:spcPts val="0"/>
                        </a:spcAft>
                      </a:pPr>
                      <a:r>
                        <a:rPr lang="en-US" altLang="zh-CN" sz="1300" kern="100" dirty="0" err="1"/>
                        <a:t>f</a:t>
                      </a:r>
                      <a:r>
                        <a:rPr lang="en-US" altLang="zh-CN" sz="1300" kern="100" baseline="-25000" dirty="0" err="1"/>
                        <a:t>collision</a:t>
                      </a:r>
                      <a:r>
                        <a:rPr lang="en-US" sz="1300" kern="100" dirty="0"/>
                        <a:t>(MHz)</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750</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750</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10004"/>
                  </a:ext>
                </a:extLst>
              </a:tr>
              <a:tr h="264733">
                <a:tc>
                  <a:txBody>
                    <a:bodyPr/>
                    <a:lstStyle/>
                    <a:p>
                      <a:pPr indent="127000" algn="ctr">
                        <a:lnSpc>
                          <a:spcPct val="125000"/>
                        </a:lnSpc>
                        <a:spcBef>
                          <a:spcPts val="360"/>
                        </a:spcBef>
                        <a:spcAft>
                          <a:spcPts val="0"/>
                        </a:spcAft>
                      </a:pPr>
                      <a:r>
                        <a:rPr lang="en-US" altLang="zh-CN" sz="1300" kern="100" dirty="0"/>
                        <a:t>particles per bunch</a:t>
                      </a:r>
                      <a:r>
                        <a:rPr lang="en-US" sz="1300" kern="100" dirty="0"/>
                        <a:t>(×10</a:t>
                      </a:r>
                      <a:r>
                        <a:rPr lang="en-US" sz="1300" kern="100" baseline="30000" dirty="0"/>
                        <a:t>10</a:t>
                      </a:r>
                      <a:r>
                        <a:rPr lang="en-US" sz="1300" kern="100" dirty="0"/>
                        <a:t>)</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altLang="zh-CN" sz="1300" kern="100" dirty="0">
                          <a:latin typeface="+mn-lt"/>
                          <a:ea typeface="+mn-ea"/>
                        </a:rPr>
                        <a:t>0.5</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3.2</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10007"/>
                  </a:ext>
                </a:extLst>
              </a:tr>
              <a:tr h="264733">
                <a:tc>
                  <a:txBody>
                    <a:bodyPr/>
                    <a:lstStyle/>
                    <a:p>
                      <a:pPr indent="127000" algn="ctr">
                        <a:lnSpc>
                          <a:spcPct val="125000"/>
                        </a:lnSpc>
                        <a:spcBef>
                          <a:spcPts val="360"/>
                        </a:spcBef>
                        <a:spcAft>
                          <a:spcPts val="0"/>
                        </a:spcAft>
                      </a:pPr>
                      <a:r>
                        <a:rPr lang="en-US" sz="1300" kern="100" dirty="0" err="1"/>
                        <a:t>ε</a:t>
                      </a:r>
                      <a:r>
                        <a:rPr lang="en-US" sz="1300" kern="100" baseline="-25000" dirty="0" err="1"/>
                        <a:t>x</a:t>
                      </a:r>
                      <a:r>
                        <a:rPr lang="en-US" sz="1300" kern="100" baseline="0" dirty="0"/>
                        <a:t>, </a:t>
                      </a:r>
                      <a:r>
                        <a:rPr lang="en-US" altLang="zh-CN" sz="1300" kern="100" dirty="0" err="1"/>
                        <a:t>ε</a:t>
                      </a:r>
                      <a:r>
                        <a:rPr lang="en-US" altLang="zh-CN" sz="1300" kern="100" baseline="-25000" dirty="0" err="1"/>
                        <a:t>y</a:t>
                      </a:r>
                      <a:r>
                        <a:rPr lang="en-US" sz="1300" kern="100" dirty="0"/>
                        <a:t>(</a:t>
                      </a:r>
                      <a:r>
                        <a:rPr lang="en-US" sz="1300" kern="100" dirty="0" err="1"/>
                        <a:t>nm·rad</a:t>
                      </a:r>
                      <a:r>
                        <a:rPr lang="en-US" sz="1300" kern="100" dirty="0"/>
                        <a:t>, </a:t>
                      </a:r>
                      <a:r>
                        <a:rPr lang="en-US" sz="1300" kern="100" dirty="0" err="1"/>
                        <a:t>rms</a:t>
                      </a:r>
                      <a:r>
                        <a:rPr lang="en-US" sz="1300" kern="100" dirty="0"/>
                        <a:t>)</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altLang="zh-CN" sz="1300" kern="100" dirty="0">
                          <a:latin typeface="+mn-lt"/>
                          <a:ea typeface="+mn-ea"/>
                        </a:rPr>
                        <a:t>100</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10</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10008"/>
                  </a:ext>
                </a:extLst>
              </a:tr>
              <a:tr h="264733">
                <a:tc>
                  <a:txBody>
                    <a:bodyPr/>
                    <a:lstStyle/>
                    <a:p>
                      <a:pPr indent="127000" algn="ctr">
                        <a:lnSpc>
                          <a:spcPct val="125000"/>
                        </a:lnSpc>
                        <a:spcBef>
                          <a:spcPts val="360"/>
                        </a:spcBef>
                        <a:spcAft>
                          <a:spcPts val="0"/>
                        </a:spcAft>
                      </a:pPr>
                      <a:r>
                        <a:rPr lang="en-US" sz="1300" kern="100" dirty="0"/>
                        <a:t>β</a:t>
                      </a:r>
                      <a:r>
                        <a:rPr lang="en-US" sz="1300" kern="100" baseline="30000" dirty="0"/>
                        <a:t>*</a:t>
                      </a:r>
                      <a:r>
                        <a:rPr lang="en-US" sz="1300" kern="100" baseline="-25000" dirty="0"/>
                        <a:t>x</a:t>
                      </a:r>
                      <a:r>
                        <a:rPr lang="en-US" sz="1300" kern="100" baseline="0" dirty="0"/>
                        <a:t>/</a:t>
                      </a:r>
                      <a:r>
                        <a:rPr lang="en-US" altLang="zh-CN" sz="1300" kern="100" dirty="0"/>
                        <a:t>β</a:t>
                      </a:r>
                      <a:r>
                        <a:rPr lang="en-US" altLang="zh-CN" sz="1300" kern="100" baseline="30000" dirty="0"/>
                        <a:t>*</a:t>
                      </a:r>
                      <a:r>
                        <a:rPr lang="en-US" altLang="zh-CN" sz="1300" kern="100" baseline="-25000" dirty="0"/>
                        <a:t>y </a:t>
                      </a:r>
                      <a:r>
                        <a:rPr lang="en-US" sz="1300" kern="100" dirty="0"/>
                        <a:t>(m)</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0.02/0.01</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0.2/0.1</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10010"/>
                  </a:ext>
                </a:extLst>
              </a:tr>
              <a:tr h="264733">
                <a:tc>
                  <a:txBody>
                    <a:bodyPr/>
                    <a:lstStyle/>
                    <a:p>
                      <a:pPr indent="127000" algn="ctr">
                        <a:lnSpc>
                          <a:spcPct val="125000"/>
                        </a:lnSpc>
                        <a:spcBef>
                          <a:spcPts val="360"/>
                        </a:spcBef>
                        <a:spcAft>
                          <a:spcPts val="0"/>
                        </a:spcAft>
                      </a:pPr>
                      <a:r>
                        <a:rPr lang="en-US" altLang="zh-CN" sz="1300" kern="100" dirty="0">
                          <a:latin typeface="Times New Roman"/>
                          <a:ea typeface="宋体"/>
                        </a:rPr>
                        <a:t>IBS rate</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altLang="zh-CN" sz="1300" kern="100" dirty="0">
                          <a:latin typeface="Times New Roman"/>
                          <a:ea typeface="宋体"/>
                        </a:rPr>
                        <a:t>0.0003(H,V),0.0018(L)</a:t>
                      </a:r>
                    </a:p>
                  </a:txBody>
                  <a:tcPr marL="46892" marR="46892" marT="0" marB="0" anchor="ctr"/>
                </a:tc>
                <a:tc>
                  <a:txBody>
                    <a:bodyPr/>
                    <a:lstStyle/>
                    <a:p>
                      <a:pPr marL="0" marR="0" indent="127000" algn="ctr" defTabSz="457200" rtl="0" eaLnBrk="1" fontAlgn="auto" latinLnBrk="0" hangingPunct="1">
                        <a:lnSpc>
                          <a:spcPct val="125000"/>
                        </a:lnSpc>
                        <a:spcBef>
                          <a:spcPts val="360"/>
                        </a:spcBef>
                        <a:spcAft>
                          <a:spcPts val="0"/>
                        </a:spcAft>
                        <a:buClrTx/>
                        <a:buSzTx/>
                        <a:buFontTx/>
                        <a:buNone/>
                        <a:tabLst/>
                        <a:defRPr/>
                      </a:pPr>
                      <a:r>
                        <a:rPr lang="en-US" altLang="zh-CN" sz="1300" kern="100" dirty="0"/>
                        <a:t>—</a:t>
                      </a:r>
                      <a:endParaRPr lang="zh-CN" altLang="zh-CN" sz="1300" kern="100" dirty="0">
                        <a:latin typeface="Times New Roman"/>
                        <a:ea typeface="+mn-ea"/>
                      </a:endParaRPr>
                    </a:p>
                  </a:txBody>
                  <a:tcPr marL="46892" marR="46892" marT="0" marB="0" anchor="ctr"/>
                </a:tc>
                <a:extLst>
                  <a:ext uri="{0D108BD9-81ED-4DB2-BD59-A6C34878D82A}">
                    <a16:rowId xmlns:a16="http://schemas.microsoft.com/office/drawing/2014/main" val="1013698653"/>
                  </a:ext>
                </a:extLst>
              </a:tr>
              <a:tr h="264733">
                <a:tc>
                  <a:txBody>
                    <a:bodyPr/>
                    <a:lstStyle/>
                    <a:p>
                      <a:pPr indent="127000" algn="ctr">
                        <a:lnSpc>
                          <a:spcPct val="125000"/>
                        </a:lnSpc>
                        <a:spcBef>
                          <a:spcPts val="360"/>
                        </a:spcBef>
                        <a:spcAft>
                          <a:spcPts val="0"/>
                        </a:spcAft>
                      </a:pPr>
                      <a:r>
                        <a:rPr lang="en-US" altLang="zh-CN" sz="1300" kern="100" dirty="0"/>
                        <a:t>bunch</a:t>
                      </a:r>
                      <a:r>
                        <a:rPr lang="zh-CN" altLang="en-US" sz="1300" kern="100" dirty="0"/>
                        <a:t> </a:t>
                      </a:r>
                      <a:r>
                        <a:rPr lang="en-US" altLang="zh-CN" sz="1300" kern="100" dirty="0"/>
                        <a:t>length</a:t>
                      </a:r>
                      <a:r>
                        <a:rPr lang="en-US" sz="1300" kern="100" dirty="0"/>
                        <a:t>(m)</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0.03</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0.01</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2110436271"/>
                  </a:ext>
                </a:extLst>
              </a:tr>
              <a:tr h="264733">
                <a:tc>
                  <a:txBody>
                    <a:bodyPr/>
                    <a:lstStyle/>
                    <a:p>
                      <a:pPr indent="127000" algn="ctr">
                        <a:lnSpc>
                          <a:spcPct val="125000"/>
                        </a:lnSpc>
                        <a:spcBef>
                          <a:spcPts val="360"/>
                        </a:spcBef>
                        <a:spcAft>
                          <a:spcPts val="0"/>
                        </a:spcAft>
                      </a:pPr>
                      <a:r>
                        <a:rPr lang="en-US" altLang="zh-CN" sz="1300" kern="100" dirty="0" err="1">
                          <a:latin typeface="Times New Roman"/>
                          <a:ea typeface="宋体"/>
                        </a:rPr>
                        <a:t>dp</a:t>
                      </a:r>
                      <a:r>
                        <a:rPr lang="en-US" altLang="zh-CN" sz="1300" kern="100" dirty="0">
                          <a:latin typeface="Times New Roman"/>
                          <a:ea typeface="宋体"/>
                        </a:rPr>
                        <a:t>/p</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altLang="zh-CN" sz="1300" kern="100" dirty="0">
                          <a:latin typeface="Times New Roman"/>
                          <a:ea typeface="宋体"/>
                        </a:rPr>
                        <a:t>3e-4</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670107875"/>
                  </a:ext>
                </a:extLst>
              </a:tr>
              <a:tr h="329354">
                <a:tc>
                  <a:txBody>
                    <a:bodyPr/>
                    <a:lstStyle/>
                    <a:p>
                      <a:pPr indent="127000" algn="ctr">
                        <a:lnSpc>
                          <a:spcPct val="125000"/>
                        </a:lnSpc>
                        <a:spcBef>
                          <a:spcPts val="360"/>
                        </a:spcBef>
                        <a:spcAft>
                          <a:spcPts val="0"/>
                        </a:spcAft>
                      </a:pPr>
                      <a:r>
                        <a:rPr lang="en-US" sz="1300" kern="100" dirty="0"/>
                        <a:t>Beam-Beam Parameter </a:t>
                      </a:r>
                      <a:r>
                        <a:rPr lang="en-US" sz="1300" kern="100" dirty="0" err="1"/>
                        <a:t>ξ</a:t>
                      </a:r>
                      <a:r>
                        <a:rPr lang="en-US" sz="1300" kern="100" baseline="-25000" dirty="0" err="1"/>
                        <a:t>y</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solidFill>
                            <a:schemeClr val="bg2"/>
                          </a:solidFill>
                        </a:rPr>
                        <a:t>0.0015</a:t>
                      </a:r>
                      <a:endParaRPr lang="zh-CN" sz="1300" kern="100" dirty="0">
                        <a:solidFill>
                          <a:srgbClr val="FF0000"/>
                        </a:solidFill>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solidFill>
                            <a:schemeClr val="bg2"/>
                          </a:solidFill>
                        </a:rPr>
                        <a:t>0.01</a:t>
                      </a:r>
                      <a:endParaRPr lang="zh-CN" sz="1300" kern="100" dirty="0">
                        <a:solidFill>
                          <a:schemeClr val="bg2"/>
                        </a:solidFill>
                        <a:latin typeface="Times New Roman"/>
                        <a:ea typeface="宋体"/>
                      </a:endParaRPr>
                    </a:p>
                  </a:txBody>
                  <a:tcPr marL="46892" marR="46892" marT="0" marB="0" anchor="ctr"/>
                </a:tc>
                <a:extLst>
                  <a:ext uri="{0D108BD9-81ED-4DB2-BD59-A6C34878D82A}">
                    <a16:rowId xmlns:a16="http://schemas.microsoft.com/office/drawing/2014/main" val="10012"/>
                  </a:ext>
                </a:extLst>
              </a:tr>
              <a:tr h="264733">
                <a:tc>
                  <a:txBody>
                    <a:bodyPr/>
                    <a:lstStyle/>
                    <a:p>
                      <a:pPr indent="127000" algn="ctr">
                        <a:lnSpc>
                          <a:spcPct val="125000"/>
                        </a:lnSpc>
                        <a:spcBef>
                          <a:spcPts val="360"/>
                        </a:spcBef>
                        <a:spcAft>
                          <a:spcPts val="0"/>
                        </a:spcAft>
                      </a:pPr>
                      <a:r>
                        <a:rPr lang="en-US" sz="1300" kern="100"/>
                        <a:t>Laslett tune shift</a:t>
                      </a:r>
                      <a:endParaRPr lang="zh-CN" sz="1300" kern="10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solidFill>
                            <a:schemeClr val="bg2"/>
                          </a:solidFill>
                        </a:rPr>
                        <a:t>0.005</a:t>
                      </a:r>
                      <a:endParaRPr lang="zh-CN" sz="1300" kern="100" dirty="0">
                        <a:solidFill>
                          <a:srgbClr val="FF0000"/>
                        </a:solidFill>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10013"/>
                  </a:ext>
                </a:extLst>
              </a:tr>
              <a:tr h="329354">
                <a:tc>
                  <a:txBody>
                    <a:bodyPr/>
                    <a:lstStyle/>
                    <a:p>
                      <a:pPr indent="127000" algn="ctr">
                        <a:lnSpc>
                          <a:spcPct val="125000"/>
                        </a:lnSpc>
                        <a:spcBef>
                          <a:spcPts val="360"/>
                        </a:spcBef>
                        <a:spcAft>
                          <a:spcPts val="0"/>
                        </a:spcAft>
                      </a:pPr>
                      <a:r>
                        <a:rPr lang="en-US" altLang="zh-CN" sz="1300" kern="100" dirty="0"/>
                        <a:t>energy loss per turn</a:t>
                      </a:r>
                      <a:r>
                        <a:rPr lang="en-US" sz="1300" kern="100" dirty="0"/>
                        <a:t>(MeV)</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0.33</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10016"/>
                  </a:ext>
                </a:extLst>
              </a:tr>
              <a:tr h="264733">
                <a:tc>
                  <a:txBody>
                    <a:bodyPr/>
                    <a:lstStyle/>
                    <a:p>
                      <a:pPr indent="127000" algn="ctr">
                        <a:lnSpc>
                          <a:spcPct val="125000"/>
                        </a:lnSpc>
                        <a:spcBef>
                          <a:spcPts val="360"/>
                        </a:spcBef>
                        <a:spcAft>
                          <a:spcPts val="0"/>
                        </a:spcAft>
                      </a:pPr>
                      <a:r>
                        <a:rPr lang="en-US" altLang="zh-CN" sz="1300" kern="100" dirty="0"/>
                        <a:t>total SR power</a:t>
                      </a:r>
                      <a:r>
                        <a:rPr lang="en-US" sz="1300" kern="100" dirty="0"/>
                        <a:t>(MW)</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altLang="zh-CN" sz="1300" kern="100" dirty="0">
                          <a:latin typeface="+mn-lt"/>
                          <a:ea typeface="+mn-ea"/>
                        </a:rPr>
                        <a:t>1.3</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10017"/>
                  </a:ext>
                </a:extLst>
              </a:tr>
              <a:tr h="264733">
                <a:tc>
                  <a:txBody>
                    <a:bodyPr/>
                    <a:lstStyle/>
                    <a:p>
                      <a:pPr marL="0" marR="0" indent="127000" algn="ctr" defTabSz="914400" rtl="0" eaLnBrk="1" fontAlgn="auto" latinLnBrk="0" hangingPunct="1">
                        <a:lnSpc>
                          <a:spcPct val="125000"/>
                        </a:lnSpc>
                        <a:spcBef>
                          <a:spcPts val="360"/>
                        </a:spcBef>
                        <a:spcAft>
                          <a:spcPts val="0"/>
                        </a:spcAft>
                        <a:buClrTx/>
                        <a:buSzTx/>
                        <a:buFontTx/>
                        <a:buNone/>
                        <a:tabLst/>
                        <a:defRPr/>
                      </a:pPr>
                      <a:r>
                        <a:rPr lang="en-US" altLang="zh-CN" sz="1300" kern="100" dirty="0"/>
                        <a:t>SR linear power density(kW/m)</a:t>
                      </a:r>
                      <a:endParaRPr lang="zh-CN" altLang="zh-CN" sz="1300" kern="100" dirty="0">
                        <a:latin typeface="Times New Roman"/>
                        <a:ea typeface="宋体"/>
                      </a:endParaRPr>
                    </a:p>
                  </a:txBody>
                  <a:tcPr marL="46892" marR="46892" marT="0" marB="0" anchor="ctr"/>
                </a:tc>
                <a:tc>
                  <a:txBody>
                    <a:bodyPr/>
                    <a:lstStyle/>
                    <a:p>
                      <a:pPr marL="0" marR="0" indent="127000" algn="ctr" defTabSz="914400" rtl="0" eaLnBrk="1" fontAlgn="auto" latinLnBrk="0" hangingPunct="1">
                        <a:lnSpc>
                          <a:spcPct val="125000"/>
                        </a:lnSpc>
                        <a:spcBef>
                          <a:spcPts val="360"/>
                        </a:spcBef>
                        <a:spcAft>
                          <a:spcPts val="0"/>
                        </a:spcAft>
                        <a:buClrTx/>
                        <a:buSzTx/>
                        <a:buFontTx/>
                        <a:buNone/>
                        <a:tabLst/>
                        <a:defRPr/>
                      </a:pPr>
                      <a:r>
                        <a:rPr lang="en-US" altLang="zh-CN" sz="1300" kern="100" dirty="0"/>
                        <a:t>—</a:t>
                      </a:r>
                      <a:endParaRPr lang="zh-CN" alt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altLang="zh-CN" sz="1300" kern="100" dirty="0">
                          <a:latin typeface="Times New Roman"/>
                          <a:ea typeface="宋体"/>
                        </a:rPr>
                        <a:t>5.2</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274222767"/>
                  </a:ext>
                </a:extLst>
              </a:tr>
              <a:tr h="264733">
                <a:tc>
                  <a:txBody>
                    <a:bodyPr/>
                    <a:lstStyle/>
                    <a:p>
                      <a:pPr indent="127000" algn="ctr">
                        <a:lnSpc>
                          <a:spcPct val="125000"/>
                        </a:lnSpc>
                        <a:spcBef>
                          <a:spcPts val="360"/>
                        </a:spcBef>
                        <a:spcAft>
                          <a:spcPts val="0"/>
                        </a:spcAft>
                      </a:pPr>
                      <a:r>
                        <a:rPr lang="en-US" altLang="zh-CN" sz="1300" kern="100" dirty="0"/>
                        <a:t>current</a:t>
                      </a:r>
                      <a:r>
                        <a:rPr lang="en-US" sz="1300" kern="100" dirty="0"/>
                        <a:t>(A)</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sz="1300" kern="100" dirty="0"/>
                        <a:t>0.6</a:t>
                      </a:r>
                      <a:endParaRPr lang="zh-CN" sz="1300" kern="100" dirty="0">
                        <a:latin typeface="Times New Roman"/>
                        <a:ea typeface="宋体"/>
                      </a:endParaRPr>
                    </a:p>
                  </a:txBody>
                  <a:tcPr marL="46892" marR="46892" marT="0" marB="0" anchor="ctr"/>
                </a:tc>
                <a:tc>
                  <a:txBody>
                    <a:bodyPr/>
                    <a:lstStyle/>
                    <a:p>
                      <a:pPr indent="127000" algn="ctr">
                        <a:lnSpc>
                          <a:spcPct val="125000"/>
                        </a:lnSpc>
                        <a:spcBef>
                          <a:spcPts val="360"/>
                        </a:spcBef>
                        <a:spcAft>
                          <a:spcPts val="0"/>
                        </a:spcAft>
                      </a:pPr>
                      <a:r>
                        <a:rPr lang="en-US" altLang="zh-CN" sz="1300" kern="100" dirty="0">
                          <a:latin typeface="+mn-lt"/>
                          <a:ea typeface="+mn-ea"/>
                        </a:rPr>
                        <a:t>3.9</a:t>
                      </a:r>
                      <a:endParaRPr lang="zh-CN" sz="1300" kern="100" dirty="0">
                        <a:latin typeface="Times New Roman"/>
                        <a:ea typeface="宋体"/>
                      </a:endParaRPr>
                    </a:p>
                  </a:txBody>
                  <a:tcPr marL="46892" marR="46892" marT="0" marB="0" anchor="ctr"/>
                </a:tc>
                <a:extLst>
                  <a:ext uri="{0D108BD9-81ED-4DB2-BD59-A6C34878D82A}">
                    <a16:rowId xmlns:a16="http://schemas.microsoft.com/office/drawing/2014/main" val="10018"/>
                  </a:ext>
                </a:extLst>
              </a:tr>
              <a:tr h="264733">
                <a:tc>
                  <a:txBody>
                    <a:bodyPr/>
                    <a:lstStyle/>
                    <a:p>
                      <a:pPr indent="127000" algn="ctr">
                        <a:lnSpc>
                          <a:spcPct val="125000"/>
                        </a:lnSpc>
                        <a:spcBef>
                          <a:spcPts val="360"/>
                        </a:spcBef>
                        <a:spcAft>
                          <a:spcPts val="0"/>
                        </a:spcAft>
                      </a:pPr>
                      <a:r>
                        <a:rPr lang="en-US" altLang="zh-CN" sz="1300" kern="100" dirty="0"/>
                        <a:t>crossing angle</a:t>
                      </a:r>
                      <a:r>
                        <a:rPr lang="en-US" sz="1300" kern="100" dirty="0"/>
                        <a:t>(</a:t>
                      </a:r>
                      <a:r>
                        <a:rPr lang="en-US" sz="1300" kern="100" dirty="0" err="1"/>
                        <a:t>mrad</a:t>
                      </a:r>
                      <a:r>
                        <a:rPr lang="en-US" sz="1300" kern="100" dirty="0"/>
                        <a:t>)</a:t>
                      </a:r>
                      <a:endParaRPr lang="zh-CN" sz="1300" kern="100" dirty="0">
                        <a:latin typeface="Times New Roman"/>
                        <a:ea typeface="宋体"/>
                      </a:endParaRPr>
                    </a:p>
                  </a:txBody>
                  <a:tcPr marL="46892" marR="46892" marT="0" marB="0" anchor="ctr"/>
                </a:tc>
                <a:tc gridSpan="2">
                  <a:txBody>
                    <a:bodyPr/>
                    <a:lstStyle/>
                    <a:p>
                      <a:pPr indent="127000" algn="ctr">
                        <a:lnSpc>
                          <a:spcPct val="125000"/>
                        </a:lnSpc>
                        <a:spcBef>
                          <a:spcPts val="360"/>
                        </a:spcBef>
                        <a:spcAft>
                          <a:spcPts val="0"/>
                        </a:spcAft>
                      </a:pPr>
                      <a:r>
                        <a:rPr lang="en-US" sz="1300" kern="100" dirty="0"/>
                        <a:t>50</a:t>
                      </a:r>
                      <a:endParaRPr lang="zh-CN" sz="1300" kern="100" dirty="0">
                        <a:latin typeface="Times New Roman"/>
                        <a:ea typeface="宋体"/>
                      </a:endParaRPr>
                    </a:p>
                  </a:txBody>
                  <a:tcPr marL="46892" marR="46892" marT="0" marB="0" anchor="ctr"/>
                </a:tc>
                <a:tc hMerge="1">
                  <a:txBody>
                    <a:bodyPr/>
                    <a:lstStyle/>
                    <a:p>
                      <a:endParaRPr lang="zh-CN" altLang="en-US"/>
                    </a:p>
                  </a:txBody>
                  <a:tcPr/>
                </a:tc>
                <a:extLst>
                  <a:ext uri="{0D108BD9-81ED-4DB2-BD59-A6C34878D82A}">
                    <a16:rowId xmlns:a16="http://schemas.microsoft.com/office/drawing/2014/main" val="10021"/>
                  </a:ext>
                </a:extLst>
              </a:tr>
              <a:tr h="264733">
                <a:tc>
                  <a:txBody>
                    <a:bodyPr/>
                    <a:lstStyle/>
                    <a:p>
                      <a:pPr indent="127000" algn="ctr">
                        <a:lnSpc>
                          <a:spcPct val="125000"/>
                        </a:lnSpc>
                        <a:spcBef>
                          <a:spcPts val="360"/>
                        </a:spcBef>
                        <a:spcAft>
                          <a:spcPts val="0"/>
                        </a:spcAft>
                      </a:pPr>
                      <a:r>
                        <a:rPr lang="en-US" altLang="zh-CN" sz="1300" kern="100" dirty="0"/>
                        <a:t>hourglass</a:t>
                      </a:r>
                      <a:endParaRPr lang="zh-CN" sz="1300" kern="100" dirty="0">
                        <a:latin typeface="Times New Roman"/>
                        <a:ea typeface="宋体"/>
                      </a:endParaRPr>
                    </a:p>
                  </a:txBody>
                  <a:tcPr marL="46892" marR="46892" marT="0" marB="0" anchor="ctr"/>
                </a:tc>
                <a:tc gridSpan="2">
                  <a:txBody>
                    <a:bodyPr/>
                    <a:lstStyle/>
                    <a:p>
                      <a:pPr indent="127000" algn="ctr">
                        <a:lnSpc>
                          <a:spcPct val="125000"/>
                        </a:lnSpc>
                        <a:spcBef>
                          <a:spcPts val="360"/>
                        </a:spcBef>
                        <a:spcAft>
                          <a:spcPts val="0"/>
                        </a:spcAft>
                      </a:pPr>
                      <a:r>
                        <a:rPr lang="en-US" sz="1300" kern="100" dirty="0"/>
                        <a:t>0.75</a:t>
                      </a:r>
                      <a:endParaRPr lang="zh-CN" sz="1300" kern="100" dirty="0">
                        <a:latin typeface="Times New Roman"/>
                        <a:ea typeface="宋体"/>
                      </a:endParaRPr>
                    </a:p>
                  </a:txBody>
                  <a:tcPr marL="46892" marR="46892" marT="0" marB="0" anchor="ctr"/>
                </a:tc>
                <a:tc hMerge="1">
                  <a:txBody>
                    <a:bodyPr/>
                    <a:lstStyle/>
                    <a:p>
                      <a:endParaRPr lang="zh-CN" altLang="en-US"/>
                    </a:p>
                  </a:txBody>
                  <a:tcPr/>
                </a:tc>
                <a:extLst>
                  <a:ext uri="{0D108BD9-81ED-4DB2-BD59-A6C34878D82A}">
                    <a16:rowId xmlns:a16="http://schemas.microsoft.com/office/drawing/2014/main" val="10022"/>
                  </a:ext>
                </a:extLst>
              </a:tr>
              <a:tr h="264733">
                <a:tc>
                  <a:txBody>
                    <a:bodyPr/>
                    <a:lstStyle/>
                    <a:p>
                      <a:pPr indent="127000" algn="ctr">
                        <a:lnSpc>
                          <a:spcPct val="125000"/>
                        </a:lnSpc>
                        <a:spcBef>
                          <a:spcPts val="360"/>
                        </a:spcBef>
                        <a:spcAft>
                          <a:spcPts val="0"/>
                        </a:spcAft>
                      </a:pPr>
                      <a:r>
                        <a:rPr lang="en-US" altLang="zh-CN" sz="1300" kern="100" dirty="0"/>
                        <a:t>Luminosity</a:t>
                      </a:r>
                      <a:r>
                        <a:rPr lang="en-US" sz="1300" kern="100" dirty="0"/>
                        <a:t>(cm</a:t>
                      </a:r>
                      <a:r>
                        <a:rPr lang="en-US" sz="1300" kern="100" baseline="30000" dirty="0"/>
                        <a:t>-2</a:t>
                      </a:r>
                      <a:r>
                        <a:rPr lang="en-US" sz="1300" kern="100" dirty="0"/>
                        <a:t>s</a:t>
                      </a:r>
                      <a:r>
                        <a:rPr lang="en-US" sz="1300" kern="100" baseline="30000" dirty="0"/>
                        <a:t>-1</a:t>
                      </a:r>
                      <a:r>
                        <a:rPr lang="en-US" sz="1300" kern="100" dirty="0"/>
                        <a:t>)</a:t>
                      </a:r>
                      <a:endParaRPr lang="zh-CN" sz="1300" kern="100" dirty="0">
                        <a:latin typeface="Times New Roman"/>
                        <a:ea typeface="宋体"/>
                      </a:endParaRPr>
                    </a:p>
                  </a:txBody>
                  <a:tcPr marL="46892" marR="46892" marT="0" marB="0" anchor="ctr"/>
                </a:tc>
                <a:tc gridSpan="2">
                  <a:txBody>
                    <a:bodyPr/>
                    <a:lstStyle/>
                    <a:p>
                      <a:pPr indent="127000" algn="ctr">
                        <a:lnSpc>
                          <a:spcPct val="125000"/>
                        </a:lnSpc>
                        <a:spcBef>
                          <a:spcPts val="360"/>
                        </a:spcBef>
                        <a:spcAft>
                          <a:spcPts val="0"/>
                        </a:spcAft>
                      </a:pPr>
                      <a:r>
                        <a:rPr lang="en-US" sz="1300" kern="100" dirty="0">
                          <a:solidFill>
                            <a:schemeClr val="bg2"/>
                          </a:solidFill>
                        </a:rPr>
                        <a:t>0.5</a:t>
                      </a:r>
                      <a:r>
                        <a:rPr lang="en-US" sz="1300" kern="100" dirty="0"/>
                        <a:t>×10</a:t>
                      </a:r>
                      <a:r>
                        <a:rPr lang="en-US" sz="1300" kern="100" baseline="30000" dirty="0"/>
                        <a:t>33</a:t>
                      </a:r>
                      <a:endParaRPr lang="zh-CN" sz="1300" kern="100" dirty="0">
                        <a:latin typeface="Times New Roman"/>
                        <a:ea typeface="宋体"/>
                      </a:endParaRPr>
                    </a:p>
                  </a:txBody>
                  <a:tcPr marL="46892" marR="46892" marT="0" marB="0" anchor="ctr"/>
                </a:tc>
                <a:tc hMerge="1">
                  <a:txBody>
                    <a:bodyPr/>
                    <a:lstStyle/>
                    <a:p>
                      <a:endParaRPr lang="zh-CN" altLang="en-US"/>
                    </a:p>
                  </a:txBody>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254641396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05"/>
          <p:cNvSpPr/>
          <p:nvPr/>
        </p:nvSpPr>
        <p:spPr>
          <a:xfrm>
            <a:off x="117625" y="156173"/>
            <a:ext cx="7301268" cy="415110"/>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a:defRPr/>
            </a:pPr>
            <a:r>
              <a:rPr lang="en-US" altLang="zh-CN" sz="2800" b="1" dirty="0">
                <a:solidFill>
                  <a:prstClr val="black"/>
                </a:solidFill>
                <a:latin typeface="Times New Roman" panose="02020603050405020304" pitchFamily="18" charset="0"/>
                <a:cs typeface="Times New Roman" panose="02020603050405020304" pitchFamily="18" charset="0"/>
              </a:rPr>
              <a:t>HIAF introduction and status </a:t>
            </a:r>
            <a:endParaRPr lang="zh-CN" altLang="en-US" sz="2800" b="1" dirty="0">
              <a:solidFill>
                <a:prstClr val="black"/>
              </a:solidFill>
              <a:latin typeface="Times New Roman" panose="02020603050405020304" pitchFamily="18" charset="0"/>
              <a:cs typeface="Times New Roman" panose="02020603050405020304" pitchFamily="18" charset="0"/>
            </a:endParaRPr>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3775" r="14563" b="9844"/>
          <a:stretch/>
        </p:blipFill>
        <p:spPr>
          <a:xfrm>
            <a:off x="107504" y="1113060"/>
            <a:ext cx="8941747" cy="5276003"/>
          </a:xfrm>
          <a:prstGeom prst="rect">
            <a:avLst/>
          </a:prstGeom>
        </p:spPr>
      </p:pic>
      <p:sp>
        <p:nvSpPr>
          <p:cNvPr id="13" name="Text Box 211"/>
          <p:cNvSpPr txBox="1">
            <a:spLocks noChangeArrowheads="1"/>
          </p:cNvSpPr>
          <p:nvPr/>
        </p:nvSpPr>
        <p:spPr bwMode="auto">
          <a:xfrm>
            <a:off x="5774128" y="5475375"/>
            <a:ext cx="2928937" cy="707886"/>
          </a:xfrm>
          <a:prstGeom prst="rect">
            <a:avLst/>
          </a:prstGeom>
          <a:solidFill>
            <a:sysClr val="window" lastClr="FFFFFF"/>
          </a:solidFill>
          <a:ln w="3175" cap="flat" cmpd="sng" algn="ctr">
            <a:noFill/>
            <a:prstDash val="solid"/>
            <a:headEnd/>
            <a:tailEnd/>
          </a:ln>
          <a:effectLst/>
        </p:spPr>
        <p:txBody>
          <a:bodyPr wrap="squar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600" b="1" i="0" u="none" strike="noStrike" kern="0" cap="none" spc="0" normalizeH="0" baseline="0" noProof="0" dirty="0" err="1">
                <a:ln>
                  <a:noFill/>
                </a:ln>
                <a:solidFill>
                  <a:srgbClr val="FF0000"/>
                </a:solidFill>
                <a:effectLst/>
                <a:uLnTx/>
                <a:uFillTx/>
                <a:latin typeface="Times New Roman" pitchFamily="18" charset="0"/>
                <a:ea typeface="黑体" pitchFamily="49" charset="-122"/>
                <a:cs typeface="Times New Roman" pitchFamily="18" charset="0"/>
              </a:rPr>
              <a:t>iLinac</a:t>
            </a:r>
            <a:r>
              <a:rPr kumimoji="0" lang="en-US" altLang="zh-CN" sz="1600" b="1" i="0" u="none" strike="noStrike" kern="0" cap="none" spc="0" normalizeH="0" baseline="0" noProof="0" dirty="0">
                <a:ln>
                  <a:noFill/>
                </a:ln>
                <a:solidFill>
                  <a:srgbClr val="FF0000"/>
                </a:solidFill>
                <a:effectLst/>
                <a:uLnTx/>
                <a:uFillTx/>
                <a:latin typeface="Times New Roman" pitchFamily="18" charset="0"/>
                <a:ea typeface="黑体" pitchFamily="49" charset="-122"/>
                <a:cs typeface="Times New Roman" pitchFamily="18" charset="0"/>
              </a:rPr>
              <a:t>:</a:t>
            </a:r>
            <a:r>
              <a:rPr kumimoji="0" lang="en-US" altLang="zh-CN" sz="1600" b="1" i="0" u="none" strike="noStrike" kern="0" cap="none" spc="0" normalizeH="0" baseline="0" noProof="0" dirty="0">
                <a:ln>
                  <a:noFill/>
                </a:ln>
                <a:solidFill>
                  <a:srgbClr val="003366"/>
                </a:solidFill>
                <a:effectLst/>
                <a:uLnTx/>
                <a:uFillTx/>
                <a:latin typeface="Arial Narrow" panose="020B0606020202030204" pitchFamily="34" charset="0"/>
                <a:ea typeface="仿宋_GB2312" pitchFamily="49" charset="-122"/>
                <a:cs typeface="Times New Roman" pitchFamily="18" charset="0"/>
              </a:rPr>
              <a:t> Superconducting </a:t>
            </a:r>
            <a:r>
              <a:rPr kumimoji="0" lang="en-US" altLang="zh-CN" sz="1600" b="1" i="0" u="none" strike="noStrike" kern="0" cap="none" spc="0" normalizeH="0" baseline="0" noProof="0" dirty="0" err="1">
                <a:ln>
                  <a:noFill/>
                </a:ln>
                <a:solidFill>
                  <a:srgbClr val="003366"/>
                </a:solidFill>
                <a:effectLst/>
                <a:uLnTx/>
                <a:uFillTx/>
                <a:latin typeface="Arial Narrow" panose="020B0606020202030204" pitchFamily="34" charset="0"/>
                <a:ea typeface="仿宋_GB2312" pitchFamily="49" charset="-122"/>
                <a:cs typeface="Times New Roman" pitchFamily="18" charset="0"/>
              </a:rPr>
              <a:t>linac</a:t>
            </a:r>
            <a:endParaRPr kumimoji="0" lang="en-US" altLang="zh-CN" sz="1600" b="1" i="0" u="none" strike="noStrike" kern="0" cap="none" spc="0" normalizeH="0" baseline="0" noProof="0" dirty="0">
              <a:ln>
                <a:noFill/>
              </a:ln>
              <a:solidFill>
                <a:srgbClr val="003366"/>
              </a:solidFill>
              <a:effectLst/>
              <a:uLnTx/>
              <a:uFillTx/>
              <a:latin typeface="Times New Roman" pitchFamily="18" charset="0"/>
              <a:ea typeface="黑体" pitchFamily="49" charset="-122"/>
              <a:cs typeface="Times New Roman"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200" b="1" i="0" u="none" strike="noStrike" kern="0" cap="none" spc="0" normalizeH="0" baseline="0" noProof="0" dirty="0">
                <a:ln>
                  <a:noFill/>
                </a:ln>
                <a:solidFill>
                  <a:srgbClr val="0000FF"/>
                </a:solidFill>
                <a:effectLst/>
                <a:uLnTx/>
                <a:uFillTx/>
                <a:latin typeface="Calibri"/>
                <a:ea typeface="宋体" panose="02010600030101010101" pitchFamily="2" charset="-122"/>
                <a:cs typeface="+mn-cs"/>
              </a:rPr>
              <a:t>Length:100 m</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200" b="1" i="0" u="none" strike="noStrike" kern="0" cap="none" spc="0" normalizeH="0" baseline="0" noProof="0" dirty="0">
                <a:ln>
                  <a:noFill/>
                </a:ln>
                <a:solidFill>
                  <a:srgbClr val="0000FF"/>
                </a:solidFill>
                <a:effectLst/>
                <a:uLnTx/>
                <a:uFillTx/>
                <a:latin typeface="Calibri"/>
                <a:ea typeface="宋体" panose="02010600030101010101" pitchFamily="2" charset="-122"/>
                <a:cs typeface="+mn-cs"/>
              </a:rPr>
              <a:t>Energy: 17-22 MeV/u(U</a:t>
            </a:r>
            <a:r>
              <a:rPr kumimoji="0" lang="en-US" altLang="zh-CN" sz="1200" b="1" i="0" u="none" strike="noStrike" kern="0" cap="none" spc="0" normalizeH="0" baseline="30000" noProof="0" dirty="0">
                <a:ln>
                  <a:noFill/>
                </a:ln>
                <a:solidFill>
                  <a:srgbClr val="0000FF"/>
                </a:solidFill>
                <a:effectLst/>
                <a:uLnTx/>
                <a:uFillTx/>
                <a:latin typeface="Calibri"/>
                <a:ea typeface="宋体" panose="02010600030101010101" pitchFamily="2" charset="-122"/>
                <a:cs typeface="+mn-cs"/>
              </a:rPr>
              <a:t>35+-45+</a:t>
            </a:r>
            <a:r>
              <a:rPr kumimoji="0" lang="en-US" altLang="zh-CN" sz="1200" b="1" i="0" u="none" strike="noStrike" kern="0" cap="none" spc="0" normalizeH="0" baseline="0" noProof="0" dirty="0">
                <a:ln>
                  <a:noFill/>
                </a:ln>
                <a:solidFill>
                  <a:srgbClr val="0000FF"/>
                </a:solidFill>
                <a:effectLst/>
                <a:uLnTx/>
                <a:uFillTx/>
                <a:latin typeface="Calibri"/>
                <a:ea typeface="宋体" panose="02010600030101010101" pitchFamily="2" charset="-122"/>
                <a:cs typeface="+mn-cs"/>
              </a:rPr>
              <a:t>)</a:t>
            </a:r>
          </a:p>
        </p:txBody>
      </p:sp>
      <p:sp>
        <p:nvSpPr>
          <p:cNvPr id="14" name="Text Box 211"/>
          <p:cNvSpPr txBox="1">
            <a:spLocks noChangeArrowheads="1"/>
          </p:cNvSpPr>
          <p:nvPr/>
        </p:nvSpPr>
        <p:spPr bwMode="auto">
          <a:xfrm>
            <a:off x="309803" y="1355319"/>
            <a:ext cx="2118240" cy="1277273"/>
          </a:xfrm>
          <a:prstGeom prst="rect">
            <a:avLst/>
          </a:prstGeom>
          <a:noFill/>
          <a:ln w="3175" cap="flat" cmpd="sng" algn="ctr">
            <a:noFill/>
            <a:prstDash val="solid"/>
            <a:headEnd/>
            <a:tailEnd/>
          </a:ln>
          <a:effectLst/>
        </p:spPr>
        <p:txBody>
          <a:bodyPr wrap="squar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600" b="1" i="0" u="none" strike="noStrike" kern="0" cap="none" spc="0" normalizeH="0" baseline="0" noProof="0" dirty="0" err="1">
                <a:ln>
                  <a:noFill/>
                </a:ln>
                <a:solidFill>
                  <a:srgbClr val="FF0000"/>
                </a:solidFill>
                <a:effectLst/>
                <a:uLnTx/>
                <a:uFillTx/>
                <a:latin typeface="Arial Narrow" panose="020B0606020202030204" pitchFamily="34" charset="0"/>
                <a:ea typeface="仿宋_GB2312" pitchFamily="49" charset="-122"/>
                <a:cs typeface="Times New Roman" pitchFamily="18" charset="0"/>
              </a:rPr>
              <a:t>BRing</a:t>
            </a:r>
            <a:r>
              <a:rPr kumimoji="0" lang="en-US" altLang="zh-CN" sz="1600" b="1" i="0" u="none" strike="noStrike" kern="0" cap="none" spc="0" normalizeH="0" baseline="0" noProof="0" dirty="0">
                <a:ln>
                  <a:noFill/>
                </a:ln>
                <a:solidFill>
                  <a:srgbClr val="FF0000"/>
                </a:solidFill>
                <a:effectLst/>
                <a:uLnTx/>
                <a:uFillTx/>
                <a:latin typeface="Arial Narrow" panose="020B0606020202030204" pitchFamily="34" charset="0"/>
                <a:ea typeface="仿宋_GB2312" pitchFamily="49" charset="-122"/>
                <a:cs typeface="Times New Roman" pitchFamily="18" charset="0"/>
              </a:rPr>
              <a:t>-S: </a:t>
            </a:r>
            <a:r>
              <a:rPr kumimoji="0" lang="en-US" altLang="zh-CN" sz="1600" b="1" i="0" u="none" strike="noStrike" kern="0" cap="none" spc="0" normalizeH="0" baseline="0" noProof="0" dirty="0">
                <a:ln>
                  <a:noFill/>
                </a:ln>
                <a:solidFill>
                  <a:srgbClr val="003366"/>
                </a:solidFill>
                <a:effectLst/>
                <a:uLnTx/>
                <a:uFillTx/>
                <a:latin typeface="Arial Narrow" panose="020B0606020202030204" pitchFamily="34" charset="0"/>
                <a:ea typeface="仿宋_GB2312" pitchFamily="49" charset="-122"/>
                <a:cs typeface="Times New Roman" pitchFamily="18" charset="0"/>
              </a:rPr>
              <a:t>Booster ring</a:t>
            </a:r>
            <a:endParaRPr kumimoji="0" lang="zh-CN" altLang="en-US" sz="1600" b="1" i="0" u="none" strike="noStrike" kern="0" cap="none" spc="0" normalizeH="0" baseline="0" noProof="0" dirty="0">
              <a:ln>
                <a:noFill/>
              </a:ln>
              <a:solidFill>
                <a:srgbClr val="003366"/>
              </a:solidFill>
              <a:effectLst/>
              <a:uLnTx/>
              <a:uFillTx/>
              <a:latin typeface="Arial Narrow" panose="020B0606020202030204" pitchFamily="34" charset="0"/>
              <a:ea typeface="仿宋_GB2312" pitchFamily="49" charset="-122"/>
              <a:cs typeface="Times New Roman"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400" b="1" i="0" u="none" strike="noStrike" kern="0" cap="none" spc="0" normalizeH="0" baseline="0" noProof="0" dirty="0">
                <a:ln>
                  <a:noFill/>
                </a:ln>
                <a:solidFill>
                  <a:srgbClr val="0000FF"/>
                </a:solidFill>
                <a:effectLst/>
                <a:uLnTx/>
                <a:uFillTx/>
                <a:latin typeface="Calibri"/>
                <a:ea typeface="宋体" panose="02010600030101010101" pitchFamily="2" charset="-122"/>
                <a:cs typeface="+mn-cs"/>
              </a:rPr>
              <a:t>Circumference: 650 m</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400" b="1" i="0" u="none" strike="noStrike" kern="0" cap="none" spc="0" normalizeH="0" baseline="0" noProof="0" dirty="0">
                <a:ln>
                  <a:noFill/>
                </a:ln>
                <a:solidFill>
                  <a:srgbClr val="0000FF"/>
                </a:solidFill>
                <a:effectLst/>
                <a:uLnTx/>
                <a:uFillTx/>
                <a:latin typeface="Calibri"/>
                <a:ea typeface="宋体" panose="02010600030101010101" pitchFamily="2" charset="-122"/>
                <a:cs typeface="+mn-cs"/>
              </a:rPr>
              <a:t>Rigidity: 86 Tm</a:t>
            </a:r>
          </a:p>
          <a:p>
            <a:pPr marL="0" marR="0" lvl="0" indent="0" defTabSz="914400" eaLnBrk="1" fontAlgn="base" latinLnBrk="0" hangingPunct="1">
              <a:lnSpc>
                <a:spcPct val="100000"/>
              </a:lnSpc>
              <a:spcBef>
                <a:spcPts val="600"/>
              </a:spcBef>
              <a:spcAft>
                <a:spcPct val="0"/>
              </a:spcAft>
              <a:buClrTx/>
              <a:buSzTx/>
              <a:buFontTx/>
              <a:buNone/>
              <a:tabLst/>
              <a:defRPr/>
            </a:pPr>
            <a:r>
              <a:rPr kumimoji="0" lang="en-US" altLang="zh-CN" sz="1400" b="0" i="0" u="none" strike="noStrike" kern="0" cap="none" spc="0" normalizeH="0" baseline="0" noProof="0" dirty="0">
                <a:ln>
                  <a:noFill/>
                </a:ln>
                <a:solidFill>
                  <a:srgbClr val="00B050"/>
                </a:solidFill>
                <a:effectLst/>
                <a:uLnTx/>
                <a:uFillTx/>
                <a:latin typeface="Calibri"/>
                <a:ea typeface="宋体" panose="02010600030101010101" pitchFamily="2" charset="-122"/>
                <a:cs typeface="+mn-cs"/>
              </a:rPr>
              <a:t>Beam stacking</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400" b="0" i="0" u="none" strike="noStrike" kern="0" cap="none" spc="0" normalizeH="0" baseline="0" noProof="0" dirty="0">
                <a:ln>
                  <a:noFill/>
                </a:ln>
                <a:solidFill>
                  <a:srgbClr val="00B050"/>
                </a:solidFill>
                <a:effectLst/>
                <a:uLnTx/>
                <a:uFillTx/>
                <a:latin typeface="Calibri"/>
                <a:ea typeface="宋体" panose="02010600030101010101" pitchFamily="2" charset="-122"/>
                <a:cs typeface="+mn-cs"/>
              </a:rPr>
              <a:t>Beam acceleration</a:t>
            </a:r>
            <a:endParaRPr kumimoji="0" lang="en-US" altLang="zh-CN" sz="1600" b="0" i="0" u="none" strike="noStrike" kern="0" cap="none" spc="0" normalizeH="0" baseline="0" noProof="0" dirty="0">
              <a:ln>
                <a:noFill/>
              </a:ln>
              <a:solidFill>
                <a:srgbClr val="00B050"/>
              </a:solidFill>
              <a:effectLst/>
              <a:uLnTx/>
              <a:uFillTx/>
              <a:latin typeface="Calibri"/>
              <a:ea typeface="宋体" panose="02010600030101010101" pitchFamily="2" charset="-122"/>
              <a:cs typeface="+mn-cs"/>
            </a:endParaRPr>
          </a:p>
        </p:txBody>
      </p:sp>
      <p:sp>
        <p:nvSpPr>
          <p:cNvPr id="15" name="Text Box 211"/>
          <p:cNvSpPr txBox="1">
            <a:spLocks noChangeArrowheads="1"/>
          </p:cNvSpPr>
          <p:nvPr/>
        </p:nvSpPr>
        <p:spPr bwMode="auto">
          <a:xfrm>
            <a:off x="7105478" y="2523036"/>
            <a:ext cx="2363066" cy="984885"/>
          </a:xfrm>
          <a:prstGeom prst="rect">
            <a:avLst/>
          </a:prstGeom>
          <a:noFill/>
          <a:ln w="3175" cap="flat" cmpd="sng" algn="ctr">
            <a:noFill/>
            <a:prstDash val="solid"/>
            <a:headEnd/>
            <a:tailEnd/>
          </a:ln>
          <a:effectLst/>
        </p:spPr>
        <p:txBody>
          <a:bodyPr wrap="squar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600" b="1" i="0" u="none" strike="noStrike" kern="0" cap="none" spc="0" normalizeH="0" baseline="0" noProof="0" dirty="0" err="1">
                <a:ln>
                  <a:noFill/>
                </a:ln>
                <a:solidFill>
                  <a:srgbClr val="FF0000"/>
                </a:solidFill>
                <a:effectLst/>
                <a:uLnTx/>
                <a:uFillTx/>
                <a:latin typeface="Times New Roman" pitchFamily="18" charset="0"/>
                <a:ea typeface="黑体" pitchFamily="49" charset="-122"/>
                <a:cs typeface="Times New Roman" pitchFamily="18" charset="0"/>
              </a:rPr>
              <a:t>MRing</a:t>
            </a:r>
            <a:r>
              <a:rPr kumimoji="0" lang="en-US" altLang="zh-CN" sz="1600" b="1" i="0" u="none" strike="noStrike" kern="0" cap="none" spc="0" normalizeH="0" baseline="0" noProof="0" dirty="0">
                <a:ln>
                  <a:noFill/>
                </a:ln>
                <a:solidFill>
                  <a:srgbClr val="FF0000"/>
                </a:solidFill>
                <a:effectLst/>
                <a:uLnTx/>
                <a:uFillTx/>
                <a:latin typeface="Arial Narrow" panose="020B0606020202030204" pitchFamily="34" charset="0"/>
                <a:ea typeface="仿宋_GB2312" pitchFamily="49" charset="-122"/>
                <a:cs typeface="Times New Roman" pitchFamily="18" charset="0"/>
              </a:rPr>
              <a:t>: </a:t>
            </a:r>
            <a:r>
              <a:rPr kumimoji="0" lang="en-US" altLang="zh-CN" sz="1600" b="1" i="0" u="none" strike="noStrike" kern="0" cap="none" spc="0" normalizeH="0" baseline="0" noProof="0" dirty="0">
                <a:ln>
                  <a:noFill/>
                </a:ln>
                <a:solidFill>
                  <a:srgbClr val="003366"/>
                </a:solidFill>
                <a:effectLst/>
                <a:uLnTx/>
                <a:uFillTx/>
                <a:latin typeface="Arial Narrow" panose="020B0606020202030204" pitchFamily="34" charset="0"/>
                <a:ea typeface="仿宋_GB2312" pitchFamily="49" charset="-122"/>
                <a:cs typeface="Times New Roman" pitchFamily="18" charset="0"/>
              </a:rPr>
              <a:t>Figure “8” ring</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400" b="1" i="0" u="none" strike="noStrike" kern="0" cap="none" spc="0" normalizeH="0" baseline="0" noProof="0" dirty="0">
                <a:ln>
                  <a:noFill/>
                </a:ln>
                <a:solidFill>
                  <a:srgbClr val="0000FF"/>
                </a:solidFill>
                <a:effectLst/>
                <a:uLnTx/>
                <a:uFillTx/>
                <a:latin typeface="Calibri"/>
                <a:ea typeface="宋体" panose="02010600030101010101" pitchFamily="2" charset="-122"/>
                <a:cs typeface="+mn-cs"/>
              </a:rPr>
              <a:t>Circumference: 273m</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400" b="1" i="0" u="none" strike="noStrike" kern="0" cap="none" spc="0" normalizeH="0" baseline="0" noProof="0" dirty="0">
                <a:ln>
                  <a:noFill/>
                </a:ln>
                <a:solidFill>
                  <a:srgbClr val="0000FF"/>
                </a:solidFill>
                <a:effectLst/>
                <a:uLnTx/>
                <a:uFillTx/>
                <a:latin typeface="Calibri"/>
                <a:ea typeface="宋体" panose="02010600030101010101" pitchFamily="2" charset="-122"/>
                <a:cs typeface="+mn-cs"/>
              </a:rPr>
              <a:t>Rigidity: 15 Tm</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400" b="0" i="0" u="none" strike="noStrike" kern="0" cap="none" spc="0" normalizeH="0" baseline="0" noProof="0" dirty="0">
                <a:ln>
                  <a:noFill/>
                </a:ln>
                <a:solidFill>
                  <a:srgbClr val="00B050"/>
                </a:solidFill>
                <a:effectLst/>
                <a:uLnTx/>
                <a:uFillTx/>
                <a:latin typeface="Calibri"/>
                <a:ea typeface="宋体" panose="02010600030101010101" pitchFamily="2" charset="-122"/>
                <a:cs typeface="+mn-cs"/>
              </a:rPr>
              <a:t>Ion-ion merging </a:t>
            </a:r>
          </a:p>
        </p:txBody>
      </p:sp>
      <p:sp>
        <p:nvSpPr>
          <p:cNvPr id="16" name="Text Box 211"/>
          <p:cNvSpPr txBox="1">
            <a:spLocks noChangeArrowheads="1"/>
          </p:cNvSpPr>
          <p:nvPr/>
        </p:nvSpPr>
        <p:spPr bwMode="auto">
          <a:xfrm>
            <a:off x="6866822" y="1124630"/>
            <a:ext cx="2267744" cy="1277273"/>
          </a:xfrm>
          <a:prstGeom prst="rect">
            <a:avLst/>
          </a:prstGeom>
          <a:noFill/>
          <a:ln w="3175" cap="flat" cmpd="sng" algn="ctr">
            <a:noFill/>
            <a:prstDash val="solid"/>
            <a:headEnd/>
            <a:tailEnd/>
          </a:ln>
          <a:effectLst/>
        </p:spPr>
        <p:txBody>
          <a:bodyPr wrap="squar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600" b="1" i="0" u="none" strike="noStrike" kern="0" cap="none" spc="0" normalizeH="0" baseline="0" noProof="0" dirty="0" err="1">
                <a:ln>
                  <a:noFill/>
                </a:ln>
                <a:solidFill>
                  <a:srgbClr val="FF0000"/>
                </a:solidFill>
                <a:effectLst/>
                <a:uLnTx/>
                <a:uFillTx/>
                <a:latin typeface="Arial Narrow" panose="020B0606020202030204" pitchFamily="34" charset="0"/>
                <a:ea typeface="仿宋_GB2312" pitchFamily="49" charset="-122"/>
                <a:cs typeface="Times New Roman" pitchFamily="18" charset="0"/>
              </a:rPr>
              <a:t>SRing</a:t>
            </a:r>
            <a:r>
              <a:rPr kumimoji="0" lang="en-US" altLang="zh-CN" sz="1600" b="1" i="0" u="none" strike="noStrike" kern="0" cap="none" spc="0" normalizeH="0" baseline="0" noProof="0" dirty="0">
                <a:ln>
                  <a:noFill/>
                </a:ln>
                <a:solidFill>
                  <a:srgbClr val="FF0000"/>
                </a:solidFill>
                <a:effectLst/>
                <a:uLnTx/>
                <a:uFillTx/>
                <a:latin typeface="Arial Narrow" panose="020B0606020202030204" pitchFamily="34" charset="0"/>
                <a:ea typeface="仿宋_GB2312" pitchFamily="49" charset="-122"/>
                <a:cs typeface="Times New Roman" pitchFamily="18" charset="0"/>
              </a:rPr>
              <a:t>: </a:t>
            </a:r>
            <a:r>
              <a:rPr kumimoji="0" lang="en-US" altLang="zh-CN" sz="1600" b="1" i="0" u="none" strike="noStrike" kern="0" cap="none" spc="0" normalizeH="0" baseline="0" noProof="0" dirty="0">
                <a:ln>
                  <a:noFill/>
                </a:ln>
                <a:solidFill>
                  <a:srgbClr val="003366"/>
                </a:solidFill>
                <a:effectLst/>
                <a:uLnTx/>
                <a:uFillTx/>
                <a:latin typeface="Arial Narrow" panose="020B0606020202030204" pitchFamily="34" charset="0"/>
                <a:ea typeface="仿宋_GB2312" pitchFamily="49" charset="-122"/>
                <a:cs typeface="Times New Roman" pitchFamily="18" charset="0"/>
              </a:rPr>
              <a:t>Spectrometer ring</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300" b="1" i="0" u="none" strike="noStrike" kern="0" cap="none" spc="0" normalizeH="0" baseline="0" noProof="0" dirty="0">
                <a:ln>
                  <a:noFill/>
                </a:ln>
                <a:solidFill>
                  <a:srgbClr val="0000FF"/>
                </a:solidFill>
                <a:effectLst/>
                <a:uLnTx/>
                <a:uFillTx/>
                <a:latin typeface="Calibri"/>
                <a:ea typeface="宋体" panose="02010600030101010101" pitchFamily="2" charset="-122"/>
                <a:cs typeface="+mn-cs"/>
              </a:rPr>
              <a:t>Circumference: 273m</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300" b="1" i="0" u="none" strike="noStrike" kern="0" cap="none" spc="0" normalizeH="0" baseline="0" noProof="0" dirty="0">
                <a:ln>
                  <a:noFill/>
                </a:ln>
                <a:solidFill>
                  <a:srgbClr val="0000FF"/>
                </a:solidFill>
                <a:effectLst/>
                <a:uLnTx/>
                <a:uFillTx/>
                <a:latin typeface="Calibri"/>
                <a:ea typeface="宋体" panose="02010600030101010101" pitchFamily="2" charset="-122"/>
                <a:cs typeface="+mn-cs"/>
              </a:rPr>
              <a:t>Rigidity: 13-15 Tm</a:t>
            </a:r>
          </a:p>
          <a:p>
            <a:pPr marL="0" marR="0" lvl="0" indent="0" defTabSz="914400" eaLnBrk="1" fontAlgn="base" latinLnBrk="0" hangingPunct="1">
              <a:lnSpc>
                <a:spcPct val="100000"/>
              </a:lnSpc>
              <a:spcBef>
                <a:spcPts val="600"/>
              </a:spcBef>
              <a:spcAft>
                <a:spcPct val="0"/>
              </a:spcAft>
              <a:buClrTx/>
              <a:buSzTx/>
              <a:buFontTx/>
              <a:buNone/>
              <a:tabLst/>
              <a:defRPr/>
            </a:pPr>
            <a:r>
              <a:rPr kumimoji="0" lang="en-US" altLang="zh-CN" sz="1000" b="0" i="0" u="none" strike="noStrike" kern="0" cap="none" spc="0" normalizeH="0" baseline="0" noProof="0" dirty="0">
                <a:ln>
                  <a:noFill/>
                </a:ln>
                <a:solidFill>
                  <a:srgbClr val="00B050"/>
                </a:solidFill>
                <a:effectLst/>
                <a:uLnTx/>
                <a:uFillTx/>
                <a:latin typeface="Calibri"/>
                <a:ea typeface="宋体" panose="02010600030101010101" pitchFamily="2" charset="-122"/>
                <a:cs typeface="+mn-cs"/>
              </a:rPr>
              <a:t>Electron/Stochastic cooling </a:t>
            </a:r>
          </a:p>
          <a:p>
            <a:pPr marL="0" marR="0" lvl="0" indent="0" defTabSz="914400" eaLnBrk="1" fontAlgn="base" latinLnBrk="0" hangingPunct="1">
              <a:lnSpc>
                <a:spcPct val="100000"/>
              </a:lnSpc>
              <a:spcBef>
                <a:spcPts val="0"/>
              </a:spcBef>
              <a:spcAft>
                <a:spcPct val="0"/>
              </a:spcAft>
              <a:buClrTx/>
              <a:buSzTx/>
              <a:buFontTx/>
              <a:buNone/>
              <a:tabLst/>
              <a:defRPr/>
            </a:pPr>
            <a:r>
              <a:rPr kumimoji="0" lang="en-US" altLang="zh-CN" sz="1000" b="0" i="0" u="none" strike="noStrike" kern="0" cap="none" spc="0" normalizeH="0" baseline="0" noProof="0" dirty="0">
                <a:ln>
                  <a:noFill/>
                </a:ln>
                <a:solidFill>
                  <a:srgbClr val="00B050"/>
                </a:solidFill>
                <a:effectLst/>
                <a:uLnTx/>
                <a:uFillTx/>
                <a:latin typeface="Calibri"/>
                <a:ea typeface="宋体" panose="02010600030101010101" pitchFamily="2" charset="-122"/>
                <a:cs typeface="+mn-cs"/>
              </a:rPr>
              <a:t>Two TOF detectors</a:t>
            </a:r>
          </a:p>
          <a:p>
            <a:pPr marL="0" marR="0" lvl="0" indent="0" defTabSz="914400" eaLnBrk="1" fontAlgn="base" latinLnBrk="0" hangingPunct="1">
              <a:lnSpc>
                <a:spcPct val="100000"/>
              </a:lnSpc>
              <a:spcBef>
                <a:spcPts val="0"/>
              </a:spcBef>
              <a:spcAft>
                <a:spcPct val="0"/>
              </a:spcAft>
              <a:buClrTx/>
              <a:buSzTx/>
              <a:buFontTx/>
              <a:buNone/>
              <a:tabLst/>
              <a:defRPr/>
            </a:pPr>
            <a:r>
              <a:rPr kumimoji="0" lang="en-US" altLang="zh-CN" sz="1000" b="0" i="0" u="none" strike="noStrike" kern="0" cap="none" spc="0" normalizeH="0" baseline="0" noProof="0" dirty="0">
                <a:ln>
                  <a:noFill/>
                </a:ln>
                <a:solidFill>
                  <a:srgbClr val="00B050"/>
                </a:solidFill>
                <a:effectLst/>
                <a:uLnTx/>
                <a:uFillTx/>
                <a:latin typeface="Calibri"/>
                <a:ea typeface="宋体" panose="02010600030101010101" pitchFamily="2" charset="-122"/>
                <a:cs typeface="+mn-cs"/>
              </a:rPr>
              <a:t>Four operation modes</a:t>
            </a:r>
          </a:p>
        </p:txBody>
      </p:sp>
      <p:sp>
        <p:nvSpPr>
          <p:cNvPr id="17" name="矩形 16"/>
          <p:cNvSpPr/>
          <p:nvPr/>
        </p:nvSpPr>
        <p:spPr>
          <a:xfrm>
            <a:off x="2566264" y="1873890"/>
            <a:ext cx="1767432" cy="292388"/>
          </a:xfrm>
          <a:prstGeom prst="rect">
            <a:avLst/>
          </a:prstGeom>
          <a:noFill/>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151" algn="l" rtl="0" fontAlgn="base">
              <a:spcBef>
                <a:spcPct val="0"/>
              </a:spcBef>
              <a:spcAft>
                <a:spcPct val="0"/>
              </a:spcAft>
              <a:defRPr kern="1200">
                <a:solidFill>
                  <a:schemeClr val="tx1"/>
                </a:solidFill>
                <a:latin typeface="Arial" pitchFamily="34" charset="0"/>
                <a:ea typeface="宋体" pitchFamily="2" charset="-122"/>
                <a:cs typeface="+mn-cs"/>
              </a:defRPr>
            </a:lvl2pPr>
            <a:lvl3pPr marL="914302" algn="l" rtl="0" fontAlgn="base">
              <a:spcBef>
                <a:spcPct val="0"/>
              </a:spcBef>
              <a:spcAft>
                <a:spcPct val="0"/>
              </a:spcAft>
              <a:defRPr kern="1200">
                <a:solidFill>
                  <a:schemeClr val="tx1"/>
                </a:solidFill>
                <a:latin typeface="Arial" pitchFamily="34" charset="0"/>
                <a:ea typeface="宋体" pitchFamily="2" charset="-122"/>
                <a:cs typeface="+mn-cs"/>
              </a:defRPr>
            </a:lvl3pPr>
            <a:lvl4pPr marL="1371453" algn="l" rtl="0" fontAlgn="base">
              <a:spcBef>
                <a:spcPct val="0"/>
              </a:spcBef>
              <a:spcAft>
                <a:spcPct val="0"/>
              </a:spcAft>
              <a:defRPr kern="1200">
                <a:solidFill>
                  <a:schemeClr val="tx1"/>
                </a:solidFill>
                <a:latin typeface="Arial" pitchFamily="34" charset="0"/>
                <a:ea typeface="宋体" pitchFamily="2" charset="-122"/>
                <a:cs typeface="+mn-cs"/>
              </a:defRPr>
            </a:lvl4pPr>
            <a:lvl5pPr marL="1828604" algn="l" rtl="0" fontAlgn="base">
              <a:spcBef>
                <a:spcPct val="0"/>
              </a:spcBef>
              <a:spcAft>
                <a:spcPct val="0"/>
              </a:spcAft>
              <a:defRPr kern="1200">
                <a:solidFill>
                  <a:schemeClr val="tx1"/>
                </a:solidFill>
                <a:latin typeface="Arial" pitchFamily="34" charset="0"/>
                <a:ea typeface="宋体" pitchFamily="2" charset="-122"/>
                <a:cs typeface="+mn-cs"/>
              </a:defRPr>
            </a:lvl5pPr>
            <a:lvl6pPr marL="2285755" algn="l" defTabSz="914302" rtl="0" eaLnBrk="1" latinLnBrk="0" hangingPunct="1">
              <a:defRPr kern="1200">
                <a:solidFill>
                  <a:schemeClr val="tx1"/>
                </a:solidFill>
                <a:latin typeface="Arial" pitchFamily="34" charset="0"/>
                <a:ea typeface="宋体" pitchFamily="2" charset="-122"/>
                <a:cs typeface="+mn-cs"/>
              </a:defRPr>
            </a:lvl6pPr>
            <a:lvl7pPr marL="2742906" algn="l" defTabSz="914302" rtl="0" eaLnBrk="1" latinLnBrk="0" hangingPunct="1">
              <a:defRPr kern="1200">
                <a:solidFill>
                  <a:schemeClr val="tx1"/>
                </a:solidFill>
                <a:latin typeface="Arial" pitchFamily="34" charset="0"/>
                <a:ea typeface="宋体" pitchFamily="2" charset="-122"/>
                <a:cs typeface="+mn-cs"/>
              </a:defRPr>
            </a:lvl7pPr>
            <a:lvl8pPr marL="3200057" algn="l" defTabSz="914302" rtl="0" eaLnBrk="1" latinLnBrk="0" hangingPunct="1">
              <a:defRPr kern="1200">
                <a:solidFill>
                  <a:schemeClr val="tx1"/>
                </a:solidFill>
                <a:latin typeface="Arial" pitchFamily="34" charset="0"/>
                <a:ea typeface="宋体" pitchFamily="2" charset="-122"/>
                <a:cs typeface="+mn-cs"/>
              </a:defRPr>
            </a:lvl8pPr>
            <a:lvl9pPr marL="3657208" algn="l" defTabSz="914302" rtl="0" eaLnBrk="1" latinLnBrk="0" hangingPunct="1">
              <a:defRPr kern="1200">
                <a:solidFill>
                  <a:schemeClr val="tx1"/>
                </a:solidFill>
                <a:latin typeface="Arial" pitchFamily="34" charset="0"/>
                <a:ea typeface="宋体" pitchFamily="2" charset="-122"/>
                <a:cs typeface="+mn-cs"/>
              </a:defRPr>
            </a:lvl9pPr>
          </a:lstStyle>
          <a:p>
            <a:pPr>
              <a:defRPr/>
            </a:pPr>
            <a:r>
              <a:rPr lang="en-US" altLang="zh-CN" sz="1300" b="1" dirty="0">
                <a:solidFill>
                  <a:srgbClr val="0000FF"/>
                </a:solidFill>
                <a:latin typeface="Arial" charset="0"/>
                <a:ea typeface="宋体" charset="-122"/>
              </a:rPr>
              <a:t>L: 180m, B</a:t>
            </a:r>
            <a:r>
              <a:rPr lang="el-GR" altLang="zh-CN" sz="1300" b="1" dirty="0">
                <a:solidFill>
                  <a:srgbClr val="0000FF"/>
                </a:solidFill>
                <a:latin typeface="Arial" charset="0"/>
                <a:ea typeface="宋体" charset="-122"/>
              </a:rPr>
              <a:t>ρ</a:t>
            </a:r>
            <a:r>
              <a:rPr lang="en-US" altLang="zh-CN" sz="1300" b="1" dirty="0">
                <a:solidFill>
                  <a:srgbClr val="0000FF"/>
                </a:solidFill>
                <a:latin typeface="Arial" charset="0"/>
                <a:ea typeface="宋体" charset="-122"/>
              </a:rPr>
              <a:t>: 25 Tm</a:t>
            </a:r>
            <a:endParaRPr lang="zh-CN" altLang="en-US" sz="1300" b="1" dirty="0">
              <a:solidFill>
                <a:srgbClr val="0000FF"/>
              </a:solidFill>
              <a:latin typeface="Arial" charset="0"/>
              <a:ea typeface="宋体" charset="-122"/>
            </a:endParaRPr>
          </a:p>
        </p:txBody>
      </p:sp>
      <p:sp>
        <p:nvSpPr>
          <p:cNvPr id="18" name="Text Box 211"/>
          <p:cNvSpPr txBox="1">
            <a:spLocks noChangeArrowheads="1"/>
          </p:cNvSpPr>
          <p:nvPr/>
        </p:nvSpPr>
        <p:spPr bwMode="auto">
          <a:xfrm>
            <a:off x="323689" y="4670535"/>
            <a:ext cx="3017904" cy="1492716"/>
          </a:xfrm>
          <a:prstGeom prst="rect">
            <a:avLst/>
          </a:prstGeom>
          <a:noFill/>
          <a:ln w="3175" cap="flat" cmpd="sng" algn="ctr">
            <a:noFill/>
            <a:prstDash val="solid"/>
            <a:headEnd/>
            <a:tailEnd/>
          </a:ln>
          <a:effectLst/>
        </p:spPr>
        <p:txBody>
          <a:bodyPr wrap="square"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600" b="1" i="0" u="none" strike="noStrike" kern="0" cap="none" spc="0" normalizeH="0" baseline="0" noProof="0" dirty="0" err="1">
                <a:ln>
                  <a:noFill/>
                </a:ln>
                <a:solidFill>
                  <a:srgbClr val="FF0000"/>
                </a:solidFill>
                <a:effectLst/>
                <a:uLnTx/>
                <a:uFillTx/>
                <a:latin typeface="Arial Narrow" panose="020B0606020202030204" pitchFamily="34" charset="0"/>
                <a:ea typeface="仿宋_GB2312" pitchFamily="49" charset="-122"/>
                <a:cs typeface="Times New Roman" pitchFamily="18" charset="0"/>
              </a:rPr>
              <a:t>BRing</a:t>
            </a:r>
            <a:r>
              <a:rPr kumimoji="0" lang="en-US" altLang="zh-CN" sz="1600" b="1" i="0" u="none" strike="noStrike" kern="0" cap="none" spc="0" normalizeH="0" baseline="0" noProof="0" dirty="0">
                <a:ln>
                  <a:noFill/>
                </a:ln>
                <a:solidFill>
                  <a:srgbClr val="FF0000"/>
                </a:solidFill>
                <a:effectLst/>
                <a:uLnTx/>
                <a:uFillTx/>
                <a:latin typeface="Arial Narrow" panose="020B0606020202030204" pitchFamily="34" charset="0"/>
                <a:ea typeface="仿宋_GB2312" pitchFamily="49" charset="-122"/>
                <a:cs typeface="Times New Roman" pitchFamily="18" charset="0"/>
              </a:rPr>
              <a:t>-N: </a:t>
            </a:r>
            <a:r>
              <a:rPr kumimoji="0" lang="en-US" altLang="zh-CN" sz="1600" b="1" i="0" u="none" strike="noStrike" kern="0" cap="none" spc="0" normalizeH="0" baseline="0" noProof="0" dirty="0">
                <a:ln>
                  <a:noFill/>
                </a:ln>
                <a:solidFill>
                  <a:srgbClr val="002060"/>
                </a:solidFill>
                <a:effectLst/>
                <a:uLnTx/>
                <a:uFillTx/>
                <a:latin typeface="Arial Narrow" panose="020B0606020202030204" pitchFamily="34" charset="0"/>
                <a:ea typeface="仿宋_GB2312" pitchFamily="49" charset="-122"/>
                <a:cs typeface="Times New Roman" pitchFamily="18" charset="0"/>
              </a:rPr>
              <a:t>Fast cycle ring</a:t>
            </a:r>
            <a:endParaRPr kumimoji="0" lang="zh-CN" altLang="en-US" sz="1600" b="1" i="0" u="none" strike="noStrike" kern="0" cap="none" spc="0" normalizeH="0" baseline="0" noProof="0" dirty="0">
              <a:ln>
                <a:noFill/>
              </a:ln>
              <a:solidFill>
                <a:srgbClr val="002060"/>
              </a:solidFill>
              <a:effectLst/>
              <a:uLnTx/>
              <a:uFillTx/>
              <a:latin typeface="Arial Narrow" panose="020B0606020202030204" pitchFamily="34" charset="0"/>
              <a:ea typeface="仿宋_GB2312" pitchFamily="49" charset="-122"/>
              <a:cs typeface="Times New Roman"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400" b="1" i="0" u="none" strike="noStrike" kern="0" cap="none" spc="0" normalizeH="0" baseline="0" noProof="0" dirty="0">
                <a:ln>
                  <a:noFill/>
                </a:ln>
                <a:solidFill>
                  <a:srgbClr val="0000FF"/>
                </a:solidFill>
                <a:effectLst/>
                <a:uLnTx/>
                <a:uFillTx/>
                <a:latin typeface="Calibri"/>
                <a:ea typeface="宋体" panose="02010600030101010101" pitchFamily="2" charset="-122"/>
                <a:cs typeface="+mn-cs"/>
              </a:rPr>
              <a:t>Circumference: 570 m</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400" b="1" i="0" u="none" strike="noStrike" kern="0" cap="none" spc="0" normalizeH="0" baseline="0" noProof="0" dirty="0">
                <a:ln>
                  <a:noFill/>
                </a:ln>
                <a:solidFill>
                  <a:srgbClr val="0000FF"/>
                </a:solidFill>
                <a:effectLst/>
                <a:uLnTx/>
                <a:uFillTx/>
                <a:latin typeface="Calibri"/>
                <a:ea typeface="宋体" panose="02010600030101010101" pitchFamily="2" charset="-122"/>
                <a:cs typeface="+mn-cs"/>
              </a:rPr>
              <a:t>Rigidity: 34 Tm</a:t>
            </a:r>
          </a:p>
          <a:p>
            <a:pPr marL="0" marR="0" lvl="0" indent="0" defTabSz="914400" eaLnBrk="1" fontAlgn="base" latinLnBrk="0" hangingPunct="1">
              <a:lnSpc>
                <a:spcPct val="100000"/>
              </a:lnSpc>
              <a:spcBef>
                <a:spcPts val="600"/>
              </a:spcBef>
              <a:spcAft>
                <a:spcPct val="0"/>
              </a:spcAft>
              <a:buClrTx/>
              <a:buSzTx/>
              <a:buFontTx/>
              <a:buNone/>
              <a:tabLst/>
              <a:defRPr/>
            </a:pPr>
            <a:r>
              <a:rPr kumimoji="0" lang="en-US" altLang="zh-CN" sz="1400" b="0" i="0" u="none" strike="noStrike" kern="0" cap="none" spc="0" normalizeH="0" baseline="0" noProof="0" dirty="0">
                <a:ln>
                  <a:noFill/>
                </a:ln>
                <a:solidFill>
                  <a:srgbClr val="00B050"/>
                </a:solidFill>
                <a:effectLst/>
                <a:uLnTx/>
                <a:uFillTx/>
                <a:latin typeface="Calibri"/>
                <a:ea typeface="宋体" panose="02010600030101010101" pitchFamily="2" charset="-122"/>
                <a:cs typeface="+mn-cs"/>
              </a:rPr>
              <a:t>Large acceptance (250/120)</a:t>
            </a:r>
          </a:p>
          <a:p>
            <a:pPr marL="0" marR="0" lvl="0" indent="0" defTabSz="914400" eaLnBrk="1" fontAlgn="base" latinLnBrk="0" hangingPunct="1">
              <a:lnSpc>
                <a:spcPct val="100000"/>
              </a:lnSpc>
              <a:spcBef>
                <a:spcPts val="0"/>
              </a:spcBef>
              <a:spcAft>
                <a:spcPct val="0"/>
              </a:spcAft>
              <a:buClrTx/>
              <a:buSzTx/>
              <a:buFontTx/>
              <a:buNone/>
              <a:tabLst/>
              <a:defRPr/>
            </a:pPr>
            <a:r>
              <a:rPr kumimoji="0" lang="en-US" altLang="zh-CN" sz="1400" b="0" i="0" u="none" strike="noStrike" kern="0" cap="none" spc="0" normalizeH="0" baseline="0" noProof="0" dirty="0">
                <a:ln>
                  <a:noFill/>
                </a:ln>
                <a:solidFill>
                  <a:srgbClr val="00B050"/>
                </a:solidFill>
                <a:effectLst/>
                <a:uLnTx/>
                <a:uFillTx/>
                <a:latin typeface="Calibri"/>
                <a:ea typeface="宋体" panose="02010600030101010101" pitchFamily="2" charset="-122"/>
                <a:cs typeface="+mn-cs"/>
              </a:rPr>
              <a:t>Two planes painting injection</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1400" b="0" i="0" u="none" strike="noStrike" kern="0" cap="none" spc="0" normalizeH="0" baseline="0" noProof="0" dirty="0">
                <a:ln>
                  <a:noFill/>
                </a:ln>
                <a:solidFill>
                  <a:srgbClr val="00B050"/>
                </a:solidFill>
                <a:effectLst/>
                <a:uLnTx/>
                <a:uFillTx/>
                <a:latin typeface="Calibri"/>
                <a:ea typeface="宋体" panose="02010600030101010101" pitchFamily="2" charset="-122"/>
                <a:cs typeface="+mn-cs"/>
              </a:rPr>
              <a:t>Fast ramping rate</a:t>
            </a:r>
            <a:r>
              <a:rPr kumimoji="0" lang="zh-CN" altLang="en-US" sz="1400" b="0" i="0" u="none" strike="noStrike" kern="0" cap="none" spc="0" normalizeH="0" baseline="0" noProof="0" dirty="0">
                <a:ln>
                  <a:noFill/>
                </a:ln>
                <a:solidFill>
                  <a:srgbClr val="00B050"/>
                </a:solidFill>
                <a:effectLst/>
                <a:uLnTx/>
                <a:uFillTx/>
                <a:latin typeface="Calibri"/>
                <a:ea typeface="宋体" panose="02010600030101010101" pitchFamily="2" charset="-122"/>
                <a:cs typeface="+mn-cs"/>
              </a:rPr>
              <a:t>（</a:t>
            </a:r>
            <a:r>
              <a:rPr kumimoji="0" lang="en-US" altLang="zh-CN" sz="1400" b="0" i="0" u="none" strike="noStrike" kern="0" cap="none" spc="0" normalizeH="0" baseline="0" noProof="0" dirty="0">
                <a:ln>
                  <a:noFill/>
                </a:ln>
                <a:solidFill>
                  <a:srgbClr val="00B050"/>
                </a:solidFill>
                <a:effectLst/>
                <a:uLnTx/>
                <a:uFillTx/>
                <a:latin typeface="Calibri"/>
                <a:ea typeface="宋体" panose="02010600030101010101" pitchFamily="2" charset="-122"/>
                <a:cs typeface="+mn-cs"/>
              </a:rPr>
              <a:t>5-10Hz, </a:t>
            </a:r>
            <a:r>
              <a:rPr kumimoji="0" lang="en-US" altLang="zh-CN" sz="1400" b="0" i="0" u="none" strike="noStrike" kern="0" cap="none" spc="0" normalizeH="0" baseline="0" noProof="0" dirty="0">
                <a:ln>
                  <a:noFill/>
                </a:ln>
                <a:solidFill>
                  <a:srgbClr val="FF0000"/>
                </a:solidFill>
                <a:effectLst/>
                <a:uLnTx/>
                <a:uFillTx/>
                <a:latin typeface="Calibri"/>
                <a:ea typeface="宋体" panose="02010600030101010101" pitchFamily="2" charset="-122"/>
                <a:cs typeface="+mn-cs"/>
              </a:rPr>
              <a:t>20Hz</a:t>
            </a:r>
            <a:r>
              <a:rPr kumimoji="0" lang="zh-CN" altLang="en-US" sz="1400" b="0" i="0" u="none" strike="noStrike" kern="0" cap="none" spc="0" normalizeH="0" baseline="0" noProof="0" dirty="0">
                <a:ln>
                  <a:noFill/>
                </a:ln>
                <a:solidFill>
                  <a:srgbClr val="00B050"/>
                </a:solidFill>
                <a:effectLst/>
                <a:uLnTx/>
                <a:uFillTx/>
                <a:latin typeface="Calibri"/>
                <a:ea typeface="宋体" panose="02010600030101010101" pitchFamily="2" charset="-122"/>
                <a:cs typeface="+mn-cs"/>
              </a:rPr>
              <a:t>）</a:t>
            </a:r>
            <a:endParaRPr kumimoji="0" lang="en-US" altLang="zh-CN" sz="1600" b="0" i="0" u="none" strike="noStrike" kern="0" cap="none" spc="0" normalizeH="0" baseline="0" noProof="0" dirty="0">
              <a:ln>
                <a:noFill/>
              </a:ln>
              <a:solidFill>
                <a:srgbClr val="00B050"/>
              </a:solidFill>
              <a:effectLst/>
              <a:uLnTx/>
              <a:uFillTx/>
              <a:latin typeface="Calibri"/>
              <a:ea typeface="宋体" panose="02010600030101010101" pitchFamily="2" charset="-122"/>
              <a:cs typeface="+mn-cs"/>
            </a:endParaRPr>
          </a:p>
        </p:txBody>
      </p:sp>
      <p:sp>
        <p:nvSpPr>
          <p:cNvPr id="20" name="Rectangle 2"/>
          <p:cNvSpPr>
            <a:spLocks noChangeArrowheads="1"/>
          </p:cNvSpPr>
          <p:nvPr/>
        </p:nvSpPr>
        <p:spPr bwMode="auto">
          <a:xfrm>
            <a:off x="1428794" y="663609"/>
            <a:ext cx="5809803" cy="558800"/>
          </a:xfrm>
          <a:prstGeom prst="rect">
            <a:avLst/>
          </a:prstGeom>
          <a:noFill/>
          <a:ln w="9525">
            <a:noFill/>
            <a:miter lim="800000"/>
            <a:headEnd/>
            <a:tailEnd/>
          </a:ln>
        </p:spPr>
        <p:txBody>
          <a:bodyPr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151" algn="l" rtl="0" fontAlgn="base">
              <a:spcBef>
                <a:spcPct val="0"/>
              </a:spcBef>
              <a:spcAft>
                <a:spcPct val="0"/>
              </a:spcAft>
              <a:defRPr kern="1200">
                <a:solidFill>
                  <a:schemeClr val="tx1"/>
                </a:solidFill>
                <a:latin typeface="Arial" pitchFamily="34" charset="0"/>
                <a:ea typeface="宋体" pitchFamily="2" charset="-122"/>
                <a:cs typeface="+mn-cs"/>
              </a:defRPr>
            </a:lvl2pPr>
            <a:lvl3pPr marL="914302" algn="l" rtl="0" fontAlgn="base">
              <a:spcBef>
                <a:spcPct val="0"/>
              </a:spcBef>
              <a:spcAft>
                <a:spcPct val="0"/>
              </a:spcAft>
              <a:defRPr kern="1200">
                <a:solidFill>
                  <a:schemeClr val="tx1"/>
                </a:solidFill>
                <a:latin typeface="Arial" pitchFamily="34" charset="0"/>
                <a:ea typeface="宋体" pitchFamily="2" charset="-122"/>
                <a:cs typeface="+mn-cs"/>
              </a:defRPr>
            </a:lvl3pPr>
            <a:lvl4pPr marL="1371453" algn="l" rtl="0" fontAlgn="base">
              <a:spcBef>
                <a:spcPct val="0"/>
              </a:spcBef>
              <a:spcAft>
                <a:spcPct val="0"/>
              </a:spcAft>
              <a:defRPr kern="1200">
                <a:solidFill>
                  <a:schemeClr val="tx1"/>
                </a:solidFill>
                <a:latin typeface="Arial" pitchFamily="34" charset="0"/>
                <a:ea typeface="宋体" pitchFamily="2" charset="-122"/>
                <a:cs typeface="+mn-cs"/>
              </a:defRPr>
            </a:lvl4pPr>
            <a:lvl5pPr marL="1828604" algn="l" rtl="0" fontAlgn="base">
              <a:spcBef>
                <a:spcPct val="0"/>
              </a:spcBef>
              <a:spcAft>
                <a:spcPct val="0"/>
              </a:spcAft>
              <a:defRPr kern="1200">
                <a:solidFill>
                  <a:schemeClr val="tx1"/>
                </a:solidFill>
                <a:latin typeface="Arial" pitchFamily="34" charset="0"/>
                <a:ea typeface="宋体" pitchFamily="2" charset="-122"/>
                <a:cs typeface="+mn-cs"/>
              </a:defRPr>
            </a:lvl5pPr>
            <a:lvl6pPr marL="2285755" algn="l" defTabSz="914302" rtl="0" eaLnBrk="1" latinLnBrk="0" hangingPunct="1">
              <a:defRPr kern="1200">
                <a:solidFill>
                  <a:schemeClr val="tx1"/>
                </a:solidFill>
                <a:latin typeface="Arial" pitchFamily="34" charset="0"/>
                <a:ea typeface="宋体" pitchFamily="2" charset="-122"/>
                <a:cs typeface="+mn-cs"/>
              </a:defRPr>
            </a:lvl6pPr>
            <a:lvl7pPr marL="2742906" algn="l" defTabSz="914302" rtl="0" eaLnBrk="1" latinLnBrk="0" hangingPunct="1">
              <a:defRPr kern="1200">
                <a:solidFill>
                  <a:schemeClr val="tx1"/>
                </a:solidFill>
                <a:latin typeface="Arial" pitchFamily="34" charset="0"/>
                <a:ea typeface="宋体" pitchFamily="2" charset="-122"/>
                <a:cs typeface="+mn-cs"/>
              </a:defRPr>
            </a:lvl7pPr>
            <a:lvl8pPr marL="3200057" algn="l" defTabSz="914302" rtl="0" eaLnBrk="1" latinLnBrk="0" hangingPunct="1">
              <a:defRPr kern="1200">
                <a:solidFill>
                  <a:schemeClr val="tx1"/>
                </a:solidFill>
                <a:latin typeface="Arial" pitchFamily="34" charset="0"/>
                <a:ea typeface="宋体" pitchFamily="2" charset="-122"/>
                <a:cs typeface="+mn-cs"/>
              </a:defRPr>
            </a:lvl8pPr>
            <a:lvl9pPr marL="3657208" algn="l" defTabSz="914302" rtl="0" eaLnBrk="1" latinLnBrk="0" hangingPunct="1">
              <a:defRPr kern="1200">
                <a:solidFill>
                  <a:schemeClr val="tx1"/>
                </a:solidFill>
                <a:latin typeface="Arial" pitchFamily="34" charset="0"/>
                <a:ea typeface="宋体" pitchFamily="2" charset="-122"/>
                <a:cs typeface="+mn-cs"/>
              </a:defRPr>
            </a:lvl9pPr>
          </a:lstStyle>
          <a:p>
            <a:pPr algn="ctr"/>
            <a:r>
              <a:rPr lang="en-US" altLang="zh-CN" sz="3000" dirty="0">
                <a:solidFill>
                  <a:srgbClr val="0000FF"/>
                </a:solidFill>
                <a:latin typeface="+mn-lt"/>
                <a:ea typeface="黑体" pitchFamily="49" charset="-122"/>
                <a:cs typeface="Times New Roman" pitchFamily="18" charset="0"/>
              </a:rPr>
              <a:t> </a:t>
            </a:r>
            <a:r>
              <a:rPr lang="en-US" altLang="zh-CN" sz="2400" b="1" dirty="0">
                <a:solidFill>
                  <a:srgbClr val="0000FF"/>
                </a:solidFill>
                <a:latin typeface="+mn-lt"/>
                <a:ea typeface="黑体" pitchFamily="49" charset="-122"/>
                <a:cs typeface="Times New Roman" pitchFamily="18" charset="0"/>
              </a:rPr>
              <a:t>Main accelerator components</a:t>
            </a:r>
          </a:p>
        </p:txBody>
      </p:sp>
      <p:sp>
        <p:nvSpPr>
          <p:cNvPr id="19" name="矩形 18"/>
          <p:cNvSpPr/>
          <p:nvPr/>
        </p:nvSpPr>
        <p:spPr>
          <a:xfrm>
            <a:off x="835043" y="6241695"/>
            <a:ext cx="7776864" cy="584775"/>
          </a:xfrm>
          <a:prstGeom prst="rect">
            <a:avLst/>
          </a:prstGeom>
          <a:solidFill>
            <a:srgbClr val="F79646">
              <a:lumMod val="20000"/>
              <a:lumOff val="80000"/>
            </a:srgbClr>
          </a:solidFill>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600" b="0" i="0" u="none" strike="noStrike" kern="0" cap="none" spc="0" normalizeH="0" baseline="0" noProof="0" dirty="0">
                <a:ln>
                  <a:noFill/>
                </a:ln>
                <a:solidFill>
                  <a:prstClr val="black"/>
                </a:solidFill>
                <a:effectLst/>
                <a:uLnTx/>
                <a:uFillTx/>
              </a:rPr>
              <a:t>These tunnels will be built in a cut and cover method and will be filled with 5 m overlay of soil. This conforms to the requirements of radiation safety.</a:t>
            </a:r>
          </a:p>
        </p:txBody>
      </p:sp>
    </p:spTree>
    <p:extLst>
      <p:ext uri="{BB962C8B-B14F-4D97-AF65-F5344CB8AC3E}">
        <p14:creationId xmlns:p14="http://schemas.microsoft.com/office/powerpoint/2010/main" val="76058554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2"/>
          <a:stretch>
            <a:fillRect/>
          </a:stretch>
        </p:blipFill>
        <p:spPr>
          <a:xfrm>
            <a:off x="827584" y="5274321"/>
            <a:ext cx="1584000" cy="1432743"/>
          </a:xfrm>
          <a:prstGeom prst="rect">
            <a:avLst/>
          </a:prstGeom>
        </p:spPr>
      </p:pic>
      <p:sp>
        <p:nvSpPr>
          <p:cNvPr id="36" name="矩形 35"/>
          <p:cNvSpPr/>
          <p:nvPr/>
        </p:nvSpPr>
        <p:spPr>
          <a:xfrm>
            <a:off x="2957625" y="5997466"/>
            <a:ext cx="4076700" cy="145755"/>
          </a:xfrm>
          <a:prstGeom prst="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algn="ctr">
              <a:defRPr/>
            </a:pPr>
            <a:endParaRPr lang="zh-CN" altLang="en-US" kern="0">
              <a:solidFill>
                <a:prstClr val="white"/>
              </a:solidFill>
              <a:latin typeface="Calibri" panose="020F0502020204030204"/>
              <a:ea typeface="等线" panose="02010600030101010101" pitchFamily="2" charset="-122"/>
            </a:endParaRPr>
          </a:p>
        </p:txBody>
      </p:sp>
      <p:cxnSp>
        <p:nvCxnSpPr>
          <p:cNvPr id="37" name="直接连接符 36"/>
          <p:cNvCxnSpPr>
            <a:stCxn id="36" idx="3"/>
          </p:cNvCxnSpPr>
          <p:nvPr/>
        </p:nvCxnSpPr>
        <p:spPr>
          <a:xfrm flipV="1">
            <a:off x="7034325" y="6067333"/>
            <a:ext cx="228599" cy="3011"/>
          </a:xfrm>
          <a:prstGeom prst="line">
            <a:avLst/>
          </a:prstGeom>
          <a:noFill/>
          <a:ln w="57150" cap="flat" cmpd="sng" algn="ctr">
            <a:solidFill>
              <a:srgbClr val="ED7D31">
                <a:lumMod val="50000"/>
              </a:srgbClr>
            </a:solidFill>
            <a:prstDash val="solid"/>
            <a:miter lim="800000"/>
          </a:ln>
          <a:effectLst/>
        </p:spPr>
      </p:cxnSp>
      <p:grpSp>
        <p:nvGrpSpPr>
          <p:cNvPr id="38" name="组合 37"/>
          <p:cNvGrpSpPr/>
          <p:nvPr/>
        </p:nvGrpSpPr>
        <p:grpSpPr>
          <a:xfrm>
            <a:off x="7262925" y="5528699"/>
            <a:ext cx="390526" cy="523875"/>
            <a:chOff x="6810375" y="2414587"/>
            <a:chExt cx="390526" cy="523875"/>
          </a:xfrm>
        </p:grpSpPr>
        <p:cxnSp>
          <p:nvCxnSpPr>
            <p:cNvPr id="39" name="直接连接符 38"/>
            <p:cNvCxnSpPr/>
            <p:nvPr/>
          </p:nvCxnSpPr>
          <p:spPr>
            <a:xfrm flipV="1">
              <a:off x="6810375" y="2552700"/>
              <a:ext cx="0" cy="385762"/>
            </a:xfrm>
            <a:prstGeom prst="line">
              <a:avLst/>
            </a:prstGeom>
            <a:noFill/>
            <a:ln w="57150" cap="flat" cmpd="sng" algn="ctr">
              <a:solidFill>
                <a:srgbClr val="ED7D31">
                  <a:lumMod val="75000"/>
                </a:srgbClr>
              </a:solidFill>
              <a:prstDash val="solid"/>
              <a:miter lim="800000"/>
            </a:ln>
            <a:effectLst/>
          </p:spPr>
        </p:cxnSp>
        <p:cxnSp>
          <p:nvCxnSpPr>
            <p:cNvPr id="40" name="直接连接符 39"/>
            <p:cNvCxnSpPr/>
            <p:nvPr/>
          </p:nvCxnSpPr>
          <p:spPr>
            <a:xfrm flipV="1">
              <a:off x="6810376" y="2552700"/>
              <a:ext cx="228600" cy="1"/>
            </a:xfrm>
            <a:prstGeom prst="line">
              <a:avLst/>
            </a:prstGeom>
            <a:noFill/>
            <a:ln w="57150" cap="flat" cmpd="sng" algn="ctr">
              <a:solidFill>
                <a:srgbClr val="ED7D31">
                  <a:lumMod val="75000"/>
                </a:srgbClr>
              </a:solidFill>
              <a:prstDash val="solid"/>
              <a:miter lim="800000"/>
            </a:ln>
            <a:effectLst/>
          </p:spPr>
        </p:cxnSp>
        <p:sp>
          <p:nvSpPr>
            <p:cNvPr id="41" name="椭圆 40"/>
            <p:cNvSpPr/>
            <p:nvPr/>
          </p:nvSpPr>
          <p:spPr>
            <a:xfrm>
              <a:off x="6924676" y="2414587"/>
              <a:ext cx="276225" cy="276225"/>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zh-CN" altLang="en-US" kern="0">
                <a:solidFill>
                  <a:prstClr val="white"/>
                </a:solidFill>
                <a:latin typeface="Calibri" panose="020F0502020204030204"/>
                <a:ea typeface="等线" panose="02010600030101010101" pitchFamily="2" charset="-122"/>
              </a:endParaRPr>
            </a:p>
          </p:txBody>
        </p:sp>
      </p:grpSp>
      <p:grpSp>
        <p:nvGrpSpPr>
          <p:cNvPr id="42" name="组合 41"/>
          <p:cNvGrpSpPr/>
          <p:nvPr/>
        </p:nvGrpSpPr>
        <p:grpSpPr>
          <a:xfrm rot="10800000">
            <a:off x="6872399" y="6052573"/>
            <a:ext cx="390526" cy="523875"/>
            <a:chOff x="7239001" y="3709987"/>
            <a:chExt cx="390526" cy="523875"/>
          </a:xfrm>
        </p:grpSpPr>
        <p:cxnSp>
          <p:nvCxnSpPr>
            <p:cNvPr id="43" name="直接连接符 42"/>
            <p:cNvCxnSpPr/>
            <p:nvPr/>
          </p:nvCxnSpPr>
          <p:spPr>
            <a:xfrm flipV="1">
              <a:off x="7239001" y="3848100"/>
              <a:ext cx="0" cy="385762"/>
            </a:xfrm>
            <a:prstGeom prst="line">
              <a:avLst/>
            </a:prstGeom>
            <a:noFill/>
            <a:ln w="57150" cap="flat" cmpd="sng" algn="ctr">
              <a:solidFill>
                <a:srgbClr val="ED7D31">
                  <a:lumMod val="75000"/>
                </a:srgbClr>
              </a:solidFill>
              <a:prstDash val="solid"/>
              <a:miter lim="800000"/>
            </a:ln>
            <a:effectLst/>
          </p:spPr>
        </p:cxnSp>
        <p:cxnSp>
          <p:nvCxnSpPr>
            <p:cNvPr id="44" name="直接连接符 43"/>
            <p:cNvCxnSpPr/>
            <p:nvPr/>
          </p:nvCxnSpPr>
          <p:spPr>
            <a:xfrm flipV="1">
              <a:off x="7239002" y="3848100"/>
              <a:ext cx="228600" cy="1"/>
            </a:xfrm>
            <a:prstGeom prst="line">
              <a:avLst/>
            </a:prstGeom>
            <a:noFill/>
            <a:ln w="57150" cap="flat" cmpd="sng" algn="ctr">
              <a:solidFill>
                <a:srgbClr val="ED7D31">
                  <a:lumMod val="75000"/>
                </a:srgbClr>
              </a:solidFill>
              <a:prstDash val="solid"/>
              <a:miter lim="800000"/>
            </a:ln>
            <a:effectLst/>
          </p:spPr>
        </p:cxnSp>
        <p:sp>
          <p:nvSpPr>
            <p:cNvPr id="45" name="椭圆 44"/>
            <p:cNvSpPr/>
            <p:nvPr/>
          </p:nvSpPr>
          <p:spPr>
            <a:xfrm>
              <a:off x="7353302" y="3709987"/>
              <a:ext cx="276225" cy="276225"/>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a:defRPr/>
              </a:pPr>
              <a:endParaRPr lang="zh-CN" altLang="en-US" kern="0">
                <a:solidFill>
                  <a:prstClr val="white"/>
                </a:solidFill>
                <a:latin typeface="Calibri" panose="020F0502020204030204"/>
                <a:ea typeface="等线" panose="02010600030101010101" pitchFamily="2" charset="-122"/>
              </a:endParaRPr>
            </a:p>
          </p:txBody>
        </p:sp>
      </p:grpSp>
      <p:cxnSp>
        <p:nvCxnSpPr>
          <p:cNvPr id="46" name="直接连接符 45"/>
          <p:cNvCxnSpPr/>
          <p:nvPr/>
        </p:nvCxnSpPr>
        <p:spPr>
          <a:xfrm flipV="1">
            <a:off x="7262926" y="6052572"/>
            <a:ext cx="390525" cy="3"/>
          </a:xfrm>
          <a:prstGeom prst="line">
            <a:avLst/>
          </a:prstGeom>
          <a:noFill/>
          <a:ln w="57150" cap="flat" cmpd="sng" algn="ctr">
            <a:solidFill>
              <a:srgbClr val="ED7D31">
                <a:lumMod val="75000"/>
              </a:srgbClr>
            </a:solidFill>
            <a:prstDash val="solid"/>
            <a:miter lim="800000"/>
          </a:ln>
          <a:effectLst/>
        </p:spPr>
      </p:cxnSp>
      <p:sp>
        <p:nvSpPr>
          <p:cNvPr id="47" name="矩形 46"/>
          <p:cNvSpPr/>
          <p:nvPr/>
        </p:nvSpPr>
        <p:spPr>
          <a:xfrm>
            <a:off x="7653451" y="5907317"/>
            <a:ext cx="266700" cy="266700"/>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rtlCol="0" anchor="ctr"/>
          <a:lstStyle/>
          <a:p>
            <a:pPr algn="ctr">
              <a:defRPr/>
            </a:pPr>
            <a:endParaRPr lang="zh-CN" altLang="en-US" kern="0">
              <a:solidFill>
                <a:prstClr val="white"/>
              </a:solidFill>
              <a:latin typeface="Calibri" panose="020F0502020204030204"/>
              <a:ea typeface="等线" panose="02010600030101010101" pitchFamily="2" charset="-122"/>
            </a:endParaRPr>
          </a:p>
        </p:txBody>
      </p:sp>
      <p:cxnSp>
        <p:nvCxnSpPr>
          <p:cNvPr id="48" name="直接连接符 47"/>
          <p:cNvCxnSpPr/>
          <p:nvPr/>
        </p:nvCxnSpPr>
        <p:spPr>
          <a:xfrm flipH="1" flipV="1">
            <a:off x="2157917" y="6052572"/>
            <a:ext cx="864000" cy="2"/>
          </a:xfrm>
          <a:prstGeom prst="line">
            <a:avLst/>
          </a:prstGeom>
          <a:noFill/>
          <a:ln w="57150" cap="flat" cmpd="sng" algn="ctr">
            <a:solidFill>
              <a:srgbClr val="7030A0"/>
            </a:solidFill>
            <a:prstDash val="solid"/>
            <a:miter lim="800000"/>
          </a:ln>
          <a:effectLst/>
        </p:spPr>
      </p:cxnSp>
      <p:sp>
        <p:nvSpPr>
          <p:cNvPr id="49" name="文本框 48"/>
          <p:cNvSpPr txBox="1"/>
          <p:nvPr/>
        </p:nvSpPr>
        <p:spPr>
          <a:xfrm>
            <a:off x="3835478" y="5603053"/>
            <a:ext cx="923972" cy="369332"/>
          </a:xfrm>
          <a:prstGeom prst="rect">
            <a:avLst/>
          </a:prstGeom>
          <a:noFill/>
        </p:spPr>
        <p:txBody>
          <a:bodyPr wrap="square" rtlCol="0">
            <a:spAutoFit/>
          </a:bodyPr>
          <a:lstStyle/>
          <a:p>
            <a:pPr algn="ctr"/>
            <a:r>
              <a:rPr lang="en-US" altLang="zh-CN" dirty="0" err="1">
                <a:solidFill>
                  <a:srgbClr val="0000FF"/>
                </a:solidFill>
                <a:latin typeface="Calibri" panose="020F0502020204030204"/>
                <a:ea typeface="等线" panose="02010600030101010101" pitchFamily="2" charset="-122"/>
              </a:rPr>
              <a:t>iLinac</a:t>
            </a:r>
            <a:endParaRPr lang="zh-CN" altLang="en-US" dirty="0">
              <a:solidFill>
                <a:srgbClr val="0000FF"/>
              </a:solidFill>
              <a:latin typeface="Calibri" panose="020F0502020204030204"/>
              <a:ea typeface="等线" panose="02010600030101010101" pitchFamily="2" charset="-122"/>
            </a:endParaRPr>
          </a:p>
        </p:txBody>
      </p:sp>
      <p:sp>
        <p:nvSpPr>
          <p:cNvPr id="50" name="文本框 49"/>
          <p:cNvSpPr txBox="1"/>
          <p:nvPr/>
        </p:nvSpPr>
        <p:spPr>
          <a:xfrm>
            <a:off x="7262924" y="6253667"/>
            <a:ext cx="923972" cy="369332"/>
          </a:xfrm>
          <a:prstGeom prst="rect">
            <a:avLst/>
          </a:prstGeom>
          <a:noFill/>
        </p:spPr>
        <p:txBody>
          <a:bodyPr wrap="square" rtlCol="0">
            <a:spAutoFit/>
          </a:bodyPr>
          <a:lstStyle/>
          <a:p>
            <a:pPr algn="ctr"/>
            <a:r>
              <a:rPr lang="en-US" altLang="zh-CN" dirty="0">
                <a:solidFill>
                  <a:srgbClr val="0000FF"/>
                </a:solidFill>
                <a:latin typeface="Calibri" panose="020F0502020204030204"/>
                <a:ea typeface="等线" panose="02010600030101010101" pitchFamily="2" charset="-122"/>
              </a:rPr>
              <a:t>SECR</a:t>
            </a:r>
            <a:endParaRPr lang="zh-CN" altLang="en-US" dirty="0">
              <a:solidFill>
                <a:srgbClr val="0000FF"/>
              </a:solidFill>
              <a:latin typeface="Calibri" panose="020F0502020204030204"/>
              <a:ea typeface="等线" panose="02010600030101010101" pitchFamily="2" charset="-122"/>
            </a:endParaRPr>
          </a:p>
        </p:txBody>
      </p:sp>
      <p:cxnSp>
        <p:nvCxnSpPr>
          <p:cNvPr id="51" name="直接连接符 50"/>
          <p:cNvCxnSpPr/>
          <p:nvPr/>
        </p:nvCxnSpPr>
        <p:spPr>
          <a:xfrm flipH="1">
            <a:off x="2513509" y="6067333"/>
            <a:ext cx="444115" cy="532555"/>
          </a:xfrm>
          <a:prstGeom prst="line">
            <a:avLst/>
          </a:prstGeom>
          <a:noFill/>
          <a:ln w="57150" cap="flat" cmpd="sng" algn="ctr">
            <a:solidFill>
              <a:srgbClr val="ED7D31">
                <a:lumMod val="60000"/>
                <a:lumOff val="40000"/>
              </a:srgbClr>
            </a:solidFill>
            <a:prstDash val="solid"/>
            <a:miter lim="800000"/>
          </a:ln>
          <a:effectLst/>
        </p:spPr>
      </p:cxnSp>
      <p:sp>
        <p:nvSpPr>
          <p:cNvPr id="52" name="六角星 51"/>
          <p:cNvSpPr/>
          <p:nvPr/>
        </p:nvSpPr>
        <p:spPr>
          <a:xfrm>
            <a:off x="2352475" y="6530832"/>
            <a:ext cx="289134" cy="333286"/>
          </a:xfrm>
          <a:prstGeom prst="star6">
            <a:avLst/>
          </a:prstGeom>
          <a:solidFill>
            <a:srgbClr val="FF2F2F"/>
          </a:solidFill>
          <a:ln w="12700" cap="flat" cmpd="sng" algn="ctr">
            <a:solidFill>
              <a:srgbClr val="5B9BD5">
                <a:shade val="50000"/>
              </a:srgbClr>
            </a:solidFill>
            <a:prstDash val="solid"/>
            <a:miter lim="800000"/>
          </a:ln>
          <a:effectLst/>
        </p:spPr>
        <p:txBody>
          <a:bodyPr rtlCol="0" anchor="ctr"/>
          <a:lstStyle/>
          <a:p>
            <a:pPr algn="ctr">
              <a:defRPr/>
            </a:pPr>
            <a:endParaRPr lang="zh-CN" altLang="en-US" kern="0">
              <a:solidFill>
                <a:srgbClr val="FF0000"/>
              </a:solidFill>
              <a:latin typeface="Calibri" panose="020F0502020204030204"/>
              <a:ea typeface="等线" panose="02010600030101010101" pitchFamily="2" charset="-122"/>
            </a:endParaRPr>
          </a:p>
        </p:txBody>
      </p:sp>
      <p:cxnSp>
        <p:nvCxnSpPr>
          <p:cNvPr id="53" name="直接连接符 52"/>
          <p:cNvCxnSpPr/>
          <p:nvPr/>
        </p:nvCxnSpPr>
        <p:spPr>
          <a:xfrm flipH="1">
            <a:off x="5006347" y="6055630"/>
            <a:ext cx="444115" cy="532555"/>
          </a:xfrm>
          <a:prstGeom prst="line">
            <a:avLst/>
          </a:prstGeom>
          <a:noFill/>
          <a:ln w="57150" cap="flat" cmpd="sng" algn="ctr">
            <a:solidFill>
              <a:srgbClr val="ED7D31">
                <a:lumMod val="60000"/>
                <a:lumOff val="40000"/>
              </a:srgbClr>
            </a:solidFill>
            <a:prstDash val="solid"/>
            <a:miter lim="800000"/>
          </a:ln>
          <a:effectLst/>
        </p:spPr>
      </p:cxnSp>
      <p:sp>
        <p:nvSpPr>
          <p:cNvPr id="54" name="六角星 53"/>
          <p:cNvSpPr/>
          <p:nvPr/>
        </p:nvSpPr>
        <p:spPr>
          <a:xfrm>
            <a:off x="4845313" y="6519129"/>
            <a:ext cx="289134" cy="333286"/>
          </a:xfrm>
          <a:prstGeom prst="star6">
            <a:avLst/>
          </a:prstGeom>
          <a:solidFill>
            <a:srgbClr val="FF2F2F"/>
          </a:solidFill>
          <a:ln w="12700" cap="flat" cmpd="sng" algn="ctr">
            <a:solidFill>
              <a:srgbClr val="5B9BD5">
                <a:shade val="50000"/>
              </a:srgbClr>
            </a:solidFill>
            <a:prstDash val="solid"/>
            <a:miter lim="800000"/>
          </a:ln>
          <a:effectLst/>
        </p:spPr>
        <p:txBody>
          <a:bodyPr rtlCol="0" anchor="ctr"/>
          <a:lstStyle/>
          <a:p>
            <a:pPr algn="ctr">
              <a:defRPr/>
            </a:pPr>
            <a:endParaRPr lang="zh-CN" altLang="en-US" kern="0">
              <a:solidFill>
                <a:srgbClr val="FF0000"/>
              </a:solidFill>
              <a:latin typeface="Calibri" panose="020F0502020204030204"/>
              <a:ea typeface="等线" panose="02010600030101010101" pitchFamily="2" charset="-122"/>
            </a:endParaRPr>
          </a:p>
        </p:txBody>
      </p:sp>
      <p:sp>
        <p:nvSpPr>
          <p:cNvPr id="55" name="文本框 54"/>
          <p:cNvSpPr txBox="1"/>
          <p:nvPr/>
        </p:nvSpPr>
        <p:spPr>
          <a:xfrm>
            <a:off x="980079" y="5900550"/>
            <a:ext cx="1147830" cy="430887"/>
          </a:xfrm>
          <a:prstGeom prst="rect">
            <a:avLst/>
          </a:prstGeom>
          <a:noFill/>
        </p:spPr>
        <p:txBody>
          <a:bodyPr wrap="square" rtlCol="0">
            <a:spAutoFit/>
          </a:bodyPr>
          <a:lstStyle/>
          <a:p>
            <a:pPr algn="ctr"/>
            <a:r>
              <a:rPr lang="en-US" altLang="zh-CN" sz="2200" dirty="0" err="1">
                <a:solidFill>
                  <a:srgbClr val="0000FF"/>
                </a:solidFill>
                <a:latin typeface="Calibri" panose="020F0502020204030204"/>
                <a:ea typeface="等线" panose="02010600030101010101" pitchFamily="2" charset="-122"/>
              </a:rPr>
              <a:t>BRing</a:t>
            </a:r>
            <a:r>
              <a:rPr lang="en-US" altLang="zh-CN" sz="2200" dirty="0">
                <a:solidFill>
                  <a:srgbClr val="0000FF"/>
                </a:solidFill>
                <a:latin typeface="Calibri" panose="020F0502020204030204"/>
                <a:ea typeface="等线" panose="02010600030101010101" pitchFamily="2" charset="-122"/>
              </a:rPr>
              <a:t>-N</a:t>
            </a:r>
            <a:endParaRPr lang="zh-CN" altLang="en-US" sz="2200" dirty="0">
              <a:solidFill>
                <a:srgbClr val="0000FF"/>
              </a:solidFill>
              <a:latin typeface="Calibri" panose="020F0502020204030204"/>
              <a:ea typeface="等线" panose="02010600030101010101" pitchFamily="2" charset="-122"/>
            </a:endParaRPr>
          </a:p>
        </p:txBody>
      </p:sp>
      <p:sp>
        <p:nvSpPr>
          <p:cNvPr id="56" name="矩形 55"/>
          <p:cNvSpPr/>
          <p:nvPr/>
        </p:nvSpPr>
        <p:spPr>
          <a:xfrm>
            <a:off x="7086410" y="5927443"/>
            <a:ext cx="67964" cy="256374"/>
          </a:xfrm>
          <a:prstGeom prst="rect">
            <a:avLst/>
          </a:prstGeom>
          <a:solidFill>
            <a:srgbClr val="FF0000"/>
          </a:solidFill>
          <a:ln w="12700" cap="flat" cmpd="sng" algn="ctr">
            <a:solidFill>
              <a:srgbClr val="FF0000"/>
            </a:solidFill>
            <a:prstDash val="solid"/>
            <a:miter lim="800000"/>
          </a:ln>
          <a:effectLst/>
        </p:spPr>
        <p:txBody>
          <a:bodyPr rtlCol="0" anchor="ctr"/>
          <a:lstStyle/>
          <a:p>
            <a:pPr algn="ctr">
              <a:defRPr/>
            </a:pPr>
            <a:endParaRPr lang="zh-CN" altLang="en-US" kern="0">
              <a:solidFill>
                <a:prstClr val="white"/>
              </a:solidFill>
              <a:latin typeface="Calibri" panose="020F0502020204030204"/>
              <a:ea typeface="等线" panose="02010600030101010101" pitchFamily="2" charset="-122"/>
            </a:endParaRPr>
          </a:p>
        </p:txBody>
      </p:sp>
      <p:cxnSp>
        <p:nvCxnSpPr>
          <p:cNvPr id="57" name="直接箭头连接符 56"/>
          <p:cNvCxnSpPr/>
          <p:nvPr/>
        </p:nvCxnSpPr>
        <p:spPr>
          <a:xfrm>
            <a:off x="6960183" y="5703402"/>
            <a:ext cx="148282" cy="185500"/>
          </a:xfrm>
          <a:prstGeom prst="straightConnector1">
            <a:avLst/>
          </a:prstGeom>
          <a:noFill/>
          <a:ln w="6350" cap="flat" cmpd="sng" algn="ctr">
            <a:solidFill>
              <a:sysClr val="windowText" lastClr="000000"/>
            </a:solidFill>
            <a:prstDash val="solid"/>
            <a:miter lim="800000"/>
            <a:tailEnd type="triangle"/>
          </a:ln>
          <a:effectLst/>
        </p:spPr>
      </p:cxnSp>
      <p:sp>
        <p:nvSpPr>
          <p:cNvPr id="58" name="文本框 57"/>
          <p:cNvSpPr txBox="1"/>
          <p:nvPr/>
        </p:nvSpPr>
        <p:spPr>
          <a:xfrm>
            <a:off x="6281802" y="5367286"/>
            <a:ext cx="1095423" cy="369332"/>
          </a:xfrm>
          <a:prstGeom prst="rect">
            <a:avLst/>
          </a:prstGeom>
          <a:noFill/>
        </p:spPr>
        <p:txBody>
          <a:bodyPr wrap="square" rtlCol="0">
            <a:spAutoFit/>
          </a:bodyPr>
          <a:lstStyle/>
          <a:p>
            <a:pPr algn="ctr"/>
            <a:r>
              <a:rPr lang="en-US" altLang="zh-CN" dirty="0">
                <a:solidFill>
                  <a:srgbClr val="0070C0"/>
                </a:solidFill>
                <a:latin typeface="Calibri" panose="020F0502020204030204"/>
                <a:ea typeface="等线" panose="02010600030101010101" pitchFamily="2" charset="-122"/>
              </a:rPr>
              <a:t>Chopper</a:t>
            </a:r>
            <a:endParaRPr lang="zh-CN" altLang="en-US" dirty="0">
              <a:solidFill>
                <a:srgbClr val="0070C0"/>
              </a:solidFill>
              <a:latin typeface="Calibri" panose="020F0502020204030204"/>
              <a:ea typeface="等线" panose="02010600030101010101" pitchFamily="2" charset="-122"/>
            </a:endParaRPr>
          </a:p>
        </p:txBody>
      </p:sp>
      <p:sp>
        <p:nvSpPr>
          <p:cNvPr id="59" name="矩形 58"/>
          <p:cNvSpPr/>
          <p:nvPr/>
        </p:nvSpPr>
        <p:spPr>
          <a:xfrm>
            <a:off x="5439393" y="5927443"/>
            <a:ext cx="67964" cy="256374"/>
          </a:xfrm>
          <a:prstGeom prst="rect">
            <a:avLst/>
          </a:prstGeom>
          <a:solidFill>
            <a:srgbClr val="FF00FF"/>
          </a:solidFill>
          <a:ln w="12700" cap="flat" cmpd="sng" algn="ctr">
            <a:solidFill>
              <a:srgbClr val="FF00FF"/>
            </a:solidFill>
            <a:prstDash val="solid"/>
            <a:miter lim="800000"/>
          </a:ln>
          <a:effectLst/>
        </p:spPr>
        <p:txBody>
          <a:bodyPr rtlCol="0" anchor="ctr"/>
          <a:lstStyle/>
          <a:p>
            <a:pPr algn="ctr">
              <a:defRPr/>
            </a:pPr>
            <a:endParaRPr lang="zh-CN" altLang="en-US" kern="0">
              <a:solidFill>
                <a:prstClr val="white"/>
              </a:solidFill>
              <a:latin typeface="Calibri" panose="020F0502020204030204"/>
              <a:ea typeface="等线" panose="02010600030101010101" pitchFamily="2" charset="-122"/>
            </a:endParaRPr>
          </a:p>
        </p:txBody>
      </p:sp>
      <p:sp>
        <p:nvSpPr>
          <p:cNvPr id="60" name="矩形 59"/>
          <p:cNvSpPr/>
          <p:nvPr/>
        </p:nvSpPr>
        <p:spPr>
          <a:xfrm>
            <a:off x="2924806" y="5927443"/>
            <a:ext cx="67964" cy="256374"/>
          </a:xfrm>
          <a:prstGeom prst="rect">
            <a:avLst/>
          </a:prstGeom>
          <a:solidFill>
            <a:srgbClr val="FF00FF"/>
          </a:solidFill>
          <a:ln w="12700" cap="flat" cmpd="sng" algn="ctr">
            <a:solidFill>
              <a:srgbClr val="FF00FF"/>
            </a:solidFill>
            <a:prstDash val="solid"/>
            <a:miter lim="800000"/>
          </a:ln>
          <a:effectLst/>
        </p:spPr>
        <p:txBody>
          <a:bodyPr rtlCol="0" anchor="ctr"/>
          <a:lstStyle/>
          <a:p>
            <a:pPr algn="ctr">
              <a:defRPr/>
            </a:pPr>
            <a:endParaRPr lang="zh-CN" altLang="en-US" kern="0">
              <a:solidFill>
                <a:prstClr val="white"/>
              </a:solidFill>
              <a:latin typeface="Calibri" panose="020F0502020204030204"/>
              <a:ea typeface="等线" panose="02010600030101010101" pitchFamily="2" charset="-122"/>
            </a:endParaRPr>
          </a:p>
        </p:txBody>
      </p:sp>
      <p:sp>
        <p:nvSpPr>
          <p:cNvPr id="61" name="文本框 60"/>
          <p:cNvSpPr txBox="1"/>
          <p:nvPr/>
        </p:nvSpPr>
        <p:spPr>
          <a:xfrm>
            <a:off x="2524031" y="5572680"/>
            <a:ext cx="1095423" cy="369332"/>
          </a:xfrm>
          <a:prstGeom prst="rect">
            <a:avLst/>
          </a:prstGeom>
          <a:noFill/>
        </p:spPr>
        <p:txBody>
          <a:bodyPr wrap="square" rtlCol="0">
            <a:spAutoFit/>
          </a:bodyPr>
          <a:lstStyle/>
          <a:p>
            <a:pPr algn="ctr"/>
            <a:r>
              <a:rPr lang="en-US" altLang="zh-CN" dirty="0">
                <a:solidFill>
                  <a:srgbClr val="0070C0"/>
                </a:solidFill>
                <a:latin typeface="Calibri" panose="020F0502020204030204"/>
                <a:ea typeface="等线" panose="02010600030101010101" pitchFamily="2" charset="-122"/>
              </a:rPr>
              <a:t>Switch</a:t>
            </a:r>
            <a:endParaRPr lang="zh-CN" altLang="en-US" dirty="0">
              <a:solidFill>
                <a:srgbClr val="0070C0"/>
              </a:solidFill>
              <a:latin typeface="Calibri" panose="020F0502020204030204"/>
              <a:ea typeface="等线" panose="02010600030101010101" pitchFamily="2" charset="-122"/>
            </a:endParaRPr>
          </a:p>
        </p:txBody>
      </p:sp>
      <p:sp>
        <p:nvSpPr>
          <p:cNvPr id="62" name="标题 1"/>
          <p:cNvSpPr txBox="1">
            <a:spLocks/>
          </p:cNvSpPr>
          <p:nvPr/>
        </p:nvSpPr>
        <p:spPr>
          <a:xfrm>
            <a:off x="3080346" y="5073621"/>
            <a:ext cx="2532694" cy="545874"/>
          </a:xfrm>
          <a:prstGeom prst="rect">
            <a:avLst/>
          </a:prstGeom>
        </p:spPr>
        <p:txBody>
          <a:bodyPr vert="horz" lIns="91440" tIns="45720" rIns="91440" bIns="45720" rtlCol="0" anchor="ctr">
            <a:noAutofit/>
          </a:bodyPr>
          <a:lstStyle/>
          <a:p>
            <a:pPr algn="ctr" defTabSz="685800">
              <a:lnSpc>
                <a:spcPct val="90000"/>
              </a:lnSpc>
              <a:spcBef>
                <a:spcPct val="0"/>
              </a:spcBef>
              <a:defRPr/>
            </a:pPr>
            <a:r>
              <a:rPr lang="en-US" altLang="zh-CN" sz="2800" b="1" dirty="0">
                <a:solidFill>
                  <a:srgbClr val="0000FF"/>
                </a:solidFill>
                <a:latin typeface="Times New Roman" panose="02020603050405020304" pitchFamily="18" charset="0"/>
              </a:rPr>
              <a:t> </a:t>
            </a:r>
            <a:r>
              <a:rPr lang="en-US" altLang="zh-CN" sz="2200" dirty="0">
                <a:solidFill>
                  <a:srgbClr val="0000FF"/>
                </a:solidFill>
                <a:latin typeface="Times New Roman" panose="02020603050405020304" pitchFamily="18" charset="0"/>
              </a:rPr>
              <a:t>Parallel mode</a:t>
            </a:r>
            <a:endParaRPr lang="zh-CN" altLang="en-US" sz="2200" dirty="0">
              <a:solidFill>
                <a:srgbClr val="0000FF"/>
              </a:solidFill>
              <a:latin typeface="Times New Roman" panose="02020603050405020304" pitchFamily="18" charset="0"/>
            </a:endParaRPr>
          </a:p>
        </p:txBody>
      </p:sp>
      <p:sp>
        <p:nvSpPr>
          <p:cNvPr id="63" name="文本框 62"/>
          <p:cNvSpPr txBox="1"/>
          <p:nvPr/>
        </p:nvSpPr>
        <p:spPr>
          <a:xfrm>
            <a:off x="4977402" y="5524259"/>
            <a:ext cx="1095423" cy="369332"/>
          </a:xfrm>
          <a:prstGeom prst="rect">
            <a:avLst/>
          </a:prstGeom>
          <a:noFill/>
        </p:spPr>
        <p:txBody>
          <a:bodyPr wrap="square" rtlCol="0">
            <a:spAutoFit/>
          </a:bodyPr>
          <a:lstStyle/>
          <a:p>
            <a:pPr algn="ctr"/>
            <a:r>
              <a:rPr lang="en-US" altLang="zh-CN" dirty="0">
                <a:solidFill>
                  <a:srgbClr val="0070C0"/>
                </a:solidFill>
                <a:latin typeface="Calibri" panose="020F0502020204030204"/>
                <a:ea typeface="等线" panose="02010600030101010101" pitchFamily="2" charset="-122"/>
              </a:rPr>
              <a:t>Switch</a:t>
            </a:r>
            <a:endParaRPr lang="zh-CN" altLang="en-US" dirty="0">
              <a:solidFill>
                <a:srgbClr val="0070C0"/>
              </a:solidFill>
              <a:latin typeface="Calibri" panose="020F0502020204030204"/>
              <a:ea typeface="等线" panose="02010600030101010101" pitchFamily="2" charset="-122"/>
            </a:endParaRPr>
          </a:p>
        </p:txBody>
      </p:sp>
      <p:sp>
        <p:nvSpPr>
          <p:cNvPr id="64" name="矩形 63"/>
          <p:cNvSpPr/>
          <p:nvPr/>
        </p:nvSpPr>
        <p:spPr>
          <a:xfrm>
            <a:off x="395536" y="1260218"/>
            <a:ext cx="7920880" cy="1308050"/>
          </a:xfrm>
          <a:prstGeom prst="rect">
            <a:avLst/>
          </a:prstGeom>
          <a:solidFill>
            <a:srgbClr val="9BBB59">
              <a:lumMod val="20000"/>
              <a:lumOff val="80000"/>
            </a:srgbClr>
          </a:solidFill>
        </p:spPr>
        <p:txBody>
          <a:bodyPr wrap="square">
            <a:spAutoFit/>
          </a:bodyPr>
          <a:lstStyle/>
          <a:p>
            <a:pPr marL="357188" marR="0" lvl="0" indent="-174625" defTabSz="914400" eaLnBrk="1" fontAlgn="base" latinLnBrk="0" hangingPunct="1">
              <a:lnSpc>
                <a:spcPct val="100000"/>
              </a:lnSpc>
              <a:spcBef>
                <a:spcPts val="600"/>
              </a:spcBef>
              <a:spcAft>
                <a:spcPct val="0"/>
              </a:spcAft>
              <a:buClrTx/>
              <a:buSzTx/>
              <a:buFontTx/>
              <a:buNone/>
              <a:tabLst/>
              <a:defRPr/>
            </a:pPr>
            <a:r>
              <a:rPr kumimoji="0" lang="en-US" altLang="zh-CN" sz="20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Highest beam Intensity </a:t>
            </a:r>
            <a:r>
              <a:rPr kumimoji="0" lang="zh-CN" altLang="en-US" sz="16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a:t>
            </a:r>
            <a:r>
              <a:rPr kumimoji="0" lang="en-US" altLang="zh-CN" sz="1600" b="0"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Comparison with HIRFL</a:t>
            </a:r>
            <a:r>
              <a:rPr kumimoji="0" lang="zh-CN" altLang="en-US" sz="16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a:t>
            </a:r>
            <a:r>
              <a:rPr kumimoji="0" lang="en-US" altLang="zh-CN" sz="16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a:t>
            </a:r>
          </a:p>
          <a:p>
            <a:pPr marL="357188" marR="0" lvl="0" indent="-174625" defTabSz="914400" eaLnBrk="1" fontAlgn="base" latinLnBrk="0" hangingPunct="1">
              <a:lnSpc>
                <a:spcPct val="100000"/>
              </a:lnSpc>
              <a:spcBef>
                <a:spcPts val="600"/>
              </a:spcBef>
              <a:spcAft>
                <a:spcPct val="0"/>
              </a:spcAft>
              <a:buClrTx/>
              <a:buSzTx/>
              <a:buFontTx/>
              <a:buChar char="-"/>
              <a:tabLst/>
              <a:defRPr/>
            </a:pPr>
            <a:r>
              <a:rPr kumimoji="0" lang="en-US" altLang="zh-CN" sz="1800" b="1" i="0" u="none" strike="noStrike" kern="0" cap="none" spc="0" normalizeH="0" baseline="0" noProof="0" dirty="0">
                <a:ln>
                  <a:noFill/>
                </a:ln>
                <a:solidFill>
                  <a:prstClr val="black"/>
                </a:solidFill>
                <a:effectLst/>
                <a:uLnTx/>
                <a:uFillTx/>
                <a:latin typeface="Calibri"/>
                <a:cs typeface="Times New Roman" panose="02020603050405020304" pitchFamily="18" charset="0"/>
              </a:rPr>
              <a:t>Primary beam intensity increases by</a:t>
            </a:r>
            <a:r>
              <a:rPr kumimoji="0" lang="en-US" altLang="zh-CN" sz="1800" b="1" i="0" u="none" strike="noStrike" kern="0" cap="none" spc="0" normalizeH="0" baseline="0" noProof="0" dirty="0">
                <a:ln>
                  <a:noFill/>
                </a:ln>
                <a:solidFill>
                  <a:srgbClr val="33339A"/>
                </a:solidFill>
                <a:effectLst/>
                <a:uLnTx/>
                <a:uFillTx/>
                <a:latin typeface="Calibri"/>
                <a:cs typeface="Times New Roman" panose="02020603050405020304" pitchFamily="18" charset="0"/>
              </a:rPr>
              <a:t> </a:t>
            </a:r>
            <a:r>
              <a:rPr kumimoji="0" lang="en-US" altLang="zh-CN" sz="1800" b="1" i="0" u="none" strike="noStrike" kern="0" cap="none" spc="0" normalizeH="0" baseline="0" noProof="0" dirty="0">
                <a:ln>
                  <a:noFill/>
                </a:ln>
                <a:solidFill>
                  <a:srgbClr val="C00000"/>
                </a:solidFill>
                <a:effectLst/>
                <a:uLnTx/>
                <a:uFillTx/>
                <a:latin typeface="Calibri"/>
                <a:cs typeface="Times New Roman" panose="02020603050405020304" pitchFamily="18" charset="0"/>
              </a:rPr>
              <a:t>x 1000 - x 10000</a:t>
            </a:r>
          </a:p>
          <a:p>
            <a:pPr marL="357188" marR="0" lvl="0" indent="-174625" defTabSz="914400" eaLnBrk="1" fontAlgn="base" latinLnBrk="0" hangingPunct="1">
              <a:lnSpc>
                <a:spcPct val="100000"/>
              </a:lnSpc>
              <a:spcBef>
                <a:spcPct val="0"/>
              </a:spcBef>
              <a:spcAft>
                <a:spcPct val="0"/>
              </a:spcAft>
              <a:buClrTx/>
              <a:buSzTx/>
              <a:buFontTx/>
              <a:buChar char="-"/>
              <a:tabLst/>
              <a:defRPr/>
            </a:pPr>
            <a:r>
              <a:rPr kumimoji="0" lang="en-US" altLang="zh-CN" sz="1800" b="1" i="0" u="none" strike="noStrike" kern="0" cap="none" spc="0" normalizeH="0" baseline="0" noProof="0" dirty="0">
                <a:ln>
                  <a:noFill/>
                </a:ln>
                <a:solidFill>
                  <a:prstClr val="black"/>
                </a:solidFill>
                <a:effectLst/>
                <a:uLnTx/>
                <a:uFillTx/>
                <a:latin typeface="Calibri"/>
                <a:cs typeface="Times New Roman" panose="02020603050405020304" pitchFamily="18" charset="0"/>
              </a:rPr>
              <a:t>Secondary beam intensity increases by up to</a:t>
            </a:r>
            <a:r>
              <a:rPr kumimoji="0" lang="en-US" altLang="zh-CN" sz="1800" b="1" i="0" u="none" strike="noStrike" kern="0" cap="none" spc="0" normalizeH="0" baseline="0" noProof="0" dirty="0">
                <a:ln>
                  <a:noFill/>
                </a:ln>
                <a:solidFill>
                  <a:srgbClr val="33339A"/>
                </a:solidFill>
                <a:effectLst/>
                <a:uLnTx/>
                <a:uFillTx/>
                <a:latin typeface="Calibri"/>
                <a:cs typeface="Times New Roman" panose="02020603050405020304" pitchFamily="18" charset="0"/>
              </a:rPr>
              <a:t> </a:t>
            </a:r>
            <a:r>
              <a:rPr kumimoji="0" lang="en-US" altLang="zh-CN" sz="1800" b="1" i="0" u="none" strike="noStrike" kern="0" cap="none" spc="0" normalizeH="0" baseline="0" noProof="0" dirty="0">
                <a:ln>
                  <a:noFill/>
                </a:ln>
                <a:solidFill>
                  <a:srgbClr val="C00000"/>
                </a:solidFill>
                <a:effectLst/>
                <a:uLnTx/>
                <a:uFillTx/>
                <a:latin typeface="Calibri"/>
                <a:cs typeface="Times New Roman" panose="02020603050405020304" pitchFamily="18" charset="0"/>
              </a:rPr>
              <a:t>x 10000</a:t>
            </a:r>
          </a:p>
          <a:p>
            <a:pPr marL="357188" marR="0" lvl="0" indent="-174625" defTabSz="914400" eaLnBrk="1" fontAlgn="base" latinLnBrk="0" hangingPunct="1">
              <a:lnSpc>
                <a:spcPct val="100000"/>
              </a:lnSpc>
              <a:spcBef>
                <a:spcPct val="0"/>
              </a:spcBef>
              <a:spcAft>
                <a:spcPct val="0"/>
              </a:spcAft>
              <a:buClrTx/>
              <a:buSzTx/>
              <a:buFontTx/>
              <a:buChar char="-"/>
              <a:tabLst/>
              <a:defRPr/>
            </a:pPr>
            <a:r>
              <a:rPr kumimoji="0" lang="en-US" altLang="zh-CN" sz="1800" b="1" i="0" u="none" strike="noStrike" kern="0" cap="none" spc="0" normalizeH="0" baseline="0" noProof="0" dirty="0">
                <a:ln>
                  <a:noFill/>
                </a:ln>
                <a:solidFill>
                  <a:srgbClr val="C00000"/>
                </a:solidFill>
                <a:effectLst/>
                <a:uLnTx/>
                <a:uFillTx/>
                <a:latin typeface="Calibri"/>
                <a:cs typeface="Times New Roman" panose="02020603050405020304" pitchFamily="18" charset="0"/>
              </a:rPr>
              <a:t>Highest heavy ion beam intensity in the world</a:t>
            </a:r>
          </a:p>
        </p:txBody>
      </p:sp>
      <p:sp>
        <p:nvSpPr>
          <p:cNvPr id="65" name="Rectangle 2"/>
          <p:cNvSpPr>
            <a:spLocks noChangeArrowheads="1"/>
          </p:cNvSpPr>
          <p:nvPr/>
        </p:nvSpPr>
        <p:spPr bwMode="auto">
          <a:xfrm>
            <a:off x="611560" y="788684"/>
            <a:ext cx="7838499" cy="336060"/>
          </a:xfrm>
          <a:prstGeom prst="rect">
            <a:avLst/>
          </a:prstGeom>
          <a:noFill/>
          <a:ln w="9525">
            <a:noFill/>
            <a:miter lim="800000"/>
            <a:headEnd/>
            <a:tailEnd/>
          </a:ln>
        </p:spPr>
        <p:txBody>
          <a:bodyPr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151" algn="l" rtl="0" fontAlgn="base">
              <a:spcBef>
                <a:spcPct val="0"/>
              </a:spcBef>
              <a:spcAft>
                <a:spcPct val="0"/>
              </a:spcAft>
              <a:defRPr kern="1200">
                <a:solidFill>
                  <a:schemeClr val="tx1"/>
                </a:solidFill>
                <a:latin typeface="Arial" pitchFamily="34" charset="0"/>
                <a:ea typeface="宋体" pitchFamily="2" charset="-122"/>
                <a:cs typeface="+mn-cs"/>
              </a:defRPr>
            </a:lvl2pPr>
            <a:lvl3pPr marL="914302" algn="l" rtl="0" fontAlgn="base">
              <a:spcBef>
                <a:spcPct val="0"/>
              </a:spcBef>
              <a:spcAft>
                <a:spcPct val="0"/>
              </a:spcAft>
              <a:defRPr kern="1200">
                <a:solidFill>
                  <a:schemeClr val="tx1"/>
                </a:solidFill>
                <a:latin typeface="Arial" pitchFamily="34" charset="0"/>
                <a:ea typeface="宋体" pitchFamily="2" charset="-122"/>
                <a:cs typeface="+mn-cs"/>
              </a:defRPr>
            </a:lvl3pPr>
            <a:lvl4pPr marL="1371453" algn="l" rtl="0" fontAlgn="base">
              <a:spcBef>
                <a:spcPct val="0"/>
              </a:spcBef>
              <a:spcAft>
                <a:spcPct val="0"/>
              </a:spcAft>
              <a:defRPr kern="1200">
                <a:solidFill>
                  <a:schemeClr val="tx1"/>
                </a:solidFill>
                <a:latin typeface="Arial" pitchFamily="34" charset="0"/>
                <a:ea typeface="宋体" pitchFamily="2" charset="-122"/>
                <a:cs typeface="+mn-cs"/>
              </a:defRPr>
            </a:lvl4pPr>
            <a:lvl5pPr marL="1828604" algn="l" rtl="0" fontAlgn="base">
              <a:spcBef>
                <a:spcPct val="0"/>
              </a:spcBef>
              <a:spcAft>
                <a:spcPct val="0"/>
              </a:spcAft>
              <a:defRPr kern="1200">
                <a:solidFill>
                  <a:schemeClr val="tx1"/>
                </a:solidFill>
                <a:latin typeface="Arial" pitchFamily="34" charset="0"/>
                <a:ea typeface="宋体" pitchFamily="2" charset="-122"/>
                <a:cs typeface="+mn-cs"/>
              </a:defRPr>
            </a:lvl5pPr>
            <a:lvl6pPr marL="2285755" algn="l" defTabSz="914302" rtl="0" eaLnBrk="1" latinLnBrk="0" hangingPunct="1">
              <a:defRPr kern="1200">
                <a:solidFill>
                  <a:schemeClr val="tx1"/>
                </a:solidFill>
                <a:latin typeface="Arial" pitchFamily="34" charset="0"/>
                <a:ea typeface="宋体" pitchFamily="2" charset="-122"/>
                <a:cs typeface="+mn-cs"/>
              </a:defRPr>
            </a:lvl6pPr>
            <a:lvl7pPr marL="2742906" algn="l" defTabSz="914302" rtl="0" eaLnBrk="1" latinLnBrk="0" hangingPunct="1">
              <a:defRPr kern="1200">
                <a:solidFill>
                  <a:schemeClr val="tx1"/>
                </a:solidFill>
                <a:latin typeface="Arial" pitchFamily="34" charset="0"/>
                <a:ea typeface="宋体" pitchFamily="2" charset="-122"/>
                <a:cs typeface="+mn-cs"/>
              </a:defRPr>
            </a:lvl7pPr>
            <a:lvl8pPr marL="3200057" algn="l" defTabSz="914302" rtl="0" eaLnBrk="1" latinLnBrk="0" hangingPunct="1">
              <a:defRPr kern="1200">
                <a:solidFill>
                  <a:schemeClr val="tx1"/>
                </a:solidFill>
                <a:latin typeface="Arial" pitchFamily="34" charset="0"/>
                <a:ea typeface="宋体" pitchFamily="2" charset="-122"/>
                <a:cs typeface="+mn-cs"/>
              </a:defRPr>
            </a:lvl8pPr>
            <a:lvl9pPr marL="3657208" algn="l" defTabSz="914302" rtl="0" eaLnBrk="1" latinLnBrk="0" hangingPunct="1">
              <a:defRPr kern="1200">
                <a:solidFill>
                  <a:schemeClr val="tx1"/>
                </a:solidFill>
                <a:latin typeface="Arial" pitchFamily="34" charset="0"/>
                <a:ea typeface="宋体" pitchFamily="2" charset="-122"/>
                <a:cs typeface="+mn-cs"/>
              </a:defRPr>
            </a:lvl9pPr>
          </a:lstStyle>
          <a:p>
            <a:pPr algn="ctr"/>
            <a:r>
              <a:rPr lang="en-US" altLang="zh-CN" sz="2600" dirty="0">
                <a:solidFill>
                  <a:srgbClr val="000099"/>
                </a:solidFill>
                <a:ea typeface="黑体" pitchFamily="2" charset="-122"/>
              </a:rPr>
              <a:t>Unprecedented parameters and unique features:</a:t>
            </a:r>
          </a:p>
        </p:txBody>
      </p:sp>
      <p:sp>
        <p:nvSpPr>
          <p:cNvPr id="66" name="矩形 65"/>
          <p:cNvSpPr/>
          <p:nvPr/>
        </p:nvSpPr>
        <p:spPr>
          <a:xfrm>
            <a:off x="442731" y="2694545"/>
            <a:ext cx="7945694" cy="1308050"/>
          </a:xfrm>
          <a:prstGeom prst="rect">
            <a:avLst/>
          </a:prstGeom>
          <a:solidFill>
            <a:srgbClr val="8064A2">
              <a:lumMod val="20000"/>
              <a:lumOff val="80000"/>
            </a:srgbClr>
          </a:solidFill>
        </p:spPr>
        <p:txBody>
          <a:bodyPr wrap="square">
            <a:spAutoFit/>
          </a:bodyPr>
          <a:lstStyle/>
          <a:p>
            <a:pPr marL="357188" marR="0" lvl="0" indent="-174625" defTabSz="914400" eaLnBrk="1" fontAlgn="base" latinLnBrk="0" hangingPunct="1">
              <a:lnSpc>
                <a:spcPct val="100000"/>
              </a:lnSpc>
              <a:spcBef>
                <a:spcPts val="600"/>
              </a:spcBef>
              <a:spcAft>
                <a:spcPct val="0"/>
              </a:spcAft>
              <a:buClrTx/>
              <a:buSzTx/>
              <a:buFontTx/>
              <a:buNone/>
              <a:tabLst/>
              <a:defRPr/>
            </a:pPr>
            <a:r>
              <a:rPr kumimoji="0" lang="en-US" altLang="zh-CN" sz="20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Precisely-tailored beams - </a:t>
            </a:r>
            <a:r>
              <a:rPr kumimoji="0" lang="en-US" altLang="zh-CN" sz="1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Precision frontiers</a:t>
            </a:r>
            <a:r>
              <a:rPr kumimoji="0" lang="en-US" altLang="zh-CN" sz="1800" b="0" i="0" u="none" strike="noStrike" kern="0" cap="none" spc="0" normalizeH="0" baseline="0" noProof="0" dirty="0">
                <a:ln>
                  <a:noFill/>
                </a:ln>
                <a:solidFill>
                  <a:srgbClr val="0000FF"/>
                </a:solidFill>
                <a:effectLst/>
                <a:uLnTx/>
                <a:uFillTx/>
              </a:rPr>
              <a:t> </a:t>
            </a:r>
            <a:endParaRPr kumimoji="0" lang="en-US" altLang="zh-CN" sz="1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a:p>
            <a:pPr marL="357188" marR="0" lvl="0" indent="-174625" defTabSz="914400" eaLnBrk="1" fontAlgn="base" latinLnBrk="0" hangingPunct="1">
              <a:lnSpc>
                <a:spcPct val="100000"/>
              </a:lnSpc>
              <a:spcBef>
                <a:spcPts val="600"/>
              </a:spcBef>
              <a:spcAft>
                <a:spcPct val="0"/>
              </a:spcAft>
              <a:buClrTx/>
              <a:buSzTx/>
              <a:buFontTx/>
              <a:buChar char="-"/>
              <a:tabLst/>
              <a:defRPr/>
            </a:pPr>
            <a:r>
              <a:rPr kumimoji="0" lang="en-US" altLang="zh-CN" sz="1800" b="1" i="0" u="none" strike="noStrike" kern="0" cap="none" spc="0" normalizeH="0" baseline="0" noProof="0" dirty="0">
                <a:ln>
                  <a:noFill/>
                </a:ln>
                <a:solidFill>
                  <a:prstClr val="black"/>
                </a:solidFill>
                <a:effectLst/>
                <a:uLnTx/>
                <a:uFillTx/>
                <a:latin typeface="Calibri"/>
                <a:cs typeface="Times New Roman" panose="02020603050405020304" pitchFamily="18" charset="0"/>
              </a:rPr>
              <a:t>Beam cooling (</a:t>
            </a:r>
            <a:r>
              <a:rPr kumimoji="0" lang="en-US" altLang="zh-CN" sz="1600" b="0" i="0" u="none" strike="noStrike" kern="0" cap="none" spc="0" normalizeH="0" baseline="0" noProof="0" dirty="0">
                <a:ln>
                  <a:noFill/>
                </a:ln>
                <a:solidFill>
                  <a:srgbClr val="0000FF"/>
                </a:solidFill>
                <a:effectLst/>
                <a:uLnTx/>
                <a:uFillTx/>
                <a:latin typeface="Calibri"/>
                <a:cs typeface="Times New Roman" panose="02020603050405020304" pitchFamily="18" charset="0"/>
              </a:rPr>
              <a:t>Electron, Stochastic, laser; high quality, very small spo</a:t>
            </a:r>
            <a:r>
              <a:rPr kumimoji="0" lang="en-US" altLang="zh-CN" sz="1600" b="1" i="0" u="none" strike="noStrike" kern="0" cap="none" spc="0" normalizeH="0" baseline="0" noProof="0" dirty="0">
                <a:ln>
                  <a:noFill/>
                </a:ln>
                <a:solidFill>
                  <a:srgbClr val="0000FF"/>
                </a:solidFill>
                <a:effectLst/>
                <a:uLnTx/>
                <a:uFillTx/>
                <a:latin typeface="Calibri"/>
                <a:cs typeface="Times New Roman" panose="02020603050405020304" pitchFamily="18" charset="0"/>
              </a:rPr>
              <a:t>t </a:t>
            </a:r>
            <a:r>
              <a:rPr kumimoji="0" lang="en-US" altLang="zh-CN" sz="1800" b="1" i="0" u="none" strike="noStrike" kern="0" cap="none" spc="0" normalizeH="0" baseline="0" noProof="0" dirty="0">
                <a:ln>
                  <a:noFill/>
                </a:ln>
                <a:solidFill>
                  <a:prstClr val="black"/>
                </a:solidFill>
                <a:effectLst/>
                <a:uLnTx/>
                <a:uFillTx/>
                <a:latin typeface="Calibri"/>
                <a:cs typeface="Times New Roman" panose="02020603050405020304" pitchFamily="18" charset="0"/>
              </a:rPr>
              <a:t>)</a:t>
            </a:r>
          </a:p>
          <a:p>
            <a:pPr marL="357188" marR="0" lvl="0" indent="-174625" defTabSz="914400" eaLnBrk="1" fontAlgn="base" latinLnBrk="0" hangingPunct="1">
              <a:lnSpc>
                <a:spcPct val="100000"/>
              </a:lnSpc>
              <a:spcBef>
                <a:spcPct val="0"/>
              </a:spcBef>
              <a:spcAft>
                <a:spcPct val="0"/>
              </a:spcAft>
              <a:buClrTx/>
              <a:buSzTx/>
              <a:buFontTx/>
              <a:buChar char="-"/>
              <a:tabLst/>
              <a:defRPr/>
            </a:pPr>
            <a:r>
              <a:rPr kumimoji="0" lang="en-US" altLang="zh-CN" sz="1800" b="1" i="0" u="none" strike="noStrike" kern="0" cap="none" spc="0" normalizeH="0" baseline="0" noProof="0" dirty="0">
                <a:ln>
                  <a:noFill/>
                </a:ln>
                <a:solidFill>
                  <a:prstClr val="black"/>
                </a:solidFill>
                <a:effectLst/>
                <a:uLnTx/>
                <a:uFillTx/>
                <a:latin typeface="Calibri"/>
                <a:cs typeface="Times New Roman" panose="02020603050405020304" pitchFamily="18" charset="0"/>
              </a:rPr>
              <a:t>Beam compression (</a:t>
            </a:r>
            <a:r>
              <a:rPr kumimoji="0" lang="en-US" altLang="zh-CN" sz="1600" b="0" i="0" u="none" strike="noStrike" kern="0" cap="none" spc="0" normalizeH="0" baseline="0" noProof="0" dirty="0">
                <a:ln>
                  <a:noFill/>
                </a:ln>
                <a:solidFill>
                  <a:srgbClr val="0000FF"/>
                </a:solidFill>
                <a:effectLst/>
                <a:uLnTx/>
                <a:uFillTx/>
                <a:latin typeface="Calibri"/>
                <a:cs typeface="Times New Roman" panose="02020603050405020304" pitchFamily="18" charset="0"/>
              </a:rPr>
              <a:t>Ultra-short bunch length: 50-100ns</a:t>
            </a:r>
            <a:r>
              <a:rPr kumimoji="0" lang="en-US" altLang="zh-CN" sz="1800" b="1" i="0" u="none" strike="noStrike" kern="0" cap="none" spc="0" normalizeH="0" baseline="0" noProof="0" dirty="0">
                <a:ln>
                  <a:noFill/>
                </a:ln>
                <a:solidFill>
                  <a:prstClr val="black"/>
                </a:solidFill>
                <a:effectLst/>
                <a:uLnTx/>
                <a:uFillTx/>
                <a:latin typeface="Calibri"/>
                <a:cs typeface="Times New Roman" panose="02020603050405020304" pitchFamily="18" charset="0"/>
              </a:rPr>
              <a:t>)</a:t>
            </a:r>
          </a:p>
          <a:p>
            <a:pPr marL="357188" marR="0" lvl="0" indent="-174625" defTabSz="914400" eaLnBrk="1" fontAlgn="base" latinLnBrk="0" hangingPunct="1">
              <a:lnSpc>
                <a:spcPct val="100000"/>
              </a:lnSpc>
              <a:spcBef>
                <a:spcPct val="0"/>
              </a:spcBef>
              <a:spcAft>
                <a:spcPct val="0"/>
              </a:spcAft>
              <a:buClrTx/>
              <a:buSzTx/>
              <a:buFontTx/>
              <a:buChar char="-"/>
              <a:tabLst/>
              <a:defRPr/>
            </a:pPr>
            <a:r>
              <a:rPr kumimoji="0" lang="en-US" altLang="zh-CN" sz="1800" b="1" i="0" u="none" strike="noStrike" kern="0" cap="none" spc="0" normalizeH="0" baseline="0" noProof="0" dirty="0">
                <a:ln>
                  <a:noFill/>
                </a:ln>
                <a:solidFill>
                  <a:prstClr val="black"/>
                </a:solidFill>
                <a:effectLst/>
                <a:uLnTx/>
                <a:uFillTx/>
                <a:latin typeface="Calibri"/>
                <a:cs typeface="Times New Roman" panose="02020603050405020304" pitchFamily="18" charset="0"/>
              </a:rPr>
              <a:t>Super long period slow extraction (</a:t>
            </a:r>
            <a:r>
              <a:rPr kumimoji="0" lang="en-US" altLang="zh-CN" sz="1600" b="0" i="0" u="none" strike="noStrike" kern="0" cap="none" spc="0" normalizeH="0" baseline="0" noProof="0" dirty="0">
                <a:ln>
                  <a:noFill/>
                </a:ln>
                <a:solidFill>
                  <a:srgbClr val="0000FF"/>
                </a:solidFill>
                <a:effectLst/>
                <a:uLnTx/>
                <a:uFillTx/>
                <a:latin typeface="Calibri"/>
                <a:cs typeface="Times New Roman" panose="02020603050405020304" pitchFamily="18" charset="0"/>
              </a:rPr>
              <a:t>Super long, high energy, quasi-continuous beam </a:t>
            </a:r>
            <a:r>
              <a:rPr kumimoji="0" lang="en-US" altLang="zh-CN" sz="1800" b="1" i="0" u="none" strike="noStrike" kern="0" cap="none" spc="0" normalizeH="0" baseline="0" noProof="0" dirty="0">
                <a:ln>
                  <a:noFill/>
                </a:ln>
                <a:solidFill>
                  <a:prstClr val="black"/>
                </a:solidFill>
                <a:effectLst/>
                <a:uLnTx/>
                <a:uFillTx/>
                <a:latin typeface="Calibri"/>
                <a:cs typeface="Times New Roman" panose="02020603050405020304" pitchFamily="18" charset="0"/>
              </a:rPr>
              <a:t>)</a:t>
            </a:r>
          </a:p>
        </p:txBody>
      </p:sp>
      <p:sp>
        <p:nvSpPr>
          <p:cNvPr id="67" name="矩形 66"/>
          <p:cNvSpPr/>
          <p:nvPr/>
        </p:nvSpPr>
        <p:spPr>
          <a:xfrm>
            <a:off x="461893" y="4063729"/>
            <a:ext cx="7926531" cy="1031051"/>
          </a:xfrm>
          <a:prstGeom prst="rect">
            <a:avLst/>
          </a:prstGeom>
          <a:solidFill>
            <a:srgbClr val="F79646">
              <a:lumMod val="20000"/>
              <a:lumOff val="80000"/>
            </a:srgbClr>
          </a:solidFill>
        </p:spPr>
        <p:txBody>
          <a:bodyPr wrap="square">
            <a:spAutoFit/>
          </a:bodyPr>
          <a:lstStyle/>
          <a:p>
            <a:pPr marL="357188" marR="0" lvl="0" indent="-174625" defTabSz="914400" eaLnBrk="1" fontAlgn="base" latinLnBrk="0" hangingPunct="1">
              <a:lnSpc>
                <a:spcPct val="100000"/>
              </a:lnSpc>
              <a:spcBef>
                <a:spcPts val="600"/>
              </a:spcBef>
              <a:spcAft>
                <a:spcPct val="0"/>
              </a:spcAft>
              <a:buClrTx/>
              <a:buSzTx/>
              <a:buFontTx/>
              <a:buNone/>
              <a:tabLst/>
              <a:defRPr/>
            </a:pPr>
            <a:r>
              <a:rPr kumimoji="0" lang="en-US" altLang="zh-CN" sz="20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Versatile operation modes:</a:t>
            </a:r>
          </a:p>
          <a:p>
            <a:pPr marL="357188" marR="0" lvl="0" indent="-174625" defTabSz="914400" eaLnBrk="1" fontAlgn="base" latinLnBrk="0" hangingPunct="1">
              <a:lnSpc>
                <a:spcPct val="100000"/>
              </a:lnSpc>
              <a:spcBef>
                <a:spcPts val="600"/>
              </a:spcBef>
              <a:spcAft>
                <a:spcPct val="0"/>
              </a:spcAft>
              <a:buClrTx/>
              <a:buSzTx/>
              <a:buFontTx/>
              <a:buChar char="-"/>
              <a:tabLst/>
              <a:defRPr/>
            </a:pPr>
            <a:r>
              <a:rPr kumimoji="0" lang="en-US" altLang="zh-CN"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Parallel operation, beam splitting ( </a:t>
            </a:r>
            <a:r>
              <a:rPr kumimoji="0" lang="en-US" altLang="zh-CN" sz="1600" b="0"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increase of target time, high integrated  luminosity</a:t>
            </a:r>
            <a:r>
              <a:rPr kumimoji="0" lang="en-US" altLang="zh-C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68" name="圆角矩形 105"/>
          <p:cNvSpPr/>
          <p:nvPr/>
        </p:nvSpPr>
        <p:spPr>
          <a:xfrm>
            <a:off x="117625" y="156173"/>
            <a:ext cx="7301268" cy="415110"/>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a:defRPr/>
            </a:pPr>
            <a:r>
              <a:rPr lang="en-US" altLang="zh-CN" sz="2800" b="1" dirty="0">
                <a:solidFill>
                  <a:prstClr val="black"/>
                </a:solidFill>
                <a:latin typeface="Times New Roman" panose="02020603050405020304" pitchFamily="18" charset="0"/>
                <a:cs typeface="Times New Roman" panose="02020603050405020304" pitchFamily="18" charset="0"/>
              </a:rPr>
              <a:t>HIAF introduction and status </a:t>
            </a:r>
            <a:endParaRPr lang="zh-CN" altLang="en-US"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080022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5"/>
          <p:cNvSpPr/>
          <p:nvPr/>
        </p:nvSpPr>
        <p:spPr>
          <a:xfrm>
            <a:off x="117625" y="156173"/>
            <a:ext cx="7301268" cy="415110"/>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a:defRPr/>
            </a:pPr>
            <a:r>
              <a:rPr lang="en-US" altLang="zh-CN" sz="2800" b="1" dirty="0">
                <a:solidFill>
                  <a:prstClr val="black"/>
                </a:solidFill>
                <a:latin typeface="Times New Roman" panose="02020603050405020304" pitchFamily="18" charset="0"/>
                <a:cs typeface="Times New Roman" panose="02020603050405020304" pitchFamily="18" charset="0"/>
              </a:rPr>
              <a:t>HIAF introduction and status </a:t>
            </a:r>
            <a:endParaRPr lang="zh-CN" altLang="en-US" sz="2800" b="1" dirty="0">
              <a:solidFill>
                <a:prstClr val="black"/>
              </a:solidFill>
              <a:latin typeface="Times New Roman" panose="02020603050405020304" pitchFamily="18" charset="0"/>
              <a:cs typeface="Times New Roman" panose="02020603050405020304" pitchFamily="18" charset="0"/>
            </a:endParaRPr>
          </a:p>
        </p:txBody>
      </p:sp>
      <p:pic>
        <p:nvPicPr>
          <p:cNvPr id="3" name="Picture 4"/>
          <p:cNvPicPr>
            <a:picLocks noChangeAspect="1" noChangeArrowheads="1"/>
          </p:cNvPicPr>
          <p:nvPr/>
        </p:nvPicPr>
        <p:blipFill rotWithShape="1">
          <a:blip r:embed="rId2"/>
          <a:srcRect l="14236" t="3104" r="-3206" b="9049"/>
          <a:stretch/>
        </p:blipFill>
        <p:spPr bwMode="auto">
          <a:xfrm>
            <a:off x="5004048" y="1275767"/>
            <a:ext cx="3724911" cy="2467155"/>
          </a:xfrm>
          <a:prstGeom prst="rect">
            <a:avLst/>
          </a:prstGeom>
          <a:noFill/>
          <a:ln w="9525">
            <a:noFill/>
            <a:miter lim="800000"/>
            <a:headEnd/>
            <a:tailEnd/>
          </a:ln>
          <a:effectLst/>
        </p:spPr>
      </p:pic>
      <p:sp>
        <p:nvSpPr>
          <p:cNvPr id="4" name="矩形 3"/>
          <p:cNvSpPr/>
          <p:nvPr/>
        </p:nvSpPr>
        <p:spPr>
          <a:xfrm>
            <a:off x="320864" y="6237312"/>
            <a:ext cx="8715436" cy="519812"/>
          </a:xfrm>
          <a:prstGeom prst="rect">
            <a:avLst/>
          </a:prstGeom>
          <a:noFill/>
        </p:spPr>
        <p:txBody>
          <a:bodyPr wrap="square" lIns="91430" tIns="45715" rIns="91430" bIns="45715">
            <a:spAutoFit/>
          </a:bodyPr>
          <a:lstStyle/>
          <a:p>
            <a:pPr algn="ctr">
              <a:lnSpc>
                <a:spcPct val="125000"/>
              </a:lnSpc>
              <a:spcBef>
                <a:spcPts val="600"/>
              </a:spcBef>
              <a:spcAft>
                <a:spcPts val="0"/>
              </a:spcAft>
            </a:pPr>
            <a:r>
              <a:rPr lang="en-US" altLang="zh-CN" sz="2400" dirty="0">
                <a:solidFill>
                  <a:srgbClr val="000099"/>
                </a:solidFill>
                <a:latin typeface="Calibri" pitchFamily="34" charset="0"/>
                <a:cs typeface="Times New Roman" pitchFamily="18" charset="0"/>
              </a:rPr>
              <a:t>Simultaneous injection in H and V planes using </a:t>
            </a:r>
            <a:r>
              <a:rPr lang="en-US" altLang="zh-CN" sz="2400" b="1" dirty="0">
                <a:solidFill>
                  <a:srgbClr val="000099"/>
                </a:solidFill>
                <a:latin typeface="Calibri" pitchFamily="34" charset="0"/>
                <a:cs typeface="Times New Roman" pitchFamily="18" charset="0"/>
              </a:rPr>
              <a:t>tilted septum</a:t>
            </a:r>
            <a:r>
              <a:rPr lang="en-US" altLang="zh-CN" sz="2400" dirty="0">
                <a:solidFill>
                  <a:srgbClr val="000099"/>
                </a:solidFill>
                <a:latin typeface="Calibri" pitchFamily="34" charset="0"/>
                <a:cs typeface="Times New Roman" pitchFamily="18" charset="0"/>
              </a:rPr>
              <a:t>   </a:t>
            </a:r>
            <a:endParaRPr lang="en-US" altLang="zh-CN" sz="2400" dirty="0">
              <a:solidFill>
                <a:srgbClr val="000099"/>
              </a:solidFill>
              <a:latin typeface="Calibri" pitchFamily="34" charset="0"/>
            </a:endParaRPr>
          </a:p>
        </p:txBody>
      </p:sp>
      <p:sp>
        <p:nvSpPr>
          <p:cNvPr id="5" name="标题 1"/>
          <p:cNvSpPr txBox="1">
            <a:spLocks/>
          </p:cNvSpPr>
          <p:nvPr/>
        </p:nvSpPr>
        <p:spPr>
          <a:xfrm>
            <a:off x="2245107" y="738805"/>
            <a:ext cx="5286412" cy="545874"/>
          </a:xfrm>
          <a:prstGeom prst="rect">
            <a:avLst/>
          </a:prstGeom>
        </p:spPr>
        <p:txBody>
          <a:bodyPr vert="horz" lIns="91440" tIns="45720" rIns="91440" bIns="45720" rtlCol="0" anchor="ctr">
            <a:noAutofit/>
          </a:bodyPr>
          <a:lstStyle/>
          <a:p>
            <a:pPr algn="ctr" defTabSz="685800" fontAlgn="auto">
              <a:lnSpc>
                <a:spcPct val="90000"/>
              </a:lnSpc>
              <a:spcAft>
                <a:spcPts val="0"/>
              </a:spcAft>
              <a:defRPr/>
            </a:pPr>
            <a:r>
              <a:rPr lang="en-US" altLang="zh-CN" sz="2800" b="1" dirty="0">
                <a:solidFill>
                  <a:srgbClr val="0000FF"/>
                </a:solidFill>
                <a:latin typeface="Times New Roman" panose="02020603050405020304" pitchFamily="18" charset="0"/>
                <a:ea typeface="宋体"/>
              </a:rPr>
              <a:t>Two planes painting injection</a:t>
            </a:r>
            <a:endParaRPr lang="zh-CN" altLang="en-US" sz="2800" b="1" dirty="0">
              <a:solidFill>
                <a:srgbClr val="0000FF"/>
              </a:solidFill>
              <a:latin typeface="Times New Roman" panose="02020603050405020304" pitchFamily="18" charset="0"/>
              <a:ea typeface="宋体"/>
            </a:endParaRPr>
          </a:p>
        </p:txBody>
      </p:sp>
      <p:pic>
        <p:nvPicPr>
          <p:cNvPr id="6" name="Picture 2"/>
          <p:cNvPicPr>
            <a:picLocks noChangeAspect="1" noChangeArrowheads="1"/>
          </p:cNvPicPr>
          <p:nvPr/>
        </p:nvPicPr>
        <p:blipFill rotWithShape="1">
          <a:blip r:embed="rId3"/>
          <a:srcRect l="3802" t="54589" r="57624"/>
          <a:stretch/>
        </p:blipFill>
        <p:spPr bwMode="auto">
          <a:xfrm>
            <a:off x="4860032" y="3948935"/>
            <a:ext cx="3456384" cy="2216369"/>
          </a:xfrm>
          <a:prstGeom prst="rect">
            <a:avLst/>
          </a:prstGeom>
          <a:noFill/>
          <a:ln w="9525">
            <a:noFill/>
            <a:miter lim="800000"/>
            <a:headEnd/>
            <a:tailEnd/>
          </a:ln>
          <a:effectLst/>
        </p:spPr>
      </p:pic>
      <p:pic>
        <p:nvPicPr>
          <p:cNvPr id="7" name="图片 6" descr="E:\AcceleratorPhysics\HIAF\BRing\倾斜静电偏转板样机研制\TiltedES.wmf"/>
          <p:cNvPicPr>
            <a:picLocks noChangeAspect="1"/>
          </p:cNvPicPr>
          <p:nvPr/>
        </p:nvPicPr>
        <p:blipFill rotWithShape="1">
          <a:blip r:embed="rId4" cstate="print">
            <a:extLst>
              <a:ext uri="{28A0092B-C50C-407E-A947-70E740481C1C}">
                <a14:useLocalDpi xmlns:a14="http://schemas.microsoft.com/office/drawing/2010/main" val="0"/>
              </a:ext>
            </a:extLst>
          </a:blip>
          <a:srcRect l="29663" t="24700" r="42034" b="16323"/>
          <a:stretch/>
        </p:blipFill>
        <p:spPr bwMode="auto">
          <a:xfrm>
            <a:off x="1043608" y="3931966"/>
            <a:ext cx="2727303" cy="2448273"/>
          </a:xfrm>
          <a:prstGeom prst="rect">
            <a:avLst/>
          </a:prstGeom>
          <a:noFill/>
          <a:ln>
            <a:noFill/>
          </a:ln>
          <a:extLst>
            <a:ext uri="{53640926-AAD7-44D8-BBD7-CCE9431645EC}">
              <a14:shadowObscured xmlns:a14="http://schemas.microsoft.com/office/drawing/2010/main"/>
            </a:ext>
          </a:extLst>
        </p:spPr>
      </p:pic>
      <p:pic>
        <p:nvPicPr>
          <p:cNvPr id="8" name="Picture 3"/>
          <p:cNvPicPr>
            <a:picLocks noChangeAspect="1" noChangeArrowheads="1"/>
          </p:cNvPicPr>
          <p:nvPr/>
        </p:nvPicPr>
        <p:blipFill>
          <a:blip r:embed="rId5" cstate="print"/>
          <a:srcRect/>
          <a:stretch>
            <a:fillRect/>
          </a:stretch>
        </p:blipFill>
        <p:spPr bwMode="auto">
          <a:xfrm>
            <a:off x="683568" y="1253314"/>
            <a:ext cx="3744000" cy="2540564"/>
          </a:xfrm>
          <a:prstGeom prst="rect">
            <a:avLst/>
          </a:prstGeom>
          <a:noFill/>
          <a:ln w="9525">
            <a:noFill/>
            <a:miter lim="800000"/>
            <a:headEnd/>
            <a:tailEnd/>
          </a:ln>
          <a:effectLst/>
        </p:spPr>
      </p:pic>
    </p:spTree>
    <p:extLst>
      <p:ext uri="{BB962C8B-B14F-4D97-AF65-F5344CB8AC3E}">
        <p14:creationId xmlns:p14="http://schemas.microsoft.com/office/powerpoint/2010/main" val="141410043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6"/>
          <p:cNvSpPr txBox="1">
            <a:spLocks noChangeArrowheads="1"/>
          </p:cNvSpPr>
          <p:nvPr/>
        </p:nvSpPr>
        <p:spPr bwMode="auto">
          <a:xfrm>
            <a:off x="707210" y="6126033"/>
            <a:ext cx="7945040" cy="707886"/>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zh-CN" sz="2000" dirty="0">
                <a:solidFill>
                  <a:srgbClr val="000099"/>
                </a:solidFill>
                <a:latin typeface="Times New Roman" pitchFamily="18" charset="0"/>
                <a:cs typeface="Times New Roman" pitchFamily="18" charset="0"/>
              </a:rPr>
              <a:t>The beam intensity could reach 2.0</a:t>
            </a:r>
            <a:r>
              <a:rPr lang="en-US" altLang="zh-CN" sz="2000" b="1" dirty="0">
                <a:solidFill>
                  <a:srgbClr val="FF0000"/>
                </a:solidFill>
                <a:latin typeface="Times New Roman" pitchFamily="18" charset="0"/>
                <a:cs typeface="Times New Roman" pitchFamily="18" charset="0"/>
                <a:sym typeface="Symbol" pitchFamily="18" charset="2"/>
              </a:rPr>
              <a:t> </a:t>
            </a:r>
            <a:r>
              <a:rPr lang="en-US" altLang="zh-CN" sz="2000" b="1" dirty="0">
                <a:solidFill>
                  <a:srgbClr val="000099"/>
                </a:solidFill>
                <a:latin typeface="Times New Roman" pitchFamily="18" charset="0"/>
                <a:cs typeface="Times New Roman" pitchFamily="18" charset="0"/>
                <a:sym typeface="Symbol" pitchFamily="18" charset="2"/>
              </a:rPr>
              <a:t></a:t>
            </a:r>
            <a:r>
              <a:rPr lang="en-US" altLang="zh-CN" sz="2000" dirty="0">
                <a:solidFill>
                  <a:srgbClr val="000099"/>
                </a:solidFill>
                <a:latin typeface="Times New Roman" pitchFamily="18" charset="0"/>
                <a:cs typeface="Times New Roman" pitchFamily="18" charset="0"/>
                <a:sym typeface="Symbol" pitchFamily="18" charset="2"/>
              </a:rPr>
              <a:t>10</a:t>
            </a:r>
            <a:r>
              <a:rPr lang="en-US" altLang="zh-CN" sz="2000" baseline="30000" dirty="0">
                <a:solidFill>
                  <a:srgbClr val="000099"/>
                </a:solidFill>
                <a:latin typeface="Times New Roman" pitchFamily="18" charset="0"/>
                <a:cs typeface="Times New Roman" pitchFamily="18" charset="0"/>
                <a:sym typeface="Symbol" pitchFamily="18" charset="2"/>
              </a:rPr>
              <a:t>11</a:t>
            </a:r>
            <a:r>
              <a:rPr lang="en-US" altLang="zh-CN" sz="2000" dirty="0">
                <a:solidFill>
                  <a:srgbClr val="000099"/>
                </a:solidFill>
                <a:latin typeface="Times New Roman" pitchFamily="18" charset="0"/>
                <a:cs typeface="Times New Roman" pitchFamily="18" charset="0"/>
                <a:sym typeface="Symbol" pitchFamily="18" charset="2"/>
              </a:rPr>
              <a:t> with two planes painting, </a:t>
            </a:r>
            <a:r>
              <a:rPr lang="en-US" altLang="zh-CN" sz="2000" dirty="0">
                <a:solidFill>
                  <a:srgbClr val="0000FF"/>
                </a:solidFill>
                <a:latin typeface="Times New Roman" pitchFamily="18" charset="0"/>
                <a:cs typeface="Times New Roman" pitchFamily="18" charset="0"/>
                <a:sym typeface="Symbol" pitchFamily="18" charset="2"/>
              </a:rPr>
              <a:t>nearly 10 times over the conventional single-plane injection.</a:t>
            </a:r>
            <a:endParaRPr lang="en-US" altLang="zh-CN" sz="2000" dirty="0">
              <a:solidFill>
                <a:srgbClr val="0000FF"/>
              </a:solidFill>
              <a:latin typeface="Times New Roman" pitchFamily="18" charset="0"/>
              <a:cs typeface="Times New Roman" pitchFamily="18" charset="0"/>
            </a:endParaRPr>
          </a:p>
        </p:txBody>
      </p:sp>
      <p:graphicFrame>
        <p:nvGraphicFramePr>
          <p:cNvPr id="10" name="Group 188"/>
          <p:cNvGraphicFramePr>
            <a:graphicFrameLocks noGrp="1"/>
          </p:cNvGraphicFramePr>
          <p:nvPr>
            <p:extLst>
              <p:ext uri="{D42A27DB-BD31-4B8C-83A1-F6EECF244321}">
                <p14:modId xmlns:p14="http://schemas.microsoft.com/office/powerpoint/2010/main" val="1362336631"/>
              </p:ext>
            </p:extLst>
          </p:nvPr>
        </p:nvGraphicFramePr>
        <p:xfrm>
          <a:off x="467544" y="3789040"/>
          <a:ext cx="4432006" cy="2258468"/>
        </p:xfrm>
        <a:graphic>
          <a:graphicData uri="http://schemas.openxmlformats.org/drawingml/2006/table">
            <a:tbl>
              <a:tblPr/>
              <a:tblGrid>
                <a:gridCol w="1038587">
                  <a:extLst>
                    <a:ext uri="{9D8B030D-6E8A-4147-A177-3AD203B41FA5}">
                      <a16:colId xmlns:a16="http://schemas.microsoft.com/office/drawing/2014/main" val="20000"/>
                    </a:ext>
                  </a:extLst>
                </a:gridCol>
                <a:gridCol w="911495">
                  <a:extLst>
                    <a:ext uri="{9D8B030D-6E8A-4147-A177-3AD203B41FA5}">
                      <a16:colId xmlns:a16="http://schemas.microsoft.com/office/drawing/2014/main" val="20003"/>
                    </a:ext>
                  </a:extLst>
                </a:gridCol>
                <a:gridCol w="1374413">
                  <a:extLst>
                    <a:ext uri="{9D8B030D-6E8A-4147-A177-3AD203B41FA5}">
                      <a16:colId xmlns:a16="http://schemas.microsoft.com/office/drawing/2014/main" val="20004"/>
                    </a:ext>
                  </a:extLst>
                </a:gridCol>
                <a:gridCol w="1107511">
                  <a:extLst>
                    <a:ext uri="{9D8B030D-6E8A-4147-A177-3AD203B41FA5}">
                      <a16:colId xmlns:a16="http://schemas.microsoft.com/office/drawing/2014/main" val="20005"/>
                    </a:ext>
                  </a:extLst>
                </a:gridCol>
              </a:tblGrid>
              <a:tr h="83384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80000"/>
                        </a:lnSpc>
                        <a:spcBef>
                          <a:spcPts val="0"/>
                        </a:spcBef>
                        <a:spcAft>
                          <a:spcPct val="0"/>
                        </a:spcAft>
                        <a:buClrTx/>
                        <a:buSzTx/>
                        <a:buFontTx/>
                        <a:buNone/>
                        <a:tabLst/>
                      </a:pPr>
                      <a:r>
                        <a:rPr kumimoji="0" lang="en-US" altLang="zh-CN" sz="200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Ions</a:t>
                      </a:r>
                      <a:endParaRPr kumimoji="0" lang="zh-CN" altLang="en-US" sz="2000" b="1" i="0" u="none" strike="noStrike" cap="none" normalizeH="0" baseline="0" dirty="0">
                        <a:ln>
                          <a:noFill/>
                        </a:ln>
                        <a:solidFill>
                          <a:srgbClr val="0000FF"/>
                        </a:solidFill>
                        <a:effectLst/>
                        <a:latin typeface="Times New Roman" panose="02020603050405020304" pitchFamily="18" charset="0"/>
                        <a:ea typeface="黑体" pitchFamily="2" charset="-122"/>
                        <a:cs typeface="Times New Roman" panose="02020603050405020304" pitchFamily="18" charset="0"/>
                      </a:endParaRPr>
                    </a:p>
                  </a:txBody>
                  <a:tcPr marL="90000" marR="90000" marT="46800" marB="468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200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Plane</a:t>
                      </a:r>
                      <a:endParaRPr kumimoji="0" lang="zh-CN" altLang="en-US" sz="2000" b="1" i="0" u="none" strike="noStrike" cap="none" normalizeH="0" baseline="0" dirty="0">
                        <a:ln>
                          <a:noFill/>
                        </a:ln>
                        <a:solidFill>
                          <a:srgbClr val="0000FF"/>
                        </a:solidFill>
                        <a:effectLst/>
                        <a:latin typeface="Times New Roman" panose="02020603050405020304" pitchFamily="18" charset="0"/>
                        <a:ea typeface="黑体" pitchFamily="2" charset="-122"/>
                        <a:cs typeface="Times New Roman" panose="02020603050405020304" pitchFamily="18" charset="0"/>
                      </a:endParaRPr>
                    </a:p>
                  </a:txBody>
                  <a:tcPr marL="90000" marR="90000" marT="46800" marB="468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200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Injection</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200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Turns</a:t>
                      </a:r>
                      <a:endParaRPr kumimoji="0" lang="zh-CN" altLang="en-US" sz="2000" b="1" i="0" u="none" strike="noStrike" cap="none" normalizeH="0" baseline="0" dirty="0">
                        <a:ln>
                          <a:noFill/>
                        </a:ln>
                        <a:solidFill>
                          <a:srgbClr val="0000FF"/>
                        </a:solidFill>
                        <a:effectLst/>
                        <a:latin typeface="Times New Roman" panose="02020603050405020304" pitchFamily="18" charset="0"/>
                        <a:ea typeface="黑体" pitchFamily="2" charset="-122"/>
                        <a:cs typeface="Times New Roman" panose="02020603050405020304" pitchFamily="18" charset="0"/>
                      </a:endParaRPr>
                    </a:p>
                  </a:txBody>
                  <a:tcPr marL="90000" marR="90000" marT="46800" marB="468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200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Single</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200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injection </a:t>
                      </a:r>
                      <a:endParaRPr kumimoji="0" lang="zh-CN" altLang="en-US" sz="2000" b="1" i="0" u="none" strike="noStrike" cap="none" normalizeH="0" baseline="0" dirty="0">
                        <a:ln>
                          <a:noFill/>
                        </a:ln>
                        <a:solidFill>
                          <a:srgbClr val="0000FF"/>
                        </a:solidFill>
                        <a:effectLst/>
                        <a:latin typeface="Times New Roman" panose="02020603050405020304" pitchFamily="18" charset="0"/>
                        <a:ea typeface="黑体" pitchFamily="2" charset="-122"/>
                        <a:cs typeface="Times New Roman" panose="02020603050405020304" pitchFamily="18" charset="0"/>
                      </a:endParaRPr>
                    </a:p>
                  </a:txBody>
                  <a:tcPr marL="90000" marR="90000" marT="46800" marB="4680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val="10000"/>
                  </a:ext>
                </a:extLst>
              </a:tr>
              <a:tr h="474876">
                <a:tc rowSpan="3">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2000" u="none" strike="noStrike" cap="none" normalizeH="0" baseline="30000" dirty="0">
                          <a:ln>
                            <a:noFill/>
                          </a:ln>
                          <a:solidFill>
                            <a:srgbClr val="0000FF"/>
                          </a:solidFill>
                          <a:effectLst/>
                          <a:latin typeface="Times New Roman" panose="02020603050405020304" pitchFamily="18" charset="0"/>
                          <a:cs typeface="Times New Roman" panose="02020603050405020304" pitchFamily="18" charset="0"/>
                        </a:rPr>
                        <a:t>238</a:t>
                      </a:r>
                      <a:r>
                        <a:rPr kumimoji="0" lang="en-US" altLang="zh-CN" sz="200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U</a:t>
                      </a:r>
                      <a:r>
                        <a:rPr kumimoji="0" lang="en-US" altLang="zh-CN" sz="2000" u="none" strike="noStrike" cap="none" normalizeH="0" baseline="30000" dirty="0">
                          <a:ln>
                            <a:noFill/>
                          </a:ln>
                          <a:solidFill>
                            <a:srgbClr val="0000FF"/>
                          </a:solidFill>
                          <a:effectLst/>
                          <a:latin typeface="Times New Roman" panose="02020603050405020304" pitchFamily="18" charset="0"/>
                          <a:cs typeface="Times New Roman" panose="02020603050405020304" pitchFamily="18" charset="0"/>
                        </a:rPr>
                        <a:t>35+</a:t>
                      </a:r>
                      <a:endParaRPr kumimoji="0" lang="en-US" altLang="zh-CN" sz="2000" b="1" i="0" u="none" strike="noStrike" cap="none" normalizeH="0" baseline="0" dirty="0">
                        <a:ln>
                          <a:noFill/>
                        </a:ln>
                        <a:solidFill>
                          <a:srgbClr val="0000FF"/>
                        </a:solidFill>
                        <a:effectLst/>
                        <a:latin typeface="Times New Roman" panose="02020603050405020304" pitchFamily="18" charset="0"/>
                        <a:ea typeface="宋体" pitchFamily="2" charset="-122"/>
                        <a:cs typeface="Times New Roman" panose="02020603050405020304" pitchFamily="18" charset="0"/>
                      </a:endParaRPr>
                    </a:p>
                  </a:txBody>
                  <a:tcPr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200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sym typeface="Symbol" pitchFamily="18" charset="2"/>
                        </a:rPr>
                        <a:t>H</a:t>
                      </a:r>
                      <a:endParaRPr kumimoji="0" lang="en-US" altLang="zh-CN" sz="2000" b="1" i="0" u="none" strike="noStrike" cap="none" normalizeH="0" baseline="0" dirty="0">
                        <a:ln>
                          <a:noFill/>
                        </a:ln>
                        <a:solidFill>
                          <a:srgbClr val="0000FF"/>
                        </a:solidFill>
                        <a:effectLst/>
                        <a:latin typeface="Times New Roman" panose="02020603050405020304" pitchFamily="18" charset="0"/>
                        <a:ea typeface="黑体" pitchFamily="2" charset="-122"/>
                        <a:cs typeface="Times New Roman" panose="02020603050405020304" pitchFamily="18" charset="0"/>
                      </a:endParaRP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200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sym typeface="Symbol" pitchFamily="18" charset="2"/>
                        </a:rPr>
                        <a:t>33</a:t>
                      </a:r>
                      <a:endParaRPr kumimoji="0" lang="en-US" altLang="zh-CN" sz="2000" b="1" i="0" u="none" strike="noStrike" cap="none" normalizeH="0" baseline="0" dirty="0">
                        <a:ln>
                          <a:noFill/>
                        </a:ln>
                        <a:solidFill>
                          <a:srgbClr val="0000FF"/>
                        </a:solidFill>
                        <a:effectLst/>
                        <a:latin typeface="Times New Roman" panose="02020603050405020304" pitchFamily="18" charset="0"/>
                        <a:ea typeface="黑体" pitchFamily="2" charset="-122"/>
                        <a:cs typeface="Times New Roman" panose="02020603050405020304" pitchFamily="18" charset="0"/>
                      </a:endParaRP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200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sym typeface="Symbol" pitchFamily="18" charset="2"/>
                        </a:rPr>
                        <a:t>3.3</a:t>
                      </a:r>
                      <a:r>
                        <a:rPr kumimoji="0" lang="en-US" altLang="zh-CN" sz="200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10</a:t>
                      </a:r>
                      <a:r>
                        <a:rPr kumimoji="0" lang="en-US" altLang="zh-CN" sz="2000" u="none" strike="noStrike" cap="none" normalizeH="0" baseline="30000" dirty="0">
                          <a:ln>
                            <a:noFill/>
                          </a:ln>
                          <a:solidFill>
                            <a:srgbClr val="0000FF"/>
                          </a:solidFill>
                          <a:effectLst/>
                          <a:latin typeface="Times New Roman" panose="02020603050405020304" pitchFamily="18" charset="0"/>
                          <a:cs typeface="Times New Roman" panose="02020603050405020304" pitchFamily="18" charset="0"/>
                        </a:rPr>
                        <a:t>10</a:t>
                      </a:r>
                      <a:r>
                        <a:rPr kumimoji="0" lang="en-US" altLang="zh-CN" sz="200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endParaRPr kumimoji="0" lang="en-US" altLang="zh-CN" sz="2000" b="1" i="0" u="none" strike="noStrike" cap="none" normalizeH="0" baseline="0" dirty="0">
                        <a:ln>
                          <a:noFill/>
                        </a:ln>
                        <a:solidFill>
                          <a:srgbClr val="0000FF"/>
                        </a:solidFill>
                        <a:effectLst/>
                        <a:latin typeface="Times New Roman" panose="02020603050405020304" pitchFamily="18" charset="0"/>
                        <a:ea typeface="黑体" pitchFamily="2" charset="-122"/>
                        <a:cs typeface="Times New Roman" panose="02020603050405020304" pitchFamily="18" charset="0"/>
                      </a:endParaRP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val="10001"/>
                  </a:ext>
                </a:extLst>
              </a:tr>
              <a:tr h="474876">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charset="0"/>
                        <a:ea typeface="宋体" pitchFamily="2" charset="-122"/>
                      </a:endParaRPr>
                    </a:p>
                  </a:txBody>
                  <a:tcPr horzOverflow="overflow"/>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200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sym typeface="Symbol" pitchFamily="18" charset="2"/>
                        </a:rPr>
                        <a:t>V</a:t>
                      </a:r>
                      <a:endParaRPr kumimoji="0" lang="en-US" altLang="zh-CN" sz="2000" b="1" i="0" u="none" strike="noStrike" cap="none" normalizeH="0" baseline="0" dirty="0">
                        <a:ln>
                          <a:noFill/>
                        </a:ln>
                        <a:solidFill>
                          <a:srgbClr val="0000FF"/>
                        </a:solidFill>
                        <a:effectLst/>
                        <a:latin typeface="Times New Roman" panose="02020603050405020304" pitchFamily="18" charset="0"/>
                        <a:ea typeface="黑体" pitchFamily="2" charset="-122"/>
                        <a:cs typeface="Times New Roman" panose="02020603050405020304" pitchFamily="18" charset="0"/>
                      </a:endParaRP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200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sym typeface="Symbol" pitchFamily="18" charset="2"/>
                        </a:rPr>
                        <a:t>16</a:t>
                      </a:r>
                      <a:endParaRPr kumimoji="0" lang="en-US" altLang="zh-CN" sz="2000" b="1" i="0" u="none" strike="noStrike" cap="none" normalizeH="0" baseline="0" dirty="0">
                        <a:ln>
                          <a:noFill/>
                        </a:ln>
                        <a:solidFill>
                          <a:srgbClr val="0000FF"/>
                        </a:solidFill>
                        <a:effectLst/>
                        <a:latin typeface="Times New Roman" panose="02020603050405020304" pitchFamily="18" charset="0"/>
                        <a:ea typeface="黑体" pitchFamily="2" charset="-122"/>
                        <a:cs typeface="Times New Roman" panose="02020603050405020304" pitchFamily="18" charset="0"/>
                      </a:endParaRP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200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sym typeface="Symbol" pitchFamily="18" charset="2"/>
                        </a:rPr>
                        <a:t>1.6</a:t>
                      </a:r>
                      <a:r>
                        <a:rPr kumimoji="0" lang="en-US" altLang="zh-CN" sz="200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10</a:t>
                      </a:r>
                      <a:r>
                        <a:rPr kumimoji="0" lang="en-US" altLang="zh-CN" sz="2000" u="none" strike="noStrike" cap="none" normalizeH="0" baseline="30000" dirty="0">
                          <a:ln>
                            <a:noFill/>
                          </a:ln>
                          <a:solidFill>
                            <a:srgbClr val="0000FF"/>
                          </a:solidFill>
                          <a:effectLst/>
                          <a:latin typeface="Times New Roman" panose="02020603050405020304" pitchFamily="18" charset="0"/>
                          <a:cs typeface="Times New Roman" panose="02020603050405020304" pitchFamily="18" charset="0"/>
                        </a:rPr>
                        <a:t>10</a:t>
                      </a:r>
                      <a:r>
                        <a:rPr kumimoji="0" lang="en-US" altLang="zh-CN" sz="200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endParaRPr kumimoji="0" lang="en-US" altLang="zh-CN" sz="2000" b="1" i="0" u="none" strike="noStrike" cap="none" normalizeH="0" baseline="0" dirty="0">
                        <a:ln>
                          <a:noFill/>
                        </a:ln>
                        <a:solidFill>
                          <a:srgbClr val="0000FF"/>
                        </a:solidFill>
                        <a:effectLst/>
                        <a:latin typeface="Times New Roman" panose="02020603050405020304" pitchFamily="18" charset="0"/>
                        <a:ea typeface="黑体" pitchFamily="2" charset="-122"/>
                        <a:cs typeface="Times New Roman" panose="02020603050405020304" pitchFamily="18" charset="0"/>
                      </a:endParaRP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val="10002"/>
                  </a:ext>
                </a:extLst>
              </a:tr>
              <a:tr h="474876">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charset="0"/>
                        <a:ea typeface="宋体" pitchFamily="2" charset="-122"/>
                      </a:endParaRPr>
                    </a:p>
                  </a:txBody>
                  <a:tcPr anchor="ctr" horzOverflow="overflow"/>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2000" b="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H+V</a:t>
                      </a:r>
                      <a:endParaRPr kumimoji="0" lang="en-US" altLang="zh-CN" sz="2000" b="1" i="0" u="none" strike="noStrike" cap="none" normalizeH="0" baseline="0" dirty="0">
                        <a:ln>
                          <a:noFill/>
                        </a:ln>
                        <a:solidFill>
                          <a:srgbClr val="FF0000"/>
                        </a:solidFill>
                        <a:effectLst/>
                        <a:latin typeface="Times New Roman" panose="02020603050405020304" pitchFamily="18" charset="0"/>
                        <a:ea typeface="黑体" pitchFamily="2" charset="-122"/>
                        <a:cs typeface="Times New Roman" panose="02020603050405020304" pitchFamily="18" charset="0"/>
                      </a:endParaRP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2000" b="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150</a:t>
                      </a:r>
                      <a:endParaRPr kumimoji="0" lang="en-US" altLang="zh-CN" sz="2000" b="1" i="0" u="none" strike="noStrike" cap="none" normalizeH="0" baseline="0" dirty="0">
                        <a:ln>
                          <a:noFill/>
                        </a:ln>
                        <a:solidFill>
                          <a:srgbClr val="FF0000"/>
                        </a:solidFill>
                        <a:effectLst/>
                        <a:latin typeface="Times New Roman" panose="02020603050405020304" pitchFamily="18" charset="0"/>
                        <a:ea typeface="黑体" pitchFamily="2" charset="-122"/>
                        <a:cs typeface="Times New Roman" panose="02020603050405020304" pitchFamily="18" charset="0"/>
                      </a:endParaRP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altLang="zh-CN" sz="2000" b="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sym typeface="Symbol" pitchFamily="18" charset="2"/>
                        </a:rPr>
                        <a:t>2.0</a:t>
                      </a:r>
                      <a:r>
                        <a:rPr kumimoji="0" lang="en-US" altLang="zh-CN" sz="2000" b="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10</a:t>
                      </a:r>
                      <a:r>
                        <a:rPr kumimoji="0" lang="en-US" altLang="zh-CN" sz="2000" b="1" u="none" strike="noStrike" cap="none" normalizeH="0" baseline="30000" dirty="0">
                          <a:ln>
                            <a:noFill/>
                          </a:ln>
                          <a:solidFill>
                            <a:srgbClr val="FF0000"/>
                          </a:solidFill>
                          <a:effectLst/>
                          <a:latin typeface="Times New Roman" panose="02020603050405020304" pitchFamily="18" charset="0"/>
                          <a:cs typeface="Times New Roman" panose="02020603050405020304" pitchFamily="18" charset="0"/>
                        </a:rPr>
                        <a:t>11</a:t>
                      </a:r>
                      <a:endParaRPr kumimoji="0" lang="en-US" altLang="zh-CN" sz="2000" b="1" i="0" u="none" strike="noStrike" cap="none" normalizeH="0" baseline="0" dirty="0">
                        <a:ln>
                          <a:noFill/>
                        </a:ln>
                        <a:solidFill>
                          <a:srgbClr val="FF0000"/>
                        </a:solidFill>
                        <a:effectLst/>
                        <a:latin typeface="Times New Roman" panose="02020603050405020304" pitchFamily="18" charset="0"/>
                        <a:ea typeface="黑体" pitchFamily="2" charset="-122"/>
                        <a:cs typeface="Times New Roman" panose="02020603050405020304" pitchFamily="18" charset="0"/>
                      </a:endParaRPr>
                    </a:p>
                  </a:txBody>
                  <a:tcP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val="10003"/>
                  </a:ext>
                </a:extLst>
              </a:tr>
            </a:tbl>
          </a:graphicData>
        </a:graphic>
      </p:graphicFrame>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60" y="1284280"/>
            <a:ext cx="3191656" cy="2477885"/>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2424" y="3616916"/>
            <a:ext cx="3276000" cy="2509117"/>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1959" y="1159018"/>
            <a:ext cx="3186465" cy="2476752"/>
          </a:xfrm>
          <a:prstGeom prst="rect">
            <a:avLst/>
          </a:prstGeom>
        </p:spPr>
      </p:pic>
      <p:sp>
        <p:nvSpPr>
          <p:cNvPr id="14" name="圆角矩形 105"/>
          <p:cNvSpPr/>
          <p:nvPr/>
        </p:nvSpPr>
        <p:spPr>
          <a:xfrm>
            <a:off x="117625" y="156173"/>
            <a:ext cx="7301268" cy="415110"/>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a:defRPr/>
            </a:pPr>
            <a:r>
              <a:rPr lang="en-US" altLang="zh-CN" sz="2800" b="1" dirty="0">
                <a:solidFill>
                  <a:prstClr val="black"/>
                </a:solidFill>
                <a:latin typeface="Times New Roman" panose="02020603050405020304" pitchFamily="18" charset="0"/>
                <a:cs typeface="Times New Roman" panose="02020603050405020304" pitchFamily="18" charset="0"/>
              </a:rPr>
              <a:t>HIAF introduction and status </a:t>
            </a:r>
            <a:endParaRPr lang="zh-CN" altLang="en-US" sz="2800" b="1" dirty="0">
              <a:solidFill>
                <a:prstClr val="black"/>
              </a:solidFill>
              <a:latin typeface="Times New Roman" panose="02020603050405020304" pitchFamily="18" charset="0"/>
              <a:cs typeface="Times New Roman" panose="02020603050405020304" pitchFamily="18" charset="0"/>
            </a:endParaRPr>
          </a:p>
        </p:txBody>
      </p:sp>
      <p:sp>
        <p:nvSpPr>
          <p:cNvPr id="16" name="标题 1"/>
          <p:cNvSpPr txBox="1">
            <a:spLocks/>
          </p:cNvSpPr>
          <p:nvPr/>
        </p:nvSpPr>
        <p:spPr>
          <a:xfrm>
            <a:off x="1773284" y="710447"/>
            <a:ext cx="5286412" cy="545874"/>
          </a:xfrm>
          <a:prstGeom prst="rect">
            <a:avLst/>
          </a:prstGeom>
        </p:spPr>
        <p:txBody>
          <a:bodyPr vert="horz" lIns="91440" tIns="45720" rIns="91440" bIns="45720" rtlCol="0" anchor="ctr">
            <a:noAutofit/>
          </a:bodyPr>
          <a:lstStyle/>
          <a:p>
            <a:pPr algn="ctr" defTabSz="685800" fontAlgn="auto">
              <a:lnSpc>
                <a:spcPct val="90000"/>
              </a:lnSpc>
              <a:spcAft>
                <a:spcPts val="0"/>
              </a:spcAft>
              <a:defRPr/>
            </a:pPr>
            <a:r>
              <a:rPr lang="en-US" altLang="zh-CN" sz="2800" b="1" dirty="0">
                <a:solidFill>
                  <a:srgbClr val="0000FF"/>
                </a:solidFill>
                <a:latin typeface="Times New Roman" panose="02020603050405020304" pitchFamily="18" charset="0"/>
                <a:ea typeface="宋体"/>
              </a:rPr>
              <a:t>Two planes painting injection</a:t>
            </a:r>
            <a:endParaRPr lang="zh-CN" altLang="en-US" sz="2800" b="1" dirty="0">
              <a:solidFill>
                <a:srgbClr val="0000FF"/>
              </a:solidFill>
              <a:latin typeface="Times New Roman" panose="02020603050405020304" pitchFamily="18" charset="0"/>
              <a:ea typeface="宋体"/>
            </a:endParaRPr>
          </a:p>
        </p:txBody>
      </p:sp>
    </p:spTree>
    <p:extLst>
      <p:ext uri="{BB962C8B-B14F-4D97-AF65-F5344CB8AC3E}">
        <p14:creationId xmlns:p14="http://schemas.microsoft.com/office/powerpoint/2010/main" val="397120425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05"/>
          <p:cNvSpPr/>
          <p:nvPr/>
        </p:nvSpPr>
        <p:spPr>
          <a:xfrm>
            <a:off x="117625" y="156173"/>
            <a:ext cx="7301268" cy="415110"/>
          </a:xfrm>
          <a:prstGeom prst="roundRect">
            <a:avLst/>
          </a:prstGeom>
          <a:noFill/>
          <a:ln w="12700">
            <a:noFill/>
          </a:ln>
        </p:spPr>
        <p:style>
          <a:lnRef idx="2">
            <a:schemeClr val="dk1"/>
          </a:lnRef>
          <a:fillRef idx="1">
            <a:schemeClr val="lt1"/>
          </a:fillRef>
          <a:effectRef idx="0">
            <a:schemeClr val="dk1"/>
          </a:effectRef>
          <a:fontRef idx="minor">
            <a:schemeClr val="dk1"/>
          </a:fontRef>
        </p:style>
        <p:txBody>
          <a:bodyPr rtlCol="0" anchor="ctr"/>
          <a:lstStyle/>
          <a:p>
            <a:pPr>
              <a:defRPr/>
            </a:pPr>
            <a:r>
              <a:rPr lang="en-US" altLang="zh-CN" sz="2800" b="1" dirty="0">
                <a:solidFill>
                  <a:prstClr val="black"/>
                </a:solidFill>
                <a:latin typeface="Times New Roman" panose="02020603050405020304" pitchFamily="18" charset="0"/>
                <a:cs typeface="Times New Roman" panose="02020603050405020304" pitchFamily="18" charset="0"/>
              </a:rPr>
              <a:t>HIAF introduction and status </a:t>
            </a:r>
            <a:endParaRPr lang="zh-CN" altLang="en-US" sz="2800" b="1" dirty="0">
              <a:solidFill>
                <a:prstClr val="black"/>
              </a:solidFill>
              <a:latin typeface="Times New Roman" panose="02020603050405020304" pitchFamily="18" charset="0"/>
              <a:cs typeface="Times New Roman" panose="02020603050405020304" pitchFamily="18" charset="0"/>
            </a:endParaRPr>
          </a:p>
        </p:txBody>
      </p:sp>
      <p:sp>
        <p:nvSpPr>
          <p:cNvPr id="11" name="Rectangle 2"/>
          <p:cNvSpPr>
            <a:spLocks noChangeArrowheads="1"/>
          </p:cNvSpPr>
          <p:nvPr/>
        </p:nvSpPr>
        <p:spPr bwMode="auto">
          <a:xfrm>
            <a:off x="1428794" y="716159"/>
            <a:ext cx="5809803" cy="558800"/>
          </a:xfrm>
          <a:prstGeom prst="rect">
            <a:avLst/>
          </a:prstGeom>
          <a:noFill/>
          <a:ln w="9525">
            <a:noFill/>
            <a:miter lim="800000"/>
            <a:headEnd/>
            <a:tailEnd/>
          </a:ln>
        </p:spPr>
        <p:txBody>
          <a:bodyPr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151" algn="l" rtl="0" fontAlgn="base">
              <a:spcBef>
                <a:spcPct val="0"/>
              </a:spcBef>
              <a:spcAft>
                <a:spcPct val="0"/>
              </a:spcAft>
              <a:defRPr kern="1200">
                <a:solidFill>
                  <a:schemeClr val="tx1"/>
                </a:solidFill>
                <a:latin typeface="Arial" pitchFamily="34" charset="0"/>
                <a:ea typeface="宋体" pitchFamily="2" charset="-122"/>
                <a:cs typeface="+mn-cs"/>
              </a:defRPr>
            </a:lvl2pPr>
            <a:lvl3pPr marL="914302" algn="l" rtl="0" fontAlgn="base">
              <a:spcBef>
                <a:spcPct val="0"/>
              </a:spcBef>
              <a:spcAft>
                <a:spcPct val="0"/>
              </a:spcAft>
              <a:defRPr kern="1200">
                <a:solidFill>
                  <a:schemeClr val="tx1"/>
                </a:solidFill>
                <a:latin typeface="Arial" pitchFamily="34" charset="0"/>
                <a:ea typeface="宋体" pitchFamily="2" charset="-122"/>
                <a:cs typeface="+mn-cs"/>
              </a:defRPr>
            </a:lvl3pPr>
            <a:lvl4pPr marL="1371453" algn="l" rtl="0" fontAlgn="base">
              <a:spcBef>
                <a:spcPct val="0"/>
              </a:spcBef>
              <a:spcAft>
                <a:spcPct val="0"/>
              </a:spcAft>
              <a:defRPr kern="1200">
                <a:solidFill>
                  <a:schemeClr val="tx1"/>
                </a:solidFill>
                <a:latin typeface="Arial" pitchFamily="34" charset="0"/>
                <a:ea typeface="宋体" pitchFamily="2" charset="-122"/>
                <a:cs typeface="+mn-cs"/>
              </a:defRPr>
            </a:lvl4pPr>
            <a:lvl5pPr marL="1828604" algn="l" rtl="0" fontAlgn="base">
              <a:spcBef>
                <a:spcPct val="0"/>
              </a:spcBef>
              <a:spcAft>
                <a:spcPct val="0"/>
              </a:spcAft>
              <a:defRPr kern="1200">
                <a:solidFill>
                  <a:schemeClr val="tx1"/>
                </a:solidFill>
                <a:latin typeface="Arial" pitchFamily="34" charset="0"/>
                <a:ea typeface="宋体" pitchFamily="2" charset="-122"/>
                <a:cs typeface="+mn-cs"/>
              </a:defRPr>
            </a:lvl5pPr>
            <a:lvl6pPr marL="2285755" algn="l" defTabSz="914302" rtl="0" eaLnBrk="1" latinLnBrk="0" hangingPunct="1">
              <a:defRPr kern="1200">
                <a:solidFill>
                  <a:schemeClr val="tx1"/>
                </a:solidFill>
                <a:latin typeface="Arial" pitchFamily="34" charset="0"/>
                <a:ea typeface="宋体" pitchFamily="2" charset="-122"/>
                <a:cs typeface="+mn-cs"/>
              </a:defRPr>
            </a:lvl6pPr>
            <a:lvl7pPr marL="2742906" algn="l" defTabSz="914302" rtl="0" eaLnBrk="1" latinLnBrk="0" hangingPunct="1">
              <a:defRPr kern="1200">
                <a:solidFill>
                  <a:schemeClr val="tx1"/>
                </a:solidFill>
                <a:latin typeface="Arial" pitchFamily="34" charset="0"/>
                <a:ea typeface="宋体" pitchFamily="2" charset="-122"/>
                <a:cs typeface="+mn-cs"/>
              </a:defRPr>
            </a:lvl7pPr>
            <a:lvl8pPr marL="3200057" algn="l" defTabSz="914302" rtl="0" eaLnBrk="1" latinLnBrk="0" hangingPunct="1">
              <a:defRPr kern="1200">
                <a:solidFill>
                  <a:schemeClr val="tx1"/>
                </a:solidFill>
                <a:latin typeface="Arial" pitchFamily="34" charset="0"/>
                <a:ea typeface="宋体" pitchFamily="2" charset="-122"/>
                <a:cs typeface="+mn-cs"/>
              </a:defRPr>
            </a:lvl8pPr>
            <a:lvl9pPr marL="3657208" algn="l" defTabSz="914302" rtl="0" eaLnBrk="1" latinLnBrk="0" hangingPunct="1">
              <a:defRPr kern="1200">
                <a:solidFill>
                  <a:schemeClr val="tx1"/>
                </a:solidFill>
                <a:latin typeface="Arial" pitchFamily="34" charset="0"/>
                <a:ea typeface="宋体" pitchFamily="2" charset="-122"/>
                <a:cs typeface="+mn-cs"/>
              </a:defRPr>
            </a:lvl9pPr>
          </a:lstStyle>
          <a:p>
            <a:pPr algn="ctr"/>
            <a:r>
              <a:rPr lang="en-US" altLang="zh-CN" sz="2400" b="1" dirty="0">
                <a:solidFill>
                  <a:srgbClr val="0000FF"/>
                </a:solidFill>
                <a:latin typeface="+mn-lt"/>
                <a:ea typeface="黑体" pitchFamily="49" charset="-122"/>
                <a:cs typeface="Times New Roman" pitchFamily="18" charset="0"/>
              </a:rPr>
              <a:t>Heavy ion beam intensity</a:t>
            </a:r>
          </a:p>
        </p:txBody>
      </p:sp>
      <p:graphicFrame>
        <p:nvGraphicFramePr>
          <p:cNvPr id="22" name="Group 362"/>
          <p:cNvGraphicFramePr>
            <a:graphicFrameLocks noGrp="1"/>
          </p:cNvGraphicFramePr>
          <p:nvPr>
            <p:extLst>
              <p:ext uri="{D42A27DB-BD31-4B8C-83A1-F6EECF244321}">
                <p14:modId xmlns:p14="http://schemas.microsoft.com/office/powerpoint/2010/main" val="2088980764"/>
              </p:ext>
            </p:extLst>
          </p:nvPr>
        </p:nvGraphicFramePr>
        <p:xfrm>
          <a:off x="395536" y="1340768"/>
          <a:ext cx="8280921" cy="5226454"/>
        </p:xfrm>
        <a:graphic>
          <a:graphicData uri="http://schemas.openxmlformats.org/drawingml/2006/table">
            <a:tbl>
              <a:tblPr/>
              <a:tblGrid>
                <a:gridCol w="1182989">
                  <a:extLst>
                    <a:ext uri="{9D8B030D-6E8A-4147-A177-3AD203B41FA5}">
                      <a16:colId xmlns:a16="http://schemas.microsoft.com/office/drawing/2014/main" val="20000"/>
                    </a:ext>
                  </a:extLst>
                </a:gridCol>
                <a:gridCol w="2633435">
                  <a:extLst>
                    <a:ext uri="{9D8B030D-6E8A-4147-A177-3AD203B41FA5}">
                      <a16:colId xmlns:a16="http://schemas.microsoft.com/office/drawing/2014/main" val="20001"/>
                    </a:ext>
                  </a:extLst>
                </a:gridCol>
                <a:gridCol w="2624292">
                  <a:extLst>
                    <a:ext uri="{9D8B030D-6E8A-4147-A177-3AD203B41FA5}">
                      <a16:colId xmlns:a16="http://schemas.microsoft.com/office/drawing/2014/main" val="20002"/>
                    </a:ext>
                  </a:extLst>
                </a:gridCol>
                <a:gridCol w="1840205">
                  <a:extLst>
                    <a:ext uri="{9D8B030D-6E8A-4147-A177-3AD203B41FA5}">
                      <a16:colId xmlns:a16="http://schemas.microsoft.com/office/drawing/2014/main" val="20003"/>
                    </a:ext>
                  </a:extLst>
                </a:gridCol>
              </a:tblGrid>
              <a:tr h="434438">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zh-CN" altLang="en-US" sz="1800" b="1" i="0" u="none" strike="noStrike" cap="none" normalizeH="0" baseline="0" dirty="0">
                        <a:ln>
                          <a:noFill/>
                        </a:ln>
                        <a:solidFill>
                          <a:srgbClr val="003399"/>
                        </a:solidFill>
                        <a:effectLst/>
                        <a:latin typeface="Arial" charset="0"/>
                        <a:ea typeface="黑体" pitchFamily="2" charset="-122"/>
                        <a:cs typeface="Times New Roman" pitchFamily="18" charset="0"/>
                      </a:endParaRP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2400" u="none" strike="noStrike" cap="none" normalizeH="0" baseline="0" dirty="0">
                          <a:ln>
                            <a:noFill/>
                          </a:ln>
                          <a:solidFill>
                            <a:srgbClr val="0000FF"/>
                          </a:solidFill>
                          <a:effectLst/>
                        </a:rPr>
                        <a:t>Ions</a:t>
                      </a:r>
                      <a:endParaRPr kumimoji="0" lang="zh-CN" altLang="en-US" sz="2400" b="1" i="0" u="none" strike="noStrike" cap="none" normalizeH="0" baseline="0" dirty="0">
                        <a:ln>
                          <a:noFill/>
                        </a:ln>
                        <a:solidFill>
                          <a:srgbClr val="0000FF"/>
                        </a:solidFill>
                        <a:effectLst/>
                        <a:latin typeface="Arial" charset="0"/>
                        <a:ea typeface="黑体" pitchFamily="2" charset="-122"/>
                        <a:cs typeface="Times New Roman" pitchFamily="18" charset="0"/>
                      </a:endParaRP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2400" u="none" strike="noStrike" cap="none" normalizeH="0" baseline="0" dirty="0">
                          <a:ln>
                            <a:noFill/>
                          </a:ln>
                          <a:solidFill>
                            <a:srgbClr val="0000FF"/>
                          </a:solidFill>
                          <a:effectLst/>
                        </a:rPr>
                        <a:t>Energy</a:t>
                      </a:r>
                      <a:endParaRPr kumimoji="0" lang="zh-CN" altLang="en-US" sz="2400" b="1" i="0" u="none" strike="noStrike" cap="none" normalizeH="0" baseline="0" dirty="0">
                        <a:ln>
                          <a:noFill/>
                        </a:ln>
                        <a:solidFill>
                          <a:srgbClr val="0000FF"/>
                        </a:solidFill>
                        <a:effectLst/>
                        <a:latin typeface="Arial" charset="0"/>
                        <a:ea typeface="黑体" pitchFamily="2" charset="-122"/>
                        <a:cs typeface="Times New Roman" pitchFamily="18" charset="0"/>
                      </a:endParaRP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2400" u="none" strike="noStrike" cap="none" normalizeH="0" baseline="0" dirty="0">
                          <a:ln>
                            <a:noFill/>
                          </a:ln>
                          <a:solidFill>
                            <a:srgbClr val="0000FF"/>
                          </a:solidFill>
                          <a:effectLst/>
                        </a:rPr>
                        <a:t>Intensity</a:t>
                      </a:r>
                      <a:endParaRPr kumimoji="0" lang="zh-CN" altLang="en-US" sz="2400" b="1" i="0" u="none" strike="noStrike" cap="none" normalizeH="0" baseline="0" dirty="0">
                        <a:ln>
                          <a:noFill/>
                        </a:ln>
                        <a:solidFill>
                          <a:srgbClr val="0000FF"/>
                        </a:solidFill>
                        <a:effectLst/>
                        <a:latin typeface="Arial" charset="0"/>
                        <a:ea typeface="黑体" pitchFamily="2" charset="-122"/>
                        <a:cs typeface="Times New Roman" pitchFamily="18" charset="0"/>
                      </a:endParaRP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0000"/>
                  </a:ext>
                </a:extLst>
              </a:tr>
              <a:tr h="577638">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1800" u="none" strike="noStrike" cap="none" normalizeH="0" baseline="0" dirty="0">
                          <a:ln>
                            <a:noFill/>
                          </a:ln>
                          <a:solidFill>
                            <a:srgbClr val="0000FF"/>
                          </a:solidFill>
                          <a:effectLst/>
                        </a:rPr>
                        <a:t>SECR</a:t>
                      </a:r>
                      <a:endParaRPr kumimoji="0" lang="en-US" altLang="zh-CN" sz="1800" b="1" i="0" u="none" strike="noStrike" cap="none" normalizeH="0" baseline="0" dirty="0">
                        <a:ln>
                          <a:noFill/>
                        </a:ln>
                        <a:solidFill>
                          <a:srgbClr val="0000FF"/>
                        </a:solidFill>
                        <a:effectLst/>
                        <a:latin typeface="Times New Roman" pitchFamily="18" charset="0"/>
                        <a:ea typeface="宋体" charset="-122"/>
                        <a:cs typeface="Times New Roman" pitchFamily="18" charset="0"/>
                      </a:endParaRP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1700" u="none" strike="noStrike" cap="none" normalizeH="0" baseline="0" dirty="0">
                          <a:ln>
                            <a:noFill/>
                          </a:ln>
                          <a:effectLst/>
                        </a:rPr>
                        <a:t> </a:t>
                      </a:r>
                      <a:r>
                        <a:rPr kumimoji="0" lang="en-US" altLang="zh-CN" sz="1700" u="none" strike="noStrike" cap="none" normalizeH="0" baseline="30000" dirty="0">
                          <a:ln>
                            <a:noFill/>
                          </a:ln>
                          <a:effectLst/>
                        </a:rPr>
                        <a:t>238</a:t>
                      </a:r>
                      <a:r>
                        <a:rPr kumimoji="0" lang="en-US" altLang="zh-CN" sz="1700" u="none" strike="noStrike" cap="none" normalizeH="0" baseline="0" dirty="0">
                          <a:ln>
                            <a:noFill/>
                          </a:ln>
                          <a:effectLst/>
                        </a:rPr>
                        <a:t>U</a:t>
                      </a:r>
                      <a:r>
                        <a:rPr kumimoji="0" lang="en-US" altLang="zh-CN" sz="1700" u="none" strike="noStrike" cap="none" normalizeH="0" baseline="30000" dirty="0">
                          <a:ln>
                            <a:noFill/>
                          </a:ln>
                          <a:effectLst/>
                        </a:rPr>
                        <a:t>35+</a:t>
                      </a:r>
                      <a:endParaRPr kumimoji="0" lang="en-US" altLang="zh-CN" sz="1700" b="0" i="0" u="none" strike="noStrike" cap="none" normalizeH="0" baseline="0" dirty="0">
                        <a:ln>
                          <a:noFill/>
                        </a:ln>
                        <a:solidFill>
                          <a:srgbClr val="000099"/>
                        </a:solidFill>
                        <a:effectLst/>
                        <a:latin typeface="Times New Roman" pitchFamily="18" charset="0"/>
                        <a:ea typeface="宋体" charset="-122"/>
                        <a:cs typeface="Times New Roman" pitchFamily="18" charset="0"/>
                      </a:endParaRP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700" u="none" strike="noStrike" cap="none" normalizeH="0" baseline="0" dirty="0">
                          <a:ln>
                            <a:noFill/>
                          </a:ln>
                          <a:effectLst/>
                        </a:rPr>
                        <a:t>14 </a:t>
                      </a:r>
                      <a:r>
                        <a:rPr kumimoji="0" lang="en-US" altLang="zh-CN" sz="1700" u="none" strike="noStrike" cap="none" normalizeH="0" baseline="0" dirty="0" err="1">
                          <a:ln>
                            <a:noFill/>
                          </a:ln>
                          <a:effectLst/>
                        </a:rPr>
                        <a:t>keV</a:t>
                      </a:r>
                      <a:r>
                        <a:rPr kumimoji="0" lang="en-US" altLang="zh-CN" sz="1700" u="none" strike="noStrike" cap="none" normalizeH="0" baseline="0" dirty="0">
                          <a:ln>
                            <a:noFill/>
                          </a:ln>
                          <a:effectLst/>
                        </a:rPr>
                        <a:t>/u</a:t>
                      </a:r>
                      <a:endParaRPr kumimoji="0" lang="en-US" altLang="zh-CN" sz="1700" b="0" i="0" u="none" strike="noStrike" cap="none" normalizeH="0" baseline="0" dirty="0">
                        <a:ln>
                          <a:noFill/>
                        </a:ln>
                        <a:solidFill>
                          <a:srgbClr val="000099"/>
                        </a:solidFill>
                        <a:effectLst/>
                        <a:latin typeface="Times New Roman" pitchFamily="18" charset="0"/>
                        <a:ea typeface="宋体" charset="-122"/>
                        <a:cs typeface="Times New Roman" pitchFamily="18" charset="0"/>
                      </a:endParaRP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700" u="none" strike="noStrike" cap="none" normalizeH="0" baseline="0" dirty="0">
                          <a:ln>
                            <a:noFill/>
                          </a:ln>
                          <a:effectLst/>
                        </a:rPr>
                        <a:t>0.05-</a:t>
                      </a:r>
                      <a:r>
                        <a:rPr kumimoji="0" lang="en-US" altLang="zh-CN" sz="1700" u="none" strike="noStrike" cap="none" normalizeH="0" baseline="0" dirty="0">
                          <a:ln>
                            <a:noFill/>
                          </a:ln>
                          <a:solidFill>
                            <a:srgbClr val="FF0000"/>
                          </a:solidFill>
                          <a:effectLst/>
                        </a:rPr>
                        <a:t>0.1</a:t>
                      </a:r>
                      <a:r>
                        <a:rPr kumimoji="0" lang="en-US" altLang="zh-CN" sz="1700" u="none" strike="noStrike" cap="none" normalizeH="0" baseline="0" dirty="0">
                          <a:ln>
                            <a:noFill/>
                          </a:ln>
                          <a:effectLst/>
                        </a:rPr>
                        <a:t> </a:t>
                      </a:r>
                      <a:r>
                        <a:rPr kumimoji="0" lang="en-US" altLang="zh-CN" sz="1700" u="none" strike="noStrike" cap="none" normalizeH="0" baseline="0" dirty="0" err="1">
                          <a:ln>
                            <a:noFill/>
                          </a:ln>
                          <a:effectLst/>
                        </a:rPr>
                        <a:t>pmA</a:t>
                      </a:r>
                      <a:endParaRPr kumimoji="0" lang="en-US" altLang="zh-CN" sz="1700" b="0" i="0" u="none" strike="noStrike" cap="none" normalizeH="0" baseline="0" dirty="0">
                        <a:ln>
                          <a:noFill/>
                        </a:ln>
                        <a:solidFill>
                          <a:srgbClr val="000099"/>
                        </a:solidFill>
                        <a:effectLst/>
                        <a:latin typeface="Times New Roman" pitchFamily="18" charset="0"/>
                        <a:ea typeface="宋体" charset="-122"/>
                        <a:cs typeface="Times New Roman" pitchFamily="18" charset="0"/>
                      </a:endParaRP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0001"/>
                  </a:ext>
                </a:extLst>
              </a:tr>
              <a:tr h="577638">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1800" u="none" strike="noStrike" cap="none" normalizeH="0" baseline="0" dirty="0" err="1">
                          <a:ln>
                            <a:noFill/>
                          </a:ln>
                          <a:solidFill>
                            <a:srgbClr val="0000FF"/>
                          </a:solidFill>
                          <a:effectLst/>
                        </a:rPr>
                        <a:t>iLinac</a:t>
                      </a:r>
                      <a:endParaRPr kumimoji="0" lang="en-US" altLang="zh-CN" sz="1800" b="1" i="0" u="none" strike="noStrike" cap="none" normalizeH="0" baseline="0" dirty="0">
                        <a:ln>
                          <a:noFill/>
                        </a:ln>
                        <a:solidFill>
                          <a:srgbClr val="0000FF"/>
                        </a:solidFill>
                        <a:effectLst/>
                        <a:latin typeface="Times New Roman" pitchFamily="18" charset="0"/>
                        <a:ea typeface="宋体" charset="-122"/>
                        <a:cs typeface="Times New Roman" pitchFamily="18" charset="0"/>
                      </a:endParaRPr>
                    </a:p>
                  </a:txBody>
                  <a:tcPr anchor="ctr" horzOverflow="overflow">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1700" u="none" strike="noStrike" cap="none" normalizeH="0" baseline="0" dirty="0">
                          <a:ln>
                            <a:noFill/>
                          </a:ln>
                          <a:effectLst/>
                        </a:rPr>
                        <a:t> </a:t>
                      </a:r>
                      <a:r>
                        <a:rPr kumimoji="0" lang="en-US" altLang="zh-CN" sz="1700" u="none" strike="noStrike" cap="none" normalizeH="0" baseline="30000" dirty="0">
                          <a:ln>
                            <a:noFill/>
                          </a:ln>
                          <a:effectLst/>
                        </a:rPr>
                        <a:t>238</a:t>
                      </a:r>
                      <a:r>
                        <a:rPr kumimoji="0" lang="en-US" altLang="zh-CN" sz="1700" u="none" strike="noStrike" cap="none" normalizeH="0" baseline="0" dirty="0">
                          <a:ln>
                            <a:noFill/>
                          </a:ln>
                          <a:effectLst/>
                        </a:rPr>
                        <a:t>U</a:t>
                      </a:r>
                      <a:r>
                        <a:rPr kumimoji="0" lang="en-US" altLang="zh-CN" sz="1700" u="none" strike="noStrike" cap="none" normalizeH="0" baseline="30000" dirty="0">
                          <a:ln>
                            <a:noFill/>
                          </a:ln>
                          <a:effectLst/>
                        </a:rPr>
                        <a:t>35+</a:t>
                      </a:r>
                      <a:endParaRPr kumimoji="0" lang="en-US" altLang="zh-CN" sz="1700" b="0" i="0" u="none" strike="noStrike" cap="none" normalizeH="0" baseline="0" dirty="0">
                        <a:ln>
                          <a:noFill/>
                        </a:ln>
                        <a:solidFill>
                          <a:srgbClr val="000099"/>
                        </a:solidFill>
                        <a:effectLst/>
                        <a:latin typeface="Times New Roman" pitchFamily="18" charset="0"/>
                        <a:ea typeface="宋体" charset="-122"/>
                        <a:cs typeface="Times New Roman" pitchFamily="18" charset="0"/>
                      </a:endParaRPr>
                    </a:p>
                  </a:txBody>
                  <a:tcPr anchor="ctr" horzOverflow="overflow">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700" u="none" strike="noStrike" cap="none" normalizeH="0" baseline="0" dirty="0">
                          <a:ln>
                            <a:noFill/>
                          </a:ln>
                          <a:effectLst/>
                        </a:rPr>
                        <a:t>17 </a:t>
                      </a:r>
                      <a:r>
                        <a:rPr kumimoji="0" lang="en-US" altLang="zh-CN" sz="1700" u="none" strike="noStrike" cap="none" normalizeH="0" baseline="0" dirty="0" err="1">
                          <a:ln>
                            <a:noFill/>
                          </a:ln>
                          <a:effectLst/>
                        </a:rPr>
                        <a:t>MeV</a:t>
                      </a:r>
                      <a:r>
                        <a:rPr kumimoji="0" lang="en-US" altLang="zh-CN" sz="1700" u="none" strike="noStrike" cap="none" normalizeH="0" baseline="0" dirty="0">
                          <a:ln>
                            <a:noFill/>
                          </a:ln>
                          <a:effectLst/>
                        </a:rPr>
                        <a:t>/u</a:t>
                      </a:r>
                      <a:endParaRPr kumimoji="0" lang="en-US" altLang="zh-CN" sz="1700" b="0" i="0" u="none" strike="noStrike" cap="none" normalizeH="0" baseline="0" dirty="0">
                        <a:ln>
                          <a:noFill/>
                        </a:ln>
                        <a:solidFill>
                          <a:srgbClr val="000099"/>
                        </a:solidFill>
                        <a:effectLst/>
                        <a:latin typeface="Times New Roman" pitchFamily="18" charset="0"/>
                        <a:ea typeface="宋体" charset="-122"/>
                        <a:cs typeface="Times New Roman" pitchFamily="18" charset="0"/>
                      </a:endParaRPr>
                    </a:p>
                  </a:txBody>
                  <a:tcPr anchor="ctr" horzOverflow="overflow">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700" u="none" strike="noStrike" cap="none" normalizeH="0" baseline="0" dirty="0">
                          <a:ln>
                            <a:noFill/>
                          </a:ln>
                          <a:effectLst/>
                        </a:rPr>
                        <a:t>0.028-0.05 </a:t>
                      </a:r>
                      <a:r>
                        <a:rPr kumimoji="0" lang="en-US" altLang="zh-CN" sz="1700" u="none" strike="noStrike" cap="none" normalizeH="0" baseline="0" dirty="0" err="1">
                          <a:ln>
                            <a:noFill/>
                          </a:ln>
                          <a:effectLst/>
                        </a:rPr>
                        <a:t>pmA</a:t>
                      </a:r>
                      <a:endParaRPr kumimoji="0" lang="en-US" altLang="zh-CN" sz="1700" b="1" i="0" u="none" strike="noStrike" cap="none" normalizeH="0" baseline="0" dirty="0">
                        <a:ln>
                          <a:noFill/>
                        </a:ln>
                        <a:solidFill>
                          <a:srgbClr val="000099"/>
                        </a:solidFill>
                        <a:effectLst/>
                        <a:latin typeface="Times New Roman" pitchFamily="18" charset="0"/>
                        <a:ea typeface="宋体" charset="-122"/>
                        <a:cs typeface="Times New Roman" pitchFamily="18" charset="0"/>
                      </a:endParaRPr>
                    </a:p>
                  </a:txBody>
                  <a:tcPr anchor="ctr" horzOverflow="overflow">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0002"/>
                  </a:ext>
                </a:extLst>
              </a:tr>
              <a:tr h="577638">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1800" u="none" strike="noStrike" cap="none" normalizeH="0" baseline="0" dirty="0" err="1">
                          <a:ln>
                            <a:noFill/>
                          </a:ln>
                          <a:solidFill>
                            <a:srgbClr val="0000FF"/>
                          </a:solidFill>
                          <a:effectLst/>
                        </a:rPr>
                        <a:t>BRing</a:t>
                      </a:r>
                      <a:r>
                        <a:rPr kumimoji="0" lang="en-US" altLang="zh-CN" sz="1800" u="none" strike="noStrike" cap="none" normalizeH="0" baseline="0" dirty="0">
                          <a:ln>
                            <a:noFill/>
                          </a:ln>
                          <a:solidFill>
                            <a:srgbClr val="0000FF"/>
                          </a:solidFill>
                          <a:effectLst/>
                        </a:rPr>
                        <a:t>-N</a:t>
                      </a:r>
                      <a:endParaRPr kumimoji="0" lang="en-US" altLang="zh-CN" sz="1800" b="1" i="0" u="none" strike="noStrike" cap="none" normalizeH="0" baseline="0" dirty="0">
                        <a:ln>
                          <a:noFill/>
                        </a:ln>
                        <a:solidFill>
                          <a:srgbClr val="0000FF"/>
                        </a:solidFill>
                        <a:effectLst/>
                        <a:latin typeface="Times New Roman" pitchFamily="18" charset="0"/>
                        <a:ea typeface="宋体" charset="-122"/>
                        <a:cs typeface="Times New Roman" pitchFamily="18" charset="0"/>
                      </a:endParaRPr>
                    </a:p>
                  </a:txBody>
                  <a:tcPr anchor="ctr" horzOverflow="overflow">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1700" u="none" strike="noStrike" cap="none" normalizeH="0" baseline="0" dirty="0">
                          <a:ln>
                            <a:noFill/>
                          </a:ln>
                          <a:effectLst/>
                        </a:rPr>
                        <a:t> </a:t>
                      </a:r>
                      <a:r>
                        <a:rPr kumimoji="0" lang="en-US" altLang="zh-CN" sz="1700" u="none" strike="noStrike" cap="none" normalizeH="0" baseline="30000" dirty="0">
                          <a:ln>
                            <a:noFill/>
                          </a:ln>
                          <a:effectLst/>
                        </a:rPr>
                        <a:t>238</a:t>
                      </a:r>
                      <a:r>
                        <a:rPr kumimoji="0" lang="en-US" altLang="zh-CN" sz="1700" u="none" strike="noStrike" cap="none" normalizeH="0" baseline="0" dirty="0">
                          <a:ln>
                            <a:noFill/>
                          </a:ln>
                          <a:effectLst/>
                        </a:rPr>
                        <a:t>U</a:t>
                      </a:r>
                      <a:r>
                        <a:rPr kumimoji="0" lang="en-US" altLang="zh-CN" sz="1700" u="none" strike="noStrike" cap="none" normalizeH="0" baseline="30000" dirty="0">
                          <a:ln>
                            <a:noFill/>
                          </a:ln>
                          <a:effectLst/>
                        </a:rPr>
                        <a:t>35+</a:t>
                      </a:r>
                      <a:endParaRPr kumimoji="0" lang="en-US" altLang="zh-CN" sz="1700" b="0" i="0" u="none" strike="noStrike" cap="none" normalizeH="0" baseline="0" dirty="0">
                        <a:ln>
                          <a:noFill/>
                        </a:ln>
                        <a:solidFill>
                          <a:srgbClr val="000099"/>
                        </a:solidFill>
                        <a:effectLst/>
                        <a:latin typeface="Times New Roman" pitchFamily="18" charset="0"/>
                        <a:ea typeface="宋体"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700" u="none" strike="noStrike" cap="none" normalizeH="0" baseline="0" dirty="0">
                          <a:ln>
                            <a:noFill/>
                          </a:ln>
                          <a:effectLst/>
                        </a:rPr>
                        <a:t>0.8 GeV/u</a:t>
                      </a:r>
                      <a:endParaRPr kumimoji="0" lang="en-US" altLang="zh-CN" sz="1700" b="0" i="0" u="none" strike="noStrike" cap="none" normalizeH="0" baseline="0" dirty="0">
                        <a:ln>
                          <a:noFill/>
                        </a:ln>
                        <a:solidFill>
                          <a:srgbClr val="000099"/>
                        </a:solidFill>
                        <a:effectLst/>
                        <a:latin typeface="Times New Roman" pitchFamily="18" charset="0"/>
                        <a:ea typeface="宋体"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700" u="none" strike="noStrike" cap="none" normalizeH="0" baseline="0" dirty="0">
                          <a:ln>
                            <a:noFill/>
                          </a:ln>
                          <a:effectLst/>
                        </a:rPr>
                        <a:t>~2.0</a:t>
                      </a:r>
                      <a:r>
                        <a:rPr kumimoji="0" lang="en-US" altLang="zh-CN" sz="1700" u="none" strike="noStrike" cap="none" normalizeH="0" baseline="0" dirty="0">
                          <a:ln>
                            <a:noFill/>
                          </a:ln>
                          <a:effectLst/>
                          <a:sym typeface="Symbol" pitchFamily="18" charset="2"/>
                        </a:rPr>
                        <a:t></a:t>
                      </a:r>
                      <a:r>
                        <a:rPr kumimoji="0" lang="en-US" altLang="zh-CN" sz="1700" u="none" strike="noStrike" cap="none" normalizeH="0" baseline="0" dirty="0">
                          <a:ln>
                            <a:noFill/>
                          </a:ln>
                          <a:effectLst/>
                        </a:rPr>
                        <a:t>10</a:t>
                      </a:r>
                      <a:r>
                        <a:rPr kumimoji="0" lang="en-US" altLang="zh-CN" sz="1700" u="none" strike="noStrike" cap="none" normalizeH="0" baseline="30000" dirty="0">
                          <a:ln>
                            <a:noFill/>
                          </a:ln>
                          <a:effectLst/>
                          <a:sym typeface="Symbol" pitchFamily="18" charset="2"/>
                        </a:rPr>
                        <a:t>11 </a:t>
                      </a:r>
                      <a:r>
                        <a:rPr kumimoji="0" lang="en-US" altLang="zh-CN" sz="1700" u="none" strike="noStrike" cap="none" normalizeH="0" baseline="0" dirty="0" err="1">
                          <a:ln>
                            <a:noFill/>
                          </a:ln>
                          <a:effectLst/>
                          <a:sym typeface="Symbol" pitchFamily="18" charset="2"/>
                        </a:rPr>
                        <a:t>ppp</a:t>
                      </a:r>
                      <a:endParaRPr kumimoji="0" lang="en-US" altLang="zh-CN" sz="1700" b="0" i="0" u="none" strike="noStrike" cap="none" normalizeH="0" baseline="0" dirty="0">
                        <a:ln>
                          <a:noFill/>
                        </a:ln>
                        <a:solidFill>
                          <a:srgbClr val="000099"/>
                        </a:solidFill>
                        <a:effectLst/>
                        <a:latin typeface="Times New Roman" pitchFamily="18" charset="0"/>
                        <a:ea typeface="宋体" charset="-122"/>
                        <a:cs typeface="Times New Roman" pitchFamily="18" charset="0"/>
                        <a:sym typeface="Symbol" pitchFamily="18" charset="2"/>
                      </a:endParaRPr>
                    </a:p>
                  </a:txBody>
                  <a:tcPr anchor="ctr" horzOverflow="overflow">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extLst>
                  <a:ext uri="{0D108BD9-81ED-4DB2-BD59-A6C34878D82A}">
                    <a16:rowId xmlns:a16="http://schemas.microsoft.com/office/drawing/2014/main" val="547700418"/>
                  </a:ext>
                </a:extLst>
              </a:tr>
              <a:tr h="577638">
                <a:tc rowSpan="3">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2400" u="none" strike="noStrike" cap="none" normalizeH="0" baseline="0" dirty="0" err="1">
                          <a:ln>
                            <a:noFill/>
                          </a:ln>
                          <a:solidFill>
                            <a:srgbClr val="0000FF"/>
                          </a:solidFill>
                          <a:effectLst/>
                        </a:rPr>
                        <a:t>BRing</a:t>
                      </a:r>
                      <a:r>
                        <a:rPr kumimoji="0" lang="en-US" altLang="zh-CN" sz="2400" u="none" strike="noStrike" cap="none" normalizeH="0" baseline="0" dirty="0">
                          <a:ln>
                            <a:noFill/>
                          </a:ln>
                          <a:solidFill>
                            <a:srgbClr val="0000FF"/>
                          </a:solidFill>
                          <a:effectLst/>
                        </a:rPr>
                        <a:t>-S</a:t>
                      </a:r>
                      <a:endParaRPr kumimoji="0" lang="en-US" altLang="zh-CN" sz="2400" b="1" i="0" u="none" strike="noStrike" cap="none" normalizeH="0" baseline="0" dirty="0">
                        <a:ln>
                          <a:noFill/>
                        </a:ln>
                        <a:solidFill>
                          <a:srgbClr val="0000FF"/>
                        </a:solidFill>
                        <a:effectLst/>
                        <a:latin typeface="Times New Roman" pitchFamily="18" charset="0"/>
                        <a:ea typeface="宋体" charset="-122"/>
                        <a:cs typeface="Times New Roman" pitchFamily="18" charset="0"/>
                      </a:endParaRPr>
                    </a:p>
                  </a:txBody>
                  <a:tcPr anchor="ctr" horzOverflow="overflow">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1700" u="none" strike="noStrike" cap="none" normalizeH="0" baseline="0" dirty="0">
                          <a:ln>
                            <a:noFill/>
                          </a:ln>
                          <a:effectLst/>
                        </a:rPr>
                        <a:t> </a:t>
                      </a:r>
                      <a:r>
                        <a:rPr kumimoji="0" lang="en-US" altLang="zh-CN" sz="1700" u="none" strike="noStrike" cap="none" normalizeH="0" baseline="30000" dirty="0">
                          <a:ln>
                            <a:noFill/>
                          </a:ln>
                          <a:effectLst/>
                        </a:rPr>
                        <a:t>238</a:t>
                      </a:r>
                      <a:r>
                        <a:rPr kumimoji="0" lang="en-US" altLang="zh-CN" sz="1700" u="none" strike="noStrike" cap="none" normalizeH="0" baseline="0" dirty="0">
                          <a:ln>
                            <a:noFill/>
                          </a:ln>
                          <a:effectLst/>
                        </a:rPr>
                        <a:t>U</a:t>
                      </a:r>
                      <a:r>
                        <a:rPr kumimoji="0" lang="en-US" altLang="zh-CN" sz="1700" u="none" strike="noStrike" cap="none" normalizeH="0" baseline="30000" dirty="0">
                          <a:ln>
                            <a:noFill/>
                          </a:ln>
                          <a:effectLst/>
                        </a:rPr>
                        <a:t>35+</a:t>
                      </a:r>
                      <a:endParaRPr kumimoji="0" lang="en-US" altLang="zh-CN" sz="1700" b="0" i="0" u="none" strike="noStrike" cap="none" normalizeH="0" baseline="0" dirty="0">
                        <a:ln>
                          <a:noFill/>
                        </a:ln>
                        <a:solidFill>
                          <a:srgbClr val="000099"/>
                        </a:solidFill>
                        <a:effectLst/>
                        <a:latin typeface="Times New Roman" pitchFamily="18" charset="0"/>
                        <a:ea typeface="宋体"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700" u="none" strike="noStrike" cap="none" normalizeH="0" baseline="0" dirty="0">
                          <a:ln>
                            <a:noFill/>
                          </a:ln>
                          <a:effectLst/>
                        </a:rPr>
                        <a:t>2.3 GeV/u</a:t>
                      </a:r>
                      <a:endParaRPr kumimoji="0" lang="en-US" altLang="zh-CN" sz="1700" b="0" i="0" u="none" strike="noStrike" cap="none" normalizeH="0" baseline="0" dirty="0">
                        <a:ln>
                          <a:noFill/>
                        </a:ln>
                        <a:solidFill>
                          <a:srgbClr val="000099"/>
                        </a:solidFill>
                        <a:effectLst/>
                        <a:latin typeface="Times New Roman" pitchFamily="18" charset="0"/>
                        <a:ea typeface="宋体"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700" u="none" strike="noStrike" cap="none" normalizeH="0" baseline="0" dirty="0">
                          <a:ln>
                            <a:noFill/>
                          </a:ln>
                          <a:effectLst/>
                        </a:rPr>
                        <a:t>~1.0</a:t>
                      </a:r>
                      <a:r>
                        <a:rPr kumimoji="0" lang="en-US" altLang="zh-CN" sz="1700" u="none" strike="noStrike" cap="none" normalizeH="0" baseline="0" dirty="0">
                          <a:ln>
                            <a:noFill/>
                          </a:ln>
                          <a:effectLst/>
                          <a:sym typeface="Symbol" pitchFamily="18" charset="2"/>
                        </a:rPr>
                        <a:t></a:t>
                      </a:r>
                      <a:r>
                        <a:rPr kumimoji="0" lang="en-US" altLang="zh-CN" sz="1700" u="none" strike="noStrike" cap="none" normalizeH="0" baseline="0" dirty="0">
                          <a:ln>
                            <a:noFill/>
                          </a:ln>
                          <a:effectLst/>
                        </a:rPr>
                        <a:t>10</a:t>
                      </a:r>
                      <a:r>
                        <a:rPr kumimoji="0" lang="en-US" altLang="zh-CN" sz="1700" u="none" strike="noStrike" cap="none" normalizeH="0" baseline="30000" dirty="0">
                          <a:ln>
                            <a:noFill/>
                          </a:ln>
                          <a:effectLst/>
                          <a:sym typeface="Symbol" pitchFamily="18" charset="2"/>
                        </a:rPr>
                        <a:t>12 </a:t>
                      </a:r>
                      <a:r>
                        <a:rPr kumimoji="0" lang="en-US" altLang="zh-CN" sz="1700" u="none" strike="noStrike" cap="none" normalizeH="0" baseline="0" dirty="0" err="1">
                          <a:ln>
                            <a:noFill/>
                          </a:ln>
                          <a:effectLst/>
                          <a:sym typeface="Symbol" pitchFamily="18" charset="2"/>
                        </a:rPr>
                        <a:t>ppp</a:t>
                      </a:r>
                      <a:endParaRPr kumimoji="0" lang="en-US" altLang="zh-CN" sz="1700" b="0" i="0" u="none" strike="noStrike" cap="none" normalizeH="0" baseline="0" dirty="0">
                        <a:ln>
                          <a:noFill/>
                        </a:ln>
                        <a:solidFill>
                          <a:srgbClr val="000099"/>
                        </a:solidFill>
                        <a:effectLst/>
                        <a:latin typeface="Times New Roman" pitchFamily="18" charset="0"/>
                        <a:ea typeface="宋体" charset="-122"/>
                        <a:cs typeface="Times New Roman" pitchFamily="18" charset="0"/>
                        <a:sym typeface="Symbol" pitchFamily="18" charset="2"/>
                      </a:endParaRPr>
                    </a:p>
                  </a:txBody>
                  <a:tcPr anchor="ctr" horzOverflow="overflow">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extLst>
                  <a:ext uri="{0D108BD9-81ED-4DB2-BD59-A6C34878D82A}">
                    <a16:rowId xmlns:a16="http://schemas.microsoft.com/office/drawing/2014/main" val="3241053388"/>
                  </a:ext>
                </a:extLst>
              </a:tr>
              <a:tr h="577638">
                <a:tc vMerge="1">
                  <a:txBody>
                    <a:bodyPr/>
                    <a:lstStyle/>
                    <a:p>
                      <a:endParaRPr lang="zh-CN" altLang="en-US"/>
                    </a:p>
                  </a:txBody>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1700" u="none" strike="noStrike" cap="none" normalizeH="0" baseline="0" dirty="0">
                          <a:ln>
                            <a:noFill/>
                          </a:ln>
                          <a:effectLst/>
                        </a:rPr>
                        <a:t> </a:t>
                      </a:r>
                      <a:r>
                        <a:rPr kumimoji="0" lang="en-US" altLang="zh-CN" sz="1700" u="none" strike="noStrike" cap="none" normalizeH="0" baseline="30000" dirty="0">
                          <a:ln>
                            <a:noFill/>
                          </a:ln>
                          <a:effectLst/>
                        </a:rPr>
                        <a:t>238</a:t>
                      </a:r>
                      <a:r>
                        <a:rPr kumimoji="0" lang="en-US" altLang="zh-CN" sz="1700" u="none" strike="noStrike" cap="none" normalizeH="0" baseline="0" dirty="0">
                          <a:ln>
                            <a:noFill/>
                          </a:ln>
                          <a:effectLst/>
                        </a:rPr>
                        <a:t>U</a:t>
                      </a:r>
                      <a:r>
                        <a:rPr kumimoji="0" lang="en-US" altLang="zh-CN" sz="1700" u="none" strike="noStrike" cap="none" normalizeH="0" baseline="30000" dirty="0">
                          <a:ln>
                            <a:noFill/>
                          </a:ln>
                          <a:effectLst/>
                        </a:rPr>
                        <a:t>76+</a:t>
                      </a:r>
                      <a:endParaRPr kumimoji="0" lang="en-US" altLang="zh-CN" sz="1700" b="0" i="0" u="none" strike="noStrike" cap="none" normalizeH="0" baseline="0" dirty="0">
                        <a:ln>
                          <a:noFill/>
                        </a:ln>
                        <a:solidFill>
                          <a:srgbClr val="000099"/>
                        </a:solidFill>
                        <a:effectLst/>
                        <a:latin typeface="Times New Roman" pitchFamily="18" charset="0"/>
                        <a:ea typeface="宋体"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700" u="none" strike="noStrike" cap="none" normalizeH="0" baseline="0" dirty="0">
                          <a:ln>
                            <a:noFill/>
                          </a:ln>
                          <a:effectLst/>
                        </a:rPr>
                        <a:t>5.8 GeV/u</a:t>
                      </a:r>
                      <a:endParaRPr kumimoji="0" lang="en-US" altLang="zh-CN" sz="1700" b="0" i="0" u="none" strike="noStrike" cap="none" normalizeH="0" baseline="0" dirty="0">
                        <a:ln>
                          <a:noFill/>
                        </a:ln>
                        <a:solidFill>
                          <a:srgbClr val="000099"/>
                        </a:solidFill>
                        <a:effectLst/>
                        <a:latin typeface="Times New Roman" pitchFamily="18" charset="0"/>
                        <a:ea typeface="宋体" charset="-122"/>
                        <a:cs typeface="Times New Roman" pitchFamily="18"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700" u="none" strike="noStrike" cap="none" normalizeH="0" baseline="0" dirty="0">
                          <a:ln>
                            <a:noFill/>
                          </a:ln>
                          <a:effectLst/>
                        </a:rPr>
                        <a:t>~5.0</a:t>
                      </a:r>
                      <a:r>
                        <a:rPr kumimoji="0" lang="en-US" altLang="zh-CN" sz="1700" u="none" strike="noStrike" cap="none" normalizeH="0" baseline="0" dirty="0">
                          <a:ln>
                            <a:noFill/>
                          </a:ln>
                          <a:effectLst/>
                          <a:sym typeface="Symbol" pitchFamily="18" charset="2"/>
                        </a:rPr>
                        <a:t></a:t>
                      </a:r>
                      <a:r>
                        <a:rPr kumimoji="0" lang="en-US" altLang="zh-CN" sz="1700" u="none" strike="noStrike" cap="none" normalizeH="0" baseline="0" dirty="0">
                          <a:ln>
                            <a:noFill/>
                          </a:ln>
                          <a:effectLst/>
                        </a:rPr>
                        <a:t>10</a:t>
                      </a:r>
                      <a:r>
                        <a:rPr kumimoji="0" lang="en-US" altLang="zh-CN" sz="1700" u="none" strike="noStrike" cap="none" normalizeH="0" baseline="30000" dirty="0">
                          <a:ln>
                            <a:noFill/>
                          </a:ln>
                          <a:effectLst/>
                          <a:sym typeface="Symbol" pitchFamily="18" charset="2"/>
                        </a:rPr>
                        <a:t>11 </a:t>
                      </a:r>
                      <a:r>
                        <a:rPr kumimoji="0" lang="en-US" altLang="zh-CN" sz="1700" u="none" strike="noStrike" cap="none" normalizeH="0" baseline="0" dirty="0" err="1">
                          <a:ln>
                            <a:noFill/>
                          </a:ln>
                          <a:effectLst/>
                          <a:sym typeface="Symbol" pitchFamily="18" charset="2"/>
                        </a:rPr>
                        <a:t>ppp</a:t>
                      </a:r>
                      <a:endParaRPr kumimoji="0" lang="en-US" altLang="zh-CN" sz="1700" b="0" i="0" u="none" strike="noStrike" cap="none" normalizeH="0" baseline="0" dirty="0">
                        <a:ln>
                          <a:noFill/>
                        </a:ln>
                        <a:solidFill>
                          <a:srgbClr val="000099"/>
                        </a:solidFill>
                        <a:effectLst/>
                        <a:latin typeface="Times New Roman" pitchFamily="18" charset="0"/>
                        <a:ea typeface="宋体" charset="-122"/>
                        <a:cs typeface="Times New Roman" pitchFamily="18" charset="0"/>
                        <a:sym typeface="Symbol" pitchFamily="18" charset="2"/>
                      </a:endParaRPr>
                    </a:p>
                  </a:txBody>
                  <a:tcPr anchor="ctr" horzOverflow="overflow">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extLst>
                  <a:ext uri="{0D108BD9-81ED-4DB2-BD59-A6C34878D82A}">
                    <a16:rowId xmlns:a16="http://schemas.microsoft.com/office/drawing/2014/main" val="10006"/>
                  </a:ext>
                </a:extLst>
              </a:tr>
              <a:tr h="577638">
                <a:tc vMerge="1">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altLang="zh-CN" sz="1800" b="1" i="0" u="none" strike="noStrike" cap="none" normalizeH="0" baseline="0" dirty="0">
                        <a:ln>
                          <a:noFill/>
                        </a:ln>
                        <a:solidFill>
                          <a:srgbClr val="0000FF"/>
                        </a:solidFill>
                        <a:effectLst/>
                        <a:latin typeface="Times New Roman" pitchFamily="18" charset="0"/>
                        <a:ea typeface="宋体" charset="-122"/>
                        <a:cs typeface="Times New Roman" pitchFamily="18" charset="0"/>
                      </a:endParaRPr>
                    </a:p>
                  </a:txBody>
                  <a:tcPr anchor="ctr" horzOverflow="overflow">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1700" u="none" strike="noStrike" cap="none" normalizeH="0" baseline="0" dirty="0">
                          <a:ln>
                            <a:noFill/>
                          </a:ln>
                          <a:effectLst/>
                        </a:rPr>
                        <a:t> </a:t>
                      </a:r>
                      <a:r>
                        <a:rPr kumimoji="0" lang="en-US" altLang="zh-CN" sz="1700" u="none" strike="noStrike" cap="none" normalizeH="0" baseline="30000" dirty="0">
                          <a:ln>
                            <a:noFill/>
                          </a:ln>
                          <a:effectLst/>
                        </a:rPr>
                        <a:t>238</a:t>
                      </a:r>
                      <a:r>
                        <a:rPr kumimoji="0" lang="en-US" altLang="zh-CN" sz="1700" u="none" strike="noStrike" cap="none" normalizeH="0" baseline="0" dirty="0">
                          <a:ln>
                            <a:noFill/>
                          </a:ln>
                          <a:effectLst/>
                        </a:rPr>
                        <a:t>U</a:t>
                      </a:r>
                      <a:r>
                        <a:rPr kumimoji="0" lang="en-US" altLang="zh-CN" sz="1700" u="none" strike="noStrike" cap="none" normalizeH="0" baseline="30000" dirty="0">
                          <a:ln>
                            <a:noFill/>
                          </a:ln>
                          <a:effectLst/>
                        </a:rPr>
                        <a:t>92+</a:t>
                      </a:r>
                      <a:endParaRPr kumimoji="0" lang="en-US" altLang="zh-CN" sz="1700" b="0" i="0" u="none" strike="noStrike" cap="none" normalizeH="0" baseline="0" dirty="0">
                        <a:ln>
                          <a:noFill/>
                        </a:ln>
                        <a:solidFill>
                          <a:srgbClr val="000099"/>
                        </a:solidFill>
                        <a:effectLst/>
                        <a:latin typeface="Times New Roman" pitchFamily="18" charset="0"/>
                        <a:ea typeface="宋体" charset="-122"/>
                        <a:cs typeface="Times New Roman" pitchFamily="18" charset="0"/>
                      </a:endParaRPr>
                    </a:p>
                  </a:txBody>
                  <a:tcPr anchor="ctr" horzOverflow="overflow">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700" u="none" strike="noStrike" cap="none" normalizeH="0" baseline="0" dirty="0">
                          <a:ln>
                            <a:noFill/>
                          </a:ln>
                          <a:effectLst/>
                        </a:rPr>
                        <a:t>7.3 GeV/u</a:t>
                      </a:r>
                      <a:endParaRPr kumimoji="0" lang="en-US" altLang="zh-CN" sz="1700" b="0" i="0" u="none" strike="noStrike" cap="none" normalizeH="0" baseline="0" dirty="0">
                        <a:ln>
                          <a:noFill/>
                        </a:ln>
                        <a:solidFill>
                          <a:srgbClr val="000099"/>
                        </a:solidFill>
                        <a:effectLst/>
                        <a:latin typeface="Times New Roman" pitchFamily="18" charset="0"/>
                        <a:ea typeface="宋体" charset="-122"/>
                        <a:cs typeface="Times New Roman" pitchFamily="18" charset="0"/>
                      </a:endParaRPr>
                    </a:p>
                  </a:txBody>
                  <a:tcPr anchor="ctr" horzOverflow="overflow">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700" u="none" strike="noStrike" cap="none" normalizeH="0" baseline="0" dirty="0">
                          <a:ln>
                            <a:noFill/>
                          </a:ln>
                          <a:effectLst/>
                        </a:rPr>
                        <a:t>~5.0</a:t>
                      </a:r>
                      <a:r>
                        <a:rPr kumimoji="0" lang="en-US" altLang="zh-CN" sz="1700" u="none" strike="noStrike" cap="none" normalizeH="0" baseline="0" dirty="0">
                          <a:ln>
                            <a:noFill/>
                          </a:ln>
                          <a:effectLst/>
                          <a:sym typeface="Symbol" pitchFamily="18" charset="2"/>
                        </a:rPr>
                        <a:t></a:t>
                      </a:r>
                      <a:r>
                        <a:rPr kumimoji="0" lang="en-US" altLang="zh-CN" sz="1700" u="none" strike="noStrike" cap="none" normalizeH="0" baseline="0" dirty="0">
                          <a:ln>
                            <a:noFill/>
                          </a:ln>
                          <a:effectLst/>
                        </a:rPr>
                        <a:t>10</a:t>
                      </a:r>
                      <a:r>
                        <a:rPr kumimoji="0" lang="en-US" altLang="zh-CN" sz="1700" u="none" strike="noStrike" cap="none" normalizeH="0" baseline="30000" dirty="0">
                          <a:ln>
                            <a:noFill/>
                          </a:ln>
                          <a:effectLst/>
                          <a:sym typeface="Symbol" pitchFamily="18" charset="2"/>
                        </a:rPr>
                        <a:t>11 </a:t>
                      </a:r>
                      <a:r>
                        <a:rPr kumimoji="0" lang="en-US" altLang="zh-CN" sz="1700" u="none" strike="noStrike" cap="none" normalizeH="0" baseline="0" dirty="0" err="1">
                          <a:ln>
                            <a:noFill/>
                          </a:ln>
                          <a:effectLst/>
                          <a:sym typeface="Symbol" pitchFamily="18" charset="2"/>
                        </a:rPr>
                        <a:t>ppp</a:t>
                      </a:r>
                      <a:endParaRPr kumimoji="0" lang="en-US" altLang="zh-CN" sz="1700" b="0" i="0" u="none" strike="noStrike" cap="none" normalizeH="0" baseline="0" dirty="0">
                        <a:ln>
                          <a:noFill/>
                        </a:ln>
                        <a:solidFill>
                          <a:srgbClr val="000099"/>
                        </a:solidFill>
                        <a:effectLst/>
                        <a:latin typeface="Times New Roman" pitchFamily="18" charset="0"/>
                        <a:ea typeface="宋体" charset="-122"/>
                        <a:cs typeface="Times New Roman" pitchFamily="18" charset="0"/>
                        <a:sym typeface="Symbol" pitchFamily="18" charset="2"/>
                      </a:endParaRPr>
                    </a:p>
                  </a:txBody>
                  <a:tcPr anchor="ctr" horzOverflow="overflow">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0504D">
                        <a:lumMod val="40000"/>
                        <a:lumOff val="60000"/>
                      </a:srgbClr>
                    </a:solidFill>
                  </a:tcPr>
                </a:tc>
                <a:extLst>
                  <a:ext uri="{0D108BD9-81ED-4DB2-BD59-A6C34878D82A}">
                    <a16:rowId xmlns:a16="http://schemas.microsoft.com/office/drawing/2014/main" val="10003"/>
                  </a:ext>
                </a:extLst>
              </a:tr>
              <a:tr h="693826">
                <a:tc rowSpan="2">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1800" u="none" strike="noStrike" cap="none" normalizeH="0" baseline="0" dirty="0" err="1">
                          <a:ln>
                            <a:noFill/>
                          </a:ln>
                          <a:solidFill>
                            <a:srgbClr val="0000FF"/>
                          </a:solidFill>
                          <a:effectLst/>
                        </a:rPr>
                        <a:t>SRing</a:t>
                      </a:r>
                      <a:endParaRPr kumimoji="0" lang="en-US" altLang="zh-CN" sz="1800" b="1" i="0" u="none" strike="noStrike" cap="none" normalizeH="0" baseline="0" dirty="0">
                        <a:ln>
                          <a:noFill/>
                        </a:ln>
                        <a:solidFill>
                          <a:srgbClr val="0000FF"/>
                        </a:solidFill>
                        <a:effectLst/>
                        <a:latin typeface="Times New Roman" pitchFamily="18" charset="0"/>
                        <a:ea typeface="宋体" charset="-122"/>
                        <a:cs typeface="Times New Roman" pitchFamily="18" charset="0"/>
                      </a:endParaRP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1700" u="none" strike="noStrike" cap="none" normalizeH="0" baseline="0" dirty="0">
                          <a:ln>
                            <a:noFill/>
                          </a:ln>
                          <a:effectLst/>
                        </a:rPr>
                        <a:t>RIBs: neutron-rich,  proton-rich</a:t>
                      </a:r>
                      <a:endParaRPr kumimoji="0" lang="en-US" altLang="zh-CN" sz="1700" b="0" i="0" u="none" strike="noStrike" cap="none" normalizeH="0" baseline="0" dirty="0">
                        <a:ln>
                          <a:noFill/>
                        </a:ln>
                        <a:solidFill>
                          <a:srgbClr val="000099"/>
                        </a:solidFill>
                        <a:effectLst/>
                        <a:latin typeface="Times New Roman" pitchFamily="18" charset="0"/>
                        <a:ea typeface="宋体" charset="-122"/>
                        <a:cs typeface="Times New Roman" pitchFamily="18" charset="0"/>
                      </a:endParaRP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700" u="none" strike="noStrike" cap="none" normalizeH="0" baseline="0" dirty="0">
                          <a:ln>
                            <a:noFill/>
                          </a:ln>
                          <a:effectLst/>
                        </a:rPr>
                        <a:t>0.84 </a:t>
                      </a:r>
                      <a:r>
                        <a:rPr kumimoji="0" lang="en-US" altLang="zh-CN" sz="1700" u="none" strike="noStrike" cap="none" normalizeH="0" baseline="0" dirty="0" err="1">
                          <a:ln>
                            <a:noFill/>
                          </a:ln>
                          <a:effectLst/>
                        </a:rPr>
                        <a:t>GeV</a:t>
                      </a:r>
                      <a:r>
                        <a:rPr kumimoji="0" lang="en-US" altLang="zh-CN" sz="1700" u="none" strike="noStrike" cap="none" normalizeH="0" baseline="0" dirty="0">
                          <a:ln>
                            <a:noFill/>
                          </a:ln>
                          <a:effectLst/>
                        </a:rPr>
                        <a:t>/u(A/q=3)</a:t>
                      </a:r>
                      <a:endParaRPr kumimoji="0" lang="en-US" altLang="zh-CN" sz="1700" b="0" i="0" u="none" strike="noStrike" cap="none" normalizeH="0" baseline="0" dirty="0">
                        <a:ln>
                          <a:noFill/>
                        </a:ln>
                        <a:solidFill>
                          <a:srgbClr val="000099"/>
                        </a:solidFill>
                        <a:effectLst/>
                        <a:latin typeface="Times New Roman" pitchFamily="18" charset="0"/>
                        <a:ea typeface="宋体" charset="-122"/>
                        <a:cs typeface="Times New Roman" pitchFamily="18" charset="0"/>
                      </a:endParaRP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700" u="none" strike="noStrike" cap="none" normalizeH="0" baseline="0" dirty="0">
                          <a:ln>
                            <a:noFill/>
                          </a:ln>
                          <a:effectLst/>
                        </a:rPr>
                        <a:t>~10</a:t>
                      </a:r>
                      <a:r>
                        <a:rPr kumimoji="0" lang="en-US" altLang="zh-CN" sz="1700" u="none" strike="noStrike" cap="none" normalizeH="0" baseline="30000" dirty="0">
                          <a:ln>
                            <a:noFill/>
                          </a:ln>
                          <a:effectLst/>
                          <a:sym typeface="Symbol" pitchFamily="18" charset="2"/>
                        </a:rPr>
                        <a:t>9-10 </a:t>
                      </a:r>
                      <a:r>
                        <a:rPr kumimoji="0" lang="en-US" altLang="zh-CN" sz="1700" u="none" strike="noStrike" cap="none" normalizeH="0" baseline="0" dirty="0" err="1">
                          <a:ln>
                            <a:noFill/>
                          </a:ln>
                          <a:effectLst/>
                          <a:sym typeface="Symbol" pitchFamily="18" charset="2"/>
                        </a:rPr>
                        <a:t>ppp</a:t>
                      </a:r>
                      <a:endParaRPr kumimoji="0" lang="en-US" altLang="zh-CN" sz="1700" b="1" i="0" u="none" strike="noStrike" cap="none" normalizeH="0" baseline="0" dirty="0">
                        <a:ln>
                          <a:noFill/>
                        </a:ln>
                        <a:solidFill>
                          <a:srgbClr val="000099"/>
                        </a:solidFill>
                        <a:effectLst/>
                        <a:latin typeface="Times New Roman" pitchFamily="18" charset="0"/>
                        <a:ea typeface="宋体" charset="-122"/>
                        <a:cs typeface="Times New Roman" pitchFamily="18" charset="0"/>
                        <a:sym typeface="Symbol" pitchFamily="18" charset="2"/>
                      </a:endParaRP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0004"/>
                  </a:ext>
                </a:extLst>
              </a:tr>
              <a:tr h="423706">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1" i="0" u="none" strike="noStrike" cap="none" normalizeH="0" baseline="0" dirty="0">
                        <a:ln>
                          <a:noFill/>
                        </a:ln>
                        <a:solidFill>
                          <a:schemeClr val="tx1"/>
                        </a:solidFill>
                        <a:effectLst/>
                        <a:latin typeface="Arial" charset="0"/>
                        <a:ea typeface="宋体"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1700" u="none" strike="noStrike" cap="none" normalizeH="0" baseline="0" dirty="0">
                          <a:ln>
                            <a:noFill/>
                          </a:ln>
                          <a:effectLst/>
                        </a:rPr>
                        <a:t>Fully stripped  heavy ions </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1700" u="none" strike="noStrike" cap="none" normalizeH="0" baseline="0" dirty="0">
                          <a:ln>
                            <a:noFill/>
                          </a:ln>
                          <a:effectLst/>
                        </a:rPr>
                        <a:t>H-like, He-like heavy ions  </a:t>
                      </a:r>
                      <a:endParaRPr kumimoji="0" lang="en-US" altLang="zh-CN" sz="1700" b="0" i="0" u="none" strike="noStrike" cap="none" normalizeH="0" baseline="0" dirty="0">
                        <a:ln>
                          <a:noFill/>
                        </a:ln>
                        <a:solidFill>
                          <a:srgbClr val="000099"/>
                        </a:solidFill>
                        <a:effectLst/>
                        <a:latin typeface="Times New Roman" pitchFamily="18" charset="0"/>
                        <a:ea typeface="宋体" charset="-122"/>
                        <a:cs typeface="Times New Roman" pitchFamily="18" charset="0"/>
                      </a:endParaRP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700" u="none" strike="noStrike" cap="none" normalizeH="0" baseline="0" dirty="0">
                          <a:ln>
                            <a:noFill/>
                          </a:ln>
                          <a:effectLst/>
                        </a:rPr>
                        <a:t>0.8 </a:t>
                      </a:r>
                      <a:r>
                        <a:rPr kumimoji="0" lang="en-US" altLang="zh-CN" sz="1700" u="none" strike="noStrike" cap="none" normalizeH="0" baseline="0" dirty="0" err="1">
                          <a:ln>
                            <a:noFill/>
                          </a:ln>
                          <a:effectLst/>
                        </a:rPr>
                        <a:t>GeV</a:t>
                      </a:r>
                      <a:r>
                        <a:rPr kumimoji="0" lang="en-US" altLang="zh-CN" sz="1700" u="none" strike="noStrike" cap="none" normalizeH="0" baseline="0" dirty="0">
                          <a:ln>
                            <a:noFill/>
                          </a:ln>
                          <a:effectLst/>
                        </a:rPr>
                        <a:t>/u(</a:t>
                      </a:r>
                      <a:r>
                        <a:rPr kumimoji="0" lang="en-US" altLang="zh-CN" sz="1700" u="none" strike="noStrike" cap="none" normalizeH="0" baseline="30000" dirty="0">
                          <a:ln>
                            <a:noFill/>
                          </a:ln>
                          <a:effectLst/>
                        </a:rPr>
                        <a:t>238</a:t>
                      </a:r>
                      <a:r>
                        <a:rPr kumimoji="0" lang="en-US" altLang="zh-CN" sz="1700" u="none" strike="noStrike" cap="none" normalizeH="0" baseline="0" dirty="0">
                          <a:ln>
                            <a:noFill/>
                          </a:ln>
                          <a:effectLst/>
                        </a:rPr>
                        <a:t>U</a:t>
                      </a:r>
                      <a:r>
                        <a:rPr kumimoji="0" lang="en-US" altLang="zh-CN" sz="1700" u="none" strike="noStrike" cap="none" normalizeH="0" baseline="30000" dirty="0">
                          <a:ln>
                            <a:noFill/>
                          </a:ln>
                          <a:effectLst/>
                        </a:rPr>
                        <a:t>92+</a:t>
                      </a:r>
                      <a:r>
                        <a:rPr kumimoji="0" lang="en-US" altLang="zh-CN" sz="1700" u="none" strike="noStrike" cap="none" normalizeH="0" baseline="0" dirty="0">
                          <a:ln>
                            <a:noFill/>
                          </a:ln>
                          <a:effectLst/>
                        </a:rPr>
                        <a:t>)</a:t>
                      </a:r>
                      <a:endParaRPr kumimoji="0" lang="en-US" altLang="zh-CN" sz="1700" b="0" i="0" u="none" strike="noStrike" cap="none" normalizeH="0" baseline="0" dirty="0">
                        <a:ln>
                          <a:noFill/>
                        </a:ln>
                        <a:solidFill>
                          <a:srgbClr val="000099"/>
                        </a:solidFill>
                        <a:effectLst/>
                        <a:latin typeface="Times New Roman" pitchFamily="18" charset="0"/>
                        <a:ea typeface="宋体" charset="-122"/>
                        <a:cs typeface="Times New Roman" pitchFamily="18" charset="0"/>
                      </a:endParaRP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tc>
                  <a:txBody>
                    <a:bodyPr/>
                    <a:lstStyle>
                      <a:lvl1pPr marL="0" algn="l" defTabSz="914400" rtl="0" eaLnBrk="1" latinLnBrk="0" hangingPunct="1">
                        <a:defRPr sz="1800" kern="1200">
                          <a:solidFill>
                            <a:schemeClr val="dk1"/>
                          </a:solidFill>
                          <a:latin typeface="Arial"/>
                          <a:ea typeface="宋体"/>
                        </a:defRPr>
                      </a:lvl1pPr>
                      <a:lvl2pPr marL="457200" algn="l" defTabSz="914400" rtl="0" eaLnBrk="1" latinLnBrk="0" hangingPunct="1">
                        <a:defRPr sz="1800" kern="1200">
                          <a:solidFill>
                            <a:schemeClr val="dk1"/>
                          </a:solidFill>
                          <a:latin typeface="Arial"/>
                          <a:ea typeface="宋体"/>
                        </a:defRPr>
                      </a:lvl2pPr>
                      <a:lvl3pPr marL="914400" algn="l" defTabSz="914400" rtl="0" eaLnBrk="1" latinLnBrk="0" hangingPunct="1">
                        <a:defRPr sz="1800" kern="1200">
                          <a:solidFill>
                            <a:schemeClr val="dk1"/>
                          </a:solidFill>
                          <a:latin typeface="Arial"/>
                          <a:ea typeface="宋体"/>
                        </a:defRPr>
                      </a:lvl3pPr>
                      <a:lvl4pPr marL="1371600" algn="l" defTabSz="914400" rtl="0" eaLnBrk="1" latinLnBrk="0" hangingPunct="1">
                        <a:defRPr sz="1800" kern="1200">
                          <a:solidFill>
                            <a:schemeClr val="dk1"/>
                          </a:solidFill>
                          <a:latin typeface="Arial"/>
                          <a:ea typeface="宋体"/>
                        </a:defRPr>
                      </a:lvl4pPr>
                      <a:lvl5pPr marL="1828800" algn="l" defTabSz="914400" rtl="0" eaLnBrk="1" latinLnBrk="0" hangingPunct="1">
                        <a:defRPr sz="1800" kern="1200">
                          <a:solidFill>
                            <a:schemeClr val="dk1"/>
                          </a:solidFill>
                          <a:latin typeface="Arial"/>
                          <a:ea typeface="宋体"/>
                        </a:defRPr>
                      </a:lvl5pPr>
                      <a:lvl6pPr marL="2286000" algn="l" defTabSz="914400" rtl="0" eaLnBrk="1" latinLnBrk="0" hangingPunct="1">
                        <a:defRPr sz="1800" kern="1200">
                          <a:solidFill>
                            <a:schemeClr val="dk1"/>
                          </a:solidFill>
                          <a:latin typeface="Arial"/>
                          <a:ea typeface="宋体"/>
                        </a:defRPr>
                      </a:lvl6pPr>
                      <a:lvl7pPr marL="2743200" algn="l" defTabSz="914400" rtl="0" eaLnBrk="1" latinLnBrk="0" hangingPunct="1">
                        <a:defRPr sz="1800" kern="1200">
                          <a:solidFill>
                            <a:schemeClr val="dk1"/>
                          </a:solidFill>
                          <a:latin typeface="Arial"/>
                          <a:ea typeface="宋体"/>
                        </a:defRPr>
                      </a:lvl7pPr>
                      <a:lvl8pPr marL="3200400" algn="l" defTabSz="914400" rtl="0" eaLnBrk="1" latinLnBrk="0" hangingPunct="1">
                        <a:defRPr sz="1800" kern="1200">
                          <a:solidFill>
                            <a:schemeClr val="dk1"/>
                          </a:solidFill>
                          <a:latin typeface="Arial"/>
                          <a:ea typeface="宋体"/>
                        </a:defRPr>
                      </a:lvl8pPr>
                      <a:lvl9pPr marL="3657600" algn="l" defTabSz="914400" rtl="0" eaLnBrk="1" latinLnBrk="0" hangingPunct="1">
                        <a:defRPr sz="1800" kern="1200">
                          <a:solidFill>
                            <a:schemeClr val="dk1"/>
                          </a:solidFill>
                          <a:latin typeface="Arial"/>
                          <a:ea typeface="宋体"/>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zh-CN" sz="1700" u="none" strike="noStrike" cap="none" normalizeH="0" baseline="0" dirty="0">
                          <a:ln>
                            <a:noFill/>
                          </a:ln>
                          <a:effectLst/>
                        </a:rPr>
                        <a:t>~10</a:t>
                      </a:r>
                      <a:r>
                        <a:rPr kumimoji="0" lang="en-US" altLang="zh-CN" sz="1700" u="none" strike="noStrike" cap="none" normalizeH="0" baseline="30000" dirty="0">
                          <a:ln>
                            <a:noFill/>
                          </a:ln>
                          <a:effectLst/>
                          <a:sym typeface="Symbol" pitchFamily="18" charset="2"/>
                        </a:rPr>
                        <a:t>11-12</a:t>
                      </a:r>
                      <a:r>
                        <a:rPr kumimoji="0" lang="en-US" altLang="zh-CN" sz="1700" u="none" strike="noStrike" cap="none" normalizeH="0" baseline="0" dirty="0">
                          <a:ln>
                            <a:noFill/>
                          </a:ln>
                          <a:effectLst/>
                          <a:sym typeface="Symbol" pitchFamily="18" charset="2"/>
                        </a:rPr>
                        <a:t> </a:t>
                      </a:r>
                      <a:r>
                        <a:rPr kumimoji="0" lang="en-US" altLang="zh-CN" sz="1700" u="none" strike="noStrike" cap="none" normalizeH="0" baseline="0" dirty="0" err="1">
                          <a:ln>
                            <a:noFill/>
                          </a:ln>
                          <a:effectLst/>
                          <a:sym typeface="Symbol" pitchFamily="18" charset="2"/>
                        </a:rPr>
                        <a:t>ppp</a:t>
                      </a:r>
                      <a:endParaRPr kumimoji="0" lang="en-US" altLang="zh-CN" sz="1700" b="0" i="0" u="none" strike="noStrike" cap="none" normalizeH="0" baseline="0" dirty="0">
                        <a:ln>
                          <a:noFill/>
                        </a:ln>
                        <a:solidFill>
                          <a:srgbClr val="000099"/>
                        </a:solidFill>
                        <a:effectLst/>
                        <a:latin typeface="Times New Roman" pitchFamily="18" charset="0"/>
                        <a:ea typeface="宋体" charset="-122"/>
                        <a:cs typeface="Times New Roman" pitchFamily="18" charset="0"/>
                        <a:sym typeface="Symbol" pitchFamily="18" charset="2"/>
                      </a:endParaRP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tint val="20000"/>
                      </a:srgbClr>
                    </a:solidFill>
                  </a:tcPr>
                </a:tc>
                <a:extLst>
                  <a:ext uri="{0D108BD9-81ED-4DB2-BD59-A6C34878D82A}">
                    <a16:rowId xmlns:a16="http://schemas.microsoft.com/office/drawing/2014/main" val="10005"/>
                  </a:ext>
                </a:extLst>
              </a:tr>
            </a:tbl>
          </a:graphicData>
        </a:graphic>
      </p:graphicFrame>
      <p:sp>
        <p:nvSpPr>
          <p:cNvPr id="23" name="椭圆 22"/>
          <p:cNvSpPr/>
          <p:nvPr/>
        </p:nvSpPr>
        <p:spPr bwMode="auto">
          <a:xfrm>
            <a:off x="1331640" y="3550156"/>
            <a:ext cx="7488832" cy="504056"/>
          </a:xfrm>
          <a:prstGeom prst="ellipse">
            <a:avLst/>
          </a:prstGeom>
          <a:noFill/>
          <a:ln w="25400">
            <a:solidFill>
              <a:srgbClr val="0000FF"/>
            </a:solidFill>
          </a:ln>
        </p:spPr>
        <p:txBody>
          <a:bodyPr vert="horz" wrap="square" lIns="91440" tIns="45720" rIns="91440" bIns="45720" numCol="1" rtlCol="0" anchor="t" anchorCtr="0" compatLnSpc="1"/>
          <a:lstStyle/>
          <a:p>
            <a:pPr eaLnBrk="0" fontAlgn="base" hangingPunct="0">
              <a:lnSpc>
                <a:spcPct val="180000"/>
              </a:lnSpc>
              <a:spcBef>
                <a:spcPct val="0"/>
              </a:spcBef>
              <a:spcAft>
                <a:spcPct val="0"/>
              </a:spcAft>
              <a:buClr>
                <a:prstClr val="black"/>
              </a:buClr>
              <a:buFont typeface="Wingdings" charset="0"/>
              <a:buNone/>
            </a:pPr>
            <a:endParaRPr lang="zh-CN" altLang="en-US" sz="2000" b="1">
              <a:solidFill>
                <a:srgbClr val="000000"/>
              </a:solidFill>
              <a:ea typeface="楷体_GB2312" charset="0"/>
              <a:cs typeface="Arial" charset="0"/>
            </a:endParaRPr>
          </a:p>
        </p:txBody>
      </p:sp>
    </p:spTree>
    <p:extLst>
      <p:ext uri="{BB962C8B-B14F-4D97-AF65-F5344CB8AC3E}">
        <p14:creationId xmlns:p14="http://schemas.microsoft.com/office/powerpoint/2010/main" val="1322570876"/>
      </p:ext>
    </p:extLst>
  </p:cSld>
  <p:clrMapOvr>
    <a:masterClrMapping/>
  </p:clrMapOvr>
  <p:transition spd="med">
    <p:fade/>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7_Zimc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Zimcon">
      <a:majorFont>
        <a:latin typeface="Arial"/>
        <a:ea typeface="宋体"/>
        <a:cs typeface=""/>
      </a:majorFont>
      <a:minorFont>
        <a:latin typeface="Arial"/>
        <a:ea typeface="宋体"/>
        <a:cs typeface=""/>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2060"/>
        </a:solidFill>
        <a:ln>
          <a:noFill/>
        </a:ln>
      </a:spPr>
      <a:bodyPr vert="horz" wrap="square" lIns="91440" tIns="45720" rIns="91440" bIns="45720" numCol="1" rtlCol="0" anchor="t" anchorCtr="0" compatLnSpc="1"/>
      <a:lstStyle>
        <a:defPPr marL="0" marR="0" indent="0" algn="l" defTabSz="914400" rtl="0" eaLnBrk="0" fontAlgn="base" latinLnBrk="0" hangingPunct="0">
          <a:lnSpc>
            <a:spcPct val="180000"/>
          </a:lnSpc>
          <a:spcBef>
            <a:spcPct val="0"/>
          </a:spcBef>
          <a:spcAft>
            <a:spcPct val="0"/>
          </a:spcAft>
          <a:buClr>
            <a:schemeClr val="tx1"/>
          </a:buClr>
          <a:buSzTx/>
          <a:buFont typeface="Wingdings" panose="05000000000000000000" charset="0"/>
          <a:buNone/>
          <a:defRPr kumimoji="0" sz="2000" b="1" i="0" u="none" strike="noStrike" cap="none" normalizeH="0" baseline="0">
            <a:ln>
              <a:noFill/>
            </a:ln>
            <a:solidFill>
              <a:srgbClr val="000000"/>
            </a:solidFill>
            <a:effectLst/>
            <a:latin typeface="Arial" panose="020B0604020202020204" pitchFamily="34" charset="0"/>
            <a:ea typeface="楷体_GB2312" charset="0"/>
            <a:cs typeface="Arial" panose="020B0604020202020204" pitchFamily="34" charset="0"/>
          </a:defRPr>
        </a:defPPr>
      </a:lstStyle>
    </a:spDef>
    <a:lnDef>
      <a:spPr bwMode="auto">
        <a:ln/>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dirty="0" smtClean="0">
            <a:solidFill>
              <a:schemeClr val="bg2"/>
            </a:solidFill>
          </a:defRPr>
        </a:defPPr>
      </a:lstStyle>
    </a:txDef>
  </a:objectDefaults>
  <a:extraClrSchemeLst>
    <a:extraClrScheme>
      <a:clrScheme name="Zimcon 1">
        <a:dk1>
          <a:srgbClr val="FEA501"/>
        </a:dk1>
        <a:lt1>
          <a:srgbClr val="FFFFFF"/>
        </a:lt1>
        <a:dk2>
          <a:srgbClr val="000000"/>
        </a:dk2>
        <a:lt2>
          <a:srgbClr val="004074"/>
        </a:lt2>
        <a:accent1>
          <a:srgbClr val="0061B2"/>
        </a:accent1>
        <a:accent2>
          <a:srgbClr val="2A79D0"/>
        </a:accent2>
        <a:accent3>
          <a:srgbClr val="AAAAAA"/>
        </a:accent3>
        <a:accent4>
          <a:srgbClr val="DADADA"/>
        </a:accent4>
        <a:accent5>
          <a:srgbClr val="AAB7D5"/>
        </a:accent5>
        <a:accent6>
          <a:srgbClr val="256DBC"/>
        </a:accent6>
        <a:hlink>
          <a:srgbClr val="69A2E1"/>
        </a:hlink>
        <a:folHlink>
          <a:srgbClr val="9DC2EB"/>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41963</TotalTime>
  <Words>3799</Words>
  <Application>Microsoft Office PowerPoint</Application>
  <PresentationFormat>全屏显示(4:3)</PresentationFormat>
  <Paragraphs>785</Paragraphs>
  <Slides>41</Slides>
  <Notes>21</Notes>
  <HiddenSlides>0</HiddenSlides>
  <MMClips>0</MMClips>
  <ScaleCrop>false</ScaleCrop>
  <HeadingPairs>
    <vt:vector size="6" baseType="variant">
      <vt:variant>
        <vt:lpstr>已用的字体</vt:lpstr>
      </vt:variant>
      <vt:variant>
        <vt:i4>13</vt:i4>
      </vt:variant>
      <vt:variant>
        <vt:lpstr>主题</vt:lpstr>
      </vt:variant>
      <vt:variant>
        <vt:i4>4</vt:i4>
      </vt:variant>
      <vt:variant>
        <vt:lpstr>幻灯片标题</vt:lpstr>
      </vt:variant>
      <vt:variant>
        <vt:i4>41</vt:i4>
      </vt:variant>
    </vt:vector>
  </HeadingPairs>
  <TitlesOfParts>
    <vt:vector size="58" baseType="lpstr">
      <vt:lpstr>TimesNewRoman</vt:lpstr>
      <vt:lpstr>等线</vt:lpstr>
      <vt:lpstr>等线 Light</vt:lpstr>
      <vt:lpstr>黑体</vt:lpstr>
      <vt:lpstr>微软雅黑</vt:lpstr>
      <vt:lpstr>Arial</vt:lpstr>
      <vt:lpstr>Arial Narrow</vt:lpstr>
      <vt:lpstr>Calibri</vt:lpstr>
      <vt:lpstr>Calibri Light</vt:lpstr>
      <vt:lpstr>Cambria Math</vt:lpstr>
      <vt:lpstr>Times</vt:lpstr>
      <vt:lpstr>Times New Roman</vt:lpstr>
      <vt:lpstr>Wingdings</vt:lpstr>
      <vt:lpstr>Office 主题​​</vt:lpstr>
      <vt:lpstr>37_Zimcon</vt:lpstr>
      <vt:lpstr>2_默认设计模板</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think</dc:creator>
  <cp:lastModifiedBy>MAO</cp:lastModifiedBy>
  <cp:revision>431</cp:revision>
  <dcterms:created xsi:type="dcterms:W3CDTF">2018-03-30T03:58:30Z</dcterms:created>
  <dcterms:modified xsi:type="dcterms:W3CDTF">2019-08-23T16:21:51Z</dcterms:modified>
</cp:coreProperties>
</file>