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1" r:id="rId2"/>
    <p:sldId id="310" r:id="rId3"/>
    <p:sldId id="317" r:id="rId4"/>
    <p:sldId id="318" r:id="rId5"/>
    <p:sldId id="314" r:id="rId6"/>
    <p:sldId id="316" r:id="rId7"/>
    <p:sldId id="312" r:id="rId8"/>
    <p:sldId id="313" r:id="rId9"/>
    <p:sldId id="319" r:id="rId10"/>
    <p:sldId id="309" r:id="rId11"/>
    <p:sldId id="320" r:id="rId12"/>
    <p:sldId id="321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71EED-6270-4F61-B9F5-387F17867743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E2805-1AF5-4035-89F3-EF459670E6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552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外层液氩也可以起到主动屏蔽的作用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4960-33FD-4FC7-8F5A-EF1E881629A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9043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中微子与氩反应界面很小，发生两次作用的概率几乎为</a:t>
            </a:r>
            <a:r>
              <a:rPr lang="en-US" altLang="zh-CN" dirty="0"/>
              <a:t>0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4960-33FD-4FC7-8F5A-EF1E881629A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3916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中微子与氩反应界面很小，发生两次作用的概率几乎为</a:t>
            </a:r>
            <a:r>
              <a:rPr lang="en-US" altLang="zh-CN" dirty="0"/>
              <a:t>0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4960-33FD-4FC7-8F5A-EF1E881629A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5878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中微子与氩反应界面很小，发生两次作用的概率几乎为</a:t>
            </a:r>
            <a:r>
              <a:rPr lang="en-US" altLang="zh-CN" dirty="0"/>
              <a:t>0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4960-33FD-4FC7-8F5A-EF1E881629A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6870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中微子与氩反应界面很小，发生两次作用的概率几乎为</a:t>
            </a:r>
            <a:r>
              <a:rPr lang="en-US" altLang="zh-CN" dirty="0"/>
              <a:t>0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4960-33FD-4FC7-8F5A-EF1E881629A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6881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中微子与氩反应界面很小，发生两次作用的概率几乎为</a:t>
            </a:r>
            <a:r>
              <a:rPr lang="en-US" altLang="zh-CN" dirty="0"/>
              <a:t>0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4960-33FD-4FC7-8F5A-EF1E881629A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570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中微子与氩反应界面很小，发生两次作用的概率几乎为</a:t>
            </a:r>
            <a:r>
              <a:rPr lang="en-US" altLang="zh-CN" dirty="0"/>
              <a:t>0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84960-33FD-4FC7-8F5A-EF1E881629A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4714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99E682-AC70-422C-94FE-43CF00CEE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C35CCF2-B2E5-4C30-9DCD-8C5C358E7F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F515D4-727E-45CB-B9AA-093F05D68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37B3-33F6-46E6-A0BE-0032D5E57922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9EFCC08-283D-4D80-BF11-F16312285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2903DEF-3E10-4321-BB2C-62C93903C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98E4-B728-4134-B46D-6DAC282B4D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340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2D75E8-24E9-4144-B0C1-06992D76C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8A3898E-407A-4F2F-862E-E6F57F46D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A50B97F-CEB8-44E7-9FB1-904E7804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37B3-33F6-46E6-A0BE-0032D5E57922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052D6C1-C732-4602-9FF1-352DEABFC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62181B-19B9-4530-BF9B-BA6E4C2E1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98E4-B728-4134-B46D-6DAC282B4D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853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85E071A-E5A7-4674-927D-EDCBF1BB91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F5AF3A3-5DFB-45CA-931C-087376072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A21FB94-D78E-4C71-AE09-90CF8DAE3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37B3-33F6-46E6-A0BE-0032D5E57922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DF7657-AA13-4D39-9A33-34C1D6C25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3FA8F1-5F30-49F4-B987-091A8B35F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98E4-B728-4134-B46D-6DAC282B4D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7497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F1A55D-3041-4F6E-B69B-5C1024B86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B6CD64-2729-4BEC-A222-ABE7DAAA9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6FF97E-E853-4801-B5BD-D379D8DD2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37B3-33F6-46E6-A0BE-0032D5E57922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9964DF2-5106-4D83-9A58-0543243D3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E5856A-C355-4A69-9C3E-EEF36B94F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98E4-B728-4134-B46D-6DAC282B4D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869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91A291-AAAA-4F0C-AB37-3342762E0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1CEBFBD-CDF7-40FD-BC9A-EE736AB20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5F96142-A189-4B82-B8CD-80C8368D5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37B3-33F6-46E6-A0BE-0032D5E57922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961711-4424-431B-9D53-7258440BF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6FD60D9-409A-455D-9353-8FC486B2B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98E4-B728-4134-B46D-6DAC282B4D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8349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0EE654-6BCD-4496-8DF8-BDAC48C1B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D50C625-6E4E-4240-985F-FAC219EE26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99A31D7-3BD7-448E-BB21-1791976469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A0A265C-9C83-4E4D-A23C-6B077FCE5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37B3-33F6-46E6-A0BE-0032D5E57922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4C0D91E-51F8-44BC-B47D-53217A46F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50DF8F2-9F3E-4CCD-8935-5831A942B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98E4-B728-4134-B46D-6DAC282B4D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443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193EB5-E1EE-4C8A-BC91-CEA3FE548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1279007-FE85-4093-8553-9B4974A73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3F38F7D-3B77-4E50-A62F-A9437364B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E491610-2721-4777-AC43-8D9B79BB19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A24EEE9-FC96-4BD5-B3D6-58FCF3804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EEA4EE8-700A-47AB-A70D-692BD9799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37B3-33F6-46E6-A0BE-0032D5E57922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0C03A86-7221-43B2-AC32-3C092A55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081F36F-863C-4E2B-8207-F9544AA39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98E4-B728-4134-B46D-6DAC282B4D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718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E32E0A-0544-4C80-9C73-A13179482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096E9F0-3488-4CA0-94E7-290728FA2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37B3-33F6-46E6-A0BE-0032D5E57922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7600CF4-7A35-47D8-AC30-DFDB8B59B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7E633E8-9BD6-4841-9D62-0C74DACC4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98E4-B728-4134-B46D-6DAC282B4D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208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27B76E9-1F77-4427-8719-726E3983E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37B3-33F6-46E6-A0BE-0032D5E57922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4CA0241-8FC9-42E0-AA6F-F1A3F296E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9EF000-713F-49EB-8F63-AA4F725BD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98E4-B728-4134-B46D-6DAC282B4D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866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3E450E-D823-4D14-B54D-6A757FB15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D7371E1-F875-45EF-8EDC-A210A3994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7162821-57BC-475F-9BF9-349B80BCD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E8391FB-F069-437B-BE5A-5772BCCDF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37B3-33F6-46E6-A0BE-0032D5E57922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67CB5F2-15C5-4171-AE6F-4DDF29A10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E447BE2-5F01-46F9-8B85-554F4C7D8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98E4-B728-4134-B46D-6DAC282B4D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9022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C53C79-0D52-4831-8CE7-9E2A80AC5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25A1205-D482-4D52-BDF0-9DAAA7716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27561D4-EF90-4163-8C4B-1DE368D06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EFC3630-0F35-473C-9326-E5F35FC03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D37B3-33F6-46E6-A0BE-0032D5E57922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F2B68AE-DDF9-4A78-8EAA-971DC8340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0B3C0D5-EA99-42CB-AB94-C77358B92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98E4-B728-4134-B46D-6DAC282B4D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81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C4422AE-03B5-40A3-909D-F7169C6AE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8FB1034-EA7B-43CE-AFB0-6E3644F22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2E7A898-7306-4ACA-AD87-C41A3B1ADA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D37B3-33F6-46E6-A0BE-0032D5E57922}" type="datetimeFigureOut">
              <a:rPr lang="zh-CN" altLang="en-US" smtClean="0"/>
              <a:t>2018/10/31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33DB4B4-64C5-4954-9740-FAA76472C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28F368-2161-4742-906E-8CCE036368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A98E4-B728-4134-B46D-6DAC282B4D6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258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20181030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25092-86AA-40F9-BE47-31D0FD0E280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2643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探测器钢罐本底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25092-86AA-40F9-BE47-31D0FD0E2806}" type="slidenum">
              <a:rPr lang="zh-CN" altLang="en-US" smtClean="0"/>
              <a:t>10</a:t>
            </a:fld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A981113-9D81-438D-A119-A3C917AB93A8}"/>
              </a:ext>
            </a:extLst>
          </p:cNvPr>
          <p:cNvSpPr txBox="1"/>
          <p:nvPr/>
        </p:nvSpPr>
        <p:spPr>
          <a:xfrm>
            <a:off x="2385981" y="1695376"/>
            <a:ext cx="73440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Juno</a:t>
            </a:r>
            <a:r>
              <a:rPr lang="zh-CN" altLang="en-US" sz="1600" b="1" dirty="0"/>
              <a:t>不锈钢本底</a:t>
            </a:r>
            <a:r>
              <a:rPr lang="zh-CN" altLang="en-US" sz="1600" dirty="0"/>
              <a:t>：</a:t>
            </a:r>
            <a:r>
              <a:rPr lang="en-US" altLang="zh-CN" sz="1600" dirty="0"/>
              <a:t>  Th232:8.0mBq/kg    U238:1</a:t>
            </a:r>
            <a:r>
              <a:rPr lang="en-US" altLang="zh-CN" sz="1600" i="1" dirty="0"/>
              <a:t>.</a:t>
            </a:r>
            <a:r>
              <a:rPr lang="en-US" altLang="zh-CN" sz="1600" dirty="0"/>
              <a:t>2mBq/kg    K40:13.4mBq/kg</a:t>
            </a:r>
          </a:p>
          <a:p>
            <a:endParaRPr lang="en-US" altLang="zh-CN" sz="1600" dirty="0"/>
          </a:p>
          <a:p>
            <a:r>
              <a:rPr lang="zh-CN" altLang="en-US" sz="1600" b="1" dirty="0"/>
              <a:t>按照钢罐</a:t>
            </a:r>
            <a:r>
              <a:rPr lang="en-US" altLang="zh-CN" sz="1600" b="1" dirty="0"/>
              <a:t>10mm</a:t>
            </a:r>
            <a:r>
              <a:rPr lang="zh-CN" altLang="en-US" sz="1600" b="1" dirty="0"/>
              <a:t>厚度，抽取</a:t>
            </a:r>
            <a:r>
              <a:rPr lang="en-US" altLang="zh-CN" sz="1600" b="1" dirty="0"/>
              <a:t>1000</a:t>
            </a:r>
            <a:r>
              <a:rPr lang="zh-CN" altLang="en-US" sz="1600" b="1" dirty="0"/>
              <a:t>万次衰变链子核，进行模拟：</a:t>
            </a:r>
            <a:endParaRPr lang="en-US" altLang="zh-CN" sz="1600" b="1" dirty="0"/>
          </a:p>
          <a:p>
            <a:r>
              <a:rPr lang="zh-CN" altLang="en-US" sz="1600" dirty="0"/>
              <a:t>外罐半径</a:t>
            </a:r>
            <a:r>
              <a:rPr lang="en-US" altLang="zh-CN" sz="1600" dirty="0"/>
              <a:t>650mm</a:t>
            </a:r>
            <a:r>
              <a:rPr lang="zh-CN" altLang="en-US" sz="1600" dirty="0"/>
              <a:t>，半高</a:t>
            </a:r>
            <a:r>
              <a:rPr lang="en-US" altLang="zh-CN" sz="1600" dirty="0"/>
              <a:t>750mm</a:t>
            </a:r>
            <a:r>
              <a:rPr lang="zh-CN" altLang="en-US" sz="1600" dirty="0"/>
              <a:t>，重</a:t>
            </a:r>
            <a:r>
              <a:rPr lang="en-US" altLang="zh-CN" sz="1600" dirty="0"/>
              <a:t>0.72t</a:t>
            </a:r>
          </a:p>
          <a:p>
            <a:r>
              <a:rPr lang="zh-CN" altLang="en-US" sz="1600" dirty="0"/>
              <a:t>内罐半径</a:t>
            </a:r>
            <a:r>
              <a:rPr lang="en-US" altLang="zh-CN" sz="1600" dirty="0"/>
              <a:t>550mm</a:t>
            </a:r>
            <a:r>
              <a:rPr lang="zh-CN" altLang="en-US" sz="1600" dirty="0"/>
              <a:t>，半高</a:t>
            </a:r>
            <a:r>
              <a:rPr lang="en-US" altLang="zh-CN" sz="1600" dirty="0"/>
              <a:t>650mm</a:t>
            </a:r>
            <a:r>
              <a:rPr lang="zh-CN" altLang="en-US" sz="1600" dirty="0"/>
              <a:t>，重</a:t>
            </a:r>
            <a:r>
              <a:rPr lang="en-US" altLang="zh-CN" sz="1600" dirty="0"/>
              <a:t>0.52t</a:t>
            </a:r>
          </a:p>
        </p:txBody>
      </p:sp>
      <p:sp>
        <p:nvSpPr>
          <p:cNvPr id="4" name="矩形 3"/>
          <p:cNvSpPr/>
          <p:nvPr/>
        </p:nvSpPr>
        <p:spPr>
          <a:xfrm>
            <a:off x="6315101" y="1996105"/>
            <a:ext cx="333369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50" dirty="0">
                <a:solidFill>
                  <a:srgbClr val="FF0000"/>
                </a:solidFill>
                <a:latin typeface="CMR9"/>
              </a:rPr>
              <a:t>Chinese Physics C Vol. 40, No. 2 (2016) 026001</a:t>
            </a:r>
            <a:endParaRPr lang="zh-CN" altLang="en-US" sz="1050" dirty="0">
              <a:solidFill>
                <a:srgbClr val="FF0000"/>
              </a:solidFill>
            </a:endParaRPr>
          </a:p>
        </p:txBody>
      </p:sp>
      <p:graphicFrame>
        <p:nvGraphicFramePr>
          <p:cNvPr id="25" name="表格 24"/>
          <p:cNvGraphicFramePr>
            <a:graphicFrameLocks noGrp="1"/>
          </p:cNvGraphicFramePr>
          <p:nvPr>
            <p:extLst/>
          </p:nvPr>
        </p:nvGraphicFramePr>
        <p:xfrm>
          <a:off x="1555295" y="3194062"/>
          <a:ext cx="9081410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1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5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78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46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5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424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18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9717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/>
                        <a:t>元素</a:t>
                      </a:r>
                      <a:endParaRPr lang="en-US" altLang="zh-CN" sz="10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/>
                        <a:t>位置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/>
                        <a:t>全能量范围沉积个数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0.15keV~1keV</a:t>
                      </a:r>
                      <a:r>
                        <a:rPr lang="zh-CN" altLang="en-US" sz="1600" dirty="0"/>
                        <a:t>能量沉积个数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天数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solidFill>
                            <a:srgbClr val="FF0000"/>
                          </a:solidFill>
                        </a:rPr>
                        <a:t>能区内</a:t>
                      </a:r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Scale</a:t>
                      </a:r>
                      <a:r>
                        <a:rPr lang="zh-CN" altLang="en-US" sz="1600" dirty="0">
                          <a:solidFill>
                            <a:srgbClr val="FF0000"/>
                          </a:solidFill>
                        </a:rPr>
                        <a:t>每天</a:t>
                      </a:r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cut</a:t>
                      </a:r>
                      <a:r>
                        <a:rPr lang="zh-CN" altLang="en-US" sz="1600" dirty="0">
                          <a:solidFill>
                            <a:srgbClr val="FF0000"/>
                          </a:solidFill>
                        </a:rPr>
                        <a:t>之前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多作用点</a:t>
                      </a:r>
                      <a:r>
                        <a:rPr lang="en-US" altLang="zh-CN" sz="1600" dirty="0"/>
                        <a:t>cut(&gt;5cm)  </a:t>
                      </a:r>
                      <a:r>
                        <a:rPr lang="zh-CN" altLang="en-US" sz="1600" dirty="0"/>
                        <a:t>每天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外罐能量沉积</a:t>
                      </a:r>
                      <a:r>
                        <a:rPr lang="en-US" altLang="zh-CN" sz="1600" dirty="0"/>
                        <a:t>cut(&gt;100keV)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Scale</a:t>
                      </a:r>
                      <a:r>
                        <a:rPr lang="zh-CN" altLang="en-US" sz="1600" dirty="0">
                          <a:solidFill>
                            <a:srgbClr val="FF0000"/>
                          </a:solidFill>
                        </a:rPr>
                        <a:t>每天</a:t>
                      </a:r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cut</a:t>
                      </a:r>
                      <a:r>
                        <a:rPr lang="zh-CN" altLang="en-US" sz="1600" dirty="0">
                          <a:solidFill>
                            <a:srgbClr val="FF0000"/>
                          </a:solidFill>
                        </a:rPr>
                        <a:t>之后剩余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278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Th232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外罐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105017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23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2.0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11.5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-0.5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-9.5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1.5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278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内罐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235059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59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2.8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21.1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-0.36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-16.42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4.32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278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U238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外罐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73474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18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18.3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0.99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-0.06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-0.87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0.06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278">
                <a:tc vMerge="1">
                  <a:txBody>
                    <a:bodyPr/>
                    <a:lstStyle/>
                    <a:p>
                      <a:pPr algn="ctr"/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内罐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164877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46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13.2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3.5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-0.27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-2.57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0.66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278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K40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外罐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637462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128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23.0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5.6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-0.24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-4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1.36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278">
                <a:tc vMerge="1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内罐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1298827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262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16.6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15.8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-0.95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-11.8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3.05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27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总含量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58.5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-2.38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-45.16</a:t>
                      </a:r>
                      <a:endParaRPr lang="zh-CN" altLang="en-US" sz="16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FF0000"/>
                          </a:solidFill>
                        </a:rPr>
                        <a:t>10.96</a:t>
                      </a:r>
                      <a:endParaRPr lang="zh-CN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8924544" y="2505456"/>
            <a:ext cx="256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缺乏统计量！！！</a:t>
            </a:r>
            <a:endParaRPr lang="en-US" altLang="zh-C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403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52650" y="465711"/>
            <a:ext cx="7886700" cy="796924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dirty="0"/>
              <a:t>Muon</a:t>
            </a:r>
            <a:r>
              <a:rPr lang="zh-CN" altLang="en-US" sz="3600" dirty="0"/>
              <a:t>计数带来的探测器死时间讨论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0" y="1900067"/>
            <a:ext cx="5227416" cy="4080109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zh-CN" altLang="en-US" dirty="0"/>
              <a:t>电子漂移的速度约为</a:t>
            </a:r>
            <a:r>
              <a:rPr lang="en-US" altLang="zh-CN" dirty="0"/>
              <a:t>1-2mm/</a:t>
            </a:r>
            <a:r>
              <a:rPr lang="el-GR" altLang="zh-CN" dirty="0"/>
              <a:t>μ</a:t>
            </a:r>
            <a:r>
              <a:rPr lang="en-US" altLang="zh-CN" dirty="0"/>
              <a:t>s</a:t>
            </a:r>
            <a:r>
              <a:rPr lang="zh-CN" altLang="en-US" dirty="0"/>
              <a:t>，</a:t>
            </a:r>
            <a:endParaRPr lang="en-US" altLang="zh-CN" dirty="0"/>
          </a:p>
          <a:p>
            <a:pPr lvl="1">
              <a:spcBef>
                <a:spcPts val="1200"/>
              </a:spcBef>
            </a:pPr>
            <a:r>
              <a:rPr lang="en-US" altLang="zh-CN" dirty="0"/>
              <a:t>90cm</a:t>
            </a:r>
            <a:r>
              <a:rPr lang="zh-CN" altLang="en-US" dirty="0"/>
              <a:t>漂移距离对应漂移时间为</a:t>
            </a:r>
            <a:r>
              <a:rPr lang="en-US" altLang="zh-CN" dirty="0"/>
              <a:t>450-900</a:t>
            </a:r>
            <a:r>
              <a:rPr lang="zh-CN" altLang="en-US" dirty="0"/>
              <a:t>微秒</a:t>
            </a:r>
            <a:endParaRPr lang="en-US" altLang="zh-CN" dirty="0"/>
          </a:p>
          <a:p>
            <a:pPr>
              <a:spcBef>
                <a:spcPts val="1200"/>
              </a:spcBef>
            </a:pPr>
            <a:r>
              <a:rPr lang="zh-CN" altLang="en-US" dirty="0"/>
              <a:t>一个事例的时间可达</a:t>
            </a:r>
            <a:r>
              <a:rPr lang="en-US" altLang="zh-CN" dirty="0"/>
              <a:t>0.5-1</a:t>
            </a:r>
            <a:r>
              <a:rPr lang="zh-CN" altLang="en-US" dirty="0"/>
              <a:t>毫秒，</a:t>
            </a:r>
            <a:endParaRPr lang="en-US" altLang="zh-CN" dirty="0"/>
          </a:p>
          <a:p>
            <a:pPr>
              <a:spcBef>
                <a:spcPts val="1200"/>
              </a:spcBef>
            </a:pPr>
            <a:r>
              <a:rPr lang="en-US" altLang="zh-CN" dirty="0"/>
              <a:t>90cm</a:t>
            </a:r>
            <a:r>
              <a:rPr lang="zh-CN" altLang="en-US" dirty="0"/>
              <a:t>大小的</a:t>
            </a:r>
            <a:r>
              <a:rPr lang="en-US" altLang="zh-CN" dirty="0"/>
              <a:t>TPC</a:t>
            </a:r>
            <a:r>
              <a:rPr lang="zh-CN" altLang="en-US" dirty="0"/>
              <a:t>，在地面处</a:t>
            </a:r>
            <a:r>
              <a:rPr lang="en-US" altLang="zh-CN" dirty="0"/>
              <a:t>muon</a:t>
            </a:r>
            <a:r>
              <a:rPr lang="zh-CN" altLang="en-US" dirty="0"/>
              <a:t>的总计数约为</a:t>
            </a:r>
            <a:r>
              <a:rPr lang="en-US" altLang="zh-CN" dirty="0"/>
              <a:t>290Hz</a:t>
            </a:r>
          </a:p>
          <a:p>
            <a:pPr>
              <a:spcBef>
                <a:spcPts val="1200"/>
              </a:spcBef>
            </a:pPr>
            <a:r>
              <a:rPr lang="zh-CN" altLang="en-US" dirty="0"/>
              <a:t>简单估计探测器由于</a:t>
            </a:r>
            <a:r>
              <a:rPr lang="en-US" altLang="zh-CN" dirty="0"/>
              <a:t>muon</a:t>
            </a:r>
            <a:r>
              <a:rPr lang="zh-CN" altLang="en-US" dirty="0"/>
              <a:t>引起的死时间约为</a:t>
            </a:r>
            <a:r>
              <a:rPr lang="en-US" altLang="zh-CN" dirty="0"/>
              <a:t>26%</a:t>
            </a:r>
            <a:r>
              <a:rPr lang="zh-CN" altLang="en-US" dirty="0"/>
              <a:t>。</a:t>
            </a:r>
            <a:endParaRPr lang="en-US" altLang="zh-C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357" y="1748275"/>
            <a:ext cx="4338922" cy="38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1470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2033186" y="4434610"/>
            <a:ext cx="8386763" cy="213731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5000"/>
              </a:lnSpc>
            </a:pPr>
            <a:r>
              <a:rPr lang="zh-CN" altLang="en-US" dirty="0"/>
              <a:t>使用修改的</a:t>
            </a:r>
            <a:r>
              <a:rPr lang="en-US" altLang="zh-CN" dirty="0" err="1"/>
              <a:t>Gaisser</a:t>
            </a:r>
            <a:r>
              <a:rPr lang="zh-CN" altLang="en-US" dirty="0"/>
              <a:t>公式计算（</a:t>
            </a:r>
            <a:r>
              <a:rPr lang="en-US" altLang="zh-CN" sz="2200" dirty="0">
                <a:latin typeface="Times New Roman" panose="02020603050405020304" pitchFamily="18" charset="0"/>
              </a:rPr>
              <a:t>arXiv:1509.06176v1</a:t>
            </a:r>
            <a:r>
              <a:rPr lang="zh-CN" altLang="en-US" dirty="0"/>
              <a:t>），</a:t>
            </a:r>
            <a:r>
              <a:rPr lang="en-US" altLang="zh-CN" dirty="0"/>
              <a:t>sea-level</a:t>
            </a:r>
            <a:r>
              <a:rPr lang="zh-CN" altLang="en-US" dirty="0"/>
              <a:t>处垂直方向的积分流强是</a:t>
            </a:r>
            <a:r>
              <a:rPr lang="en-US" altLang="zh-CN" dirty="0"/>
              <a:t>9.3e-3/cm</a:t>
            </a:r>
            <a:r>
              <a:rPr lang="en-US" altLang="zh-CN" baseline="30000" dirty="0"/>
              <a:t>2</a:t>
            </a:r>
            <a:r>
              <a:rPr lang="en-US" altLang="zh-CN" dirty="0"/>
              <a:t>/s/</a:t>
            </a:r>
            <a:r>
              <a:rPr lang="en-US" altLang="zh-CN" dirty="0" err="1"/>
              <a:t>Sr</a:t>
            </a:r>
            <a:r>
              <a:rPr lang="zh-CN" altLang="en-US" dirty="0"/>
              <a:t>，总积分流强为</a:t>
            </a:r>
            <a:r>
              <a:rPr lang="en-US" altLang="zh-CN" dirty="0"/>
              <a:t>186/m</a:t>
            </a:r>
            <a:r>
              <a:rPr lang="en-US" altLang="zh-CN" baseline="30000" dirty="0"/>
              <a:t>2</a:t>
            </a:r>
            <a:r>
              <a:rPr lang="en-US" altLang="zh-CN" dirty="0"/>
              <a:t>/s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lnSpc>
                <a:spcPct val="105000"/>
              </a:lnSpc>
            </a:pPr>
            <a:r>
              <a:rPr lang="zh-CN" altLang="en-US" dirty="0"/>
              <a:t>由此可推知，在垂直方向和全方向看来：</a:t>
            </a:r>
            <a:endParaRPr lang="en-US" altLang="zh-CN" dirty="0"/>
          </a:p>
          <a:p>
            <a:pPr lvl="1">
              <a:lnSpc>
                <a:spcPct val="105000"/>
              </a:lnSpc>
            </a:pPr>
            <a:r>
              <a:rPr lang="en-US" altLang="zh-CN" dirty="0"/>
              <a:t>10mwe</a:t>
            </a:r>
            <a:r>
              <a:rPr lang="zh-CN" altLang="en-US" dirty="0"/>
              <a:t>的屏蔽层厚度可以将</a:t>
            </a:r>
            <a:r>
              <a:rPr lang="en-US" altLang="zh-CN" dirty="0"/>
              <a:t>muon</a:t>
            </a:r>
            <a:r>
              <a:rPr lang="zh-CN" altLang="en-US" dirty="0"/>
              <a:t>流强降低约为</a:t>
            </a:r>
            <a:r>
              <a:rPr lang="en-US" altLang="zh-CN" dirty="0"/>
              <a:t>1/2</a:t>
            </a:r>
            <a:r>
              <a:rPr lang="zh-CN" altLang="en-US" dirty="0"/>
              <a:t>倍，</a:t>
            </a:r>
            <a:endParaRPr lang="en-US" altLang="zh-CN" dirty="0"/>
          </a:p>
          <a:p>
            <a:pPr lvl="1">
              <a:lnSpc>
                <a:spcPct val="105000"/>
              </a:lnSpc>
            </a:pPr>
            <a:r>
              <a:rPr lang="en-US" altLang="zh-CN" dirty="0"/>
              <a:t>25mwe</a:t>
            </a:r>
            <a:r>
              <a:rPr lang="zh-CN" altLang="en-US" dirty="0"/>
              <a:t>的屏蔽层厚度可以将</a:t>
            </a:r>
            <a:r>
              <a:rPr lang="en-US" altLang="zh-CN" dirty="0"/>
              <a:t>muon</a:t>
            </a:r>
            <a:r>
              <a:rPr lang="zh-CN" altLang="en-US" dirty="0"/>
              <a:t>流强降低约为</a:t>
            </a:r>
            <a:r>
              <a:rPr lang="en-US" altLang="zh-CN" dirty="0"/>
              <a:t>1/5</a:t>
            </a:r>
            <a:r>
              <a:rPr lang="zh-CN" altLang="en-US" dirty="0"/>
              <a:t>倍，</a:t>
            </a:r>
            <a:endParaRPr lang="en-US" altLang="zh-CN" dirty="0"/>
          </a:p>
          <a:p>
            <a:pPr lvl="1">
              <a:lnSpc>
                <a:spcPct val="105000"/>
              </a:lnSpc>
            </a:pPr>
            <a:r>
              <a:rPr lang="en-US" altLang="zh-CN" dirty="0"/>
              <a:t>40mwe</a:t>
            </a:r>
            <a:r>
              <a:rPr lang="zh-CN" altLang="en-US" dirty="0"/>
              <a:t>的屏蔽层厚度可以将</a:t>
            </a:r>
            <a:r>
              <a:rPr lang="en-US" altLang="zh-CN" dirty="0"/>
              <a:t>muon</a:t>
            </a:r>
            <a:r>
              <a:rPr lang="zh-CN" altLang="en-US" dirty="0"/>
              <a:t>流强降低约一个量级。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8887" y="476807"/>
            <a:ext cx="4086227" cy="331029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912858" y="2573215"/>
            <a:ext cx="182133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50" b="1" dirty="0">
                <a:latin typeface="Arial" panose="020B0604020202020204" pitchFamily="34" charset="0"/>
                <a:cs typeface="Arial" panose="020B0604020202020204" pitchFamily="34" charset="0"/>
              </a:rPr>
              <a:t>NIM A 878 (2018) 169–179</a:t>
            </a:r>
            <a:endParaRPr lang="zh-CN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2520" y="438143"/>
            <a:ext cx="4626367" cy="3678958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3635372" y="755651"/>
            <a:ext cx="2101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</a:rPr>
              <a:t>arXiv:1509.06176v1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67160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Geant4</a:t>
            </a:r>
            <a:r>
              <a:rPr lang="zh-CN" altLang="en-US" dirty="0"/>
              <a:t>探测器本底模拟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7194721" y="1257120"/>
            <a:ext cx="4666488" cy="5309897"/>
            <a:chOff x="6480715" y="930792"/>
            <a:chExt cx="4456581" cy="5292456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2C418528-6B99-42BD-84FD-2D4C6036C814}"/>
                </a:ext>
              </a:extLst>
            </p:cNvPr>
            <p:cNvSpPr/>
            <p:nvPr/>
          </p:nvSpPr>
          <p:spPr>
            <a:xfrm>
              <a:off x="6480715" y="1091955"/>
              <a:ext cx="4305665" cy="513129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A59C5A7B-F2A6-45B1-A001-90108C820194}"/>
                </a:ext>
              </a:extLst>
            </p:cNvPr>
            <p:cNvSpPr/>
            <p:nvPr/>
          </p:nvSpPr>
          <p:spPr>
            <a:xfrm>
              <a:off x="6560599" y="1162976"/>
              <a:ext cx="4163627" cy="498925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70CB360C-4926-4FB4-8CB2-22B01251DED2}"/>
                </a:ext>
              </a:extLst>
            </p:cNvPr>
            <p:cNvSpPr/>
            <p:nvPr/>
          </p:nvSpPr>
          <p:spPr>
            <a:xfrm>
              <a:off x="6684892" y="1305016"/>
              <a:ext cx="3915053" cy="471404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BD7B7743-5831-4786-A3C7-5C28960B7581}"/>
                </a:ext>
              </a:extLst>
            </p:cNvPr>
            <p:cNvSpPr/>
            <p:nvPr/>
          </p:nvSpPr>
          <p:spPr>
            <a:xfrm>
              <a:off x="6755914" y="1389355"/>
              <a:ext cx="3781886" cy="454980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AE2DD61C-4061-4272-AD96-ABB3887A8D19}"/>
                </a:ext>
              </a:extLst>
            </p:cNvPr>
            <p:cNvSpPr/>
            <p:nvPr/>
          </p:nvSpPr>
          <p:spPr>
            <a:xfrm>
              <a:off x="7261930" y="1896524"/>
              <a:ext cx="2796472" cy="352773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8E0D9771-3FE3-4CE2-BB22-D05CAE1DDF2A}"/>
                </a:ext>
              </a:extLst>
            </p:cNvPr>
            <p:cNvSpPr/>
            <p:nvPr/>
          </p:nvSpPr>
          <p:spPr>
            <a:xfrm>
              <a:off x="7474999" y="1910629"/>
              <a:ext cx="2379215" cy="351363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49F766D2-7662-4A3A-ACAC-9CE170BC24BA}"/>
                </a:ext>
              </a:extLst>
            </p:cNvPr>
            <p:cNvSpPr txBox="1"/>
            <p:nvPr/>
          </p:nvSpPr>
          <p:spPr>
            <a:xfrm>
              <a:off x="8609862" y="1172084"/>
              <a:ext cx="1890943" cy="378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/>
                <a:t>内层钢罐 </a:t>
              </a:r>
              <a:r>
                <a:rPr lang="en-US" altLang="zh-CN" sz="1600" b="1" dirty="0">
                  <a:solidFill>
                    <a:srgbClr val="FF0000"/>
                  </a:solidFill>
                </a:rPr>
                <a:t>1cm</a:t>
              </a:r>
              <a:endParaRPr lang="zh-CN" alt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71E559CD-A4BE-4148-9119-A88F53610075}"/>
                </a:ext>
              </a:extLst>
            </p:cNvPr>
            <p:cNvSpPr txBox="1"/>
            <p:nvPr/>
          </p:nvSpPr>
          <p:spPr>
            <a:xfrm>
              <a:off x="6596557" y="3248287"/>
              <a:ext cx="1123734" cy="378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/>
                <a:t>外层液氩</a:t>
              </a: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7A58868A-8400-42AF-B9D9-95D561CEF372}"/>
                </a:ext>
              </a:extLst>
            </p:cNvPr>
            <p:cNvSpPr txBox="1"/>
            <p:nvPr/>
          </p:nvSpPr>
          <p:spPr>
            <a:xfrm>
              <a:off x="9629312" y="3135588"/>
              <a:ext cx="1307984" cy="378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/>
                <a:t>PTFE</a:t>
              </a:r>
              <a:endParaRPr lang="zh-CN" altLang="en-US" sz="1350" b="1" dirty="0"/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FEA4FE36-CA8B-4EE8-8871-2EFBA57F8A3D}"/>
                </a:ext>
              </a:extLst>
            </p:cNvPr>
            <p:cNvSpPr txBox="1"/>
            <p:nvPr/>
          </p:nvSpPr>
          <p:spPr>
            <a:xfrm>
              <a:off x="8176350" y="3319342"/>
              <a:ext cx="1526960" cy="652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/>
                <a:t>ActiveLAr</a:t>
              </a:r>
            </a:p>
            <a:p>
              <a:r>
                <a:rPr lang="en-US" altLang="zh-CN" sz="1600" b="1" dirty="0">
                  <a:solidFill>
                    <a:srgbClr val="FF0000"/>
                  </a:solidFill>
                </a:rPr>
                <a:t>748kg</a:t>
              </a:r>
              <a:endParaRPr lang="zh-CN" altLang="en-US" sz="1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4" name="直接箭头连接符 13">
              <a:extLst>
                <a:ext uri="{FF2B5EF4-FFF2-40B4-BE49-F238E27FC236}">
                  <a16:creationId xmlns:a16="http://schemas.microsoft.com/office/drawing/2014/main" id="{198DFD53-56F1-484F-A856-425D09EB3527}"/>
                </a:ext>
              </a:extLst>
            </p:cNvPr>
            <p:cNvCxnSpPr>
              <a:cxnSpLocks/>
              <a:stCxn id="7" idx="1"/>
              <a:endCxn id="8" idx="1"/>
            </p:cNvCxnSpPr>
            <p:nvPr/>
          </p:nvCxnSpPr>
          <p:spPr>
            <a:xfrm flipV="1">
              <a:off x="6755914" y="3660391"/>
              <a:ext cx="506016" cy="3868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5926E236-B6D8-48DC-A7C4-49F352FABF97}"/>
                </a:ext>
              </a:extLst>
            </p:cNvPr>
            <p:cNvSpPr txBox="1"/>
            <p:nvPr/>
          </p:nvSpPr>
          <p:spPr>
            <a:xfrm>
              <a:off x="6664584" y="3771982"/>
              <a:ext cx="896645" cy="378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rgbClr val="FF0000"/>
                  </a:solidFill>
                </a:rPr>
                <a:t>10cm</a:t>
              </a:r>
              <a:endParaRPr lang="zh-CN" alt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50CB89C1-E93B-4529-8582-4D1421845B5F}"/>
                </a:ext>
              </a:extLst>
            </p:cNvPr>
            <p:cNvSpPr txBox="1"/>
            <p:nvPr/>
          </p:nvSpPr>
          <p:spPr>
            <a:xfrm>
              <a:off x="7013357" y="930792"/>
              <a:ext cx="1890943" cy="378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/>
                <a:t>外层钢罐</a:t>
              </a:r>
              <a:r>
                <a:rPr lang="en-US" altLang="zh-CN" sz="1600" b="1" dirty="0">
                  <a:solidFill>
                    <a:srgbClr val="FF0000"/>
                  </a:solidFill>
                </a:rPr>
                <a:t>1cm</a:t>
              </a:r>
              <a:endParaRPr lang="zh-CN" alt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3B35325E-1A07-47A8-A9D6-848EEBF88DC6}"/>
                </a:ext>
              </a:extLst>
            </p:cNvPr>
            <p:cNvSpPr/>
            <p:nvPr/>
          </p:nvSpPr>
          <p:spPr>
            <a:xfrm>
              <a:off x="7477960" y="1900272"/>
              <a:ext cx="2376254" cy="122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D18ED485-23FB-4424-9E23-F9EA7C362C79}"/>
                </a:ext>
              </a:extLst>
            </p:cNvPr>
            <p:cNvSpPr txBox="1"/>
            <p:nvPr/>
          </p:nvSpPr>
          <p:spPr>
            <a:xfrm>
              <a:off x="8456075" y="1850517"/>
              <a:ext cx="667155" cy="378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/>
                <a:t>GAr</a:t>
              </a:r>
              <a:endParaRPr lang="zh-CN" altLang="en-US" sz="1600" b="1" dirty="0"/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47170780-C91A-49E3-8AA8-381265C368F0}"/>
                </a:ext>
              </a:extLst>
            </p:cNvPr>
            <p:cNvSpPr txBox="1"/>
            <p:nvPr/>
          </p:nvSpPr>
          <p:spPr>
            <a:xfrm>
              <a:off x="9643453" y="3418853"/>
              <a:ext cx="621437" cy="378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rgbClr val="FF0000"/>
                  </a:solidFill>
                </a:rPr>
                <a:t>3cm</a:t>
              </a:r>
              <a:endParaRPr lang="zh-CN" altLang="en-US" sz="135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20" name="图片 19">
            <a:extLst>
              <a:ext uri="{FF2B5EF4-FFF2-40B4-BE49-F238E27FC236}">
                <a16:creationId xmlns:a16="http://schemas.microsoft.com/office/drawing/2014/main" id="{A13F1F13-77E3-483E-BAAC-18A7B13D66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398" y="3169370"/>
            <a:ext cx="3577679" cy="3111597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4120574" y="4477823"/>
            <a:ext cx="31037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b="1" dirty="0"/>
              <a:t>模拟条件：</a:t>
            </a:r>
            <a:endParaRPr lang="en-US" altLang="zh-CN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采用</a:t>
            </a:r>
            <a:r>
              <a:rPr lang="en-US" altLang="zh-CN" dirty="0"/>
              <a:t>JUNO</a:t>
            </a:r>
            <a:r>
              <a:rPr lang="zh-CN" altLang="en-US" dirty="0"/>
              <a:t>的放射性产生子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EM physics list: </a:t>
            </a:r>
            <a:r>
              <a:rPr lang="en-US" altLang="zh-CN" dirty="0" err="1"/>
              <a:t>livermore</a:t>
            </a:r>
            <a:endParaRPr lang="en-US" altLang="zh-CN" dirty="0"/>
          </a:p>
        </p:txBody>
      </p:sp>
      <p:sp>
        <p:nvSpPr>
          <p:cNvPr id="23" name="内容占位符 3"/>
          <p:cNvSpPr txBox="1">
            <a:spLocks/>
          </p:cNvSpPr>
          <p:nvPr/>
        </p:nvSpPr>
        <p:spPr>
          <a:xfrm>
            <a:off x="214035" y="1326053"/>
            <a:ext cx="8155300" cy="21668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zh-CN" altLang="en-US" sz="2000" b="1" dirty="0"/>
              <a:t>主要本底：</a:t>
            </a:r>
            <a:endParaRPr lang="en-US" altLang="zh-CN" sz="2000" b="1" dirty="0"/>
          </a:p>
          <a:p>
            <a:pPr>
              <a:lnSpc>
                <a:spcPct val="60000"/>
              </a:lnSpc>
            </a:pPr>
            <a:r>
              <a:rPr lang="zh-CN" altLang="en-US" sz="1800" dirty="0"/>
              <a:t>内部材料钢罐、</a:t>
            </a:r>
            <a:r>
              <a:rPr lang="en-US" altLang="zh-CN" sz="1800" dirty="0"/>
              <a:t>PMT or </a:t>
            </a:r>
            <a:r>
              <a:rPr lang="en-US" altLang="zh-CN" sz="1800" dirty="0" err="1"/>
              <a:t>SiPM</a:t>
            </a:r>
            <a:r>
              <a:rPr lang="en-US" altLang="zh-CN" sz="1800" dirty="0"/>
              <a:t>、</a:t>
            </a:r>
            <a:r>
              <a:rPr lang="zh-CN" altLang="en-US" sz="1800" dirty="0"/>
              <a:t>聚四氟烯、铜环、液氩本身</a:t>
            </a:r>
            <a:r>
              <a:rPr lang="en-US" altLang="zh-CN" sz="1800" dirty="0"/>
              <a:t>(Ar-39,Kr-85)</a:t>
            </a:r>
          </a:p>
          <a:p>
            <a:pPr>
              <a:lnSpc>
                <a:spcPct val="60000"/>
              </a:lnSpc>
            </a:pPr>
            <a:r>
              <a:rPr lang="zh-CN" altLang="en-US" sz="1800" dirty="0"/>
              <a:t>反应堆的中子本底</a:t>
            </a:r>
            <a:endParaRPr lang="en-US" altLang="zh-CN" sz="1800" dirty="0"/>
          </a:p>
          <a:p>
            <a:pPr>
              <a:lnSpc>
                <a:spcPct val="60000"/>
              </a:lnSpc>
            </a:pPr>
            <a:r>
              <a:rPr lang="zh-CN" altLang="en-US" sz="1800" dirty="0"/>
              <a:t>宇宙线本底</a:t>
            </a:r>
            <a:endParaRPr lang="en-US" altLang="zh-CN" sz="1800" dirty="0"/>
          </a:p>
          <a:p>
            <a:pPr>
              <a:lnSpc>
                <a:spcPct val="60000"/>
              </a:lnSpc>
            </a:pPr>
            <a:r>
              <a:rPr lang="zh-CN" altLang="en-US" sz="1800" dirty="0"/>
              <a:t>宇宙线打在岩石及探测器材料上引发的中子本底</a:t>
            </a:r>
            <a:r>
              <a:rPr lang="en-US" altLang="zh-CN" sz="1800" dirty="0">
                <a:solidFill>
                  <a:srgbClr val="FF0000"/>
                </a:solidFill>
              </a:rPr>
              <a:t>**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zh-CN" sz="1800" dirty="0"/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4073288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00" y="3689444"/>
            <a:ext cx="3966104" cy="2701549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3153" y="3689444"/>
            <a:ext cx="3911420" cy="2674907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24" y="1027198"/>
            <a:ext cx="3966104" cy="2631655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02969" y="1042645"/>
            <a:ext cx="3911604" cy="2565482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14573" y="2292950"/>
            <a:ext cx="4122894" cy="29831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3027" y="25938"/>
            <a:ext cx="7886700" cy="1325563"/>
          </a:xfrm>
        </p:spPr>
        <p:txBody>
          <a:bodyPr/>
          <a:lstStyle/>
          <a:p>
            <a:pPr algn="ctr"/>
            <a:r>
              <a:rPr lang="zh-CN" altLang="en-US" dirty="0"/>
              <a:t>内层钢罐天然放射性</a:t>
            </a:r>
            <a:r>
              <a:rPr lang="en-US" altLang="zh-CN" dirty="0"/>
              <a:t>Th-232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638127" y="6347881"/>
            <a:ext cx="2743200" cy="365125"/>
          </a:xfrm>
        </p:spPr>
        <p:txBody>
          <a:bodyPr/>
          <a:lstStyle/>
          <a:p>
            <a:fld id="{28D25092-86AA-40F9-BE47-31D0FD0E2806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795240" y="1259061"/>
            <a:ext cx="1527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0.15keV~1keV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5605883" y="3670569"/>
            <a:ext cx="0" cy="251964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5605884" y="4102108"/>
            <a:ext cx="423081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5796952" y="4211291"/>
            <a:ext cx="1746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多作用点</a:t>
            </a:r>
            <a:r>
              <a:rPr lang="en-US" altLang="zh-CN" dirty="0">
                <a:solidFill>
                  <a:srgbClr val="FF0000"/>
                </a:solidFill>
              </a:rPr>
              <a:t>cut</a:t>
            </a:r>
          </a:p>
          <a:p>
            <a:r>
              <a:rPr lang="zh-CN" altLang="en-US" dirty="0">
                <a:solidFill>
                  <a:srgbClr val="FF0000"/>
                </a:solidFill>
              </a:rPr>
              <a:t>间距</a:t>
            </a:r>
            <a:r>
              <a:rPr lang="en-US" altLang="zh-CN" dirty="0">
                <a:solidFill>
                  <a:srgbClr val="FF0000"/>
                </a:solidFill>
              </a:rPr>
              <a:t>&gt;5cm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61244" y="1786068"/>
            <a:ext cx="284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Th-232     γ</a:t>
            </a:r>
            <a:r>
              <a:rPr lang="zh-CN" altLang="en-US" sz="2000" dirty="0"/>
              <a:t>以及</a:t>
            </a:r>
            <a:r>
              <a:rPr lang="en-US" altLang="zh-CN" sz="2000" dirty="0"/>
              <a:t>α</a:t>
            </a:r>
          </a:p>
          <a:p>
            <a:r>
              <a:rPr lang="zh-CN" altLang="en-US" sz="2000" dirty="0"/>
              <a:t>抽</a:t>
            </a:r>
            <a:r>
              <a:rPr lang="en-US" altLang="zh-CN" sz="2000" dirty="0"/>
              <a:t>1000</a:t>
            </a:r>
            <a:r>
              <a:rPr lang="zh-CN" altLang="en-US" sz="2000" dirty="0"/>
              <a:t>万次衰变链子体</a:t>
            </a:r>
          </a:p>
        </p:txBody>
      </p:sp>
      <p:sp>
        <p:nvSpPr>
          <p:cNvPr id="11" name="矩形 10"/>
          <p:cNvSpPr/>
          <p:nvPr/>
        </p:nvSpPr>
        <p:spPr>
          <a:xfrm>
            <a:off x="9255183" y="5195568"/>
            <a:ext cx="1588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cut_energy=</a:t>
            </a:r>
            <a:r>
              <a:rPr lang="en-US" altLang="zh-CN" dirty="0"/>
              <a:t>46</a:t>
            </a:r>
            <a:endParaRPr lang="zh-CN" altLang="en-US" dirty="0"/>
          </a:p>
        </p:txBody>
      </p:sp>
      <p:cxnSp>
        <p:nvCxnSpPr>
          <p:cNvPr id="16" name="直接连接符 15"/>
          <p:cNvCxnSpPr/>
          <p:nvPr/>
        </p:nvCxnSpPr>
        <p:spPr>
          <a:xfrm flipH="1" flipV="1">
            <a:off x="8449056" y="2201930"/>
            <a:ext cx="20179" cy="292785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8449056" y="2517148"/>
            <a:ext cx="423081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8809286" y="2581467"/>
            <a:ext cx="1852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外罐能量沉积</a:t>
            </a:r>
            <a:r>
              <a:rPr lang="en-US" altLang="zh-CN" dirty="0">
                <a:solidFill>
                  <a:srgbClr val="FF0000"/>
                </a:solidFill>
              </a:rPr>
              <a:t>cut &gt;100keV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476362" y="995606"/>
            <a:ext cx="33592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/>
              <a:t>dybsim_Th_CryoInner_20181018.root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212805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307" y="1188073"/>
            <a:ext cx="3899632" cy="2632716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0971" y="1188073"/>
            <a:ext cx="3951792" cy="2607813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86" y="3920815"/>
            <a:ext cx="3889453" cy="2651052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20971" y="3935550"/>
            <a:ext cx="3878184" cy="2656461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99155" y="2070973"/>
            <a:ext cx="4086168" cy="298493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3027" y="25938"/>
            <a:ext cx="7886700" cy="1325563"/>
          </a:xfrm>
        </p:spPr>
        <p:txBody>
          <a:bodyPr/>
          <a:lstStyle/>
          <a:p>
            <a:pPr algn="ctr"/>
            <a:r>
              <a:rPr lang="zh-CN" altLang="en-US" dirty="0"/>
              <a:t>外层钢罐天然放射性</a:t>
            </a:r>
            <a:r>
              <a:rPr lang="en-US" altLang="zh-CN" dirty="0"/>
              <a:t>Th-232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638127" y="6347881"/>
            <a:ext cx="2743200" cy="365125"/>
          </a:xfrm>
        </p:spPr>
        <p:txBody>
          <a:bodyPr/>
          <a:lstStyle/>
          <a:p>
            <a:fld id="{28D25092-86AA-40F9-BE47-31D0FD0E2806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907514" y="1701641"/>
            <a:ext cx="1527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0.15keV~1keV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5944211" y="3880881"/>
            <a:ext cx="0" cy="251964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5944212" y="4312420"/>
            <a:ext cx="423081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6135280" y="4421603"/>
            <a:ext cx="1746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多作用点</a:t>
            </a:r>
            <a:r>
              <a:rPr lang="en-US" altLang="zh-CN" dirty="0">
                <a:solidFill>
                  <a:srgbClr val="FF0000"/>
                </a:solidFill>
              </a:rPr>
              <a:t>cut</a:t>
            </a:r>
          </a:p>
          <a:p>
            <a:r>
              <a:rPr lang="zh-CN" altLang="en-US" dirty="0">
                <a:solidFill>
                  <a:srgbClr val="FF0000"/>
                </a:solidFill>
              </a:rPr>
              <a:t>间距</a:t>
            </a:r>
            <a:r>
              <a:rPr lang="en-US" altLang="zh-CN" dirty="0">
                <a:solidFill>
                  <a:srgbClr val="FF0000"/>
                </a:solidFill>
              </a:rPr>
              <a:t>&gt;5cm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63359" y="1532364"/>
            <a:ext cx="284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Th-232     γ</a:t>
            </a:r>
            <a:r>
              <a:rPr lang="zh-CN" altLang="en-US" sz="2000" dirty="0"/>
              <a:t>以及</a:t>
            </a:r>
            <a:r>
              <a:rPr lang="en-US" altLang="zh-CN" sz="2000" dirty="0"/>
              <a:t>α</a:t>
            </a:r>
          </a:p>
          <a:p>
            <a:r>
              <a:rPr lang="zh-CN" altLang="en-US" sz="2000" dirty="0"/>
              <a:t>抽</a:t>
            </a:r>
            <a:r>
              <a:rPr lang="en-US" altLang="zh-CN" sz="2000" dirty="0"/>
              <a:t>1000</a:t>
            </a:r>
            <a:r>
              <a:rPr lang="zh-CN" altLang="en-US" sz="2000" dirty="0"/>
              <a:t>万次衰变链子体</a:t>
            </a:r>
          </a:p>
        </p:txBody>
      </p:sp>
      <p:sp>
        <p:nvSpPr>
          <p:cNvPr id="11" name="矩形 10"/>
          <p:cNvSpPr/>
          <p:nvPr/>
        </p:nvSpPr>
        <p:spPr>
          <a:xfrm>
            <a:off x="9255183" y="5195568"/>
            <a:ext cx="1588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cut_energy=</a:t>
            </a:r>
            <a:r>
              <a:rPr lang="en-US" altLang="zh-CN" dirty="0"/>
              <a:t>19</a:t>
            </a:r>
            <a:endParaRPr lang="zh-CN" altLang="en-US" dirty="0"/>
          </a:p>
        </p:txBody>
      </p:sp>
      <p:cxnSp>
        <p:nvCxnSpPr>
          <p:cNvPr id="16" name="直接连接符 15"/>
          <p:cNvCxnSpPr/>
          <p:nvPr/>
        </p:nvCxnSpPr>
        <p:spPr>
          <a:xfrm flipH="1" flipV="1">
            <a:off x="8430768" y="2000762"/>
            <a:ext cx="20179" cy="292785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8430768" y="2315980"/>
            <a:ext cx="423081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8790998" y="2380299"/>
            <a:ext cx="1852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外罐能量沉积</a:t>
            </a:r>
            <a:r>
              <a:rPr lang="en-US" altLang="zh-CN" dirty="0">
                <a:solidFill>
                  <a:srgbClr val="FF0000"/>
                </a:solidFill>
              </a:rPr>
              <a:t>cut &gt;100keV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476362" y="995606"/>
            <a:ext cx="34035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/>
              <a:t>dybsim_Th_CryoOuter_20181018.root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498654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1960" y="3918391"/>
            <a:ext cx="4016793" cy="2763967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87" y="1134175"/>
            <a:ext cx="4015498" cy="2719558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3557" y="1093973"/>
            <a:ext cx="4184802" cy="2785529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29600" y="2441503"/>
            <a:ext cx="3887073" cy="282446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3027" y="25938"/>
            <a:ext cx="7886700" cy="1325563"/>
          </a:xfrm>
        </p:spPr>
        <p:txBody>
          <a:bodyPr/>
          <a:lstStyle/>
          <a:p>
            <a:pPr algn="ctr"/>
            <a:r>
              <a:rPr lang="zh-CN" altLang="en-US" dirty="0"/>
              <a:t>内层钢罐天然放射性</a:t>
            </a:r>
            <a:r>
              <a:rPr lang="en-US" altLang="zh-CN" dirty="0"/>
              <a:t>U-238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638127" y="6275549"/>
            <a:ext cx="2743200" cy="365125"/>
          </a:xfrm>
        </p:spPr>
        <p:txBody>
          <a:bodyPr/>
          <a:lstStyle/>
          <a:p>
            <a:fld id="{28D25092-86AA-40F9-BE47-31D0FD0E2806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795240" y="1259061"/>
            <a:ext cx="1527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0.15keV~1keV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5258411" y="3935745"/>
            <a:ext cx="0" cy="251964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5258412" y="4367284"/>
            <a:ext cx="423081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5449480" y="4476467"/>
            <a:ext cx="1746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多作用点</a:t>
            </a:r>
            <a:r>
              <a:rPr lang="en-US" altLang="zh-CN" dirty="0">
                <a:solidFill>
                  <a:srgbClr val="FF0000"/>
                </a:solidFill>
              </a:rPr>
              <a:t>cut</a:t>
            </a:r>
          </a:p>
          <a:p>
            <a:r>
              <a:rPr lang="zh-CN" altLang="en-US" dirty="0">
                <a:solidFill>
                  <a:srgbClr val="FF0000"/>
                </a:solidFill>
              </a:rPr>
              <a:t>间距</a:t>
            </a:r>
            <a:r>
              <a:rPr lang="en-US" altLang="zh-CN" dirty="0">
                <a:solidFill>
                  <a:srgbClr val="FF0000"/>
                </a:solidFill>
              </a:rPr>
              <a:t>&gt;5cm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61244" y="1786068"/>
            <a:ext cx="284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U-238     γ</a:t>
            </a:r>
            <a:r>
              <a:rPr lang="zh-CN" altLang="en-US" sz="2000" dirty="0"/>
              <a:t>以及</a:t>
            </a:r>
            <a:r>
              <a:rPr lang="en-US" altLang="zh-CN" sz="2000" dirty="0"/>
              <a:t>α</a:t>
            </a:r>
          </a:p>
          <a:p>
            <a:r>
              <a:rPr lang="zh-CN" altLang="en-US" sz="2000" dirty="0"/>
              <a:t>抽</a:t>
            </a:r>
            <a:r>
              <a:rPr lang="en-US" altLang="zh-CN" sz="2000" dirty="0"/>
              <a:t>1000</a:t>
            </a:r>
            <a:r>
              <a:rPr lang="zh-CN" altLang="en-US" sz="2000" dirty="0"/>
              <a:t>万次衰变链子体</a:t>
            </a:r>
          </a:p>
        </p:txBody>
      </p:sp>
      <p:sp>
        <p:nvSpPr>
          <p:cNvPr id="11" name="矩形 10"/>
          <p:cNvSpPr/>
          <p:nvPr/>
        </p:nvSpPr>
        <p:spPr>
          <a:xfrm>
            <a:off x="9255183" y="5195568"/>
            <a:ext cx="1588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cut_energy=</a:t>
            </a:r>
            <a:r>
              <a:rPr lang="en-US" altLang="zh-CN" dirty="0"/>
              <a:t>34</a:t>
            </a:r>
            <a:endParaRPr lang="zh-CN" altLang="en-US" dirty="0"/>
          </a:p>
        </p:txBody>
      </p:sp>
      <p:cxnSp>
        <p:nvCxnSpPr>
          <p:cNvPr id="16" name="直接连接符 15"/>
          <p:cNvCxnSpPr/>
          <p:nvPr/>
        </p:nvCxnSpPr>
        <p:spPr>
          <a:xfrm flipH="1" flipV="1">
            <a:off x="8723376" y="2393954"/>
            <a:ext cx="18288" cy="265353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8723376" y="2562868"/>
            <a:ext cx="423081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9083606" y="2627187"/>
            <a:ext cx="1852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外罐能量沉积</a:t>
            </a:r>
            <a:r>
              <a:rPr lang="en-US" altLang="zh-CN" dirty="0">
                <a:solidFill>
                  <a:srgbClr val="FF0000"/>
                </a:solidFill>
              </a:rPr>
              <a:t>cut &gt;100keV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476362" y="995606"/>
            <a:ext cx="32839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/>
              <a:t>dybsim_U_CryoInner_20181018.root</a:t>
            </a:r>
            <a:endParaRPr lang="zh-CN" altLang="en-US" sz="1600" dirty="0"/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3474" y="3937207"/>
            <a:ext cx="4040930" cy="272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105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79" y="3902863"/>
            <a:ext cx="3937097" cy="2673182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1135" y="3881097"/>
            <a:ext cx="4020434" cy="2740618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912" y="1079160"/>
            <a:ext cx="3958564" cy="2655745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47477" y="1112413"/>
            <a:ext cx="4024092" cy="2670074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95830" y="2342464"/>
            <a:ext cx="4046818" cy="295663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3027" y="25938"/>
            <a:ext cx="7886700" cy="1325563"/>
          </a:xfrm>
        </p:spPr>
        <p:txBody>
          <a:bodyPr/>
          <a:lstStyle/>
          <a:p>
            <a:pPr algn="ctr"/>
            <a:r>
              <a:rPr lang="zh-CN" altLang="en-US" dirty="0"/>
              <a:t>外层钢罐天然放射性</a:t>
            </a:r>
            <a:r>
              <a:rPr lang="en-US" altLang="zh-CN" dirty="0"/>
              <a:t>U-238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638127" y="6275549"/>
            <a:ext cx="2743200" cy="365125"/>
          </a:xfrm>
        </p:spPr>
        <p:txBody>
          <a:bodyPr/>
          <a:lstStyle/>
          <a:p>
            <a:fld id="{28D25092-86AA-40F9-BE47-31D0FD0E2806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795240" y="1259061"/>
            <a:ext cx="1527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0.15keV~1keV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5386427" y="3935745"/>
            <a:ext cx="0" cy="251964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5386428" y="4367284"/>
            <a:ext cx="423081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5540920" y="4476467"/>
            <a:ext cx="1746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多作用点</a:t>
            </a:r>
            <a:r>
              <a:rPr lang="en-US" altLang="zh-CN" dirty="0">
                <a:solidFill>
                  <a:srgbClr val="FF0000"/>
                </a:solidFill>
              </a:rPr>
              <a:t>cut</a:t>
            </a:r>
          </a:p>
          <a:p>
            <a:r>
              <a:rPr lang="zh-CN" altLang="en-US" dirty="0">
                <a:solidFill>
                  <a:srgbClr val="FF0000"/>
                </a:solidFill>
              </a:rPr>
              <a:t>间距</a:t>
            </a:r>
            <a:r>
              <a:rPr lang="en-US" altLang="zh-CN" dirty="0">
                <a:solidFill>
                  <a:srgbClr val="FF0000"/>
                </a:solidFill>
              </a:rPr>
              <a:t>&gt;5cm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17349" y="1686068"/>
            <a:ext cx="284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U-238     γ</a:t>
            </a:r>
            <a:r>
              <a:rPr lang="zh-CN" altLang="en-US" sz="2000" dirty="0"/>
              <a:t>以及</a:t>
            </a:r>
            <a:r>
              <a:rPr lang="en-US" altLang="zh-CN" sz="2000" dirty="0"/>
              <a:t>α</a:t>
            </a:r>
          </a:p>
          <a:p>
            <a:r>
              <a:rPr lang="zh-CN" altLang="en-US" sz="2000" dirty="0"/>
              <a:t>抽</a:t>
            </a:r>
            <a:r>
              <a:rPr lang="en-US" altLang="zh-CN" sz="2000" dirty="0"/>
              <a:t>1000</a:t>
            </a:r>
            <a:r>
              <a:rPr lang="zh-CN" altLang="en-US" sz="2000" dirty="0"/>
              <a:t>万次衰变链子体</a:t>
            </a:r>
          </a:p>
        </p:txBody>
      </p:sp>
      <p:sp>
        <p:nvSpPr>
          <p:cNvPr id="11" name="矩形 10"/>
          <p:cNvSpPr/>
          <p:nvPr/>
        </p:nvSpPr>
        <p:spPr>
          <a:xfrm>
            <a:off x="9090591" y="5195568"/>
            <a:ext cx="1588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cut_energy=</a:t>
            </a:r>
            <a:r>
              <a:rPr lang="en-US" altLang="zh-CN" dirty="0"/>
              <a:t>16</a:t>
            </a:r>
            <a:endParaRPr lang="zh-CN" altLang="en-US" dirty="0"/>
          </a:p>
        </p:txBody>
      </p:sp>
      <p:cxnSp>
        <p:nvCxnSpPr>
          <p:cNvPr id="16" name="直接连接符 15"/>
          <p:cNvCxnSpPr/>
          <p:nvPr/>
        </p:nvCxnSpPr>
        <p:spPr>
          <a:xfrm flipH="1" flipV="1">
            <a:off x="8558784" y="2366522"/>
            <a:ext cx="18288" cy="265353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8558784" y="2562868"/>
            <a:ext cx="423081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8919014" y="2627187"/>
            <a:ext cx="1852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外罐能量沉积</a:t>
            </a:r>
            <a:r>
              <a:rPr lang="en-US" altLang="zh-CN" dirty="0">
                <a:solidFill>
                  <a:srgbClr val="FF0000"/>
                </a:solidFill>
              </a:rPr>
              <a:t>cut &gt;100keV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476362" y="995606"/>
            <a:ext cx="3328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/>
              <a:t>dybsim_U_CryoOuter_20181018.root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297412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3027" y="25938"/>
            <a:ext cx="7886700" cy="1325563"/>
          </a:xfrm>
        </p:spPr>
        <p:txBody>
          <a:bodyPr/>
          <a:lstStyle/>
          <a:p>
            <a:pPr algn="ctr"/>
            <a:r>
              <a:rPr lang="zh-CN" altLang="en-US" dirty="0"/>
              <a:t>内层钢罐天然放射性</a:t>
            </a:r>
            <a:r>
              <a:rPr lang="en-US" altLang="zh-CN" dirty="0"/>
              <a:t>K40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638127" y="6275549"/>
            <a:ext cx="2743200" cy="365125"/>
          </a:xfrm>
        </p:spPr>
        <p:txBody>
          <a:bodyPr/>
          <a:lstStyle/>
          <a:p>
            <a:fld id="{28D25092-86AA-40F9-BE47-31D0FD0E2806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37" y="3935745"/>
            <a:ext cx="3842189" cy="263995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2925" y="3935744"/>
            <a:ext cx="4066904" cy="278573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737" y="1051249"/>
            <a:ext cx="3842189" cy="274797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02732" y="1076586"/>
            <a:ext cx="4080735" cy="2722636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532430" y="1051249"/>
            <a:ext cx="1527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0.15keV~1keV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5304131" y="3935745"/>
            <a:ext cx="0" cy="251964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5304132" y="4367284"/>
            <a:ext cx="423081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5495200" y="4476467"/>
            <a:ext cx="1746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多作用点</a:t>
            </a:r>
            <a:r>
              <a:rPr lang="en-US" altLang="zh-CN" dirty="0">
                <a:solidFill>
                  <a:srgbClr val="FF0000"/>
                </a:solidFill>
              </a:rPr>
              <a:t>cut</a:t>
            </a:r>
          </a:p>
          <a:p>
            <a:r>
              <a:rPr lang="zh-CN" altLang="en-US" dirty="0">
                <a:solidFill>
                  <a:srgbClr val="FF0000"/>
                </a:solidFill>
              </a:rPr>
              <a:t>间距</a:t>
            </a:r>
            <a:r>
              <a:rPr lang="en-US" altLang="zh-CN" dirty="0">
                <a:solidFill>
                  <a:srgbClr val="FF0000"/>
                </a:solidFill>
              </a:rPr>
              <a:t>&gt;5cm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20953" y="1746912"/>
            <a:ext cx="2397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aseline="30000" dirty="0"/>
              <a:t>40</a:t>
            </a:r>
            <a:r>
              <a:rPr lang="en-US" altLang="zh-CN" sz="2000" dirty="0"/>
              <a:t>K</a:t>
            </a:r>
            <a:r>
              <a:rPr lang="zh-CN" altLang="en-US" sz="2000" dirty="0"/>
              <a:t>：</a:t>
            </a:r>
            <a:r>
              <a:rPr lang="en-US" altLang="zh-CN" sz="2000" dirty="0"/>
              <a:t>1.5049MeV  γ</a:t>
            </a:r>
          </a:p>
          <a:p>
            <a:r>
              <a:rPr lang="en-US" altLang="zh-CN" sz="2000" dirty="0"/>
              <a:t>1000</a:t>
            </a:r>
            <a:r>
              <a:rPr lang="zh-CN" altLang="en-US" sz="2000" dirty="0"/>
              <a:t>万次衰变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65466" y="2393954"/>
            <a:ext cx="3862419" cy="2801614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9255183" y="5195568"/>
            <a:ext cx="1705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cut_energy=197</a:t>
            </a:r>
          </a:p>
        </p:txBody>
      </p:sp>
      <p:cxnSp>
        <p:nvCxnSpPr>
          <p:cNvPr id="16" name="直接连接符 15"/>
          <p:cNvCxnSpPr/>
          <p:nvPr/>
        </p:nvCxnSpPr>
        <p:spPr>
          <a:xfrm flipH="1" flipV="1">
            <a:off x="8695944" y="2393954"/>
            <a:ext cx="18288" cy="265353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8677656" y="2562868"/>
            <a:ext cx="423081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9083606" y="2627187"/>
            <a:ext cx="1852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外罐能量沉积</a:t>
            </a:r>
            <a:r>
              <a:rPr lang="en-US" altLang="zh-CN" dirty="0">
                <a:solidFill>
                  <a:srgbClr val="FF0000"/>
                </a:solidFill>
              </a:rPr>
              <a:t>cut &gt;100keV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476362" y="995606"/>
            <a:ext cx="34682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/>
              <a:t>dybsim_K40_CryoInner_20181023.root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510625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5872" y="2282182"/>
            <a:ext cx="4321640" cy="3126941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6875" y="3794482"/>
            <a:ext cx="3750564" cy="259373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45" y="1041375"/>
            <a:ext cx="3901440" cy="25908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88785" y="1041375"/>
            <a:ext cx="3966744" cy="262796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3027" y="25938"/>
            <a:ext cx="7886700" cy="1325563"/>
          </a:xfrm>
        </p:spPr>
        <p:txBody>
          <a:bodyPr/>
          <a:lstStyle/>
          <a:p>
            <a:pPr algn="ctr"/>
            <a:r>
              <a:rPr lang="zh-CN" altLang="en-US" dirty="0"/>
              <a:t>外层钢罐天然放射性</a:t>
            </a:r>
            <a:r>
              <a:rPr lang="en-US" altLang="zh-CN" dirty="0"/>
              <a:t>K40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638127" y="6275549"/>
            <a:ext cx="2743200" cy="365125"/>
          </a:xfrm>
        </p:spPr>
        <p:txBody>
          <a:bodyPr/>
          <a:lstStyle/>
          <a:p>
            <a:fld id="{28D25092-86AA-40F9-BE47-31D0FD0E2806}" type="slidenum">
              <a:rPr lang="zh-CN" altLang="en-US" smtClean="0"/>
              <a:t>8</a:t>
            </a:fld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425829" y="1355804"/>
            <a:ext cx="1527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0.15keV~1keV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5541875" y="3725433"/>
            <a:ext cx="0" cy="251964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5541876" y="4156972"/>
            <a:ext cx="423081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5732944" y="4266155"/>
            <a:ext cx="1746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多作用点</a:t>
            </a:r>
            <a:r>
              <a:rPr lang="en-US" altLang="zh-CN" dirty="0">
                <a:solidFill>
                  <a:srgbClr val="FF0000"/>
                </a:solidFill>
              </a:rPr>
              <a:t>cut</a:t>
            </a:r>
          </a:p>
          <a:p>
            <a:r>
              <a:rPr lang="zh-CN" altLang="en-US" dirty="0">
                <a:solidFill>
                  <a:srgbClr val="FF0000"/>
                </a:solidFill>
              </a:rPr>
              <a:t>间距</a:t>
            </a:r>
            <a:r>
              <a:rPr lang="en-US" altLang="zh-CN" dirty="0">
                <a:solidFill>
                  <a:srgbClr val="FF0000"/>
                </a:solidFill>
              </a:rPr>
              <a:t>&gt;5cm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20953" y="1746912"/>
            <a:ext cx="2397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aseline="30000" dirty="0"/>
              <a:t>40</a:t>
            </a:r>
            <a:r>
              <a:rPr lang="en-US" altLang="zh-CN" sz="2000" dirty="0"/>
              <a:t>K</a:t>
            </a:r>
            <a:r>
              <a:rPr lang="zh-CN" altLang="en-US" sz="2000" dirty="0"/>
              <a:t>：</a:t>
            </a:r>
            <a:r>
              <a:rPr lang="en-US" altLang="zh-CN" sz="2000" dirty="0"/>
              <a:t>1.5049MeV  γ</a:t>
            </a:r>
          </a:p>
          <a:p>
            <a:r>
              <a:rPr lang="en-US" altLang="zh-CN" sz="2000" dirty="0"/>
              <a:t>1000</a:t>
            </a:r>
            <a:r>
              <a:rPr lang="zh-CN" altLang="en-US" sz="2000" dirty="0"/>
              <a:t>万次衰变</a:t>
            </a:r>
          </a:p>
        </p:txBody>
      </p:sp>
      <p:sp>
        <p:nvSpPr>
          <p:cNvPr id="11" name="矩形 10"/>
          <p:cNvSpPr/>
          <p:nvPr/>
        </p:nvSpPr>
        <p:spPr>
          <a:xfrm>
            <a:off x="8903861" y="5256412"/>
            <a:ext cx="1588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cut_energy=</a:t>
            </a:r>
            <a:r>
              <a:rPr lang="en-US" altLang="zh-CN" dirty="0"/>
              <a:t>92</a:t>
            </a:r>
            <a:endParaRPr lang="zh-CN" altLang="en-US" dirty="0"/>
          </a:p>
        </p:txBody>
      </p:sp>
      <p:cxnSp>
        <p:nvCxnSpPr>
          <p:cNvPr id="16" name="直接连接符 15"/>
          <p:cNvCxnSpPr/>
          <p:nvPr/>
        </p:nvCxnSpPr>
        <p:spPr>
          <a:xfrm flipH="1" flipV="1">
            <a:off x="8396180" y="1975104"/>
            <a:ext cx="3306" cy="328130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8372054" y="2623712"/>
            <a:ext cx="423081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8732284" y="2688031"/>
            <a:ext cx="1852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外罐能量沉积</a:t>
            </a:r>
            <a:r>
              <a:rPr lang="en-US" altLang="zh-CN" dirty="0">
                <a:solidFill>
                  <a:srgbClr val="FF0000"/>
                </a:solidFill>
              </a:rPr>
              <a:t>cut &gt;100keV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294444" y="1041375"/>
            <a:ext cx="35125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/>
              <a:t>dybsim_K40_CryoOuter_20181023.root</a:t>
            </a:r>
            <a:endParaRPr lang="zh-CN" altLang="en-US" sz="1600" dirty="0"/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9748" y="3794482"/>
            <a:ext cx="3636059" cy="250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26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/>
              <a:t>0-3MeV</a:t>
            </a:r>
            <a:r>
              <a:rPr lang="zh-CN" altLang="en-US" sz="3600" dirty="0"/>
              <a:t>能量粒子平均入射检测探测器对谱型的影响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25092-86AA-40F9-BE47-31D0FD0E2806}" type="slidenum">
              <a:rPr lang="zh-CN" altLang="en-US" smtClean="0"/>
              <a:t>9</a:t>
            </a:fld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615" y="1716622"/>
            <a:ext cx="6677025" cy="4857750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>
            <a:off x="914400" y="5038344"/>
            <a:ext cx="6025896" cy="0"/>
          </a:xfrm>
          <a:prstGeom prst="line">
            <a:avLst/>
          </a:prstGeom>
          <a:ln w="19050">
            <a:solidFill>
              <a:srgbClr val="703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7650" y="1716622"/>
            <a:ext cx="5420678" cy="3953543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>
            <a:off x="6781800" y="4404360"/>
            <a:ext cx="4913376" cy="0"/>
          </a:xfrm>
          <a:prstGeom prst="line">
            <a:avLst/>
          </a:prstGeom>
          <a:ln w="19050">
            <a:solidFill>
              <a:srgbClr val="703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125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858</Words>
  <Application>Microsoft Office PowerPoint</Application>
  <PresentationFormat>宽屏</PresentationFormat>
  <Paragraphs>184</Paragraphs>
  <Slides>12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CMR9</vt:lpstr>
      <vt:lpstr>等线</vt:lpstr>
      <vt:lpstr>等线 Light</vt:lpstr>
      <vt:lpstr>Arial</vt:lpstr>
      <vt:lpstr>Times New Roman</vt:lpstr>
      <vt:lpstr>Wingdings</vt:lpstr>
      <vt:lpstr>Office 主题​​</vt:lpstr>
      <vt:lpstr>20181030</vt:lpstr>
      <vt:lpstr>Geant4探测器本底模拟</vt:lpstr>
      <vt:lpstr>内层钢罐天然放射性Th-232</vt:lpstr>
      <vt:lpstr>外层钢罐天然放射性Th-232</vt:lpstr>
      <vt:lpstr>内层钢罐天然放射性U-238</vt:lpstr>
      <vt:lpstr>外层钢罐天然放射性U-238</vt:lpstr>
      <vt:lpstr>内层钢罐天然放射性K40</vt:lpstr>
      <vt:lpstr>外层钢罐天然放射性K40</vt:lpstr>
      <vt:lpstr>0-3MeV能量粒子平均入射检测探测器对谱型的影响</vt:lpstr>
      <vt:lpstr>探测器钢罐本底</vt:lpstr>
      <vt:lpstr>Muon计数带来的探测器死时间讨论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20181030</dc:title>
  <dc:creator>wei yuting</dc:creator>
  <cp:lastModifiedBy>wei yuting</cp:lastModifiedBy>
  <cp:revision>1</cp:revision>
  <dcterms:created xsi:type="dcterms:W3CDTF">2018-10-31T03:16:41Z</dcterms:created>
  <dcterms:modified xsi:type="dcterms:W3CDTF">2018-10-31T03:17:24Z</dcterms:modified>
</cp:coreProperties>
</file>