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347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118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03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043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361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16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37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01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96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98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82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F3D59-CE35-427C-BB62-6A656B0256AC}" type="datetimeFigureOut">
              <a:rPr lang="zh-CN" altLang="en-US" smtClean="0"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31861-4E52-480C-B504-18736C1C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15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500" dirty="0" smtClean="0"/>
              <a:t>Train model using </a:t>
            </a:r>
            <a:r>
              <a:rPr lang="en-US" altLang="zh-CN" sz="3500" dirty="0" err="1" smtClean="0"/>
              <a:t>GBBhabha</a:t>
            </a:r>
            <a:r>
              <a:rPr lang="en-US" altLang="zh-CN" sz="3500" dirty="0" smtClean="0"/>
              <a:t> data</a:t>
            </a:r>
            <a:endParaRPr lang="zh-CN" altLang="en-US" sz="35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104409"/>
            <a:ext cx="6858000" cy="1153390"/>
          </a:xfrm>
        </p:spPr>
        <p:txBody>
          <a:bodyPr/>
          <a:lstStyle/>
          <a:p>
            <a:r>
              <a:rPr lang="en-US" altLang="zh-CN" dirty="0" smtClean="0"/>
              <a:t>Long </a:t>
            </a:r>
            <a:r>
              <a:rPr lang="en-US" altLang="zh-CN" dirty="0" err="1" smtClean="0"/>
              <a:t>Peixun</a:t>
            </a:r>
            <a:endParaRPr lang="en-US" altLang="zh-CN" dirty="0"/>
          </a:p>
          <a:p>
            <a:r>
              <a:rPr lang="en-US" altLang="zh-CN" dirty="0" smtClean="0"/>
              <a:t>2018.11.15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22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549742"/>
            <a:ext cx="3627222" cy="362722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78" y="2549741"/>
            <a:ext cx="3627222" cy="362722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Try using ML model for actual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en-US" altLang="zh-CN" dirty="0" smtClean="0"/>
              <a:t>Some events lost whole tracks, and the reason is T-cut.</a:t>
            </a:r>
          </a:p>
          <a:p>
            <a:pPr lvl="1"/>
            <a:r>
              <a:rPr lang="en-US" altLang="zh-CN" dirty="0" smtClean="0"/>
              <a:t>Raw data don’t have </a:t>
            </a:r>
            <a:r>
              <a:rPr lang="en-US" altLang="zh-CN" dirty="0" smtClean="0">
                <a:solidFill>
                  <a:srgbClr val="C00000"/>
                </a:solidFill>
              </a:rPr>
              <a:t>t</a:t>
            </a:r>
            <a:r>
              <a:rPr lang="en-US" altLang="zh-CN" sz="1100" dirty="0" smtClean="0">
                <a:solidFill>
                  <a:srgbClr val="C00000"/>
                </a:solidFill>
              </a:rPr>
              <a:t>0 </a:t>
            </a:r>
            <a:r>
              <a:rPr lang="en-US" altLang="zh-CN" sz="1700" dirty="0" smtClean="0"/>
              <a:t>(let t</a:t>
            </a:r>
            <a:r>
              <a:rPr lang="en-US" altLang="zh-CN" sz="1100" dirty="0" smtClean="0"/>
              <a:t>0</a:t>
            </a:r>
            <a:r>
              <a:rPr lang="en-US" altLang="zh-CN" sz="1700" dirty="0" smtClean="0"/>
              <a:t>=0 in program)</a:t>
            </a:r>
          </a:p>
          <a:p>
            <a:pPr lvl="1"/>
            <a:r>
              <a:rPr lang="en-US" altLang="zh-CN" sz="1700" dirty="0"/>
              <a:t>T &lt; 25ns or T &gt; 800ns </a:t>
            </a:r>
            <a:r>
              <a:rPr lang="en-US" altLang="zh-CN" sz="1700" dirty="0">
                <a:sym typeface="Wingdings" panose="05000000000000000000" pitchFamily="2" charset="2"/>
              </a:rPr>
              <a:t> background</a:t>
            </a:r>
            <a:endParaRPr lang="zh-CN" altLang="en-US" sz="1700" dirty="0"/>
          </a:p>
          <a:p>
            <a:endParaRPr lang="zh-CN" altLang="en-US" sz="1400" dirty="0"/>
          </a:p>
        </p:txBody>
      </p:sp>
      <p:sp>
        <p:nvSpPr>
          <p:cNvPr id="7" name="文本框 6"/>
          <p:cNvSpPr txBox="1"/>
          <p:nvPr/>
        </p:nvSpPr>
        <p:spPr>
          <a:xfrm>
            <a:off x="1407571" y="5998955"/>
            <a:ext cx="270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I</a:t>
            </a:r>
            <a:r>
              <a:rPr lang="en-US" altLang="zh-CN" dirty="0" smtClean="0"/>
              <a:t>ncluding T-cut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034793" y="5998955"/>
            <a:ext cx="270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Without T-cut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722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GBBhabha</a:t>
            </a:r>
            <a:r>
              <a:rPr lang="en-US" altLang="zh-CN" dirty="0" smtClean="0"/>
              <a:t> Training and testing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Signal</a:t>
            </a:r>
          </a:p>
          <a:p>
            <a:pPr lvl="1"/>
            <a:r>
              <a:rPr lang="en-US" altLang="zh-CN" dirty="0" smtClean="0"/>
              <a:t>Day = 171210,  Run = 52962;</a:t>
            </a:r>
          </a:p>
          <a:p>
            <a:pPr lvl="1"/>
            <a:r>
              <a:rPr lang="en-US" altLang="zh-CN" dirty="0" smtClean="0"/>
              <a:t>Only reserve events with 2 tracks;</a:t>
            </a:r>
          </a:p>
          <a:p>
            <a:pPr lvl="1"/>
            <a:r>
              <a:rPr lang="en-US" altLang="zh-CN" dirty="0" smtClean="0"/>
              <a:t>Divide it into 6 parts to cross validation;</a:t>
            </a:r>
          </a:p>
          <a:p>
            <a:pPr lvl="1"/>
            <a:r>
              <a:rPr lang="en-US" altLang="zh-CN" dirty="0" smtClean="0"/>
              <a:t>~10000 events per part, ~60000 events total.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Mix random trigger background with same run(52962).</a:t>
            </a:r>
          </a:p>
          <a:p>
            <a:pPr lvl="1"/>
            <a:r>
              <a:rPr lang="en-US" altLang="zh-CN" dirty="0" smtClean="0"/>
              <a:t>Trying reconstructing background, and discard events which have tracks.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87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Model parameter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Neural Network</a:t>
                </a:r>
              </a:p>
              <a:p>
                <a:pPr lvl="1"/>
                <a:r>
                  <a:rPr lang="en-US" altLang="zh-CN" dirty="0" smtClean="0"/>
                  <a:t>24 features</a:t>
                </a:r>
              </a:p>
              <a:p>
                <a:pPr lvl="2"/>
                <a:r>
                  <a:rPr lang="en-US" altLang="zh-CN" dirty="0" smtClean="0"/>
                  <a:t>4 direct feature: T, Q, r, phi</a:t>
                </a:r>
              </a:p>
              <a:p>
                <a:pPr lvl="2"/>
                <a:r>
                  <a:rPr lang="en-US" altLang="zh-CN" dirty="0" smtClean="0"/>
                  <a:t>20 neighbor feature</a:t>
                </a:r>
              </a:p>
              <a:p>
                <a:pPr lvl="1"/>
                <a:r>
                  <a:rPr lang="en-US" altLang="zh-CN" dirty="0" smtClean="0"/>
                  <a:t>2 hidden layer, 256 nodes per layer</a:t>
                </a:r>
              </a:p>
              <a:p>
                <a:pPr lvl="1"/>
                <a:r>
                  <a:rPr lang="en-US" altLang="zh-CN" dirty="0" smtClean="0"/>
                  <a:t>Output: {0, 1}</a:t>
                </a:r>
              </a:p>
              <a:p>
                <a:pPr lvl="2"/>
                <a:r>
                  <a:rPr lang="en-US" altLang="zh-CN" dirty="0" smtClean="0"/>
                  <a:t>0 – background, 1 – signal</a:t>
                </a:r>
              </a:p>
              <a:p>
                <a:pPr lvl="1"/>
                <a:r>
                  <a:rPr lang="en-US" altLang="zh-CN" dirty="0" smtClean="0"/>
                  <a:t>Loss function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𝐿𝑜𝑠𝑠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=−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acc>
                              <m:accPr>
                                <m:chr m:val="̂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</m:func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Epoch = 1, </a:t>
                </a:r>
                <a:r>
                  <a:rPr lang="en-US" altLang="zh-CN" dirty="0" err="1" smtClean="0"/>
                  <a:t>batchsize</a:t>
                </a:r>
                <a:r>
                  <a:rPr lang="en-US" altLang="zh-CN" dirty="0" smtClean="0"/>
                  <a:t> = 128</a:t>
                </a:r>
              </a:p>
              <a:p>
                <a:pPr lvl="1"/>
                <a:r>
                  <a:rPr lang="en-US" altLang="zh-CN" dirty="0"/>
                  <a:t>T</a:t>
                </a:r>
                <a:r>
                  <a:rPr lang="en-US" altLang="zh-CN" dirty="0" smtClean="0"/>
                  <a:t>hreshold = 0.5</a:t>
                </a:r>
              </a:p>
              <a:p>
                <a:r>
                  <a:rPr lang="en-US" altLang="zh-CN" dirty="0" smtClean="0"/>
                  <a:t>Cut Model</a:t>
                </a:r>
              </a:p>
              <a:p>
                <a:pPr lvl="1"/>
                <a:r>
                  <a:rPr lang="en-US" altLang="zh-CN" dirty="0" smtClean="0"/>
                  <a:t>T &lt; 25ns or T &gt; 800ns </a:t>
                </a:r>
                <a:r>
                  <a:rPr lang="en-US" altLang="zh-CN" dirty="0" smtClean="0">
                    <a:sym typeface="Wingdings" panose="05000000000000000000" pitchFamily="2" charset="2"/>
                  </a:rPr>
                  <a:t> background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81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 validation result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67" y="1278876"/>
            <a:ext cx="5292941" cy="5292941"/>
          </a:xfrm>
        </p:spPr>
      </p:pic>
      <p:sp>
        <p:nvSpPr>
          <p:cNvPr id="5" name="线形标注 2(无边框) 4"/>
          <p:cNvSpPr/>
          <p:nvPr/>
        </p:nvSpPr>
        <p:spPr>
          <a:xfrm>
            <a:off x="6430599" y="1624664"/>
            <a:ext cx="1362582" cy="966354"/>
          </a:xfrm>
          <a:prstGeom prst="callout2">
            <a:avLst>
              <a:gd name="adj1" fmla="val 62083"/>
              <a:gd name="adj2" fmla="val -1591"/>
              <a:gd name="adj3" fmla="val 62083"/>
              <a:gd name="adj4" fmla="val -16667"/>
              <a:gd name="adj5" fmla="val 92070"/>
              <a:gd name="adj6" fmla="val -4851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Average</a:t>
            </a:r>
          </a:p>
          <a:p>
            <a:pPr algn="ctr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SR: 98.99%</a:t>
            </a:r>
          </a:p>
          <a:p>
            <a:pPr algn="ctr"/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BR: 84.75%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90408" y="3850556"/>
            <a:ext cx="249519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Compare with old data:</a:t>
            </a:r>
          </a:p>
          <a:p>
            <a:r>
              <a:rPr lang="en-US" altLang="zh-CN" sz="1600" dirty="0" err="1" smtClean="0"/>
              <a:t>BBhabha</a:t>
            </a:r>
            <a:r>
              <a:rPr lang="en-US" altLang="zh-CN" sz="1600" dirty="0" smtClean="0"/>
              <a:t>, background not discard tracks</a:t>
            </a:r>
          </a:p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SR: 98.80%</a:t>
            </a:r>
          </a:p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BR: 78.56%</a:t>
            </a:r>
          </a:p>
        </p:txBody>
      </p:sp>
    </p:spTree>
    <p:extLst>
      <p:ext uri="{BB962C8B-B14F-4D97-AF65-F5344CB8AC3E}">
        <p14:creationId xmlns:p14="http://schemas.microsoft.com/office/powerpoint/2010/main" val="156604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23" y="467591"/>
            <a:ext cx="5746173" cy="5746173"/>
          </a:xfrm>
          <a:prstGeom prst="rect">
            <a:avLst/>
          </a:prstGeom>
        </p:spPr>
      </p:pic>
      <p:sp>
        <p:nvSpPr>
          <p:cNvPr id="3" name="线形标注 2(无边框) 2"/>
          <p:cNvSpPr/>
          <p:nvPr/>
        </p:nvSpPr>
        <p:spPr>
          <a:xfrm>
            <a:off x="6375472" y="1204955"/>
            <a:ext cx="1127414" cy="966354"/>
          </a:xfrm>
          <a:prstGeom prst="callout2">
            <a:avLst>
              <a:gd name="adj1" fmla="val 62083"/>
              <a:gd name="adj2" fmla="val -1591"/>
              <a:gd name="adj3" fmla="val 62083"/>
              <a:gd name="adj4" fmla="val -16667"/>
              <a:gd name="adj5" fmla="val 89919"/>
              <a:gd name="adj6" fmla="val -5772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accent2">
                    <a:lumMod val="75000"/>
                  </a:schemeClr>
                </a:solidFill>
              </a:rPr>
              <a:t>Average</a:t>
            </a:r>
          </a:p>
          <a:p>
            <a:pPr algn="ctr"/>
            <a:r>
              <a:rPr lang="en-US" altLang="zh-CN" sz="1600" dirty="0" smtClean="0">
                <a:solidFill>
                  <a:schemeClr val="accent2">
                    <a:lumMod val="75000"/>
                  </a:schemeClr>
                </a:solidFill>
              </a:rPr>
              <a:t>SR: 98.80%</a:t>
            </a:r>
          </a:p>
          <a:p>
            <a:pPr algn="ctr"/>
            <a:r>
              <a:rPr lang="en-US" altLang="zh-CN" sz="1600" dirty="0" smtClean="0">
                <a:solidFill>
                  <a:schemeClr val="accent2">
                    <a:lumMod val="75000"/>
                  </a:schemeClr>
                </a:solidFill>
              </a:rPr>
              <a:t>BR:78.56%</a:t>
            </a:r>
            <a:endParaRPr lang="zh-CN" alt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44925" y="4966070"/>
            <a:ext cx="254837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Old data:</a:t>
            </a:r>
          </a:p>
          <a:p>
            <a:r>
              <a:rPr lang="en-US" altLang="zh-CN" sz="1600" dirty="0" err="1" smtClean="0"/>
              <a:t>BBhabha</a:t>
            </a:r>
            <a:r>
              <a:rPr lang="en-US" altLang="zh-CN" sz="1600" dirty="0" smtClean="0"/>
              <a:t>, background not discard tracks</a:t>
            </a:r>
          </a:p>
        </p:txBody>
      </p:sp>
    </p:spTree>
    <p:extLst>
      <p:ext uri="{BB962C8B-B14F-4D97-AF65-F5344CB8AC3E}">
        <p14:creationId xmlns:p14="http://schemas.microsoft.com/office/powerpoint/2010/main" val="13930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278" y="1027907"/>
            <a:ext cx="5649444" cy="5649444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 validation result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704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878" y="1027907"/>
            <a:ext cx="5626244" cy="5626244"/>
          </a:xfr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 validation result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162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Try using ML model for actual data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Test data</a:t>
            </a:r>
          </a:p>
          <a:p>
            <a:pPr lvl="1"/>
            <a:r>
              <a:rPr lang="en-US" altLang="zh-CN" dirty="0" smtClean="0"/>
              <a:t>Day = 180101, Run = 53335</a:t>
            </a:r>
          </a:p>
          <a:p>
            <a:pPr lvl="1"/>
            <a:r>
              <a:rPr lang="en-US" altLang="zh-CN" dirty="0" smtClean="0"/>
              <a:t>Get all hits without reconstruction.</a:t>
            </a:r>
          </a:p>
          <a:p>
            <a:pPr lvl="1"/>
            <a:r>
              <a:rPr lang="en-US" altLang="zh-CN" dirty="0" smtClean="0"/>
              <a:t>All hits have no label.</a:t>
            </a:r>
          </a:p>
          <a:p>
            <a:r>
              <a:rPr lang="en-US" altLang="zh-CN" dirty="0" smtClean="0"/>
              <a:t>ML model</a:t>
            </a:r>
          </a:p>
          <a:p>
            <a:pPr lvl="1"/>
            <a:r>
              <a:rPr lang="en-US" altLang="zh-CN" dirty="0" smtClean="0"/>
              <a:t>Neural network with T-cut</a:t>
            </a:r>
          </a:p>
        </p:txBody>
      </p:sp>
    </p:spTree>
    <p:extLst>
      <p:ext uri="{BB962C8B-B14F-4D97-AF65-F5344CB8AC3E}">
        <p14:creationId xmlns:p14="http://schemas.microsoft.com/office/powerpoint/2010/main" val="32375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64" y="0"/>
            <a:ext cx="3451118" cy="345111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64" y="3451118"/>
            <a:ext cx="3449781" cy="344978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345" y="3451118"/>
            <a:ext cx="3449781" cy="344978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345" y="1336"/>
            <a:ext cx="3449781" cy="344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246</Words>
  <Application>Microsoft Office PowerPoint</Application>
  <PresentationFormat>全屏显示(4:3)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Cambria Math</vt:lpstr>
      <vt:lpstr>Wingdings</vt:lpstr>
      <vt:lpstr>Office 主题</vt:lpstr>
      <vt:lpstr>Train model using GBBhabha data</vt:lpstr>
      <vt:lpstr>GBBhabha Training and testing data</vt:lpstr>
      <vt:lpstr>Model parameter</vt:lpstr>
      <vt:lpstr>Cross validation result</vt:lpstr>
      <vt:lpstr>PowerPoint 演示文稿</vt:lpstr>
      <vt:lpstr>Cross validation result</vt:lpstr>
      <vt:lpstr>Cross validation result</vt:lpstr>
      <vt:lpstr>Try using ML model for actual data</vt:lpstr>
      <vt:lpstr>PowerPoint 演示文稿</vt:lpstr>
      <vt:lpstr>Try using ML model for actual data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MgcosA</dc:creator>
  <cp:lastModifiedBy>MgcosA</cp:lastModifiedBy>
  <cp:revision>31</cp:revision>
  <dcterms:created xsi:type="dcterms:W3CDTF">2018-11-15T01:39:27Z</dcterms:created>
  <dcterms:modified xsi:type="dcterms:W3CDTF">2018-11-15T06:10:09Z</dcterms:modified>
</cp:coreProperties>
</file>