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71" r:id="rId11"/>
    <p:sldId id="265" r:id="rId12"/>
    <p:sldId id="270" r:id="rId13"/>
    <p:sldId id="268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41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36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36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790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70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273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324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78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82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7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36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1E2D0-D955-4598-AF61-91CCE0ED6E97}" type="datetimeFigureOut">
              <a:rPr lang="zh-CN" altLang="en-US" smtClean="0"/>
              <a:t>2018/11/1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0420-7EEF-403B-B5AC-B30800802C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2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Fix a bug in </a:t>
            </a:r>
            <a:r>
              <a:rPr lang="en-US" altLang="zh-CN" sz="3600" dirty="0" err="1" smtClean="0"/>
              <a:t>BesVis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782290"/>
            <a:ext cx="6858000" cy="1475509"/>
          </a:xfrm>
        </p:spPr>
        <p:txBody>
          <a:bodyPr/>
          <a:lstStyle/>
          <a:p>
            <a:r>
              <a:rPr lang="en-US" altLang="zh-CN" dirty="0" smtClean="0"/>
              <a:t>Long </a:t>
            </a:r>
            <a:r>
              <a:rPr lang="en-US" altLang="zh-CN" dirty="0" err="1" smtClean="0"/>
              <a:t>Peixun</a:t>
            </a:r>
            <a:endParaRPr lang="en-US" altLang="zh-CN" dirty="0" smtClean="0"/>
          </a:p>
          <a:p>
            <a:r>
              <a:rPr lang="en-US" altLang="zh-CN" dirty="0" smtClean="0"/>
              <a:t>2018.11.1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707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Prediction value distribution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10" y="1464090"/>
            <a:ext cx="5050975" cy="5050975"/>
          </a:xfrm>
        </p:spPr>
      </p:pic>
      <p:sp>
        <p:nvSpPr>
          <p:cNvPr id="5" name="文本框 4"/>
          <p:cNvSpPr txBox="1"/>
          <p:nvPr/>
        </p:nvSpPr>
        <p:spPr>
          <a:xfrm>
            <a:off x="3735528" y="6207288"/>
            <a:ext cx="1672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Predict value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359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Result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Neighbor model:</a:t>
            </a:r>
          </a:p>
          <a:p>
            <a:pPr lvl="1"/>
            <a:r>
              <a:rPr lang="en-US" altLang="zh-CN" dirty="0" smtClean="0"/>
              <a:t>Signal reserve: </a:t>
            </a:r>
            <a:r>
              <a:rPr lang="en-US" altLang="zh-CN" dirty="0" smtClean="0"/>
              <a:t>99.24%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Background removal: </a:t>
            </a:r>
            <a:r>
              <a:rPr lang="en-US" altLang="zh-CN" dirty="0" smtClean="0"/>
              <a:t>59.91%</a:t>
            </a:r>
            <a:endParaRPr lang="en-US" altLang="zh-CN" dirty="0" smtClean="0"/>
          </a:p>
          <a:p>
            <a:r>
              <a:rPr lang="en-US" altLang="zh-CN" dirty="0" smtClean="0"/>
              <a:t>Simple cut model:</a:t>
            </a:r>
          </a:p>
          <a:p>
            <a:pPr lvl="1"/>
            <a:r>
              <a:rPr lang="en-US" altLang="zh-CN" dirty="0" err="1"/>
              <a:t>q</a:t>
            </a:r>
            <a:r>
              <a:rPr lang="en-US" altLang="zh-CN" dirty="0" err="1" smtClean="0"/>
              <a:t>cut</a:t>
            </a:r>
            <a:r>
              <a:rPr lang="en-US" altLang="zh-CN" dirty="0" smtClean="0"/>
              <a:t> = 115</a:t>
            </a:r>
          </a:p>
          <a:p>
            <a:pPr lvl="1"/>
            <a:r>
              <a:rPr lang="en-US" altLang="zh-CN" dirty="0" smtClean="0"/>
              <a:t>tcut1 = -50, tcut2 = 800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Signal reserve: </a:t>
            </a:r>
            <a:r>
              <a:rPr lang="en-US" altLang="zh-CN" dirty="0" smtClean="0"/>
              <a:t>98.99%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Background removal: </a:t>
            </a:r>
            <a:r>
              <a:rPr lang="en-US" altLang="zh-CN" dirty="0" smtClean="0"/>
              <a:t>68.00</a:t>
            </a:r>
            <a:r>
              <a:rPr lang="en-US" altLang="zh-CN" dirty="0" smtClean="0"/>
              <a:t>%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40884"/>
              </p:ext>
            </p:extLst>
          </p:nvPr>
        </p:nvGraphicFramePr>
        <p:xfrm>
          <a:off x="4048126" y="3078827"/>
          <a:ext cx="4114800" cy="1844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</a:tblGrid>
              <a:tr h="313314">
                <a:tc>
                  <a:txBody>
                    <a:bodyPr/>
                    <a:lstStyle/>
                    <a:p>
                      <a:r>
                        <a:rPr lang="en-US" altLang="zh-CN" b="1" dirty="0" smtClean="0">
                          <a:latin typeface="+mn-lt"/>
                          <a:ea typeface="+mn-ea"/>
                        </a:rPr>
                        <a:t>Simple Cut Model</a:t>
                      </a:r>
                    </a:p>
                  </a:txBody>
                  <a:tcPr/>
                </a:tc>
              </a:tr>
              <a:tr h="14161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if (ADC &lt; </a:t>
                      </a:r>
                      <a:r>
                        <a:rPr lang="en-US" altLang="zh-CN" dirty="0" err="1" smtClean="0">
                          <a:latin typeface="+mn-ea"/>
                          <a:ea typeface="+mn-ea"/>
                        </a:rPr>
                        <a:t>qcut</a:t>
                      </a:r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) return 0;</a:t>
                      </a:r>
                    </a:p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else</a:t>
                      </a:r>
                    </a:p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{</a:t>
                      </a:r>
                    </a:p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   if (</a:t>
                      </a:r>
                      <a:r>
                        <a:rPr lang="en-US" altLang="zh-CN" dirty="0" err="1" smtClean="0">
                          <a:latin typeface="+mn-ea"/>
                          <a:ea typeface="+mn-ea"/>
                        </a:rPr>
                        <a:t>rawtime</a:t>
                      </a:r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&gt; tcut1 &amp;&amp; </a:t>
                      </a:r>
                      <a:r>
                        <a:rPr lang="en-US" altLang="zh-CN" dirty="0" err="1" smtClean="0">
                          <a:latin typeface="+mn-ea"/>
                          <a:ea typeface="+mn-ea"/>
                        </a:rPr>
                        <a:t>rawtime</a:t>
                      </a:r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&lt; tcut2)</a:t>
                      </a:r>
                    </a:p>
                    <a:p>
                      <a:r>
                        <a:rPr lang="en-US" altLang="zh-CN" baseline="0" dirty="0" smtClean="0">
                          <a:latin typeface="+mn-ea"/>
                          <a:ea typeface="+mn-ea"/>
                        </a:rPr>
                        <a:t>        </a:t>
                      </a:r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return 1;</a:t>
                      </a:r>
                    </a:p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    else return 0;</a:t>
                      </a:r>
                    </a:p>
                    <a:p>
                      <a:r>
                        <a:rPr lang="en-US" altLang="zh-CN" dirty="0" smtClean="0">
                          <a:latin typeface="+mn-ea"/>
                          <a:ea typeface="+mn-ea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39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Distribution of </a:t>
            </a:r>
            <a:r>
              <a:rPr lang="en-US" altLang="zh-CN" dirty="0" err="1" smtClean="0"/>
              <a:t>rawtime</a:t>
            </a:r>
            <a:r>
              <a:rPr lang="en-US" altLang="zh-CN" dirty="0" smtClean="0"/>
              <a:t> and ADC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45" y="1690689"/>
            <a:ext cx="4253705" cy="4253705"/>
          </a:xfr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696244"/>
            <a:ext cx="4248150" cy="4248150"/>
          </a:xfrm>
        </p:spPr>
      </p:pic>
    </p:spTree>
    <p:extLst>
      <p:ext uri="{BB962C8B-B14F-4D97-AF65-F5344CB8AC3E}">
        <p14:creationId xmlns:p14="http://schemas.microsoft.com/office/powerpoint/2010/main" val="5312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Cut Model Display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45" y="1690689"/>
            <a:ext cx="4253705" cy="4253705"/>
          </a:xfrm>
        </p:spPr>
      </p:pic>
      <p:pic>
        <p:nvPicPr>
          <p:cNvPr id="3" name="内容占位符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49" y="1690689"/>
            <a:ext cx="4253705" cy="4253705"/>
          </a:xfrm>
        </p:spPr>
      </p:pic>
    </p:spTree>
    <p:extLst>
      <p:ext uri="{BB962C8B-B14F-4D97-AF65-F5344CB8AC3E}">
        <p14:creationId xmlns:p14="http://schemas.microsoft.com/office/powerpoint/2010/main" val="18219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Neighbor Model Display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45" y="1690689"/>
            <a:ext cx="4253705" cy="4253705"/>
          </a:xfrm>
        </p:spPr>
      </p:pic>
      <p:pic>
        <p:nvPicPr>
          <p:cNvPr id="3" name="内容占位符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49" y="1690689"/>
            <a:ext cx="4253705" cy="4253705"/>
          </a:xfrm>
        </p:spPr>
      </p:pic>
    </p:spTree>
    <p:extLst>
      <p:ext uri="{BB962C8B-B14F-4D97-AF65-F5344CB8AC3E}">
        <p14:creationId xmlns:p14="http://schemas.microsoft.com/office/powerpoint/2010/main" val="6952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Mix cut model and neighbor model</a:t>
            </a:r>
            <a:endParaRPr lang="zh-CN" altLang="en-US" dirty="0"/>
          </a:p>
        </p:txBody>
      </p:sp>
      <p:sp>
        <p:nvSpPr>
          <p:cNvPr id="33" name="内容占位符 32"/>
          <p:cNvSpPr>
            <a:spLocks noGrp="1"/>
          </p:cNvSpPr>
          <p:nvPr>
            <p:ph idx="1"/>
          </p:nvPr>
        </p:nvSpPr>
        <p:spPr>
          <a:xfrm>
            <a:off x="628650" y="4714875"/>
            <a:ext cx="7886700" cy="1462088"/>
          </a:xfrm>
        </p:spPr>
        <p:txBody>
          <a:bodyPr/>
          <a:lstStyle/>
          <a:p>
            <a:r>
              <a:rPr lang="en-US" altLang="zh-CN" dirty="0" smtClean="0"/>
              <a:t>Test Result:</a:t>
            </a:r>
          </a:p>
          <a:p>
            <a:pPr lvl="1"/>
            <a:r>
              <a:rPr lang="en-US" altLang="zh-CN" dirty="0" smtClean="0"/>
              <a:t>Signal Reserve: </a:t>
            </a:r>
            <a:r>
              <a:rPr lang="en-US" altLang="zh-CN" dirty="0" smtClean="0"/>
              <a:t>98.81%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Background Removal: </a:t>
            </a:r>
            <a:r>
              <a:rPr lang="en-US" altLang="zh-CN" dirty="0" smtClean="0"/>
              <a:t>82.67%</a:t>
            </a:r>
            <a:endParaRPr lang="zh-CN" altLang="en-US" dirty="0"/>
          </a:p>
        </p:txBody>
      </p:sp>
      <p:grpSp>
        <p:nvGrpSpPr>
          <p:cNvPr id="31" name="组合 30"/>
          <p:cNvGrpSpPr/>
          <p:nvPr/>
        </p:nvGrpSpPr>
        <p:grpSpPr>
          <a:xfrm>
            <a:off x="2409825" y="1690689"/>
            <a:ext cx="4048125" cy="2524122"/>
            <a:chOff x="1914525" y="1666878"/>
            <a:chExt cx="5200650" cy="3452820"/>
          </a:xfrm>
        </p:grpSpPr>
        <p:sp>
          <p:nvSpPr>
            <p:cNvPr id="6" name="圆角矩形 5"/>
            <p:cNvSpPr/>
            <p:nvPr/>
          </p:nvSpPr>
          <p:spPr>
            <a:xfrm>
              <a:off x="3381376" y="1666878"/>
              <a:ext cx="2095500" cy="36194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Test Item</a:t>
              </a:r>
              <a:endParaRPr lang="zh-CN" altLang="en-US" sz="1600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1914525" y="2792416"/>
              <a:ext cx="2371725" cy="40005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Neighbor Model</a:t>
              </a:r>
              <a:endParaRPr lang="zh-CN" altLang="en-US" sz="1600" dirty="0"/>
            </a:p>
          </p:txBody>
        </p:sp>
        <p:sp>
          <p:nvSpPr>
            <p:cNvPr id="8" name="矩形 7"/>
            <p:cNvSpPr/>
            <p:nvPr/>
          </p:nvSpPr>
          <p:spPr>
            <a:xfrm>
              <a:off x="4743450" y="2792416"/>
              <a:ext cx="2371725" cy="40005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Simple Cut Model</a:t>
              </a:r>
              <a:endParaRPr lang="zh-CN" altLang="en-US" sz="1600" dirty="0"/>
            </a:p>
          </p:txBody>
        </p:sp>
        <p:cxnSp>
          <p:nvCxnSpPr>
            <p:cNvPr id="15" name="肘形连接符 14"/>
            <p:cNvCxnSpPr>
              <a:stCxn id="6" idx="2"/>
              <a:endCxn id="7" idx="0"/>
            </p:cNvCxnSpPr>
            <p:nvPr/>
          </p:nvCxnSpPr>
          <p:spPr>
            <a:xfrm rot="5400000">
              <a:off x="3382962" y="1746251"/>
              <a:ext cx="763591" cy="132873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连接符 17"/>
            <p:cNvCxnSpPr>
              <a:stCxn id="6" idx="2"/>
              <a:endCxn id="8" idx="0"/>
            </p:cNvCxnSpPr>
            <p:nvPr/>
          </p:nvCxnSpPr>
          <p:spPr>
            <a:xfrm rot="16200000" flipH="1">
              <a:off x="4797424" y="1660526"/>
              <a:ext cx="763591" cy="150018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矩形 19"/>
            <p:cNvSpPr/>
            <p:nvPr/>
          </p:nvSpPr>
          <p:spPr>
            <a:xfrm>
              <a:off x="3886796" y="3956057"/>
              <a:ext cx="1084660" cy="40005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&amp;</a:t>
              </a:r>
              <a:endParaRPr lang="zh-CN" altLang="en-US" dirty="0"/>
            </a:p>
          </p:txBody>
        </p:sp>
        <p:cxnSp>
          <p:nvCxnSpPr>
            <p:cNvPr id="22" name="肘形连接符 21"/>
            <p:cNvCxnSpPr>
              <a:stCxn id="7" idx="2"/>
              <a:endCxn id="20" idx="0"/>
            </p:cNvCxnSpPr>
            <p:nvPr/>
          </p:nvCxnSpPr>
          <p:spPr>
            <a:xfrm rot="16200000" flipH="1">
              <a:off x="3382962" y="2909892"/>
              <a:ext cx="763591" cy="1328738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肘形连接符 24"/>
            <p:cNvCxnSpPr>
              <a:stCxn id="8" idx="2"/>
              <a:endCxn id="20" idx="0"/>
            </p:cNvCxnSpPr>
            <p:nvPr/>
          </p:nvCxnSpPr>
          <p:spPr>
            <a:xfrm rot="5400000">
              <a:off x="4797425" y="2824168"/>
              <a:ext cx="763591" cy="1500187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圆角矩形 26"/>
            <p:cNvSpPr/>
            <p:nvPr/>
          </p:nvSpPr>
          <p:spPr>
            <a:xfrm>
              <a:off x="3782914" y="4757748"/>
              <a:ext cx="1292423" cy="36195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Result</a:t>
              </a:r>
              <a:endParaRPr lang="zh-CN" altLang="en-US" dirty="0"/>
            </a:p>
          </p:txBody>
        </p:sp>
        <p:cxnSp>
          <p:nvCxnSpPr>
            <p:cNvPr id="29" name="直接箭头连接符 28"/>
            <p:cNvCxnSpPr>
              <a:stCxn id="20" idx="2"/>
              <a:endCxn id="27" idx="0"/>
            </p:cNvCxnSpPr>
            <p:nvPr/>
          </p:nvCxnSpPr>
          <p:spPr>
            <a:xfrm>
              <a:off x="4429126" y="4356107"/>
              <a:ext cx="0" cy="4016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本框 33"/>
          <p:cNvSpPr txBox="1"/>
          <p:nvPr/>
        </p:nvSpPr>
        <p:spPr>
          <a:xfrm>
            <a:off x="5957033" y="2931518"/>
            <a:ext cx="20279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Parameters:</a:t>
            </a:r>
          </a:p>
          <a:p>
            <a:r>
              <a:rPr lang="en-US" altLang="zh-CN" sz="1400" dirty="0" err="1" smtClean="0"/>
              <a:t>qcut</a:t>
            </a:r>
            <a:r>
              <a:rPr lang="en-US" altLang="zh-CN" sz="1400" dirty="0" smtClean="0"/>
              <a:t> = 100</a:t>
            </a:r>
          </a:p>
          <a:p>
            <a:r>
              <a:rPr lang="en-US" altLang="zh-CN" sz="1400" dirty="0" smtClean="0"/>
              <a:t>tcut1 = -50, tcut2 = 1000</a:t>
            </a:r>
          </a:p>
        </p:txBody>
      </p:sp>
    </p:spTree>
    <p:extLst>
      <p:ext uri="{BB962C8B-B14F-4D97-AF65-F5344CB8AC3E}">
        <p14:creationId xmlns:p14="http://schemas.microsoft.com/office/powerpoint/2010/main" val="41438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Mix Model Display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58194"/>
            <a:ext cx="3886200" cy="3886200"/>
          </a:xfr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2559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bug in </a:t>
            </a:r>
            <a:r>
              <a:rPr lang="en-US" altLang="zh-CN" dirty="0" err="1" smtClean="0"/>
              <a:t>BesVis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en-US" altLang="zh-CN" dirty="0" smtClean="0"/>
              <a:t>When open </a:t>
            </a:r>
            <a:r>
              <a:rPr lang="en-US" altLang="zh-CN" dirty="0" err="1" smtClean="0"/>
              <a:t>rtraw</a:t>
            </a:r>
            <a:r>
              <a:rPr lang="en-US" altLang="zh-CN" dirty="0" smtClean="0"/>
              <a:t> or </a:t>
            </a:r>
            <a:r>
              <a:rPr lang="en-US" altLang="zh-CN" dirty="0" err="1" smtClean="0"/>
              <a:t>dst</a:t>
            </a:r>
            <a:r>
              <a:rPr lang="en-US" altLang="zh-CN" dirty="0" smtClean="0"/>
              <a:t> file, the information of </a:t>
            </a:r>
            <a:r>
              <a:rPr lang="en-US" altLang="zh-CN" dirty="0" err="1" smtClean="0"/>
              <a:t>estime</a:t>
            </a:r>
            <a:r>
              <a:rPr lang="en-US" altLang="zh-CN" dirty="0" smtClean="0"/>
              <a:t>, status and quality is wrong. The hit information of MDC and CGEM is also wrong.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33" y="2355863"/>
            <a:ext cx="4897207" cy="38885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858" y="3100430"/>
            <a:ext cx="3060810" cy="307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Reason and 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Reason</a:t>
            </a:r>
            <a:endParaRPr lang="en-US" altLang="zh-CN" dirty="0"/>
          </a:p>
          <a:p>
            <a:pPr lvl="1"/>
            <a:r>
              <a:rPr lang="en-US" altLang="zh-CN" dirty="0" err="1" smtClean="0"/>
              <a:t>Rtraw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dst</a:t>
            </a:r>
            <a:r>
              <a:rPr lang="en-US" altLang="zh-CN" dirty="0" smtClean="0"/>
              <a:t> event files do not contain </a:t>
            </a:r>
            <a:r>
              <a:rPr lang="en-US" altLang="zh-CN" dirty="0" err="1" smtClean="0"/>
              <a:t>estime</a:t>
            </a:r>
            <a:r>
              <a:rPr lang="en-US" altLang="zh-CN" dirty="0" smtClean="0"/>
              <a:t>, status and quality.</a:t>
            </a:r>
          </a:p>
          <a:p>
            <a:pPr lvl="1"/>
            <a:r>
              <a:rPr lang="en-US" altLang="zh-CN" dirty="0" smtClean="0"/>
              <a:t>If we try getting the value, we may get a random value.</a:t>
            </a:r>
          </a:p>
          <a:p>
            <a:pPr lvl="1"/>
            <a:r>
              <a:rPr lang="en-US" altLang="zh-CN" dirty="0" smtClean="0"/>
              <a:t>In MDC and CGEM hit, hit’s time will be subtracted </a:t>
            </a:r>
            <a:r>
              <a:rPr lang="en-US" altLang="zh-CN" dirty="0" err="1" smtClean="0"/>
              <a:t>estime</a:t>
            </a:r>
            <a:r>
              <a:rPr lang="en-US" altLang="zh-CN" dirty="0" smtClean="0"/>
              <a:t> of event. If </a:t>
            </a:r>
            <a:r>
              <a:rPr lang="en-US" altLang="zh-CN" dirty="0" err="1" smtClean="0"/>
              <a:t>estime</a:t>
            </a:r>
            <a:r>
              <a:rPr lang="en-US" altLang="zh-CN" dirty="0" smtClean="0"/>
              <a:t> is wrong, hit’s information will also be wrong.</a:t>
            </a:r>
          </a:p>
          <a:p>
            <a:r>
              <a:rPr lang="en-US" altLang="zh-CN" dirty="0" smtClean="0"/>
              <a:t>Solution</a:t>
            </a:r>
          </a:p>
          <a:p>
            <a:pPr lvl="1"/>
            <a:r>
              <a:rPr lang="en-US" altLang="zh-CN" dirty="0" smtClean="0"/>
              <a:t>If open an </a:t>
            </a:r>
            <a:r>
              <a:rPr lang="en-US" altLang="zh-CN" dirty="0" err="1" smtClean="0"/>
              <a:t>rtraw</a:t>
            </a:r>
            <a:r>
              <a:rPr lang="en-US" altLang="zh-CN" dirty="0" smtClean="0"/>
              <a:t> or </a:t>
            </a:r>
            <a:r>
              <a:rPr lang="en-US" altLang="zh-CN" dirty="0" err="1" smtClean="0"/>
              <a:t>dst</a:t>
            </a:r>
            <a:r>
              <a:rPr lang="en-US" altLang="zh-CN" dirty="0" smtClean="0"/>
              <a:t> event file, do not get </a:t>
            </a:r>
            <a:r>
              <a:rPr lang="en-US" altLang="zh-CN" dirty="0" err="1" smtClean="0"/>
              <a:t>estime</a:t>
            </a:r>
            <a:r>
              <a:rPr lang="en-US" altLang="zh-CN" dirty="0" smtClean="0"/>
              <a:t>, status and quality.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5" y="4433888"/>
            <a:ext cx="56959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Distinguish signal and background</a:t>
            </a:r>
            <a:br>
              <a:rPr lang="en-US" altLang="zh-CN" sz="3200" dirty="0" smtClean="0"/>
            </a:br>
            <a:r>
              <a:rPr lang="en-US" altLang="zh-CN" sz="3200" dirty="0" smtClean="0"/>
              <a:t>using neighbor features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55026"/>
            <a:ext cx="6858000" cy="1402773"/>
          </a:xfrm>
        </p:spPr>
        <p:txBody>
          <a:bodyPr/>
          <a:lstStyle/>
          <a:p>
            <a:r>
              <a:rPr lang="en-US" altLang="zh-CN" dirty="0" smtClean="0"/>
              <a:t>Long </a:t>
            </a:r>
            <a:r>
              <a:rPr lang="en-US" altLang="zh-CN" dirty="0" err="1" smtClean="0"/>
              <a:t>Peixun</a:t>
            </a:r>
            <a:endParaRPr lang="en-US" altLang="zh-CN" dirty="0"/>
          </a:p>
          <a:p>
            <a:r>
              <a:rPr lang="en-US" altLang="zh-CN" dirty="0" smtClean="0"/>
              <a:t>2018.11.1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55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Using better training data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Just reserve events with 2 tracks.</a:t>
                </a:r>
              </a:p>
              <a:p>
                <a:r>
                  <a:rPr lang="en-US" altLang="zh-CN" dirty="0" smtClean="0"/>
                  <a:t>Round11 </a:t>
                </a:r>
                <a:r>
                  <a:rPr lang="en-US" altLang="zh-CN" dirty="0" err="1" smtClean="0"/>
                  <a:t>BBhabha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6 days</a:t>
                </a:r>
              </a:p>
              <a:p>
                <a:pPr lvl="1"/>
                <a:r>
                  <a:rPr lang="en-US" altLang="zh-CN" dirty="0" smtClean="0"/>
                  <a:t>Signal: 171208, 171209, 171210, 171211, 171712, 171213</a:t>
                </a:r>
              </a:p>
              <a:p>
                <a:pPr lvl="1"/>
                <a:r>
                  <a:rPr lang="en-US" altLang="zh-CN" dirty="0" smtClean="0"/>
                  <a:t>Background: </a:t>
                </a:r>
                <a:r>
                  <a:rPr lang="en-US" altLang="zh-CN" dirty="0" err="1" smtClean="0"/>
                  <a:t>Runno</a:t>
                </a:r>
                <a:r>
                  <a:rPr lang="en-US" altLang="zh-CN" dirty="0" smtClean="0"/>
                  <a:t> = 52944</a:t>
                </a:r>
              </a:p>
              <a:p>
                <a:pPr lvl="1"/>
                <a:r>
                  <a:rPr lang="en-US" altLang="zh-CN" dirty="0" smtClean="0"/>
                  <a:t>52346 events,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6.6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zh-CN" dirty="0" smtClean="0"/>
                  <a:t>hits</a:t>
                </a:r>
              </a:p>
              <a:p>
                <a:pPr lvl="1"/>
                <a:r>
                  <a:rPr lang="en-US" altLang="zh-CN" dirty="0" smtClean="0"/>
                  <a:t>Cross Validation by DAY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57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 Validation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model evaluation method.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3" b="11782"/>
          <a:stretch/>
        </p:blipFill>
        <p:spPr>
          <a:xfrm>
            <a:off x="2055812" y="2418837"/>
            <a:ext cx="5032375" cy="2867734"/>
          </a:xfrm>
          <a:prstGeom prst="rect">
            <a:avLst/>
          </a:prstGeom>
        </p:spPr>
      </p:pic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20842"/>
              </p:ext>
            </p:extLst>
          </p:nvPr>
        </p:nvGraphicFramePr>
        <p:xfrm>
          <a:off x="1438275" y="5731192"/>
          <a:ext cx="6096000" cy="3171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17183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171213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56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 and Loss function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Goal</a:t>
                </a:r>
              </a:p>
              <a:p>
                <a:pPr lvl="1"/>
                <a:r>
                  <a:rPr lang="en-US" altLang="zh-CN" dirty="0" smtClean="0"/>
                  <a:t>Signal being recognized as background is unacceptable.</a:t>
                </a:r>
              </a:p>
              <a:p>
                <a:pPr lvl="1"/>
                <a:r>
                  <a:rPr lang="en-US" altLang="zh-CN" dirty="0" smtClean="0"/>
                  <a:t>Constrain: (real=signal but predict=background) ~ 1%</a:t>
                </a:r>
              </a:p>
              <a:p>
                <a:pPr lvl="1"/>
                <a:r>
                  <a:rPr lang="en-US" altLang="zh-CN" dirty="0" smtClean="0"/>
                  <a:t>Try to improve background removal rate.</a:t>
                </a:r>
              </a:p>
              <a:p>
                <a:r>
                  <a:rPr lang="en-US" altLang="zh-CN" dirty="0" smtClean="0"/>
                  <a:t>Normal </a:t>
                </a:r>
                <a:r>
                  <a:rPr lang="en-US" altLang="zh-CN" dirty="0"/>
                  <a:t>Cross Entropy </a:t>
                </a:r>
                <a:r>
                  <a:rPr lang="en-US" altLang="zh-CN" dirty="0" smtClean="0"/>
                  <a:t>Loss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dirty="0" smtClean="0"/>
                  <a:t> real </a:t>
                </a:r>
                <a:r>
                  <a:rPr lang="en-US" altLang="zh-CN" dirty="0" smtClean="0"/>
                  <a:t>label,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altLang="zh-CN" dirty="0" smtClean="0"/>
                  <a:t>;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zh-CN" dirty="0" smtClean="0"/>
                  <a:t> predict value,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acc>
                              <m:accPr>
                                <m:chr m:val="̂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func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Loss function in signal-background distinguishing</a:t>
                </a:r>
              </a:p>
              <a:p>
                <a:pPr lvl="1"/>
                <a:r>
                  <a:rPr lang="en-US" altLang="zh-CN" dirty="0" smtClean="0"/>
                  <a:t>Signal being recognized as background generates more loss.</a:t>
                </a:r>
                <a:endParaRPr lang="en-US" altLang="zh-CN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acc>
                              <m:accPr>
                                <m:chr m:val="̂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func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&gt;0.5</m:t>
                    </m:r>
                  </m:oMath>
                </a14:m>
                <a:r>
                  <a:rPr lang="en-US" altLang="zh-CN" dirty="0" smtClean="0">
                    <a:sym typeface="Wingdings" panose="05000000000000000000" pitchFamily="2" charset="2"/>
                  </a:rPr>
                  <a:t>  signal, else background.</a:t>
                </a:r>
                <a:r>
                  <a:rPr lang="en-US" altLang="zh-CN" dirty="0">
                    <a:sym typeface="Wingdings" panose="05000000000000000000" pitchFamily="2" charset="2"/>
                  </a:rPr>
                  <a:t> 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~99% signal reserve.</a:t>
                </a: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582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Neighbor features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Consider 20 neighbors around the hit.</a:t>
            </a:r>
          </a:p>
          <a:p>
            <a:r>
              <a:rPr lang="en-US" altLang="zh-CN" dirty="0" smtClean="0"/>
              <a:t>Construct Neighbor Array:</a:t>
            </a:r>
          </a:p>
          <a:p>
            <a:pPr lvl="1"/>
            <a:r>
              <a:rPr lang="en-US" altLang="zh-CN" dirty="0" smtClean="0"/>
              <a:t>Length = 20</a:t>
            </a:r>
          </a:p>
          <a:p>
            <a:pPr lvl="1"/>
            <a:r>
              <a:rPr lang="en-US" altLang="zh-CN" dirty="0" smtClean="0"/>
              <a:t>0 – no hit, 1 – hit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100" y="3442906"/>
            <a:ext cx="3400900" cy="273405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714875" y="5530632"/>
            <a:ext cx="394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Neighbor Array = </a:t>
            </a:r>
          </a:p>
          <a:p>
            <a:r>
              <a:rPr lang="en-US" altLang="zh-CN" dirty="0" smtClean="0"/>
              <a:t>[0,0,0,0,0,0,1,1,0,0,1,0,0,0,1,0,0,0,1,0]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34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Features will be used</a:t>
                </a:r>
              </a:p>
              <a:p>
                <a:pPr lvl="1"/>
                <a:r>
                  <a:rPr lang="en-US" altLang="zh-CN" dirty="0" smtClean="0"/>
                  <a:t>Direct features: r, phi, </a:t>
                </a:r>
                <a:r>
                  <a:rPr lang="en-US" altLang="zh-CN" dirty="0" err="1" smtClean="0"/>
                  <a:t>rawtime</a:t>
                </a:r>
                <a:r>
                  <a:rPr lang="en-US" altLang="zh-CN" dirty="0" smtClean="0"/>
                  <a:t>, ADC</a:t>
                </a:r>
              </a:p>
              <a:p>
                <a:pPr lvl="1"/>
                <a:r>
                  <a:rPr lang="en-US" altLang="zh-CN" dirty="0" smtClean="0"/>
                  <a:t>Neighbor Array (20 elements)</a:t>
                </a:r>
              </a:p>
              <a:p>
                <a:r>
                  <a:rPr lang="en-US" altLang="zh-CN" dirty="0" smtClean="0"/>
                  <a:t>Model</a:t>
                </a:r>
              </a:p>
              <a:p>
                <a:pPr lvl="1"/>
                <a:r>
                  <a:rPr lang="en-US" altLang="zh-CN" dirty="0" smtClean="0"/>
                  <a:t>Neural network</a:t>
                </a:r>
              </a:p>
              <a:p>
                <a:pPr lvl="1"/>
                <a:r>
                  <a:rPr lang="en-US" altLang="zh-CN" dirty="0" smtClean="0"/>
                  <a:t>2 inner layers, 256 nodes per layer.</a:t>
                </a:r>
              </a:p>
              <a:p>
                <a:pPr lvl="1"/>
                <a:r>
                  <a:rPr lang="en-US" altLang="zh-CN" dirty="0" smtClean="0"/>
                  <a:t>Input: 24 features (4 direct features + Neighbor Array)</a:t>
                </a:r>
              </a:p>
              <a:p>
                <a:pPr lvl="1"/>
                <a:r>
                  <a:rPr lang="en-US" altLang="zh-CN" dirty="0" smtClean="0"/>
                  <a:t>Output: [0,1]</a:t>
                </a:r>
              </a:p>
              <a:p>
                <a:pPr lvl="1"/>
                <a:r>
                  <a:rPr lang="en-US" altLang="zh-CN" dirty="0" smtClean="0"/>
                  <a:t>Epoch = 1, </a:t>
                </a:r>
                <a:r>
                  <a:rPr lang="en-US" altLang="zh-CN" dirty="0" err="1" smtClean="0"/>
                  <a:t>batchsize</a:t>
                </a:r>
                <a:r>
                  <a:rPr lang="en-US" altLang="zh-CN" dirty="0" smtClean="0"/>
                  <a:t> = 128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𝐿𝑜𝑠𝑠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acc>
                              <m:accPr>
                                <m:chr m:val="̂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func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Threshold = 0.5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6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446</Words>
  <Application>Microsoft Office PowerPoint</Application>
  <PresentationFormat>全屏显示(4:3)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宋体</vt:lpstr>
      <vt:lpstr>Arial</vt:lpstr>
      <vt:lpstr>Calibri</vt:lpstr>
      <vt:lpstr>Calibri Light</vt:lpstr>
      <vt:lpstr>Cambria Math</vt:lpstr>
      <vt:lpstr>Wingdings</vt:lpstr>
      <vt:lpstr>Office 主题</vt:lpstr>
      <vt:lpstr>Fix a bug in BesVis</vt:lpstr>
      <vt:lpstr>A bug in BesVis</vt:lpstr>
      <vt:lpstr>Reason and solution</vt:lpstr>
      <vt:lpstr>Distinguish signal and background using neighbor features</vt:lpstr>
      <vt:lpstr>Using better training data</vt:lpstr>
      <vt:lpstr>Cross Validation</vt:lpstr>
      <vt:lpstr>Goal and Loss function</vt:lpstr>
      <vt:lpstr>Neighbor features</vt:lpstr>
      <vt:lpstr>Model</vt:lpstr>
      <vt:lpstr>Prediction value distribution</vt:lpstr>
      <vt:lpstr>Test Result</vt:lpstr>
      <vt:lpstr>Distribution of rawtime and ADC</vt:lpstr>
      <vt:lpstr>Cut Model Display</vt:lpstr>
      <vt:lpstr>Neighbor Model Display</vt:lpstr>
      <vt:lpstr>Mix cut model and neighbor model</vt:lpstr>
      <vt:lpstr>Mix Model Display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BesVis fix</dc:title>
  <dc:creator>MgcosA</dc:creator>
  <cp:lastModifiedBy>MgcosA</cp:lastModifiedBy>
  <cp:revision>40</cp:revision>
  <dcterms:created xsi:type="dcterms:W3CDTF">2018-10-31T04:47:01Z</dcterms:created>
  <dcterms:modified xsi:type="dcterms:W3CDTF">2018-11-01T05:41:00Z</dcterms:modified>
</cp:coreProperties>
</file>