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9" r:id="rId3"/>
    <p:sldId id="314" r:id="rId4"/>
    <p:sldId id="332" r:id="rId5"/>
    <p:sldId id="333" r:id="rId6"/>
    <p:sldId id="293" r:id="rId7"/>
    <p:sldId id="325" r:id="rId8"/>
    <p:sldId id="336" r:id="rId9"/>
    <p:sldId id="335" r:id="rId10"/>
    <p:sldId id="334" r:id="rId11"/>
    <p:sldId id="337" r:id="rId12"/>
    <p:sldId id="338" r:id="rId13"/>
    <p:sldId id="273" r:id="rId14"/>
  </p:sldIdLst>
  <p:sldSz cx="9144000" cy="6858000" type="screen4x3"/>
  <p:notesSz cx="9942513" cy="6761163"/>
  <p:defaultTextStyle>
    <a:defPPr>
      <a:defRPr lang="zh-CN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93" autoAdjust="0"/>
    <p:restoredTop sz="94575" autoAdjust="0"/>
  </p:normalViewPr>
  <p:slideViewPr>
    <p:cSldViewPr snapToGrid="0" snapToObjects="1">
      <p:cViewPr varScale="1">
        <p:scale>
          <a:sx n="66" d="100"/>
          <a:sy n="66" d="100"/>
        </p:scale>
        <p:origin x="1012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C4858-8230-44D1-A599-B158B27B5799}" type="datetimeFigureOut">
              <a:rPr lang="zh-CN" altLang="en-US" smtClean="0"/>
              <a:t>2018/11/8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2120E-8FE7-4C2F-8059-6C35A623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418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008C7-5527-42E3-9A8F-F855C848AE98}" type="datetimeFigureOut">
              <a:rPr lang="zh-CN" altLang="en-US" smtClean="0"/>
              <a:t>2018/11/8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449638" y="844550"/>
            <a:ext cx="3043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4252" y="3253809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DA0ED-12E5-45A7-8820-4C378F58AC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85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11838450" y="3510773"/>
            <a:ext cx="9055677" cy="18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/>
              <a:pPr algn="r"/>
              <a:t>2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409185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8165751" y="4748075"/>
            <a:ext cx="6246291" cy="25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3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10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11838450" y="3510773"/>
            <a:ext cx="9055677" cy="18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4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484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11838450" y="3510773"/>
            <a:ext cx="9055677" cy="18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5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9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8165751" y="4748075"/>
            <a:ext cx="6246291" cy="25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6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78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8165751" y="4748075"/>
            <a:ext cx="6246291" cy="25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7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00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8165751" y="4748075"/>
            <a:ext cx="6246291" cy="25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8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82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5632450" y="6421438"/>
            <a:ext cx="4308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9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204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5632450" y="6421438"/>
            <a:ext cx="4308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10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86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5632450" y="6421438"/>
            <a:ext cx="4308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11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72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kumimoji="0" lang="zh-CN" altLang="en-US" sz="28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5632450" y="6421438"/>
            <a:ext cx="4308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9D0D98C-1AC3-4237-B3F3-2FF6AE706873}" type="slidenum">
              <a:rPr lang="zh-CN" altLang="en-US" sz="1200">
                <a:solidFill>
                  <a:srgbClr val="000000"/>
                </a:solidFill>
              </a:rPr>
              <a:pPr algn="r"/>
              <a:t>12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821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68720-9295-445C-8CE5-F131D273CD6C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E292A-2958-4317-AFFD-7811EBDFDB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45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F7244-76E0-4FDC-B281-C0F05C69378B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9A3BC-1AE8-4DFA-BA54-2C2E4628C5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6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004B5-DCCC-401D-B1C3-9CA305687E56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25712-B41D-4035-A210-93056B5FDE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7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B963F-C000-4471-AB08-E6063D617B98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DCFEF-448D-4CEF-AD6D-2711C47192F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1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4B1C5-B2B1-4431-9C57-580B5AD550D5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4B8E6-D6FA-4BAF-B574-B03558E195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12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99984-0947-4E54-B17A-B1776AEE3DA7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3F73B-70C8-469D-A0C0-58C6CBF38E3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36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411D8-2B77-46AC-B114-C1677AEDCEB9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C6F6A-EF97-4FA3-BB3F-AE598D5B39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44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EB7A8-758E-4993-ABD0-C1B756A97340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F8A5F-ACF9-42CC-94D1-7B237558497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8EE41-29F0-4A35-9A83-74AF3101F56E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477E5-1228-4305-AC90-290B9D31BF9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21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8C8ED-D469-42F1-9AE3-150A5823CF0F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FB98D-850F-44F4-8530-84DBD464E5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3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EA893-54CF-4B29-B5F8-FE8298056109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4D621-5166-4861-B2E7-49FF1112B7F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666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F04E0-9560-4CB8-9D88-3DD9F1F6874E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6D809-69E2-47D2-9FF2-530627598E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69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69952-885F-4208-B98A-0544181F6C90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1BB78-0C1A-4A27-BD85-045A2939CE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18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DABAE-C12F-4159-8093-A670C2EAFE6E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6C351-1430-43B6-A788-31A666F7F2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6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anose="020F0502020204030204" pitchFamily="34" charset="0"/>
              </a:rPr>
              <a:t>二级</a:t>
            </a:r>
          </a:p>
          <a:p>
            <a:pPr lvl="2"/>
            <a:r>
              <a:rPr lang="zh-CN" altLang="en-US" smtClean="0">
                <a:sym typeface="Calibri" panose="020F0502020204030204" pitchFamily="34" charset="0"/>
              </a:rPr>
              <a:t>三级</a:t>
            </a:r>
          </a:p>
          <a:p>
            <a:pPr lvl="3"/>
            <a:r>
              <a:rPr lang="zh-CN" altLang="en-US" smtClean="0">
                <a:sym typeface="Calibri" panose="020F0502020204030204" pitchFamily="34" charset="0"/>
              </a:rPr>
              <a:t>四级</a:t>
            </a:r>
          </a:p>
          <a:p>
            <a:pPr lvl="4"/>
            <a:r>
              <a:rPr lang="zh-CN" altLang="en-US" smtClean="0">
                <a:sym typeface="Calibri" panose="020F0502020204030204" pitchFamily="34" charset="0"/>
              </a:rPr>
              <a:t>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7F1BFA-01B3-43A3-A3B0-59D1FC3563F2}" type="datetime1">
              <a:rPr lang="en-US"/>
              <a:pPr>
                <a:defRPr/>
              </a:pPr>
              <a:t>11/8/2018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幻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81D64DA-1A0D-49CF-B02D-928599D191C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marL="457200" indent="-4572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457200" indent="-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457200" indent="-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457200" indent="-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457200" indent="-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914400" indent="-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828800" indent="-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286000" indent="-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3.emf"/><Relationship Id="rId5" Type="http://schemas.openxmlformats.org/officeDocument/2006/relationships/image" Target="../media/image42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66CD57C-8278-4B45-BDCA-4900C483E0A2}" type="slidenum">
              <a:rPr lang="zh-CN" altLang="en-US">
                <a:solidFill>
                  <a:srgbClr val="898989"/>
                </a:solidFill>
              </a:rPr>
              <a:pPr/>
              <a:t>1</a:t>
            </a:fld>
            <a:endParaRPr lang="zh-CN" altLang="en-US" sz="1800"/>
          </a:p>
        </p:txBody>
      </p:sp>
      <p:sp>
        <p:nvSpPr>
          <p:cNvPr id="2051" name="标题 1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883319"/>
            <a:ext cx="9144000" cy="1470025"/>
          </a:xfrm>
        </p:spPr>
        <p:txBody>
          <a:bodyPr/>
          <a:lstStyle/>
          <a:p>
            <a:pPr marL="0" indent="0" eaLnBrk="1" hangingPunct="1"/>
            <a:r>
              <a:rPr lang="zh-CN" altLang="en-US" dirty="0" smtClean="0"/>
              <a:t>奇特态研究中的几个问题</a:t>
            </a:r>
          </a:p>
        </p:txBody>
      </p:sp>
      <p:sp>
        <p:nvSpPr>
          <p:cNvPr id="2052" name="副标题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994025"/>
            <a:ext cx="8204200" cy="30480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dirty="0" smtClean="0">
                <a:solidFill>
                  <a:srgbClr val="0000FF"/>
                </a:solidFill>
              </a:rPr>
              <a:t>李 刚</a:t>
            </a:r>
          </a:p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dirty="0" smtClean="0">
              <a:solidFill>
                <a:srgbClr val="0000FF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zh-CN" sz="1600" b="1" dirty="0" smtClean="0">
              <a:solidFill>
                <a:srgbClr val="0000FF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zh-CN" altLang="en-US" sz="1800" b="1" dirty="0" smtClean="0">
                <a:solidFill>
                  <a:srgbClr val="FF0000"/>
                </a:solidFill>
              </a:rPr>
              <a:t>强子</a:t>
            </a:r>
            <a:r>
              <a:rPr lang="zh-CN" altLang="en-US" sz="1800" b="1" dirty="0">
                <a:solidFill>
                  <a:srgbClr val="FF0000"/>
                </a:solidFill>
              </a:rPr>
              <a:t>物理前沿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会议，长沙，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2018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年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11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月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5-9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日</a:t>
            </a:r>
            <a:endParaRPr lang="zh-CN" altLang="en-US" sz="2800" dirty="0" smtClean="0">
              <a:solidFill>
                <a:srgbClr val="898989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CN" sz="2800" dirty="0" smtClean="0">
              <a:solidFill>
                <a:srgbClr val="0000FF"/>
              </a:solidFill>
            </a:endParaRPr>
          </a:p>
        </p:txBody>
      </p:sp>
      <p:graphicFrame>
        <p:nvGraphicFramePr>
          <p:cNvPr id="2053" name="对象 3"/>
          <p:cNvGraphicFramePr>
            <a:graphicFrameLocks noChangeAspect="1"/>
          </p:cNvGraphicFramePr>
          <p:nvPr/>
        </p:nvGraphicFramePr>
        <p:xfrm>
          <a:off x="5949950" y="1365250"/>
          <a:ext cx="3175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7" r:id="rId3" imgW="381330" imgH="228870" progId="Equation.3">
                  <p:embed/>
                </p:oleObj>
              </mc:Choice>
              <mc:Fallback>
                <p:oleObj r:id="rId3" imgW="381330" imgH="22887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9950" y="1365250"/>
                        <a:ext cx="3175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CN" sz="1400" smtClean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46" y="1333025"/>
            <a:ext cx="8342276" cy="463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16293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92088" y="1320015"/>
            <a:ext cx="822960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普通的强子：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20000"/>
              </a:spcBef>
            </a:pPr>
            <a:endParaRPr lang="en-US" altLang="zh-CN" sz="3200" dirty="0">
              <a:solidFill>
                <a:schemeClr val="tx1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2138363" y="2112963"/>
            <a:ext cx="949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介子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5138738" y="2087563"/>
            <a:ext cx="814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重子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6" name="Group 49"/>
          <p:cNvGrpSpPr>
            <a:grpSpLocks/>
          </p:cNvGrpSpPr>
          <p:nvPr/>
        </p:nvGrpSpPr>
        <p:grpSpPr bwMode="auto">
          <a:xfrm>
            <a:off x="3189288" y="1833563"/>
            <a:ext cx="950912" cy="860425"/>
            <a:chOff x="1746" y="1570"/>
            <a:chExt cx="461" cy="461"/>
          </a:xfrm>
        </p:grpSpPr>
        <p:pic>
          <p:nvPicPr>
            <p:cNvPr id="5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1570"/>
              <a:ext cx="461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1616"/>
              <a:ext cx="22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2834">
              <a:off x="1837" y="1797"/>
              <a:ext cx="22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7" y="1706"/>
              <a:ext cx="11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6084888" y="1773238"/>
            <a:ext cx="1000125" cy="1000125"/>
            <a:chOff x="3833" y="1117"/>
            <a:chExt cx="630" cy="630"/>
          </a:xfrm>
        </p:grpSpPr>
        <p:pic>
          <p:nvPicPr>
            <p:cNvPr id="62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117"/>
              <a:ext cx="630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3" name="Group 50"/>
            <p:cNvGrpSpPr>
              <a:grpSpLocks/>
            </p:cNvGrpSpPr>
            <p:nvPr/>
          </p:nvGrpSpPr>
          <p:grpSpPr bwMode="auto">
            <a:xfrm>
              <a:off x="3878" y="1162"/>
              <a:ext cx="502" cy="495"/>
              <a:chOff x="3878" y="1480"/>
              <a:chExt cx="502" cy="495"/>
            </a:xfrm>
          </p:grpSpPr>
          <p:pic>
            <p:nvPicPr>
              <p:cNvPr id="64" name="Picture 1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" y="1480"/>
                <a:ext cx="230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1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0" y="1752"/>
                <a:ext cx="230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1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" y="1706"/>
                <a:ext cx="230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15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9" y="1570"/>
                <a:ext cx="115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16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5" y="1616"/>
                <a:ext cx="58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17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1842"/>
                <a:ext cx="20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0" name="Group 45"/>
          <p:cNvGrpSpPr>
            <a:grpSpLocks/>
          </p:cNvGrpSpPr>
          <p:nvPr/>
        </p:nvGrpSpPr>
        <p:grpSpPr bwMode="auto">
          <a:xfrm>
            <a:off x="2843213" y="4005263"/>
            <a:ext cx="1090612" cy="1090612"/>
            <a:chOff x="1791" y="2931"/>
            <a:chExt cx="687" cy="687"/>
          </a:xfrm>
        </p:grpSpPr>
        <p:pic>
          <p:nvPicPr>
            <p:cNvPr id="71" name="Picture 2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1" y="2931"/>
              <a:ext cx="687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37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7" y="3022"/>
              <a:ext cx="541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3" name="Group 63"/>
          <p:cNvGrpSpPr>
            <a:grpSpLocks/>
          </p:cNvGrpSpPr>
          <p:nvPr/>
        </p:nvGrpSpPr>
        <p:grpSpPr bwMode="auto">
          <a:xfrm>
            <a:off x="6372225" y="3933825"/>
            <a:ext cx="1811338" cy="1162050"/>
            <a:chOff x="4014" y="2795"/>
            <a:chExt cx="1141" cy="732"/>
          </a:xfrm>
        </p:grpSpPr>
        <p:pic>
          <p:nvPicPr>
            <p:cNvPr id="74" name="Picture 23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840"/>
              <a:ext cx="687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24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2795"/>
              <a:ext cx="687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4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0" y="3113"/>
              <a:ext cx="253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4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2976"/>
              <a:ext cx="8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32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3067"/>
              <a:ext cx="1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25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" y="3249"/>
              <a:ext cx="15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38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3158"/>
              <a:ext cx="15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26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2" y="2886"/>
              <a:ext cx="15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2" name="Group 44"/>
          <p:cNvGrpSpPr>
            <a:grpSpLocks/>
          </p:cNvGrpSpPr>
          <p:nvPr/>
        </p:nvGrpSpPr>
        <p:grpSpPr bwMode="auto">
          <a:xfrm>
            <a:off x="1116013" y="4037013"/>
            <a:ext cx="1090612" cy="1090612"/>
            <a:chOff x="703" y="2931"/>
            <a:chExt cx="687" cy="687"/>
          </a:xfrm>
        </p:grpSpPr>
        <p:pic>
          <p:nvPicPr>
            <p:cNvPr id="83" name="Picture 2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2931"/>
              <a:ext cx="687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36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" y="3113"/>
              <a:ext cx="399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Picture 31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" y="3339"/>
              <a:ext cx="1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2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3203"/>
              <a:ext cx="15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" name="Group 67"/>
          <p:cNvGrpSpPr>
            <a:grpSpLocks/>
          </p:cNvGrpSpPr>
          <p:nvPr/>
        </p:nvGrpSpPr>
        <p:grpSpPr bwMode="auto">
          <a:xfrm>
            <a:off x="4643438" y="4005263"/>
            <a:ext cx="1090612" cy="1090612"/>
            <a:chOff x="2925" y="2523"/>
            <a:chExt cx="687" cy="687"/>
          </a:xfrm>
        </p:grpSpPr>
        <p:pic>
          <p:nvPicPr>
            <p:cNvPr id="88" name="Picture 20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523"/>
              <a:ext cx="687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9" name="Group 66"/>
            <p:cNvGrpSpPr>
              <a:grpSpLocks/>
            </p:cNvGrpSpPr>
            <p:nvPr/>
          </p:nvGrpSpPr>
          <p:grpSpPr bwMode="auto">
            <a:xfrm>
              <a:off x="2971" y="2659"/>
              <a:ext cx="513" cy="422"/>
              <a:chOff x="2971" y="2659"/>
              <a:chExt cx="513" cy="422"/>
            </a:xfrm>
          </p:grpSpPr>
          <p:grpSp>
            <p:nvGrpSpPr>
              <p:cNvPr id="90" name="Group 65"/>
              <p:cNvGrpSpPr>
                <a:grpSpLocks/>
              </p:cNvGrpSpPr>
              <p:nvPr/>
            </p:nvGrpSpPr>
            <p:grpSpPr bwMode="auto">
              <a:xfrm>
                <a:off x="2971" y="2659"/>
                <a:ext cx="513" cy="377"/>
                <a:chOff x="2971" y="2659"/>
                <a:chExt cx="513" cy="377"/>
              </a:xfrm>
            </p:grpSpPr>
            <p:pic>
              <p:nvPicPr>
                <p:cNvPr id="92" name="Picture 40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16" y="2795"/>
                  <a:ext cx="253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41"/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34" y="2704"/>
                  <a:ext cx="88" cy="2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39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34" y="2886"/>
                  <a:ext cx="150" cy="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29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8" y="2659"/>
                  <a:ext cx="154" cy="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30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71" y="2750"/>
                  <a:ext cx="15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1" name="Picture 27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931"/>
                <a:ext cx="15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987425" y="5300663"/>
            <a:ext cx="7616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混杂态      胶球      四夸克态     强子分子态</a:t>
            </a:r>
            <a:endParaRPr lang="en-US" altLang="zh-CN" sz="2400" b="1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8" name="Text Box 19"/>
          <p:cNvSpPr txBox="1">
            <a:spLocks noChangeArrowheads="1"/>
          </p:cNvSpPr>
          <p:nvPr/>
        </p:nvSpPr>
        <p:spPr bwMode="auto">
          <a:xfrm>
            <a:off x="486820" y="3239514"/>
            <a:ext cx="71093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51308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QCD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的多面性允许超出夸克模型的奇特强子态存在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6238600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204788" y="616557"/>
            <a:ext cx="784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  <a:defRPr/>
            </a:pPr>
            <a:r>
              <a:rPr kumimoji="0" lang="zh-CN" altLang="en-US" b="1" dirty="0" smtClean="0">
                <a:solidFill>
                  <a:srgbClr val="C00000"/>
                </a:solidFill>
                <a:latin typeface="Calibri"/>
                <a:ea typeface="宋体"/>
              </a:rPr>
              <a:t>综述文章</a:t>
            </a:r>
            <a:endParaRPr kumimoji="0" lang="en-US" altLang="zh-CN" b="1" dirty="0">
              <a:solidFill>
                <a:srgbClr val="C00000"/>
              </a:solidFill>
              <a:latin typeface="Calibri"/>
              <a:ea typeface="宋体"/>
            </a:endParaRPr>
          </a:p>
        </p:txBody>
      </p:sp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74650" y="1536834"/>
            <a:ext cx="8229600" cy="4495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dirty="0" smtClean="0">
                <a:ea typeface="宋体" panose="02010600030101010101" pitchFamily="2" charset="-122"/>
              </a:rPr>
              <a:t>陈华星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</a:t>
            </a:r>
            <a:r>
              <a:rPr lang="zh-CN" altLang="en-US" sz="1800" b="1" dirty="0" smtClean="0">
                <a:ea typeface="宋体" panose="02010600030101010101" pitchFamily="2" charset="-122"/>
              </a:rPr>
              <a:t>陈伟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</a:t>
            </a:r>
            <a:r>
              <a:rPr lang="zh-CN" altLang="en-US" sz="1800" b="1" dirty="0" smtClean="0">
                <a:ea typeface="宋体" panose="02010600030101010101" pitchFamily="2" charset="-122"/>
              </a:rPr>
              <a:t>刘翔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</a:t>
            </a:r>
            <a:r>
              <a:rPr lang="zh-CN" altLang="en-US" sz="1800" b="1" dirty="0" smtClean="0">
                <a:ea typeface="宋体" panose="02010600030101010101" pitchFamily="2" charset="-122"/>
              </a:rPr>
              <a:t>朱世琳</a:t>
            </a:r>
            <a:r>
              <a:rPr lang="en-US" altLang="zh-CN" sz="1800" dirty="0" smtClean="0">
                <a:ea typeface="宋体" panose="02010600030101010101" pitchFamily="2" charset="-122"/>
              </a:rPr>
              <a:t>, </a:t>
            </a:r>
            <a:r>
              <a:rPr lang="en-US" altLang="zh-CN" sz="1600" dirty="0" smtClean="0">
                <a:ea typeface="宋体" panose="02010600030101010101" pitchFamily="2" charset="-122"/>
              </a:rPr>
              <a:t>"</a:t>
            </a:r>
            <a:r>
              <a:rPr lang="en-US" altLang="zh-CN" sz="1800" dirty="0" smtClean="0">
                <a:ea typeface="宋体" panose="02010600030101010101" pitchFamily="2" charset="-122"/>
              </a:rPr>
              <a:t>The hidden-charm </a:t>
            </a:r>
            <a:r>
              <a:rPr lang="en-US" altLang="zh-CN" sz="1800" dirty="0" err="1" smtClean="0">
                <a:ea typeface="宋体" panose="02010600030101010101" pitchFamily="2" charset="-122"/>
              </a:rPr>
              <a:t>pentaquark</a:t>
            </a:r>
            <a:r>
              <a:rPr lang="en-US" altLang="zh-CN" sz="1800" dirty="0" smtClean="0">
                <a:ea typeface="宋体" panose="02010600030101010101" pitchFamily="2" charset="-122"/>
              </a:rPr>
              <a:t> and </a:t>
            </a:r>
            <a:r>
              <a:rPr lang="en-US" altLang="zh-CN" sz="1800" dirty="0" err="1" smtClean="0">
                <a:ea typeface="宋体" panose="02010600030101010101" pitchFamily="2" charset="-122"/>
              </a:rPr>
              <a:t>tetraquark</a:t>
            </a:r>
            <a:r>
              <a:rPr lang="en-US" altLang="zh-CN" sz="1800" dirty="0" smtClean="0">
                <a:ea typeface="宋体" panose="02010600030101010101" pitchFamily="2" charset="-122"/>
              </a:rPr>
              <a:t> states",</a:t>
            </a:r>
            <a:r>
              <a:rPr lang="en-US" altLang="zh-CN" sz="2000" dirty="0" smtClean="0">
                <a:ea typeface="宋体" panose="02010600030101010101" pitchFamily="2" charset="-122"/>
              </a:rPr>
              <a:t>  </a:t>
            </a:r>
          </a:p>
          <a:p>
            <a:pPr>
              <a:buFontTx/>
              <a:buNone/>
            </a:pPr>
            <a:r>
              <a:rPr lang="en-US" altLang="zh-CN" sz="1800" dirty="0" smtClean="0">
                <a:ea typeface="宋体" panose="02010600030101010101" pitchFamily="2" charset="-122"/>
              </a:rPr>
              <a:t>       </a:t>
            </a:r>
            <a:r>
              <a:rPr lang="en-US" altLang="zh-CN" sz="1800" b="1" dirty="0" smtClean="0">
                <a:solidFill>
                  <a:srgbClr val="0000CC"/>
                </a:solidFill>
                <a:ea typeface="宋体" panose="02010600030101010101" pitchFamily="2" charset="-122"/>
              </a:rPr>
              <a:t>Phys. Rept. </a:t>
            </a:r>
            <a:r>
              <a:rPr lang="en-US" altLang="zh-CN" sz="1800" dirty="0" smtClean="0">
                <a:ea typeface="宋体" panose="02010600030101010101" pitchFamily="2" charset="-122"/>
              </a:rPr>
              <a:t>639 (2016) 1-121.  </a:t>
            </a:r>
            <a:endParaRPr lang="en-US" altLang="zh-CN" sz="1800" b="1" dirty="0" smtClean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800" dirty="0" smtClean="0">
              <a:ea typeface="宋体" panose="02010600030101010101" pitchFamily="2" charset="-122"/>
            </a:endParaRPr>
          </a:p>
          <a:p>
            <a:r>
              <a:rPr lang="zh-CN" altLang="en-US" sz="1800" b="1" dirty="0" smtClean="0">
                <a:ea typeface="宋体" panose="02010600030101010101" pitchFamily="2" charset="-122"/>
              </a:rPr>
              <a:t>郭奉坤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 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Hanhart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 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Meißner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 </a:t>
            </a:r>
            <a:r>
              <a:rPr lang="zh-CN" altLang="en-US" sz="1800" b="1" dirty="0" smtClean="0">
                <a:ea typeface="宋体" panose="02010600030101010101" pitchFamily="2" charset="-122"/>
              </a:rPr>
              <a:t>王倩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</a:t>
            </a:r>
            <a:r>
              <a:rPr lang="zh-CN" altLang="en-US" sz="1800" b="1" dirty="0" smtClean="0">
                <a:ea typeface="宋体" panose="02010600030101010101" pitchFamily="2" charset="-122"/>
              </a:rPr>
              <a:t>赵强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</a:t>
            </a:r>
            <a:r>
              <a:rPr lang="zh-CN" altLang="en-US" sz="1800" b="1" dirty="0" smtClean="0">
                <a:ea typeface="宋体" panose="02010600030101010101" pitchFamily="2" charset="-122"/>
              </a:rPr>
              <a:t>邹冰松</a:t>
            </a:r>
            <a:r>
              <a:rPr lang="en-US" altLang="zh-CN" sz="1800" dirty="0" smtClean="0">
                <a:ea typeface="宋体" panose="02010600030101010101" pitchFamily="2" charset="-122"/>
              </a:rPr>
              <a:t>, "Hadronic molecules",  </a:t>
            </a:r>
          </a:p>
          <a:p>
            <a:pPr>
              <a:buFontTx/>
              <a:buNone/>
            </a:pPr>
            <a:r>
              <a:rPr lang="en-US" altLang="zh-CN" sz="1800" dirty="0" smtClean="0">
                <a:ea typeface="宋体" panose="02010600030101010101" pitchFamily="2" charset="-122"/>
              </a:rPr>
              <a:t>       </a:t>
            </a:r>
            <a:r>
              <a:rPr lang="en-US" altLang="zh-CN" sz="1800" b="1" dirty="0" smtClean="0">
                <a:solidFill>
                  <a:srgbClr val="0000CC"/>
                </a:solidFill>
                <a:ea typeface="宋体" panose="02010600030101010101" pitchFamily="2" charset="-122"/>
              </a:rPr>
              <a:t>Rev. Mod. Phys. </a:t>
            </a:r>
            <a:r>
              <a:rPr lang="en-US" altLang="zh-CN" sz="1800" dirty="0" smtClean="0">
                <a:ea typeface="宋体" panose="02010600030101010101" pitchFamily="2" charset="-122"/>
              </a:rPr>
              <a:t>90 (2018) 015004.   </a:t>
            </a:r>
          </a:p>
          <a:p>
            <a:pPr>
              <a:buFontTx/>
              <a:buNone/>
            </a:pPr>
            <a:endParaRPr lang="en-US" altLang="zh-CN" sz="1800" dirty="0" smtClean="0">
              <a:ea typeface="宋体" panose="02010600030101010101" pitchFamily="2" charset="-122"/>
            </a:endParaRPr>
          </a:p>
          <a:p>
            <a:r>
              <a:rPr lang="en-US" altLang="zh-CN" sz="1800" b="1" dirty="0" smtClean="0">
                <a:ea typeface="宋体" panose="02010600030101010101" pitchFamily="2" charset="-122"/>
              </a:rPr>
              <a:t>Esposito, 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Pilloni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 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Polosa</a:t>
            </a:r>
            <a:r>
              <a:rPr lang="en-US" altLang="zh-CN" sz="1800" dirty="0" smtClean="0">
                <a:ea typeface="宋体" panose="02010600030101010101" pitchFamily="2" charset="-122"/>
              </a:rPr>
              <a:t>, "</a:t>
            </a:r>
            <a:r>
              <a:rPr lang="en-US" altLang="zh-CN" sz="1800" dirty="0" err="1" smtClean="0">
                <a:ea typeface="宋体" panose="02010600030101010101" pitchFamily="2" charset="-122"/>
              </a:rPr>
              <a:t>Multiquark</a:t>
            </a:r>
            <a:r>
              <a:rPr lang="en-US" altLang="zh-CN" sz="1800" dirty="0" smtClean="0">
                <a:ea typeface="宋体" panose="02010600030101010101" pitchFamily="2" charset="-122"/>
              </a:rPr>
              <a:t> Resonances", </a:t>
            </a:r>
          </a:p>
          <a:p>
            <a:pPr>
              <a:buFontTx/>
              <a:buNone/>
            </a:pPr>
            <a:r>
              <a:rPr lang="en-US" altLang="zh-CN" sz="1800" dirty="0" smtClean="0">
                <a:ea typeface="宋体" panose="02010600030101010101" pitchFamily="2" charset="-122"/>
              </a:rPr>
              <a:t>       </a:t>
            </a:r>
            <a:r>
              <a:rPr lang="en-US" altLang="zh-CN" sz="1800" b="1" dirty="0" smtClean="0">
                <a:solidFill>
                  <a:srgbClr val="0000CC"/>
                </a:solidFill>
                <a:ea typeface="宋体" panose="02010600030101010101" pitchFamily="2" charset="-122"/>
              </a:rPr>
              <a:t>Phys. Rept. </a:t>
            </a:r>
            <a:r>
              <a:rPr lang="en-US" altLang="zh-CN" sz="1800" dirty="0" smtClean="0">
                <a:ea typeface="宋体" panose="02010600030101010101" pitchFamily="2" charset="-122"/>
              </a:rPr>
              <a:t>668 (2016) 1-97.   </a:t>
            </a:r>
          </a:p>
          <a:p>
            <a:pPr>
              <a:buFontTx/>
              <a:buNone/>
            </a:pPr>
            <a:endParaRPr lang="en-US" altLang="zh-CN" sz="1800" dirty="0" smtClean="0">
              <a:ea typeface="宋体" panose="02010600030101010101" pitchFamily="2" charset="-122"/>
            </a:endParaRPr>
          </a:p>
          <a:p>
            <a:r>
              <a:rPr lang="en-US" altLang="zh-CN" sz="1800" dirty="0" smtClean="0">
                <a:ea typeface="宋体" panose="02010600030101010101" pitchFamily="2" charset="-122"/>
              </a:rPr>
              <a:t> </a:t>
            </a:r>
            <a:r>
              <a:rPr lang="en-US" altLang="zh-CN" sz="1800" b="1" dirty="0" smtClean="0">
                <a:ea typeface="宋体" panose="02010600030101010101" pitchFamily="2" charset="-122"/>
              </a:rPr>
              <a:t>Olsen, 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Skwarnicki</a:t>
            </a:r>
            <a:r>
              <a:rPr lang="en-US" altLang="zh-CN" sz="1800" b="1" dirty="0" smtClean="0">
                <a:ea typeface="宋体" panose="02010600030101010101" pitchFamily="2" charset="-122"/>
              </a:rPr>
              <a:t>, </a:t>
            </a:r>
            <a:r>
              <a:rPr lang="en-US" altLang="zh-CN" sz="1800" b="1" dirty="0" err="1" smtClean="0">
                <a:ea typeface="宋体" panose="02010600030101010101" pitchFamily="2" charset="-122"/>
              </a:rPr>
              <a:t>Zieminska</a:t>
            </a:r>
            <a:r>
              <a:rPr lang="en-US" altLang="zh-CN" sz="1800" dirty="0" smtClean="0">
                <a:ea typeface="宋体" panose="02010600030101010101" pitchFamily="2" charset="-122"/>
              </a:rPr>
              <a:t>, "Nonstandard heavy mesons and baryons: Experimental evidence",  </a:t>
            </a:r>
            <a:r>
              <a:rPr lang="en-US" altLang="zh-CN" sz="1800" b="1" dirty="0" smtClean="0">
                <a:solidFill>
                  <a:srgbClr val="0000CC"/>
                </a:solidFill>
                <a:ea typeface="宋体" panose="02010600030101010101" pitchFamily="2" charset="-122"/>
              </a:rPr>
              <a:t>Rev. Mod. Phys. </a:t>
            </a:r>
            <a:r>
              <a:rPr lang="en-US" altLang="zh-CN" sz="1800" dirty="0" smtClean="0">
                <a:ea typeface="宋体" panose="02010600030101010101" pitchFamily="2" charset="-122"/>
              </a:rPr>
              <a:t>90 (2018) 015003. </a:t>
            </a:r>
          </a:p>
          <a:p>
            <a:r>
              <a:rPr lang="en-US" altLang="zh-CN" sz="1800" dirty="0" smtClean="0">
                <a:ea typeface="宋体" panose="02010600030101010101" pitchFamily="2" charset="-122"/>
              </a:rPr>
              <a:t>…</a:t>
            </a:r>
          </a:p>
          <a:p>
            <a:endParaRPr lang="en-US" altLang="zh-CN" sz="2400" dirty="0" smtClean="0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 smtClean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b="1" dirty="0" smtClean="0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7949473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74650" y="1392455"/>
            <a:ext cx="8229600" cy="4495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ea typeface="宋体" panose="02010600030101010101" pitchFamily="2" charset="-122"/>
              </a:rPr>
              <a:t>实验上观测到新的</a:t>
            </a:r>
            <a:r>
              <a:rPr lang="en-US" altLang="zh-CN" sz="2400" b="1" dirty="0" smtClean="0">
                <a:ea typeface="宋体" panose="02010600030101010101" pitchFamily="2" charset="-122"/>
              </a:rPr>
              <a:t>XYZ</a:t>
            </a:r>
            <a:r>
              <a:rPr lang="zh-CN" altLang="en-US" sz="2400" b="1" dirty="0" smtClean="0">
                <a:ea typeface="宋体" panose="02010600030101010101" pitchFamily="2" charset="-122"/>
              </a:rPr>
              <a:t>态后，各种理论模型解释其可能的结构，如强子分子态、四夸克态、阈值效应等等，解释</a:t>
            </a:r>
            <a:r>
              <a:rPr lang="zh-CN" altLang="en-US" sz="2400" b="1" dirty="0">
                <a:ea typeface="宋体" panose="02010600030101010101" pitchFamily="2" charset="-122"/>
              </a:rPr>
              <a:t>能力“强大” </a:t>
            </a:r>
            <a:r>
              <a:rPr lang="zh-CN" altLang="en-US" sz="2400" b="1" dirty="0" smtClean="0">
                <a:ea typeface="宋体" panose="02010600030101010101" pitchFamily="2" charset="-122"/>
              </a:rPr>
              <a:t>！</a:t>
            </a:r>
            <a:endParaRPr lang="en-US" altLang="zh-CN" sz="2400" b="1" dirty="0" smtClean="0">
              <a:ea typeface="宋体" panose="02010600030101010101" pitchFamily="2" charset="-122"/>
            </a:endParaRPr>
          </a:p>
          <a:p>
            <a:endParaRPr lang="en-US" altLang="zh-CN" sz="2400" b="1" dirty="0" smtClean="0">
              <a:ea typeface="宋体" panose="02010600030101010101" pitchFamily="2" charset="-122"/>
            </a:endParaRPr>
          </a:p>
          <a:p>
            <a:r>
              <a:rPr lang="zh-CN" altLang="en-US" sz="2400" b="1" dirty="0" smtClean="0">
                <a:ea typeface="宋体" panose="02010600030101010101" pitchFamily="2" charset="-122"/>
              </a:rPr>
              <a:t>实验</a:t>
            </a:r>
            <a:r>
              <a:rPr lang="zh-CN" altLang="en-US" sz="2400" b="1" dirty="0">
                <a:ea typeface="宋体" panose="02010600030101010101" pitchFamily="2" charset="-122"/>
              </a:rPr>
              <a:t>上观测到新的</a:t>
            </a:r>
            <a:r>
              <a:rPr lang="en-US" altLang="zh-CN" sz="2400" b="1" dirty="0">
                <a:ea typeface="宋体" panose="02010600030101010101" pitchFamily="2" charset="-122"/>
              </a:rPr>
              <a:t>XYZ</a:t>
            </a:r>
            <a:r>
              <a:rPr lang="zh-CN" altLang="en-US" sz="2400" b="1" dirty="0" smtClean="0">
                <a:ea typeface="宋体" panose="02010600030101010101" pitchFamily="2" charset="-122"/>
              </a:rPr>
              <a:t>态前，预言能力“</a:t>
            </a:r>
            <a:r>
              <a:rPr lang="zh-CN" altLang="en-US" sz="2400" b="1" dirty="0">
                <a:ea typeface="宋体" panose="02010600030101010101" pitchFamily="2" charset="-122"/>
              </a:rPr>
              <a:t>欠缺</a:t>
            </a:r>
            <a:r>
              <a:rPr lang="zh-CN" altLang="en-US" sz="2400" b="1" dirty="0" smtClean="0">
                <a:ea typeface="宋体" panose="02010600030101010101" pitchFamily="2" charset="-122"/>
              </a:rPr>
              <a:t>” ！</a:t>
            </a:r>
            <a:endParaRPr lang="en-US" altLang="zh-CN" sz="2400" b="1" dirty="0" smtClean="0"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altLang="zh-CN" sz="1800" dirty="0" smtClean="0">
              <a:ea typeface="宋体" panose="02010600030101010101" pitchFamily="2" charset="-122"/>
            </a:endParaRPr>
          </a:p>
          <a:p>
            <a:r>
              <a:rPr lang="zh-CN" altLang="en-US" sz="2400" b="1" dirty="0" smtClean="0">
                <a:ea typeface="宋体" panose="02010600030101010101" pitchFamily="2" charset="-122"/>
              </a:rPr>
              <a:t>如何从其中的解释中辨别真伪？</a:t>
            </a:r>
            <a:endParaRPr lang="en-US" altLang="zh-CN" sz="2400" b="1" dirty="0" smtClean="0">
              <a:ea typeface="宋体" panose="02010600030101010101" pitchFamily="2" charset="-122"/>
            </a:endParaRPr>
          </a:p>
          <a:p>
            <a:endParaRPr lang="en-US" altLang="zh-CN" sz="2400" b="1" dirty="0">
              <a:ea typeface="宋体" panose="02010600030101010101" pitchFamily="2" charset="-122"/>
            </a:endParaRPr>
          </a:p>
          <a:p>
            <a:r>
              <a:rPr lang="zh-CN" altLang="en-US" sz="2400" b="1" dirty="0">
                <a:ea typeface="宋体" panose="02010600030101010101" pitchFamily="2" charset="-122"/>
              </a:rPr>
              <a:t>“猜测”，验证、抛弃或再改</a:t>
            </a:r>
            <a:endParaRPr lang="en-US" altLang="zh-CN" sz="2400" b="1" dirty="0">
              <a:ea typeface="宋体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2800" dirty="0" smtClean="0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endParaRPr lang="en-US" altLang="zh-CN" b="1" dirty="0" smtClean="0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1319077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4914765" y="3075171"/>
            <a:ext cx="3202782" cy="8230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2862" y="1127460"/>
            <a:ext cx="8137370" cy="4394003"/>
            <a:chOff x="617408" y="1127460"/>
            <a:chExt cx="8137370" cy="4394003"/>
          </a:xfrm>
        </p:grpSpPr>
        <p:sp>
          <p:nvSpPr>
            <p:cNvPr id="8" name="文本框 7"/>
            <p:cNvSpPr txBox="1"/>
            <p:nvPr/>
          </p:nvSpPr>
          <p:spPr>
            <a:xfrm>
              <a:off x="4825497" y="1127460"/>
              <a:ext cx="3929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00B0F0"/>
                  </a:solidFill>
                </a:rPr>
                <a:t>G. Li </a:t>
              </a:r>
              <a:r>
                <a:rPr lang="en-US" altLang="zh-CN" i="1" dirty="0" smtClean="0">
                  <a:solidFill>
                    <a:srgbClr val="00B0F0"/>
                  </a:solidFill>
                </a:rPr>
                <a:t>et al., </a:t>
              </a:r>
              <a:r>
                <a:rPr lang="en-US" altLang="zh-CN" dirty="0" smtClean="0">
                  <a:solidFill>
                    <a:srgbClr val="00B0F0"/>
                  </a:solidFill>
                </a:rPr>
                <a:t>Chin. Phys. C39,063102.</a:t>
              </a:r>
              <a:endParaRPr lang="zh-CN" altLang="en-US" dirty="0">
                <a:solidFill>
                  <a:srgbClr val="00B0F0"/>
                </a:solidFill>
              </a:endParaRPr>
            </a:p>
          </p:txBody>
        </p:sp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4863305" y="1665289"/>
              <a:ext cx="3609976" cy="120015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00" dirty="0">
                  <a:solidFill>
                    <a:srgbClr val="00B0F0"/>
                  </a:solidFill>
                </a:rPr>
                <a:t>Introduce form factors to kill the divergence and also compensate the off-shell effects of intermediate mesons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32584" y="3263574"/>
              <a:ext cx="2809620" cy="544544"/>
              <a:chOff x="5119973" y="3288073"/>
              <a:chExt cx="2809620" cy="54454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85699" y="3288073"/>
                <a:ext cx="1643894" cy="544544"/>
              </a:xfrm>
              <a:prstGeom prst="rect">
                <a:avLst/>
              </a:prstGeom>
            </p:spPr>
          </p:pic>
          <p:sp>
            <p:nvSpPr>
              <p:cNvPr id="19" name="文本框 18"/>
              <p:cNvSpPr txBox="1"/>
              <p:nvPr/>
            </p:nvSpPr>
            <p:spPr>
              <a:xfrm>
                <a:off x="5119973" y="3324528"/>
                <a:ext cx="13218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rgbClr val="00B0F0"/>
                    </a:solidFill>
                  </a:rPr>
                  <a:t>Monopole:</a:t>
                </a: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408" y="4744899"/>
              <a:ext cx="3473635" cy="75111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3305" y="4598201"/>
              <a:ext cx="2207934" cy="41052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7851" y="5100543"/>
              <a:ext cx="2251649" cy="420920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231" y="1329272"/>
            <a:ext cx="4286575" cy="2729342"/>
          </a:xfrm>
          <a:prstGeom prst="rect">
            <a:avLst/>
          </a:prstGeom>
        </p:spPr>
      </p:pic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204788" y="546776"/>
            <a:ext cx="3876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  <a:defRPr/>
            </a:pPr>
            <a:r>
              <a:rPr kumimoji="0" lang="en-US" altLang="zh-CN" sz="2400" b="1" dirty="0" smtClean="0">
                <a:solidFill>
                  <a:srgbClr val="C00000"/>
                </a:solidFill>
                <a:latin typeface="Calibri"/>
                <a:ea typeface="宋体"/>
              </a:rPr>
              <a:t>Y(4260) decays</a:t>
            </a:r>
            <a:endParaRPr kumimoji="0" lang="en-US" altLang="zh-CN" sz="2400" b="1" dirty="0">
              <a:solidFill>
                <a:srgbClr val="C00000"/>
              </a:solidFill>
              <a:latin typeface="Calibri"/>
              <a:ea typeface="宋体"/>
            </a:endParaRPr>
          </a:p>
        </p:txBody>
      </p:sp>
      <p:cxnSp>
        <p:nvCxnSpPr>
          <p:cNvPr id="9" name="直接箭头连接符 8"/>
          <p:cNvCxnSpPr/>
          <p:nvPr/>
        </p:nvCxnSpPr>
        <p:spPr bwMode="auto">
          <a:xfrm flipH="1" flipV="1">
            <a:off x="1780674" y="1771048"/>
            <a:ext cx="298383" cy="4331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文本框 13"/>
          <p:cNvSpPr txBox="1"/>
          <p:nvPr/>
        </p:nvSpPr>
        <p:spPr>
          <a:xfrm>
            <a:off x="1452811" y="140724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S-wave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35302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6690"/>
            <a:ext cx="8707274" cy="366395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 bwMode="auto">
          <a:xfrm>
            <a:off x="2627697" y="4620126"/>
            <a:ext cx="1087655" cy="23100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6553200" y="4559166"/>
            <a:ext cx="1262514" cy="388219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4656030" y="4616918"/>
            <a:ext cx="1205755" cy="23421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9182739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27" y="704332"/>
            <a:ext cx="6522673" cy="17789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69" y="2966200"/>
            <a:ext cx="8716175" cy="316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88574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204788" y="474035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en-US" altLang="zh-CN" sz="2800" b="1" dirty="0" err="1" smtClean="0">
                <a:solidFill>
                  <a:srgbClr val="C00000"/>
                </a:solidFill>
                <a:latin typeface="Calibri"/>
                <a:ea typeface="宋体"/>
              </a:rPr>
              <a:t>Conterpart</a:t>
            </a:r>
            <a:r>
              <a:rPr kumimoji="0" lang="en-US" altLang="zh-CN" sz="2800" b="1" dirty="0" smtClean="0">
                <a:solidFill>
                  <a:srgbClr val="C00000"/>
                </a:solidFill>
                <a:latin typeface="Calibri"/>
                <a:ea typeface="宋体"/>
              </a:rPr>
              <a:t> of X(3872)—</a:t>
            </a:r>
            <a:r>
              <a:rPr kumimoji="0" lang="en-US" altLang="zh-CN" sz="2800" b="1" dirty="0" err="1" smtClean="0">
                <a:solidFill>
                  <a:srgbClr val="C00000"/>
                </a:solidFill>
                <a:latin typeface="Calibri"/>
                <a:ea typeface="宋体"/>
              </a:rPr>
              <a:t>Xb</a:t>
            </a:r>
            <a:r>
              <a:rPr kumimoji="0" lang="en-US" altLang="zh-CN" sz="2800" b="1" dirty="0" smtClean="0">
                <a:solidFill>
                  <a:srgbClr val="C00000"/>
                </a:solidFill>
                <a:latin typeface="Calibri"/>
                <a:ea typeface="宋体"/>
              </a:rPr>
              <a:t> states</a:t>
            </a:r>
            <a:endParaRPr kumimoji="0" lang="zh-CN" altLang="en-US" sz="2800" b="1" dirty="0">
              <a:solidFill>
                <a:srgbClr val="C00000"/>
              </a:solidFill>
              <a:latin typeface="Calibri"/>
              <a:ea typeface="宋体"/>
            </a:endParaRPr>
          </a:p>
        </p:txBody>
      </p:sp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5072" y="1279390"/>
            <a:ext cx="7818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</a:rPr>
              <a:t>Conterpart</a:t>
            </a:r>
            <a:r>
              <a:rPr lang="en-US" altLang="zh-CN" sz="2400" dirty="0" smtClean="0">
                <a:solidFill>
                  <a:srgbClr val="FF0000"/>
                </a:solidFill>
              </a:rPr>
              <a:t> of X(3872):</a:t>
            </a:r>
            <a:r>
              <a:rPr lang="en-US" altLang="zh-CN" sz="2400" dirty="0" smtClean="0"/>
              <a:t>                              BB</a:t>
            </a:r>
            <a:r>
              <a:rPr lang="en-US" altLang="zh-CN" sz="2400" dirty="0"/>
              <a:t>* molecule?</a:t>
            </a:r>
            <a:endParaRPr lang="zh-CN" altLang="en-US" sz="2400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/>
          </p:nvPr>
        </p:nvGraphicFramePr>
        <p:xfrm>
          <a:off x="3661513" y="1297355"/>
          <a:ext cx="2077469" cy="473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name="Equation" r:id="rId4" imgW="1002960" imgH="228600" progId="Equation.DSMT4">
                  <p:embed/>
                </p:oleObj>
              </mc:Choice>
              <mc:Fallback>
                <p:oleObj name="Equation" r:id="rId4" imgW="1002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61513" y="1297355"/>
                        <a:ext cx="2077469" cy="473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05072" y="1858023"/>
            <a:ext cx="5910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Very Heavy: </a:t>
            </a:r>
            <a:r>
              <a:rPr lang="en-US" altLang="zh-CN" sz="2400" dirty="0"/>
              <a:t>difficult to directly produce at </a:t>
            </a:r>
            <a:endParaRPr lang="zh-CN" altLang="en-US" sz="2400" dirty="0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/>
          </p:nvPr>
        </p:nvGraphicFramePr>
        <p:xfrm>
          <a:off x="6121400" y="1768141"/>
          <a:ext cx="863600" cy="575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Equation" r:id="rId6" imgW="304560" imgH="203040" progId="Equation.DSMT4">
                  <p:embed/>
                </p:oleObj>
              </mc:Choice>
              <mc:Fallback>
                <p:oleObj name="Equation" r:id="rId6" imgW="304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1400" y="1768141"/>
                        <a:ext cx="863600" cy="5750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5" y="2485736"/>
            <a:ext cx="8957092" cy="3607052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 bwMode="auto">
          <a:xfrm flipV="1">
            <a:off x="5132439" y="5368413"/>
            <a:ext cx="3554361" cy="1474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 bwMode="auto">
          <a:xfrm>
            <a:off x="383458" y="5604387"/>
            <a:ext cx="6601542" cy="737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09558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38" y="1365806"/>
            <a:ext cx="7489900" cy="19014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24982" y="996474"/>
            <a:ext cx="4061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rgbClr val="00B0F0"/>
                </a:solidFill>
              </a:rPr>
              <a:t>G.Li</a:t>
            </a:r>
            <a:r>
              <a:rPr lang="en-US" altLang="zh-CN" dirty="0" smtClean="0">
                <a:solidFill>
                  <a:srgbClr val="00B0F0"/>
                </a:solidFill>
              </a:rPr>
              <a:t>, W. Wang, Phys. </a:t>
            </a:r>
            <a:r>
              <a:rPr lang="en-US" altLang="zh-CN" dirty="0" err="1" smtClean="0">
                <a:solidFill>
                  <a:srgbClr val="00B0F0"/>
                </a:solidFill>
              </a:rPr>
              <a:t>Lett</a:t>
            </a:r>
            <a:r>
              <a:rPr lang="en-US" altLang="zh-CN" dirty="0" smtClean="0">
                <a:solidFill>
                  <a:srgbClr val="00B0F0"/>
                </a:solidFill>
              </a:rPr>
              <a:t>. B733, 100.</a:t>
            </a:r>
            <a:endParaRPr lang="zh-CN" altLang="en-US" dirty="0">
              <a:solidFill>
                <a:srgbClr val="00B0F0"/>
              </a:solidFill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/>
          </p:nvPr>
        </p:nvGraphicFramePr>
        <p:xfrm>
          <a:off x="3462120" y="423101"/>
          <a:ext cx="1735954" cy="44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Equation" r:id="rId5" imgW="901440" imgH="228600" progId="Equation.DSMT4">
                  <p:embed/>
                </p:oleObj>
              </mc:Choice>
              <mc:Fallback>
                <p:oleObj name="Equation" r:id="rId5" imgW="9014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2120" y="423101"/>
                        <a:ext cx="1735954" cy="440100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74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83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100000">
                            <a:schemeClr val="accent1">
                              <a:lumMod val="30000"/>
                              <a:lumOff val="70000"/>
                            </a:schemeClr>
                          </a:gs>
                        </a:gsLst>
                        <a:lin ang="5400000" scaled="1"/>
                      </a:gra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6722"/>
            <a:ext cx="9190750" cy="22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213192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72766" y="713563"/>
            <a:ext cx="427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B0F0"/>
                </a:solidFill>
              </a:rPr>
              <a:t>G. Li, Z. Zhou, Phys. Rev. D91, 034020.</a:t>
            </a:r>
            <a:endParaRPr lang="zh-CN" altLang="en-US" dirty="0">
              <a:solidFill>
                <a:srgbClr val="00B0F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7" y="1197570"/>
            <a:ext cx="6013644" cy="1535261"/>
          </a:xfrm>
          <a:prstGeom prst="rect">
            <a:avLst/>
          </a:prstGeom>
        </p:spPr>
      </p:pic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010862"/>
              </p:ext>
            </p:extLst>
          </p:nvPr>
        </p:nvGraphicFramePr>
        <p:xfrm>
          <a:off x="3260054" y="227383"/>
          <a:ext cx="1735954" cy="44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Equation" r:id="rId5" imgW="901440" imgH="228600" progId="Equation.DSMT4">
                  <p:embed/>
                </p:oleObj>
              </mc:Choice>
              <mc:Fallback>
                <p:oleObj name="Equation" r:id="rId5" imgW="9014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0054" y="227383"/>
                        <a:ext cx="1735954" cy="440100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74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83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100000">
                            <a:schemeClr val="accent1">
                              <a:lumMod val="30000"/>
                              <a:lumOff val="70000"/>
                            </a:schemeClr>
                          </a:gs>
                        </a:gsLst>
                        <a:lin ang="5400000" scaled="1"/>
                      </a:gra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6047" y="2416173"/>
            <a:ext cx="5202151" cy="315606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16816" y="5612350"/>
            <a:ext cx="69518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No significant signal for  </a:t>
            </a:r>
            <a:r>
              <a:rPr lang="en-US" altLang="zh-CN" dirty="0" smtClean="0">
                <a:solidFill>
                  <a:srgbClr val="FF0000"/>
                </a:solidFill>
              </a:rPr>
              <a:t>                      </a:t>
            </a:r>
            <a:r>
              <a:rPr lang="en-US" altLang="zh-CN" dirty="0">
                <a:solidFill>
                  <a:srgbClr val="FF0000"/>
                </a:solidFill>
              </a:rPr>
              <a:t>has been seen by the Belle Collaboration. 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00B0F0"/>
                </a:solidFill>
              </a:rPr>
              <a:t>X</a:t>
            </a:r>
            <a:r>
              <a:rPr lang="en-US" altLang="zh-CN" dirty="0">
                <a:solidFill>
                  <a:srgbClr val="00B0F0"/>
                </a:solidFill>
              </a:rPr>
              <a:t>. H. He et al. [Belle Collaboration], Phys. Rev. </a:t>
            </a:r>
            <a:r>
              <a:rPr lang="en-US" altLang="zh-CN" dirty="0" err="1">
                <a:solidFill>
                  <a:srgbClr val="00B0F0"/>
                </a:solidFill>
              </a:rPr>
              <a:t>Lett</a:t>
            </a:r>
            <a:r>
              <a:rPr lang="en-US" altLang="zh-CN" dirty="0">
                <a:solidFill>
                  <a:srgbClr val="00B0F0"/>
                </a:solidFill>
              </a:rPr>
              <a:t>. </a:t>
            </a:r>
            <a:r>
              <a:rPr lang="en-US" altLang="zh-CN" dirty="0" smtClean="0">
                <a:solidFill>
                  <a:srgbClr val="00B0F0"/>
                </a:solidFill>
              </a:rPr>
              <a:t>113,142001 </a:t>
            </a:r>
            <a:r>
              <a:rPr lang="en-US" altLang="zh-CN" dirty="0">
                <a:solidFill>
                  <a:srgbClr val="00B0F0"/>
                </a:solidFill>
              </a:rPr>
              <a:t>(2014) </a:t>
            </a:r>
            <a:endParaRPr lang="zh-CN" altLang="en-US" dirty="0">
              <a:solidFill>
                <a:srgbClr val="00B0F0"/>
              </a:solidFill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010664"/>
              </p:ext>
            </p:extLst>
          </p:nvPr>
        </p:nvGraphicFramePr>
        <p:xfrm>
          <a:off x="3468836" y="5641304"/>
          <a:ext cx="1440042" cy="365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Equation" r:id="rId8" imgW="901440" imgH="228600" progId="Equation.DSMT4">
                  <p:embed/>
                </p:oleObj>
              </mc:Choice>
              <mc:Fallback>
                <p:oleObj name="Equation" r:id="rId8" imgW="9014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8836" y="5641304"/>
                        <a:ext cx="1440042" cy="365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551178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059649-8AFF-4545-AAE6-19A5BF3FCFC3}" type="slidenum">
              <a:rPr kumimoji="0" lang="zh-CN" altLang="en-US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zh-CN" sz="1400" smtClean="0">
              <a:solidFill>
                <a:srgbClr val="000000"/>
              </a:solidFill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124293"/>
              </p:ext>
            </p:extLst>
          </p:nvPr>
        </p:nvGraphicFramePr>
        <p:xfrm>
          <a:off x="3065463" y="227013"/>
          <a:ext cx="212566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Equation" r:id="rId4" imgW="1104840" imgH="228600" progId="Equation.DSMT4">
                  <p:embed/>
                </p:oleObj>
              </mc:Choice>
              <mc:Fallback>
                <p:oleObj name="Equation" r:id="rId4" imgW="11048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65463" y="227013"/>
                        <a:ext cx="2125662" cy="439737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74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83000">
                            <a:schemeClr val="accent1">
                              <a:lumMod val="45000"/>
                              <a:lumOff val="55000"/>
                            </a:schemeClr>
                          </a:gs>
                          <a:gs pos="100000">
                            <a:schemeClr val="accent1">
                              <a:lumMod val="30000"/>
                              <a:lumOff val="70000"/>
                            </a:schemeClr>
                          </a:gs>
                        </a:gsLst>
                        <a:lin ang="5400000" scaled="1"/>
                      </a:gra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856" y="625645"/>
            <a:ext cx="7614436" cy="15183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43959"/>
            <a:ext cx="9221979" cy="23100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27" y="4511158"/>
            <a:ext cx="8816741" cy="22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60516"/>
      </p:ext>
    </p:extLst>
  </p:cSld>
  <p:clrMapOvr>
    <a:masterClrMapping/>
  </p:clrMapOvr>
  <p:transition advTm="3094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D506FA9-0A38-4C85-A94B-08F95DB342B2}" type="slidenum">
              <a:rPr lang="zh-CN" altLang="en-US">
                <a:solidFill>
                  <a:srgbClr val="898989"/>
                </a:solidFill>
              </a:rPr>
              <a:pPr/>
              <a:t>13</a:t>
            </a:fld>
            <a:endParaRPr lang="zh-CN" altLang="en-US" sz="1800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736600" y="3246438"/>
            <a:ext cx="76073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0066"/>
                </a:solidFill>
              </a:rPr>
              <a:t>Thanks for your attention !</a:t>
            </a:r>
            <a:endParaRPr lang="zh-CN" altLang="en-US" sz="320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14144</TotalTime>
  <Pages>0</Pages>
  <Words>289</Words>
  <Characters>0</Characters>
  <Application>Microsoft Office PowerPoint</Application>
  <DocSecurity>0</DocSecurity>
  <PresentationFormat>全屏显示(4:3)</PresentationFormat>
  <Lines>0</Lines>
  <Paragraphs>69</Paragraphs>
  <Slides>13</Slides>
  <Notes>11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楷体</vt:lpstr>
      <vt:lpstr>宋体</vt:lpstr>
      <vt:lpstr>Arial</vt:lpstr>
      <vt:lpstr>Calibri</vt:lpstr>
      <vt:lpstr>Comic Sans MS</vt:lpstr>
      <vt:lpstr>Office 主题</vt:lpstr>
      <vt:lpstr>Equation.3</vt:lpstr>
      <vt:lpstr>Equation</vt:lpstr>
      <vt:lpstr>MathType 6.0 Equation</vt:lpstr>
      <vt:lpstr>奇特态研究中的几个问题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工作单位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GangLi 李刚</dc:creator>
  <cp:keywords/>
  <dc:description/>
  <cp:lastModifiedBy>kaixin521</cp:lastModifiedBy>
  <cp:revision>196</cp:revision>
  <cp:lastPrinted>2018-09-08T12:09:41Z</cp:lastPrinted>
  <dcterms:created xsi:type="dcterms:W3CDTF">2013-06-07T01:35:00Z</dcterms:created>
  <dcterms:modified xsi:type="dcterms:W3CDTF">2018-11-08T05:49:20Z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2052-8.1.0.3260</vt:lpwstr>
  </property>
</Properties>
</file>