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</p:sldMasterIdLst>
  <p:notesMasterIdLst>
    <p:notesMasterId r:id="rId11"/>
  </p:notesMasterIdLst>
  <p:handoutMasterIdLst>
    <p:handoutMasterId r:id="rId12"/>
  </p:handoutMasterIdLst>
  <p:sldIdLst>
    <p:sldId id="916" r:id="rId3"/>
    <p:sldId id="918" r:id="rId4"/>
    <p:sldId id="914" r:id="rId5"/>
    <p:sldId id="919" r:id="rId6"/>
    <p:sldId id="920" r:id="rId7"/>
    <p:sldId id="917" r:id="rId8"/>
    <p:sldId id="921" r:id="rId9"/>
    <p:sldId id="895" r:id="rId10"/>
  </p:sldIdLst>
  <p:sldSz cx="9144000" cy="6858000" type="screen4x3"/>
  <p:notesSz cx="7099300" cy="10234613"/>
  <p:defaultTextStyle>
    <a:defPPr>
      <a:defRPr lang="zh-CN"/>
    </a:defPPr>
    <a:lvl1pPr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1pPr>
    <a:lvl2pPr marL="457200"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2pPr>
    <a:lvl3pPr marL="914400"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3pPr>
    <a:lvl4pPr marL="1371600"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4pPr>
    <a:lvl5pPr marL="1828800"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5pPr>
    <a:lvl6pPr marL="2286000" algn="l" defTabSz="914400" rtl="0" eaLnBrk="1" latinLnBrk="0" hangingPunct="1"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6pPr>
    <a:lvl7pPr marL="2743200" algn="l" defTabSz="914400" rtl="0" eaLnBrk="1" latinLnBrk="0" hangingPunct="1"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7pPr>
    <a:lvl8pPr marL="3200400" algn="l" defTabSz="914400" rtl="0" eaLnBrk="1" latinLnBrk="0" hangingPunct="1"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8pPr>
    <a:lvl9pPr marL="3657600" algn="l" defTabSz="914400" rtl="0" eaLnBrk="1" latinLnBrk="0" hangingPunct="1"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33FF"/>
    <a:srgbClr val="000066"/>
    <a:srgbClr val="CCECFF"/>
    <a:srgbClr val="0000CC"/>
    <a:srgbClr val="D60093"/>
    <a:srgbClr val="CC0000"/>
    <a:srgbClr val="FFCCCC"/>
    <a:srgbClr val="FF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8" autoAdjust="0"/>
    <p:restoredTop sz="97865" autoAdjust="0"/>
  </p:normalViewPr>
  <p:slideViewPr>
    <p:cSldViewPr showGuides="1">
      <p:cViewPr varScale="1">
        <p:scale>
          <a:sx n="94" d="100"/>
          <a:sy n="94" d="100"/>
        </p:scale>
        <p:origin x="1142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F234C7E-13C3-4AD3-B034-C8FB8A762CD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59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D054B38D-FE7C-4DD5-9CA6-9848BF06D6D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54131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4B38D-FE7C-4DD5-9CA6-9848BF06D6DD}" type="slidenum">
              <a:rPr lang="en-US" altLang="zh-CN" smtClean="0"/>
              <a:pPr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130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694FC-EEF9-451B-9330-AA6E309CB40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866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D8B87-08BC-42F3-B36E-78BE42C5C8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962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C68F6-8CB3-4759-B330-C702D86812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253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96BE7-8C8E-4574-9C4B-8CA01F3DBA8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29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297076-EB20-4D89-A581-D1EA3DCE1E7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013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B27C3-D61C-4257-AB62-CFBA9F60C7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609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4F7F0-3FA4-47D4-87B5-61EA0B82FF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98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C62AB-788D-461F-9B98-A11DE6E2B30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2852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3B7EF-1DB8-4074-9A41-FA3D578851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482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5B4DD-7C37-41DB-AB7E-B5FA624681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82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11157-A38C-4540-89FA-03E465C5FFF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4629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D5926FF-BC3A-4333-95DD-663B820E49E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7818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2F1FFF5-426D-4012-A415-B7CB4FE49E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6613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CFF2E37-E262-4BF5-B725-D65C3B2DBE7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4176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5F2A0BF-32BE-4332-A2D5-644524DD34F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3783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8879B-5DB3-4B53-AA5F-1912730DFFF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86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060B6-9B72-49E2-8E8F-E17CF2C6FF7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10164-C3A9-4D28-8E54-0BFFD57A1313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0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89E7B-483D-4638-A0FF-68429E33FA70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6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9FE3E-56B9-4FE1-B0BA-EE98BDEAA51C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33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6F0B7-196B-450B-83FF-6503A383FDEC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85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F239C-05ED-400D-A343-6876F991A2F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1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22EA2-8554-411B-B554-AE29864D2AC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91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4D84E-CFA8-428F-98A0-C4E27BD017F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DB66E-0894-4562-B371-B0676F323F45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8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5F97E-2B94-4C93-987D-362A1B9BA2DF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FBEFE-43DB-44DF-AB6C-F092F07342B9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28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kumimoji="1"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1"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1" sz="1400">
                <a:solidFill>
                  <a:schemeClr val="tx1"/>
                </a:solidFill>
                <a:latin typeface="+mn-lt"/>
              </a:defRPr>
            </a:lvl1pPr>
          </a:lstStyle>
          <a:p>
            <a:fld id="{50D9A9EE-4E3F-4109-8360-8FA3BC94784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 algn="l">
              <a:spcBef>
                <a:spcPct val="0"/>
              </a:spcBef>
              <a:defRPr/>
            </a:pPr>
            <a:endParaRPr lang="en-US" altLang="zh-CN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spcBef>
                <a:spcPct val="0"/>
              </a:spcBef>
              <a:defRPr/>
            </a:pPr>
            <a:endParaRPr lang="en-US" altLang="zh-CN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0538" y="62007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spcBef>
                <a:spcPct val="0"/>
              </a:spcBef>
              <a:defRPr/>
            </a:pPr>
            <a:fld id="{95BC450A-4906-4BB6-9612-DB5A24EF2E63}" type="slidenum">
              <a:rPr lang="en-US" altLang="zh-CN">
                <a:solidFill>
                  <a:srgbClr val="0000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defRPr/>
              </a:pPr>
              <a:t>‹#›</a:t>
            </a:fld>
            <a:endParaRPr lang="en-US" altLang="zh-CN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964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061E5-D118-4D35-8DF3-1A2BC106D5DD}" type="slidenum">
              <a:rPr lang="en-US" altLang="zh-CN" smtClean="0"/>
              <a:pPr/>
              <a:t>1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" y="0"/>
            <a:ext cx="913485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65306" y="1628800"/>
            <a:ext cx="4413388" cy="707886"/>
          </a:xfrm>
          <a:prstGeom prst="rect">
            <a:avLst/>
          </a:prstGeom>
          <a:solidFill>
            <a:srgbClr val="CCFFCC"/>
          </a:solidFill>
        </p:spPr>
        <p:txBody>
          <a:bodyPr wrap="none">
            <a:spAutoFit/>
          </a:bodyPr>
          <a:lstStyle/>
          <a:p>
            <a:r>
              <a:rPr lang="zh-CN" altLang="en-US" sz="4000" dirty="0">
                <a:latin typeface="华文隶书" panose="02010800040101010101" pitchFamily="2" charset="-122"/>
                <a:ea typeface="华文隶书" panose="02010800040101010101" pitchFamily="2" charset="-122"/>
              </a:rPr>
              <a:t>惟楚有材 于斯为盛</a:t>
            </a:r>
          </a:p>
        </p:txBody>
      </p:sp>
      <p:sp>
        <p:nvSpPr>
          <p:cNvPr id="6" name="矩形 5"/>
          <p:cNvSpPr/>
          <p:nvPr/>
        </p:nvSpPr>
        <p:spPr>
          <a:xfrm>
            <a:off x="179512" y="175679"/>
            <a:ext cx="8856984" cy="1323439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kumimoji="1" lang="zh-CN" altLang="en-US" sz="4400" b="1" kern="0" dirty="0">
                <a:solidFill>
                  <a:srgbClr val="000066"/>
                </a:solidFill>
                <a:latin typeface="Times New Roman"/>
                <a:ea typeface="宋体"/>
                <a:cs typeface="+mj-cs"/>
              </a:rPr>
              <a:t>第一届“强子物理前沿研讨会”</a:t>
            </a:r>
            <a:r>
              <a:rPr kumimoji="1" lang="en-US" altLang="zh-CN" sz="4400" b="1" kern="0" dirty="0">
                <a:solidFill>
                  <a:srgbClr val="000066"/>
                </a:solidFill>
                <a:latin typeface="Times New Roman"/>
                <a:ea typeface="宋体"/>
                <a:cs typeface="+mj-cs"/>
              </a:rPr>
              <a:t/>
            </a:r>
            <a:br>
              <a:rPr kumimoji="1" lang="en-US" altLang="zh-CN" sz="4400" b="1" kern="0" dirty="0">
                <a:solidFill>
                  <a:srgbClr val="000066"/>
                </a:solidFill>
                <a:latin typeface="Times New Roman"/>
                <a:ea typeface="宋体"/>
                <a:cs typeface="+mj-cs"/>
              </a:rPr>
            </a:br>
            <a:r>
              <a:rPr kumimoji="1" lang="en-US" altLang="zh-CN" sz="3600" kern="0" dirty="0">
                <a:solidFill>
                  <a:srgbClr val="000000"/>
                </a:solidFill>
                <a:latin typeface="Times New Roman"/>
                <a:ea typeface="宋体"/>
                <a:cs typeface="+mj-cs"/>
              </a:rPr>
              <a:t>1</a:t>
            </a:r>
            <a:r>
              <a:rPr kumimoji="1" lang="en-US" altLang="zh-CN" sz="3600" kern="0" baseline="30000" dirty="0">
                <a:solidFill>
                  <a:srgbClr val="000000"/>
                </a:solidFill>
                <a:latin typeface="Times New Roman"/>
                <a:ea typeface="宋体"/>
                <a:cs typeface="+mj-cs"/>
              </a:rPr>
              <a:t>st</a:t>
            </a:r>
            <a:r>
              <a:rPr kumimoji="1" lang="en-US" altLang="zh-CN" sz="3600" kern="0" dirty="0">
                <a:solidFill>
                  <a:srgbClr val="000000"/>
                </a:solidFill>
                <a:latin typeface="Times New Roman"/>
                <a:ea typeface="宋体"/>
                <a:cs typeface="+mj-cs"/>
              </a:rPr>
              <a:t> workshop on frontiers in hadron physics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402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782960"/>
          </a:xfrm>
        </p:spPr>
        <p:txBody>
          <a:bodyPr/>
          <a:lstStyle/>
          <a:p>
            <a:r>
              <a:rPr lang="zh-CN" altLang="en-US" sz="4000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 Unicode MS" pitchFamily="34" charset="-122"/>
              </a:rPr>
              <a:t>核心问题</a:t>
            </a:r>
            <a:endParaRPr lang="zh-CN" altLang="en-US" sz="4000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15208" y="3284984"/>
            <a:ext cx="5653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3200" kern="100" dirty="0" smtClean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如何理解新</a:t>
            </a:r>
            <a:r>
              <a:rPr lang="zh-CN" altLang="en-US" sz="3200" kern="1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强</a:t>
            </a:r>
            <a:r>
              <a:rPr lang="zh-CN" altLang="en-US" sz="3200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子谱</a:t>
            </a:r>
            <a:r>
              <a:rPr lang="zh-CN" altLang="en-US" sz="3200" kern="100" dirty="0" smtClean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zh-CN" sz="32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0F5C-30D5-49B6-9090-01C4BA39B8FB}" type="slidenum">
              <a:rPr lang="en-US" altLang="zh-CN" smtClean="0">
                <a:solidFill>
                  <a:srgbClr val="000000"/>
                </a:solidFill>
              </a:rPr>
              <a:pPr/>
              <a:t>2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96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53752"/>
            <a:ext cx="7772400" cy="1143000"/>
          </a:xfrm>
        </p:spPr>
        <p:txBody>
          <a:bodyPr/>
          <a:lstStyle/>
          <a:p>
            <a:r>
              <a:rPr lang="zh-CN" altLang="en-US" sz="4000" dirty="0" smtClean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 Unicode MS" pitchFamily="34" charset="-122"/>
              </a:rPr>
              <a:t>如何推进这些研究？</a:t>
            </a:r>
            <a:endParaRPr lang="zh-CN" altLang="en-US" sz="4000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20" y="1412776"/>
            <a:ext cx="8677472" cy="3391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组织本领域的专家 </a:t>
            </a:r>
            <a:r>
              <a:rPr lang="en-US" altLang="zh-CN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找个安静的地方 </a:t>
            </a:r>
            <a:r>
              <a:rPr lang="en-US" altLang="zh-CN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足够长</a:t>
            </a:r>
            <a:r>
              <a:rPr lang="zh-CN" altLang="en-US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的时间 </a:t>
            </a:r>
            <a:r>
              <a:rPr lang="en-US" altLang="zh-CN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 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</a:t>
            </a:r>
            <a:r>
              <a:rPr lang="zh-CN" altLang="en-US" sz="24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安排很多报告 </a:t>
            </a:r>
            <a:r>
              <a:rPr lang="en-US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endParaRPr lang="en-US" altLang="zh-CN" sz="2400" kern="100" dirty="0" smtClean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深入</a:t>
            </a:r>
            <a:r>
              <a:rPr lang="zh-CN" altLang="en-US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地、自由地讨论 </a:t>
            </a:r>
            <a:r>
              <a:rPr lang="en-US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endParaRPr lang="zh-CN" altLang="zh-CN" sz="24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5301208"/>
            <a:ext cx="8461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能有</a:t>
            </a:r>
            <a:r>
              <a:rPr lang="en-US" altLang="zh-CN" sz="2400" kern="1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kern="1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天的时间安安静静地思考物理是一种何其奢华的享受！</a:t>
            </a:r>
            <a:endParaRPr lang="zh-CN" altLang="zh-CN" sz="24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060B6-9B72-49E2-8E8F-E17CF2C6FF7A}" type="slidenum">
              <a:rPr lang="en-US" altLang="zh-CN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64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0577"/>
            <a:ext cx="8229600" cy="778098"/>
          </a:xfrm>
        </p:spPr>
        <p:txBody>
          <a:bodyPr/>
          <a:lstStyle/>
          <a:p>
            <a:r>
              <a:rPr lang="zh-CN" altLang="en-US" b="1" dirty="0" smtClean="0">
                <a:solidFill>
                  <a:schemeClr val="accent2"/>
                </a:solidFill>
              </a:rPr>
              <a:t>我们的共识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0907" y="824546"/>
            <a:ext cx="8856984" cy="6033453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2800" b="1" dirty="0" smtClean="0">
                <a:solidFill>
                  <a:srgbClr val="3333FF"/>
                </a:solidFill>
              </a:rPr>
              <a:t>我国的强子物理研究引领国际前沿</a:t>
            </a:r>
            <a:endParaRPr lang="en-US" altLang="zh-CN" sz="2800" b="1" dirty="0" smtClean="0">
              <a:solidFill>
                <a:srgbClr val="3333FF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2800" b="1" dirty="0">
                <a:solidFill>
                  <a:srgbClr val="FF0000"/>
                </a:solidFill>
              </a:rPr>
              <a:t>强子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物理研究是理解非微扰强相互作用的关键</a:t>
            </a:r>
            <a:endParaRPr lang="en-US" altLang="zh-CN" sz="2800" b="1" dirty="0" smtClean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2800" b="1" dirty="0">
                <a:solidFill>
                  <a:srgbClr val="3333FF"/>
                </a:solidFill>
              </a:rPr>
              <a:t>理论</a:t>
            </a:r>
            <a:r>
              <a:rPr lang="zh-CN" altLang="en-US" sz="2800" b="1" dirty="0" smtClean="0">
                <a:solidFill>
                  <a:srgbClr val="3333FF"/>
                </a:solidFill>
              </a:rPr>
              <a:t>与实验密切合作，不同理论模型、不同实验互相配合，理解该领域的关键问题</a:t>
            </a:r>
            <a:endParaRPr lang="en-US" altLang="zh-CN" sz="2800" b="1" dirty="0" smtClean="0">
              <a:solidFill>
                <a:srgbClr val="3333FF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</a:rPr>
              <a:t>还有很多重要的（理论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/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实验）工作要做</a:t>
            </a:r>
            <a:endParaRPr lang="en-US" altLang="zh-CN" sz="2800" b="1" dirty="0" smtClean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2800" b="1" dirty="0" smtClean="0">
                <a:solidFill>
                  <a:srgbClr val="3333FF"/>
                </a:solidFill>
              </a:rPr>
              <a:t>在我们的优势领域，组织工作组，分主题深入调研，形成</a:t>
            </a:r>
            <a:r>
              <a:rPr lang="en-US" altLang="zh-CN" sz="2800" b="1" dirty="0" smtClean="0">
                <a:solidFill>
                  <a:srgbClr val="3333FF"/>
                </a:solidFill>
              </a:rPr>
              <a:t>report</a:t>
            </a:r>
            <a:r>
              <a:rPr lang="zh-CN" altLang="en-US" sz="2800" b="1" dirty="0" smtClean="0">
                <a:solidFill>
                  <a:srgbClr val="3333FF"/>
                </a:solidFill>
              </a:rPr>
              <a:t>，指导领域研究</a:t>
            </a:r>
            <a:endParaRPr lang="en-US" altLang="zh-CN" sz="2800" b="1" dirty="0" smtClean="0">
              <a:solidFill>
                <a:srgbClr val="3333FF"/>
              </a:solidFill>
            </a:endParaRPr>
          </a:p>
          <a:p>
            <a:pPr lvl="1">
              <a:lnSpc>
                <a:spcPct val="114000"/>
              </a:lnSpc>
            </a:pPr>
            <a:r>
              <a:rPr lang="zh-CN" altLang="en-US" sz="2400" b="1" dirty="0">
                <a:solidFill>
                  <a:srgbClr val="3333FF"/>
                </a:solidFill>
              </a:rPr>
              <a:t>胶子</a:t>
            </a:r>
            <a:r>
              <a:rPr lang="zh-CN" altLang="en-US" sz="2400" b="1" dirty="0" smtClean="0">
                <a:solidFill>
                  <a:srgbClr val="3333FF"/>
                </a:solidFill>
              </a:rPr>
              <a:t>球</a:t>
            </a:r>
            <a:endParaRPr lang="en-US" altLang="zh-CN" sz="2400" b="1" dirty="0" smtClean="0">
              <a:solidFill>
                <a:srgbClr val="3333FF"/>
              </a:solidFill>
            </a:endParaRPr>
          </a:p>
          <a:p>
            <a:pPr lvl="1">
              <a:lnSpc>
                <a:spcPct val="114000"/>
              </a:lnSpc>
            </a:pPr>
            <a:r>
              <a:rPr lang="zh-CN" altLang="en-US" sz="2400" b="1" dirty="0">
                <a:solidFill>
                  <a:srgbClr val="3333FF"/>
                </a:solidFill>
              </a:rPr>
              <a:t>混杂</a:t>
            </a:r>
            <a:r>
              <a:rPr lang="zh-CN" altLang="en-US" sz="2400" b="1" dirty="0" smtClean="0">
                <a:solidFill>
                  <a:srgbClr val="3333FF"/>
                </a:solidFill>
              </a:rPr>
              <a:t>态</a:t>
            </a:r>
            <a:endParaRPr lang="en-US" altLang="zh-CN" sz="2400" b="1" dirty="0" smtClean="0">
              <a:solidFill>
                <a:srgbClr val="3333FF"/>
              </a:solidFill>
            </a:endParaRPr>
          </a:p>
          <a:p>
            <a:pPr lvl="1">
              <a:lnSpc>
                <a:spcPct val="114000"/>
              </a:lnSpc>
            </a:pPr>
            <a:r>
              <a:rPr lang="zh-CN" altLang="en-US" sz="2400" b="1" dirty="0" smtClean="0">
                <a:solidFill>
                  <a:srgbClr val="3333FF"/>
                </a:solidFill>
              </a:rPr>
              <a:t>粲物理与</a:t>
            </a:r>
            <a:r>
              <a:rPr lang="en-US" altLang="zh-CN" sz="2400" b="1" dirty="0" smtClean="0">
                <a:solidFill>
                  <a:srgbClr val="3333FF"/>
                </a:solidFill>
              </a:rPr>
              <a:t>CP</a:t>
            </a:r>
            <a:r>
              <a:rPr lang="zh-CN" altLang="en-US" sz="2400" b="1" dirty="0" smtClean="0">
                <a:solidFill>
                  <a:srgbClr val="3333FF"/>
                </a:solidFill>
              </a:rPr>
              <a:t>破坏</a:t>
            </a:r>
            <a:endParaRPr lang="en-US" altLang="zh-CN" sz="2400" b="1" dirty="0" smtClean="0">
              <a:solidFill>
                <a:srgbClr val="3333FF"/>
              </a:solidFill>
            </a:endParaRPr>
          </a:p>
          <a:p>
            <a:pPr lvl="1">
              <a:lnSpc>
                <a:spcPct val="114000"/>
              </a:lnSpc>
            </a:pPr>
            <a:r>
              <a:rPr lang="zh-CN" altLang="en-US" sz="2400" b="1" dirty="0">
                <a:solidFill>
                  <a:srgbClr val="3333FF"/>
                </a:solidFill>
              </a:rPr>
              <a:t>粲偶</a:t>
            </a:r>
            <a:r>
              <a:rPr lang="zh-CN" altLang="en-US" sz="2400" b="1" dirty="0" smtClean="0">
                <a:solidFill>
                  <a:srgbClr val="3333FF"/>
                </a:solidFill>
              </a:rPr>
              <a:t>素能谱与跃迁</a:t>
            </a:r>
            <a:endParaRPr lang="zh-CN" altLang="en-US" sz="2400" b="1" dirty="0">
              <a:solidFill>
                <a:srgbClr val="3333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060B6-9B72-49E2-8E8F-E17CF2C6FF7A}" type="slidenum">
              <a:rPr lang="en-US" altLang="zh-CN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99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0577"/>
            <a:ext cx="8229600" cy="878812"/>
          </a:xfrm>
        </p:spPr>
        <p:txBody>
          <a:bodyPr/>
          <a:lstStyle/>
          <a:p>
            <a:r>
              <a:rPr lang="zh-CN" altLang="en-US" b="1" dirty="0">
                <a:solidFill>
                  <a:schemeClr val="accent2"/>
                </a:solidFill>
              </a:rPr>
              <a:t>未</a:t>
            </a:r>
            <a:r>
              <a:rPr lang="zh-CN" altLang="en-US" b="1" dirty="0" smtClean="0">
                <a:solidFill>
                  <a:schemeClr val="accent2"/>
                </a:solidFill>
              </a:rPr>
              <a:t>解决的问题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317" y="909389"/>
            <a:ext cx="8535366" cy="5932693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zh-CN" altLang="en-US" sz="2400" b="1" dirty="0" smtClean="0">
                <a:solidFill>
                  <a:srgbClr val="3333FF"/>
                </a:solidFill>
              </a:rPr>
              <a:t>未来强子物理研究的大目标是什么，要解决的关键科学问题如何表述？</a:t>
            </a:r>
            <a:endParaRPr lang="en-US" altLang="zh-CN" sz="2400" b="1" dirty="0" smtClean="0">
              <a:solidFill>
                <a:srgbClr val="3333FF"/>
              </a:solidFill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en-US" altLang="zh-CN" sz="2400" b="1" dirty="0" smtClean="0">
                <a:solidFill>
                  <a:srgbClr val="FF0000"/>
                </a:solidFill>
              </a:rPr>
              <a:t>BEPCII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升级、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STCF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的物理目标是什么？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zh-CN" altLang="en-US" sz="2400" b="1" dirty="0" smtClean="0">
                <a:solidFill>
                  <a:srgbClr val="3333FF"/>
                </a:solidFill>
              </a:rPr>
              <a:t>什么实验测量可以区分不同的理论模型？如多夸克态与分子态？普通介子与胶球、混杂态？</a:t>
            </a:r>
            <a:endParaRPr lang="en-US" altLang="zh-CN" sz="2400" b="1" dirty="0" smtClean="0">
              <a:solidFill>
                <a:srgbClr val="3333FF"/>
              </a:solidFill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zh-CN" altLang="en-US" sz="2400" b="1" dirty="0">
                <a:solidFill>
                  <a:srgbClr val="FF0000"/>
                </a:solidFill>
              </a:rPr>
              <a:t>什么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是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diquark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？如何测量或验证？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en-US" altLang="zh-CN" sz="2400" b="1" dirty="0" smtClean="0">
                <a:solidFill>
                  <a:srgbClr val="3333FF"/>
                </a:solidFill>
              </a:rPr>
              <a:t>Argand</a:t>
            </a:r>
            <a:r>
              <a:rPr lang="zh-CN" altLang="en-US" sz="2400" b="1" dirty="0" smtClean="0">
                <a:solidFill>
                  <a:srgbClr val="3333FF"/>
                </a:solidFill>
              </a:rPr>
              <a:t>图能解决什么问题？</a:t>
            </a:r>
            <a:endParaRPr lang="en-US" altLang="zh-CN" sz="2400" b="1" dirty="0" smtClean="0">
              <a:solidFill>
                <a:srgbClr val="3333FF"/>
              </a:solidFill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en-US" altLang="zh-CN" sz="2400" b="1" dirty="0" smtClean="0">
                <a:solidFill>
                  <a:srgbClr val="FF0000"/>
                </a:solidFill>
              </a:rPr>
              <a:t>LQCD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如何与实验结合获得有用的物理信息？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zh-CN" altLang="en-US" sz="2400" b="1" dirty="0">
                <a:solidFill>
                  <a:srgbClr val="3333FF"/>
                </a:solidFill>
              </a:rPr>
              <a:t>耦合</a:t>
            </a:r>
            <a:r>
              <a:rPr lang="zh-CN" altLang="en-US" sz="2400" b="1" dirty="0" smtClean="0">
                <a:solidFill>
                  <a:srgbClr val="3333FF"/>
                </a:solidFill>
              </a:rPr>
              <a:t>道分析的必要性和可行性？</a:t>
            </a:r>
            <a:endParaRPr lang="en-US" altLang="zh-CN" sz="2400" b="1" dirty="0" smtClean="0">
              <a:solidFill>
                <a:srgbClr val="3333FF"/>
              </a:solidFill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zh-CN" altLang="en-US" sz="2400" b="1" dirty="0" smtClean="0">
                <a:solidFill>
                  <a:srgbClr val="FF0000"/>
                </a:solidFill>
              </a:rPr>
              <a:t>如何参数化共振态？如何考虑分波分析中的分辨效应？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en-US" altLang="zh-CN" sz="2400" b="1" dirty="0" smtClean="0">
                <a:solidFill>
                  <a:srgbClr val="3333FF"/>
                </a:solidFill>
              </a:rPr>
              <a:t>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060B6-9B72-49E2-8E8F-E17CF2C6FF7A}" type="slidenum">
              <a:rPr lang="en-US" altLang="zh-CN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7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zh-CN" altLang="en-US" sz="400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三日夜不能</a:t>
            </a:r>
            <a:r>
              <a:rPr lang="zh-CN" altLang="en-US" sz="400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</a:t>
            </a:r>
            <a:endParaRPr lang="zh-CN" altLang="en-US" sz="4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060B6-9B72-49E2-8E8F-E17CF2C6FF7A}" type="slidenum">
              <a:rPr lang="en-US" altLang="zh-CN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altLang="zh-CN">
              <a:solidFill>
                <a:srgbClr val="00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51" r="13775"/>
          <a:stretch/>
        </p:blipFill>
        <p:spPr>
          <a:xfrm>
            <a:off x="611560" y="966738"/>
            <a:ext cx="8001287" cy="583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  <a:solidFill>
            <a:srgbClr val="FFFFFF"/>
          </a:solidFill>
        </p:spPr>
        <p:txBody>
          <a:bodyPr/>
          <a:lstStyle/>
          <a:p>
            <a:r>
              <a:rPr lang="zh-CN" altLang="en-US" sz="400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三日夜不能合 </a:t>
            </a:r>
            <a:r>
              <a:rPr lang="en-US" altLang="zh-CN" sz="400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 </a:t>
            </a:r>
            <a:r>
              <a:rPr lang="zh-CN" altLang="en-US" sz="4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Wingdings" panose="05000000000000000000" pitchFamily="2" charset="2"/>
              </a:rPr>
              <a:t>五</a:t>
            </a:r>
            <a:r>
              <a:rPr lang="zh-CN" altLang="en-US" sz="4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日夜</a:t>
            </a:r>
            <a:r>
              <a:rPr lang="zh-CN" altLang="en-US" sz="4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060B6-9B72-49E2-8E8F-E17CF2C6FF7A}" type="slidenum">
              <a:rPr lang="en-US" altLang="zh-CN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31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685817" indent="-263776"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055103" indent="-211021"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477145" indent="-211021"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99186" indent="-211021"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E45FCA01-2047-46E4-A484-4DBB512083A7}" type="slidenum">
              <a:rPr lang="en-US" altLang="zh-CN" sz="1292"/>
              <a:pPr eaLnBrk="1" hangingPunct="1"/>
              <a:t>8</a:t>
            </a:fld>
            <a:endParaRPr lang="en-US" altLang="zh-CN" sz="1292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2852936"/>
            <a:ext cx="8568952" cy="252028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1108"/>
              </a:spcBef>
            </a:pPr>
            <a:r>
              <a:rPr lang="zh-CN" altLang="en-US" sz="2585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钟显辉 </a:t>
            </a:r>
            <a:r>
              <a:rPr lang="zh-CN" altLang="en-US" sz="2585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教授、戴凌云 教授</a:t>
            </a:r>
            <a:endParaRPr lang="en-US" altLang="zh-CN" sz="2585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40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完美</a:t>
            </a:r>
            <a:r>
              <a:rPr lang="zh-CN" altLang="en-US" sz="2400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的组织</a:t>
            </a:r>
            <a:r>
              <a:rPr lang="zh-CN" altLang="en-US" sz="240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工作</a:t>
            </a:r>
            <a:endParaRPr lang="en-US" altLang="zh-CN" sz="2400" dirty="0" smtClean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40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一周的全程陪伴</a:t>
            </a:r>
            <a:endParaRPr lang="en-US" altLang="zh-CN" sz="2400" dirty="0" smtClean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40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免注册费</a:t>
            </a:r>
            <a:endParaRPr lang="en-US" altLang="zh-CN" sz="2400" dirty="0" smtClean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67544" y="152400"/>
            <a:ext cx="8568952" cy="270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30000"/>
              </a:lnSpc>
              <a:spcBef>
                <a:spcPts val="1108"/>
              </a:spcBef>
            </a:pPr>
            <a:r>
              <a:rPr lang="zh-CN" altLang="en-US" sz="2585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感谢各位与会者！</a:t>
            </a:r>
            <a:endParaRPr lang="en-US" altLang="zh-CN" sz="2585" kern="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1108"/>
              </a:spcBef>
            </a:pPr>
            <a:r>
              <a:rPr lang="zh-CN" altLang="en-US" sz="2585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感谢组织第一届“强子物理前沿研讨会”</a:t>
            </a:r>
            <a:endParaRPr lang="en-US" altLang="zh-CN" sz="2215" kern="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4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湖南师范大学物理与电子科学学院</a:t>
            </a:r>
            <a:endParaRPr lang="en-US" altLang="zh-CN" sz="2400" kern="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400" kern="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湖南大学物理与微电子科学学院</a:t>
            </a:r>
            <a:endParaRPr lang="en-US" altLang="zh-CN" sz="2400" kern="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7544" y="5553472"/>
            <a:ext cx="8568952" cy="1259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30000"/>
              </a:lnSpc>
              <a:spcBef>
                <a:spcPts val="1108"/>
              </a:spcBef>
            </a:pPr>
            <a:r>
              <a:rPr lang="zh-CN" altLang="en-US" sz="2585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单葳、俞洁晟等湖南师大和湖南大学的同事，以及提供各种会议服务的同学！</a:t>
            </a:r>
            <a:endParaRPr lang="en-US" altLang="zh-CN" sz="2585" kern="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3601" r="27950" b="2401"/>
          <a:stretch/>
        </p:blipFill>
        <p:spPr>
          <a:xfrm rot="5400000">
            <a:off x="6091673" y="2269367"/>
            <a:ext cx="2533328" cy="298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3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5" grpId="0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18900000" algn="ctr" rotWithShape="0">
            <a:schemeClr val="bg2">
              <a:alpha val="50000"/>
            </a:schemeClr>
          </a:outerShdw>
        </a:effectLst>
        <a:extLst>
          <a:ext uri="{909E8E84-426E-40DD-AFC4-6F175D3DCCD1}">
            <a14:hiddenFill xmlns:a14="http://schemas.microsoft.com/office/drawing/2010/main">
              <a:solidFill>
                <a:srgbClr val="CCFF99"/>
              </a:solidFill>
            </a14:hiddenFill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18900000" algn="ctr" rotWithShape="0">
            <a:schemeClr val="bg2">
              <a:alpha val="50000"/>
            </a:schemeClr>
          </a:outerShdw>
        </a:effectLst>
        <a:extLst>
          <a:ext uri="{909E8E84-426E-40DD-AFC4-6F175D3DCCD1}">
            <a14:hiddenFill xmlns:a14="http://schemas.microsoft.com/office/drawing/2010/main">
              <a:solidFill>
                <a:srgbClr val="CCFF99"/>
              </a:solidFill>
            </a14:hiddenFill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7492</TotalTime>
  <Words>363</Words>
  <Application>Microsoft Office PowerPoint</Application>
  <PresentationFormat>全屏显示(4:3)</PresentationFormat>
  <Paragraphs>51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 Unicode MS</vt:lpstr>
      <vt:lpstr>黑体</vt:lpstr>
      <vt:lpstr>华文隶书</vt:lpstr>
      <vt:lpstr>宋体</vt:lpstr>
      <vt:lpstr>Arial</vt:lpstr>
      <vt:lpstr>Comic Sans MS</vt:lpstr>
      <vt:lpstr>Times New Roman</vt:lpstr>
      <vt:lpstr>Wingdings</vt:lpstr>
      <vt:lpstr>默认设计模板</vt:lpstr>
      <vt:lpstr>11_默认设计模板</vt:lpstr>
      <vt:lpstr>PowerPoint 演示文稿</vt:lpstr>
      <vt:lpstr>核心问题</vt:lpstr>
      <vt:lpstr>如何推进这些研究？</vt:lpstr>
      <vt:lpstr>我们的共识</vt:lpstr>
      <vt:lpstr>未解决的问题</vt:lpstr>
      <vt:lpstr>三日夜不能合</vt:lpstr>
      <vt:lpstr>三日夜不能合  五日夜不能合</vt:lpstr>
      <vt:lpstr>PowerPoint 演示文稿</vt:lpstr>
    </vt:vector>
  </TitlesOfParts>
  <Company>ihep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exotic hadrons</dc:title>
  <dc:creator>Yuan Changzheng</dc:creator>
  <cp:lastModifiedBy>Yuan</cp:lastModifiedBy>
  <cp:revision>1056</cp:revision>
  <dcterms:created xsi:type="dcterms:W3CDTF">2008-04-02T02:05:59Z</dcterms:created>
  <dcterms:modified xsi:type="dcterms:W3CDTF">2018-11-09T03:16:56Z</dcterms:modified>
</cp:coreProperties>
</file>