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6" r:id="rId2"/>
    <p:sldMasterId id="2147483689" r:id="rId3"/>
  </p:sldMasterIdLst>
  <p:notesMasterIdLst>
    <p:notesMasterId r:id="rId12"/>
  </p:notesMasterIdLst>
  <p:handoutMasterIdLst>
    <p:handoutMasterId r:id="rId13"/>
  </p:handoutMasterIdLst>
  <p:sldIdLst>
    <p:sldId id="893" r:id="rId4"/>
    <p:sldId id="895" r:id="rId5"/>
    <p:sldId id="911" r:id="rId6"/>
    <p:sldId id="903" r:id="rId7"/>
    <p:sldId id="913" r:id="rId8"/>
    <p:sldId id="915" r:id="rId9"/>
    <p:sldId id="912" r:id="rId10"/>
    <p:sldId id="914" r:id="rId11"/>
  </p:sldIdLst>
  <p:sldSz cx="9144000" cy="6858000" type="screen4x3"/>
  <p:notesSz cx="7099300" cy="10234613"/>
  <p:defaultTextStyle>
    <a:defPPr>
      <a:defRPr lang="zh-CN"/>
    </a:defPPr>
    <a:lvl1pPr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5pPr>
    <a:lvl6pPr marL="22860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6pPr>
    <a:lvl7pPr marL="27432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7pPr>
    <a:lvl8pPr marL="32004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8pPr>
    <a:lvl9pPr marL="3657600" algn="l" defTabSz="914400" rtl="0" eaLnBrk="1" latinLnBrk="0" hangingPunct="1">
      <a:defRPr sz="2800" kern="1200">
        <a:solidFill>
          <a:srgbClr val="0000FF"/>
        </a:solidFill>
        <a:latin typeface="Comic Sans MS" pitchFamily="66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3333FF"/>
    <a:srgbClr val="FFFFFF"/>
    <a:srgbClr val="CCECFF"/>
    <a:srgbClr val="0000CC"/>
    <a:srgbClr val="D60093"/>
    <a:srgbClr val="CC0000"/>
    <a:srgbClr val="FFCCCC"/>
    <a:srgbClr val="FFFF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78" autoAdjust="0"/>
    <p:restoredTop sz="97865" autoAdjust="0"/>
  </p:normalViewPr>
  <p:slideViewPr>
    <p:cSldViewPr showGuides="1">
      <p:cViewPr varScale="1">
        <p:scale>
          <a:sx n="94" d="100"/>
          <a:sy n="94" d="100"/>
        </p:scale>
        <p:origin x="1142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634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3F234C7E-13C3-4AD3-B034-C8FB8A762CD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71599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l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endParaRPr lang="en-US" altLang="zh-CN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spcBef>
                <a:spcPct val="0"/>
              </a:spcBef>
              <a:defRPr kumimoji="1" sz="13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fld id="{D054B38D-FE7C-4DD5-9CA6-9848BF06D6D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654131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92188" y="768350"/>
            <a:ext cx="5114925" cy="3836988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54B38D-FE7C-4DD5-9CA6-9848BF06D6DD}" type="slidenum">
              <a:rPr lang="en-US" altLang="zh-CN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2130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D694FC-EEF9-451B-9330-AA6E309CB40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7866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2D8B87-08BC-42F3-B36E-78BE42C5C8B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9627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8C68F6-8CB3-4759-B330-C702D868121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62534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A96BE7-8C8E-4574-9C4B-8CA01F3DBA8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729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97076-EB20-4D89-A581-D1EA3DCE1E7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01305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B27C3-D61C-4257-AB62-CFBA9F60C7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06092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4F7F0-3FA4-47D4-87B5-61EA0B82FF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98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C62AB-788D-461F-9B98-A11DE6E2B30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2852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53B7EF-1DB8-4074-9A41-FA3D5788517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94823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5B4DD-7C37-41DB-AB7E-B5FA624681F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28276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11157-A38C-4540-89FA-03E465C5FFF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24629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5926FF-BC3A-4333-95DD-663B820E49E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67818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标题和文本在内容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2F1FFF5-426D-4012-A415-B7CB4FE49E9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06613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FF2E37-E262-4BF5-B725-D65C3B2DBE7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2417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5F2A0BF-32BE-4332-A2D5-644524DD34F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837830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71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8879B-5DB3-4B53-AA5F-1912730DFFF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86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060B6-9B72-49E2-8E8F-E17CF2C6FF7A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65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4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10164-C3A9-4D28-8E54-0BFFD57A1313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79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89E7B-483D-4638-A0FF-68429E33FA70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68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39FE3E-56B9-4FE1-B0BA-EE98BDEAA51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33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6F0B7-196B-450B-83FF-6503A383FDEC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85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F239C-05ED-400D-A343-6876F991A2F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1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9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922EA2-8554-411B-B554-AE29864D2AC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91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4D84E-CFA8-428F-98A0-C4E27BD017FD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3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9DB66E-0894-4562-B371-B0676F323F45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18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84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84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45F97E-2B94-4C93-987D-362A1B9BA2DF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196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6"/>
            <a:ext cx="8229600" cy="4525963"/>
          </a:xfrm>
        </p:spPr>
        <p:txBody>
          <a:bodyPr/>
          <a:lstStyle/>
          <a:p>
            <a:pPr lvl="0"/>
            <a:endParaRPr lang="zh-CN" alt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1FBEFE-43DB-44DF-AB6C-F092F07342B9}" type="slidenum">
              <a:rPr lang="en-US" altLang="zh-CN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288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189162-4915-4608-8D55-46A7C688C072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2129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180F5C-30D5-49B6-9090-01C4BA39B8FB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2649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34AB4C-13B2-4F77-93BB-8BD22DBAB58F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6419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0B98A8-C7A8-4018-AB86-25B5F06D0368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6336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362A06-2CCC-48C7-986B-4EDCB727BDC6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862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234BCF-346F-4402-8D72-D6CB197DF8A3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760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837C7-D01D-47C0-8F44-254CBC9A4DC0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278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EC3018-9115-4029-9F4D-6AE241E6C2C9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450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DB888C-FB37-4818-9787-67E85AB3F73E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4994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6CA036-BE40-4DF2-839C-CD84A9D47DFE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40957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CN">
              <a:solidFill>
                <a:srgbClr val="000000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920739-BD06-4A91-8C5A-31D5FEB38AA0}" type="slidenum">
              <a:rPr lang="en-US" altLang="zh-CN">
                <a:solidFill>
                  <a:srgbClr val="000000"/>
                </a:solidFill>
              </a:rPr>
              <a:pPr/>
              <a:t>‹#›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78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kumimoji="1" sz="1400">
                <a:solidFill>
                  <a:schemeClr val="tx1"/>
                </a:solidFill>
                <a:latin typeface="+mn-lt"/>
              </a:defRPr>
            </a:lvl1pPr>
          </a:lstStyle>
          <a:p>
            <a:fld id="{50D9A9EE-4E3F-4109-8360-8FA3BC947842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 algn="l">
              <a:spcBef>
                <a:spcPct val="0"/>
              </a:spcBef>
              <a:defRPr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spcBef>
                <a:spcPct val="0"/>
              </a:spcBef>
              <a:defRPr/>
            </a:pPr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40538" y="620077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spcBef>
                <a:spcPct val="0"/>
              </a:spcBef>
              <a:defRPr/>
            </a:pPr>
            <a:fld id="{95BC450A-4906-4BB6-9612-DB5A24EF2E63}" type="slidenum">
              <a:rPr lang="en-US" altLang="zh-CN">
                <a:solidFill>
                  <a:srgbClr val="0000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defRPr/>
              </a:pPr>
              <a:t>‹#›</a:t>
            </a:fld>
            <a:endParaRPr lang="en-US" altLang="zh-CN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49648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ea typeface="宋体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algn="l">
              <a:spcBef>
                <a:spcPct val="0"/>
              </a:spcBef>
            </a:pPr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spcBef>
                <a:spcPct val="0"/>
              </a:spcBef>
            </a:pPr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spcBef>
                <a:spcPct val="0"/>
              </a:spcBef>
            </a:pPr>
            <a:fld id="{4FA1D248-8030-4E07-A1D8-4587B682C48A}" type="slidenum">
              <a:rPr kumimoji="1" lang="en-US" altLang="zh-CN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pPr>
                <a:spcBef>
                  <a:spcPct val="0"/>
                </a:spcBef>
              </a:pPr>
              <a:t>‹#›</a:t>
            </a:fld>
            <a:endParaRPr kumimoji="1" lang="en-US" altLang="zh-CN">
              <a:solidFill>
                <a:srgbClr val="00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62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4670" y="548680"/>
            <a:ext cx="9001000" cy="2016224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000066"/>
                </a:solidFill>
              </a:rPr>
              <a:t>第一届“强子物理前沿研讨会</a:t>
            </a:r>
            <a:r>
              <a:rPr lang="zh-CN" altLang="en-US" b="1" dirty="0" smtClean="0">
                <a:solidFill>
                  <a:srgbClr val="000066"/>
                </a:solidFill>
              </a:rPr>
              <a:t>”</a:t>
            </a:r>
            <a:r>
              <a:rPr lang="en-US" altLang="zh-CN" b="1" dirty="0" smtClean="0">
                <a:solidFill>
                  <a:srgbClr val="000066"/>
                </a:solidFill>
              </a:rPr>
              <a:t/>
            </a:r>
            <a:br>
              <a:rPr lang="en-US" altLang="zh-CN" b="1" dirty="0" smtClean="0">
                <a:solidFill>
                  <a:srgbClr val="000066"/>
                </a:solidFill>
              </a:rPr>
            </a:br>
            <a:r>
              <a:rPr lang="en-US" altLang="zh-CN" sz="3600" dirty="0"/>
              <a:t>1</a:t>
            </a:r>
            <a:r>
              <a:rPr lang="en-US" altLang="zh-CN" sz="3600" baseline="30000" dirty="0"/>
              <a:t>st</a:t>
            </a:r>
            <a:r>
              <a:rPr lang="en-US" altLang="zh-CN" sz="3600" dirty="0"/>
              <a:t> workshop on frontiers in hadron physics</a:t>
            </a:r>
            <a:endParaRPr lang="zh-CN" altLang="en-US" sz="3600" dirty="0">
              <a:solidFill>
                <a:srgbClr val="000066"/>
              </a:solidFill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84770" y="3212976"/>
            <a:ext cx="6400800" cy="2711152"/>
          </a:xfrm>
        </p:spPr>
        <p:txBody>
          <a:bodyPr/>
          <a:lstStyle/>
          <a:p>
            <a:r>
              <a:rPr lang="zh-CN" altLang="en-US" b="1" dirty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苑</a:t>
            </a:r>
            <a:r>
              <a:rPr lang="zh-CN" altLang="en-US" b="1" dirty="0" smtClean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长征</a:t>
            </a:r>
            <a:endParaRPr lang="en-US" altLang="zh-CN" b="1" dirty="0" smtClean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b="1" dirty="0" smtClean="0">
                <a:solidFill>
                  <a:srgbClr val="0000C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中国科学院高能物理研究所</a:t>
            </a:r>
            <a:endParaRPr lang="en-US" altLang="zh-CN" b="1" dirty="0" smtClean="0">
              <a:solidFill>
                <a:srgbClr val="0000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2018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11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5-9</a:t>
            </a:r>
            <a:r>
              <a:rPr lang="zh-CN" altLang="en-US" b="1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日 长沙</a:t>
            </a:r>
            <a:endParaRPr lang="en-US" altLang="zh-CN" b="1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D694FC-EEF9-451B-9330-AA6E309CB407}" type="slidenum">
              <a:rPr lang="en-US" altLang="zh-CN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227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灯片编号占位符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1pPr>
            <a:lvl2pPr marL="685817" indent="-263776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2pPr>
            <a:lvl3pPr marL="1055103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3pPr>
            <a:lvl4pPr marL="1477145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4pPr>
            <a:lvl5pPr marL="1899186" indent="-211021" eaLnBrk="0" hangingPunct="0"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5pPr>
            <a:lvl6pPr marL="2321227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6pPr>
            <a:lvl7pPr marL="2743269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7pPr>
            <a:lvl8pPr marL="3165310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8pPr>
            <a:lvl9pPr marL="3587351" indent="-211021" eaLnBrk="0" fontAlgn="base" hangingPunct="0">
              <a:spcBef>
                <a:spcPct val="0"/>
              </a:spcBef>
              <a:spcAft>
                <a:spcPct val="0"/>
              </a:spcAft>
              <a:defRPr kumimoji="1" sz="2215">
                <a:solidFill>
                  <a:schemeClr val="tx1"/>
                </a:solidFill>
                <a:latin typeface="Times New Roman" pitchFamily="18" charset="0"/>
                <a:ea typeface="宋体" pitchFamily="2" charset="-122"/>
              </a:defRPr>
            </a:lvl9pPr>
          </a:lstStyle>
          <a:p>
            <a:pPr eaLnBrk="1" hangingPunct="1"/>
            <a:fld id="{E45FCA01-2047-46E4-A484-4DBB512083A7}" type="slidenum">
              <a:rPr lang="en-US" altLang="zh-CN" sz="1292"/>
              <a:pPr eaLnBrk="1" hangingPunct="1"/>
              <a:t>2</a:t>
            </a:fld>
            <a:endParaRPr lang="en-US" altLang="zh-CN" sz="1292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404665"/>
            <a:ext cx="8568952" cy="6408712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感谢</a:t>
            </a:r>
            <a:r>
              <a:rPr lang="zh-CN" altLang="en-US" sz="2585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组织第一届“强子物理前沿研讨会”</a:t>
            </a:r>
            <a:endParaRPr lang="en-US" altLang="zh-CN" sz="2215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215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湖南师范大学</a:t>
            </a:r>
            <a:r>
              <a:rPr lang="zh-CN" altLang="en-US" sz="2215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物理</a:t>
            </a:r>
            <a:r>
              <a:rPr lang="zh-CN" altLang="en-US" sz="2215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与</a:t>
            </a:r>
            <a:r>
              <a:rPr lang="zh-CN" altLang="en-US" sz="2215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电子</a:t>
            </a:r>
            <a:r>
              <a:rPr lang="zh-CN" altLang="en-US" sz="2215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科学学院</a:t>
            </a:r>
            <a:endParaRPr lang="en-US" altLang="zh-CN" sz="2215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215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湖南大学物理与微电子科学</a:t>
            </a:r>
            <a:r>
              <a:rPr lang="zh-CN" altLang="en-US" sz="2215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学院</a:t>
            </a:r>
            <a:endParaRPr lang="en-US" altLang="zh-CN" sz="2215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非常高兴来到长沙</a:t>
            </a:r>
            <a:endParaRPr lang="en-US" altLang="zh-CN" sz="2585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185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天气温暖</a:t>
            </a:r>
            <a:endParaRPr lang="en-US" altLang="zh-CN" sz="2185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185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空气新鲜</a:t>
            </a:r>
            <a:endParaRPr lang="en-US" altLang="zh-CN" sz="2185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185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饭也好吃</a:t>
            </a:r>
            <a:endParaRPr lang="en-US" altLang="zh-CN" sz="2185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  <a:spcBef>
                <a:spcPts val="1108"/>
              </a:spcBef>
            </a:pPr>
            <a:r>
              <a:rPr lang="zh-CN" altLang="en-US" sz="2585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欢迎各位与会者</a:t>
            </a:r>
            <a:endParaRPr lang="en-US" altLang="zh-CN" sz="2585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185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理论家</a:t>
            </a:r>
            <a:endParaRPr lang="en-US" altLang="zh-CN" sz="2185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lvl="1">
              <a:lnSpc>
                <a:spcPct val="130000"/>
              </a:lnSpc>
              <a:spcBef>
                <a:spcPts val="1108"/>
              </a:spcBef>
            </a:pPr>
            <a:r>
              <a:rPr lang="zh-CN" altLang="en-US" sz="2185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实验家</a:t>
            </a:r>
            <a:endParaRPr lang="en-US" altLang="zh-CN" sz="2185" dirty="0" smtClean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253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576064"/>
          </a:xfrm>
        </p:spPr>
        <p:txBody>
          <a:bodyPr/>
          <a:lstStyle/>
          <a:p>
            <a:r>
              <a:rPr lang="zh-CN" altLang="en-US" sz="4000" dirty="0" smtClean="0">
                <a:solidFill>
                  <a:schemeClr val="accent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缘 起</a:t>
            </a:r>
            <a:endParaRPr lang="zh-CN" altLang="en-US" sz="4000" dirty="0">
              <a:solidFill>
                <a:schemeClr val="accent4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1845" y="6165304"/>
            <a:ext cx="7904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FB22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2018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年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月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日，法国卡昂的某个</a:t>
            </a:r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bar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聊之后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644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20080" y="53752"/>
            <a:ext cx="7772400" cy="78296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0066"/>
                </a:solidFill>
                <a:latin typeface="黑体" pitchFamily="49" charset="-122"/>
                <a:ea typeface="黑体" pitchFamily="49" charset="-122"/>
              </a:rPr>
              <a:t>发现了很多新粒子</a:t>
            </a:r>
            <a:endParaRPr lang="zh-CN" altLang="en-US" dirty="0">
              <a:solidFill>
                <a:srgbClr val="000066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2D8B87-08BC-42F3-B36E-78BE42C5C8BE}" type="slidenum">
              <a:rPr lang="en-US" altLang="zh-CN" smtClean="0">
                <a:solidFill>
                  <a:srgbClr val="000000"/>
                </a:solidFill>
              </a:rPr>
              <a:pPr/>
              <a:t>4</a:t>
            </a:fld>
            <a:endParaRPr lang="en-US" altLang="zh-CN">
              <a:solidFill>
                <a:srgbClr val="000000"/>
              </a:solidFill>
            </a:endParaRPr>
          </a:p>
        </p:txBody>
      </p:sp>
      <p:pic>
        <p:nvPicPr>
          <p:cNvPr id="5109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19572"/>
            <a:ext cx="4536504" cy="3256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552" y="836712"/>
            <a:ext cx="1319212" cy="1276350"/>
          </a:xfrm>
          <a:prstGeom prst="rect">
            <a:avLst/>
          </a:prstGeom>
        </p:spPr>
      </p:pic>
      <p:pic>
        <p:nvPicPr>
          <p:cNvPr id="9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615" y="786789"/>
            <a:ext cx="4324872" cy="2969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951" b="91382" l="15645" r="41755">
                        <a14:backgroundMark x1="18605" y1="61286" x2="18605" y2="61286"/>
                        <a14:backgroundMark x1="21142" y1="58687" x2="21142" y2="58687"/>
                        <a14:backgroundMark x1="37421" y1="58550" x2="37421" y2="58550"/>
                        <a14:backgroundMark x1="39958" y1="62791" x2="39958" y2="62791"/>
                        <a14:backgroundMark x1="39958" y1="86731" x2="39958" y2="86731"/>
                        <a14:backgroundMark x1="37738" y1="87825" x2="37738" y2="87825"/>
                        <a14:backgroundMark x1="19662" y1="88098" x2="19662" y2="88098"/>
                        <a14:backgroundMark x1="16490" y1="81122" x2="16490" y2="811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165" t="55067" r="58257" b="9729"/>
          <a:stretch/>
        </p:blipFill>
        <p:spPr bwMode="auto">
          <a:xfrm>
            <a:off x="7648927" y="692696"/>
            <a:ext cx="1296144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666" y="4104505"/>
            <a:ext cx="4248472" cy="275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3" r="29525" b="54125"/>
          <a:stretch/>
        </p:blipFill>
        <p:spPr>
          <a:xfrm>
            <a:off x="5436096" y="4221088"/>
            <a:ext cx="1529548" cy="1080120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539552" y="4076474"/>
            <a:ext cx="4104456" cy="2688939"/>
            <a:chOff x="6244363" y="764704"/>
            <a:chExt cx="2879675" cy="2303498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Photocopy/>
                      </a14:imgEffect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4363" y="764704"/>
              <a:ext cx="2879675" cy="20796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>
              <a:off x="6660232" y="2780928"/>
              <a:ext cx="2250920" cy="2872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CC99"/>
                  </a:solidFill>
                </a14:hiddenFill>
              </a:ext>
              <a:ext uri="{91240B29-F687-4F45-9708-019B960494DF}">
                <a14:hiddenLine xmlns:a14="http://schemas.microsoft.com/office/drawing/2010/main" w="22225">
                  <a:solidFill>
                    <a:srgbClr val="FF00FF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>
                <a:lnSpc>
                  <a:spcPct val="80000"/>
                </a:lnSpc>
                <a:spcBef>
                  <a:spcPct val="50000"/>
                </a:spcBef>
                <a:buClr>
                  <a:schemeClr val="accent1"/>
                </a:buClr>
                <a:buFont typeface="Wingdings" pitchFamily="2" charset="2"/>
                <a:buNone/>
              </a:pPr>
              <a:r>
                <a:rPr kumimoji="0" lang="pl-PL" altLang="zh-CN" sz="1800" b="0" dirty="0">
                  <a:solidFill>
                    <a:srgbClr val="CC0000"/>
                  </a:solidFill>
                </a:rPr>
                <a:t>M(</a:t>
              </a:r>
              <a:r>
                <a:rPr kumimoji="0" lang="pl-PL" altLang="zh-CN" sz="1800" b="0" dirty="0">
                  <a:solidFill>
                    <a:srgbClr val="CC0000"/>
                  </a:solidFill>
                  <a:latin typeface="Symbol" pitchFamily="18" charset="2"/>
                  <a:sym typeface="Symbol" pitchFamily="18" charset="2"/>
                </a:rPr>
                <a:t></a:t>
              </a:r>
              <a:r>
                <a:rPr kumimoji="0" lang="pl-PL" altLang="zh-CN" sz="1800" b="0" dirty="0">
                  <a:solidFill>
                    <a:srgbClr val="CC0000"/>
                  </a:solidFill>
                </a:rPr>
                <a:t>J/</a:t>
              </a:r>
              <a:r>
                <a:rPr kumimoji="0" lang="pl-PL" altLang="zh-CN" sz="1800" b="0" dirty="0">
                  <a:solidFill>
                    <a:srgbClr val="CC0000"/>
                  </a:solidFill>
                  <a:latin typeface="Symbol" pitchFamily="18" charset="2"/>
                  <a:sym typeface="Symbol" pitchFamily="18" charset="2"/>
                </a:rPr>
                <a:t></a:t>
              </a:r>
              <a:r>
                <a:rPr kumimoji="0" lang="pl-PL" altLang="zh-CN" sz="1800" b="0" dirty="0">
                  <a:solidFill>
                    <a:srgbClr val="CC0000"/>
                  </a:solidFill>
                </a:rPr>
                <a:t>) –M(J/</a:t>
              </a:r>
              <a:r>
                <a:rPr kumimoji="0" lang="pl-PL" altLang="zh-CN" sz="1800" b="0" dirty="0">
                  <a:solidFill>
                    <a:srgbClr val="CC0000"/>
                  </a:solidFill>
                  <a:latin typeface="Symbol" pitchFamily="18" charset="2"/>
                  <a:sym typeface="Symbol" pitchFamily="18" charset="2"/>
                </a:rPr>
                <a:t></a:t>
              </a:r>
              <a:r>
                <a:rPr kumimoji="0" lang="pl-PL" altLang="zh-CN" sz="1800" b="0" dirty="0">
                  <a:solidFill>
                    <a:srgbClr val="CC0000"/>
                  </a:solidFill>
                </a:rPr>
                <a:t>) [GeV]</a:t>
              </a:r>
              <a:endParaRPr kumimoji="0" lang="en-US" sz="1800" b="0" baseline="30000" dirty="0">
                <a:solidFill>
                  <a:srgbClr val="CC0000"/>
                </a:solidFill>
                <a:sym typeface="Symbol" pitchFamily="18" charset="2"/>
              </a:endParaRPr>
            </a:p>
          </p:txBody>
        </p:sp>
      </p:grpSp>
      <p:sp>
        <p:nvSpPr>
          <p:cNvPr id="21" name="圆角矩形标注 20"/>
          <p:cNvSpPr/>
          <p:nvPr/>
        </p:nvSpPr>
        <p:spPr bwMode="auto">
          <a:xfrm>
            <a:off x="2771801" y="4293096"/>
            <a:ext cx="1410672" cy="508523"/>
          </a:xfrm>
          <a:prstGeom prst="wedgeRoundRectCallout">
            <a:avLst>
              <a:gd name="adj1" fmla="val -71483"/>
              <a:gd name="adj2" fmla="val 271524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X(3872)</a:t>
            </a:r>
          </a:p>
        </p:txBody>
      </p:sp>
    </p:spTree>
    <p:extLst>
      <p:ext uri="{BB962C8B-B14F-4D97-AF65-F5344CB8AC3E}">
        <p14:creationId xmlns:p14="http://schemas.microsoft.com/office/powerpoint/2010/main" val="1686145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16632"/>
            <a:ext cx="8610600" cy="838200"/>
          </a:xfrm>
        </p:spPr>
        <p:txBody>
          <a:bodyPr/>
          <a:lstStyle/>
          <a:p>
            <a:r>
              <a:rPr lang="zh-CN" altLang="en-US" dirty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很多实验还会继续研究它们</a:t>
            </a:r>
            <a:endParaRPr lang="zh-CN" altLang="en-US" dirty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0F5C-30D5-49B6-9090-01C4BA39B8FB}" type="slidenum">
              <a:rPr lang="en-US" altLang="zh-CN" smtClean="0">
                <a:solidFill>
                  <a:srgbClr val="000000"/>
                </a:solidFill>
              </a:rPr>
              <a:pPr/>
              <a:t>5</a:t>
            </a:fld>
            <a:endParaRPr lang="en-US" altLang="zh-CN" dirty="0">
              <a:solidFill>
                <a:srgbClr val="00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" y="955781"/>
            <a:ext cx="9144000" cy="5775798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 bwMode="auto">
          <a:xfrm>
            <a:off x="4567151" y="1121236"/>
            <a:ext cx="995081" cy="396624"/>
          </a:xfrm>
          <a:prstGeom prst="wedgeRoundRectCallout">
            <a:avLst>
              <a:gd name="adj1" fmla="val -121834"/>
              <a:gd name="adj2" fmla="val 33138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sz="20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BESIII</a:t>
            </a:r>
          </a:p>
        </p:txBody>
      </p:sp>
      <p:sp>
        <p:nvSpPr>
          <p:cNvPr id="8" name="圆角矩形标注 7"/>
          <p:cNvSpPr/>
          <p:nvPr/>
        </p:nvSpPr>
        <p:spPr bwMode="auto">
          <a:xfrm>
            <a:off x="8148919" y="1412776"/>
            <a:ext cx="995081" cy="468632"/>
          </a:xfrm>
          <a:prstGeom prst="wedgeRoundRectCallout">
            <a:avLst>
              <a:gd name="adj1" fmla="val -98010"/>
              <a:gd name="adj2" fmla="val 13237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sz="2000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GlueX</a:t>
            </a:r>
            <a:endParaRPr kumimoji="1" lang="zh-CN" altLang="en-US" sz="2000" dirty="0" smtClean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" name="圆角矩形标注 8"/>
          <p:cNvSpPr/>
          <p:nvPr/>
        </p:nvSpPr>
        <p:spPr bwMode="auto">
          <a:xfrm>
            <a:off x="10042" y="909203"/>
            <a:ext cx="1105574" cy="468632"/>
          </a:xfrm>
          <a:prstGeom prst="wedgeRoundRectCallout">
            <a:avLst>
              <a:gd name="adj1" fmla="val 106279"/>
              <a:gd name="adj2" fmla="val 168512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sz="20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PANDA</a:t>
            </a:r>
            <a:endParaRPr kumimoji="1" lang="zh-CN" altLang="en-US" sz="2000" dirty="0" smtClean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0" name="圆角矩形标注 9"/>
          <p:cNvSpPr/>
          <p:nvPr/>
        </p:nvSpPr>
        <p:spPr bwMode="auto">
          <a:xfrm>
            <a:off x="2123728" y="3843680"/>
            <a:ext cx="1105574" cy="468632"/>
          </a:xfrm>
          <a:prstGeom prst="wedgeRoundRectCallout">
            <a:avLst>
              <a:gd name="adj1" fmla="val -99726"/>
              <a:gd name="adj2" fmla="val -429498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sz="2000" dirty="0" err="1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LHCb</a:t>
            </a:r>
            <a:endParaRPr kumimoji="1" lang="zh-CN" altLang="en-US" sz="2000" dirty="0" smtClean="0">
              <a:solidFill>
                <a:srgbClr val="3333FF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" name="圆角矩形标注 10"/>
          <p:cNvSpPr/>
          <p:nvPr/>
        </p:nvSpPr>
        <p:spPr bwMode="auto">
          <a:xfrm>
            <a:off x="4579479" y="3107709"/>
            <a:ext cx="1214449" cy="453982"/>
          </a:xfrm>
          <a:prstGeom prst="wedgeRoundRectCallout">
            <a:avLst>
              <a:gd name="adj1" fmla="val -69791"/>
              <a:gd name="adj2" fmla="val -135593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kumimoji="1" lang="en-US" altLang="zh-CN" sz="2000" dirty="0" smtClean="0">
                <a:solidFill>
                  <a:srgbClr val="3333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Belle (II)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419872" y="5335480"/>
            <a:ext cx="2646878" cy="134806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下一代超级工厂：</a:t>
            </a:r>
            <a:endParaRPr lang="en-US" altLang="zh-CN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中国的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STCF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俄国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的</a:t>
            </a:r>
            <a:r>
              <a:rPr lang="en-US" altLang="zh-CN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SCT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08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78296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核心问题</a:t>
            </a:r>
            <a:endParaRPr lang="zh-CN" altLang="en-US" sz="400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15208" y="3284984"/>
            <a:ext cx="56531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3200" kern="100" dirty="0" smtClean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如何理解它们？</a:t>
            </a:r>
            <a:endParaRPr lang="zh-CN" altLang="zh-CN" sz="32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80F5C-30D5-49B6-9090-01C4BA39B8FB}" type="slidenum">
              <a:rPr lang="en-US" altLang="zh-CN" smtClean="0">
                <a:solidFill>
                  <a:srgbClr val="000000"/>
                </a:solidFill>
              </a:rPr>
              <a:pPr/>
              <a:t>6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0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53752"/>
            <a:ext cx="7772400" cy="78296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2060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我们要回答的问题</a:t>
            </a:r>
            <a:endParaRPr lang="zh-CN" altLang="en-US" sz="4000" dirty="0">
              <a:solidFill>
                <a:srgbClr val="002060"/>
              </a:solidFill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825579"/>
            <a:ext cx="8928992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zh-CN" sz="2400" kern="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理解</a:t>
            </a:r>
            <a:r>
              <a:rPr lang="zh-CN" altLang="zh-CN" sz="2400" kern="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奇特强子态的要点和理论上的难点在哪里，如何分层次、分阶段地克服和解决？ </a:t>
            </a:r>
            <a:endParaRPr lang="zh-CN" altLang="zh-CN" sz="2400" kern="100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zh-CN" sz="24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哪些</a:t>
            </a:r>
            <a:r>
              <a:rPr lang="zh-CN" altLang="zh-CN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关键的实验测量对理论发展和对理解强子谱有重要意义？意义是</a:t>
            </a:r>
            <a:r>
              <a:rPr lang="zh-CN" altLang="zh-CN" sz="24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什么</a:t>
            </a:r>
            <a:r>
              <a:rPr lang="zh-CN" altLang="en-US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？</a:t>
            </a:r>
            <a:r>
              <a:rPr lang="zh-CN" altLang="zh-CN" sz="24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能</a:t>
            </a:r>
            <a:r>
              <a:rPr lang="zh-CN" altLang="zh-CN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回答什么关键问题？实验测量能否实现？</a:t>
            </a:r>
            <a:endParaRPr lang="zh-CN" altLang="zh-CN" sz="2400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altLang="zh-CN" sz="2400" kern="0" dirty="0" smtClean="0">
                <a:solidFill>
                  <a:srgbClr val="3333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BESIII</a:t>
            </a:r>
            <a:r>
              <a:rPr lang="zh-CN" altLang="zh-CN" sz="2400" kern="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能提供哪些测量，</a:t>
            </a:r>
            <a:r>
              <a:rPr lang="en-US" altLang="zh-CN" sz="2400" kern="0" dirty="0" err="1">
                <a:solidFill>
                  <a:srgbClr val="3333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LHCb</a:t>
            </a:r>
            <a:r>
              <a:rPr lang="zh-CN" altLang="zh-CN" sz="2400" kern="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能提供哪些测量，</a:t>
            </a:r>
            <a:r>
              <a:rPr lang="en-US" altLang="zh-CN" sz="2400" kern="0" dirty="0">
                <a:solidFill>
                  <a:srgbClr val="3333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Belle II</a:t>
            </a:r>
            <a:r>
              <a:rPr lang="zh-CN" altLang="zh-CN" sz="2400" kern="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能提供哪些测量？</a:t>
            </a:r>
            <a:endParaRPr lang="zh-CN" altLang="zh-CN" sz="2400" kern="100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zh-CN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各个实验如何协调，协同研究，从多个方面、多个层次深入研究同一个问题，加速对某个现象、某个粒子或某类粒子的认识？</a:t>
            </a:r>
            <a:endParaRPr lang="zh-CN" altLang="zh-CN" sz="2400" kern="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zh-CN" sz="2400" kern="0" dirty="0" smtClean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强</a:t>
            </a:r>
            <a:r>
              <a:rPr lang="zh-CN" altLang="zh-CN" sz="2400" kern="0" dirty="0">
                <a:solidFill>
                  <a:srgbClr val="3333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子谱研究中的技术难点如何突破，如共振态的描述、分波分析中的分辨率、耦合道分析中的幺正性如何保证等。</a:t>
            </a:r>
            <a:endParaRPr lang="zh-CN" altLang="zh-CN" sz="2400" kern="100" dirty="0">
              <a:solidFill>
                <a:srgbClr val="3333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zh-CN" sz="2400" kern="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这些</a:t>
            </a:r>
            <a:r>
              <a:rPr lang="zh-CN" altLang="zh-CN" sz="24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研究要解决的关键科学问题是什么？如何能简洁地向小同行、大同行、其他领域专家、乃至民众解释清楚？当然，如何推动和加强我国强子物理研究，继续保持我国在该领域的优势也是我们关注的重要问题。</a:t>
            </a:r>
            <a:endParaRPr lang="zh-CN" altLang="zh-CN" sz="24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833477" y="6525344"/>
            <a:ext cx="2133600" cy="476250"/>
          </a:xfrm>
        </p:spPr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 altLang="zh-CN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0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5576" y="53752"/>
            <a:ext cx="7772400" cy="1143000"/>
          </a:xfrm>
        </p:spPr>
        <p:txBody>
          <a:bodyPr/>
          <a:lstStyle/>
          <a:p>
            <a:r>
              <a:rPr lang="zh-CN" altLang="en-US" sz="4000" dirty="0" smtClean="0">
                <a:solidFill>
                  <a:srgbClr val="000066"/>
                </a:solidFill>
                <a:latin typeface="黑体" panose="02010609060101010101" pitchFamily="49" charset="-122"/>
                <a:ea typeface="黑体" panose="02010609060101010101" pitchFamily="49" charset="-122"/>
                <a:cs typeface="Arial Unicode MS" pitchFamily="34" charset="-122"/>
              </a:rPr>
              <a:t>如何推进这些研究？</a:t>
            </a:r>
            <a:endParaRPr lang="zh-CN" altLang="en-US" sz="4000" dirty="0">
              <a:solidFill>
                <a:srgbClr val="000066"/>
              </a:solidFill>
              <a:latin typeface="黑体" panose="02010609060101010101" pitchFamily="49" charset="-122"/>
              <a:ea typeface="黑体" panose="02010609060101010101" pitchFamily="49" charset="-122"/>
              <a:cs typeface="Arial Unicode MS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51520" y="1412776"/>
            <a:ext cx="8677472" cy="3391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组织本领域的专家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找个安静的地方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足够长</a:t>
            </a: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的时间 </a:t>
            </a:r>
            <a:r>
              <a:rPr lang="en-US" altLang="zh-CN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 </a:t>
            </a: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不</a:t>
            </a:r>
            <a:r>
              <a:rPr lang="zh-CN" altLang="en-US" sz="2400" kern="100" dirty="0" smtClean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安排很多报告 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endParaRPr lang="en-US" altLang="zh-CN" sz="2400" kern="100" dirty="0" smtClean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Font typeface="+mj-lt"/>
              <a:buAutoNum type="arabicPeriod"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深入</a:t>
            </a:r>
            <a:r>
              <a:rPr lang="zh-CN" altLang="en-US" sz="2400" kern="100" dirty="0" smtClean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地、自由地讨论 </a:t>
            </a:r>
            <a:r>
              <a:rPr lang="en-US" altLang="zh-CN" sz="2400" kern="100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——</a:t>
            </a:r>
            <a:endParaRPr lang="zh-CN" altLang="zh-CN" sz="240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5301208"/>
            <a:ext cx="84614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zh-CN" altLang="en-US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能有</a:t>
            </a:r>
            <a:r>
              <a:rPr lang="en-US" altLang="zh-CN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400" kern="1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天的时间安安静静地思考物理是一种何其奢华的享受！</a:t>
            </a:r>
            <a:endParaRPr lang="zh-CN" altLang="zh-CN" sz="240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D060B6-9B72-49E2-8E8F-E17CF2C6FF7A}" type="slidenum">
              <a:rPr lang="en-US" altLang="zh-CN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 altLang="zh-C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645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chemeClr val="bg2">
              <a:alpha val="50000"/>
            </a:schemeClr>
          </a:outerShdw>
        </a:effectLst>
        <a:extLst>
          <a:ext uri="{909E8E84-426E-40DD-AFC4-6F175D3DCCD1}">
            <a14:hiddenFill xmlns:a14="http://schemas.microsoft.com/office/drawing/2010/main">
              <a:solidFill>
                <a:srgbClr val="CCFF99"/>
              </a:solidFill>
            </a14:hiddenFill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  <a:ea typeface="宋体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07763" dir="18900000" algn="ctr" rotWithShape="0">
            <a:schemeClr val="bg2">
              <a:alpha val="50000"/>
            </a:schemeClr>
          </a:outerShdw>
        </a:effectLst>
        <a:extLst>
          <a:ext uri="{909E8E84-426E-40DD-AFC4-6F175D3DCCD1}">
            <a14:hiddenFill xmlns:a14="http://schemas.microsoft.com/office/drawing/2010/main">
              <a:solidFill>
                <a:srgbClr val="CCFF99"/>
              </a:solidFill>
            </a14:hiddenFill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2800" b="0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Comic Sans MS" pitchFamily="66" charset="0"/>
            <a:ea typeface="宋体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默认设计模板">
  <a:themeElements>
    <a:clrScheme name="默认设计模板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CN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7332</TotalTime>
  <Words>401</Words>
  <Application>Microsoft Office PowerPoint</Application>
  <PresentationFormat>全屏显示(4:3)</PresentationFormat>
  <Paragraphs>53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 Unicode MS</vt:lpstr>
      <vt:lpstr>黑体</vt:lpstr>
      <vt:lpstr>宋体</vt:lpstr>
      <vt:lpstr>Arial</vt:lpstr>
      <vt:lpstr>Comic Sans MS</vt:lpstr>
      <vt:lpstr>Symbol</vt:lpstr>
      <vt:lpstr>Times New Roman</vt:lpstr>
      <vt:lpstr>Wingdings</vt:lpstr>
      <vt:lpstr>默认设计模板</vt:lpstr>
      <vt:lpstr>11_默认设计模板</vt:lpstr>
      <vt:lpstr>1_默认设计模板</vt:lpstr>
      <vt:lpstr>第一届“强子物理前沿研讨会” 1st workshop on frontiers in hadron physics</vt:lpstr>
      <vt:lpstr>PowerPoint 演示文稿</vt:lpstr>
      <vt:lpstr>缘 起</vt:lpstr>
      <vt:lpstr>发现了很多新粒子</vt:lpstr>
      <vt:lpstr>很多实验还会继续研究它们</vt:lpstr>
      <vt:lpstr>核心问题</vt:lpstr>
      <vt:lpstr>我们要回答的问题</vt:lpstr>
      <vt:lpstr>如何推进这些研究？</vt:lpstr>
    </vt:vector>
  </TitlesOfParts>
  <Company>ihep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exotic hadrons</dc:title>
  <dc:creator>Yuan Changzheng</dc:creator>
  <cp:lastModifiedBy>Yuan</cp:lastModifiedBy>
  <cp:revision>1040</cp:revision>
  <dcterms:created xsi:type="dcterms:W3CDTF">2008-04-02T02:05:59Z</dcterms:created>
  <dcterms:modified xsi:type="dcterms:W3CDTF">2018-11-04T15:52:47Z</dcterms:modified>
</cp:coreProperties>
</file>