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36" r:id="rId3"/>
    <p:sldMasterId id="2147483772" r:id="rId4"/>
  </p:sldMasterIdLst>
  <p:notesMasterIdLst>
    <p:notesMasterId r:id="rId24"/>
  </p:notesMasterIdLst>
  <p:sldIdLst>
    <p:sldId id="257" r:id="rId5"/>
    <p:sldId id="258" r:id="rId6"/>
    <p:sldId id="264" r:id="rId7"/>
    <p:sldId id="347" r:id="rId8"/>
    <p:sldId id="348" r:id="rId9"/>
    <p:sldId id="341" r:id="rId10"/>
    <p:sldId id="344" r:id="rId11"/>
    <p:sldId id="342" r:id="rId12"/>
    <p:sldId id="343" r:id="rId13"/>
    <p:sldId id="350" r:id="rId14"/>
    <p:sldId id="349" r:id="rId15"/>
    <p:sldId id="352" r:id="rId16"/>
    <p:sldId id="356" r:id="rId17"/>
    <p:sldId id="388" r:id="rId18"/>
    <p:sldId id="389" r:id="rId19"/>
    <p:sldId id="390" r:id="rId20"/>
    <p:sldId id="351" r:id="rId21"/>
    <p:sldId id="355" r:id="rId22"/>
    <p:sldId id="337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1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F0499-9CA3-4B0A-B67F-AEA5BDA0FDD2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437E3-869C-4F90-924B-6987D987C9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384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685800" indent="-263525">
              <a:defRPr>
                <a:solidFill>
                  <a:schemeClr val="tx1"/>
                </a:solidFill>
                <a:latin typeface="Arial" charset="0"/>
              </a:defRPr>
            </a:lvl2pPr>
            <a:lvl3pPr marL="1054100" indent="-209550">
              <a:defRPr>
                <a:solidFill>
                  <a:schemeClr val="tx1"/>
                </a:solidFill>
                <a:latin typeface="Arial" charset="0"/>
              </a:defRPr>
            </a:lvl3pPr>
            <a:lvl4pPr marL="1476375" indent="-209550">
              <a:defRPr>
                <a:solidFill>
                  <a:schemeClr val="tx1"/>
                </a:solidFill>
                <a:latin typeface="Arial" charset="0"/>
              </a:defRPr>
            </a:lvl4pPr>
            <a:lvl5pPr marL="1898650" indent="-209550">
              <a:defRPr>
                <a:solidFill>
                  <a:schemeClr val="tx1"/>
                </a:solidFill>
                <a:latin typeface="Arial" charset="0"/>
              </a:defRPr>
            </a:lvl5pPr>
            <a:lvl6pPr marL="2355850" indent="-209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13050" indent="-209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70250" indent="-209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27450" indent="-2095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FEFF6C-4BFC-42CD-86F2-60447BBBBBA3}" type="slidenum">
              <a:rPr kumimoji="0" lang="zh-CN" altLang="en-GB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altLang="zh-C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35063" y="703263"/>
            <a:ext cx="4594225" cy="34464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3925" y="4360863"/>
            <a:ext cx="5010150" cy="4079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527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40C315E-36B1-4FAD-89D5-2415EEE64A33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78615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07DF5F6-0141-44BB-8D9A-8E6ED45BE9FF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528021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D716A94-8FB1-4F5B-B166-DAA68524FDED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3894969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D726F3E-5AA9-4DE8-AAEE-6B90BE1D7C35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71300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02B9A85-C6E2-406E-912E-3D094C7067E0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3174493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EEDE7FF-34C5-472D-AF73-E1C8AF6D408A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07183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2A42FD3-5501-4466-B0EF-C693BF37ED6B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401633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F58A9E8-C34F-41AF-9746-A1FB7A48180C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56461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732A00-4582-4C21-9DFB-866BDFB9CEBD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332623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7060A92-70B3-4902-B975-49C587C007B9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81070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86A5C3A-53CC-4F9C-B68F-FBE0D5585B02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327515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A5861-2714-4902-ABC5-9E6A11E77193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455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9C02E-8C5A-47C3-9CBC-0AA1695AF5F8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71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4DC99-81A3-4A57-81AF-94988DA59042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537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70D60-53A6-43A0-A4A3-98BF191ED2E2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548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D0D74-8D10-4937-B65E-4419A16BD242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382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76919-3C29-41E7-AF63-65504E8723E4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9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4C81F-56F1-4961-BE06-E85F3C604B4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92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486AA-6C05-4D97-A595-381EDD77E37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045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E2196-5E48-4ED5-B61C-2B73FD2A44AF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640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094BF-17E8-403C-9CA3-3D83AE614904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3674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78ADB-326D-4D0B-B5C1-EA28EDADD053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2134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标题，媒体剪辑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媒体占位符 2"/>
          <p:cNvSpPr>
            <a:spLocks noGrp="1"/>
          </p:cNvSpPr>
          <p:nvPr>
            <p:ph type="media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E9EE1-9C81-4A10-A25F-EB9F74641DFE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21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标题，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F46E7-F1ED-49DD-9757-BA897AF22576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1752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BAB67-0A15-4481-9B18-C5591E7799E1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447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2831A-88C3-43DF-9D78-9E1CD613AC8C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4178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E4B10-301A-49D6-BF5C-334714563638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6587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6D907-78CA-4D7D-BB13-B718EA2EEC87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004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ED32A-1AF6-4216-B5F3-7B6E1F0CC5A2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5188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2A8AC-17C7-4517-AEB0-F6D70020F634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7550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AB407-02ED-44D7-B56D-28B4EB760913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9693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EC494-F163-4651-AC55-DB4D1511408C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020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8C77C-A96C-40B9-935E-E53166232C09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231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07CAC-95AA-4580-A1BB-AF5BD7F47EA8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050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7AA4D-AAF9-4CE6-8FD0-FB94466DBAFF}" type="slidenum">
              <a:rPr lang="zh-CN" alt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76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336F33-1EB0-425E-8FA2-C5237399573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3311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A946A-CE48-46C2-9592-C81AAA072D7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7034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820E25-EE1E-4C4C-8E18-2CC7E3BC166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80274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4865C4-E759-45B7-A7BA-F70B2A618E2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29118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72C95C-9788-4EF2-A0A7-B483F874BC0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55587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E70E6-0F66-4176-A9E9-317096FDD89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00910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3228A-6485-4BDC-A73C-B269065543B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3237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15F3C-47FF-40C9-811C-84DEDA0787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10238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723D69-D1AD-4EDF-8962-C0F1259887A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78889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F3563-FCC4-46B1-A843-1421735AE5E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96898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FE83F-D249-498F-AECB-239BB93FED7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545883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标题，媒体剪辑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媒体占位符 2"/>
          <p:cNvSpPr>
            <a:spLocks noGrp="1"/>
          </p:cNvSpPr>
          <p:nvPr>
            <p:ph type="media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D39AEA-C27C-40DF-A5E5-C46CDE8BBAC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23243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标题，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DBC784-E0D4-4397-A8CA-46D24DFE065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617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9BE0D1-A52E-4683-BD66-0D7424BBFB46}" type="slidenum">
              <a:rPr lang="zh-CN" alt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95470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224F21-D4FA-4518-8064-C9B4C4EB4B98}" type="slidenum">
              <a:rPr lang="en-US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75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宋体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SimSun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SimSun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SimSun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SimSun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宋体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宋体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zh-CN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a typeface="宋体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0BA886-AFF3-43E5-A569-EB9A7D2998C7}" type="slidenum">
              <a:rPr lang="zh-CN" alt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34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BA84A9-E1DD-428D-9755-0EA2EA9D7C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77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宋体" pitchFamily="2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SimSun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SimSun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SimSun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SimSun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宋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宋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image" Target="../media/image8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5" descr="ihep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90488"/>
            <a:ext cx="14287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878114" y="6093296"/>
            <a:ext cx="79420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buNone/>
            </a:pPr>
            <a:r>
              <a:rPr lang="en-US" altLang="zh-CN" sz="1800" kern="0" noProof="0" dirty="0">
                <a:solidFill>
                  <a:srgbClr val="333399"/>
                </a:solidFill>
                <a:latin typeface="Calibri" pitchFamily="34" charset="0"/>
                <a:ea typeface="宋体" charset="-122"/>
              </a:rPr>
              <a:t>2018-11-5, </a:t>
            </a:r>
            <a:r>
              <a:rPr lang="zh-CN" altLang="en-US" sz="1800" kern="0" noProof="0" dirty="0">
                <a:solidFill>
                  <a:srgbClr val="333399"/>
                </a:solidFill>
                <a:latin typeface="Calibri" pitchFamily="34" charset="0"/>
                <a:ea typeface="宋体" charset="-122"/>
              </a:rPr>
              <a:t>长沙</a:t>
            </a:r>
            <a:endParaRPr kumimoji="0" lang="zh-CN" altLang="en-GB" sz="18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Calibri" pitchFamily="34" charset="0"/>
              <a:ea typeface="宋体" charset="-122"/>
            </a:endParaRPr>
          </a:p>
        </p:txBody>
      </p:sp>
      <p:pic>
        <p:nvPicPr>
          <p:cNvPr id="13317" name="Picture 7" descr="ihep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88913"/>
            <a:ext cx="320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1258888" y="614363"/>
            <a:ext cx="36147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Eras Demi ITC" pitchFamily="34" charset="0"/>
                <a:ea typeface="宋体" charset="-122"/>
              </a:rPr>
              <a:t>Institute of High Energy Physics</a:t>
            </a:r>
            <a:endParaRPr kumimoji="0" lang="en-GB" altLang="zh-CN" sz="1800" b="1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Eras Demi ITC" pitchFamily="34" charset="0"/>
              <a:ea typeface="宋体" charset="-122"/>
            </a:endParaRPr>
          </a:p>
        </p:txBody>
      </p:sp>
      <p:pic>
        <p:nvPicPr>
          <p:cNvPr id="13319" name="Picture 7" descr="cas_logo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4450"/>
            <a:ext cx="25923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副标题 1"/>
          <p:cNvSpPr>
            <a:spLocks noGrp="1"/>
          </p:cNvSpPr>
          <p:nvPr>
            <p:ph type="subTitle" idx="1"/>
          </p:nvPr>
        </p:nvSpPr>
        <p:spPr>
          <a:xfrm>
            <a:off x="399143" y="3097991"/>
            <a:ext cx="8541657" cy="23034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25000"/>
              </a:spcBef>
              <a:spcAft>
                <a:spcPct val="20000"/>
              </a:spcAft>
            </a:pPr>
            <a:r>
              <a:rPr lang="en-GB" altLang="zh-CN" sz="2800" b="1" dirty="0" err="1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Qiang</a:t>
            </a:r>
            <a:r>
              <a:rPr lang="en-GB" altLang="zh-CN" sz="2800" b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 Zhao 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  <a:spcAft>
                <a:spcPct val="20000"/>
              </a:spcAft>
            </a:pPr>
            <a:r>
              <a:rPr lang="en-GB" altLang="zh-CN" sz="2000" b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Institute of High Energy Physics, Chinese Academy of Sciences 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GB" altLang="zh-CN" sz="2000" b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and Theoretical Physics </a:t>
            </a:r>
            <a:r>
              <a:rPr lang="en-GB" altLang="zh-CN" sz="2000" b="1" dirty="0" err="1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Center</a:t>
            </a:r>
            <a:r>
              <a:rPr lang="en-GB" altLang="zh-CN" sz="2000" b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 for Science Facilities (TPCSF), CAS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</a:pPr>
            <a:r>
              <a:rPr lang="en-GB" altLang="zh-CN" sz="2000" b="1" i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zhaoq</a:t>
            </a:r>
            <a:r>
              <a:rPr lang="en-GB" altLang="zh-CN" sz="2000" b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@</a:t>
            </a:r>
            <a:r>
              <a:rPr lang="en-GB" altLang="zh-CN" sz="2000" b="1" i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ihep.ac.cn </a:t>
            </a:r>
            <a:endParaRPr lang="zh-CN" altLang="en-US" sz="2000" dirty="0">
              <a:ea typeface="宋体" charset="-122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055" y="53626"/>
            <a:ext cx="1215135" cy="12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986970" y="1795784"/>
            <a:ext cx="7387773" cy="584775"/>
          </a:xfrm>
          <a:prstGeom prst="rect">
            <a:avLst/>
          </a:prstGeom>
          <a:solidFill>
            <a:srgbClr val="CCECFF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FFCC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914400">
              <a:buNone/>
              <a:defRPr/>
            </a:pPr>
            <a:r>
              <a:rPr lang="en-US" altLang="zh-CN" b="1" kern="0" dirty="0">
                <a:solidFill>
                  <a:srgbClr val="333399"/>
                </a:solidFill>
                <a:latin typeface="Calibri" pitchFamily="34" charset="0"/>
                <a:ea typeface="SimHei" pitchFamily="49" charset="-122"/>
              </a:rPr>
              <a:t>Key issues about the nature of Y(4260) </a:t>
            </a:r>
          </a:p>
        </p:txBody>
      </p:sp>
    </p:spTree>
    <p:extLst>
      <p:ext uri="{BB962C8B-B14F-4D97-AF65-F5344CB8AC3E}">
        <p14:creationId xmlns:p14="http://schemas.microsoft.com/office/powerpoint/2010/main" val="1989708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sz="5400" b="1" u="sng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Outline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628776"/>
            <a:ext cx="8065145" cy="3480254"/>
          </a:xfrm>
        </p:spPr>
        <p:txBody>
          <a:bodyPr/>
          <a:lstStyle/>
          <a:p>
            <a:pPr marL="514350" indent="-514350">
              <a:spcBef>
                <a:spcPct val="35000"/>
              </a:spcBef>
              <a:buSzPct val="130000"/>
              <a:buFont typeface="+mj-lt"/>
              <a:buAutoNum type="arabicPeriod"/>
            </a:pPr>
            <a:r>
              <a:rPr lang="en-US" altLang="zh-CN" sz="2400" b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Where are we?</a:t>
            </a:r>
          </a:p>
          <a:p>
            <a:pPr marL="514350" indent="-514350">
              <a:spcBef>
                <a:spcPct val="35000"/>
              </a:spcBef>
              <a:buSzPct val="130000"/>
              <a:buFont typeface="+mj-lt"/>
              <a:buAutoNum type="arabicPeriod"/>
            </a:pPr>
            <a:r>
              <a:rPr lang="en-US" altLang="zh-CN" sz="2400" b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Facts about Y(4260) </a:t>
            </a:r>
          </a:p>
          <a:p>
            <a:pPr marL="514350" indent="-514350">
              <a:spcBef>
                <a:spcPct val="35000"/>
              </a:spcBef>
              <a:buSzPct val="130000"/>
              <a:buFont typeface="+mj-lt"/>
              <a:buAutoNum type="arabicPeriod"/>
            </a:pPr>
            <a:r>
              <a:rPr lang="en-US" altLang="zh-CN" sz="2400" b="1" dirty="0">
                <a:solidFill>
                  <a:schemeClr val="accent2"/>
                </a:solidFill>
                <a:latin typeface="Calibri" pitchFamily="34" charset="0"/>
                <a:ea typeface="宋体" charset="-122"/>
              </a:rPr>
              <a:t>General comments and questions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41828" y="6074228"/>
            <a:ext cx="6062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Experimental reviews will be given by </a:t>
            </a:r>
            <a:r>
              <a:rPr lang="en-US" altLang="zh-CN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Yuanning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altLang="zh-CN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Chengping</a:t>
            </a:r>
            <a:endParaRPr lang="zh-CN" altLang="en-US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36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611187" y="2285769"/>
            <a:ext cx="801755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Most of the ground states and states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below open-flavor threshold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are well established in the quark model.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A large number of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excited states, i.e. XYZ states,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cannot be accommodated by the conventional quark model,</a:t>
            </a:r>
            <a:r>
              <a:rPr kumimoji="0" lang="en-US" altLang="zh-CN" sz="2000" b="1" i="0" u="none" strike="noStrike" kern="0" cap="none" spc="0" normalizeH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 while a large </a:t>
            </a:r>
            <a:r>
              <a:rPr lang="en-US" altLang="zh-CN" sz="2000" b="1" kern="0" dirty="0">
                <a:solidFill>
                  <a:srgbClr val="333399"/>
                </a:solidFill>
                <a:latin typeface="Calibri" pitchFamily="34" charset="0"/>
              </a:rPr>
              <a:t>fraction of these states appear to be correlated with the </a:t>
            </a:r>
            <a:r>
              <a:rPr lang="en-US" altLang="zh-CN" sz="2000" b="1" kern="0" dirty="0">
                <a:solidFill>
                  <a:srgbClr val="FF0000"/>
                </a:solidFill>
                <a:latin typeface="Calibri" pitchFamily="34" charset="0"/>
              </a:rPr>
              <a:t>nearby S-wave open thresholds</a:t>
            </a:r>
            <a:r>
              <a:rPr lang="en-US" altLang="zh-CN" sz="2000" b="1" kern="0" dirty="0">
                <a:solidFill>
                  <a:srgbClr val="333399"/>
                </a:solidFill>
                <a:latin typeface="Calibri" pitchFamily="34" charset="0"/>
              </a:rPr>
              <a:t>.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 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Lattice QCD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are still unable to provide a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full quantitative description 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of the hadron spectroscopy.  </a:t>
            </a:r>
          </a:p>
        </p:txBody>
      </p:sp>
      <p:sp>
        <p:nvSpPr>
          <p:cNvPr id="13318" name="TextBox 1"/>
          <p:cNvSpPr txBox="1">
            <a:spLocks noChangeArrowheads="1"/>
          </p:cNvSpPr>
          <p:nvPr/>
        </p:nvSpPr>
        <p:spPr bwMode="auto">
          <a:xfrm>
            <a:off x="611188" y="261714"/>
            <a:ext cx="8017553" cy="138499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1. Where are we?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-- Exp. </a:t>
            </a:r>
            <a:r>
              <a:rPr lang="en-US" altLang="zh-CN" sz="2800" b="1" kern="0" dirty="0">
                <a:solidFill>
                  <a:srgbClr val="0000FF"/>
                </a:solidFill>
                <a:latin typeface="Calibri" pitchFamily="34" charset="0"/>
              </a:rPr>
              <a:t>s</a:t>
            </a:r>
            <a:r>
              <a:rPr kumimoji="0" lang="en-US" altLang="zh-CN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tatus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: A bottom line for any effort</a:t>
            </a: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 trying to understand candidates for exotic hadrons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338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42FD3-5501-4466-B0EF-C693BF37ED6B}" type="slidenum">
              <a:rPr lang="zh-CN" altLang="en-GB" smtClean="0"/>
              <a:pPr>
                <a:defRPr/>
              </a:pPr>
              <a:t>4</a:t>
            </a:fld>
            <a:endParaRPr lang="en-GB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1132114" y="10014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03943" y="471714"/>
            <a:ext cx="3595664" cy="523220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Facts about Y(4260)</a:t>
            </a:r>
            <a:endParaRPr lang="zh-CN" altLang="en-US" sz="28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7315" y="1459213"/>
            <a:ext cx="38223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</a:rPr>
              <a:t>Y(4260) seems to be absent from the inclusive cross section of </a:t>
            </a:r>
            <a:r>
              <a:rPr lang="en-US" altLang="zh-CN" sz="2000" dirty="0" err="1">
                <a:solidFill>
                  <a:srgbClr val="0000FF"/>
                </a:solidFill>
              </a:rPr>
              <a:t>e+e</a:t>
            </a:r>
            <a:r>
              <a:rPr lang="en-US" altLang="zh-CN" sz="2000" dirty="0">
                <a:solidFill>
                  <a:srgbClr val="0000FF"/>
                </a:solidFill>
              </a:rPr>
              <a:t>- annihilations. But is this true? 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6" name="Picture 6" descr="cb_bes_g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749" y="826782"/>
            <a:ext cx="4882902" cy="577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305995" y="595950"/>
            <a:ext cx="28964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cs typeface="Arial" charset="0"/>
                <a:sym typeface="Symbol" pitchFamily="18" charset="2"/>
              </a:rPr>
              <a:t>(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cs typeface="Arial" charset="0"/>
                <a:sym typeface="Symbol" pitchFamily="18" charset="2"/>
              </a:rPr>
              <a:t>e</a:t>
            </a:r>
            <a:r>
              <a:rPr kumimoji="0" lang="en-US" altLang="zh-CN" sz="2400" b="1" i="0" u="none" strike="noStrike" kern="0" cap="none" spc="0" normalizeH="0" baseline="30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cs typeface="Arial" charset="0"/>
                <a:sym typeface="Symbol" pitchFamily="18" charset="2"/>
              </a:rPr>
              <a:t>+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cs typeface="Arial" charset="0"/>
                <a:sym typeface="Symbol" pitchFamily="18" charset="2"/>
              </a:rPr>
              <a:t>e</a:t>
            </a:r>
            <a:r>
              <a:rPr kumimoji="0" lang="en-US" altLang="zh-CN" sz="2400" b="1" i="0" u="none" strike="noStrike" kern="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cs typeface="Arial" charset="0"/>
                <a:sym typeface="Symbol" pitchFamily="18" charset="2"/>
              </a:rPr>
              <a:t>-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cs typeface="Arial" charset="0"/>
                <a:sym typeface="Symbol" pitchFamily="18" charset="2"/>
              </a:rPr>
              <a:t>  hadrons)</a:t>
            </a:r>
          </a:p>
        </p:txBody>
      </p:sp>
      <p:cxnSp>
        <p:nvCxnSpPr>
          <p:cNvPr id="8" name="直接箭头连接符 7"/>
          <p:cNvCxnSpPr/>
          <p:nvPr/>
        </p:nvCxnSpPr>
        <p:spPr>
          <a:xfrm>
            <a:off x="6754241" y="2274854"/>
            <a:ext cx="0" cy="67330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6773854" y="4822483"/>
            <a:ext cx="0" cy="62609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5782500" y="1450929"/>
            <a:ext cx="971741" cy="33855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Y(4260) 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5953090" y="4048433"/>
            <a:ext cx="971741" cy="33855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Y(4260) </a:t>
            </a:r>
          </a:p>
        </p:txBody>
      </p:sp>
    </p:spTree>
    <p:extLst>
      <p:ext uri="{BB962C8B-B14F-4D97-AF65-F5344CB8AC3E}">
        <p14:creationId xmlns:p14="http://schemas.microsoft.com/office/powerpoint/2010/main" val="4060015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42FD3-5501-4466-B0EF-C693BF37ED6B}" type="slidenum">
              <a:rPr lang="zh-CN" altLang="en-GB" smtClean="0"/>
              <a:pPr>
                <a:defRPr/>
              </a:pPr>
              <a:t>5</a:t>
            </a:fld>
            <a:endParaRPr lang="en-GB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207594" y="349848"/>
            <a:ext cx="4582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</a:rPr>
              <a:t>The signals of Y(4260) in open charm exclusive decay channels are very puzzling. 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661" y="182048"/>
            <a:ext cx="4365306" cy="64668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 bwMode="auto">
          <a:xfrm>
            <a:off x="7431314" y="2895599"/>
            <a:ext cx="805543" cy="3243943"/>
          </a:xfrm>
          <a:prstGeom prst="rect">
            <a:avLst/>
          </a:prstGeom>
          <a:solidFill>
            <a:srgbClr val="00B0F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7431313" y="624114"/>
            <a:ext cx="1255487" cy="2271485"/>
          </a:xfrm>
          <a:prstGeom prst="rect">
            <a:avLst/>
          </a:prstGeom>
          <a:solidFill>
            <a:srgbClr val="FFC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500742" y="2293257"/>
            <a:ext cx="892629" cy="464458"/>
          </a:xfrm>
          <a:prstGeom prst="rect">
            <a:avLst/>
          </a:prstGeom>
          <a:solidFill>
            <a:srgbClr val="00B0F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27200" y="2293257"/>
            <a:ext cx="2474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P-wave thresholds</a:t>
            </a:r>
            <a:endParaRPr lang="zh-CN" altLang="en-US" sz="24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508002" y="3258456"/>
            <a:ext cx="892629" cy="464458"/>
          </a:xfrm>
          <a:prstGeom prst="rect">
            <a:avLst/>
          </a:prstGeom>
          <a:solidFill>
            <a:srgbClr val="FFC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34460" y="3258456"/>
            <a:ext cx="2456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S-wave thresholds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622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88687"/>
            <a:ext cx="5299075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210571" y="6265499"/>
            <a:ext cx="3276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1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Belle PRD77, 011103(2008). 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 rot="-2997533">
            <a:off x="4134371" y="693374"/>
            <a:ext cx="1493838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(3770), 1D 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 rot="-3118747">
            <a:off x="5731396" y="706074"/>
            <a:ext cx="1481138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(4040), 3S 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 rot="-3118747">
            <a:off x="6188650" y="858752"/>
            <a:ext cx="1433406" cy="369332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(4160), 2D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 rot="-3118747">
            <a:off x="6810702" y="858752"/>
            <a:ext cx="1484702" cy="369332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(4415), 4S 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 rot="-3148686">
            <a:off x="5314677" y="754493"/>
            <a:ext cx="1273175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X(3900) ? </a:t>
            </a: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 flipV="1">
            <a:off x="5940946" y="1433149"/>
            <a:ext cx="0" cy="467995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6947421" y="1447437"/>
            <a:ext cx="0" cy="46815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 flipH="1">
            <a:off x="6947421" y="2168162"/>
            <a:ext cx="5762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7523683" y="1952262"/>
            <a:ext cx="1069975" cy="36988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Y(4260) </a:t>
            </a: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7452320" y="5147900"/>
            <a:ext cx="1519968" cy="36933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</a:rPr>
              <a:t>e+e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</a:rPr>
              <a:t>-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sym typeface="Wingdings" pitchFamily="2" charset="2"/>
              </a:rPr>
              <a:t> D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D 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58934" y="690933"/>
            <a:ext cx="35770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</a:rPr>
              <a:t>Y(4260) seems to be absent from the exclusive two-body open charm decays. But is this true? 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40" y="4042885"/>
            <a:ext cx="3674161" cy="2439177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615926" y="3683804"/>
            <a:ext cx="2699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Gao, et al., 1703.10351[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hep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-ex]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286951" y="3263167"/>
            <a:ext cx="2319866" cy="36933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</a:rPr>
              <a:t>e+e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</a:rPr>
              <a:t>-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sym typeface="Wingdings" pitchFamily="2" charset="2"/>
              </a:rPr>
              <a:t> D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charset="-122"/>
                <a:sym typeface="Symbol" pitchFamily="18" charset="2"/>
              </a:rPr>
              <a:t>D*  +c.c.</a:t>
            </a: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286951" y="2468088"/>
            <a:ext cx="3666446" cy="64633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宋体" charset="-122"/>
              </a:rPr>
              <a:t>Signals in three-body</a:t>
            </a:r>
            <a:r>
              <a:rPr kumimoji="0" lang="en-US" altLang="zh-CN" sz="1800" b="1" i="0" u="none" strike="noStrike" kern="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宋体" charset="-122"/>
              </a:rPr>
              <a:t> </a:t>
            </a:r>
            <a:r>
              <a:rPr lang="en-US" altLang="zh-CN" sz="1800" b="1" kern="0" dirty="0">
                <a:solidFill>
                  <a:srgbClr val="FF0000"/>
                </a:solidFill>
              </a:rPr>
              <a:t>open charm decay? 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5995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42FD3-5501-4466-B0EF-C693BF37ED6B}" type="slidenum">
              <a:rPr kumimoji="0" lang="zh-CN" alt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zh-C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788" y="1997982"/>
            <a:ext cx="2881038" cy="261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560" y="2079658"/>
            <a:ext cx="3109532" cy="2245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 bwMode="auto">
          <a:xfrm flipV="1">
            <a:off x="5159828" y="1837141"/>
            <a:ext cx="0" cy="222301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直接连接符 5"/>
          <p:cNvCxnSpPr/>
          <p:nvPr/>
        </p:nvCxnSpPr>
        <p:spPr bwMode="auto">
          <a:xfrm flipV="1">
            <a:off x="2582298" y="1911842"/>
            <a:ext cx="0" cy="24645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矩形 6"/>
          <p:cNvSpPr/>
          <p:nvPr/>
        </p:nvSpPr>
        <p:spPr>
          <a:xfrm>
            <a:off x="1561859" y="5505929"/>
            <a:ext cx="27859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PRL  98 (2007)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092001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5170174" y="1467809"/>
                <a:ext cx="16223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Hei" pitchFamily="49" charset="-122"/>
                            </a:rPr>
                          </m:ctrlPr>
                        </m:sSupPr>
                        <m:e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𝒆</m:t>
                          </m:r>
                        </m:e>
                        <m:sup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Hei" pitchFamily="49" charset="-122"/>
                            </a:rPr>
                          </m:ctrlPr>
                        </m:sSupPr>
                        <m:e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𝒆</m:t>
                          </m:r>
                        </m:e>
                        <m:sup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−</m:t>
                          </m:r>
                        </m:sup>
                      </m:sSup>
                      <m:r>
                        <a:rPr kumimoji="0" lang="en-US" altLang="zh-CN" sz="18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→</m:t>
                      </m:r>
                      <m:sSubSup>
                        <m:sSubSupPr>
                          <m:ctrlP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  <m:t>𝑫</m:t>
                          </m:r>
                        </m:e>
                        <m:sub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  <m:t>𝒔</m:t>
                          </m:r>
                        </m:sub>
                        <m:sup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  <m:t>∗</m:t>
                          </m:r>
                        </m:sup>
                      </m:sSubSup>
                      <m:sSubSup>
                        <m:sSubSupPr>
                          <m:ctrlP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acc>
                            <m:accPr>
                              <m:chr m:val="̅"/>
                              <m:ctrlPr>
                                <a:rPr kumimoji="0" lang="en-US" altLang="zh-CN" sz="1800" b="1" i="1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kumimoji="0" lang="en-US" altLang="zh-CN" sz="1800" b="1" i="1" u="none" strike="noStrike" kern="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/>
                                </a:rPr>
                                <m:t>𝑫</m:t>
                              </m:r>
                            </m:e>
                          </m:acc>
                        </m:e>
                        <m:sub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  <m:t>𝒔</m:t>
                          </m:r>
                        </m:sub>
                        <m:sup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174" y="1467809"/>
                <a:ext cx="1622303" cy="369332"/>
              </a:xfrm>
              <a:prstGeom prst="rect">
                <a:avLst/>
              </a:prstGeom>
              <a:blipFill>
                <a:blip r:embed="rId4"/>
                <a:stretch>
                  <a:fillRect r="-12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/>
          <p:nvPr/>
        </p:nvSpPr>
        <p:spPr>
          <a:xfrm>
            <a:off x="4997857" y="5505929"/>
            <a:ext cx="28035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PRD 83, 011101 (2011)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1774352" y="1467809"/>
                <a:ext cx="16158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Hei" pitchFamily="49" charset="-122"/>
                          </a:rPr>
                        </m:ctrlPr>
                      </m:sSupPr>
                      <m:e>
                        <m: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/>
                            <a:ea typeface="SimHei" pitchFamily="49" charset="-122"/>
                          </a:rPr>
                          <m:t>𝒆</m:t>
                        </m:r>
                      </m:e>
                      <m:sup>
                        <m: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/>
                            <a:ea typeface="SimHei" pitchFamily="49" charset="-12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Hei" pitchFamily="49" charset="-122"/>
                          </a:rPr>
                        </m:ctrlPr>
                      </m:sSupPr>
                      <m:e>
                        <m: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/>
                            <a:ea typeface="SimHei" pitchFamily="49" charset="-122"/>
                          </a:rPr>
                          <m:t>𝒆</m:t>
                        </m:r>
                      </m:e>
                      <m:sup>
                        <m: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/>
                            <a:ea typeface="SimHei" pitchFamily="49" charset="-122"/>
                          </a:rPr>
                          <m:t>−</m:t>
                        </m:r>
                      </m:sup>
                    </m:sSup>
                    <m:r>
                      <a:rPr kumimoji="0" lang="en-US" altLang="zh-CN" sz="18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/>
                        <a:ea typeface="Cambria Math"/>
                      </a:rPr>
                      <m:t>→</m:t>
                    </m:r>
                    <m:sSup>
                      <m:sSupPr>
                        <m:ctrlP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𝑫</m:t>
                        </m:r>
                      </m:e>
                      <m:sup>
                        <m: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kumimoji="0" lang="en-US" altLang="zh-CN" sz="1800" b="1" i="1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kumimoji="0" lang="en-US" altLang="zh-CN" sz="1800" b="1" i="1" u="none" strike="noStrike" kern="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ea typeface="Cambria Math"/>
                              </a:rPr>
                              <m:t>𝑫</m:t>
                            </m:r>
                          </m:e>
                        </m:acc>
                      </m:e>
                      <m:sup>
                        <m:r>
                          <a:rPr kumimoji="0" lang="en-US" altLang="zh-CN" sz="1800" b="1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</a:rPr>
                  <a:t> 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352" y="1467809"/>
                <a:ext cx="1615892" cy="369332"/>
              </a:xfrm>
              <a:prstGeom prst="rect">
                <a:avLst/>
              </a:prstGeom>
              <a:blipFill>
                <a:blip r:embed="rId5"/>
                <a:stretch>
                  <a:fillRect r="-98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/>
          <p:cNvSpPr txBox="1"/>
          <p:nvPr/>
        </p:nvSpPr>
        <p:spPr>
          <a:xfrm>
            <a:off x="735332" y="643264"/>
            <a:ext cx="2029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Peak or dip?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88889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244971"/>
            <a:ext cx="3768725" cy="233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903284"/>
            <a:ext cx="781050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848096"/>
            <a:ext cx="4173537" cy="2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Text Box 6"/>
          <p:cNvSpPr txBox="1">
            <a:spLocks noChangeArrowheads="1"/>
          </p:cNvSpPr>
          <p:nvPr/>
        </p:nvSpPr>
        <p:spPr bwMode="auto">
          <a:xfrm rot="19777258">
            <a:off x="1789706" y="3070901"/>
            <a:ext cx="5699125" cy="4619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Observation of Y(4260) in J/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charset="-122"/>
                <a:sym typeface="Symbol" pitchFamily="18" charset="2"/>
              </a:rPr>
              <a:t> 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 spectrum </a:t>
            </a:r>
          </a:p>
        </p:txBody>
      </p:sp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5848350" y="3986209"/>
            <a:ext cx="2328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PRD77, 011105 (2008) </a:t>
            </a:r>
          </a:p>
        </p:txBody>
      </p:sp>
      <p:sp>
        <p:nvSpPr>
          <p:cNvPr id="12295" name="Text Box 9"/>
          <p:cNvSpPr txBox="1">
            <a:spLocks noChangeArrowheads="1"/>
          </p:cNvSpPr>
          <p:nvPr/>
        </p:nvSpPr>
        <p:spPr bwMode="auto">
          <a:xfrm>
            <a:off x="7288213" y="4308471"/>
            <a:ext cx="6937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宋体" charset="-122"/>
              </a:rPr>
              <a:t>Belle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8343" y="82977"/>
            <a:ext cx="8512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Signals from exclusive hidden charm decays are more apparent. But why?</a:t>
            </a:r>
            <a:endParaRPr lang="zh-CN" altLang="en-US" sz="24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67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8AF3F7-C5FE-495E-AB51-514AFF693C71}" type="slidenum">
              <a:rPr kumimoji="0" lang="zh-CN" alt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zh-C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9214"/>
            <a:ext cx="9036497" cy="676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 bwMode="auto">
          <a:xfrm>
            <a:off x="4738914" y="384629"/>
            <a:ext cx="4405086" cy="627017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57" y="67450"/>
            <a:ext cx="3337200" cy="23098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8219" y="2372096"/>
            <a:ext cx="3267675" cy="2227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4223" y="4600658"/>
            <a:ext cx="3302438" cy="2192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025" y="103526"/>
            <a:ext cx="3493632" cy="228393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405790" y="2377300"/>
            <a:ext cx="2892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BESIII, arXiv:1610.07044 [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hep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-ex]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41143" y="139848"/>
            <a:ext cx="2941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BESIII, arXiv:1611.01317 [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hep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-ex] 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32285" y="4585577"/>
            <a:ext cx="2699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Gao, et al., 1703.10351[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hep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-ex]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7169" y="1060826"/>
            <a:ext cx="2864887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One state or two states?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92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42FD3-5501-4466-B0EF-C693BF37ED6B}" type="slidenum">
              <a:rPr kumimoji="0" lang="zh-CN" alt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zh-C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61" y="1123596"/>
            <a:ext cx="4287002" cy="292042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85882" y="1966685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BESIII, 1704.08033[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hep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-ex]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402" y="1123596"/>
            <a:ext cx="3618712" cy="512162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8343" y="239485"/>
            <a:ext cx="8512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Signals from exclusive two-body hidden charm decays?</a:t>
            </a:r>
            <a:endParaRPr lang="zh-CN" altLang="en-US" sz="24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62172" y="1465944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BESIII, 1705.06853[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hep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-ex]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2241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42FD3-5501-4466-B0EF-C693BF37ED6B}" type="slidenum">
              <a:rPr lang="zh-CN" altLang="en-GB" smtClean="0"/>
              <a:pPr>
                <a:defRPr/>
              </a:pPr>
              <a:t>11</a:t>
            </a:fld>
            <a:endParaRPr lang="en-GB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348343" y="239485"/>
            <a:ext cx="8512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What’s the implication of Y(4260)’s correlation with the production of exotic candidates </a:t>
            </a:r>
            <a:r>
              <a:rPr lang="en-US" altLang="zh-CN" sz="2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Zc</a:t>
            </a:r>
            <a:r>
              <a:rPr lang="en-US" altLang="zh-CN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(3900), </a:t>
            </a:r>
            <a:r>
              <a:rPr lang="en-US" altLang="zh-CN" sz="2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Zc</a:t>
            </a:r>
            <a:r>
              <a:rPr lang="en-US" altLang="zh-CN" sz="2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(4020) and X(3872)?</a:t>
            </a:r>
            <a:endParaRPr lang="zh-CN" altLang="en-US" sz="24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1" y="1546883"/>
            <a:ext cx="3756673" cy="269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227888" y="1618292"/>
            <a:ext cx="850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宋体" charset="-122"/>
              </a:rPr>
              <a:t>BESIII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609" y="1546883"/>
            <a:ext cx="3763792" cy="268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517342" y="4940055"/>
            <a:ext cx="8437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least, the production of </a:t>
            </a:r>
            <a:r>
              <a:rPr lang="en-US" altLang="zh-CN" sz="2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Zc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X must be from more than three-body decays! </a:t>
            </a:r>
            <a:endParaRPr lang="zh-CN" alt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392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42FD3-5501-4466-B0EF-C693BF37ED6B}" type="slidenum">
              <a:rPr lang="zh-CN" altLang="en-GB" smtClean="0"/>
              <a:pPr>
                <a:defRPr/>
              </a:pPr>
              <a:t>12</a:t>
            </a:fld>
            <a:endParaRPr lang="en-GB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81" y="1458035"/>
            <a:ext cx="8360382" cy="45805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001333" y="1061194"/>
            <a:ext cx="3567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b="1" dirty="0">
                <a:solidFill>
                  <a:srgbClr val="0000FF"/>
                </a:solidFill>
              </a:rPr>
              <a:t>Phys.Rev. D97 (2018) no.5, 052001</a:t>
            </a:r>
            <a:r>
              <a:rPr lang="zh-CN" altLang="zh-CN" sz="1600" dirty="0">
                <a:solidFill>
                  <a:srgbClr val="0000FF"/>
                </a:solidFill>
              </a:rPr>
              <a:t> 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1179266" y="761753"/>
                <a:ext cx="2514406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Hei" pitchFamily="49" charset="-122"/>
                            </a:rPr>
                          </m:ctrlPr>
                        </m:sSupPr>
                        <m:e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𝒆</m:t>
                          </m:r>
                        </m:e>
                        <m:sup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Hei" pitchFamily="49" charset="-122"/>
                            </a:rPr>
                          </m:ctrlPr>
                        </m:sSupPr>
                        <m:e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𝒆</m:t>
                          </m:r>
                        </m:e>
                        <m:sup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−</m:t>
                          </m:r>
                        </m:sup>
                      </m:sSup>
                      <m:r>
                        <a:rPr kumimoji="0" lang="en-US" altLang="zh-CN" sz="18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zh-CN" b="1" i="1" kern="0" dirty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/>
                          <a:sym typeface="Symbol" panose="05050102010706020507" pitchFamily="18" charset="2"/>
                        </a:rPr>
                        <m:t></m:t>
                      </m:r>
                      <m:d>
                        <m:dPr>
                          <m:ctrlPr>
                            <a:rPr lang="en-US" altLang="zh-CN" b="1" i="1" kern="0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a:rPr lang="en-US" altLang="zh-CN" b="1" i="1" kern="0" dirty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𝟑𝟔𝟖𝟔</m:t>
                          </m:r>
                        </m:e>
                      </m:d>
                      <m:sSup>
                        <m:sSupPr>
                          <m:ctrlPr>
                            <a:rPr lang="en-US" altLang="zh-CN" b="1" i="1" kern="0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US" altLang="zh-CN" b="1" i="1" kern="0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</m:t>
                          </m:r>
                        </m:e>
                        <m:sup>
                          <m:r>
                            <a:rPr lang="en-US" altLang="zh-CN" b="1" i="1" kern="0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𝟎</m:t>
                          </m:r>
                        </m:sup>
                      </m:sSup>
                      <m:sSup>
                        <m:sSupPr>
                          <m:ctrlP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 </m:t>
                          </m:r>
                        </m:e>
                        <m:sup>
                          <m: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266" y="761753"/>
                <a:ext cx="2514406" cy="375552"/>
              </a:xfrm>
              <a:prstGeom prst="rect">
                <a:avLst/>
              </a:prstGeom>
              <a:blipFill>
                <a:blip r:embed="rId3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1438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42FD3-5501-4466-B0EF-C693BF37ED6B}" type="slidenum">
              <a:rPr lang="zh-CN" altLang="en-GB" smtClean="0"/>
              <a:pPr>
                <a:defRPr/>
              </a:pPr>
              <a:t>13</a:t>
            </a:fld>
            <a:endParaRPr lang="en-GB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044" y="102238"/>
            <a:ext cx="3006956" cy="663375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0743" y="6366657"/>
            <a:ext cx="2620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</a:rPr>
              <a:t>PRD 97, 071101(R) (2018)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2280050" y="217468"/>
                <a:ext cx="24281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4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altLang="zh-CN" sz="24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kumimoji="0" lang="en-US" altLang="zh-CN" sz="24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0" lang="en-US" altLang="zh-CN" sz="24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altLang="zh-CN" sz="24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kumimoji="0" lang="en-US" altLang="zh-CN" sz="24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kumimoji="0" lang="en-US" altLang="zh-CN" sz="24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kumimoji="0" lang="en-US" altLang="zh-CN" sz="24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𝑲</m:t>
                      </m:r>
                      <m:acc>
                        <m:accPr>
                          <m:chr m:val="̅"/>
                          <m:ctrlPr>
                            <a:rPr kumimoji="0" lang="en-US" altLang="zh-CN" sz="24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0" lang="en-US" altLang="zh-CN" sz="24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</m:acc>
                      <m:r>
                        <a:rPr kumimoji="0" lang="en-US" altLang="zh-CN" sz="24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0" lang="en-US" altLang="zh-CN" sz="24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𝑱</m:t>
                      </m:r>
                      <m:r>
                        <a:rPr kumimoji="0" lang="en-US" altLang="zh-CN" sz="2400" b="1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/</m:t>
                      </m:r>
                    </m:oMath>
                  </m:oMathPara>
                </a14:m>
                <a:endPara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050" y="217468"/>
                <a:ext cx="2428164" cy="461665"/>
              </a:xfrm>
              <a:prstGeom prst="rect">
                <a:avLst/>
              </a:prstGeom>
              <a:blipFill>
                <a:blip r:embed="rId3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6262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539049"/>
            <a:ext cx="6135582" cy="625965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4058" y="-14201"/>
            <a:ext cx="6506209" cy="6076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586790" y="-30087"/>
            <a:ext cx="245702" cy="267488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2468" y="766942"/>
            <a:ext cx="1950424" cy="2440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078" y="2624560"/>
            <a:ext cx="2850525" cy="2244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1078" y="4869160"/>
            <a:ext cx="2815763" cy="1914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5228" y="2254354"/>
            <a:ext cx="2485519" cy="2349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45797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60648"/>
            <a:ext cx="4875099" cy="6041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980728"/>
            <a:ext cx="4449600" cy="34669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75656" y="4663702"/>
            <a:ext cx="72266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K* has been removed from the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 panose="05050102010706020507" pitchFamily="18" charset="2"/>
              </a:rPr>
              <a:t> K spectrum.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 panose="05050102010706020507" pitchFamily="18" charset="2"/>
              </a:rPr>
              <a:t>No 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 panose="05050102010706020507" pitchFamily="18" charset="2"/>
              </a:rPr>
              <a:t>Zc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 panose="05050102010706020507" pitchFamily="18" charset="2"/>
              </a:rPr>
              <a:t>(3900) signals seem to be present.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 panose="05050102010706020507" pitchFamily="18" charset="2"/>
              </a:rPr>
              <a:t>Negative results from Belle and 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 panose="05050102010706020507" pitchFamily="18" charset="2"/>
              </a:rPr>
              <a:t>LHCb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sym typeface="Symbol" panose="05050102010706020507" pitchFamily="18" charset="2"/>
              </a:rPr>
              <a:t> in similar processes. 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5219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1" y="1881216"/>
            <a:ext cx="9125157" cy="3284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493" y="273283"/>
            <a:ext cx="5127469" cy="8395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79392" y="126518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Belle Collaboration 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834571" y="5544457"/>
            <a:ext cx="7100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>
                <a:solidFill>
                  <a:srgbClr val="0000FF"/>
                </a:solidFill>
              </a:rPr>
              <a:t>Zc</a:t>
            </a:r>
            <a:r>
              <a:rPr lang="en-US" altLang="zh-CN" sz="2400" dirty="0">
                <a:solidFill>
                  <a:srgbClr val="0000FF"/>
                </a:solidFill>
              </a:rPr>
              <a:t>(4430) is confirmed? And </a:t>
            </a:r>
            <a:r>
              <a:rPr lang="en-US" altLang="zh-CN" sz="2400" dirty="0" err="1">
                <a:solidFill>
                  <a:srgbClr val="0000FF"/>
                </a:solidFill>
              </a:rPr>
              <a:t>Zc</a:t>
            </a:r>
            <a:r>
              <a:rPr lang="en-US" altLang="zh-CN" sz="2400" dirty="0">
                <a:solidFill>
                  <a:srgbClr val="0000FF"/>
                </a:solidFill>
              </a:rPr>
              <a:t>(4200) is observed?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90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42FD3-5501-4466-B0EF-C693BF37ED6B}" type="slidenum">
              <a:rPr lang="zh-CN" altLang="en-GB" smtClean="0"/>
              <a:pPr>
                <a:defRPr/>
              </a:pPr>
              <a:t>17</a:t>
            </a:fld>
            <a:endParaRPr lang="en-GB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871" y="1082175"/>
            <a:ext cx="6622257" cy="46936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1817894" y="689182"/>
                <a:ext cx="2302040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Hei" pitchFamily="49" charset="-122"/>
                            </a:rPr>
                          </m:ctrlPr>
                        </m:sSupPr>
                        <m:e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𝒆</m:t>
                          </m:r>
                        </m:e>
                        <m:sup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SimHei" pitchFamily="49" charset="-122"/>
                            </a:rPr>
                          </m:ctrlPr>
                        </m:sSupPr>
                        <m:e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𝒆</m:t>
                          </m:r>
                        </m:e>
                        <m:sup>
                          <m:r>
                            <a:rPr kumimoji="0" lang="en-US" altLang="zh-CN" sz="1800" b="1" i="1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SimHei" pitchFamily="49" charset="-122"/>
                            </a:rPr>
                            <m:t>−</m:t>
                          </m:r>
                        </m:sup>
                      </m:sSup>
                      <m:r>
                        <a:rPr kumimoji="0" lang="en-US" altLang="zh-CN" sz="18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</a:rPr>
                        <m:t>→</m:t>
                      </m:r>
                      <m:sSup>
                        <m:sSupPr>
                          <m:ctrlP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 </m:t>
                          </m:r>
                          <m: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𝑿</m:t>
                          </m:r>
                          <m: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(</m:t>
                          </m:r>
                          <m: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𝟑𝟖𝟕𝟐</m:t>
                          </m:r>
                          <m:r>
                            <a:rPr kumimoji="0" lang="en-US" altLang="zh-CN" sz="1800" b="1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  <a:sym typeface="Symbol" panose="05050102010706020507" pitchFamily="18" charset="2"/>
                            </a:rPr>
                            <m:t>)</m:t>
                          </m:r>
                        </m:e>
                        <m:sup/>
                      </m:sSup>
                    </m:oMath>
                  </m:oMathPara>
                </a14:m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894" y="689182"/>
                <a:ext cx="2302040" cy="392993"/>
              </a:xfrm>
              <a:prstGeom prst="rect">
                <a:avLst/>
              </a:prstGeom>
              <a:blipFill>
                <a:blip r:embed="rId3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/>
          <p:nvPr/>
        </p:nvSpPr>
        <p:spPr>
          <a:xfrm>
            <a:off x="5156438" y="743621"/>
            <a:ext cx="38994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b="1" dirty="0">
                <a:solidFill>
                  <a:srgbClr val="0000FF"/>
                </a:solidFill>
              </a:rPr>
              <a:t>Phys.Rev.Lett. 112 (2014) no.9, 092001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77" y="5925697"/>
            <a:ext cx="3928163" cy="2349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285" y="5947793"/>
            <a:ext cx="4154119" cy="2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62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42FD3-5501-4466-B0EF-C693BF37ED6B}" type="slidenum">
              <a:rPr lang="zh-CN" altLang="en-GB" smtClean="0"/>
              <a:pPr>
                <a:defRPr/>
              </a:pPr>
              <a:t>18</a:t>
            </a:fld>
            <a:endParaRPr lang="en-GB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399143" y="271582"/>
            <a:ext cx="8367486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32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General comments and questions: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can we learn from the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mechanisms 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Y(4260)? (Seen in </a:t>
            </a:r>
            <a:r>
              <a:rPr lang="en-US" altLang="zh-CN" sz="24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e+e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annihilations and b-flavored semi-inclusive decays.)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can we learn from the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decays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Y(4260)?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can we learn from the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correlations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Y(4260) with the exotic candidates </a:t>
            </a:r>
            <a:r>
              <a:rPr lang="en-US" altLang="zh-CN" sz="24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Zc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(3900), </a:t>
            </a:r>
            <a:r>
              <a:rPr lang="en-US" altLang="zh-CN" sz="24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Zc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(4020) and X(3872)? 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criteria/observables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can we pin down in order to understand the nature of Y(4260)?  (</a:t>
            </a:r>
            <a:r>
              <a:rPr lang="en-US" altLang="zh-CN" sz="24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Lineshapes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strong decay branching ratios, </a:t>
            </a:r>
            <a:r>
              <a:rPr lang="en-US" altLang="zh-CN" sz="24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leptonic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width, radiative transitions, </a:t>
            </a:r>
            <a:r>
              <a:rPr lang="en-US" altLang="zh-CN" sz="24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Dalitz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plot analysis …)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What/How can we extend these results to the study of other exotic candidates? (Similar states in vector </a:t>
            </a:r>
            <a:r>
              <a:rPr lang="en-US" altLang="zh-CN" sz="2400" b="1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quarkonium</a:t>
            </a: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spectrum? Similar phenomena in other channels?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… </a:t>
            </a:r>
            <a:endParaRPr lang="zh-CN" altLang="en-US" sz="24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62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13DFC8-4B18-4E2B-8095-7CA6717A9B0E}" type="slidenum">
              <a:rPr kumimoji="0" lang="zh-CN" altLang="en-GB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altLang="zh-C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78707" y="3015520"/>
            <a:ext cx="712946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4400" b="1" i="1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ea typeface="宋体" pitchFamily="2" charset="-122"/>
              </a:rPr>
              <a:t>Thanks for your attention!</a:t>
            </a:r>
          </a:p>
        </p:txBody>
      </p:sp>
      <p:pic>
        <p:nvPicPr>
          <p:cNvPr id="4" name="Picture 5" descr="ihep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90488"/>
            <a:ext cx="14287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hep_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8" y="188913"/>
            <a:ext cx="320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258888" y="614363"/>
            <a:ext cx="36147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Eras Demi ITC" pitchFamily="34" charset="0"/>
                <a:ea typeface="宋体" charset="-122"/>
              </a:rPr>
              <a:t>Institute of High Energy Physics</a:t>
            </a:r>
            <a:endParaRPr kumimoji="0" lang="en-GB" altLang="zh-CN" sz="1800" b="1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Eras Demi ITC" pitchFamily="34" charset="0"/>
              <a:ea typeface="宋体" charset="-122"/>
            </a:endParaRPr>
          </a:p>
        </p:txBody>
      </p:sp>
      <p:pic>
        <p:nvPicPr>
          <p:cNvPr id="7" name="Picture 7" descr="cas_log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4450"/>
            <a:ext cx="25923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055" y="53626"/>
            <a:ext cx="1215135" cy="12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85462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6861</TotalTime>
  <Words>643</Words>
  <Application>Microsoft Office PowerPoint</Application>
  <PresentationFormat>全屏显示(4:3)</PresentationFormat>
  <Paragraphs>88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等线</vt:lpstr>
      <vt:lpstr>SimHei</vt:lpstr>
      <vt:lpstr>SimSun</vt:lpstr>
      <vt:lpstr>SimSun</vt:lpstr>
      <vt:lpstr>Arial</vt:lpstr>
      <vt:lpstr>Calibri</vt:lpstr>
      <vt:lpstr>Cambria Math</vt:lpstr>
      <vt:lpstr>Eras Demi ITC</vt:lpstr>
      <vt:lpstr>Symbol</vt:lpstr>
      <vt:lpstr>Wingdings</vt:lpstr>
      <vt:lpstr>Default Design</vt:lpstr>
      <vt:lpstr>默认设计模板</vt:lpstr>
      <vt:lpstr>5_Default Design</vt:lpstr>
      <vt:lpstr>3_默认设计模板</vt:lpstr>
      <vt:lpstr>PowerPoint 演示文稿</vt:lpstr>
      <vt:lpstr>Outline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qiang zhao</dc:creator>
  <cp:lastModifiedBy>zhao qiang</cp:lastModifiedBy>
  <cp:revision>138</cp:revision>
  <dcterms:created xsi:type="dcterms:W3CDTF">2017-07-22T13:00:29Z</dcterms:created>
  <dcterms:modified xsi:type="dcterms:W3CDTF">2018-11-04T17:45:04Z</dcterms:modified>
</cp:coreProperties>
</file>