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8" r:id="rId2"/>
    <p:sldId id="386" r:id="rId3"/>
    <p:sldId id="420" r:id="rId4"/>
    <p:sldId id="424" r:id="rId5"/>
    <p:sldId id="350" r:id="rId6"/>
    <p:sldId id="421" r:id="rId7"/>
    <p:sldId id="340" r:id="rId8"/>
    <p:sldId id="409" r:id="rId9"/>
    <p:sldId id="381" r:id="rId10"/>
    <p:sldId id="425" r:id="rId11"/>
    <p:sldId id="406" r:id="rId12"/>
    <p:sldId id="377" r:id="rId13"/>
    <p:sldId id="405" r:id="rId14"/>
    <p:sldId id="411" r:id="rId15"/>
    <p:sldId id="412" r:id="rId16"/>
    <p:sldId id="413" r:id="rId17"/>
    <p:sldId id="371" r:id="rId18"/>
    <p:sldId id="388" r:id="rId19"/>
    <p:sldId id="427" r:id="rId20"/>
    <p:sldId id="387" r:id="rId21"/>
    <p:sldId id="410" r:id="rId22"/>
    <p:sldId id="414" r:id="rId23"/>
    <p:sldId id="416" r:id="rId24"/>
    <p:sldId id="419" r:id="rId25"/>
    <p:sldId id="402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1"/>
    <p:restoredTop sz="94580"/>
  </p:normalViewPr>
  <p:slideViewPr>
    <p:cSldViewPr snapToGrid="0" snapToObjects="1">
      <p:cViewPr varScale="1">
        <p:scale>
          <a:sx n="75" d="100"/>
          <a:sy n="75" d="100"/>
        </p:scale>
        <p:origin x="160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8E57-36F1-5144-B191-972942D5A1C6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19A9-49C8-174C-A844-EACFACC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2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6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description highlighting major points and assessment indicators</a:t>
            </a:r>
          </a:p>
          <a:p>
            <a:r>
              <a:t>— Low-mass structure, thin sensors to limit multiple scattering for ultimate resolution</a:t>
            </a:r>
          </a:p>
        </p:txBody>
      </p:sp>
    </p:spTree>
    <p:extLst>
      <p:ext uri="{BB962C8B-B14F-4D97-AF65-F5344CB8AC3E}">
        <p14:creationId xmlns:p14="http://schemas.microsoft.com/office/powerpoint/2010/main" val="145593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9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8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70FD0D2E-0A10-461E-8D27-91CD4A8C395B}" type="slidenum">
              <a:rPr lang="en-US" altLang="zh-CN" smtClean="0">
                <a:latin typeface="Arial" pitchFamily="34" charset="0"/>
                <a:ea typeface="宋体" pitchFamily="2" charset="-122"/>
              </a:rPr>
              <a:pPr eaLnBrk="1" hangingPunct="1"/>
              <a:t>25</a:t>
            </a:fld>
            <a:endParaRPr lang="en-US" alt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5700" y="701675"/>
            <a:ext cx="4586288" cy="3440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9800" y="4352925"/>
            <a:ext cx="5016500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3916363" y="8704263"/>
            <a:ext cx="2978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 anchor="b"/>
          <a:lstStyle>
            <a:lvl1pPr defTabSz="8445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1D0802E5-E68E-4695-831E-441DEB7A8801}" type="slidenum">
              <a:rPr kumimoji="1" lang="en-US" altLang="zh-CN" sz="1100">
                <a:latin typeface="Arial" pitchFamily="34" charset="0"/>
                <a:ea typeface="宋体" pitchFamily="2" charset="-122"/>
              </a:rPr>
              <a:pPr algn="r" eaLnBrk="1" hangingPunct="1"/>
              <a:t>25</a:t>
            </a:fld>
            <a:endParaRPr kumimoji="1" lang="en-US" altLang="zh-CN" sz="11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64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10AC-33D5-7549-BD4D-4D3907E793A9}" type="datetime1">
              <a:rPr lang="en-US" smtClean="0"/>
              <a:t>11/22/18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1226-A342-7043-A558-4D407E28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0A66-290E-164C-8561-48DBBEFCFEED}" type="datetime1">
              <a:rPr lang="en-US" smtClean="0"/>
              <a:t>11/22/18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3D41-1FDF-C34E-808A-470E7A02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6548-905C-8A4B-84AA-B8497F201BA6}" type="datetime1">
              <a:rPr lang="en-US" smtClean="0"/>
              <a:t>11/22/18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E0C0-659F-2F43-8DED-679E529BD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E95A9-4D76-DB4C-9359-B152841722C3}" type="datetime1">
              <a:rPr lang="en-US" smtClean="0"/>
              <a:t>11/22/18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67AE-12AC-6D4E-BBA4-95C28F47D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99D28-801C-8345-A936-6FFAB7F82110}" type="datetime1">
              <a:rPr lang="en-US" smtClean="0"/>
              <a:t>11/22/18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AA957-648A-9846-8094-D7810D9A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E2E84-2E6F-214E-8DA7-D99280CC5419}" type="datetime1">
              <a:rPr lang="en-US" smtClean="0"/>
              <a:t>11/22/18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B936-56FA-FF4A-AFA9-1DB4CB2C9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4AA1-3660-F340-A8A0-F49F4520F908}" type="datetime1">
              <a:rPr lang="en-US" smtClean="0"/>
              <a:t>11/22/18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BCB6-6B62-F249-977D-13876BAE3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30A4-DF85-8D4B-8B96-D6EC40F6263E}" type="datetime1">
              <a:rPr lang="en-US" smtClean="0"/>
              <a:t>11/22/18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BEE7-2039-8242-B639-5FCB42DB6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8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70F9-13DC-A241-B900-F342B059B844}" type="datetime1">
              <a:rPr lang="en-US" smtClean="0"/>
              <a:t>11/22/18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F70D-114F-0946-AA2F-B029F53DB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39E2-A4BE-F341-BFC6-29C3D1C19E3A}" type="datetime1">
              <a:rPr lang="en-US" smtClean="0"/>
              <a:t>11/22/18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0189-8C72-3241-9212-606D4B750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5D80A-3EC6-0149-9296-D59A44FD4CB3}" type="datetime1">
              <a:rPr lang="en-US" smtClean="0"/>
              <a:t>11/22/18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8565-950E-184A-BEA1-222D0BB1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3BCE67-E12A-A644-84FD-15C6DE58D310}" type="datetime1">
              <a:rPr lang="en-US" smtClean="0"/>
              <a:t>11/22/18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8E44CF-A94F-6047-BDAA-46139B52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112713"/>
          </a:xfrm>
          <a:prstGeom prst="rect">
            <a:avLst/>
          </a:prstGeom>
          <a:gradFill rotWithShape="0">
            <a:gsLst>
              <a:gs pos="0">
                <a:srgbClr val="35007D"/>
              </a:gs>
              <a:gs pos="50000">
                <a:srgbClr val="6D00FF"/>
              </a:gs>
              <a:gs pos="100000">
                <a:srgbClr val="35007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/>
          <a:ea typeface="ＭＳ Ｐゴシック" pitchFamily="-97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Calibri"/>
          <a:ea typeface="ＭＳ Ｐゴシック" pitchFamily="-97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97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97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doi.org/10.1016/j.nima.2018.09.0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30916"/>
            <a:ext cx="9015413" cy="1470025"/>
          </a:xfrm>
        </p:spPr>
        <p:txBody>
          <a:bodyPr/>
          <a:lstStyle/>
          <a:p>
            <a:pPr defTabSz="457200"/>
            <a:r>
              <a:rPr lang="zh-CN" altLang="en-US" sz="4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粒⼦物理前沿卓越中⼼考核报告</a:t>
            </a:r>
            <a:br>
              <a:rPr lang="zh-CN" altLang="en-US" dirty="0"/>
            </a:br>
            <a:endParaRPr lang="en-US" sz="4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09559"/>
            <a:ext cx="6400800" cy="1752600"/>
          </a:xfrm>
        </p:spPr>
        <p:txBody>
          <a:bodyPr/>
          <a:lstStyle/>
          <a:p>
            <a:r>
              <a:rPr lang="zh-CN" altLang="en-US" sz="2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梁志均 </a:t>
            </a:r>
            <a:endParaRPr lang="en-US" altLang="zh-CN" sz="28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sz="2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中国科学院高能物理研究所</a:t>
            </a:r>
            <a:endParaRPr lang="en-US" sz="28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43" y="745016"/>
            <a:ext cx="7677557" cy="15008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E143C-E388-0245-87A1-9E267F7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1226-A342-7043-A558-4D407E2847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2087-32C8-294E-9B19-9E4859C3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课题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：在希格斯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+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光子末态寻找新物理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6A55-9A1F-3442-905B-E35FB44F4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创新点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 采用喷注微结构以及先进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jet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tagger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，提高灵敏度。</a:t>
            </a:r>
            <a:endParaRPr lang="en-US" altLang="zh-CN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成果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2018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年实验上首次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希格斯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+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光子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末态寻找新物理的研究。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本人是分析负责人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(analysis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contact)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，做出主导贡献</a:t>
            </a:r>
          </a:p>
          <a:p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ATLAS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实验组在主页上对该成果做了专题报道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ATLAS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实验在今年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LHCC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会议上对该成果做了重点展示</a:t>
            </a:r>
            <a:endParaRPr lang="en-US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993DE-5F4F-1A44-9217-C9E5B61B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1B0D9-DFB1-6B4E-A955-BB30B6BB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07" y="3496789"/>
            <a:ext cx="6017860" cy="32850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5D550-DD2F-1947-94C5-E0D67A969C91}"/>
              </a:ext>
            </a:extLst>
          </p:cNvPr>
          <p:cNvSpPr/>
          <p:nvPr/>
        </p:nvSpPr>
        <p:spPr>
          <a:xfrm>
            <a:off x="1405618" y="3228945"/>
            <a:ext cx="4552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ATLAS</a:t>
            </a:r>
            <a:r>
              <a:rPr lang="zh-CN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实验组主页对本研究的专题报道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BF6C6E-1D38-454E-A778-93255CC40B1B}"/>
              </a:ext>
            </a:extLst>
          </p:cNvPr>
          <p:cNvSpPr/>
          <p:nvPr/>
        </p:nvSpPr>
        <p:spPr>
          <a:xfrm>
            <a:off x="3662678" y="4047307"/>
            <a:ext cx="304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ea typeface="MS PGothic" pitchFamily="34" charset="-128"/>
              </a:rPr>
              <a:t>Phys.Rev</a:t>
            </a:r>
            <a:r>
              <a:rPr lang="en-US" b="1" dirty="0">
                <a:solidFill>
                  <a:srgbClr val="7030A0"/>
                </a:solidFill>
                <a:ea typeface="MS PGothic" pitchFamily="34" charset="-128"/>
              </a:rPr>
              <a:t>. D98 (2018) , 032015</a:t>
            </a:r>
          </a:p>
        </p:txBody>
      </p:sp>
    </p:spTree>
    <p:extLst>
      <p:ext uri="{BB962C8B-B14F-4D97-AF65-F5344CB8AC3E}">
        <p14:creationId xmlns:p14="http://schemas.microsoft.com/office/powerpoint/2010/main" val="409538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74662" y="-186167"/>
            <a:ext cx="8042275" cy="996951"/>
          </a:xfrm>
        </p:spPr>
        <p:txBody>
          <a:bodyPr/>
          <a:lstStyle/>
          <a:p>
            <a:pPr eaLnBrk="1" hangingPunct="1"/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课题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3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电弱物理的研究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-76201" y="749157"/>
            <a:ext cx="9144000" cy="4881562"/>
          </a:xfrm>
        </p:spPr>
        <p:txBody>
          <a:bodyPr/>
          <a:lstStyle/>
          <a:p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本人负责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的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CDR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中电弱物理章节的撰写（第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11.2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章，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页）</a:t>
            </a:r>
            <a:endParaRPr lang="en-US" altLang="zh-CN" sz="20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组织团队系统地探索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中电弱物理前景，并开展国际合作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与国际著名专家的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Maarten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Boonekamp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合作研究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上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mass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测量</a:t>
            </a:r>
            <a:endParaRPr lang="en-US" altLang="zh-CN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与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FCC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电弱组召集人</a:t>
            </a:r>
            <a:r>
              <a:rPr lang="en-US" altLang="zh-CN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Fulvio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</a:t>
            </a:r>
            <a:r>
              <a:rPr lang="en-US" dirty="0" err="1"/>
              <a:t>iccinini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合作研究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Z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pole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物理量的测量</a:t>
            </a:r>
            <a:endParaRPr lang="en-US" altLang="zh-CN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本人在国际高能物理会议</a:t>
            </a:r>
            <a:r>
              <a:rPr lang="en-US" altLang="zh-CN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ICHEP2018</a:t>
            </a:r>
            <a:r>
              <a:rPr lang="zh-CN" alt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上报告了</a:t>
            </a:r>
            <a:r>
              <a:rPr lang="en-US" altLang="zh-CN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CEPC</a:t>
            </a:r>
            <a:r>
              <a:rPr lang="zh-CN" altLang="en-US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电弱物理的研究。</a:t>
            </a:r>
            <a:endParaRPr lang="en-US" altLang="zh-CN" sz="16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altLang="zh-CN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/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6868" name="Date Placeholder 3"/>
          <p:cNvSpPr txBox="1">
            <a:spLocks noGrp="1"/>
          </p:cNvSpPr>
          <p:nvPr/>
        </p:nvSpPr>
        <p:spPr bwMode="auto"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40FE71EE-E5AC-45F5-A297-267F58E82506}" type="datetime1">
              <a:rPr lang="zh-CN" altLang="en-US" sz="1200">
                <a:solidFill>
                  <a:schemeClr val="bg1"/>
                </a:solidFill>
              </a:rPr>
              <a:pPr algn="r" eaLnBrk="1" hangingPunct="1"/>
              <a:t>2018/11/23</a:t>
            </a:fld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6869" name="Slide Number Placeholder 5"/>
          <p:cNvSpPr txBox="1">
            <a:spLocks noGrp="1"/>
          </p:cNvSpPr>
          <p:nvPr/>
        </p:nvSpPr>
        <p:spPr bwMode="auto"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D4765D7D-5FFE-40C4-9E07-527FF96C7D5D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11</a:t>
            </a:fld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36871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35908825-DB91-41FC-8141-38C325351728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338" y="3272215"/>
            <a:ext cx="5540075" cy="3407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36" y="3846748"/>
            <a:ext cx="3320596" cy="24487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326" y="3443551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本人在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ICHEP2018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国际会议上做报告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7432" y="3062305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CEPC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对关键电弱作用关键参数的测量精度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B8263-5739-7746-AC81-C9BDDE692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6" y="2613855"/>
            <a:ext cx="3623733" cy="7993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F23FAD-9185-6142-90B3-151C227D3ADC}"/>
              </a:ext>
            </a:extLst>
          </p:cNvPr>
          <p:cNvSpPr/>
          <p:nvPr/>
        </p:nvSpPr>
        <p:spPr bwMode="auto">
          <a:xfrm>
            <a:off x="132236" y="2613855"/>
            <a:ext cx="3672965" cy="846789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6"/>
    </mc:Choice>
    <mc:Fallback xmlns="">
      <p:transition spd="slow" advTm="175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F70D-114F-0946-AA2F-B029F53DB9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37" y="3984981"/>
            <a:ext cx="5335104" cy="2953450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-117475" y="-360363"/>
            <a:ext cx="9005888" cy="10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defTabSz="914400" eaLnBrk="0" hangingPunct="0"/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课题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：抗辐照探测器的研发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890192"/>
            <a:ext cx="9390063" cy="15652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pitchFamily="-97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97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marL="349250" lvl="1" indent="-349250" defTabSz="914400">
              <a:lnSpc>
                <a:spcPct val="80000"/>
              </a:lnSpc>
              <a:spcBef>
                <a:spcPts val="2000"/>
              </a:spcBef>
              <a:buClr>
                <a:srgbClr val="6FB7D7"/>
              </a:buClr>
              <a:defRPr/>
            </a:pPr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意义： 大面积抗辐照硅探测器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，是国内亟需的关键技术</a:t>
            </a:r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。</a:t>
            </a:r>
            <a:endParaRPr lang="en-US" altLang="zh-CN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defTabSz="914400">
              <a:lnSpc>
                <a:spcPct val="80000"/>
              </a:lnSpc>
              <a:defRPr/>
            </a:pP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的贡献是研究硅微条传感器的抗辐照特性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defTabSz="914400">
              <a:lnSpc>
                <a:spcPct val="80000"/>
              </a:lnSpc>
              <a:defRPr/>
            </a:pP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参与高能所与卢瑟福实验室的探测器模块研发。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 defTabSz="914400">
              <a:lnSpc>
                <a:spcPct val="80000"/>
              </a:lnSpc>
              <a:defRPr/>
            </a:pPr>
            <a:r>
              <a:rPr lang="zh-CN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本人写的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文章在</a:t>
            </a:r>
            <a:r>
              <a:rPr lang="en-US" altLang="zh-CN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2018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</a:t>
            </a:r>
            <a:r>
              <a:rPr lang="en-US" altLang="zh-CN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9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月在核物理仪器国际杂志接收。</a:t>
            </a:r>
            <a:endParaRPr lang="en-US" altLang="zh-CN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 defTabSz="914400">
              <a:lnSpc>
                <a:spcPct val="80000"/>
              </a:lnSpc>
              <a:defRPr/>
            </a:pPr>
            <a:r>
              <a:rPr lang="zh-CN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是该文章的</a:t>
            </a:r>
            <a:r>
              <a:rPr lang="zh-CN" altLang="en-US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第一作者与通讯作者。</a:t>
            </a:r>
            <a:endParaRPr lang="en-US" altLang="zh-CN" sz="2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 defTabSz="914400">
              <a:lnSpc>
                <a:spcPct val="80000"/>
              </a:lnSpc>
              <a:defRPr/>
            </a:pPr>
            <a:r>
              <a:rPr lang="zh-CN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本人主要贡献是抗辐照传感器性能研究</a:t>
            </a:r>
            <a:endParaRPr lang="en-US" altLang="zh-CN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349250" lvl="1" indent="0" defTabSz="914400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altLang="ja-JP" sz="2600" b="1" kern="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8" y="3065128"/>
            <a:ext cx="593213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被核物理仪器国际杂志</a:t>
            </a:r>
            <a:r>
              <a:rPr lang="en-US" sz="2000" dirty="0" err="1"/>
              <a:t>Nucl</a:t>
            </a:r>
            <a:r>
              <a:rPr lang="en-US" sz="2000" dirty="0"/>
              <a:t>. </a:t>
            </a:r>
            <a:r>
              <a:rPr lang="en-US" sz="2000" dirty="0" err="1"/>
              <a:t>Instrum</a:t>
            </a:r>
            <a:r>
              <a:rPr lang="en-US" sz="2000" dirty="0"/>
              <a:t>. Methods A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接收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网页版已经发表在： 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u="sng" dirty="0">
                <a:solidFill>
                  <a:srgbClr val="0563C1"/>
                </a:solidFill>
                <a:ea typeface="DengXian" charset="-122"/>
                <a:cs typeface="Times New Roman" charset="0"/>
                <a:hlinkClick r:id="rId4"/>
              </a:rPr>
              <a:t>https://doi.org/10.1016/j.nima.2018.09.014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43905" y="5437072"/>
            <a:ext cx="745099" cy="165101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040" y="3366990"/>
            <a:ext cx="2833658" cy="3467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80052" y="2782669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高能所团队研发</a:t>
            </a:r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的探测器模块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9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研制世界领先的硅径迹原型机…"/>
          <p:cNvSpPr txBox="1">
            <a:spLocks noGrp="1"/>
          </p:cNvSpPr>
          <p:nvPr>
            <p:ph type="body" idx="1"/>
          </p:nvPr>
        </p:nvSpPr>
        <p:spPr>
          <a:xfrm>
            <a:off x="0" y="779135"/>
            <a:ext cx="9386610" cy="3601534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作为核心骨干，今年成功申请科技部国家重点研发项目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defRPr sz="2500"/>
            </a:pP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课题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</a:t>
            </a:r>
            <a:r>
              <a:rPr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研制世界领先的硅径迹原型机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（</a:t>
            </a:r>
            <a:r>
              <a:rPr lang="en-US" altLang="zh-CN" dirty="0">
                <a:solidFill>
                  <a:srgbClr val="C00000"/>
                </a:solidFill>
                <a:latin typeface="SimHei" charset="-122"/>
                <a:ea typeface="SimHei" charset="-122"/>
                <a:cs typeface="SimHei" charset="-122"/>
              </a:rPr>
              <a:t>1200</a:t>
            </a:r>
            <a:r>
              <a:rPr lang="zh-CN" altLang="en-US" dirty="0">
                <a:solidFill>
                  <a:srgbClr val="C00000"/>
                </a:solidFill>
                <a:latin typeface="SimHei" charset="-122"/>
                <a:ea typeface="SimHei" charset="-122"/>
                <a:cs typeface="SimHei" charset="-122"/>
              </a:rPr>
              <a:t>万课题经费</a:t>
            </a:r>
            <a:r>
              <a:rPr lang="zh-CN" altLang="en-US" dirty="0">
                <a:latin typeface="SimHei" charset="-122"/>
                <a:ea typeface="SimHei" charset="-122"/>
                <a:cs typeface="SimHei" charset="-122"/>
              </a:rPr>
              <a:t>）</a:t>
            </a:r>
            <a:endParaRPr lang="en-US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>
              <a:defRPr sz="2500"/>
            </a:pP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探测器的空间分辨要求为 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3-5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微米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,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研制三层完整的顶点探测器</a:t>
            </a:r>
          </a:p>
          <a:p>
            <a:pPr lvl="2">
              <a:defRPr sz="2500"/>
            </a:pP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采用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CMOS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图像传感器技术，抗辐照的要求为大于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1Mrad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总电离剂量 </a:t>
            </a:r>
            <a:endParaRPr lang="en-US" altLang="zh-CN" sz="2000" dirty="0">
              <a:solidFill>
                <a:srgbClr val="C0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lvl="1">
              <a:defRPr sz="2500"/>
            </a:pPr>
            <a:r>
              <a:rPr lang="zh-CN" altLang="en-US" dirty="0">
                <a:latin typeface="SimHei" charset="-122"/>
                <a:ea typeface="SimHei" charset="-122"/>
                <a:cs typeface="SimHei" charset="-122"/>
              </a:rPr>
              <a:t>项目负责人</a:t>
            </a:r>
            <a:r>
              <a:rPr lang="en-US" altLang="zh-CN" dirty="0">
                <a:latin typeface="SimHei" charset="-122"/>
                <a:ea typeface="SimHei" charset="-122"/>
                <a:cs typeface="SimHei" charset="-122"/>
              </a:rPr>
              <a:t>Joao</a:t>
            </a:r>
            <a:r>
              <a:rPr lang="zh-CN" altLang="en-US" dirty="0"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en-US" altLang="zh-CN" dirty="0">
                <a:latin typeface="SimHei" charset="-122"/>
                <a:ea typeface="SimHei" charset="-122"/>
                <a:cs typeface="SimHei" charset="-122"/>
              </a:rPr>
              <a:t>Costa</a:t>
            </a:r>
            <a:r>
              <a:rPr lang="zh-CN" altLang="en-US" dirty="0">
                <a:latin typeface="SimHei" charset="-122"/>
                <a:ea typeface="SimHei" charset="-122"/>
                <a:cs typeface="SimHei" charset="-122"/>
              </a:rPr>
              <a:t>充分肯定本人为课题的</a:t>
            </a:r>
            <a:r>
              <a:rPr lang="zh-CN" altLang="en-US" dirty="0">
                <a:solidFill>
                  <a:srgbClr val="C00000"/>
                </a:solidFill>
                <a:latin typeface="SimHei" charset="-122"/>
                <a:ea typeface="SimHei" charset="-122"/>
                <a:cs typeface="SimHei" charset="-122"/>
              </a:rPr>
              <a:t>最主要骨干</a:t>
            </a:r>
            <a:r>
              <a:rPr lang="zh-CN" altLang="en-US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en-US" altLang="zh-CN" dirty="0">
              <a:latin typeface="SimHei" charset="-122"/>
              <a:ea typeface="SimHei" charset="-122"/>
              <a:cs typeface="SimHei" charset="-122"/>
            </a:endParaRPr>
          </a:p>
          <a:p>
            <a:pPr lvl="2">
              <a:defRPr sz="2500"/>
            </a:pPr>
            <a:r>
              <a:rPr lang="zh-CN" altLang="en-US" sz="2000" dirty="0">
                <a:solidFill>
                  <a:srgbClr val="C00000"/>
                </a:solidFill>
                <a:latin typeface="SimHei" charset="-122"/>
                <a:ea typeface="SimHei" charset="-122"/>
                <a:cs typeface="SimHei" charset="-122"/>
              </a:rPr>
              <a:t>本人负责统筹探测器原型机的研发技术细节。</a:t>
            </a:r>
            <a:endParaRPr lang="en-US" altLang="zh-CN" sz="2000" dirty="0">
              <a:solidFill>
                <a:srgbClr val="C0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lvl="2">
              <a:defRPr sz="2500"/>
            </a:pPr>
            <a:r>
              <a:rPr lang="zh-CN" altLang="en-US" sz="2000" dirty="0">
                <a:solidFill>
                  <a:srgbClr val="C00000"/>
                </a:solidFill>
                <a:latin typeface="SimHei" charset="-122"/>
                <a:ea typeface="SimHei" charset="-122"/>
                <a:cs typeface="SimHei" charset="-122"/>
              </a:rPr>
              <a:t>项目申请阶段，负责主笔课题申请书</a:t>
            </a:r>
            <a:endParaRPr lang="en-US" altLang="zh-CN" sz="2000" dirty="0">
              <a:solidFill>
                <a:srgbClr val="C0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lvl="2">
              <a:defRPr sz="2500"/>
            </a:pPr>
            <a:r>
              <a:rPr lang="zh-CN" altLang="en-US" sz="2000" dirty="0">
                <a:solidFill>
                  <a:srgbClr val="C00000"/>
                </a:solidFill>
                <a:latin typeface="SimHei" charset="-122"/>
                <a:ea typeface="SimHei" charset="-122"/>
                <a:cs typeface="SimHei" charset="-122"/>
              </a:rPr>
              <a:t>参加视频答辩，负责回答硅探测器的问题</a:t>
            </a:r>
            <a:endParaRPr lang="en-US" altLang="zh-CN" sz="2000" dirty="0">
              <a:solidFill>
                <a:srgbClr val="C0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8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758081" y="6540113"/>
            <a:ext cx="246219" cy="2769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SimHei" charset="-122"/>
                <a:ea typeface="SimHei" charset="-122"/>
                <a:cs typeface="SimHei" charset="-122"/>
              </a:rPr>
              <a:pPr/>
              <a:t>13</a:t>
            </a:fld>
            <a:endParaRPr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388" name="ATLAS/CMS实验升级…"/>
          <p:cNvSpPr txBox="1"/>
          <p:nvPr/>
        </p:nvSpPr>
        <p:spPr>
          <a:xfrm>
            <a:off x="5751986" y="6044685"/>
            <a:ext cx="22852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>
                <a:latin typeface="SimHei" charset="-122"/>
                <a:ea typeface="SimHei" charset="-122"/>
                <a:cs typeface="SimHei" charset="-122"/>
              </a:rPr>
              <a:t>ATLAS/</a:t>
            </a:r>
            <a:r>
              <a:rPr dirty="0" err="1">
                <a:latin typeface="SimHei" charset="-122"/>
                <a:ea typeface="SimHei" charset="-122"/>
                <a:cs typeface="SimHei" charset="-122"/>
              </a:rPr>
              <a:t>CMS实验升级</a:t>
            </a:r>
            <a:endParaRPr dirty="0">
              <a:latin typeface="SimHei" charset="-122"/>
              <a:ea typeface="SimHei" charset="-122"/>
              <a:cs typeface="SimHei" charset="-122"/>
            </a:endParaRPr>
          </a:p>
          <a:p>
            <a:r>
              <a:rPr dirty="0">
                <a:latin typeface="SimHei" charset="-122"/>
                <a:ea typeface="SimHei" charset="-122"/>
                <a:cs typeface="SimHei" charset="-122"/>
              </a:rPr>
              <a:t>         （15微米）</a:t>
            </a:r>
          </a:p>
        </p:txBody>
      </p:sp>
      <p:sp>
        <p:nvSpPr>
          <p:cNvPr id="389" name="Alice实验升级…"/>
          <p:cNvSpPr txBox="1"/>
          <p:nvPr/>
        </p:nvSpPr>
        <p:spPr>
          <a:xfrm>
            <a:off x="6195401" y="5240237"/>
            <a:ext cx="159274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altLang="zh-CN" dirty="0" err="1">
                <a:latin typeface="SimHei" charset="-122"/>
                <a:ea typeface="SimHei" charset="-122"/>
                <a:cs typeface="SimHei" charset="-122"/>
              </a:rPr>
              <a:t>ALICE</a:t>
            </a:r>
            <a:r>
              <a:rPr dirty="0" err="1">
                <a:latin typeface="SimHei" charset="-122"/>
                <a:ea typeface="SimHei" charset="-122"/>
                <a:cs typeface="SimHei" charset="-122"/>
              </a:rPr>
              <a:t>实验升级</a:t>
            </a:r>
            <a:endParaRPr dirty="0">
              <a:latin typeface="SimHei" charset="-122"/>
              <a:ea typeface="SimHei" charset="-122"/>
              <a:cs typeface="SimHei" charset="-122"/>
            </a:endParaRPr>
          </a:p>
          <a:p>
            <a:r>
              <a:rPr dirty="0">
                <a:latin typeface="SimHei" charset="-122"/>
                <a:ea typeface="SimHei" charset="-122"/>
                <a:cs typeface="SimHei" charset="-122"/>
              </a:rPr>
              <a:t>（8~10微米）</a:t>
            </a:r>
          </a:p>
        </p:txBody>
      </p:sp>
      <p:sp>
        <p:nvSpPr>
          <p:cNvPr id="390" name="本项目（3~5微米）"/>
          <p:cNvSpPr txBox="1"/>
          <p:nvPr/>
        </p:nvSpPr>
        <p:spPr>
          <a:xfrm>
            <a:off x="5926523" y="4357713"/>
            <a:ext cx="1759454" cy="400110"/>
          </a:xfrm>
          <a:prstGeom prst="rect">
            <a:avLst/>
          </a:prstGeom>
          <a:ln w="28575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45719" rIns="45719">
            <a:spAutoFit/>
          </a:bodyPr>
          <a:lstStyle>
            <a:lvl1pPr>
              <a:defRPr>
                <a:solidFill>
                  <a:schemeClr val="accent2">
                    <a:satOff val="-4966"/>
                    <a:lumOff val="-10549"/>
                  </a:schemeClr>
                </a:solidFill>
              </a:defRPr>
            </a:lvl1pPr>
          </a:lstStyle>
          <a:p>
            <a:r>
              <a:rPr sz="2000" b="1" dirty="0">
                <a:latin typeface="SimHei" charset="-122"/>
                <a:ea typeface="SimHei" charset="-122"/>
                <a:cs typeface="SimHei" charset="-122"/>
              </a:rPr>
              <a:t>本项目3</a:t>
            </a:r>
            <a:r>
              <a:rPr lang="en-US" altLang="zh-CN" sz="2000" b="1" dirty="0">
                <a:latin typeface="SimHei" charset="-122"/>
                <a:ea typeface="SimHei" charset="-122"/>
                <a:cs typeface="SimHei" charset="-122"/>
              </a:rPr>
              <a:t>-</a:t>
            </a:r>
            <a:r>
              <a:rPr sz="2000" b="1" dirty="0">
                <a:latin typeface="SimHei" charset="-122"/>
                <a:ea typeface="SimHei" charset="-122"/>
                <a:cs typeface="SimHei" charset="-122"/>
              </a:rPr>
              <a:t>5微米</a:t>
            </a:r>
          </a:p>
        </p:txBody>
      </p:sp>
      <p:sp>
        <p:nvSpPr>
          <p:cNvPr id="391" name="空间分辨率"/>
          <p:cNvSpPr txBox="1"/>
          <p:nvPr/>
        </p:nvSpPr>
        <p:spPr>
          <a:xfrm>
            <a:off x="7417125" y="3364521"/>
            <a:ext cx="1678541" cy="510778"/>
          </a:xfrm>
          <a:prstGeom prst="roundRect">
            <a:avLst/>
          </a:prstGeom>
          <a:noFill/>
          <a:ln w="28575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rPr dirty="0">
                <a:solidFill>
                  <a:srgbClr val="7030A0"/>
                </a:solidFill>
                <a:latin typeface="SimHei" charset="-122"/>
                <a:ea typeface="SimHei" charset="-122"/>
                <a:cs typeface="SimHei" charset="-122"/>
              </a:rPr>
              <a:t>空间分辨率</a:t>
            </a:r>
          </a:p>
        </p:txBody>
      </p:sp>
      <p:sp>
        <p:nvSpPr>
          <p:cNvPr id="15" name="Arrow"/>
          <p:cNvSpPr/>
          <p:nvPr/>
        </p:nvSpPr>
        <p:spPr>
          <a:xfrm rot="16200000">
            <a:off x="6934376" y="4761160"/>
            <a:ext cx="2729424" cy="958155"/>
          </a:xfrm>
          <a:prstGeom prst="rightArrow">
            <a:avLst>
              <a:gd name="adj1" fmla="val 35094"/>
              <a:gd name="adj2" fmla="val 70209"/>
            </a:avLst>
          </a:prstGeom>
          <a:gradFill flip="none" rotWithShape="1">
            <a:gsLst>
              <a:gs pos="0">
                <a:srgbClr val="00B0F0"/>
              </a:gs>
              <a:gs pos="91000">
                <a:schemeClr val="bg1"/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课题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：承担项目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7CA25-EA3E-A445-906F-09E6E574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7" y="4013832"/>
            <a:ext cx="4369812" cy="28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-161132" y="0"/>
            <a:ext cx="9567863" cy="617537"/>
          </a:xfrm>
        </p:spPr>
        <p:txBody>
          <a:bodyPr/>
          <a:lstStyle/>
          <a:p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承担项目列表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133790" y="841375"/>
            <a:ext cx="8876420" cy="5711825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2018</a:t>
            </a:r>
            <a:r>
              <a:rPr lang="zh-CN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年成功申请经费</a:t>
            </a:r>
            <a:r>
              <a:rPr lang="en-US" altLang="zh-CN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4</a:t>
            </a:r>
            <a:r>
              <a:rPr lang="zh-CN" altLang="en-U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项：</a:t>
            </a:r>
            <a:endParaRPr lang="en-US" altLang="zh-CN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其中主持一项面上项目，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作为核心骨干成员参与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3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项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基金委面上项目，在</a:t>
            </a:r>
            <a:r>
              <a:rPr 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ATLAS</a:t>
            </a: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实验上通过矢量玻色子融合过程寻找希格斯玻色子的底夸克对衰变，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主持，  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66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万人民币，</a:t>
            </a:r>
            <a:r>
              <a:rPr lang="en-US" altLang="zh-CN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-2022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endParaRPr lang="en-US" altLang="zh-CN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中科院百人计划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主持，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130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万，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-2020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年</a:t>
            </a:r>
            <a:endParaRPr lang="en-US" altLang="zh-CN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科技部国家重点研发计划，高能环形正负电子对撞机关键技术验证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，骨干，</a:t>
            </a:r>
            <a:r>
              <a:rPr 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3145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万，</a:t>
            </a:r>
            <a:r>
              <a:rPr lang="en-US" altLang="zh-CN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-2023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endParaRPr lang="en-US" altLang="zh-CN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北京科委大装置项目，高能前沿精确测量希格斯性质的研究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，骨干，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万，</a:t>
            </a:r>
            <a:r>
              <a:rPr lang="en-US" altLang="zh-CN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-2019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endParaRPr lang="en-US" altLang="zh-CN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科技部国家重点研发计划，</a:t>
            </a:r>
            <a:r>
              <a:rPr 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ATLAS </a:t>
            </a: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实验</a:t>
            </a:r>
            <a:r>
              <a:rPr 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run2</a:t>
            </a: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物理分析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，骨干，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万人民币，</a:t>
            </a:r>
            <a:r>
              <a:rPr lang="en-US" altLang="zh-CN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-2023</a:t>
            </a:r>
            <a:r>
              <a:rPr lang="zh-CN" altLang="en-US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endParaRPr lang="en-US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自然科学基金委与欧洲核子中心国际合作项目，在</a:t>
            </a:r>
            <a:r>
              <a:rPr 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ATLAS</a:t>
            </a: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探测器精确测量希格斯玻色字性质与新物理的寻找，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骨干，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800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万人民币，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-2020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年</a:t>
            </a:r>
            <a:endParaRPr lang="en-US" altLang="zh-CN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中科院前沿科学重点研究计划</a:t>
            </a:r>
            <a:r>
              <a:rPr lang="en-US" altLang="zh-CN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, </a:t>
            </a: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希格斯实验研究和新粒子、新物理实验寻找</a:t>
            </a:r>
            <a:r>
              <a:rPr lang="en-US" altLang="zh-CN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骨干，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万，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-2021</a:t>
            </a:r>
            <a:r>
              <a:rPr lang="zh-CN" altLang="en-US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en-US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zh-CN" altLang="en-US" sz="2000" b="1" dirty="0">
              <a:solidFill>
                <a:schemeClr val="tx1"/>
              </a:solidFill>
              <a:ea typeface="MS PGothic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 typeface="News Gothic MT" pitchFamily="1" charset="0"/>
              <a:buAutoNum type="arabicPeriod"/>
            </a:pPr>
            <a:endParaRPr lang="en-US" altLang="zh-CN" sz="1800" b="1" dirty="0">
              <a:solidFill>
                <a:schemeClr val="tx1"/>
              </a:solidFill>
              <a:ea typeface="MS PGothic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 typeface="News Gothic MT" pitchFamily="1" charset="0"/>
              <a:buAutoNum type="arabicPeriod"/>
            </a:pPr>
            <a:endParaRPr lang="zh-CN" altLang="en-US" sz="1800" b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773" name="Slide Number Placeholder 4"/>
          <p:cNvSpPr txBox="1">
            <a:spLocks noGrp="1"/>
          </p:cNvSpPr>
          <p:nvPr/>
        </p:nvSpPr>
        <p:spPr bwMode="auto"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F469F747-BB80-4A76-AA42-B082398F5378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14</a:t>
            </a:fld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A910-B4F6-4E66-B735-DE82D9FE08B3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57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5"/>
    </mc:Choice>
    <mc:Fallback xmlns="">
      <p:transition spd="slow" advTm="119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-161475" y="-4762"/>
            <a:ext cx="9567863" cy="617537"/>
          </a:xfrm>
        </p:spPr>
        <p:txBody>
          <a:bodyPr/>
          <a:lstStyle/>
          <a:p>
            <a:pPr eaLnBrk="1" hangingPunct="1"/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文章列表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123910" y="841375"/>
            <a:ext cx="9020090" cy="5711825"/>
          </a:xfrm>
          <a:solidFill>
            <a:schemeClr val="bg1"/>
          </a:solidFill>
        </p:spPr>
        <p:txBody>
          <a:bodyPr/>
          <a:lstStyle/>
          <a:p>
            <a:pPr marL="457200" indent="-457200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作为文章主要作者，在</a:t>
            </a:r>
            <a:r>
              <a:rPr lang="en-US" altLang="zh-CN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年发表</a:t>
            </a:r>
            <a:r>
              <a:rPr lang="en-US" altLang="zh-CN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篇</a:t>
            </a:r>
            <a:r>
              <a:rPr lang="zh-CN" altLang="en-US" sz="2800" b="1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文章：</a:t>
            </a:r>
            <a:endParaRPr lang="en-US" altLang="zh-CN" sz="2800" b="1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en-US" altLang="zh-CN" sz="2000" b="1" dirty="0">
              <a:solidFill>
                <a:srgbClr val="FF0000"/>
              </a:solidFill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Search for Higgs bosons produced via vector-boson fusion and decaying into bottom quark pairs in 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√</a:t>
            </a:r>
            <a:r>
              <a:rPr lang="en-US" altLang="zh-CN" b="1" dirty="0">
                <a:solidFill>
                  <a:schemeClr val="tx1"/>
                </a:solidFill>
                <a:ea typeface="MS PGothic" pitchFamily="34" charset="-128"/>
              </a:rPr>
              <a:t>s</a:t>
            </a: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=13 </a:t>
            </a:r>
            <a:r>
              <a:rPr lang="en-US" b="1" dirty="0" err="1">
                <a:solidFill>
                  <a:schemeClr val="tx1"/>
                </a:solidFill>
                <a:ea typeface="MS PGothic" pitchFamily="34" charset="-128"/>
              </a:rPr>
              <a:t>TeV</a:t>
            </a: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 pp collisions with the ATLAS detector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，</a:t>
            </a:r>
            <a:r>
              <a:rPr lang="en-US" altLang="zh-CN" b="1" dirty="0">
                <a:solidFill>
                  <a:schemeClr val="tx1"/>
                </a:solidFill>
                <a:ea typeface="MS PGothic" pitchFamily="34" charset="-128"/>
              </a:rPr>
              <a:t>ATLAS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a typeface="MS PGothic" pitchFamily="34" charset="-128"/>
              </a:rPr>
              <a:t>Collaboration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                                  </a:t>
            </a:r>
            <a:r>
              <a:rPr lang="en-US" b="1" dirty="0" err="1">
                <a:ea typeface="MS PGothic" pitchFamily="34" charset="-128"/>
              </a:rPr>
              <a:t>Phys.Rev</a:t>
            </a:r>
            <a:r>
              <a:rPr lang="en-US" b="1" dirty="0">
                <a:ea typeface="MS PGothic" pitchFamily="34" charset="-128"/>
              </a:rPr>
              <a:t>. D98 (2018) 052003</a:t>
            </a:r>
            <a:r>
              <a:rPr lang="zh-CN" altLang="en-US" b="1" dirty="0">
                <a:ea typeface="MS PGothic" pitchFamily="34" charset="-128"/>
              </a:rPr>
              <a:t>，本人是分析负责人（</a:t>
            </a:r>
            <a:r>
              <a:rPr lang="en-US" altLang="zh-CN" b="1" dirty="0">
                <a:ea typeface="MS PGothic" pitchFamily="34" charset="-128"/>
              </a:rPr>
              <a:t>analysis</a:t>
            </a:r>
            <a:r>
              <a:rPr lang="zh-CN" altLang="en-US" b="1" dirty="0">
                <a:ea typeface="MS PGothic" pitchFamily="34" charset="-128"/>
              </a:rPr>
              <a:t> </a:t>
            </a:r>
            <a:r>
              <a:rPr lang="en-US" altLang="zh-CN" b="1" dirty="0">
                <a:ea typeface="MS PGothic" pitchFamily="34" charset="-128"/>
              </a:rPr>
              <a:t>contact</a:t>
            </a:r>
            <a:r>
              <a:rPr lang="zh-CN" altLang="en-US" b="1" dirty="0">
                <a:ea typeface="MS PGothic" pitchFamily="34" charset="-128"/>
              </a:rPr>
              <a:t>）， 主导贡献</a:t>
            </a:r>
            <a:endParaRPr lang="en-US" b="1" dirty="0"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Observation of H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→</a:t>
            </a: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bb</a:t>
            </a:r>
            <a:r>
              <a:rPr lang="en-US" altLang="zh-CN" b="1" dirty="0">
                <a:solidFill>
                  <a:schemeClr val="tx1"/>
                </a:solidFill>
                <a:ea typeface="MS PGothic" pitchFamily="34" charset="-128"/>
              </a:rPr>
              <a:t>¯</a:t>
            </a: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 decays and VH production with the ATLAS detector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，</a:t>
            </a:r>
            <a:r>
              <a:rPr lang="en-US" altLang="zh-CN" b="1" dirty="0">
                <a:solidFill>
                  <a:schemeClr val="tx1"/>
                </a:solidFill>
                <a:ea typeface="MS PGothic" pitchFamily="34" charset="-128"/>
              </a:rPr>
              <a:t>ATLAS Collaboration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，</a:t>
            </a:r>
            <a:r>
              <a:rPr lang="en-US" dirty="0"/>
              <a:t> </a:t>
            </a:r>
            <a:r>
              <a:rPr lang="is-IS" b="1" dirty="0"/>
              <a:t>Phys.Lett. B786 (2018) 59-86</a:t>
            </a:r>
            <a:r>
              <a:rPr lang="zh-CN" altLang="en-US" b="1" dirty="0"/>
              <a:t>，  主要贡献，</a:t>
            </a:r>
            <a:r>
              <a:rPr lang="en-US" altLang="zh-CN" b="1" dirty="0"/>
              <a:t>VBF</a:t>
            </a:r>
            <a:r>
              <a:rPr lang="zh-CN" altLang="en-US" b="1" dirty="0"/>
              <a:t> </a:t>
            </a:r>
            <a:r>
              <a:rPr lang="en-US" altLang="zh-CN" b="1" dirty="0"/>
              <a:t>H-&gt;bb</a:t>
            </a:r>
            <a:r>
              <a:rPr lang="zh-CN" altLang="en-US" b="1" dirty="0"/>
              <a:t>的负责人</a:t>
            </a:r>
            <a:endParaRPr lang="en-US" b="1" dirty="0">
              <a:solidFill>
                <a:schemeClr val="tx1"/>
              </a:solidFill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Search for heavy resonances decaying to a photon and a hadronically decaying Z/W/HZ/W/H boson in </a:t>
            </a:r>
            <a:r>
              <a:rPr lang="en-US" b="1" dirty="0" err="1">
                <a:solidFill>
                  <a:schemeClr val="tx1"/>
                </a:solidFill>
                <a:ea typeface="MS PGothic" pitchFamily="34" charset="-128"/>
              </a:rPr>
              <a:t>pppp</a:t>
            </a: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 collisions at s√=13s=13 </a:t>
            </a:r>
            <a:r>
              <a:rPr lang="en-US" b="1" dirty="0" err="1">
                <a:solidFill>
                  <a:schemeClr val="tx1"/>
                </a:solidFill>
                <a:ea typeface="MS PGothic" pitchFamily="34" charset="-128"/>
              </a:rPr>
              <a:t>TeV</a:t>
            </a: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 with the ATLAS detector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， </a:t>
            </a:r>
            <a:r>
              <a:rPr lang="en-US" altLang="zh-CN" b="1" dirty="0"/>
              <a:t>Phys. Rev. D 98 (2018) 032015</a:t>
            </a:r>
            <a:r>
              <a:rPr lang="zh-CN" altLang="en-US" b="1" dirty="0"/>
              <a:t>，</a:t>
            </a:r>
            <a:r>
              <a:rPr lang="zh-CN" altLang="en-US" b="1" dirty="0">
                <a:ea typeface="MS PGothic" pitchFamily="34" charset="-128"/>
              </a:rPr>
              <a:t>分析负责人（</a:t>
            </a:r>
            <a:r>
              <a:rPr lang="en-US" altLang="zh-CN" b="1" dirty="0">
                <a:ea typeface="MS PGothic" pitchFamily="34" charset="-128"/>
              </a:rPr>
              <a:t>analysis</a:t>
            </a:r>
            <a:r>
              <a:rPr lang="zh-CN" altLang="en-US" b="1" dirty="0">
                <a:ea typeface="MS PGothic" pitchFamily="34" charset="-128"/>
              </a:rPr>
              <a:t> </a:t>
            </a:r>
            <a:r>
              <a:rPr lang="en-US" altLang="zh-CN" b="1" dirty="0">
                <a:ea typeface="MS PGothic" pitchFamily="34" charset="-128"/>
              </a:rPr>
              <a:t>contact</a:t>
            </a:r>
            <a:r>
              <a:rPr lang="zh-CN" altLang="en-US" b="1" dirty="0">
                <a:ea typeface="MS PGothic" pitchFamily="34" charset="-128"/>
              </a:rPr>
              <a:t>）， 主导贡献</a:t>
            </a:r>
            <a:endParaRPr lang="en-US" altLang="zh-CN" b="1" dirty="0">
              <a:solidFill>
                <a:schemeClr val="tx1"/>
              </a:solidFill>
              <a:ea typeface="MS PGothic" pitchFamily="34" charset="-128"/>
            </a:endParaRPr>
          </a:p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r>
              <a:rPr lang="en-US" altLang="zh-CN" b="1" dirty="0">
                <a:solidFill>
                  <a:schemeClr val="tx1"/>
                </a:solidFill>
                <a:ea typeface="MS PGothic" pitchFamily="34" charset="-128"/>
              </a:rPr>
              <a:t>Construction of the new silicon microstrips tracker for the Phase-II ATLAS detector,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en-US" b="1" dirty="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ea typeface="MS PGothic" pitchFamily="34" charset="-128"/>
              </a:rPr>
              <a:t>     </a:t>
            </a:r>
            <a:r>
              <a:rPr lang="zh-CN" altLang="en-US" b="1" dirty="0"/>
              <a:t>已被</a:t>
            </a:r>
            <a:r>
              <a:rPr lang="en-US" b="1" dirty="0" err="1"/>
              <a:t>Nucl</a:t>
            </a:r>
            <a:r>
              <a:rPr lang="en-US" b="1" dirty="0"/>
              <a:t>. </a:t>
            </a:r>
            <a:r>
              <a:rPr lang="en-US" b="1" dirty="0" err="1"/>
              <a:t>Instrum</a:t>
            </a:r>
            <a:r>
              <a:rPr lang="en-US" b="1" dirty="0"/>
              <a:t>. Methods A</a:t>
            </a:r>
            <a:r>
              <a:rPr lang="zh-CN" altLang="en-US" b="1" dirty="0"/>
              <a:t>接收</a:t>
            </a:r>
            <a:r>
              <a:rPr lang="en-US" altLang="zh-CN" b="1" dirty="0"/>
              <a:t>, </a:t>
            </a:r>
            <a:r>
              <a:rPr lang="zh-CN" altLang="en-US" b="1" dirty="0"/>
              <a:t>第一作者与通讯作者</a:t>
            </a:r>
            <a:endParaRPr lang="is-IS" b="1" dirty="0"/>
          </a:p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endParaRPr lang="en-US" altLang="zh-CN" sz="1800" b="1" dirty="0">
              <a:solidFill>
                <a:schemeClr val="tx1"/>
              </a:solidFill>
              <a:ea typeface="MS PGothic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 typeface="News Gothic MT" pitchFamily="1" charset="0"/>
              <a:buAutoNum type="arabicPeriod"/>
            </a:pPr>
            <a:endParaRPr lang="en-US" altLang="zh-CN" sz="1800" b="1" dirty="0">
              <a:solidFill>
                <a:schemeClr val="tx1"/>
              </a:solidFill>
              <a:ea typeface="MS PGothic" pitchFamily="34" charset="-128"/>
            </a:endParaRPr>
          </a:p>
          <a:p>
            <a:pPr marL="457200" indent="-457200" eaLnBrk="1" hangingPunct="1">
              <a:lnSpc>
                <a:spcPct val="80000"/>
              </a:lnSpc>
              <a:buFont typeface="News Gothic MT" pitchFamily="1" charset="0"/>
              <a:buAutoNum type="arabicPeriod"/>
            </a:pPr>
            <a:endParaRPr lang="zh-CN" altLang="en-US" sz="1800" b="1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32773" name="Slide Number Placeholder 4"/>
          <p:cNvSpPr txBox="1">
            <a:spLocks noGrp="1"/>
          </p:cNvSpPr>
          <p:nvPr/>
        </p:nvSpPr>
        <p:spPr bwMode="auto">
          <a:xfrm>
            <a:off x="3258079" y="4057121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F469F747-BB80-4A76-AA42-B082398F5378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15</a:t>
            </a:fld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A910-B4F6-4E66-B735-DE82D9FE08B3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96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5"/>
    </mc:Choice>
    <mc:Fallback xmlns="">
      <p:transition spd="slow" advTm="1195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49275" y="-153988"/>
            <a:ext cx="8042275" cy="931863"/>
          </a:xfrm>
        </p:spPr>
        <p:txBody>
          <a:bodyPr/>
          <a:lstStyle/>
          <a:p>
            <a:pPr eaLnBrk="1" hangingPunct="1"/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会议报告与会议任职 </a:t>
            </a:r>
            <a:endParaRPr lang="en-US" altLang="zh-CN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8913" y="1338263"/>
            <a:ext cx="8878887" cy="4343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国际高能物理大会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(ICHEP2018)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： 首尔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,   2018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7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月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日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-14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日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                                   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Electroweak physics at CEPC</a:t>
            </a:r>
            <a:endParaRPr lang="en-US" altLang="zh-CN" sz="20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CEPC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罗马国际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workshop,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罗马， 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2018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月</a:t>
            </a: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     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Z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pole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Electroweak physics at CEPC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高能物理未来对撞机国际研讨会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(IAS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2018),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香港， 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2018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月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23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日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-26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日 </a:t>
            </a: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    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Electroweak physics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in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future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collider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4. 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62nd ICFA Advanced Beam Dynamics Workshop on High Luminosity Circular </a:t>
            </a:r>
            <a:r>
              <a:rPr lang="en-US" altLang="zh-CN" sz="2000" b="1" dirty="0" err="1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e+e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Colliders (eefact2018),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香港， 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2018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０月 </a:t>
            </a: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    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Electroweak physics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in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future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collider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５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  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国际径迹探测器会议（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Hiroshima 2018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冲绳， 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201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７年</a:t>
            </a:r>
            <a:r>
              <a:rPr lang="en-US" altLang="zh-CN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２月 </a:t>
            </a: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    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Construction of the new silicon microstrips tracker for the Phase-II ATLAS detector</a:t>
            </a:r>
            <a:r>
              <a:rPr lang="zh-CN" altLang="en-US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(poster)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zh-CN" sz="20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sz="20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CN" sz="2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zh-CN" sz="20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2F9CEB90-4065-46F1-A73B-4343F76B6B31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65113" y="754063"/>
            <a:ext cx="8878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个国际会议报告：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10E4893-1BF6-4345-92F8-17E045DBC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5042118"/>
            <a:ext cx="88788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会议任职</a:t>
            </a:r>
            <a:endParaRPr lang="en-US" altLang="zh-CN" sz="32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CEPC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罗马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workshop,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罗马，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2018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月， </a:t>
            </a:r>
            <a:r>
              <a:rPr lang="zh-CN" altLang="en-US" sz="20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顶点探测器分会召集人</a:t>
            </a:r>
            <a:endParaRPr lang="en-US" altLang="zh-CN" sz="20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>
              <a:lnSpc>
                <a:spcPct val="80000"/>
              </a:lnSpc>
              <a:buFont typeface="News Gothic MT" pitchFamily="1" charset="0"/>
              <a:buAutoNum type="arabicPeriod"/>
            </a:pP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CEPC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international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workshop,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北京， 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2018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11</a:t>
            </a:r>
            <a:r>
              <a:rPr lang="zh-CN" altLang="en-US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月，</a:t>
            </a:r>
            <a:r>
              <a:rPr lang="zh-CN" altLang="en-US" sz="2000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电弱物理分会召集人</a:t>
            </a:r>
            <a:endParaRPr lang="en-US" altLang="zh-CN" sz="20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defTabSz="914400" eaLnBrk="1" hangingPunct="1">
              <a:spcBef>
                <a:spcPct val="50000"/>
              </a:spcBef>
              <a:defRPr/>
            </a:pP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34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0"/>
    </mc:Choice>
    <mc:Fallback xmlns="">
      <p:transition spd="slow" advTm="155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人才培养、团队建设</a:t>
            </a:r>
            <a:endParaRPr lang="en-US" sz="32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4701"/>
            <a:ext cx="9249173" cy="5638800"/>
          </a:xfrm>
        </p:spPr>
        <p:txBody>
          <a:bodyPr/>
          <a:lstStyle/>
          <a:p>
            <a:r>
              <a:rPr lang="zh-CN" altLang="en-US" sz="2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培养</a:t>
            </a:r>
            <a:r>
              <a:rPr lang="en-US" altLang="zh-CN" sz="2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</a:t>
            </a:r>
            <a:r>
              <a:rPr lang="zh-CN" altLang="en-US" sz="2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名博士后、</a:t>
            </a:r>
            <a:r>
              <a:rPr lang="en-US" altLang="zh-CN" sz="2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</a:t>
            </a:r>
            <a:r>
              <a:rPr lang="zh-CN" altLang="en-US" sz="2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名研究生。团队在国际上有很强竞争力。</a:t>
            </a:r>
            <a:endParaRPr lang="en-US" altLang="zh-CN" sz="2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刘波： 获得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2017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年粒子物理卓越中心“赵忠尧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”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优秀博士后奖 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457200" lvl="1" indent="0">
              <a:buNone/>
            </a:pP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             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2018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年开始担任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的玻色子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+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光子末态分析的负责人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石辽珊：获得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2018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年全国高能物理分会学术年会的最佳海报奖。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457200" lvl="1" indent="0">
              <a:buNone/>
            </a:pP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                在</a:t>
            </a:r>
            <a:r>
              <a:rPr 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希格斯物理组做了重要报告（</a:t>
            </a:r>
            <a:r>
              <a:rPr 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approval talk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）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875751" y="43438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545" y="3536951"/>
            <a:ext cx="2314459" cy="3276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59544" y="316761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石辽珊与她的获奖海报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231" y="3550141"/>
            <a:ext cx="2220310" cy="330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15" y="3536951"/>
            <a:ext cx="1934103" cy="3352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62700" y="321155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博士后刘波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28417" y="316761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研究生崔涵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2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3212" y="-75936"/>
            <a:ext cx="8229600" cy="828675"/>
          </a:xfrm>
        </p:spPr>
        <p:txBody>
          <a:bodyPr/>
          <a:lstStyle/>
          <a:p>
            <a:r>
              <a:rPr lang="zh-CN" altLang="en-US" sz="4800" dirty="0">
                <a:solidFill>
                  <a:srgbClr val="000099"/>
                </a:solidFill>
                <a:ea typeface="黑体" pitchFamily="49" charset="-122"/>
              </a:rPr>
              <a:t>总结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910431"/>
            <a:ext cx="9144000" cy="5037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2018</a:t>
            </a:r>
            <a:r>
              <a:rPr lang="zh-CN" alt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年进展：</a:t>
            </a:r>
            <a:endParaRPr lang="en-US" altLang="zh-CN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在物理分析和抗辐照探测器研究取得重要进展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篇文章，主导多个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ATLAS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的分析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成功申请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个新项目，其中主持一项基金委面上项目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个国际会议报告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撰写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CEPC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的概念设计报告的电弱物理章节。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0000"/>
              </a:lnSpc>
            </a:pPr>
            <a:endParaRPr lang="en-US" altLang="zh-CN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zh-CN" alt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未来计划</a:t>
            </a:r>
            <a:endParaRPr lang="en-US" altLang="zh-CN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顶点探测器原型机研发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物理分析与探测器升级项目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撰写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电弱物理的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white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paper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zh-CN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altLang="zh-CN" sz="32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altLang="zh-CN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8B5A573F-90B5-42B6-8250-4FF5EBEC5ABD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18</a:t>
            </a:fld>
            <a:endParaRPr lang="en-US" altLang="zh-C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9"/>
    </mc:Choice>
    <mc:Fallback xmlns="">
      <p:transition spd="slow" advTm="1428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Backup</a:t>
            </a:r>
            <a:r>
              <a:rPr lang="en-US" altLang="zh-CN" dirty="0" err="1"/>
              <a:t>:</a:t>
            </a:r>
            <a:r>
              <a:rPr lang="en-US" dirty="0" err="1"/>
              <a:t>Prospect</a:t>
            </a:r>
            <a:r>
              <a:rPr lang="en-US" dirty="0"/>
              <a:t> of future </a:t>
            </a:r>
            <a:r>
              <a:rPr lang="en-US" altLang="zh-CN" dirty="0"/>
              <a:t>X-&gt;H+</a:t>
            </a:r>
            <a:r>
              <a:rPr lang="zh-CN" altLang="en-US" dirty="0"/>
              <a:t>𝛾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Development in advanced double b jet tagger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1312892"/>
            <a:ext cx="8182303" cy="54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4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3375" y="-171450"/>
            <a:ext cx="8042275" cy="947738"/>
          </a:xfrm>
        </p:spPr>
        <p:txBody>
          <a:bodyPr/>
          <a:lstStyle/>
          <a:p>
            <a:pPr eaLnBrk="1" hangingPunct="1"/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个人简介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054894"/>
            <a:ext cx="8847138" cy="5219700"/>
          </a:xfrm>
        </p:spPr>
        <p:txBody>
          <a:bodyPr/>
          <a:lstStyle/>
          <a:p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本人从事粒子物理高能量前沿的研究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在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国际实验上工作超过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10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近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5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年在国际杂志发表文章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10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篇以上，引用超过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300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次。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2000/9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－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2004/7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：中山大学物理系，学士，物理学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/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2004/9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－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2011/7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：中山大学物理系，博士，物理学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/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2010/7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－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2014/1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：英国牛津大学物理系，博士后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</a:p>
          <a:p>
            <a:pPr eaLnBrk="1" hangingPunct="1"/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2014/2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－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2016/2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：美国加州大学圣塔克鲁斯分校，博士后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/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2016/2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－至今：中国科学院高能物理研究所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,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副研究员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en-US" altLang="zh-C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月， 入选⾼能所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“百⼈计划”</a:t>
            </a:r>
            <a:endParaRPr lang="en-US" altLang="zh-CN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月， 获得卓越中心青年优秀人才奖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76529EE3-3171-44D8-87F9-A2673711AF90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2</a:t>
            </a:fld>
            <a:endParaRPr lang="en-US" altLang="zh-C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79"/>
    </mc:Choice>
    <mc:Fallback xmlns="">
      <p:transition spd="slow" advTm="309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 of future </a:t>
            </a:r>
            <a:r>
              <a:rPr lang="en-US" altLang="zh-CN" dirty="0"/>
              <a:t>X-&gt;H+</a:t>
            </a:r>
            <a:r>
              <a:rPr lang="zh-CN" altLang="en-US" dirty="0"/>
              <a:t>𝛾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83" y="1403290"/>
            <a:ext cx="7383517" cy="5378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803125"/>
            <a:ext cx="8576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Expect significant improvement in full run-2 dataset</a:t>
            </a:r>
          </a:p>
          <a:p>
            <a:pPr lvl="1"/>
            <a:r>
              <a:rPr lang="en-US" altLang="zh-CN" sz="2400" b="1" dirty="0"/>
              <a:t>In double b tagging efficiency </a:t>
            </a:r>
          </a:p>
        </p:txBody>
      </p:sp>
    </p:spTree>
    <p:extLst>
      <p:ext uri="{BB962C8B-B14F-4D97-AF65-F5344CB8AC3E}">
        <p14:creationId xmlns:p14="http://schemas.microsoft.com/office/powerpoint/2010/main" val="1020311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>
          <a:xfrm>
            <a:off x="-265468" y="788988"/>
            <a:ext cx="9234230" cy="43434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目标：研究并掌握抗辐照硅探测器的“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卡脖子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”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关键技术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buFont typeface="Arial" charset="0"/>
              <a:buChar char="•"/>
            </a:pP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工作计划：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>
              <a:buFont typeface="Arial" charset="0"/>
              <a:buChar char="•"/>
            </a:pP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搭建硅探测器测试平台，研究硅探测器辐照后性能与失效机制。</a:t>
            </a:r>
            <a:endParaRPr lang="en-US" altLang="zh-CN" sz="20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>
              <a:buFont typeface="Arial" charset="0"/>
              <a:buChar char="•"/>
            </a:pP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研制下一代大面积、高精度抗辐照硅传感器。</a:t>
            </a:r>
            <a:endParaRPr lang="en-US" altLang="zh-CN" sz="20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>
              <a:buFont typeface="Arial" charset="0"/>
              <a:buChar char="•"/>
            </a:pP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与国内半导体企业合作，争取研制国产的抗辐照硅探测器。</a:t>
            </a:r>
            <a:endParaRPr lang="en-US" altLang="zh-CN" sz="20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预期成果：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/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研制抗辐照探测器原型机，空间分辨率达到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3-5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微米。</a:t>
            </a:r>
            <a:endParaRPr lang="en-US" altLang="zh-CN" sz="20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/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在国际杂志发表多篇高水平文章。</a:t>
            </a:r>
            <a:endParaRPr lang="en-US" altLang="zh-CN" sz="20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 eaLnBrk="1" hangingPunct="1"/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 Unicode MS" pitchFamily="34" charset="-122"/>
            </a:endParaRPr>
          </a:p>
          <a:p>
            <a:pPr lvl="1" eaLnBrk="1" hangingPunct="1"/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Arial Unicode MS" pitchFamily="34" charset="-122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 idx="4294967295"/>
          </p:nvPr>
        </p:nvSpPr>
        <p:spPr>
          <a:xfrm>
            <a:off x="203200" y="-207962"/>
            <a:ext cx="8940800" cy="996950"/>
          </a:xfrm>
        </p:spPr>
        <p:txBody>
          <a:bodyPr/>
          <a:lstStyle/>
          <a:p>
            <a:r>
              <a:rPr lang="zh-CN" altLang="en-US" sz="32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如获择优支持后的</a:t>
            </a:r>
            <a:r>
              <a:rPr lang="zh-TW" altLang="en-US" sz="32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计划</a:t>
            </a:r>
            <a:r>
              <a:rPr lang="zh-CN" altLang="en-US" sz="32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：研发抗辐照探测器</a:t>
            </a:r>
          </a:p>
        </p:txBody>
      </p:sp>
      <p:sp>
        <p:nvSpPr>
          <p:cNvPr id="34820" name="Date Placeholder 3"/>
          <p:cNvSpPr txBox="1">
            <a:spLocks noGrp="1"/>
          </p:cNvSpPr>
          <p:nvPr/>
        </p:nvSpPr>
        <p:spPr bwMode="auto"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D7518228-49FE-485A-A7A7-29CC0B4CAE8E}" type="datetime1">
              <a:rPr lang="zh-CN" altLang="en-US" sz="1200">
                <a:solidFill>
                  <a:schemeClr val="bg1"/>
                </a:solidFill>
              </a:rPr>
              <a:pPr algn="r" eaLnBrk="1" hangingPunct="1"/>
              <a:t>2018/11/22</a:t>
            </a:fld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4821" name="Slide Number Placeholder 5"/>
          <p:cNvSpPr txBox="1">
            <a:spLocks noGrp="1"/>
          </p:cNvSpPr>
          <p:nvPr/>
        </p:nvSpPr>
        <p:spPr bwMode="auto"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4781FBA0-89F6-4669-A31D-E910F3CD1781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21</a:t>
            </a:fld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34823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EE4CC68A-ED49-4419-887C-57FDD74820A6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8094" y="4247554"/>
            <a:ext cx="3566205" cy="2392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210" y="3803619"/>
            <a:ext cx="4333227" cy="3034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875223"/>
            <a:ext cx="2956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zh-CN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典型的硅探测器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8203" y="3447334"/>
            <a:ext cx="511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zh-CN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硅探测器电荷收集效率 </a:t>
            </a:r>
            <a:r>
              <a:rPr lang="en-US" altLang="zh-CN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VS</a:t>
            </a:r>
            <a:r>
              <a:rPr lang="zh-CN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辐照剂量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2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02"/>
    </mc:Choice>
    <mc:Fallback xmlns="">
      <p:transition spd="slow" advTm="4430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393700" y="-108249"/>
            <a:ext cx="8042275" cy="925513"/>
          </a:xfrm>
        </p:spPr>
        <p:txBody>
          <a:bodyPr/>
          <a:lstStyle/>
          <a:p>
            <a:pPr eaLnBrk="1" hangingPunct="1"/>
            <a:r>
              <a:rPr lang="zh-TW" altLang="en-US" sz="32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现有基础和工作条件</a:t>
            </a:r>
            <a:endParaRPr lang="zh-CN" altLang="en-US" sz="32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357" y="869157"/>
            <a:ext cx="9011443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高能所在办公，实验，人员，国际合作，个人住房等方面给予了重要支持，确保完成工作目标。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742950" lvl="1" indent="-285750" eaLnBrk="1" hangingPunct="1">
              <a:lnSpc>
                <a:spcPct val="80000"/>
              </a:lnSpc>
              <a:defRPr/>
            </a:pP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提供专用办公用房</a:t>
            </a:r>
            <a:r>
              <a:rPr lang="en-US" altLang="zh-CN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/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计算机</a:t>
            </a:r>
            <a:r>
              <a:rPr lang="en-US" altLang="zh-CN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/50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万元的科研启动经费</a:t>
            </a:r>
          </a:p>
          <a:p>
            <a:pPr lvl="1">
              <a:lnSpc>
                <a:spcPct val="80000"/>
              </a:lnSpc>
              <a:defRPr/>
            </a:pP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提供高性能的计算机集群和存储集群</a:t>
            </a:r>
            <a:endParaRPr lang="en-US" altLang="zh-CN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432000">
              <a:defRPr/>
            </a:pP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依托核探测与核电子学国家重点实验室，建有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150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平方米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千级洁净间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，配有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探针台、绑定机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等基本设备。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432000">
              <a:defRPr/>
            </a:pP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高能所在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硅探测器设计、流片、测试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等主要环节具备很强能力。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457200" lvl="1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zh-CN" altLang="en-US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916" name="Date Placeholder 3"/>
          <p:cNvSpPr txBox="1">
            <a:spLocks noGrp="1"/>
          </p:cNvSpPr>
          <p:nvPr/>
        </p:nvSpPr>
        <p:spPr bwMode="auto"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626D3E36-9369-49E7-986D-C3E1412F9438}" type="datetime1">
              <a:rPr lang="zh-CN" altLang="en-US" sz="1200">
                <a:solidFill>
                  <a:schemeClr val="bg1"/>
                </a:solidFill>
              </a:rPr>
              <a:pPr algn="r" eaLnBrk="1" hangingPunct="1"/>
              <a:t>2018/11/22</a:t>
            </a:fld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8917" name="Slide Number Placeholder 5"/>
          <p:cNvSpPr txBox="1">
            <a:spLocks noGrp="1"/>
          </p:cNvSpPr>
          <p:nvPr/>
        </p:nvSpPr>
        <p:spPr bwMode="auto"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DD297372-F4CC-4DA6-8DC7-83551C7CAEAB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22</a:t>
            </a:fld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38919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03689991-D59C-4900-BFD0-246A211EDF8F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892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190"/>
            <a:ext cx="9067800" cy="249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9"/>
    </mc:Choice>
    <mc:Fallback xmlns="">
      <p:transition spd="slow" advTm="1190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希格斯玻色子主要衰变道（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）</a:t>
            </a:r>
            <a:endParaRPr lang="zh-CN" altLang="en-US" sz="3600" b="1" dirty="0">
              <a:ea typeface="黑体" charset="0"/>
              <a:cs typeface="黑体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62" y="799522"/>
            <a:ext cx="9886344" cy="5638800"/>
          </a:xfrm>
        </p:spPr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本人在今年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7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月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实验发现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重要成果中发挥关键作用</a:t>
            </a:r>
            <a:endParaRPr lang="en-US" altLang="zh-CN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本人担任其中</a:t>
            </a:r>
            <a:r>
              <a:rPr lang="en-US" altLang="zh-CN" kern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VBF+ggF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分析的负责人，三个主要分析的其中一个。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作了该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VBF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分析组的主导贡献，在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中给重要报告（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approval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talk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）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本人团队还负责信号拟合、背景估计、触发系统设计等工作。</a:t>
            </a:r>
            <a:endParaRPr lang="en-US" altLang="zh-CN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7" y="2371372"/>
            <a:ext cx="8035398" cy="442684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463640" y="3889419"/>
            <a:ext cx="4636394" cy="437881"/>
          </a:xfrm>
          <a:prstGeom prst="round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19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在玻色子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+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光子末态寻找新物理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8839200" cy="5638800"/>
          </a:xfrm>
        </p:spPr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意义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：探索希格斯玻色子内部结构，与寻找其与光子反常耦合。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瓶颈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：高能区，希格斯的衰变产物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(H-&gt;bb)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容易混淆，效率低。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创新点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 本人采用喷注微结构的方案，提高信号灵敏度。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2089285"/>
            <a:ext cx="6284890" cy="457821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 bwMode="auto">
          <a:xfrm>
            <a:off x="4741516" y="4623515"/>
            <a:ext cx="2264594" cy="373488"/>
          </a:xfrm>
          <a:prstGeom prst="roundRect">
            <a:avLst>
              <a:gd name="adj" fmla="val 50000"/>
            </a:avLst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66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0E1D8526-185B-444A-84DE-53FA20538DDE}" type="slidenum">
              <a:rPr lang="en-US" altLang="zh-CN" sz="1400" smtClean="0">
                <a:latin typeface="Arial" pitchFamily="34" charset="0"/>
                <a:ea typeface="宋体" pitchFamily="2" charset="-122"/>
              </a:rPr>
              <a:pPr eaLnBrk="1" hangingPunct="1"/>
              <a:t>25</a:t>
            </a:fld>
            <a:endParaRPr lang="en-US" altLang="zh-CN" sz="1400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0" y="1077913"/>
            <a:ext cx="4403725" cy="3302000"/>
            <a:chOff x="-98" y="580"/>
            <a:chExt cx="5491" cy="3600"/>
          </a:xfrm>
        </p:grpSpPr>
        <p:pic>
          <p:nvPicPr>
            <p:cNvPr id="215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8" y="580"/>
              <a:ext cx="5317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0" name="Text Box 4"/>
            <p:cNvSpPr txBox="1">
              <a:spLocks noChangeArrowheads="1"/>
            </p:cNvSpPr>
            <p:nvPr/>
          </p:nvSpPr>
          <p:spPr bwMode="auto">
            <a:xfrm>
              <a:off x="3996" y="1056"/>
              <a:ext cx="703" cy="2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ctr">
                <a:defRPr/>
              </a:pPr>
              <a:r>
                <a:rPr lang="zh-CN" altLang="en-US">
                  <a:solidFill>
                    <a:srgbClr val="FFC000"/>
                  </a:solidFill>
                  <a:latin typeface="Tahoma" charset="0"/>
                </a:rPr>
                <a:t>日内瓦湖</a:t>
              </a:r>
            </a:p>
          </p:txBody>
        </p:sp>
        <p:sp>
          <p:nvSpPr>
            <p:cNvPr id="21518" name="Text Box 5"/>
            <p:cNvSpPr txBox="1">
              <a:spLocks noChangeArrowheads="1"/>
            </p:cNvSpPr>
            <p:nvPr/>
          </p:nvSpPr>
          <p:spPr bwMode="auto">
            <a:xfrm>
              <a:off x="925" y="720"/>
              <a:ext cx="401" cy="5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9pPr>
            </a:lstStyle>
            <a:p>
              <a:pPr algn="ctr">
                <a:buFontTx/>
                <a:buChar char="•"/>
              </a:pPr>
              <a:endParaRPr lang="en-US" altLang="zh-CN" sz="2000">
                <a:latin typeface="Tahoma" pitchFamily="34" charset="0"/>
                <a:ea typeface="宋体" pitchFamily="2" charset="-122"/>
              </a:endParaRPr>
            </a:p>
          </p:txBody>
        </p:sp>
        <p:sp>
          <p:nvSpPr>
            <p:cNvPr id="281606" name="Text Box 6"/>
            <p:cNvSpPr txBox="1">
              <a:spLocks noChangeArrowheads="1"/>
            </p:cNvSpPr>
            <p:nvPr/>
          </p:nvSpPr>
          <p:spPr bwMode="auto">
            <a:xfrm rot="4040175">
              <a:off x="5078" y="2524"/>
              <a:ext cx="396" cy="23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zh-CN" altLang="en-US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宋体" pitchFamily="2" charset="-122"/>
                </a:rPr>
                <a:t>机场</a:t>
              </a:r>
            </a:p>
          </p:txBody>
        </p:sp>
        <p:sp>
          <p:nvSpPr>
            <p:cNvPr id="90123" name="Text Box 7"/>
            <p:cNvSpPr txBox="1">
              <a:spLocks noChangeArrowheads="1"/>
            </p:cNvSpPr>
            <p:nvPr/>
          </p:nvSpPr>
          <p:spPr bwMode="auto">
            <a:xfrm>
              <a:off x="2058" y="1610"/>
              <a:ext cx="503" cy="2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ctr">
                <a:buFontTx/>
                <a:buChar char="•"/>
                <a:defRPr/>
              </a:pPr>
              <a:r>
                <a:rPr lang="en-US" altLang="zh-CN" b="1">
                  <a:solidFill>
                    <a:srgbClr val="FF0066"/>
                  </a:solidFill>
                  <a:latin typeface="Tahoma" charset="0"/>
                </a:rPr>
                <a:t>CMS</a:t>
              </a:r>
            </a:p>
          </p:txBody>
        </p:sp>
        <p:sp>
          <p:nvSpPr>
            <p:cNvPr id="90124" name="Text Box 8"/>
            <p:cNvSpPr txBox="1">
              <a:spLocks noChangeArrowheads="1"/>
            </p:cNvSpPr>
            <p:nvPr/>
          </p:nvSpPr>
          <p:spPr bwMode="auto">
            <a:xfrm>
              <a:off x="3503" y="3209"/>
              <a:ext cx="653" cy="2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ctr">
                <a:buFontTx/>
                <a:buChar char="•"/>
                <a:defRPr/>
              </a:pPr>
              <a:r>
                <a:rPr lang="en-US" altLang="zh-CN" b="1">
                  <a:solidFill>
                    <a:srgbClr val="FF0066"/>
                  </a:solidFill>
                  <a:latin typeface="Tahoma" charset="0"/>
                </a:rPr>
                <a:t>ATLAS</a:t>
              </a:r>
            </a:p>
          </p:txBody>
        </p:sp>
        <p:sp>
          <p:nvSpPr>
            <p:cNvPr id="90125" name="Text Box 9"/>
            <p:cNvSpPr txBox="1">
              <a:spLocks noChangeArrowheads="1"/>
            </p:cNvSpPr>
            <p:nvPr/>
          </p:nvSpPr>
          <p:spPr bwMode="auto">
            <a:xfrm>
              <a:off x="4288" y="2401"/>
              <a:ext cx="521" cy="2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ctr">
                <a:buFontTx/>
                <a:buChar char="•"/>
                <a:defRPr/>
              </a:pPr>
              <a:r>
                <a:rPr lang="en-US" altLang="zh-CN">
                  <a:solidFill>
                    <a:srgbClr val="FFFF00"/>
                  </a:solidFill>
                  <a:latin typeface="Tahoma" charset="0"/>
                </a:rPr>
                <a:t>LHCb</a:t>
              </a:r>
            </a:p>
          </p:txBody>
        </p:sp>
        <p:sp>
          <p:nvSpPr>
            <p:cNvPr id="90126" name="Text Box 10"/>
            <p:cNvSpPr txBox="1">
              <a:spLocks noChangeArrowheads="1"/>
            </p:cNvSpPr>
            <p:nvPr/>
          </p:nvSpPr>
          <p:spPr bwMode="auto">
            <a:xfrm>
              <a:off x="1398" y="3143"/>
              <a:ext cx="693" cy="2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ctr">
                <a:buFontTx/>
                <a:buChar char="•"/>
                <a:defRPr/>
              </a:pPr>
              <a:r>
                <a:rPr lang="en-US" altLang="zh-CN" b="1">
                  <a:solidFill>
                    <a:srgbClr val="66FFFF"/>
                  </a:solidFill>
                  <a:latin typeface="Antique Olive Compact" charset="0"/>
                </a:rPr>
                <a:t>ALICE</a:t>
              </a:r>
            </a:p>
          </p:txBody>
        </p:sp>
      </p:grp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4886325"/>
            <a:ext cx="4249738" cy="15700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周长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27km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，总投资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40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亿美元</a:t>
            </a:r>
            <a:endParaRPr lang="en-US" altLang="zh-CN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世界能量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最高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的加速器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质心系能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14TeV(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14x10</a:t>
            </a:r>
            <a:r>
              <a:rPr lang="en-US" altLang="zh-CN" sz="24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12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eV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位于瑞士与法国边境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077913"/>
            <a:ext cx="4818062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Text Box 3"/>
          <p:cNvSpPr txBox="1">
            <a:spLocks noChangeArrowheads="1"/>
          </p:cNvSpPr>
          <p:nvPr/>
        </p:nvSpPr>
        <p:spPr bwMode="auto">
          <a:xfrm>
            <a:off x="4284663" y="5070475"/>
            <a:ext cx="4859337" cy="12001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大约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人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的一个实验组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层楼高（</a:t>
            </a: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米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）的大型探测器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探测对撞产生粒子能量与动量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513" name="矩形 1"/>
          <p:cNvSpPr>
            <a:spLocks noChangeArrowheads="1"/>
          </p:cNvSpPr>
          <p:nvPr/>
        </p:nvSpPr>
        <p:spPr bwMode="auto">
          <a:xfrm>
            <a:off x="1214438" y="4394200"/>
            <a:ext cx="234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大型强子对撞机</a:t>
            </a:r>
          </a:p>
        </p:txBody>
      </p:sp>
      <p:sp>
        <p:nvSpPr>
          <p:cNvPr id="21514" name="矩形 24"/>
          <p:cNvSpPr>
            <a:spLocks noChangeArrowheads="1"/>
          </p:cNvSpPr>
          <p:nvPr/>
        </p:nvSpPr>
        <p:spPr bwMode="auto">
          <a:xfrm>
            <a:off x="5940425" y="4424363"/>
            <a:ext cx="1889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ATLAS</a:t>
            </a:r>
            <a:r>
              <a:rPr lang="zh-CN" altLang="en-US" sz="24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探测器</a:t>
            </a:r>
          </a:p>
        </p:txBody>
      </p:sp>
      <p:sp>
        <p:nvSpPr>
          <p:cNvPr id="21515" name="Title 1"/>
          <p:cNvSpPr txBox="1">
            <a:spLocks/>
          </p:cNvSpPr>
          <p:nvPr/>
        </p:nvSpPr>
        <p:spPr bwMode="auto">
          <a:xfrm>
            <a:off x="327025" y="-74386"/>
            <a:ext cx="90709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defTabSz="914400"/>
            <a:r>
              <a:rPr lang="zh-CN" alt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大型强子对撞机与</a:t>
            </a:r>
            <a:r>
              <a:rPr lang="en-US" altLang="zh-C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ATLAS</a:t>
            </a:r>
            <a:r>
              <a:rPr lang="zh-CN" alt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实验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90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99"/>
    </mc:Choice>
    <mc:Fallback xmlns="">
      <p:transition spd="slow" advTm="492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09" b="19525"/>
          <a:stretch/>
        </p:blipFill>
        <p:spPr>
          <a:xfrm>
            <a:off x="354322" y="5156762"/>
            <a:ext cx="7956301" cy="1275927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33388" y="-282575"/>
            <a:ext cx="8863012" cy="1143000"/>
          </a:xfrm>
        </p:spPr>
        <p:txBody>
          <a:bodyPr/>
          <a:lstStyle/>
          <a:p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回国前在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实验中担任职务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0" y="777421"/>
            <a:ext cx="9296400" cy="459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曾担任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实验电磁作用与弱作用组召集人。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2012-2013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 eaLnBrk="1" hangingPunct="1"/>
            <a:r>
              <a:rPr lang="zh-CN" altLang="en-US" sz="2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其中</a:t>
            </a:r>
            <a:r>
              <a:rPr lang="en-US" altLang="zh-CN" sz="2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50</a:t>
            </a:r>
            <a:r>
              <a:rPr lang="zh-CN" altLang="en-US" sz="2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位教授，</a:t>
            </a:r>
            <a:r>
              <a:rPr lang="en-US" altLang="zh-CN" sz="2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70</a:t>
            </a:r>
            <a:r>
              <a:rPr lang="zh-CN" altLang="en-US" sz="2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多个博士后，</a:t>
            </a:r>
            <a:r>
              <a:rPr lang="en-US" altLang="zh-CN" sz="2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80</a:t>
            </a:r>
            <a:r>
              <a:rPr lang="zh-CN" altLang="en-US" sz="2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多名博士生。</a:t>
            </a:r>
            <a:endParaRPr lang="en-US" altLang="zh-CN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 eaLnBrk="1" hangingPunct="1"/>
            <a:r>
              <a:rPr lang="zh-CN" altLang="en-US" sz="2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他们来自世界各地顶级的大学与研究所。</a:t>
            </a:r>
            <a:endParaRPr lang="en-US" altLang="zh-CN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 eaLnBrk="1" hangingPunct="1"/>
            <a:endParaRPr lang="en-US" altLang="zh-CN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 eaLnBrk="1" hangingPunct="1"/>
            <a:endParaRPr lang="en-US" altLang="zh-CN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 eaLnBrk="1" hangingPunct="1"/>
            <a:endParaRPr lang="en-US" altLang="zh-CN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/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带领</a:t>
            </a:r>
            <a:r>
              <a:rPr lang="en-US" altLang="zh-C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电弱物理组发表文章超过</a:t>
            </a:r>
            <a:r>
              <a:rPr lang="en-US" altLang="zh-C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10</a:t>
            </a:r>
            <a:r>
              <a:rPr lang="zh-CN" alt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篇。</a:t>
            </a:r>
            <a:endParaRPr lang="en-US" altLang="zh-CN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3"/>
            <a:r>
              <a:rPr lang="zh-CN" altLang="en-US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三篇发表在</a:t>
            </a:r>
            <a:r>
              <a:rPr lang="en-US" sz="24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Phys.Rev.Lett</a:t>
            </a:r>
            <a:r>
              <a:rPr lang="en-US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zh-CN" altLang="en-US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上，引用过百次。</a:t>
            </a:r>
            <a:endParaRPr lang="en-US" altLang="zh-CN" sz="2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3"/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其中一篇首次发现三玻色子过程 （被</a:t>
            </a:r>
            <a:r>
              <a:rPr lang="en-US" altLang="zh-CN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PRL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编辑推荐）</a:t>
            </a:r>
            <a:endParaRPr lang="en-US" altLang="zh-CN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3"/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本人在</a:t>
            </a:r>
            <a:r>
              <a:rPr lang="en-US" altLang="zh-CN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首次提出这个测量，并主导其分析</a:t>
            </a:r>
            <a:endParaRPr lang="en-US" altLang="zh-CN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/>
            <a:endParaRPr lang="en-US" altLang="zh-CN" sz="2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 eaLnBrk="1" hangingPunct="1"/>
            <a:endParaRPr lang="en-US" altLang="zh-CN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26628" name="Date Placeholder 3"/>
          <p:cNvSpPr txBox="1">
            <a:spLocks noGrp="1"/>
          </p:cNvSpPr>
          <p:nvPr/>
        </p:nvSpPr>
        <p:spPr bwMode="auto"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4C4EF027-0EAB-4588-989F-CB5809FE6263}" type="datetime1">
              <a:rPr lang="zh-CN" altLang="en-US" sz="1200">
                <a:solidFill>
                  <a:schemeClr val="bg1"/>
                </a:solidFill>
              </a:rPr>
              <a:pPr algn="r" eaLnBrk="1" hangingPunct="1"/>
              <a:t>2018/11/22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6629" name="Slide Number Placeholder 11"/>
          <p:cNvSpPr txBox="1">
            <a:spLocks noGrp="1"/>
          </p:cNvSpPr>
          <p:nvPr/>
        </p:nvSpPr>
        <p:spPr bwMode="auto"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331ADC71-F9D3-466F-A221-D54AC56B24D4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3</a:t>
            </a:fld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10467975" y="3032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32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4FF5D6B8-B11B-4930-B1F5-EE46A90E93D0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3</a:t>
            </a:fld>
            <a:endParaRPr lang="en-US" altLang="zh-CN">
              <a:solidFill>
                <a:schemeClr val="bg1"/>
              </a:solidFill>
            </a:endParaRPr>
          </a:p>
        </p:txBody>
      </p:sp>
      <p:grpSp>
        <p:nvGrpSpPr>
          <p:cNvPr id="26633" name="组合 11"/>
          <p:cNvGrpSpPr>
            <a:grpSpLocks/>
          </p:cNvGrpSpPr>
          <p:nvPr/>
        </p:nvGrpSpPr>
        <p:grpSpPr bwMode="auto">
          <a:xfrm>
            <a:off x="968718" y="2038804"/>
            <a:ext cx="6600825" cy="1090612"/>
            <a:chOff x="3568306" y="5195343"/>
            <a:chExt cx="6601714" cy="1091177"/>
          </a:xfrm>
        </p:grpSpPr>
        <p:sp>
          <p:nvSpPr>
            <p:cNvPr id="17" name="矩形 16"/>
            <p:cNvSpPr/>
            <p:nvPr/>
          </p:nvSpPr>
          <p:spPr>
            <a:xfrm>
              <a:off x="4071611" y="5786199"/>
              <a:ext cx="1571837" cy="500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5" name="TextBox 11"/>
            <p:cNvSpPr txBox="1">
              <a:spLocks noChangeArrowheads="1"/>
            </p:cNvSpPr>
            <p:nvPr/>
          </p:nvSpPr>
          <p:spPr bwMode="auto">
            <a:xfrm>
              <a:off x="4357686" y="5857892"/>
              <a:ext cx="1000657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~200 </a:t>
              </a:r>
              <a:r>
                <a:rPr lang="zh-CN" altLang="en-US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人</a:t>
              </a:r>
            </a:p>
          </p:txBody>
        </p:sp>
        <p:sp>
          <p:nvSpPr>
            <p:cNvPr id="26636" name="TextBox 12"/>
            <p:cNvSpPr txBox="1">
              <a:spLocks noChangeArrowheads="1"/>
            </p:cNvSpPr>
            <p:nvPr/>
          </p:nvSpPr>
          <p:spPr bwMode="auto">
            <a:xfrm>
              <a:off x="3568306" y="5357826"/>
              <a:ext cx="2396959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楷体" pitchFamily="49" charset="-122"/>
                  <a:ea typeface="楷体" pitchFamily="49" charset="-122"/>
                  <a:cs typeface="Arial" pitchFamily="34" charset="0"/>
                </a:rPr>
                <a:t>ATLAS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  <a:cs typeface="Arial" pitchFamily="34" charset="0"/>
                </a:rPr>
                <a:t>电弱作用组成员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286472" y="5786199"/>
              <a:ext cx="1571837" cy="500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8" name="TextBox 16"/>
            <p:cNvSpPr txBox="1">
              <a:spLocks noChangeArrowheads="1"/>
            </p:cNvSpPr>
            <p:nvPr/>
          </p:nvSpPr>
          <p:spPr bwMode="auto">
            <a:xfrm>
              <a:off x="6500826" y="5857892"/>
              <a:ext cx="870868" cy="36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~20 </a:t>
              </a:r>
              <a:r>
                <a:rPr lang="zh-CN" altLang="en-US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人</a:t>
              </a:r>
            </a:p>
          </p:txBody>
        </p:sp>
        <p:sp>
          <p:nvSpPr>
            <p:cNvPr id="26639" name="TextBox 17"/>
            <p:cNvSpPr txBox="1">
              <a:spLocks noChangeArrowheads="1"/>
            </p:cNvSpPr>
            <p:nvPr/>
          </p:nvSpPr>
          <p:spPr bwMode="auto">
            <a:xfrm>
              <a:off x="6286704" y="5195343"/>
              <a:ext cx="1579358" cy="646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zh-CN" altLang="en-US" b="1" dirty="0">
                  <a:latin typeface="楷体" pitchFamily="49" charset="-122"/>
                  <a:ea typeface="楷体" pitchFamily="49" charset="-122"/>
                  <a:cs typeface="Arial" pitchFamily="34" charset="0"/>
                </a:rPr>
                <a:t>电弱作用组</a:t>
              </a:r>
              <a:endParaRPr lang="en-US" altLang="zh-CN" b="1" dirty="0">
                <a:latin typeface="楷体" pitchFamily="49" charset="-122"/>
                <a:ea typeface="楷体" pitchFamily="49" charset="-122"/>
                <a:cs typeface="Arial" pitchFamily="34" charset="0"/>
              </a:endParaRPr>
            </a:p>
            <a:p>
              <a:pPr eaLnBrk="1" hangingPunct="1"/>
              <a:r>
                <a:rPr lang="zh-CN" altLang="en-US" b="1" dirty="0">
                  <a:latin typeface="楷体" pitchFamily="49" charset="-122"/>
                  <a:ea typeface="楷体" pitchFamily="49" charset="-122"/>
                  <a:cs typeface="Arial" pitchFamily="34" charset="0"/>
                </a:rPr>
                <a:t>子课题联系人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5643447" y="6000622"/>
              <a:ext cx="643025" cy="158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8531499" y="5770316"/>
              <a:ext cx="1571837" cy="5003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42" name="TextBox 20"/>
            <p:cNvSpPr txBox="1">
              <a:spLocks noChangeArrowheads="1"/>
            </p:cNvSpPr>
            <p:nvPr/>
          </p:nvSpPr>
          <p:spPr bwMode="auto">
            <a:xfrm>
              <a:off x="8771743" y="5786454"/>
              <a:ext cx="545370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zh-CN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2</a:t>
              </a:r>
              <a:r>
                <a:rPr lang="zh-CN" altLang="en-US" b="1" dirty="0">
                  <a:latin typeface="Arial" pitchFamily="34" charset="0"/>
                  <a:ea typeface="宋体" pitchFamily="2" charset="-122"/>
                  <a:cs typeface="Arial" pitchFamily="34" charset="0"/>
                </a:rPr>
                <a:t>人</a:t>
              </a:r>
            </a:p>
          </p:txBody>
        </p:sp>
        <p:sp>
          <p:nvSpPr>
            <p:cNvPr id="26643" name="TextBox 21"/>
            <p:cNvSpPr txBox="1">
              <a:spLocks noChangeArrowheads="1"/>
            </p:cNvSpPr>
            <p:nvPr/>
          </p:nvSpPr>
          <p:spPr bwMode="auto">
            <a:xfrm>
              <a:off x="8358214" y="5357826"/>
              <a:ext cx="1811806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1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  <a:cs typeface="Arial" pitchFamily="34" charset="0"/>
                </a:rPr>
                <a:t>电弱作用召集人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7858309" y="6000622"/>
              <a:ext cx="643024" cy="158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Left Arrow 2"/>
          <p:cNvSpPr/>
          <p:nvPr/>
        </p:nvSpPr>
        <p:spPr bwMode="auto">
          <a:xfrm>
            <a:off x="2386955" y="5384571"/>
            <a:ext cx="1651000" cy="18927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7717" y="5271031"/>
            <a:ext cx="290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Phys.Rev.Lett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上编辑推荐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95"/>
    </mc:Choice>
    <mc:Fallback xmlns="">
      <p:transition spd="slow" advTm="515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33388" y="-282575"/>
            <a:ext cx="8863012" cy="1143000"/>
          </a:xfrm>
        </p:spPr>
        <p:txBody>
          <a:bodyPr/>
          <a:lstStyle/>
          <a:p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2018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年度进展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0" y="777421"/>
            <a:ext cx="9296400" cy="459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在国际杂志发表文章 </a:t>
            </a:r>
            <a:r>
              <a:rPr lang="en-US" altLang="zh-CN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4</a:t>
            </a:r>
            <a:r>
              <a:rPr lang="zh-CN" altLang="en-U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篇</a:t>
            </a:r>
            <a:endParaRPr lang="en-US" altLang="zh-CN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物理分析工作 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3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篇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VBF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分析： 主导贡献，分析负责人（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analysis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contact)</a:t>
            </a:r>
          </a:p>
          <a:p>
            <a:pPr lvl="2">
              <a:lnSpc>
                <a:spcPct val="90000"/>
              </a:lnSpc>
            </a:pP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observation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 主要贡献，三个分析其中一个的负责人</a:t>
            </a:r>
            <a:endParaRPr lang="en-US" altLang="zh-CN" sz="2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玻色子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光子末态寻找新物理：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主导贡献，分析负责人</a:t>
            </a:r>
            <a:endParaRPr lang="en-US" altLang="zh-CN" sz="2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硅微条探测器硬件 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篇 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>
              <a:lnSpc>
                <a:spcPct val="90000"/>
              </a:lnSpc>
            </a:pP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第一作者，通讯作者，主导贡献</a:t>
            </a:r>
            <a:endParaRPr lang="en-US" altLang="zh-CN" sz="2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成功申请经费</a:t>
            </a:r>
            <a:r>
              <a:rPr lang="en-US" altLang="zh-CN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4</a:t>
            </a:r>
            <a:r>
              <a:rPr lang="zh-CN" altLang="en-U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项</a:t>
            </a:r>
            <a:endParaRPr lang="en-US" altLang="zh-CN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主持一项自然科学基金面上项目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作为核心骨干成员参与</a:t>
            </a:r>
            <a:r>
              <a:rPr lang="en-US" altLang="zh-CN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3</a:t>
            </a:r>
            <a:r>
              <a:rPr lang="zh-CN" altLang="en-US" sz="2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项</a:t>
            </a:r>
            <a:endParaRPr lang="en-US" altLang="zh-CN" sz="2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国际会议报告</a:t>
            </a:r>
            <a:r>
              <a:rPr lang="en-US" altLang="zh-CN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4</a:t>
            </a:r>
            <a:r>
              <a:rPr lang="zh-CN" altLang="en-US" sz="2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个</a:t>
            </a:r>
            <a:endParaRPr lang="en-US" altLang="zh-CN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撰写</a:t>
            </a:r>
            <a:r>
              <a:rPr lang="en-US" altLang="zh-CN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CEPC</a:t>
            </a:r>
            <a:r>
              <a:rPr lang="zh-CN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的概念设计报告的电弱物理章节。</a:t>
            </a:r>
            <a:endParaRPr lang="en-US" altLang="zh-CN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 eaLnBrk="1" hangingPunct="1"/>
            <a:endParaRPr lang="en-US" altLang="zh-CN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26628" name="Date Placeholder 3"/>
          <p:cNvSpPr txBox="1">
            <a:spLocks noGrp="1"/>
          </p:cNvSpPr>
          <p:nvPr/>
        </p:nvSpPr>
        <p:spPr bwMode="auto">
          <a:xfrm>
            <a:off x="5629275" y="62753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4C4EF027-0EAB-4588-989F-CB5809FE6263}" type="datetime1">
              <a:rPr lang="zh-CN" altLang="en-US" sz="1200">
                <a:solidFill>
                  <a:schemeClr val="bg1"/>
                </a:solidFill>
              </a:rPr>
              <a:pPr algn="r" eaLnBrk="1" hangingPunct="1"/>
              <a:t>2018/11/23</a:t>
            </a:fld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26629" name="Slide Number Placeholder 11"/>
          <p:cNvSpPr txBox="1">
            <a:spLocks noGrp="1"/>
          </p:cNvSpPr>
          <p:nvPr/>
        </p:nvSpPr>
        <p:spPr bwMode="auto">
          <a:xfrm>
            <a:off x="7897813" y="6275388"/>
            <a:ext cx="99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algn="r" eaLnBrk="1" hangingPunct="1"/>
            <a:fld id="{331ADC71-F9D3-466F-A221-D54AC56B24D4}" type="slidenum">
              <a:rPr lang="zh-CN" altLang="en-US" sz="3600">
                <a:solidFill>
                  <a:schemeClr val="bg1"/>
                </a:solidFill>
              </a:rPr>
              <a:pPr algn="r" eaLnBrk="1" hangingPunct="1"/>
              <a:t>4</a:t>
            </a:fld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10467975" y="3032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32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1" charset="0"/>
                <a:ea typeface="MS PGothic" pitchFamily="34" charset="-128"/>
              </a:defRPr>
            </a:lvl9pPr>
          </a:lstStyle>
          <a:p>
            <a:pPr eaLnBrk="1" hangingPunct="1"/>
            <a:fld id="{4FF5D6B8-B11B-4930-B1F5-EE46A90E93D0}" type="slidenum">
              <a:rPr lang="zh-CN" altLang="en-US" smtClean="0">
                <a:solidFill>
                  <a:schemeClr val="bg1"/>
                </a:solidFill>
              </a:rPr>
              <a:pPr eaLnBrk="1" hangingPunct="1"/>
              <a:t>4</a:t>
            </a:fld>
            <a:endParaRPr lang="en-US" altLang="zh-C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95"/>
    </mc:Choice>
    <mc:Fallback xmlns="">
      <p:transition spd="slow" advTm="515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09" y="1494139"/>
            <a:ext cx="8415591" cy="5514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课题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：寻找希格斯玻色子的主要衰变道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44495"/>
            <a:ext cx="9762309" cy="5638800"/>
          </a:xfrm>
        </p:spPr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意义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：底夸克对是希格斯玻色子的最主要衰变，亟需精确测量。</a:t>
            </a:r>
            <a:endParaRPr lang="en-US" altLang="zh-CN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研究难点：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虽然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衰变分支比大，但是背景多，是信号千万倍以上。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4" y="1603036"/>
            <a:ext cx="4025901" cy="42441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946400" y="4279900"/>
            <a:ext cx="635000" cy="660400"/>
          </a:xfrm>
          <a:prstGeom prst="roundRect">
            <a:avLst/>
          </a:prstGeom>
          <a:noFill/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133418" y="1631612"/>
            <a:ext cx="435282" cy="241968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7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创新点：希格斯玻色子主要衰变道（</a:t>
            </a:r>
            <a:r>
              <a:rPr lang="en-US" altLang="zh-CN" sz="32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H-&gt;bb)</a:t>
            </a:r>
            <a:endParaRPr lang="en-US" sz="32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238"/>
            <a:ext cx="9249173" cy="5638800"/>
          </a:xfrm>
        </p:spPr>
        <p:txBody>
          <a:bodyPr/>
          <a:lstStyle/>
          <a:p>
            <a:r>
              <a:rPr lang="zh-CN" altLang="en-US" sz="2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创新研究方案：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本人在</a:t>
            </a:r>
            <a:r>
              <a:rPr lang="en-US" altLang="zh-CN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首次提出高能光子末态方案。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sz="2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创新优势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    压低胶子背景，显著提高</a:t>
            </a:r>
            <a:r>
              <a:rPr lang="zh-CN" altLang="en-US" sz="20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信噪比。</a:t>
            </a:r>
            <a:endParaRPr lang="en-US" altLang="zh-CN" sz="20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该方案得到</a:t>
            </a:r>
            <a:r>
              <a:rPr lang="en-US" altLang="zh-CN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sz="2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实验组管理层大力支持。</a:t>
            </a:r>
            <a:endParaRPr lang="en-US" altLang="zh-CN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sz="18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提供专用信号触发带宽等实验资源，委任本人为该分析负责人</a:t>
            </a:r>
            <a:endParaRPr lang="en-US" altLang="zh-CN" sz="18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sz="1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912510"/>
              </p:ext>
            </p:extLst>
          </p:nvPr>
        </p:nvGraphicFramePr>
        <p:xfrm>
          <a:off x="303002" y="2294327"/>
          <a:ext cx="7812298" cy="152527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46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2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技术路线</a:t>
                      </a:r>
                      <a:r>
                        <a:rPr lang="en-US" altLang="zh-CN" sz="2400" kern="100" dirty="0">
                          <a:effectLst/>
                        </a:rPr>
                        <a:t>(36fb</a:t>
                      </a:r>
                      <a:r>
                        <a:rPr lang="en-US" altLang="zh-CN" sz="2400" kern="100" baseline="30000" dirty="0">
                          <a:effectLst/>
                        </a:rPr>
                        <a:t>-1</a:t>
                      </a:r>
                      <a:r>
                        <a:rPr lang="en-US" altLang="zh-CN" sz="2400" kern="100" dirty="0">
                          <a:effectLst/>
                        </a:rPr>
                        <a:t>)</a:t>
                      </a:r>
                      <a:r>
                        <a:rPr lang="zh-CN" sz="2400" kern="100" dirty="0">
                          <a:effectLst/>
                        </a:rPr>
                        <a:t> 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传统技术路线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本课题提</a:t>
                      </a:r>
                      <a:r>
                        <a:rPr lang="zh-CN" altLang="en-US" sz="2400" kern="100" dirty="0">
                          <a:effectLst/>
                        </a:rPr>
                        <a:t>新</a:t>
                      </a:r>
                      <a:r>
                        <a:rPr lang="zh-CN" sz="2400" kern="100" dirty="0">
                          <a:effectLst/>
                        </a:rPr>
                        <a:t>技术路线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信号数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effectLst/>
                        </a:rPr>
                        <a:t>340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effectLst/>
                        </a:rPr>
                        <a:t>21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背景事例数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effectLst/>
                        </a:rPr>
                        <a:t>35090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400" kern="100" dirty="0">
                          <a:effectLst/>
                        </a:rPr>
                        <a:t>146</a:t>
                      </a:r>
                      <a:endParaRPr lang="en-US" sz="2400" kern="100" dirty="0"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C00000"/>
                          </a:solidFill>
                          <a:effectLst/>
                        </a:rPr>
                        <a:t>信噪比</a:t>
                      </a:r>
                      <a:endParaRPr lang="en-US" sz="2400" kern="100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</a:rPr>
                        <a:t>~1%</a:t>
                      </a:r>
                      <a:endParaRPr lang="en-US" sz="2400" kern="100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  <a:endParaRPr lang="en-US" sz="2400" kern="100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宋体" charset="-122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875751" y="43438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1FEC0E8-CC12-2349-A81F-3BA58945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262958"/>
            <a:ext cx="3852863" cy="25188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2CFA84-4F58-E046-9DCE-E43471B6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413" y="4131384"/>
            <a:ext cx="4161096" cy="2781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AACE4D-DD8E-0A4C-92F7-1D159A6A1A60}"/>
              </a:ext>
            </a:extLst>
          </p:cNvPr>
          <p:cNvSpPr/>
          <p:nvPr/>
        </p:nvSpPr>
        <p:spPr>
          <a:xfrm>
            <a:off x="5582630" y="473948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rgbClr val="FFC000"/>
                </a:solidFill>
              </a:rPr>
              <a:t>光子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4E6D4-944D-6B4D-9035-DC57A8FB0C8B}"/>
              </a:ext>
            </a:extLst>
          </p:cNvPr>
          <p:cNvSpPr/>
          <p:nvPr/>
        </p:nvSpPr>
        <p:spPr>
          <a:xfrm>
            <a:off x="6052437" y="6328586"/>
            <a:ext cx="89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rgbClr val="C00000"/>
                </a:solidFill>
              </a:rPr>
              <a:t>底夸克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86BA5A-2A44-1544-B9D2-103C057DC208}"/>
              </a:ext>
            </a:extLst>
          </p:cNvPr>
          <p:cNvSpPr/>
          <p:nvPr/>
        </p:nvSpPr>
        <p:spPr>
          <a:xfrm>
            <a:off x="6073500" y="533771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7030A0"/>
                </a:solidFill>
              </a:rPr>
              <a:t>VBF</a:t>
            </a:r>
            <a:r>
              <a:rPr lang="zh-CN" altLang="en-US" b="1" kern="100" dirty="0">
                <a:solidFill>
                  <a:srgbClr val="7030A0"/>
                </a:solidFill>
              </a:rPr>
              <a:t> </a:t>
            </a:r>
            <a:r>
              <a:rPr lang="en-US" altLang="zh-CN" b="1" kern="100" dirty="0">
                <a:solidFill>
                  <a:srgbClr val="7030A0"/>
                </a:solidFill>
              </a:rPr>
              <a:t>jets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课题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：希格斯玻色子主要衰变道（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）</a:t>
            </a:r>
            <a:endParaRPr lang="zh-CN" altLang="en-US" sz="3600" b="1" dirty="0">
              <a:ea typeface="黑体" charset="0"/>
              <a:cs typeface="黑体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41" y="743642"/>
            <a:ext cx="9886344" cy="5638800"/>
          </a:xfrm>
        </p:spPr>
        <p:txBody>
          <a:bodyPr/>
          <a:lstStyle/>
          <a:p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与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CMS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实验发现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的重要成果，各国媒体均有报道</a:t>
            </a:r>
            <a:endParaRPr lang="en-US" altLang="zh-CN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是本年度高能量前沿最重要成果之一，中国组多个单位做直接贡献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本人担任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的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VBF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分析负责人，三个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H-&gt;bb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分析的一个。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作了该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VBF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分析组的主导贡献，在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ATLAS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中给重要报告（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approval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talk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）</a:t>
            </a:r>
            <a:endParaRPr lang="en-US" altLang="zh-CN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46" y="2690476"/>
            <a:ext cx="4017078" cy="39968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1399" y="4939134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H→bb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6764200" y="5072859"/>
            <a:ext cx="797199" cy="9885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D056363-8519-C74B-9D8B-89F9C1811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386168"/>
            <a:ext cx="4560221" cy="328133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4620D9E-87CD-A340-8890-35CFF9E6808F}"/>
              </a:ext>
            </a:extLst>
          </p:cNvPr>
          <p:cNvSpPr/>
          <p:nvPr/>
        </p:nvSpPr>
        <p:spPr bwMode="auto">
          <a:xfrm>
            <a:off x="146637" y="4054033"/>
            <a:ext cx="4876776" cy="56426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61A00-3024-8A49-AEC6-37727273A41F}"/>
              </a:ext>
            </a:extLst>
          </p:cNvPr>
          <p:cNvSpPr/>
          <p:nvPr/>
        </p:nvSpPr>
        <p:spPr>
          <a:xfrm>
            <a:off x="5271333" y="2352588"/>
            <a:ext cx="3572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主导贡献：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ATLAS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的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VBF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H-&gt;bb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7E0DA-F403-5241-B241-44EEC3F14EAF}"/>
              </a:ext>
            </a:extLst>
          </p:cNvPr>
          <p:cNvSpPr/>
          <p:nvPr/>
        </p:nvSpPr>
        <p:spPr>
          <a:xfrm>
            <a:off x="76200" y="2379924"/>
            <a:ext cx="4825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主要贡献：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ATLAS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的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H-&gt;bb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observation</a:t>
            </a:r>
          </a:p>
          <a:p>
            <a:r>
              <a:rPr lang="en-US" altLang="zh-CN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VBF+ggF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道贡献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2σ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信号显著度</a:t>
            </a:r>
            <a:endParaRPr lang="en-US" altLang="zh-C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联合</a:t>
            </a:r>
            <a:r>
              <a:rPr lang="en-US" altLang="zh-CN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VBF+ggF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ttH,VH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，信号显著度大于</a:t>
            </a:r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5σ</a:t>
            </a:r>
            <a:r>
              <a:rPr lang="zh-CN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6445F3-0679-ED42-9093-D70856D59FAA}"/>
              </a:ext>
            </a:extLst>
          </p:cNvPr>
          <p:cNvSpPr/>
          <p:nvPr/>
        </p:nvSpPr>
        <p:spPr>
          <a:xfrm>
            <a:off x="812457" y="6368534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Phys. Lett. B 786 (2018) 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78059F-F6FC-284E-A726-2575DEA33115}"/>
              </a:ext>
            </a:extLst>
          </p:cNvPr>
          <p:cNvSpPr/>
          <p:nvPr/>
        </p:nvSpPr>
        <p:spPr>
          <a:xfrm>
            <a:off x="5248828" y="6468802"/>
            <a:ext cx="3343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Phys.Rev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. D98 (2018) 052003</a:t>
            </a:r>
          </a:p>
        </p:txBody>
      </p:sp>
    </p:spTree>
    <p:extLst>
      <p:ext uri="{BB962C8B-B14F-4D97-AF65-F5344CB8AC3E}">
        <p14:creationId xmlns:p14="http://schemas.microsoft.com/office/powerpoint/2010/main" val="207818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课题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：承担项目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5564"/>
            <a:ext cx="8839200" cy="5638800"/>
          </a:xfrm>
        </p:spPr>
        <p:txBody>
          <a:bodyPr/>
          <a:lstStyle/>
          <a:p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2018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年成功申请基金委面上项目 （在百人计划支持下建立的研究基础）</a:t>
            </a:r>
            <a:endParaRPr lang="en-US" altLang="zh-CN" sz="2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进一步精确测量希格斯玻色子底夸克衰变道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基金委评委们充分肯定本人的创新方法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altLang="zh-CN" sz="1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sz="1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045275"/>
            <a:ext cx="6146800" cy="4736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5" y="4445908"/>
            <a:ext cx="6159551" cy="23269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3500" y="4445908"/>
            <a:ext cx="6197646" cy="675515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" y="5995882"/>
            <a:ext cx="6146800" cy="776965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3800" y="4413537"/>
            <a:ext cx="300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自然科学基金委的评委</a:t>
            </a:r>
            <a:endParaRPr lang="en-US" altLang="zh-CN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充分肯定本人的创新方法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2045275"/>
            <a:ext cx="2095500" cy="418525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3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map&#13;&#10;&#13;&#10;Description automatically generated">
            <a:extLst>
              <a:ext uri="{FF2B5EF4-FFF2-40B4-BE49-F238E27FC236}">
                <a16:creationId xmlns:a16="http://schemas.microsoft.com/office/drawing/2014/main" id="{87263D5E-7AA0-0A4B-8A6D-7BA0B753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78" y="3273672"/>
            <a:ext cx="4740822" cy="3279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BDAFB2-7773-4B4F-9664-2FB5C3FC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2348"/>
            <a:ext cx="4215423" cy="1542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课题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：在希格斯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+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光子末态寻找新物理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606"/>
            <a:ext cx="9438476" cy="5638800"/>
          </a:xfrm>
        </p:spPr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意义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：探索希格斯玻色子内部结构，与寻找其与光子反常的耦合。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zh-CN" altLang="en-US" sz="2400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利用希格斯玻色子作为工具寻找新物理</a:t>
            </a:r>
            <a:endParaRPr lang="en-US" altLang="zh-CN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瓶颈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：高能区，希格斯玻色子的衰变产物容易混淆，重建效率低。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AF28CD-4E07-FA42-8CA1-20C34863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25" y="3956739"/>
            <a:ext cx="4416551" cy="27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63896"/>
      </p:ext>
    </p:extLst>
  </p:cSld>
  <p:clrMapOvr>
    <a:masterClrMapping/>
  </p:clrMapOvr>
</p:sld>
</file>

<file path=ppt/theme/theme1.xml><?xml version="1.0" encoding="utf-8"?>
<a:theme xmlns:a="http://schemas.openxmlformats.org/drawingml/2006/main" name="NewCalibriSmal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y25_cepc_rome_zhijun" id="{FBD7621B-325C-5F4F-B60A-44FC84F9F7EB}" vid="{1C5BD276-B902-A443-8B9B-6A1609A34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7950</TotalTime>
  <Words>2483</Words>
  <Application>Microsoft Macintosh PowerPoint</Application>
  <PresentationFormat>On-screen Show (4:3)</PresentationFormat>
  <Paragraphs>293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Antique Olive Compact</vt:lpstr>
      <vt:lpstr>Arial Unicode MS</vt:lpstr>
      <vt:lpstr>楷体_GB2312</vt:lpstr>
      <vt:lpstr>微软雅黑</vt:lpstr>
      <vt:lpstr>黑体</vt:lpstr>
      <vt:lpstr>黑体</vt:lpstr>
      <vt:lpstr>楷体</vt:lpstr>
      <vt:lpstr>Arial</vt:lpstr>
      <vt:lpstr>Calibri</vt:lpstr>
      <vt:lpstr>News Gothic MT</vt:lpstr>
      <vt:lpstr>Tahoma</vt:lpstr>
      <vt:lpstr>Wingdings 2</vt:lpstr>
      <vt:lpstr>NewCalibriSmall</vt:lpstr>
      <vt:lpstr>粒⼦物理前沿卓越中⼼考核报告 </vt:lpstr>
      <vt:lpstr>个人简介</vt:lpstr>
      <vt:lpstr>回国前在ATLAS实验中担任职务</vt:lpstr>
      <vt:lpstr>2018年度进展</vt:lpstr>
      <vt:lpstr>课题1：寻找希格斯玻色子的主要衰变道</vt:lpstr>
      <vt:lpstr>创新点：希格斯玻色子主要衰变道（H-&gt;bb)</vt:lpstr>
      <vt:lpstr>课题1：希格斯玻色子主要衰变道（H-&gt;bb）</vt:lpstr>
      <vt:lpstr>课题1：承担项目</vt:lpstr>
      <vt:lpstr>课题2：在希格斯+光子末态寻找新物理</vt:lpstr>
      <vt:lpstr>课题2：在希格斯+光子末态寻找新物理</vt:lpstr>
      <vt:lpstr>课题3：CEPC电弱物理的研究</vt:lpstr>
      <vt:lpstr>PowerPoint Presentation</vt:lpstr>
      <vt:lpstr>课题4：承担项目</vt:lpstr>
      <vt:lpstr>承担项目列表</vt:lpstr>
      <vt:lpstr>文章列表</vt:lpstr>
      <vt:lpstr>会议报告与会议任职 </vt:lpstr>
      <vt:lpstr>人才培养、团队建设</vt:lpstr>
      <vt:lpstr>总结</vt:lpstr>
      <vt:lpstr>Backup:Prospect of future X-&gt;H+𝛾 search </vt:lpstr>
      <vt:lpstr>Prospect of future X-&gt;H+𝛾 search </vt:lpstr>
      <vt:lpstr>如获择优支持后的计划：研发抗辐照探测器</vt:lpstr>
      <vt:lpstr>现有基础和工作条件</vt:lpstr>
      <vt:lpstr>希格斯玻色子主要衰变道（H-&gt;bb）</vt:lpstr>
      <vt:lpstr>在玻色子+光子末态寻找新物理</vt:lpstr>
      <vt:lpstr>PowerPoint Presentation</vt:lpstr>
    </vt:vector>
  </TitlesOfParts>
  <Manager/>
  <Company>University of California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Production</dc:title>
  <dc:subject/>
  <dc:creator>Jason Nielsen</dc:creator>
  <cp:keywords/>
  <dc:description/>
  <cp:lastModifiedBy>zhijun liang</cp:lastModifiedBy>
  <cp:revision>405</cp:revision>
  <cp:lastPrinted>2018-11-22T17:34:54Z</cp:lastPrinted>
  <dcterms:created xsi:type="dcterms:W3CDTF">2017-07-19T04:55:56Z</dcterms:created>
  <dcterms:modified xsi:type="dcterms:W3CDTF">2018-11-22T23:50:55Z</dcterms:modified>
  <cp:category/>
</cp:coreProperties>
</file>