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0" r:id="rId2"/>
    <p:sldId id="425" r:id="rId3"/>
    <p:sldId id="426" r:id="rId4"/>
    <p:sldId id="439" r:id="rId5"/>
    <p:sldId id="428" r:id="rId6"/>
    <p:sldId id="431" r:id="rId7"/>
    <p:sldId id="359" r:id="rId8"/>
    <p:sldId id="361" r:id="rId9"/>
    <p:sldId id="411" r:id="rId10"/>
    <p:sldId id="412" r:id="rId11"/>
    <p:sldId id="433" r:id="rId12"/>
    <p:sldId id="447" r:id="rId13"/>
    <p:sldId id="440" r:id="rId14"/>
    <p:sldId id="441" r:id="rId15"/>
    <p:sldId id="443" r:id="rId16"/>
    <p:sldId id="446" r:id="rId17"/>
    <p:sldId id="444" r:id="rId18"/>
    <p:sldId id="445" r:id="rId19"/>
    <p:sldId id="442" r:id="rId20"/>
    <p:sldId id="436" r:id="rId21"/>
    <p:sldId id="437" r:id="rId22"/>
    <p:sldId id="448" r:id="rId23"/>
    <p:sldId id="423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2" autoAdjust="0"/>
  </p:normalViewPr>
  <p:slideViewPr>
    <p:cSldViewPr>
      <p:cViewPr>
        <p:scale>
          <a:sx n="75" d="100"/>
          <a:sy n="75" d="100"/>
        </p:scale>
        <p:origin x="2100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42918-ED6D-4B4A-841B-F71547EE7B01}" type="datetimeFigureOut">
              <a:rPr lang="zh-CN" altLang="en-US" smtClean="0"/>
              <a:pPr/>
              <a:t>2018/11/22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0FF7F-7528-4BAC-B41A-7596A41976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4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en-US" altLang="zh-CN" baseline="0" dirty="0"/>
              <a:t> crowd between GFZ and VMM to leave rooms for pi-network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24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6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97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9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F91C-5CE0-4803-8133-5723B20F491F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518F-585F-41C4-80C6-F94CF44FC46E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B388-4B0D-4D5A-AB74-7B39D00427E6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786688" cy="10636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67544" y="1846585"/>
            <a:ext cx="8229600" cy="3886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E7F26-CCD8-4923-931F-8A561C7EC769}" type="datetime1">
              <a:rPr lang="zh-CN" altLang="en-US" smtClean="0"/>
              <a:t>2018/11/22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594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EA02-2B89-45DA-BBA0-957015DBEBE3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7E21-9B8A-4297-9DDD-6B66FC82B9C2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7E38A-A403-4EFC-A65B-D6628F8FD843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6AA32-2B74-42FD-AAE9-6669C934D0A8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CBBE-7241-4886-9482-C1D6CC8A1428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3BA3-8367-4EBB-ADB1-BEDB873E21FC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F049-2DD8-4ED9-9C49-9D2E5EA919D3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F466-2BFA-43A2-B160-DEB79F288649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4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599" y="214290"/>
            <a:ext cx="1305401" cy="517568"/>
          </a:xfrm>
          <a:prstGeom prst="rect">
            <a:avLst/>
          </a:prstGeom>
        </p:spPr>
      </p:pic>
      <p:pic>
        <p:nvPicPr>
          <p:cNvPr id="7" name="图片 6" descr="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" y="0"/>
            <a:ext cx="785786" cy="779302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1235E-C3B8-4826-B699-9C767AB3A6EF}" type="datetime1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42844" y="6429396"/>
            <a:ext cx="371477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Univ.</a:t>
            </a:r>
            <a:r>
              <a:rPr lang="en-US" altLang="zh-CN" sz="1600" b="1" cap="none" spc="0" baseline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of Sci. &amp; Tech. of CHN (USTC)</a:t>
            </a:r>
            <a:endParaRPr lang="zh-CN" altLang="en-US" sz="1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phonelee@ustc.edu.c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b="1" dirty="0"/>
              <a:t>粒子物理前沿卓越创新中心</a:t>
            </a:r>
            <a:r>
              <a:rPr lang="en-US" altLang="zh-CN" b="1" dirty="0"/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b="1" dirty="0" smtClean="0"/>
              <a:t>青年拔尖人才评审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1892" y="3429000"/>
            <a:ext cx="7704856" cy="2520280"/>
          </a:xfrm>
        </p:spPr>
        <p:txBody>
          <a:bodyPr>
            <a:normAutofit fontScale="92500" lnSpcReduction="10000"/>
          </a:bodyPr>
          <a:lstStyle/>
          <a:p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答  辩  人：李  锋</a:t>
            </a:r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中国科学技术大学</a:t>
            </a:r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en-US" sz="2600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日</a:t>
            </a:r>
            <a:endParaRPr lang="zh-CN" altLang="en-US" sz="26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77EE9D4-A289-4A39-9F29-9B7BCDCA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55E1-042F-4FC2-B1D3-431B30BC368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52CE31-E564-4FAB-A781-FF81F934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3934"/>
            <a:ext cx="7087470" cy="5307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80A6C3-4E49-44F3-BA24-7F49E7625FCD}"/>
              </a:ext>
            </a:extLst>
          </p:cNvPr>
          <p:cNvSpPr txBox="1"/>
          <p:nvPr/>
        </p:nvSpPr>
        <p:spPr>
          <a:xfrm>
            <a:off x="0" y="980728"/>
            <a:ext cx="907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Oct.: Full setup (view from top)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7ECAC4F7-D34C-47E8-8318-1DEBD8056D24}"/>
              </a:ext>
            </a:extLst>
          </p:cNvPr>
          <p:cNvSpPr txBox="1"/>
          <p:nvPr/>
        </p:nvSpPr>
        <p:spPr>
          <a:xfrm>
            <a:off x="1115616" y="11663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Beam Test at </a:t>
            </a:r>
            <a:r>
              <a:rPr lang="en-US" altLang="zh-CN" sz="3600" dirty="0" smtClean="0"/>
              <a:t>CERN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667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FEB v2.1 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lnSpcReduction="10000"/>
          </a:bodyPr>
          <a:lstStyle/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月在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参加第四次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电子学集成测试，与其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他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电子学系统配接良好，完成了整个数据链路的全通测试，数据的上下行准确无误</a:t>
            </a:r>
            <a:endParaRPr lang="en-US" altLang="zh-C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月在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研究所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McGill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大学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山东大学同时开展探测器集成测试，结果均表明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具有很好且稳定的噪声指标、配置及响应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对应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准确</a:t>
            </a:r>
            <a:endParaRPr lang="en-US" altLang="zh-C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月，在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进行了束流测试，结果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表明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在束流实验中读取探测器信号的性能非常优异。</a:t>
            </a:r>
            <a:endParaRPr lang="en-US" altLang="zh-C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 Muon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合作组及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NSW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升级管理层向科大提出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套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p/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的采购计划，供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各生产点及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用于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的质量监控和检测。</a:t>
            </a:r>
            <a:endParaRPr lang="en-US" altLang="zh-C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目前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为止产量最大的一个版本，也是带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的最后一个版本。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39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249" y="1124744"/>
            <a:ext cx="4686767" cy="1266056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/>
              <a:t>38</a:t>
            </a:r>
            <a:r>
              <a:rPr lang="zh-CN" altLang="en-US" sz="2800" dirty="0" smtClean="0"/>
              <a:t>套</a:t>
            </a:r>
            <a:r>
              <a:rPr lang="en-US" altLang="zh-CN" sz="2800" dirty="0" smtClean="0"/>
              <a:t>v2.1</a:t>
            </a:r>
            <a:r>
              <a:rPr lang="zh-CN" altLang="en-US" sz="2800" dirty="0" smtClean="0"/>
              <a:t>交付</a:t>
            </a:r>
            <a:r>
              <a:rPr lang="en-US" altLang="zh-CN" sz="2800" dirty="0" smtClean="0"/>
              <a:t>CERN</a:t>
            </a:r>
            <a:r>
              <a:rPr lang="zh-CN" altLang="en-US" sz="2800" dirty="0" smtClean="0"/>
              <a:t>前的测试（</a:t>
            </a:r>
            <a:r>
              <a:rPr lang="en-US" altLang="zh-CN" sz="2800" dirty="0" smtClean="0"/>
              <a:t>2018</a:t>
            </a:r>
            <a:r>
              <a:rPr lang="zh-CN" altLang="en-US" sz="2800" dirty="0" smtClean="0"/>
              <a:t>年</a:t>
            </a:r>
            <a:r>
              <a:rPr lang="en-US" altLang="zh-CN" sz="2800" dirty="0" smtClean="0"/>
              <a:t>1</a:t>
            </a:r>
            <a:r>
              <a:rPr lang="zh-CN" altLang="en-US" sz="2800" dirty="0" smtClean="0"/>
              <a:t>月全部交付）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419" y="3338905"/>
            <a:ext cx="3887755" cy="2915816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60157"/>
            <a:ext cx="2910401" cy="38805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17" y="404664"/>
            <a:ext cx="3994331" cy="2987427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5"/>
    </mc:Choice>
    <mc:Fallback xmlns="">
      <p:transition spd="slow" advTm="851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3618" y="134401"/>
            <a:ext cx="6984776" cy="792088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全</a:t>
            </a:r>
            <a:r>
              <a:rPr lang="en-US" altLang="zh-CN" sz="3600" dirty="0"/>
              <a:t>ASIC</a:t>
            </a:r>
            <a:r>
              <a:rPr lang="zh-CN" altLang="en-US" sz="3600" dirty="0" smtClean="0"/>
              <a:t>版：</a:t>
            </a:r>
            <a:r>
              <a:rPr lang="en-US" altLang="zh-CN" sz="3600" dirty="0" smtClean="0"/>
              <a:t>p/</a:t>
            </a:r>
            <a:r>
              <a:rPr lang="en-US" altLang="zh-CN" sz="3600" dirty="0" err="1" smtClean="0"/>
              <a:t>sFEB</a:t>
            </a:r>
            <a:r>
              <a:rPr lang="en-US" altLang="zh-CN" sz="3600" dirty="0" smtClean="0"/>
              <a:t> v2.2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15831" y="939376"/>
            <a:ext cx="4128169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/>
              <a:t>FEAST:	POWER ASIC(bottom layer)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/>
              <a:t>VMM3:	Front-end ASIC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/>
              <a:t>TDS2:	Trigger Data </a:t>
            </a:r>
            <a:r>
              <a:rPr lang="en-US" altLang="zh-CN" b="1" dirty="0" err="1" smtClean="0"/>
              <a:t>Serializer</a:t>
            </a:r>
            <a:endParaRPr lang="en-US" altLang="zh-CN" b="1" dirty="0" smtClean="0"/>
          </a:p>
          <a:p>
            <a:pPr>
              <a:lnSpc>
                <a:spcPct val="120000"/>
              </a:lnSpc>
            </a:pPr>
            <a:r>
              <a:rPr lang="en-US" altLang="zh-CN" b="1" dirty="0"/>
              <a:t>ROC:	Read Out Controller for </a:t>
            </a:r>
            <a:r>
              <a:rPr lang="en-US" altLang="zh-CN" b="1" dirty="0" smtClean="0"/>
              <a:t>raw</a:t>
            </a:r>
            <a:r>
              <a:rPr lang="en-US" altLang="zh-CN" b="1" dirty="0"/>
              <a:t>	data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 smtClean="0"/>
              <a:t>GBT-SCA: Giga Bit Transceiver-        Slow Control Adapter ASIC</a:t>
            </a:r>
          </a:p>
        </p:txBody>
      </p:sp>
      <p:sp>
        <p:nvSpPr>
          <p:cNvPr id="9" name="矩形 8"/>
          <p:cNvSpPr/>
          <p:nvPr/>
        </p:nvSpPr>
        <p:spPr>
          <a:xfrm>
            <a:off x="251520" y="3513202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boards prototypes had been used and tested in the 5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Vertical Slice test in January 2018 and can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and communicate with other subsystems.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" y="790109"/>
            <a:ext cx="4962252" cy="2704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" y="4181535"/>
            <a:ext cx="7410524" cy="267976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1619672" y="1412776"/>
            <a:ext cx="3456384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619672" y="1412776"/>
            <a:ext cx="3456384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3347864" y="1412776"/>
            <a:ext cx="1656184" cy="4404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971600" y="1853208"/>
            <a:ext cx="4104456" cy="3516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139952" y="2708920"/>
            <a:ext cx="936104" cy="208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175956" y="2052565"/>
            <a:ext cx="900100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7296293" y="4181535"/>
            <a:ext cx="1847707" cy="177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 smtClean="0"/>
              <a:t>v2.2</a:t>
            </a:r>
            <a:r>
              <a:rPr lang="zh-CN" altLang="en-US" sz="2000" dirty="0" smtClean="0"/>
              <a:t>在</a:t>
            </a:r>
            <a:r>
              <a:rPr lang="en-US" altLang="zh-CN" sz="2000" dirty="0" smtClean="0"/>
              <a:t>5th VS</a:t>
            </a:r>
            <a:r>
              <a:rPr lang="zh-CN" altLang="en-US" sz="2000" dirty="0" smtClean="0"/>
              <a:t>实验中首次成功实现了由顶层</a:t>
            </a:r>
            <a:r>
              <a:rPr lang="en-US" altLang="zh-CN" sz="2000" dirty="0" smtClean="0"/>
              <a:t>Felix</a:t>
            </a:r>
            <a:r>
              <a:rPr lang="zh-CN" altLang="en-US" sz="2000" dirty="0" smtClean="0">
                <a:solidFill>
                  <a:srgbClr val="FF0000"/>
                </a:solidFill>
              </a:rPr>
              <a:t>配置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0"/>
    </mc:Choice>
    <mc:Fallback xmlns="">
      <p:transition spd="slow" advTm="1939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9992" y="864"/>
            <a:ext cx="3848571" cy="980728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/>
              <a:t>p/</a:t>
            </a:r>
            <a:r>
              <a:rPr lang="en-US" altLang="zh-CN" sz="3200" dirty="0" err="1" smtClean="0"/>
              <a:t>sFEB</a:t>
            </a:r>
            <a:r>
              <a:rPr lang="en-US" altLang="zh-CN" sz="3200" dirty="0" smtClean="0"/>
              <a:t> v2.3</a:t>
            </a:r>
            <a:r>
              <a:rPr lang="zh-CN" altLang="en-US" sz="3200" dirty="0" smtClean="0"/>
              <a:t>及</a:t>
            </a:r>
            <a:r>
              <a:rPr lang="en-US" altLang="zh-CN" sz="3200" dirty="0" smtClean="0"/>
              <a:t>v2.3a</a:t>
            </a:r>
            <a:br>
              <a:rPr lang="en-US" altLang="zh-CN" sz="3200" dirty="0" smtClean="0"/>
            </a:br>
            <a:r>
              <a:rPr lang="en-US" altLang="zh-CN" sz="3200" dirty="0" smtClean="0"/>
              <a:t>May-August, 2018</a:t>
            </a:r>
            <a:endParaRPr lang="zh-CN" altLang="en-US" sz="320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94513"/>
            <a:ext cx="8229600" cy="2363487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92"/>
            <a:ext cx="4838229" cy="21697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4864"/>
            <a:ext cx="8151631" cy="2319809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968849" y="1016879"/>
            <a:ext cx="4139952" cy="1181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/>
              <a:t>v</a:t>
            </a:r>
            <a:r>
              <a:rPr lang="en-US" altLang="zh-CN" sz="3200" dirty="0" smtClean="0"/>
              <a:t>2.3</a:t>
            </a:r>
            <a:r>
              <a:rPr lang="zh-CN" altLang="en-US" sz="3200" dirty="0" smtClean="0"/>
              <a:t>在</a:t>
            </a:r>
            <a:r>
              <a:rPr lang="en-US" altLang="zh-CN" sz="3200" dirty="0" smtClean="0"/>
              <a:t>6th VS</a:t>
            </a:r>
            <a:r>
              <a:rPr lang="zh-CN" altLang="en-US" sz="3200" dirty="0" smtClean="0"/>
              <a:t>实验中首次成功实现了</a:t>
            </a:r>
            <a:r>
              <a:rPr lang="zh-CN" altLang="en-US" sz="3200" dirty="0" smtClean="0">
                <a:solidFill>
                  <a:srgbClr val="FF0000"/>
                </a:solidFill>
              </a:rPr>
              <a:t>触发链路测试</a:t>
            </a:r>
            <a:r>
              <a:rPr lang="zh-CN" altLang="en-US" sz="3200" dirty="0" smtClean="0"/>
              <a:t>，</a:t>
            </a:r>
            <a:endParaRPr lang="en-US" altLang="zh-CN" sz="3200" dirty="0" smtClean="0"/>
          </a:p>
          <a:p>
            <a:pPr algn="l"/>
            <a:r>
              <a:rPr lang="en-US" altLang="zh-CN" sz="3200" dirty="0" smtClean="0"/>
              <a:t>v2.3/v2.3a</a:t>
            </a:r>
            <a:r>
              <a:rPr lang="zh-CN" altLang="en-US" sz="3200" dirty="0" smtClean="0"/>
              <a:t>参加了</a:t>
            </a:r>
            <a:r>
              <a:rPr lang="en-US" altLang="zh-CN" sz="3200" dirty="0" smtClean="0"/>
              <a:t>2018</a:t>
            </a:r>
            <a:r>
              <a:rPr lang="zh-CN" altLang="en-US" sz="3200" dirty="0" smtClean="0"/>
              <a:t>年</a:t>
            </a:r>
            <a:r>
              <a:rPr lang="en-US" altLang="zh-CN" sz="3200" dirty="0" smtClean="0"/>
              <a:t>9</a:t>
            </a:r>
            <a:r>
              <a:rPr lang="zh-CN" altLang="en-US" sz="3200" dirty="0" smtClean="0"/>
              <a:t>月在</a:t>
            </a:r>
            <a:r>
              <a:rPr lang="en-US" altLang="zh-CN" sz="3200" dirty="0" smtClean="0"/>
              <a:t>CERN</a:t>
            </a:r>
            <a:r>
              <a:rPr lang="zh-CN" altLang="en-US" sz="3200" dirty="0" smtClean="0"/>
              <a:t>的</a:t>
            </a:r>
            <a:r>
              <a:rPr lang="en-US" altLang="zh-CN" sz="3200" dirty="0" smtClean="0"/>
              <a:t>beam test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370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4"/>
    </mc:Choice>
    <mc:Fallback xmlns="">
      <p:transition spd="slow" advTm="2339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6052"/>
            <a:ext cx="8229600" cy="914772"/>
          </a:xfrm>
        </p:spPr>
        <p:txBody>
          <a:bodyPr/>
          <a:lstStyle/>
          <a:p>
            <a:r>
              <a:rPr lang="en-US" altLang="zh-CN" dirty="0" smtClean="0"/>
              <a:t>Trigger chain test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" y="1772816"/>
            <a:ext cx="4131540" cy="3428613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extLst/>
          </p:nvPr>
        </p:nvGraphicFramePr>
        <p:xfrm>
          <a:off x="4131539" y="1340768"/>
          <a:ext cx="5004048" cy="494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048"/>
              </a:tblGrid>
              <a:tr h="4120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Detail</a:t>
                      </a:r>
                    </a:p>
                  </a:txBody>
                  <a:tcPr anchor="ctr"/>
                </a:tc>
              </a:tr>
              <a:tr h="10732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pFEB v2.3: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Configuring TDS as Pad mode……ok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VMM3a is configured to send TOT/TOP pulses to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TDS outputs pad firing data (4.8Gbps) to PAD Trigger Board……ok</a:t>
                      </a:r>
                    </a:p>
                    <a:p>
                      <a:pPr>
                        <a:buNone/>
                      </a:pPr>
                      <a:endParaRPr lang="en-US" altLang="zh-CN" sz="1400" dirty="0"/>
                    </a:p>
                  </a:txBody>
                  <a:tcPr/>
                </a:tc>
              </a:tr>
              <a:tr h="875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PAD Trigger Board: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4.8Gbps link between pFEB and PAD Trigger Board is stable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PAD Trigger decodes trigger data</a:t>
                      </a:r>
                      <a:r>
                        <a:rPr lang="en-US" altLang="zh-CN" sz="1400" dirty="0"/>
                        <a:t>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PAD Trigger sends Road information(640Mbps) to sFEB V2.3……ok</a:t>
                      </a:r>
                      <a:endParaRPr lang="en-US" altLang="zh-CN" sz="1400" dirty="0"/>
                    </a:p>
                  </a:txBody>
                  <a:tcPr/>
                </a:tc>
              </a:tr>
              <a:tr h="16652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>
                          <a:sym typeface="+mn-ea"/>
                        </a:rPr>
                        <a:t>sFEB v2.3:</a:t>
                      </a:r>
                      <a:endParaRPr lang="en-US" altLang="zh-CN" sz="14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Configuring TDS as Strip mode……ok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VMM3a is configured to send Charge-6b data to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BCID matching and Pad-Strip matching in TDS……ok</a:t>
                      </a:r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TDS outputs charge information for selected strips (4.8Gbps) to Router……ok</a:t>
                      </a:r>
                      <a:endParaRPr lang="en-US" altLang="zh-CN" sz="1400" dirty="0"/>
                    </a:p>
                  </a:txBody>
                  <a:tcPr/>
                </a:tc>
              </a:tr>
              <a:tr h="7605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/>
                        <a:t>Router:</a:t>
                      </a:r>
                      <a:endParaRPr lang="en-US" altLang="zh-CN" sz="1400" dirty="0"/>
                    </a:p>
                    <a:p>
                      <a:pPr>
                        <a:buNone/>
                      </a:pPr>
                      <a:r>
                        <a:rPr lang="en-US" altLang="zh-CN" sz="1400" dirty="0">
                          <a:sym typeface="+mn-ea"/>
                        </a:rPr>
                        <a:t>Router decodes BCID, channel number and charge value……</a:t>
                      </a:r>
                      <a:r>
                        <a:rPr lang="en-US" altLang="zh-CN" sz="1400" dirty="0" smtClean="0">
                          <a:sym typeface="+mn-ea"/>
                        </a:rPr>
                        <a:t>ok</a:t>
                      </a:r>
                      <a:endParaRPr lang="en-US" altLang="zh-CN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4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+mn-lt"/>
                <a:ea typeface="+mn-ea"/>
                <a:cs typeface="+mn-cs"/>
              </a:rPr>
              <a:t>FEB test board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72649"/>
            <a:ext cx="9144002" cy="27994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9402"/>
            <a:ext cx="9144001" cy="2736948"/>
          </a:xfrm>
          <a:prstGeom prst="rect">
            <a:avLst/>
          </a:prstGeom>
        </p:spPr>
      </p:pic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30954"/>
            <a:ext cx="5256584" cy="2415256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034" y="2808275"/>
            <a:ext cx="6114835" cy="3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17154" r="2160" b="19206"/>
          <a:stretch/>
        </p:blipFill>
        <p:spPr>
          <a:xfrm>
            <a:off x="1423646" y="1553871"/>
            <a:ext cx="3528392" cy="3282225"/>
          </a:xfrm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8100391" y="6381328"/>
            <a:ext cx="1015753" cy="365125"/>
          </a:xfrm>
        </p:spPr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966973" y="70033"/>
            <a:ext cx="440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+mj-lt"/>
                <a:ea typeface="+mj-ea"/>
                <a:cs typeface="+mj-cs"/>
              </a:rPr>
              <a:t>VMM &amp; ROC</a:t>
            </a:r>
            <a:r>
              <a:rPr lang="zh-CN" altLang="en-US" sz="3600" dirty="0" smtClean="0">
                <a:latin typeface="+mj-lt"/>
                <a:ea typeface="+mj-ea"/>
                <a:cs typeface="+mj-cs"/>
              </a:rPr>
              <a:t>芯片测试</a:t>
            </a:r>
            <a:endParaRPr lang="zh-CN" alt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2600" r="4854" b="22301"/>
          <a:stretch/>
        </p:blipFill>
        <p:spPr>
          <a:xfrm>
            <a:off x="5436096" y="2343036"/>
            <a:ext cx="3312368" cy="325979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00110" y="133309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千兆网接口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" name="直接箭头连接符 10"/>
          <p:cNvCxnSpPr>
            <a:stCxn id="9" idx="1"/>
          </p:cNvCxnSpPr>
          <p:nvPr/>
        </p:nvCxnSpPr>
        <p:spPr>
          <a:xfrm flipH="1">
            <a:off x="4952038" y="1517760"/>
            <a:ext cx="648072" cy="3858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54232" y="10395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电源模块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" name="直接箭头连接符 16"/>
          <p:cNvCxnSpPr>
            <a:stCxn id="15" idx="3"/>
          </p:cNvCxnSpPr>
          <p:nvPr/>
        </p:nvCxnSpPr>
        <p:spPr>
          <a:xfrm>
            <a:off x="1862228" y="1224195"/>
            <a:ext cx="209490" cy="391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54232" y="5148179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ROC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芯片位置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2210818" y="4309618"/>
            <a:ext cx="288032" cy="10529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179629" y="5148179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芯片位置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" name="直接箭头连接符 22"/>
          <p:cNvCxnSpPr>
            <a:stCxn id="22" idx="0"/>
          </p:cNvCxnSpPr>
          <p:nvPr/>
        </p:nvCxnSpPr>
        <p:spPr>
          <a:xfrm flipV="1">
            <a:off x="3910380" y="4322548"/>
            <a:ext cx="45057" cy="825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889566" y="1116817"/>
            <a:ext cx="146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K7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系列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FPGA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" name="直接箭头连接符 26"/>
          <p:cNvCxnSpPr>
            <a:stCxn id="26" idx="2"/>
          </p:cNvCxnSpPr>
          <p:nvPr/>
        </p:nvCxnSpPr>
        <p:spPr>
          <a:xfrm flipH="1">
            <a:off x="3504240" y="1486149"/>
            <a:ext cx="116077" cy="1209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6660232" y="5688234"/>
            <a:ext cx="174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芯片测试座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" name="直接箭头连接符 33"/>
          <p:cNvCxnSpPr>
            <a:stCxn id="33" idx="0"/>
          </p:cNvCxnSpPr>
          <p:nvPr/>
        </p:nvCxnSpPr>
        <p:spPr>
          <a:xfrm flipV="1">
            <a:off x="7534999" y="5085184"/>
            <a:ext cx="133346" cy="603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08507" y="3010317"/>
            <a:ext cx="89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>
            <a:stCxn id="38" idx="3"/>
          </p:cNvCxnSpPr>
          <p:nvPr/>
        </p:nvCxnSpPr>
        <p:spPr>
          <a:xfrm>
            <a:off x="1304616" y="3194983"/>
            <a:ext cx="2285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107504" y="3564315"/>
            <a:ext cx="119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>
            <a:stCxn id="43" idx="3"/>
          </p:cNvCxnSpPr>
          <p:nvPr/>
        </p:nvCxnSpPr>
        <p:spPr>
          <a:xfrm>
            <a:off x="1304616" y="3748981"/>
            <a:ext cx="274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96797" y="4079249"/>
            <a:ext cx="119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供电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0" name="直接箭头连接符 49"/>
          <p:cNvCxnSpPr>
            <a:stCxn id="49" idx="3"/>
          </p:cNvCxnSpPr>
          <p:nvPr/>
        </p:nvCxnSpPr>
        <p:spPr>
          <a:xfrm>
            <a:off x="1293909" y="4263915"/>
            <a:ext cx="2748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885967" y="5819099"/>
            <a:ext cx="473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确保焊接在</a:t>
            </a:r>
            <a:r>
              <a:rPr lang="en-US" altLang="zh-CN" b="1" dirty="0" smtClean="0">
                <a:solidFill>
                  <a:srgbClr val="FF0000"/>
                </a:solidFill>
              </a:rPr>
              <a:t>FEB</a:t>
            </a:r>
            <a:r>
              <a:rPr lang="zh-CN" altLang="en-US" b="1" dirty="0" smtClean="0">
                <a:solidFill>
                  <a:srgbClr val="FF0000"/>
                </a:solidFill>
              </a:rPr>
              <a:t>上的</a:t>
            </a:r>
            <a:r>
              <a:rPr lang="en-US" altLang="zh-CN" b="1" dirty="0" smtClean="0">
                <a:solidFill>
                  <a:srgbClr val="FF0000"/>
                </a:solidFill>
              </a:rPr>
              <a:t>VMM</a:t>
            </a:r>
            <a:r>
              <a:rPr lang="zh-CN" altLang="en-US" b="1" dirty="0" smtClean="0">
                <a:solidFill>
                  <a:srgbClr val="FF0000"/>
                </a:solidFill>
              </a:rPr>
              <a:t>、</a:t>
            </a:r>
            <a:r>
              <a:rPr lang="en-US" altLang="zh-CN" b="1" dirty="0" smtClean="0">
                <a:solidFill>
                  <a:srgbClr val="FF0000"/>
                </a:solidFill>
              </a:rPr>
              <a:t>ROC</a:t>
            </a:r>
            <a:r>
              <a:rPr lang="zh-CN" altLang="en-US" b="1" dirty="0" smtClean="0">
                <a:solidFill>
                  <a:srgbClr val="FF0000"/>
                </a:solidFill>
              </a:rPr>
              <a:t>能正常工作。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083048" y="1"/>
            <a:ext cx="2060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其他工作</a:t>
            </a:r>
            <a:endParaRPr lang="zh-CN" altLang="en-US" sz="3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27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>
          <a:xfrm>
            <a:off x="7956376" y="6356350"/>
            <a:ext cx="1174998" cy="365125"/>
          </a:xfrm>
        </p:spPr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752528" cy="3554967"/>
          </a:xfrm>
        </p:spPr>
      </p:pic>
      <p:sp>
        <p:nvSpPr>
          <p:cNvPr id="8" name="文本框 7"/>
          <p:cNvSpPr txBox="1"/>
          <p:nvPr/>
        </p:nvSpPr>
        <p:spPr>
          <a:xfrm>
            <a:off x="3026769" y="1248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+mj-lt"/>
                <a:ea typeface="+mj-ea"/>
                <a:cs typeface="+mj-cs"/>
              </a:rPr>
              <a:t>测试结果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40675" y="88589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数字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工作电流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" name="直接箭头连接符 11"/>
          <p:cNvCxnSpPr>
            <a:stCxn id="10" idx="2"/>
          </p:cNvCxnSpPr>
          <p:nvPr/>
        </p:nvCxnSpPr>
        <p:spPr>
          <a:xfrm>
            <a:off x="3556338" y="1255224"/>
            <a:ext cx="79558" cy="540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651559" y="885892"/>
            <a:ext cx="20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模拟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1.2V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工作电流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/>
          <p:cNvCxnSpPr>
            <a:stCxn id="14" idx="2"/>
          </p:cNvCxnSpPr>
          <p:nvPr/>
        </p:nvCxnSpPr>
        <p:spPr>
          <a:xfrm flipH="1">
            <a:off x="4932040" y="1255224"/>
            <a:ext cx="735182" cy="733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图片 1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85782"/>
            <a:ext cx="5672335" cy="2458289"/>
          </a:xfrm>
          <a:prstGeom prst="rect">
            <a:avLst/>
          </a:prstGeom>
        </p:spPr>
      </p:pic>
      <p:sp>
        <p:nvSpPr>
          <p:cNvPr id="19" name="内容占位符 2"/>
          <p:cNvSpPr txBox="1">
            <a:spLocks/>
          </p:cNvSpPr>
          <p:nvPr/>
        </p:nvSpPr>
        <p:spPr>
          <a:xfrm>
            <a:off x="5356536" y="1795645"/>
            <a:ext cx="3618295" cy="210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能够稳定工作，并准确反映不同配置下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VMM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芯片的工作电流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83048" y="1"/>
            <a:ext cx="2060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其他工作</a:t>
            </a:r>
            <a:endParaRPr lang="zh-CN" altLang="en-US" sz="36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090"/>
            <a:ext cx="8229600" cy="1048646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后续工作计划</a:t>
            </a:r>
            <a:endParaRPr lang="zh-CN" altLang="en-US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月初将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</a:t>
            </a:r>
            <a:r>
              <a:rPr lang="en-US" altLang="zh-CN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FEB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板的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Final Design Review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FDR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工程版本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v2.3E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，设计基本完成</a:t>
            </a:r>
            <a:endParaRPr lang="en-US" altLang="zh-CN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200-300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套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p/</a:t>
            </a:r>
            <a:r>
              <a:rPr lang="en-US" altLang="zh-CN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所需的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ASIC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将于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月运到科大，我们计划于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月开始生产和测试，预计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月可以开始运往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进行</a:t>
            </a:r>
            <a:r>
              <a:rPr lang="en-US" altLang="zh-CN" dirty="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en-US" altLang="zh-C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Wedge</a:t>
            </a:r>
            <a:r>
              <a:rPr lang="zh-CN" altLang="en-US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的集成和测试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之后每三个月交付一批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200-300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套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p/</a:t>
            </a:r>
            <a:r>
              <a:rPr lang="en-US" altLang="zh-CN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工程板，预计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en-US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月交付完成。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5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2"/>
    </mc:Choice>
    <mc:Fallback xmlns="">
      <p:transition spd="slow" advTm="383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个人简介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 smtClean="0"/>
              <a:t>姓    名</a:t>
            </a:r>
            <a:r>
              <a:rPr lang="zh-CN" altLang="en-US" sz="2400" dirty="0"/>
              <a:t>：李锋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 smtClean="0"/>
              <a:t>工作</a:t>
            </a:r>
            <a:r>
              <a:rPr lang="zh-CN" altLang="en-US" sz="2400" dirty="0"/>
              <a:t>单位</a:t>
            </a:r>
            <a:r>
              <a:rPr lang="zh-CN" altLang="en-US" sz="2400" dirty="0" smtClean="0"/>
              <a:t>：中国科学技术大学</a:t>
            </a:r>
            <a:endParaRPr lang="en-US" altLang="zh-CN" sz="24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 smtClean="0"/>
              <a:t>职    位：副教授</a:t>
            </a:r>
            <a:endParaRPr lang="en-US" altLang="zh-CN" sz="24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zh-CN" sz="2400" dirty="0" smtClean="0"/>
              <a:t>E-mail</a:t>
            </a:r>
            <a:r>
              <a:rPr lang="zh-CN" altLang="en-US" sz="2400" dirty="0" smtClean="0"/>
              <a:t>：</a:t>
            </a:r>
            <a:r>
              <a:rPr lang="en-US" altLang="zh-CN" sz="2400" dirty="0" smtClean="0">
                <a:hlinkClick r:id="rId2"/>
              </a:rPr>
              <a:t>phonelee@ustc.edu.cn</a:t>
            </a:r>
            <a:endParaRPr lang="en-US" altLang="zh-CN" sz="2400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/>
              <a:t>教育</a:t>
            </a:r>
            <a:r>
              <a:rPr lang="zh-CN" altLang="en-US" sz="2400" dirty="0" smtClean="0"/>
              <a:t>经历：</a:t>
            </a:r>
            <a:r>
              <a:rPr lang="en-US" altLang="zh-CN" sz="2400" dirty="0" smtClean="0"/>
              <a:t>1998-2007</a:t>
            </a:r>
            <a:r>
              <a:rPr lang="zh-CN" altLang="en-US" sz="2400" dirty="0" smtClean="0"/>
              <a:t>，中国科学技术大学，本硕博</a:t>
            </a:r>
            <a:endParaRPr lang="en-US" altLang="zh-CN" sz="2400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/>
              <a:t>工作</a:t>
            </a:r>
            <a:r>
              <a:rPr lang="zh-CN" altLang="en-US" sz="2400" dirty="0" smtClean="0"/>
              <a:t>经历：</a:t>
            </a:r>
            <a:r>
              <a:rPr lang="en-US" altLang="zh-CN" sz="2400" dirty="0" smtClean="0"/>
              <a:t>2007</a:t>
            </a:r>
            <a:r>
              <a:rPr lang="zh-CN" altLang="en-US" sz="2400" dirty="0" smtClean="0"/>
              <a:t>年起，中国科学技术大学（</a:t>
            </a:r>
            <a:r>
              <a:rPr lang="en-US" altLang="zh-CN" sz="2400" dirty="0" smtClean="0"/>
              <a:t>2007-2009</a:t>
            </a:r>
            <a:r>
              <a:rPr lang="zh-CN" altLang="en-US" sz="2400" dirty="0" smtClean="0"/>
              <a:t>年博士后，</a:t>
            </a:r>
            <a:r>
              <a:rPr lang="en-US" altLang="zh-CN" sz="2400" dirty="0" smtClean="0"/>
              <a:t>2009</a:t>
            </a:r>
            <a:r>
              <a:rPr lang="zh-CN" altLang="en-US" sz="2400" dirty="0" smtClean="0"/>
              <a:t>年起任副教授）</a:t>
            </a:r>
            <a:endParaRPr lang="en-US" altLang="zh-CN" sz="2400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 smtClean="0"/>
              <a:t>研究</a:t>
            </a:r>
            <a:r>
              <a:rPr lang="zh-CN" altLang="en-US" sz="2400" dirty="0"/>
              <a:t>方向</a:t>
            </a:r>
            <a:r>
              <a:rPr lang="zh-CN" altLang="en-US" sz="2400" dirty="0" smtClean="0"/>
              <a:t>：高能物理实验中的电子学系统研究</a:t>
            </a:r>
            <a:endParaRPr lang="en-US" altLang="zh-CN" sz="24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zh-CN" altLang="en-US" sz="2400" dirty="0" smtClean="0"/>
              <a:t>近三年工作：</a:t>
            </a:r>
            <a:r>
              <a:rPr lang="en-US" altLang="zh-CN" sz="2400" dirty="0" smtClean="0"/>
              <a:t>ATLAS </a:t>
            </a:r>
            <a:r>
              <a:rPr lang="en-US" altLang="zh-CN" sz="2400" dirty="0"/>
              <a:t>Phase-I</a:t>
            </a:r>
            <a:r>
              <a:rPr lang="zh-CN" altLang="en-US" sz="2400" dirty="0" smtClean="0"/>
              <a:t>升级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Muon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谱仪端盖</a:t>
            </a:r>
            <a:r>
              <a:rPr lang="en-US" altLang="zh-CN" sz="2400" dirty="0" smtClean="0"/>
              <a:t>NSW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zh-CN" sz="2400" dirty="0"/>
              <a:t>	</a:t>
            </a:r>
            <a:r>
              <a:rPr lang="en-US" altLang="zh-CN" sz="2400" dirty="0" smtClean="0"/>
              <a:t>		</a:t>
            </a:r>
            <a:r>
              <a:rPr lang="zh-CN" altLang="en-US" sz="2400" dirty="0" smtClean="0"/>
              <a:t>触发系统读出电子学</a:t>
            </a:r>
            <a:endParaRPr lang="en-US" altLang="zh-CN" sz="2400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zh-CN" sz="2400" dirty="0" smtClean="0"/>
              <a:t>2017</a:t>
            </a:r>
            <a:r>
              <a:rPr lang="zh-CN" altLang="en-US" sz="2400" dirty="0" smtClean="0"/>
              <a:t>年获卓越创新中心青年优秀人才奖</a:t>
            </a:r>
            <a:endParaRPr lang="en-US" altLang="zh-CN" sz="2400" dirty="0" smtClean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zh-CN" sz="24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5" name="图片 4" descr="E:\特任副研究员\Photo-2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908720"/>
            <a:ext cx="1962100" cy="210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09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在研项目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b="1" dirty="0"/>
              <a:t>ATLAS Phase 1 Muon</a:t>
            </a:r>
            <a:r>
              <a:rPr lang="zh-CN" altLang="zh-CN" b="1" dirty="0"/>
              <a:t>谱仪端盖</a:t>
            </a:r>
            <a:r>
              <a:rPr lang="en-US" altLang="zh-CN" b="1" dirty="0"/>
              <a:t>NSW</a:t>
            </a:r>
            <a:r>
              <a:rPr lang="zh-CN" altLang="zh-CN" b="1" dirty="0"/>
              <a:t>触发系统</a:t>
            </a:r>
            <a:r>
              <a:rPr lang="zh-CN" altLang="zh-CN" b="1" dirty="0" smtClean="0"/>
              <a:t>研究</a:t>
            </a:r>
            <a:r>
              <a:rPr lang="zh-CN" altLang="en-US" b="1" dirty="0" smtClean="0"/>
              <a:t>（</a:t>
            </a:r>
            <a:r>
              <a:rPr lang="en-US" altLang="zh-CN" b="1" dirty="0"/>
              <a:t>2015.01-2019.12</a:t>
            </a:r>
            <a:r>
              <a:rPr lang="zh-CN" altLang="en-US" b="1" dirty="0" smtClean="0"/>
              <a:t>）</a:t>
            </a:r>
            <a:r>
              <a:rPr lang="zh-CN" altLang="zh-CN" b="1" dirty="0" smtClean="0"/>
              <a:t>、</a:t>
            </a:r>
            <a:r>
              <a:rPr lang="zh-CN" altLang="zh-CN" b="1" dirty="0"/>
              <a:t>国家自然科学基金委员会、基金委重大国际合作项目（</a:t>
            </a:r>
            <a:r>
              <a:rPr lang="en-US" altLang="zh-CN" b="1" dirty="0"/>
              <a:t>11461141010</a:t>
            </a:r>
            <a:r>
              <a:rPr lang="zh-CN" altLang="zh-CN" b="1" dirty="0"/>
              <a:t>）</a:t>
            </a:r>
            <a:r>
              <a:rPr lang="zh-CN" altLang="zh-CN" b="1" dirty="0" smtClean="0"/>
              <a:t>、总</a:t>
            </a:r>
            <a:r>
              <a:rPr lang="zh-CN" altLang="zh-CN" b="1" dirty="0"/>
              <a:t>经费</a:t>
            </a:r>
            <a:r>
              <a:rPr lang="en-US" altLang="zh-CN" b="1" dirty="0"/>
              <a:t>1100</a:t>
            </a:r>
            <a:r>
              <a:rPr lang="zh-CN" altLang="zh-CN" b="1" dirty="0" smtClean="0"/>
              <a:t>万</a:t>
            </a:r>
            <a:r>
              <a:rPr lang="zh-CN" altLang="en-US" b="1" dirty="0" smtClean="0"/>
              <a:t>、</a:t>
            </a:r>
            <a:r>
              <a:rPr lang="zh-CN" altLang="en-US" b="1" dirty="0"/>
              <a:t>研究骨干（主要负责前端电子学</a:t>
            </a:r>
            <a:r>
              <a:rPr lang="zh-CN" altLang="en-US" b="1" dirty="0" smtClean="0"/>
              <a:t>设计、生产和调试，多</a:t>
            </a:r>
            <a:r>
              <a:rPr lang="zh-CN" altLang="en-US" b="1" dirty="0"/>
              <a:t>通道自动扫描测试系统的建设</a:t>
            </a:r>
            <a:r>
              <a:rPr lang="zh-CN" altLang="en-US" b="1" dirty="0" smtClean="0"/>
              <a:t>）</a:t>
            </a:r>
            <a:endParaRPr lang="en-US" altLang="zh-CN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zh-CN" altLang="en-US" b="1" dirty="0"/>
              <a:t>无线快瞬态前端电子学</a:t>
            </a:r>
            <a:r>
              <a:rPr lang="zh-CN" altLang="en-US" b="1" dirty="0" smtClean="0"/>
              <a:t>研究（</a:t>
            </a:r>
            <a:r>
              <a:rPr lang="en-US" altLang="zh-CN" b="1" dirty="0"/>
              <a:t>2016.01—2018.12</a:t>
            </a:r>
            <a:r>
              <a:rPr lang="zh-CN" altLang="en-US" b="1" dirty="0" smtClean="0"/>
              <a:t>），中国</a:t>
            </a:r>
            <a:r>
              <a:rPr lang="zh-CN" altLang="en-US" b="1" dirty="0"/>
              <a:t>科学技术大学重要方向项目培育</a:t>
            </a:r>
            <a:r>
              <a:rPr lang="zh-CN" altLang="en-US" b="1" dirty="0" smtClean="0"/>
              <a:t>基金，</a:t>
            </a:r>
            <a:r>
              <a:rPr lang="en-US" altLang="zh-CN" b="1" dirty="0"/>
              <a:t>8</a:t>
            </a:r>
            <a:r>
              <a:rPr lang="en-US" altLang="zh-CN" b="1" dirty="0" smtClean="0"/>
              <a:t>0</a:t>
            </a:r>
            <a:r>
              <a:rPr lang="zh-CN" altLang="en-US" b="1" dirty="0" smtClean="0"/>
              <a:t>万，项目负责人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5F00D-BB2D-4E1A-80D4-61EF4400085F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85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发表文章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93010"/>
            <a:ext cx="91440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1600" dirty="0" smtClean="0">
                <a:solidFill>
                  <a:srgbClr val="FF0000"/>
                </a:solidFill>
              </a:rPr>
              <a:t>1.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Li </a:t>
            </a:r>
            <a:r>
              <a:rPr lang="en-US" altLang="zh-CN" sz="1600" b="1" dirty="0">
                <a:solidFill>
                  <a:srgbClr val="FF0000"/>
                </a:solidFill>
              </a:rPr>
              <a:t>F#</a:t>
            </a:r>
            <a:r>
              <a:rPr lang="en-US" altLang="zh-CN" sz="1600" dirty="0">
                <a:solidFill>
                  <a:srgbClr val="FF0000"/>
                </a:solidFill>
              </a:rPr>
              <a:t>; Hu K; Wang X; Lu HB; Wang XX; Yang H; </a:t>
            </a:r>
            <a:r>
              <a:rPr lang="en-US" altLang="zh-CN" sz="1600" dirty="0" err="1">
                <a:solidFill>
                  <a:srgbClr val="FF0000"/>
                </a:solidFill>
              </a:rPr>
              <a:t>Geng</a:t>
            </a:r>
            <a:r>
              <a:rPr lang="en-US" altLang="zh-CN" sz="1600" dirty="0">
                <a:solidFill>
                  <a:srgbClr val="FF0000"/>
                </a:solidFill>
              </a:rPr>
              <a:t> TR; Miao P; </a:t>
            </a:r>
            <a:r>
              <a:rPr lang="en-US" altLang="zh-CN" sz="1600" dirty="0" err="1">
                <a:solidFill>
                  <a:srgbClr val="FF0000"/>
                </a:solidFill>
              </a:rPr>
              <a:t>Jin</a:t>
            </a:r>
            <a:r>
              <a:rPr lang="en-US" altLang="zh-CN" sz="1600" dirty="0">
                <a:solidFill>
                  <a:srgbClr val="FF0000"/>
                </a:solidFill>
              </a:rPr>
              <a:t> G. Performance of pad Front End Board for small-strip Thin Gap Chamber with Cosmic Ray Muons, IEEE Transactions on Nuclear Science. 2018, 65(1):597-603, Jan </a:t>
            </a:r>
            <a:r>
              <a:rPr lang="en-US" altLang="zh-CN" sz="1600" dirty="0" smtClean="0">
                <a:solidFill>
                  <a:srgbClr val="FF0000"/>
                </a:solidFill>
              </a:rPr>
              <a:t>2018</a:t>
            </a:r>
          </a:p>
          <a:p>
            <a:pPr marL="0" indent="0">
              <a:buNone/>
            </a:pPr>
            <a:r>
              <a:rPr lang="en-US" altLang="zh-CN" sz="1600" dirty="0" smtClean="0">
                <a:solidFill>
                  <a:srgbClr val="FF0000"/>
                </a:solidFill>
              </a:rPr>
              <a:t>2</a:t>
            </a:r>
            <a:r>
              <a:rPr lang="en-US" altLang="zh-CN" sz="1600" dirty="0">
                <a:solidFill>
                  <a:srgbClr val="FF0000"/>
                </a:solidFill>
              </a:rPr>
              <a:t>. </a:t>
            </a:r>
            <a:r>
              <a:rPr lang="en-US" altLang="zh-CN" sz="1600" dirty="0" err="1">
                <a:solidFill>
                  <a:srgbClr val="FF0000"/>
                </a:solidFill>
              </a:rPr>
              <a:t>Shenquan</a:t>
            </a:r>
            <a:r>
              <a:rPr lang="en-US" altLang="zh-CN" sz="1600" dirty="0">
                <a:solidFill>
                  <a:srgbClr val="FF0000"/>
                </a:solidFill>
              </a:rPr>
              <a:t> Liu#, </a:t>
            </a:r>
            <a:r>
              <a:rPr lang="en-US" altLang="zh-CN" sz="1600" b="1" dirty="0">
                <a:solidFill>
                  <a:srgbClr val="FF0000"/>
                </a:solidFill>
              </a:rPr>
              <a:t>Feng Li*</a:t>
            </a:r>
            <a:r>
              <a:rPr lang="en-US" altLang="zh-CN" sz="1600" dirty="0">
                <a:solidFill>
                  <a:srgbClr val="FF0000"/>
                </a:solidFill>
              </a:rPr>
              <a:t>, Peng Miao, </a:t>
            </a:r>
            <a:r>
              <a:rPr lang="en-US" altLang="zh-CN" sz="1600" dirty="0" err="1">
                <a:solidFill>
                  <a:srgbClr val="FF0000"/>
                </a:solidFill>
              </a:rPr>
              <a:t>Zhilei</a:t>
            </a:r>
            <a:r>
              <a:rPr lang="en-US" altLang="zh-CN" sz="1600" dirty="0">
                <a:solidFill>
                  <a:srgbClr val="FF0000"/>
                </a:solidFill>
              </a:rPr>
              <a:t> Zhang, </a:t>
            </a:r>
            <a:r>
              <a:rPr lang="en-US" altLang="zh-CN" sz="1600" dirty="0" err="1">
                <a:solidFill>
                  <a:srgbClr val="FF0000"/>
                </a:solidFill>
              </a:rPr>
              <a:t>Xinxin</a:t>
            </a:r>
            <a:r>
              <a:rPr lang="en-US" altLang="zh-CN" sz="1600" dirty="0">
                <a:solidFill>
                  <a:srgbClr val="FF0000"/>
                </a:solidFill>
              </a:rPr>
              <a:t> Wang, </a:t>
            </a:r>
            <a:r>
              <a:rPr lang="en-US" altLang="zh-CN" sz="1600" dirty="0" err="1">
                <a:solidFill>
                  <a:srgbClr val="FF0000"/>
                </a:solidFill>
              </a:rPr>
              <a:t>Tianru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Geng</a:t>
            </a:r>
            <a:r>
              <a:rPr lang="en-US" altLang="zh-CN" sz="1600" dirty="0">
                <a:solidFill>
                  <a:srgbClr val="FF0000"/>
                </a:solidFill>
              </a:rPr>
              <a:t>, </a:t>
            </a:r>
            <a:r>
              <a:rPr lang="en-US" altLang="zh-CN" sz="1600" dirty="0" err="1">
                <a:solidFill>
                  <a:srgbClr val="FF0000"/>
                </a:solidFill>
              </a:rPr>
              <a:t>Shuang</a:t>
            </a:r>
            <a:r>
              <a:rPr lang="en-US" altLang="zh-CN" sz="1600" dirty="0">
                <a:solidFill>
                  <a:srgbClr val="FF0000"/>
                </a:solidFill>
              </a:rPr>
              <a:t> Zhou, Xiao Zhao, </a:t>
            </a:r>
            <a:r>
              <a:rPr lang="en-US" altLang="zh-CN" sz="1600" dirty="0" err="1">
                <a:solidFill>
                  <a:srgbClr val="FF0000"/>
                </a:solidFill>
              </a:rPr>
              <a:t>Yanyun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err="1">
                <a:solidFill>
                  <a:srgbClr val="FF0000"/>
                </a:solidFill>
              </a:rPr>
              <a:t>Duan</a:t>
            </a:r>
            <a:r>
              <a:rPr lang="en-US" altLang="zh-CN" sz="1600" dirty="0">
                <a:solidFill>
                  <a:srgbClr val="FF0000"/>
                </a:solidFill>
              </a:rPr>
              <a:t>, and </a:t>
            </a:r>
            <a:r>
              <a:rPr lang="en-US" altLang="zh-CN" sz="1600" dirty="0" err="1">
                <a:solidFill>
                  <a:srgbClr val="FF0000"/>
                </a:solidFill>
              </a:rPr>
              <a:t>Jin</a:t>
            </a:r>
            <a:r>
              <a:rPr lang="en-US" altLang="zh-CN" sz="1600" dirty="0">
                <a:solidFill>
                  <a:srgbClr val="FF0000"/>
                </a:solidFill>
              </a:rPr>
              <a:t> Ge, Note: Development of </a:t>
            </a:r>
            <a:r>
              <a:rPr lang="en-US" altLang="zh-CN" sz="1600" dirty="0" err="1">
                <a:solidFill>
                  <a:srgbClr val="FF0000"/>
                </a:solidFill>
              </a:rPr>
              <a:t>sTGC</a:t>
            </a:r>
            <a:r>
              <a:rPr lang="en-US" altLang="zh-CN" sz="1600" dirty="0">
                <a:solidFill>
                  <a:srgbClr val="FF0000"/>
                </a:solidFill>
              </a:rPr>
              <a:t> strip front-end readout prototype for ATLAS New Small Wheel Upgrade, REVIEW OF SCIENTIFIC INSTRUMENTS, </a:t>
            </a:r>
            <a:r>
              <a:rPr lang="en-US" altLang="zh-CN" sz="1600" dirty="0" smtClean="0">
                <a:solidFill>
                  <a:srgbClr val="FF0000"/>
                </a:solidFill>
              </a:rPr>
              <a:t>Proof approved</a:t>
            </a:r>
          </a:p>
          <a:p>
            <a:pPr marL="0" indent="0">
              <a:buNone/>
            </a:pPr>
            <a:r>
              <a:rPr lang="en-US" altLang="zh-CN" sz="1600" dirty="0" smtClean="0">
                <a:solidFill>
                  <a:srgbClr val="002060"/>
                </a:solidFill>
              </a:rPr>
              <a:t>3</a:t>
            </a:r>
            <a:r>
              <a:rPr lang="en-US" altLang="zh-CN" sz="1600" dirty="0">
                <a:solidFill>
                  <a:srgbClr val="002060"/>
                </a:solidFill>
              </a:rPr>
              <a:t>. </a:t>
            </a:r>
            <a:r>
              <a:rPr lang="en-US" altLang="zh-CN" sz="1600" dirty="0" err="1">
                <a:solidFill>
                  <a:srgbClr val="002060"/>
                </a:solidFill>
              </a:rPr>
              <a:t>Houbing</a:t>
            </a:r>
            <a:r>
              <a:rPr lang="en-US" altLang="zh-CN" sz="1600" dirty="0">
                <a:solidFill>
                  <a:srgbClr val="002060"/>
                </a:solidFill>
              </a:rPr>
              <a:t> Lu, </a:t>
            </a:r>
            <a:r>
              <a:rPr lang="en-US" altLang="zh-CN" sz="1600" b="1" dirty="0">
                <a:solidFill>
                  <a:srgbClr val="002060"/>
                </a:solidFill>
              </a:rPr>
              <a:t>Feng Li*</a:t>
            </a:r>
            <a:r>
              <a:rPr lang="en-US" altLang="zh-CN" sz="1600" dirty="0">
                <a:solidFill>
                  <a:srgbClr val="002060"/>
                </a:solidFill>
              </a:rPr>
              <a:t>, Peng Miao, Kun Hu, </a:t>
            </a:r>
            <a:r>
              <a:rPr lang="en-US" altLang="zh-CN" sz="1600" dirty="0" err="1">
                <a:solidFill>
                  <a:srgbClr val="002060"/>
                </a:solidFill>
              </a:rPr>
              <a:t>Zhilei</a:t>
            </a:r>
            <a:r>
              <a:rPr lang="en-US" altLang="zh-CN" sz="1600" dirty="0">
                <a:solidFill>
                  <a:srgbClr val="002060"/>
                </a:solidFill>
              </a:rPr>
              <a:t> Zhang, </a:t>
            </a:r>
            <a:r>
              <a:rPr lang="en-US" altLang="zh-CN" sz="1600" dirty="0" err="1">
                <a:solidFill>
                  <a:srgbClr val="002060"/>
                </a:solidFill>
              </a:rPr>
              <a:t>Rongqi</a:t>
            </a:r>
            <a:r>
              <a:rPr lang="en-US" altLang="zh-CN" sz="1600" dirty="0">
                <a:solidFill>
                  <a:srgbClr val="002060"/>
                </a:solidFill>
              </a:rPr>
              <a:t> Sun, </a:t>
            </a:r>
            <a:r>
              <a:rPr lang="en-US" altLang="zh-CN" sz="1600" dirty="0" err="1">
                <a:solidFill>
                  <a:srgbClr val="002060"/>
                </a:solidFill>
              </a:rPr>
              <a:t>Qingli</a:t>
            </a:r>
            <a:r>
              <a:rPr lang="en-US" altLang="zh-CN" sz="1600" dirty="0">
                <a:solidFill>
                  <a:srgbClr val="002060"/>
                </a:solidFill>
              </a:rPr>
              <a:t> Ma, and Ge </a:t>
            </a:r>
            <a:r>
              <a:rPr lang="en-US" altLang="zh-CN" sz="1600" dirty="0" err="1">
                <a:solidFill>
                  <a:srgbClr val="002060"/>
                </a:solidFill>
              </a:rPr>
              <a:t>Jin</a:t>
            </a:r>
            <a:r>
              <a:rPr lang="en-US" altLang="zh-CN" sz="1600" dirty="0">
                <a:solidFill>
                  <a:srgbClr val="002060"/>
                </a:solidFill>
              </a:rPr>
              <a:t>. Development of FEB Configuration Test Board for ATLAS NSW Upgrade. IEEE Transactions on Nuclear Science. </a:t>
            </a:r>
            <a:r>
              <a:rPr lang="en-US" altLang="zh-CN" sz="1600" dirty="0">
                <a:solidFill>
                  <a:srgbClr val="FF0000"/>
                </a:solidFill>
              </a:rPr>
              <a:t>Revised</a:t>
            </a:r>
            <a:endParaRPr lang="zh-CN" altLang="zh-CN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rgbClr val="002060"/>
                </a:solidFill>
              </a:rPr>
              <a:t>4. </a:t>
            </a:r>
            <a:r>
              <a:rPr lang="en-US" altLang="zh-CN" sz="1600" dirty="0" err="1">
                <a:solidFill>
                  <a:srgbClr val="002060"/>
                </a:solidFill>
              </a:rPr>
              <a:t>Xinxin</a:t>
            </a:r>
            <a:r>
              <a:rPr lang="en-US" altLang="zh-CN" sz="1600" dirty="0">
                <a:solidFill>
                  <a:srgbClr val="002060"/>
                </a:solidFill>
              </a:rPr>
              <a:t> Wang#, </a:t>
            </a:r>
            <a:r>
              <a:rPr lang="en-US" altLang="zh-CN" sz="1600" b="1" dirty="0">
                <a:solidFill>
                  <a:srgbClr val="002060"/>
                </a:solidFill>
              </a:rPr>
              <a:t>Feng Li*</a:t>
            </a:r>
            <a:r>
              <a:rPr lang="en-US" altLang="zh-CN" sz="1600" dirty="0">
                <a:solidFill>
                  <a:srgbClr val="002060"/>
                </a:solidFill>
              </a:rPr>
              <a:t>, </a:t>
            </a:r>
            <a:r>
              <a:rPr lang="en-US" altLang="zh-CN" sz="1600" dirty="0" err="1">
                <a:solidFill>
                  <a:srgbClr val="002060"/>
                </a:solidFill>
              </a:rPr>
              <a:t>Shengquan</a:t>
            </a:r>
            <a:r>
              <a:rPr lang="en-US" altLang="zh-CN" sz="1600" dirty="0">
                <a:solidFill>
                  <a:srgbClr val="002060"/>
                </a:solidFill>
              </a:rPr>
              <a:t> Liu, </a:t>
            </a:r>
            <a:r>
              <a:rPr lang="en-US" altLang="zh-CN" sz="1600" dirty="0" err="1">
                <a:solidFill>
                  <a:srgbClr val="002060"/>
                </a:solidFill>
              </a:rPr>
              <a:t>PengMiao</a:t>
            </a:r>
            <a:r>
              <a:rPr lang="en-US" altLang="zh-CN" sz="1600" dirty="0">
                <a:solidFill>
                  <a:srgbClr val="002060"/>
                </a:solidFill>
              </a:rPr>
              <a:t>, </a:t>
            </a:r>
            <a:r>
              <a:rPr lang="en-US" altLang="zh-CN" sz="1600" dirty="0" err="1">
                <a:solidFill>
                  <a:srgbClr val="002060"/>
                </a:solidFill>
              </a:rPr>
              <a:t>Zhilei</a:t>
            </a:r>
            <a:r>
              <a:rPr lang="en-US" altLang="zh-CN" sz="1600" dirty="0">
                <a:solidFill>
                  <a:srgbClr val="002060"/>
                </a:solidFill>
              </a:rPr>
              <a:t> Zhang, </a:t>
            </a:r>
            <a:r>
              <a:rPr lang="en-US" altLang="zh-CN" sz="1600" dirty="0" err="1">
                <a:solidFill>
                  <a:srgbClr val="002060"/>
                </a:solidFill>
              </a:rPr>
              <a:t>Tianru</a:t>
            </a:r>
            <a:r>
              <a:rPr lang="en-US" altLang="zh-CN" sz="1600" dirty="0">
                <a:solidFill>
                  <a:srgbClr val="002060"/>
                </a:solidFill>
              </a:rPr>
              <a:t> </a:t>
            </a:r>
            <a:r>
              <a:rPr lang="en-US" altLang="zh-CN" sz="1600" dirty="0" err="1">
                <a:solidFill>
                  <a:srgbClr val="002060"/>
                </a:solidFill>
              </a:rPr>
              <a:t>Geng</a:t>
            </a:r>
            <a:r>
              <a:rPr lang="en-US" altLang="zh-CN" sz="1600" dirty="0">
                <a:solidFill>
                  <a:srgbClr val="002060"/>
                </a:solidFill>
              </a:rPr>
              <a:t>, </a:t>
            </a:r>
            <a:r>
              <a:rPr lang="en-US" altLang="zh-CN" sz="1600" dirty="0" err="1">
                <a:solidFill>
                  <a:srgbClr val="002060"/>
                </a:solidFill>
              </a:rPr>
              <a:t>Shuang</a:t>
            </a:r>
            <a:r>
              <a:rPr lang="en-US" altLang="zh-CN" sz="1600" dirty="0">
                <a:solidFill>
                  <a:srgbClr val="002060"/>
                </a:solidFill>
              </a:rPr>
              <a:t> Zhou, and Ge </a:t>
            </a:r>
            <a:r>
              <a:rPr lang="en-US" altLang="zh-CN" sz="1600" dirty="0" err="1">
                <a:solidFill>
                  <a:srgbClr val="002060"/>
                </a:solidFill>
              </a:rPr>
              <a:t>Jin</a:t>
            </a:r>
            <a:r>
              <a:rPr lang="en-US" altLang="zh-CN" sz="1600" dirty="0">
                <a:solidFill>
                  <a:srgbClr val="002060"/>
                </a:solidFill>
              </a:rPr>
              <a:t>. A Scanning Test System of p/</a:t>
            </a:r>
            <a:r>
              <a:rPr lang="en-US" altLang="zh-CN" sz="1600" dirty="0" err="1">
                <a:solidFill>
                  <a:srgbClr val="002060"/>
                </a:solidFill>
              </a:rPr>
              <a:t>sFEB</a:t>
            </a:r>
            <a:r>
              <a:rPr lang="en-US" altLang="zh-CN" sz="1600" dirty="0">
                <a:solidFill>
                  <a:srgbClr val="002060"/>
                </a:solidFill>
              </a:rPr>
              <a:t> Based on FPGA XADC for the ATLAS Phase-I </a:t>
            </a:r>
            <a:r>
              <a:rPr lang="en-US" altLang="zh-CN" sz="1600" dirty="0" err="1">
                <a:solidFill>
                  <a:srgbClr val="002060"/>
                </a:solidFill>
              </a:rPr>
              <a:t>sTGC</a:t>
            </a:r>
            <a:r>
              <a:rPr lang="en-US" altLang="zh-CN" sz="1600" dirty="0">
                <a:solidFill>
                  <a:srgbClr val="002060"/>
                </a:solidFill>
              </a:rPr>
              <a:t> Upgrade. IEEE Transactions on Nuclear Science. </a:t>
            </a:r>
            <a:r>
              <a:rPr lang="en-US" altLang="zh-CN" sz="1600" dirty="0">
                <a:solidFill>
                  <a:srgbClr val="FF0000"/>
                </a:solidFill>
              </a:rPr>
              <a:t>Revised</a:t>
            </a:r>
            <a:endParaRPr lang="zh-CN" altLang="zh-CN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600" dirty="0"/>
              <a:t>5. </a:t>
            </a:r>
            <a:r>
              <a:rPr lang="en-US" altLang="zh-CN" sz="1600" dirty="0" err="1"/>
              <a:t>Zhilei</a:t>
            </a:r>
            <a:r>
              <a:rPr lang="en-US" altLang="zh-CN" sz="1600" dirty="0"/>
              <a:t> Zhang#, Peng Miao, </a:t>
            </a:r>
            <a:r>
              <a:rPr lang="en-US" altLang="zh-CN" sz="1600" dirty="0" err="1"/>
              <a:t>Houbing</a:t>
            </a:r>
            <a:r>
              <a:rPr lang="en-US" altLang="zh-CN" sz="1600" dirty="0"/>
              <a:t> Lu, Kun Hu,</a:t>
            </a:r>
            <a:r>
              <a:rPr lang="en-US" altLang="zh-CN" sz="1600" b="1" dirty="0"/>
              <a:t> Feng Li</a:t>
            </a:r>
            <a:r>
              <a:rPr lang="en-US" altLang="zh-CN" sz="1600" dirty="0"/>
              <a:t>*, Ge </a:t>
            </a:r>
            <a:r>
              <a:rPr lang="en-US" altLang="zh-CN" sz="1600" dirty="0" err="1"/>
              <a:t>Jin</a:t>
            </a:r>
            <a:r>
              <a:rPr lang="en-US" altLang="zh-CN" sz="1600" dirty="0"/>
              <a:t>. A low power DAQ system with high-speed storage for submersible buoy, IEEE Transactions on Nuclear Science. </a:t>
            </a:r>
            <a:r>
              <a:rPr lang="en-US" altLang="zh-CN" sz="1600" dirty="0" smtClean="0">
                <a:solidFill>
                  <a:srgbClr val="FF0000"/>
                </a:solidFill>
              </a:rPr>
              <a:t>Under Revision</a:t>
            </a:r>
          </a:p>
          <a:p>
            <a:pPr marL="0" indent="0">
              <a:buNone/>
            </a:pPr>
            <a:r>
              <a:rPr lang="en-US" altLang="zh-CN" sz="1600" dirty="0" smtClean="0"/>
              <a:t>6</a:t>
            </a:r>
            <a:r>
              <a:rPr lang="en-US" altLang="zh-CN" sz="1600" dirty="0"/>
              <a:t>. Peng Miao#, </a:t>
            </a:r>
            <a:r>
              <a:rPr lang="en-US" altLang="zh-CN" sz="1600" b="1" dirty="0"/>
              <a:t>Feng Li*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ShengQuan</a:t>
            </a:r>
            <a:r>
              <a:rPr lang="en-US" altLang="zh-CN" sz="1600" dirty="0"/>
              <a:t> Liu, </a:t>
            </a:r>
            <a:r>
              <a:rPr lang="en-US" altLang="zh-CN" sz="1600" dirty="0" err="1"/>
              <a:t>ZhiLei</a:t>
            </a:r>
            <a:r>
              <a:rPr lang="en-US" altLang="zh-CN" sz="1600" dirty="0"/>
              <a:t> Zhang, </a:t>
            </a:r>
            <a:r>
              <a:rPr lang="en-US" altLang="zh-CN" sz="1600" dirty="0" err="1"/>
              <a:t>Tianru</a:t>
            </a:r>
            <a:r>
              <a:rPr lang="en-US" altLang="zh-CN" sz="1600" dirty="0"/>
              <a:t> </a:t>
            </a:r>
            <a:r>
              <a:rPr lang="en-US" altLang="zh-CN" sz="1600" dirty="0" err="1"/>
              <a:t>Geng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Xinxin</a:t>
            </a:r>
            <a:r>
              <a:rPr lang="en-US" altLang="zh-CN" sz="1600" dirty="0"/>
              <a:t> Wang, </a:t>
            </a:r>
            <a:r>
              <a:rPr lang="en-US" altLang="zh-CN" sz="1600" dirty="0" err="1"/>
              <a:t>Shuang</a:t>
            </a:r>
            <a:r>
              <a:rPr lang="en-US" altLang="zh-CN" sz="1600" dirty="0"/>
              <a:t> Zhou, Ge </a:t>
            </a:r>
            <a:r>
              <a:rPr lang="en-US" altLang="zh-CN" sz="1600" dirty="0" err="1"/>
              <a:t>Jin</a:t>
            </a:r>
            <a:r>
              <a:rPr lang="en-US" altLang="zh-CN" sz="1600" dirty="0"/>
              <a:t>. An </a:t>
            </a:r>
            <a:r>
              <a:rPr lang="en-US" altLang="zh-CN" sz="1600" dirty="0" err="1"/>
              <a:t>sTGC</a:t>
            </a:r>
            <a:r>
              <a:rPr lang="en-US" altLang="zh-CN" sz="1600" dirty="0"/>
              <a:t> Prototype Readout System for ATLAS New-Small-Wheel Upgrade, IEEE Transactions on Nuclear Science. </a:t>
            </a:r>
            <a:r>
              <a:rPr lang="en-US" altLang="zh-CN" sz="1600" dirty="0" smtClean="0">
                <a:solidFill>
                  <a:srgbClr val="FF0000"/>
                </a:solidFill>
              </a:rPr>
              <a:t>Under Revision</a:t>
            </a:r>
          </a:p>
          <a:p>
            <a:pPr marL="0" indent="0">
              <a:buNone/>
            </a:pPr>
            <a:r>
              <a:rPr lang="en-US" altLang="zh-CN" sz="1600" dirty="0" smtClean="0"/>
              <a:t>7</a:t>
            </a:r>
            <a:r>
              <a:rPr lang="en-US" altLang="zh-CN" sz="1600" dirty="0"/>
              <a:t>. Wang X#; Hu K; Lu HB; Liu SQ; Miao P; Wang XX; </a:t>
            </a:r>
            <a:r>
              <a:rPr lang="en-US" altLang="zh-CN" sz="1600" dirty="0" err="1"/>
              <a:t>Geng</a:t>
            </a:r>
            <a:r>
              <a:rPr lang="en-US" altLang="zh-CN" sz="1600" dirty="0"/>
              <a:t> TR; Yang H; </a:t>
            </a:r>
            <a:r>
              <a:rPr lang="en-US" altLang="zh-CN" sz="1600" dirty="0" err="1"/>
              <a:t>Jin</a:t>
            </a:r>
            <a:r>
              <a:rPr lang="en-US" altLang="zh-CN" sz="1600" dirty="0"/>
              <a:t> G; </a:t>
            </a:r>
            <a:r>
              <a:rPr lang="en-US" altLang="zh-CN" sz="1600" b="1" dirty="0"/>
              <a:t>Li F*</a:t>
            </a:r>
            <a:r>
              <a:rPr lang="en-US" altLang="zh-CN" sz="1600" dirty="0"/>
              <a:t>. Note: A prototype design of pads front-end board for </a:t>
            </a:r>
            <a:r>
              <a:rPr lang="en-US" altLang="zh-CN" sz="1600" dirty="0" err="1"/>
              <a:t>sTGC</a:t>
            </a:r>
            <a:r>
              <a:rPr lang="en-US" altLang="zh-CN" sz="1600" dirty="0"/>
              <a:t>, REVIEW OF SCIENTIFIC INSTRUMENTS, </a:t>
            </a:r>
            <a:r>
              <a:rPr lang="en-US" altLang="zh-CN" sz="1600" dirty="0">
                <a:solidFill>
                  <a:srgbClr val="FF0000"/>
                </a:solidFill>
              </a:rPr>
              <a:t>Submitted. </a:t>
            </a:r>
            <a:endParaRPr lang="zh-CN" altLang="zh-CN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1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-18752"/>
            <a:ext cx="8229600" cy="1013917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总  结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楷体_GB2312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 smtClean="0"/>
              <a:t>已经完成前端板</a:t>
            </a:r>
            <a:r>
              <a:rPr lang="en-US" altLang="zh-CN" dirty="0" smtClean="0"/>
              <a:t>p/</a:t>
            </a:r>
            <a:r>
              <a:rPr lang="en-US" altLang="zh-CN" dirty="0" err="1" smtClean="0"/>
              <a:t>sFEB</a:t>
            </a:r>
            <a:r>
              <a:rPr lang="zh-CN" altLang="en-US" dirty="0" smtClean="0"/>
              <a:t>设计工作，并能跟其他单位设计的电子学子系统完美配合，</a:t>
            </a:r>
            <a:r>
              <a:rPr lang="zh-CN" altLang="en-US" dirty="0" smtClean="0"/>
              <a:t>实现所有预定功能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设计完成了</a:t>
            </a:r>
            <a:r>
              <a:rPr lang="en-US" altLang="zh-CN" dirty="0" smtClean="0"/>
              <a:t>FEB</a:t>
            </a:r>
            <a:r>
              <a:rPr lang="zh-CN" altLang="en-US" dirty="0" smtClean="0"/>
              <a:t>测试板，用于交付前对前端板</a:t>
            </a:r>
            <a:r>
              <a:rPr lang="en-US" altLang="zh-CN" dirty="0" smtClean="0"/>
              <a:t>FEB</a:t>
            </a:r>
            <a:r>
              <a:rPr lang="zh-CN" altLang="en-US" dirty="0" smtClean="0"/>
              <a:t>进行测试。</a:t>
            </a:r>
            <a:endParaRPr lang="en-US" altLang="zh-CN" dirty="0" smtClean="0"/>
          </a:p>
          <a:p>
            <a:r>
              <a:rPr lang="zh-CN" altLang="en-US" dirty="0" smtClean="0"/>
              <a:t>设计完成了</a:t>
            </a:r>
            <a:r>
              <a:rPr lang="en-US" altLang="zh-CN" dirty="0" smtClean="0"/>
              <a:t>VMM/ROC</a:t>
            </a:r>
            <a:r>
              <a:rPr lang="zh-CN" altLang="en-US" dirty="0" smtClean="0"/>
              <a:t>芯片测试板，在焊接前对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进行初步的功能测试和筛查。</a:t>
            </a:r>
            <a:endParaRPr lang="en-US" altLang="zh-CN" dirty="0" smtClean="0"/>
          </a:p>
          <a:p>
            <a:r>
              <a:rPr lang="zh-CN" altLang="en-US" dirty="0" smtClean="0"/>
              <a:t>已经做好了大规模生产的准备，静</a:t>
            </a:r>
            <a:r>
              <a:rPr lang="zh-CN" altLang="en-US" dirty="0" smtClean="0"/>
              <a:t>待</a:t>
            </a:r>
            <a:r>
              <a:rPr lang="zh-CN" altLang="en-US" dirty="0" smtClean="0"/>
              <a:t>芯片和具体生产任务。</a:t>
            </a:r>
            <a:endParaRPr lang="en-US" altLang="zh-CN" dirty="0" smtClean="0"/>
          </a:p>
          <a:p>
            <a:r>
              <a:rPr lang="en-US" altLang="zh-CN" dirty="0" smtClean="0"/>
              <a:t>2017.10-2018.09</a:t>
            </a:r>
            <a:r>
              <a:rPr lang="zh-CN" altLang="en-US" dirty="0" smtClean="0"/>
              <a:t>期间发表</a:t>
            </a:r>
            <a:r>
              <a:rPr lang="en-US" altLang="zh-CN" dirty="0" smtClean="0"/>
              <a:t>TNS</a:t>
            </a:r>
            <a:r>
              <a:rPr lang="zh-CN" altLang="en-US" dirty="0" smtClean="0"/>
              <a:t>文章</a:t>
            </a:r>
            <a:r>
              <a:rPr lang="en-US" altLang="zh-CN" dirty="0" smtClean="0"/>
              <a:t>1</a:t>
            </a:r>
            <a:r>
              <a:rPr lang="zh-CN" altLang="en-US" dirty="0" smtClean="0"/>
              <a:t>篇，</a:t>
            </a:r>
            <a:r>
              <a:rPr lang="en-US" altLang="zh-CN" dirty="0" smtClean="0"/>
              <a:t>RSI</a:t>
            </a:r>
            <a:r>
              <a:rPr lang="zh-CN" altLang="en-US" dirty="0" smtClean="0"/>
              <a:t>文章</a:t>
            </a:r>
            <a:r>
              <a:rPr lang="en-US" altLang="zh-CN" dirty="0" smtClean="0"/>
              <a:t>1</a:t>
            </a:r>
            <a:r>
              <a:rPr lang="zh-CN" altLang="en-US" dirty="0" smtClean="0"/>
              <a:t>篇已接收，另有</a:t>
            </a:r>
            <a:r>
              <a:rPr lang="en-US" altLang="zh-CN" dirty="0" smtClean="0"/>
              <a:t>4</a:t>
            </a:r>
            <a:r>
              <a:rPr lang="zh-CN" altLang="en-US" dirty="0" smtClean="0"/>
              <a:t>篇</a:t>
            </a:r>
            <a:r>
              <a:rPr lang="en-US" altLang="zh-CN" dirty="0" smtClean="0"/>
              <a:t>TNS</a:t>
            </a:r>
            <a:r>
              <a:rPr lang="zh-CN" altLang="en-US" dirty="0" smtClean="0"/>
              <a:t>文章投稿中（</a:t>
            </a:r>
            <a:r>
              <a:rPr lang="en-US" altLang="zh-CN" dirty="0"/>
              <a:t>2</a:t>
            </a:r>
            <a:r>
              <a:rPr lang="zh-CN" altLang="en-US" dirty="0"/>
              <a:t>篇已修回，</a:t>
            </a:r>
            <a:r>
              <a:rPr lang="en-US" altLang="zh-CN" dirty="0"/>
              <a:t>2</a:t>
            </a:r>
            <a:r>
              <a:rPr lang="zh-CN" altLang="en-US" dirty="0"/>
              <a:t>篇修改中</a:t>
            </a:r>
            <a:r>
              <a:rPr lang="zh-CN" altLang="en-US" dirty="0" smtClean="0"/>
              <a:t>）、</a:t>
            </a:r>
            <a:r>
              <a:rPr lang="en-US" altLang="zh-CN" dirty="0" smtClean="0"/>
              <a:t>1</a:t>
            </a:r>
            <a:r>
              <a:rPr lang="zh-CN" altLang="en-US" dirty="0" smtClean="0"/>
              <a:t>篇</a:t>
            </a:r>
            <a:r>
              <a:rPr lang="en-US" altLang="zh-CN" dirty="0" smtClean="0"/>
              <a:t>RSI</a:t>
            </a:r>
            <a:r>
              <a:rPr lang="zh-CN" altLang="en-US" dirty="0" smtClean="0"/>
              <a:t>文章已投稿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6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772400" cy="1362075"/>
          </a:xfrm>
        </p:spPr>
        <p:txBody>
          <a:bodyPr/>
          <a:lstStyle/>
          <a:p>
            <a:pPr algn="ctr"/>
            <a:r>
              <a:rPr lang="en-US" altLang="zh-CN" dirty="0" smtClean="0"/>
              <a:t>Thanks</a:t>
            </a:r>
            <a:r>
              <a:rPr lang="zh-CN" altLang="en-US" dirty="0" smtClean="0"/>
              <a:t>！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1"/>
            <a:ext cx="2664296" cy="764704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项目背景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楷体_GB2312" pitchFamily="49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half" idx="4294967295"/>
          </p:nvPr>
        </p:nvSpPr>
        <p:spPr>
          <a:xfrm>
            <a:off x="6156176" y="1285222"/>
            <a:ext cx="2987824" cy="4736065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3400" b="1" dirty="0" smtClean="0"/>
              <a:t>ATLAS</a:t>
            </a:r>
            <a:r>
              <a:rPr lang="zh-CN" altLang="en-US" sz="3400" b="1" dirty="0" smtClean="0"/>
              <a:t>探测器将升级到</a:t>
            </a:r>
            <a:r>
              <a:rPr lang="en-US" altLang="zh-CN" sz="3400" b="1" dirty="0" smtClean="0"/>
              <a:t>14TeV</a:t>
            </a:r>
            <a:r>
              <a:rPr lang="zh-CN" altLang="en-US" sz="3400" b="1" dirty="0" smtClean="0"/>
              <a:t>质子对撞</a:t>
            </a:r>
            <a:endParaRPr lang="en-US" altLang="zh-CN" sz="3400" b="1" dirty="0" smtClean="0"/>
          </a:p>
          <a:p>
            <a:r>
              <a:rPr lang="zh-CN" altLang="en-US" sz="3400" b="1" dirty="0" smtClean="0"/>
              <a:t>现运行探测器伪事例率达</a:t>
            </a:r>
            <a:r>
              <a:rPr lang="en-US" altLang="zh-CN" sz="3400" b="1" dirty="0" smtClean="0"/>
              <a:t>98</a:t>
            </a:r>
            <a:r>
              <a:rPr lang="en-US" altLang="zh-CN" sz="3400" b="1" dirty="0"/>
              <a:t>%</a:t>
            </a:r>
            <a:endParaRPr lang="en-US" altLang="zh-CN" sz="3400" b="1" dirty="0" smtClean="0"/>
          </a:p>
          <a:p>
            <a:r>
              <a:rPr lang="zh-CN" altLang="en-US" sz="3400" b="1" dirty="0" smtClean="0"/>
              <a:t>建造全新的</a:t>
            </a:r>
            <a:r>
              <a:rPr lang="en-US" altLang="zh-CN" sz="3400" b="1" dirty="0" smtClean="0"/>
              <a:t>New Small Wheel  (NSW)</a:t>
            </a:r>
          </a:p>
          <a:p>
            <a:r>
              <a:rPr lang="zh-CN" altLang="en-US" sz="3400" b="1" dirty="0" smtClean="0"/>
              <a:t>在线触发探测器</a:t>
            </a:r>
            <a:r>
              <a:rPr lang="en-US" altLang="zh-CN" sz="3400" b="1" dirty="0" err="1" smtClean="0"/>
              <a:t>sTGC</a:t>
            </a:r>
            <a:r>
              <a:rPr lang="zh-CN" altLang="en-US" sz="3400" b="1" dirty="0"/>
              <a:t>前端</a:t>
            </a:r>
            <a:r>
              <a:rPr lang="zh-CN" altLang="en-US" sz="3400" b="1" dirty="0" smtClean="0"/>
              <a:t>电子学</a:t>
            </a:r>
            <a:r>
              <a:rPr lang="en-US" altLang="zh-CN" sz="3400" b="1" dirty="0" smtClean="0"/>
              <a:t>FEB</a:t>
            </a:r>
            <a:r>
              <a:rPr lang="zh-CN" altLang="en-US" sz="3400" b="1" dirty="0" smtClean="0"/>
              <a:t>研制、生产、调试、安装由科大承担，共计约</a:t>
            </a:r>
            <a:r>
              <a:rPr lang="en-US" altLang="zh-CN" sz="3400" b="1" dirty="0" smtClean="0"/>
              <a:t>33</a:t>
            </a:r>
            <a:r>
              <a:rPr lang="zh-CN" altLang="en-US" sz="3400" b="1" dirty="0" smtClean="0"/>
              <a:t>万电子学通道（另备份</a:t>
            </a:r>
            <a:r>
              <a:rPr lang="en-US" altLang="zh-CN" sz="3400" b="1" dirty="0" smtClean="0"/>
              <a:t>20%</a:t>
            </a:r>
            <a:r>
              <a:rPr lang="zh-CN" altLang="en-US" sz="3400" b="1" dirty="0" smtClean="0"/>
              <a:t>）</a:t>
            </a:r>
            <a:endParaRPr lang="en-US" altLang="zh-CN" sz="3400" b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13" name="Picture 2" descr="at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5" y="795029"/>
            <a:ext cx="6240100" cy="495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/>
          <p:cNvSpPr txBox="1"/>
          <p:nvPr/>
        </p:nvSpPr>
        <p:spPr>
          <a:xfrm>
            <a:off x="1752600" y="5388114"/>
            <a:ext cx="2755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 err="1"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zh-CN" altLang="en-US" sz="1600" b="1" dirty="0">
                <a:latin typeface="Times New Roman" pitchFamily="18" charset="0"/>
                <a:cs typeface="Times New Roman" pitchFamily="18" charset="0"/>
              </a:rPr>
              <a:t>谱仪端盖近端探测器</a:t>
            </a:r>
            <a:endParaRPr lang="en-US" altLang="zh-CN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Small Wheel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椭圆 14"/>
          <p:cNvSpPr/>
          <p:nvPr/>
        </p:nvSpPr>
        <p:spPr bwMode="auto">
          <a:xfrm rot="600000">
            <a:off x="3697286" y="2685915"/>
            <a:ext cx="337212" cy="1364226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 bwMode="auto">
          <a:xfrm rot="600000">
            <a:off x="1995942" y="2644004"/>
            <a:ext cx="361884" cy="125505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176884" y="3810000"/>
            <a:ext cx="431258" cy="1578114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3"/>
          </p:cNvCxnSpPr>
          <p:nvPr/>
        </p:nvCxnSpPr>
        <p:spPr>
          <a:xfrm flipH="1">
            <a:off x="2760542" y="3822325"/>
            <a:ext cx="904184" cy="1565789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30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984"/>
            <a:ext cx="86868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1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"/>
            <a:ext cx="8176422" cy="980728"/>
          </a:xfrm>
        </p:spPr>
        <p:txBody>
          <a:bodyPr/>
          <a:lstStyle/>
          <a:p>
            <a:r>
              <a:rPr lang="en-US" altLang="zh-CN" sz="3600" b="1" dirty="0" smtClean="0"/>
              <a:t>1/16 </a:t>
            </a:r>
            <a:r>
              <a:rPr lang="en-US" altLang="zh-CN" sz="3600" b="1" dirty="0" err="1" smtClean="0"/>
              <a:t>sTGC</a:t>
            </a:r>
            <a:r>
              <a:rPr lang="zh-CN" altLang="en-US" sz="3600" b="1" dirty="0"/>
              <a:t>触发</a:t>
            </a:r>
            <a:r>
              <a:rPr lang="zh-CN" altLang="en-US" sz="3600" b="1" dirty="0" smtClean="0"/>
              <a:t>系统</a:t>
            </a:r>
            <a:r>
              <a:rPr lang="zh-CN" altLang="en-US" sz="3600" b="1" dirty="0"/>
              <a:t>读出</a:t>
            </a:r>
            <a:r>
              <a:rPr lang="zh-CN" altLang="en-US" sz="3600" b="1" dirty="0" smtClean="0"/>
              <a:t>电子学框图</a:t>
            </a:r>
            <a:endParaRPr lang="zh-CN" altLang="en-US" sz="3600" b="1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214942" y="1425787"/>
            <a:ext cx="3929058" cy="3875421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768</a:t>
            </a:r>
            <a:r>
              <a:rPr lang="zh-CN" altLang="en-US" sz="2800" b="1" dirty="0" smtClean="0"/>
              <a:t>个</a:t>
            </a:r>
            <a:r>
              <a:rPr lang="en-US" altLang="zh-CN" sz="2800" b="1" dirty="0" err="1" smtClean="0"/>
              <a:t>sTGC</a:t>
            </a:r>
            <a:r>
              <a:rPr lang="zh-CN" altLang="en-US" sz="2800" b="1" dirty="0" smtClean="0"/>
              <a:t>探测器模块：</a:t>
            </a:r>
            <a:endParaRPr lang="en-US" altLang="zh-CN" sz="2800" b="1" dirty="0" smtClean="0"/>
          </a:p>
          <a:p>
            <a:pPr lvl="1"/>
            <a:r>
              <a:rPr lang="en-US" altLang="zh-CN" sz="2400" b="1" dirty="0" smtClean="0"/>
              <a:t>768</a:t>
            </a:r>
            <a:r>
              <a:rPr lang="zh-CN" altLang="en-US" sz="2400" b="1" dirty="0" smtClean="0"/>
              <a:t>个</a:t>
            </a:r>
            <a:r>
              <a:rPr lang="en-US" altLang="zh-CN" sz="2400" b="1" dirty="0" smtClean="0"/>
              <a:t>Pad/Wire</a:t>
            </a:r>
            <a:r>
              <a:rPr lang="zh-CN" altLang="en-US" sz="2400" b="1" dirty="0" smtClean="0"/>
              <a:t>信号前端电子学板（</a:t>
            </a:r>
            <a:r>
              <a:rPr lang="en-US" altLang="zh-CN" sz="2400" b="1" dirty="0" smtClean="0"/>
              <a:t>192</a:t>
            </a:r>
            <a:r>
              <a:rPr lang="zh-CN" altLang="en-US" sz="2400" b="1" dirty="0" smtClean="0"/>
              <a:t>通道），尺寸</a:t>
            </a:r>
            <a:r>
              <a:rPr lang="en-US" altLang="zh-CN" sz="2400" b="1" dirty="0" smtClean="0"/>
              <a:t>16.5×6cm</a:t>
            </a:r>
          </a:p>
          <a:p>
            <a:pPr lvl="1"/>
            <a:r>
              <a:rPr lang="en-US" altLang="zh-CN" sz="2400" b="1" dirty="0" smtClean="0"/>
              <a:t>768</a:t>
            </a:r>
            <a:r>
              <a:rPr lang="zh-CN" altLang="en-US" sz="2400" b="1" dirty="0" smtClean="0"/>
              <a:t>个</a:t>
            </a:r>
            <a:r>
              <a:rPr lang="en-US" altLang="zh-CN" sz="2400" b="1" dirty="0" smtClean="0"/>
              <a:t>Strip</a:t>
            </a:r>
            <a:r>
              <a:rPr lang="zh-CN" altLang="en-US" sz="2400" b="1" dirty="0" smtClean="0"/>
              <a:t>信号前端电子学板（</a:t>
            </a:r>
            <a:r>
              <a:rPr lang="en-US" altLang="zh-CN" sz="2400" b="1" dirty="0" smtClean="0"/>
              <a:t>512</a:t>
            </a:r>
            <a:r>
              <a:rPr lang="zh-CN" altLang="en-US" sz="2400" b="1" dirty="0" smtClean="0"/>
              <a:t>通道），尺寸</a:t>
            </a:r>
            <a:r>
              <a:rPr lang="en-US" altLang="zh-CN" sz="2400" b="1" dirty="0"/>
              <a:t>27×6cm</a:t>
            </a:r>
            <a:endParaRPr lang="en-US" altLang="zh-CN" sz="2400" b="1" dirty="0" smtClean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34261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FA2983-E944-4B1A-A724-D57ACE03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793" y="4874198"/>
            <a:ext cx="4985349" cy="17441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580572"/>
            <a:ext cx="5111552" cy="31700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/>
              <a:t>关键技术问题：</a:t>
            </a:r>
            <a:endParaRPr lang="en-US" altLang="zh-CN" sz="3200" b="1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400" b="1" dirty="0"/>
              <a:t>通道密度高</a:t>
            </a:r>
            <a:endParaRPr lang="en-US" altLang="zh-CN" sz="2400" b="1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400" b="1" dirty="0"/>
              <a:t>输入模拟信号动态范围大</a:t>
            </a:r>
            <a:r>
              <a:rPr lang="zh-CN" altLang="en-US" sz="2400" b="1" dirty="0" smtClean="0"/>
              <a:t>，</a:t>
            </a:r>
            <a:r>
              <a:rPr lang="en-US" altLang="zh-CN" sz="2400" b="1" dirty="0" smtClean="0"/>
              <a:t>Wire</a:t>
            </a:r>
            <a:r>
              <a:rPr lang="zh-CN" altLang="en-US" sz="2400" b="1" dirty="0" smtClean="0"/>
              <a:t>读出需要抗高压打火</a:t>
            </a:r>
            <a:endParaRPr lang="en-US" altLang="zh-CN" sz="2400" b="1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400" b="1" dirty="0"/>
              <a:t>三种信号读出配接</a:t>
            </a:r>
            <a:r>
              <a:rPr lang="zh-CN" altLang="en-US" sz="2400" b="1" dirty="0" smtClean="0"/>
              <a:t>方式不同</a:t>
            </a:r>
            <a:endParaRPr lang="en-US" altLang="zh-CN" sz="2400" b="1" dirty="0"/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400" b="1" dirty="0"/>
              <a:t>高速数据</a:t>
            </a:r>
            <a:r>
              <a:rPr lang="zh-CN" altLang="en-US" sz="2400" b="1" dirty="0" smtClean="0"/>
              <a:t>传输：每块</a:t>
            </a:r>
            <a:r>
              <a:rPr lang="en-US" altLang="zh-CN" sz="2400" b="1" dirty="0" smtClean="0"/>
              <a:t>FEB</a:t>
            </a:r>
            <a:r>
              <a:rPr lang="zh-CN" altLang="en-US" sz="2400" b="1" dirty="0" smtClean="0"/>
              <a:t>有</a:t>
            </a:r>
            <a:r>
              <a:rPr lang="en-US" altLang="zh-CN" sz="2400" b="1" dirty="0" smtClean="0"/>
              <a:t>6Gbps</a:t>
            </a:r>
            <a:r>
              <a:rPr lang="zh-CN" altLang="en-US" sz="2400" b="1" dirty="0" smtClean="0"/>
              <a:t>原始数据和</a:t>
            </a:r>
            <a:r>
              <a:rPr lang="en-US" altLang="zh-CN" sz="2400" b="1" dirty="0" smtClean="0"/>
              <a:t>4.8Gbps</a:t>
            </a:r>
            <a:r>
              <a:rPr lang="zh-CN" altLang="en-US" sz="2400" b="1" dirty="0" smtClean="0"/>
              <a:t>的触发数据</a:t>
            </a:r>
            <a:endParaRPr lang="en-US" altLang="zh-C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7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前期工作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流片后，根据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文档（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手册）开始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</a:p>
          <a:p>
            <a:pPr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月，完成基于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pFEB1.0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的设计，并在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Michigan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大学于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Mini-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进行了联合调试；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月，完成基于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VMM2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pFEB1.2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sFEB1.1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原型版，并在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月通过了在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现场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审查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按照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设计布线需求，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VMM3/TDS2/ROC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调整了芯片封装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Pin-Map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6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01591" y="987468"/>
            <a:ext cx="285913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VMM3, 2017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月开始设计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16.5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6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layers, 192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Channels;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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6cm, 14 layers, 512 channels;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at WZ/CERN/McGill /SDU for chamber test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+mn-lt"/>
                <a:ea typeface="+mn-ea"/>
                <a:cs typeface="+mn-cs"/>
              </a:rPr>
              <a:t>pFEB</a:t>
            </a:r>
            <a:r>
              <a:rPr lang="en-US" altLang="zh-CN" sz="3600" dirty="0">
                <a:latin typeface="+mn-lt"/>
                <a:ea typeface="+mn-ea"/>
                <a:cs typeface="+mn-cs"/>
              </a:rPr>
              <a:t>/</a:t>
            </a:r>
            <a:r>
              <a:rPr lang="en-US" altLang="zh-CN" sz="3600" dirty="0" err="1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>
                <a:latin typeface="+mn-lt"/>
                <a:ea typeface="+mn-ea"/>
                <a:cs typeface="+mn-cs"/>
              </a:rPr>
              <a:t> v2.1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5496" y="1066352"/>
            <a:ext cx="6120680" cy="2520279"/>
            <a:chOff x="1619672" y="1628800"/>
            <a:chExt cx="5815152" cy="266429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672" y="1628800"/>
              <a:ext cx="5815152" cy="2664296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2996831" y="2837699"/>
              <a:ext cx="73436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68839" y="3658534"/>
              <a:ext cx="66235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376604" y="2807059"/>
              <a:ext cx="680783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40544" y="3069538"/>
              <a:ext cx="607891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6200000">
              <a:off x="3821447" y="3158934"/>
              <a:ext cx="1416294" cy="300715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43697" y="3683609"/>
              <a:ext cx="667932" cy="29113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12727" y="2797228"/>
              <a:ext cx="544462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78513" y="3554513"/>
              <a:ext cx="954496" cy="46292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662820" y="3798641"/>
              <a:ext cx="118561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1(A)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0" y="3742539"/>
            <a:ext cx="9141420" cy="2594863"/>
            <a:chOff x="2580" y="1199276"/>
            <a:chExt cx="9141420" cy="259486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" y="1199276"/>
              <a:ext cx="9141420" cy="259486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07111" y="239370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631186" y="2361536"/>
              <a:ext cx="70224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66851" y="3157359"/>
              <a:ext cx="6665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42942" y="2354935"/>
              <a:ext cx="687672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434125" y="3164656"/>
              <a:ext cx="66302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87328" y="3158239"/>
              <a:ext cx="54183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826022" y="3165656"/>
              <a:ext cx="57814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748161" y="3159361"/>
              <a:ext cx="568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366315" y="3168625"/>
              <a:ext cx="584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93167" y="2413603"/>
              <a:ext cx="73406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743880" y="2289695"/>
              <a:ext cx="58579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rot="16200000">
              <a:off x="1640265" y="2715289"/>
              <a:ext cx="13642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 rot="16200000">
              <a:off x="6104013" y="2740295"/>
              <a:ext cx="1494414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6064" y="2222788"/>
              <a:ext cx="804669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2(A)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211303" y="2203775"/>
              <a:ext cx="848338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820175" y="1355548"/>
              <a:ext cx="1499508" cy="338554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miniSAS</a:t>
              </a:r>
              <a:endParaRPr lang="zh-CN" alt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915026" y="2342818"/>
              <a:ext cx="6787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111130" y="317972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81500" y="3157552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5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+mn-lt"/>
                <a:ea typeface="+mn-ea"/>
                <a:cs typeface="+mn-cs"/>
              </a:rPr>
              <a:t>FEB v2.1 </a:t>
            </a:r>
            <a:r>
              <a:rPr lang="en-US" altLang="zh-CN" sz="3600" dirty="0" err="1">
                <a:latin typeface="+mn-lt"/>
                <a:ea typeface="+mn-ea"/>
                <a:cs typeface="+mn-cs"/>
              </a:rPr>
              <a:t>sTGC</a:t>
            </a:r>
            <a:r>
              <a:rPr lang="en-US" altLang="zh-CN" sz="3600" dirty="0">
                <a:latin typeface="+mn-lt"/>
                <a:ea typeface="+mn-ea"/>
                <a:cs typeface="+mn-cs"/>
              </a:rPr>
              <a:t> test @ SDU &amp; WZ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427984" y="837152"/>
            <a:ext cx="3749669" cy="1984708"/>
            <a:chOff x="4572000" y="1485230"/>
            <a:chExt cx="4493413" cy="24080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" t="340" b="17346"/>
            <a:stretch/>
          </p:blipFill>
          <p:spPr>
            <a:xfrm>
              <a:off x="4572000" y="1485230"/>
              <a:ext cx="4493413" cy="240808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572000" y="2207417"/>
              <a:ext cx="941379" cy="6348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cs typeface="Times New Roman" panose="02020603050405020304" pitchFamily="18" charset="0"/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048861" y="2063826"/>
              <a:ext cx="99198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795722" y="3257594"/>
              <a:ext cx="249753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Linear Power Supplies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407997" y="2081600"/>
              <a:ext cx="92957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299845" y="2068967"/>
              <a:ext cx="92773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332824" y="2469026"/>
              <a:ext cx="929571" cy="17950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477988" y="2456257"/>
              <a:ext cx="10003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174616" y="2158890"/>
              <a:ext cx="1125230" cy="89623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Configure &amp; DAQ Board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22917" y="1493191"/>
              <a:ext cx="1584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SDU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99592" y="5314752"/>
            <a:ext cx="6830716" cy="128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size QS2 with soldered adapter board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noise of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w/o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reported as 700-800e of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connected to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of noise is ~ 5200e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ENC(0.8fC)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72" y="2822758"/>
            <a:ext cx="2991424" cy="26154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29421" y="2852823"/>
            <a:ext cx="2464466" cy="2480210"/>
            <a:chOff x="251520" y="1634716"/>
            <a:chExt cx="3577713" cy="348963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849" y="1634716"/>
              <a:ext cx="3456384" cy="348963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251520" y="2502347"/>
              <a:ext cx="1967488" cy="51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638437" y="3071104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signals: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6762" y="3083407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Noise:</a:t>
            </a:r>
            <a:endParaRPr lang="zh-CN" altLang="en-US" sz="2400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09388" y="820486"/>
            <a:ext cx="3931755" cy="2124871"/>
            <a:chOff x="27821" y="1484784"/>
            <a:chExt cx="4265702" cy="244827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21" y="1484784"/>
              <a:ext cx="4265702" cy="244827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619672" y="1520062"/>
              <a:ext cx="1464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B451689-41C2-48CA-B48F-CA8B9DB6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55E1-042F-4FC2-B1D3-431B30BC368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DC90DD-1644-49E6-83CE-7EE294685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93344"/>
            <a:ext cx="6408712" cy="480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8364D64-460E-4559-AE0C-0C790F7FBAD6}"/>
              </a:ext>
            </a:extLst>
          </p:cNvPr>
          <p:cNvSpPr txBox="1"/>
          <p:nvPr/>
        </p:nvSpPr>
        <p:spPr>
          <a:xfrm>
            <a:off x="39262" y="847013"/>
            <a:ext cx="907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setup with </a:t>
            </a:r>
            <a:r>
              <a:rPr lang="en-US" dirty="0" err="1"/>
              <a:t>pFEB</a:t>
            </a:r>
            <a:r>
              <a:rPr lang="en-US" dirty="0"/>
              <a:t> and sFEB installed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ECAC4F7-D34C-47E8-8318-1DEBD8056D24}"/>
              </a:ext>
            </a:extLst>
          </p:cNvPr>
          <p:cNvSpPr txBox="1"/>
          <p:nvPr/>
        </p:nvSpPr>
        <p:spPr>
          <a:xfrm>
            <a:off x="1115616" y="11663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Beam Test at CERN, October 5,2017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59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nek_mod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nek_model</Template>
  <TotalTime>10720</TotalTime>
  <Words>1645</Words>
  <Application>Microsoft Office PowerPoint</Application>
  <PresentationFormat>全屏显示(4:3)</PresentationFormat>
  <Paragraphs>198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黑体</vt:lpstr>
      <vt:lpstr>华文琥珀</vt:lpstr>
      <vt:lpstr>华文细黑</vt:lpstr>
      <vt:lpstr>楷体_GB2312</vt:lpstr>
      <vt:lpstr>宋体</vt:lpstr>
      <vt:lpstr>Arial</vt:lpstr>
      <vt:lpstr>Calibri</vt:lpstr>
      <vt:lpstr>Symbol</vt:lpstr>
      <vt:lpstr>Times New Roman</vt:lpstr>
      <vt:lpstr>Wingdings</vt:lpstr>
      <vt:lpstr>nek_model</vt:lpstr>
      <vt:lpstr>粒子物理前沿卓越创新中心  青年拔尖人才评审</vt:lpstr>
      <vt:lpstr>个人简介</vt:lpstr>
      <vt:lpstr>项目背景</vt:lpstr>
      <vt:lpstr>PowerPoint 演示文稿</vt:lpstr>
      <vt:lpstr>1/16 sTGC触发系统读出电子学框图</vt:lpstr>
      <vt:lpstr>前期工作</vt:lpstr>
      <vt:lpstr>PowerPoint 演示文稿</vt:lpstr>
      <vt:lpstr>PowerPoint 演示文稿</vt:lpstr>
      <vt:lpstr>PowerPoint 演示文稿</vt:lpstr>
      <vt:lpstr>PowerPoint 演示文稿</vt:lpstr>
      <vt:lpstr>FEB v2.1 总结</vt:lpstr>
      <vt:lpstr>38套v2.1交付CERN前的测试（2018年1月全部交付）</vt:lpstr>
      <vt:lpstr>全ASIC版：p/sFEB v2.2</vt:lpstr>
      <vt:lpstr>p/sFEB v2.3及v2.3a May-August, 2018</vt:lpstr>
      <vt:lpstr>Trigger chain test</vt:lpstr>
      <vt:lpstr>PowerPoint 演示文稿</vt:lpstr>
      <vt:lpstr>PowerPoint 演示文稿</vt:lpstr>
      <vt:lpstr>PowerPoint 演示文稿</vt:lpstr>
      <vt:lpstr>后续工作计划</vt:lpstr>
      <vt:lpstr>在研项目</vt:lpstr>
      <vt:lpstr>发表文章</vt:lpstr>
      <vt:lpstr>总  结</vt:lpstr>
      <vt:lpstr>Thanks！ 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AutoBVT</cp:lastModifiedBy>
  <cp:revision>730</cp:revision>
  <dcterms:created xsi:type="dcterms:W3CDTF">2015-09-17T12:16:47Z</dcterms:created>
  <dcterms:modified xsi:type="dcterms:W3CDTF">2018-11-22T15:59:09Z</dcterms:modified>
</cp:coreProperties>
</file>