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8" r:id="rId4"/>
    <p:sldId id="279" r:id="rId5"/>
    <p:sldId id="262" r:id="rId6"/>
    <p:sldId id="282" r:id="rId7"/>
    <p:sldId id="291" r:id="rId8"/>
    <p:sldId id="299" r:id="rId9"/>
    <p:sldId id="292" r:id="rId10"/>
    <p:sldId id="290" r:id="rId11"/>
    <p:sldId id="277" r:id="rId12"/>
    <p:sldId id="293" r:id="rId13"/>
    <p:sldId id="283" r:id="rId14"/>
    <p:sldId id="287" r:id="rId15"/>
    <p:sldId id="276" r:id="rId16"/>
    <p:sldId id="305" r:id="rId17"/>
    <p:sldId id="304" r:id="rId18"/>
    <p:sldId id="303" r:id="rId19"/>
    <p:sldId id="260" r:id="rId20"/>
    <p:sldId id="26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5" autoAdjust="0"/>
    <p:restoredTop sz="86372" autoAdjust="0"/>
  </p:normalViewPr>
  <p:slideViewPr>
    <p:cSldViewPr snapToGrid="0">
      <p:cViewPr>
        <p:scale>
          <a:sx n="65" d="100"/>
          <a:sy n="65" d="100"/>
        </p:scale>
        <p:origin x="-900" y="-7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BAB9F-B003-4882-B589-3DAECB90E2C7}" type="datetimeFigureOut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156D6-52AB-449F-916C-664570D428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09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56D6-52AB-449F-916C-664570D428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87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56D6-52AB-449F-916C-664570D428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37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56D6-52AB-449F-916C-664570D428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052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56D6-52AB-449F-916C-664570D428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767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56D6-52AB-449F-916C-664570D428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4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56D6-52AB-449F-916C-664570D428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86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56D6-52AB-449F-916C-664570D428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12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96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BDA2-EC91-4AFD-84F5-3DEFAD5717A7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85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6AAE-3EB9-46F6-A728-72B5B49DD55E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2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E4DE-AFB3-41FA-AAF4-3E8C59A8FECC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80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CD-DE7C-4BE2-B7B0-220CDFB436A2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17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9F04-67B3-4F28-99EF-92229FAA8149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5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14AE-3C4A-4ABD-9E88-0C11BB51FED4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32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26F-F73A-4264-9E19-EA3B44920531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26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CB33-A361-40D5-B861-EC2E638B266E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65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C258-4DC6-45B1-B72A-D539491CF96F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53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EB2D-9FB3-4CD4-8199-C2AD71AF4FCA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18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F3E-0339-43E0-BED2-2F073BDDE9E7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43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F2DC4CAA-0C71-4656-902B-6B9285331E6A}" type="datetime1">
              <a:rPr lang="zh-CN" altLang="en-US" smtClean="0"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0B725D2C-6A94-41F1-85CD-86EC87FF85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42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.png"/><Relationship Id="rId4" Type="http://schemas.openxmlformats.org/officeDocument/2006/relationships/image" Target="../media/image43.png"/><Relationship Id="rId9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.jpe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openxmlformats.org/officeDocument/2006/relationships/image" Target="../media/image1.jpeg"/><Relationship Id="rId10" Type="http://schemas.openxmlformats.org/officeDocument/2006/relationships/image" Target="../media/image29.png"/><Relationship Id="rId4" Type="http://schemas.openxmlformats.org/officeDocument/2006/relationships/image" Target="../media/image25.emf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353" y="670890"/>
            <a:ext cx="11378152" cy="28390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粒子物理前沿卓越</a:t>
            </a:r>
            <a:r>
              <a:rPr lang="zh-CN" altLang="en-US" sz="4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中心</a:t>
            </a:r>
            <a:r>
              <a:rPr lang="en-US" altLang="zh-CN" sz="4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2018</a:t>
            </a:r>
            <a:r>
              <a:rPr lang="zh-CN" altLang="en-US" sz="4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年度考评报告</a:t>
            </a:r>
            <a:r>
              <a:rPr lang="en-US" altLang="zh-CN" sz="4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/>
            </a:r>
            <a:br>
              <a:rPr lang="en-US" altLang="zh-CN" sz="4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</a:br>
            <a:endParaRPr lang="zh-CN" altLang="en-US" sz="4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478491"/>
            <a:ext cx="9144000" cy="32145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dirty="0" smtClean="0">
                <a:latin typeface="微软雅黑" panose="020B0503020204020204" pitchFamily="34" charset="-122"/>
              </a:rPr>
              <a:t>王毅伟</a:t>
            </a:r>
            <a:endParaRPr lang="en-US" altLang="zh-CN" sz="3000" dirty="0" smtClean="0"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</a:rPr>
              <a:t>中科院高能所</a:t>
            </a:r>
            <a:endParaRPr lang="en-US" altLang="zh-CN" sz="2800" dirty="0" smtClean="0"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200" dirty="0" smtClean="0">
                <a:latin typeface="微软雅黑" panose="020B0503020204020204" pitchFamily="34" charset="-122"/>
              </a:rPr>
              <a:t>23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" y="53962"/>
            <a:ext cx="1782819" cy="12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15" y="138255"/>
            <a:ext cx="1672578" cy="9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1" y="3988179"/>
            <a:ext cx="2993310" cy="22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91819" y="104574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全环束流光学设计</a:t>
            </a:r>
            <a:endParaRPr lang="en-US" altLang="zh-CN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751729" y="1317972"/>
            <a:ext cx="5681154" cy="5515962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88087" y="1363254"/>
            <a:ext cx="10245134" cy="85883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F:\My_Publication\CEPC_国际评估\optics_collid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11" y="1860647"/>
            <a:ext cx="7739258" cy="19859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159502" y="5455856"/>
            <a:ext cx="4656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对撞区超导四极铁：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8</a:t>
            </a:r>
            <a:r>
              <a:rPr lang="zh-CN" altLang="en-US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个</a:t>
            </a:r>
            <a:endParaRPr lang="en-US" altLang="zh-CN" sz="1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静电分离器：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40</a:t>
            </a:r>
            <a:r>
              <a:rPr lang="zh-CN" altLang="en-US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个</a:t>
            </a:r>
            <a:endParaRPr lang="en-US" altLang="zh-CN" sz="14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束流位置探测器（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BPM</a:t>
            </a:r>
            <a:r>
              <a:rPr lang="zh-CN" altLang="en-US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）：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2900</a:t>
            </a:r>
            <a:r>
              <a:rPr lang="zh-CN" altLang="en-US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个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(4</a:t>
            </a:r>
            <a:r>
              <a:rPr lang="zh-CN" altLang="en-US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个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/2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Symbol"/>
              </a:rPr>
              <a:t></a:t>
            </a:r>
            <a:r>
              <a:rPr lang="zh-CN" altLang="en-US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相移</a:t>
            </a: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xmlns="" id="{DC0DD61D-BDCB-4EC8-804E-C6CB3F80F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07428"/>
              </p:ext>
            </p:extLst>
          </p:nvPr>
        </p:nvGraphicFramePr>
        <p:xfrm>
          <a:off x="6238140" y="4356465"/>
          <a:ext cx="5660794" cy="1041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39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22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0390">
                <a:tc>
                  <a:txBody>
                    <a:bodyPr/>
                    <a:lstStyle/>
                    <a:p>
                      <a:r>
                        <a:rPr lang="zh-CN" altLang="en-US" sz="1000" dirty="0" smtClean="0"/>
                        <a:t>磁铁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二极铁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四极铁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六极铁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校正子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总计</a:t>
                      </a:r>
                      <a:endParaRPr lang="zh-CN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390">
                <a:tc>
                  <a:txBody>
                    <a:bodyPr/>
                    <a:lstStyle/>
                    <a:p>
                      <a:r>
                        <a:rPr lang="zh-CN" altLang="en-US" sz="1000" dirty="0" smtClean="0"/>
                        <a:t>双孔径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2384 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2392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13742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390">
                <a:tc>
                  <a:txBody>
                    <a:bodyPr/>
                    <a:lstStyle/>
                    <a:p>
                      <a:r>
                        <a:rPr lang="zh-CN" altLang="en-US" sz="1000" dirty="0" smtClean="0"/>
                        <a:t>单孔径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80*2+2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480*2+172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932*2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2904*2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390">
                <a:tc>
                  <a:txBody>
                    <a:bodyPr/>
                    <a:lstStyle/>
                    <a:p>
                      <a:r>
                        <a:rPr lang="zh-CN" altLang="en-US" sz="1000" baseline="0" dirty="0" smtClean="0"/>
                        <a:t>总长度</a:t>
                      </a:r>
                      <a:r>
                        <a:rPr lang="en-US" altLang="zh-CN" sz="1000" baseline="0" dirty="0" smtClean="0"/>
                        <a:t> </a:t>
                      </a:r>
                      <a:r>
                        <a:rPr lang="en-US" altLang="zh-CN" sz="1000" baseline="0" dirty="0"/>
                        <a:t>[km]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71.5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5.9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1.0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2.5</a:t>
                      </a:r>
                      <a:endParaRPr lang="zh-CN" altLang="en-US" sz="10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rgbClr val="FF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80.8</a:t>
                      </a:r>
                      <a:endParaRPr lang="zh-CN" altLang="en-US" sz="1000" dirty="0">
                        <a:solidFill>
                          <a:srgbClr val="FF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88086" y="1133305"/>
            <a:ext cx="10877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indent="-457189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完成了</a:t>
            </a:r>
            <a:r>
              <a:rPr lang="zh-CN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满足</a:t>
            </a:r>
            <a:r>
              <a:rPr lang="en-US" altLang="zh-CN" sz="20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tt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/H/W/Z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兼容性、物理设计参数、与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SPPC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兼容性、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光子背景、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关键硬件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技术等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要求的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全环束流光学设计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77" y="5431728"/>
            <a:ext cx="2033463" cy="85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/>
          <p:nvPr/>
        </p:nvPicPr>
        <p:blipFill>
          <a:blip r:embed="rId8"/>
          <a:stretch>
            <a:fillRect/>
          </a:stretch>
        </p:blipFill>
        <p:spPr>
          <a:xfrm rot="5400000">
            <a:off x="3971334" y="4076410"/>
            <a:ext cx="1522777" cy="1151485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H="1">
            <a:off x="3797039" y="4744720"/>
            <a:ext cx="734321" cy="20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2720080" y="5790634"/>
            <a:ext cx="2298228" cy="142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43078" y="3903233"/>
            <a:ext cx="270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束流光学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设计中元件数量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35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</a:rPr>
              <a:t>CEPC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对撞环硬件系统的技术参数评估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8568" y="1335154"/>
            <a:ext cx="10658848" cy="494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签发“磁铁系统”技术通知单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36575" lvl="1" indent="-268288">
              <a:lnSpc>
                <a:spcPct val="9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给出各种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磁铁的数量、有效长度、束流清晰区、孔径、极头强度、场均匀度、单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双孔径等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36575" lvl="1" indent="-268288">
              <a:lnSpc>
                <a:spcPct val="9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给出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撞区超导磁铁的强度、有效长度等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参数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签发“电源系统”技术通知单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36575" lvl="1" indent="-268288">
              <a:lnSpc>
                <a:spcPct val="9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给出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各种磁铁电源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的分组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方式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签发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静电分离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器系统”技术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通知单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36575" lvl="1" indent="-268288">
              <a:lnSpc>
                <a:spcPct val="9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给出静电分离器场强、有效长度、束流清晰区、孔径、场均匀度等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签发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“机械系统”技术通知单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36575" lvl="1" indent="-268288">
              <a:lnSpc>
                <a:spcPct val="9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各种设备的几何位置等参数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签发“土建工程”工作联系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36575" lvl="1" indent="-268288">
              <a:lnSpc>
                <a:spcPct val="9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束线几何参数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签发“同步辐射实验站束流参数”工作联系单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405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</a:rPr>
              <a:t>CEPC</a:t>
            </a:r>
            <a:r>
              <a:rPr lang="zh-CN" altLang="en-US" sz="3600" b="1" dirty="0">
                <a:solidFill>
                  <a:srgbClr val="0070C0"/>
                </a:solidFill>
              </a:rPr>
              <a:t>对撞环的动力学孔径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优化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092660"/>
            <a:ext cx="10635916" cy="2388477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CEPC</a:t>
            </a:r>
            <a:r>
              <a:rPr lang="zh-CN" altLang="en-US" sz="2000" dirty="0"/>
              <a:t>对撞环的动力学孔径</a:t>
            </a:r>
            <a:r>
              <a:rPr lang="zh-CN" altLang="en-US" sz="2000" dirty="0" smtClean="0"/>
              <a:t>是</a:t>
            </a:r>
            <a:r>
              <a:rPr lang="en-US" altLang="zh-CN" sz="2000" b="1" dirty="0" smtClean="0"/>
              <a:t>CEPC</a:t>
            </a:r>
            <a:r>
              <a:rPr lang="zh-CN" altLang="en-US" sz="2000" b="1" dirty="0"/>
              <a:t>加速器设计可行性的核心问题之一</a:t>
            </a:r>
            <a:r>
              <a:rPr lang="zh-CN" altLang="en-US" sz="2000" dirty="0"/>
              <a:t>。</a:t>
            </a:r>
          </a:p>
          <a:p>
            <a:pPr marL="536575" lvl="1" indent="-268288"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1900" dirty="0"/>
              <a:t>发现并应用了弧区</a:t>
            </a:r>
            <a:r>
              <a:rPr lang="en-US" altLang="zh-CN" sz="1900" dirty="0"/>
              <a:t>-I break down</a:t>
            </a:r>
            <a:r>
              <a:rPr lang="zh-CN" altLang="en-US" sz="1900" dirty="0"/>
              <a:t>的</a:t>
            </a:r>
            <a:r>
              <a:rPr lang="en-US" altLang="zh-CN" sz="1900" dirty="0"/>
              <a:t>4</a:t>
            </a:r>
            <a:r>
              <a:rPr lang="zh-CN" altLang="en-US" sz="1900" dirty="0"/>
              <a:t>个周期抵消结构，弧区只需</a:t>
            </a:r>
            <a:r>
              <a:rPr lang="en-US" altLang="zh-CN" sz="1900" b="1" dirty="0"/>
              <a:t>32</a:t>
            </a:r>
            <a:r>
              <a:rPr lang="zh-CN" altLang="en-US" sz="1900" b="1" dirty="0"/>
              <a:t>组</a:t>
            </a:r>
            <a:r>
              <a:rPr lang="zh-CN" altLang="en-US" sz="1900" dirty="0"/>
              <a:t>独立六极铁，即可得到</a:t>
            </a:r>
            <a:r>
              <a:rPr lang="en-US" altLang="zh-CN" sz="1900" dirty="0"/>
              <a:t>256</a:t>
            </a:r>
            <a:r>
              <a:rPr lang="zh-CN" altLang="en-US" sz="1900" dirty="0"/>
              <a:t>组全部独立接近的动力学孔径，便于实际调束。（</a:t>
            </a:r>
            <a:r>
              <a:rPr lang="en-US" altLang="zh-CN" sz="1900" b="1" dirty="0"/>
              <a:t>FCC-</a:t>
            </a:r>
            <a:r>
              <a:rPr lang="en-US" altLang="zh-CN" sz="1900" b="1" dirty="0" err="1"/>
              <a:t>ee</a:t>
            </a:r>
            <a:r>
              <a:rPr lang="zh-CN" altLang="en-US" sz="1900" b="1" dirty="0"/>
              <a:t>为</a:t>
            </a:r>
            <a:r>
              <a:rPr lang="en-US" altLang="zh-CN" sz="1900" b="1" dirty="0"/>
              <a:t>292</a:t>
            </a:r>
            <a:r>
              <a:rPr lang="zh-CN" altLang="en-US" sz="1900" b="1" dirty="0"/>
              <a:t>组</a:t>
            </a:r>
            <a:r>
              <a:rPr lang="zh-CN" altLang="en-US" sz="1900" dirty="0"/>
              <a:t>）</a:t>
            </a:r>
            <a:endParaRPr lang="en-US" altLang="zh-CN" sz="1900" dirty="0"/>
          </a:p>
          <a:p>
            <a:pPr marL="536575" lvl="1" indent="-268288"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1900" dirty="0"/>
              <a:t>给</a:t>
            </a:r>
            <a:r>
              <a:rPr lang="zh-CN" altLang="en-US" sz="1900" dirty="0" smtClean="0"/>
              <a:t>出</a:t>
            </a:r>
            <a:r>
              <a:rPr lang="zh-CN" altLang="en-US" sz="1900" dirty="0"/>
              <a:t>了用于优化</a:t>
            </a:r>
            <a:r>
              <a:rPr lang="en-US" altLang="zh-CN" sz="1900" dirty="0"/>
              <a:t>CEPC</a:t>
            </a:r>
            <a:r>
              <a:rPr lang="zh-CN" altLang="en-US" sz="1900" dirty="0"/>
              <a:t>动力学孔径的所有</a:t>
            </a:r>
            <a:r>
              <a:rPr lang="zh-CN" altLang="en-US" sz="1900" dirty="0" smtClean="0"/>
              <a:t>变量（对撞区</a:t>
            </a:r>
            <a:r>
              <a:rPr lang="en-US" altLang="zh-CN" sz="1900" dirty="0" smtClean="0"/>
              <a:t>10</a:t>
            </a:r>
            <a:r>
              <a:rPr lang="zh-CN" altLang="en-US" sz="1900" dirty="0" smtClean="0"/>
              <a:t>个，弧区</a:t>
            </a:r>
            <a:r>
              <a:rPr lang="en-US" altLang="zh-CN" sz="1900" dirty="0" smtClean="0"/>
              <a:t>32</a:t>
            </a:r>
            <a:r>
              <a:rPr lang="zh-CN" altLang="en-US" sz="1900" dirty="0" smtClean="0"/>
              <a:t>个，注入区</a:t>
            </a:r>
            <a:r>
              <a:rPr lang="en-US" altLang="zh-CN" sz="1900" dirty="0" smtClean="0"/>
              <a:t>8</a:t>
            </a:r>
            <a:r>
              <a:rPr lang="zh-CN" altLang="en-US" sz="1900" dirty="0" smtClean="0"/>
              <a:t>个）</a:t>
            </a:r>
            <a:endParaRPr lang="en-US" altLang="zh-CN" sz="1900" dirty="0"/>
          </a:p>
          <a:p>
            <a:pPr marL="536575" lvl="1" indent="-268288"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1900" dirty="0"/>
              <a:t>采用多目标优化程序进一步优化，并且考虑了主要的误差</a:t>
            </a:r>
            <a:r>
              <a:rPr lang="zh-CN" altLang="en-US" sz="1900" dirty="0" smtClean="0"/>
              <a:t>源及其校正，</a:t>
            </a:r>
            <a:r>
              <a:rPr lang="zh-CN" altLang="en-US" sz="1900" b="1" dirty="0"/>
              <a:t>动力学孔径结果满足在轴注入方案的</a:t>
            </a:r>
            <a:r>
              <a:rPr lang="zh-CN" altLang="en-US" sz="1900" b="1" dirty="0" smtClean="0"/>
              <a:t>要求</a:t>
            </a:r>
            <a:r>
              <a:rPr lang="zh-CN" altLang="en-US" sz="1900" dirty="0" smtClean="0"/>
              <a:t>。</a:t>
            </a:r>
            <a:endParaRPr lang="en-US" altLang="zh-CN" sz="19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88" y="3221470"/>
            <a:ext cx="6559848" cy="72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58205"/>
              </p:ext>
            </p:extLst>
          </p:nvPr>
        </p:nvGraphicFramePr>
        <p:xfrm>
          <a:off x="2342146" y="4030486"/>
          <a:ext cx="8066483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8779"/>
                <a:gridCol w="930442"/>
                <a:gridCol w="898358"/>
                <a:gridCol w="978568"/>
                <a:gridCol w="1136181"/>
                <a:gridCol w="1021289"/>
                <a:gridCol w="997632"/>
                <a:gridCol w="1045234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 (mm)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4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4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4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</a:t>
                      </a:r>
                      <a:endParaRPr lang="zh-CN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10" y="4731734"/>
            <a:ext cx="3428459" cy="192638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图片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721266" y="4741166"/>
            <a:ext cx="3384376" cy="191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208192" y="4858892"/>
                <a:ext cx="6516258" cy="62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𝟐𝟎</m:t>
                    </m:r>
                    <m:sSub>
                      <m:sSubPr>
                        <m:ctrlPr>
                          <a:rPr lang="zh-CN" altLang="zh-CN" sz="16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𝟐𝟑</m:t>
                    </m:r>
                    <m:sSub>
                      <m:sSubPr>
                        <m:ctrlPr>
                          <a:rPr lang="zh-CN" altLang="zh-CN" sz="16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𝟎𝟏𝟖</m:t>
                    </m:r>
                  </m:oMath>
                </a14:m>
                <a:r>
                  <a:rPr lang="en-US" altLang="zh-CN" sz="1600" b="1" dirty="0" smtClean="0">
                    <a:solidFill>
                      <a:schemeClr val="tx1"/>
                    </a:solidFill>
                  </a:rPr>
                  <a:t>  w/o errors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𝟏𝟏</m:t>
                    </m:r>
                    <m:sSub>
                      <m:sSubPr>
                        <m:ctrlPr>
                          <a:rPr lang="zh-CN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𝟏𝟗</m:t>
                    </m:r>
                    <m:sSub>
                      <m:sSubPr>
                        <m:ctrlPr>
                          <a:rPr lang="zh-CN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𝟎𝟏𝟒</m:t>
                    </m:r>
                  </m:oMath>
                </a14:m>
                <a:r>
                  <a:rPr lang="en-US" altLang="zh-CN" sz="1600" b="1" dirty="0">
                    <a:solidFill>
                      <a:srgbClr val="FF0000"/>
                    </a:solidFill>
                  </a:rPr>
                  <a:t>  w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</a:rPr>
                  <a:t>/ errors</a:t>
                </a: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192" y="4858892"/>
                <a:ext cx="6516258" cy="626710"/>
              </a:xfrm>
              <a:prstGeom prst="rect">
                <a:avLst/>
              </a:prstGeom>
              <a:blipFill rotWithShape="1">
                <a:blip r:embed="rId5"/>
                <a:stretch>
                  <a:fillRect t="-2913" b="-7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2550695" y="3416968"/>
            <a:ext cx="3849731" cy="320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6761" y="6584571"/>
            <a:ext cx="46477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Y. W. Wang, </a:t>
            </a:r>
            <a:r>
              <a:rPr lang="en-US" altLang="zh-CN" sz="105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Y.Y. </a:t>
            </a:r>
            <a:r>
              <a:rPr lang="en-US" altLang="zh-CN" sz="105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Wei, Y. Zhang,, D. Wang, H. P. </a:t>
            </a:r>
            <a:r>
              <a:rPr lang="en-US" altLang="zh-CN" sz="105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Geng</a:t>
            </a:r>
            <a:r>
              <a:rPr lang="en-US" altLang="zh-CN" sz="105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C. H. Yu</a:t>
            </a:r>
            <a:endParaRPr lang="zh-CN" altLang="en-US" sz="105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11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73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</a:rPr>
              <a:t>CEPC</a:t>
            </a:r>
            <a:r>
              <a:rPr lang="zh-CN" altLang="en-US" sz="3600" b="1" dirty="0">
                <a:solidFill>
                  <a:srgbClr val="0070C0"/>
                </a:solidFill>
              </a:rPr>
              <a:t>备选方案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的全环束流光学设计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2692" y="1445723"/>
            <a:ext cx="68036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备选方案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先进局部双环方案</a:t>
            </a:r>
            <a:endParaRPr lang="en-US" altLang="zh-CN" sz="200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36575" lvl="1" indent="-268288"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优点：造价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低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36575" lvl="1" indent="-268288"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目标：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H/W/Z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模式对撞亮度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达到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2E34cm-2s-1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2E34cm-2s-1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1E34cm-2s-1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全环束流光学设计</a:t>
            </a:r>
            <a:endParaRPr lang="en-US" altLang="zh-CN" sz="200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36575" lvl="1" indent="-268288"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双环区域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采用静电分离器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偏心四极铁的分离方式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，尽量减少静电分离器数量，以减少其对全环阻抗的贡献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36575" lvl="1" indent="-268288"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撞区和弧区与双环方案基本相同；高频区分为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个站。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36575" lvl="1" indent="-268288"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满足物理设计参数、几何布局、关键硬件技术及</a:t>
            </a: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SPPC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兼容性的要求。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7414186" y="903470"/>
            <a:ext cx="3807181" cy="3677021"/>
            <a:chOff x="6804265" y="1009671"/>
            <a:chExt cx="3807181" cy="3677021"/>
          </a:xfrm>
        </p:grpSpPr>
        <p:pic>
          <p:nvPicPr>
            <p:cNvPr id="6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65" y="1009671"/>
              <a:ext cx="3807181" cy="36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753602" y="1483628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40902" y="3693428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26302" y="3668028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9002" y="1496328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05902" y="1864628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5902" y="1851928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48602" y="3325128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05902" y="3274328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 rot="13391260">
              <a:off x="9610536" y="1430105"/>
              <a:ext cx="229206" cy="14266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右箭头 44"/>
            <p:cNvSpPr/>
            <p:nvPr/>
          </p:nvSpPr>
          <p:spPr>
            <a:xfrm rot="18700867">
              <a:off x="7473484" y="1453862"/>
              <a:ext cx="200922" cy="125881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414186" y="804935"/>
            <a:ext cx="3835850" cy="3767544"/>
            <a:chOff x="-2273822" y="2509080"/>
            <a:chExt cx="3835850" cy="376754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3535" y="2599603"/>
              <a:ext cx="3807181" cy="36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-565597" y="5867763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7529" y="4261460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622672" y="2509080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560032" y="3239846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378" y="4261460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1575171" y="4261460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2273822" y="4236060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622672" y="5239580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右箭头 45"/>
            <p:cNvSpPr/>
            <p:nvPr/>
          </p:nvSpPr>
          <p:spPr>
            <a:xfrm rot="10800000">
              <a:off x="-520618" y="2817948"/>
              <a:ext cx="253846" cy="11913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右箭头 46"/>
            <p:cNvSpPr/>
            <p:nvPr/>
          </p:nvSpPr>
          <p:spPr>
            <a:xfrm rot="10800000" flipH="1">
              <a:off x="-495372" y="3537911"/>
              <a:ext cx="241300" cy="121034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428521" y="909339"/>
            <a:ext cx="3807181" cy="3677021"/>
            <a:chOff x="11596725" y="2863479"/>
            <a:chExt cx="3807181" cy="3677021"/>
          </a:xfrm>
        </p:grpSpPr>
        <p:pic>
          <p:nvPicPr>
            <p:cNvPr id="6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6725" y="2863479"/>
              <a:ext cx="3807181" cy="36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4514456" y="3349292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501756" y="5559092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987156" y="5533692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999856" y="3361992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968356" y="3742992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558656" y="3730292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609456" y="5190792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866756" y="5139992"/>
              <a:ext cx="5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右箭头 47"/>
            <p:cNvSpPr/>
            <p:nvPr/>
          </p:nvSpPr>
          <p:spPr>
            <a:xfrm rot="7835455">
              <a:off x="12786986" y="3963201"/>
              <a:ext cx="250233" cy="12653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右箭头 48"/>
            <p:cNvSpPr/>
            <p:nvPr/>
          </p:nvSpPr>
          <p:spPr>
            <a:xfrm rot="2144526">
              <a:off x="13914855" y="3987296"/>
              <a:ext cx="290701" cy="133441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11" y="4423892"/>
            <a:ext cx="4345187" cy="212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6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1472" y="300512"/>
            <a:ext cx="11568608" cy="725470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锯齿形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束流能量效应研究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27380" y="1226162"/>
            <a:ext cx="11044509" cy="1958478"/>
          </a:xfrm>
        </p:spPr>
        <p:txBody>
          <a:bodyPr>
            <a:noAutofit/>
          </a:bodyPr>
          <a:lstStyle/>
          <a:p>
            <a:r>
              <a:rPr lang="en-US" altLang="zh-CN" sz="1800" dirty="0" smtClean="0">
                <a:latin typeface="微软雅黑" panose="020B0503020204020204" pitchFamily="34" charset="-122"/>
              </a:rPr>
              <a:t>CEPC</a:t>
            </a:r>
            <a:r>
              <a:rPr lang="zh-CN" altLang="en-US" sz="1800" dirty="0">
                <a:latin typeface="微软雅黑" panose="020B0503020204020204" pitchFamily="34" charset="-122"/>
              </a:rPr>
              <a:t>束流能量高达</a:t>
            </a:r>
            <a:r>
              <a:rPr lang="en-US" altLang="zh-CN" sz="1800" dirty="0">
                <a:latin typeface="微软雅黑" panose="020B0503020204020204" pitchFamily="34" charset="-122"/>
              </a:rPr>
              <a:t>120GeV</a:t>
            </a:r>
            <a:r>
              <a:rPr lang="zh-CN" altLang="en-US" sz="1800" dirty="0">
                <a:latin typeface="微软雅黑" panose="020B0503020204020204" pitchFamily="34" charset="-122"/>
              </a:rPr>
              <a:t>，同步辐射损失严重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，沿着束线的能量变化幅度较大</a:t>
            </a:r>
            <a:r>
              <a:rPr lang="en-US" altLang="zh-CN" sz="1800" dirty="0" smtClean="0">
                <a:latin typeface="微软雅黑" panose="020B0503020204020204" pitchFamily="34" charset="-122"/>
                <a:sym typeface="Symbol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</a:rPr>
              <a:t>(</a:t>
            </a:r>
            <a:r>
              <a:rPr lang="en-US" altLang="zh-CN" sz="1800" dirty="0" smtClean="0">
                <a:latin typeface="微软雅黑" panose="020B0503020204020204" pitchFamily="34" charset="-122"/>
                <a:sym typeface="Symbol"/>
              </a:rPr>
              <a:t></a:t>
            </a:r>
            <a:r>
              <a:rPr lang="en-US" altLang="zh-CN" sz="1800" dirty="0">
                <a:latin typeface="微软雅黑" panose="020B0503020204020204" pitchFamily="34" charset="-122"/>
              </a:rPr>
              <a:t>0.35</a:t>
            </a:r>
            <a:r>
              <a:rPr lang="en-US" altLang="zh-CN" sz="1800" dirty="0" smtClean="0">
                <a:latin typeface="微软雅黑" panose="020B0503020204020204" pitchFamily="34" charset="-122"/>
              </a:rPr>
              <a:t>%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双环</a:t>
            </a:r>
            <a:r>
              <a:rPr lang="zh-CN" altLang="en-US" sz="1800" dirty="0" smtClean="0">
                <a:latin typeface="微软雅黑" panose="020B0503020204020204" pitchFamily="34" charset="-122"/>
                <a:sym typeface="Symbol"/>
              </a:rPr>
              <a:t>、</a:t>
            </a:r>
            <a:r>
              <a:rPr lang="en-US" altLang="zh-CN" sz="1800" dirty="0" smtClean="0">
                <a:latin typeface="微软雅黑" panose="020B0503020204020204" pitchFamily="34" charset="-122"/>
                <a:sym typeface="Symbol"/>
              </a:rPr>
              <a:t></a:t>
            </a:r>
            <a:r>
              <a:rPr lang="en-US" altLang="zh-CN" sz="1800" dirty="0">
                <a:latin typeface="微软雅黑" panose="020B0503020204020204" pitchFamily="34" charset="-122"/>
              </a:rPr>
              <a:t>0.1%</a:t>
            </a:r>
            <a:r>
              <a:rPr lang="zh-CN" altLang="en-US" sz="1800" dirty="0">
                <a:latin typeface="微软雅黑" panose="020B0503020204020204" pitchFamily="34" charset="-122"/>
              </a:rPr>
              <a:t>局部双环</a:t>
            </a:r>
            <a:r>
              <a:rPr lang="en-US" altLang="zh-CN" sz="1800" dirty="0">
                <a:latin typeface="微软雅黑" panose="020B0503020204020204" pitchFamily="34" charset="-122"/>
              </a:rPr>
              <a:t>) </a:t>
            </a:r>
            <a:r>
              <a:rPr lang="zh-CN" altLang="en-US" sz="1800" dirty="0">
                <a:latin typeface="微软雅黑" panose="020B0503020204020204" pitchFamily="34" charset="-122"/>
              </a:rPr>
              <a:t>，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导致了闭</a:t>
            </a:r>
            <a:r>
              <a:rPr lang="zh-CN" altLang="en-US" sz="1800" dirty="0">
                <a:latin typeface="微软雅黑" panose="020B0503020204020204" pitchFamily="34" charset="-122"/>
              </a:rPr>
              <a:t>轨和束流光学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畸变、发射度增长，进而导致动力学孔径</a:t>
            </a:r>
            <a:r>
              <a:rPr lang="zh-CN" altLang="en-US" sz="1800" dirty="0">
                <a:latin typeface="微软雅黑" panose="020B0503020204020204" pitchFamily="34" charset="-122"/>
              </a:rPr>
              <a:t>大幅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降低</a:t>
            </a:r>
            <a:r>
              <a:rPr lang="zh-CN" altLang="en-US" sz="1800" dirty="0">
                <a:latin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</a:rPr>
              <a:t>双环方案（基准）：对每个环，根据束流能量变化微调磁铁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强度，可以几乎完美校正。</a:t>
            </a:r>
            <a:endParaRPr lang="en-US" altLang="zh-CN" sz="1800" dirty="0" smtClean="0">
              <a:latin typeface="微软雅黑" panose="020B0503020204020204" pitchFamily="34" charset="-122"/>
            </a:endParaRPr>
          </a:p>
          <a:p>
            <a:r>
              <a:rPr lang="zh-CN" altLang="en-US" sz="1800" dirty="0" smtClean="0">
                <a:latin typeface="微软雅黑" panose="020B0503020204020204" pitchFamily="34" charset="-122"/>
              </a:rPr>
              <a:t>先进局部</a:t>
            </a:r>
            <a:r>
              <a:rPr lang="zh-CN" altLang="en-US" sz="1800" dirty="0">
                <a:latin typeface="微软雅黑" panose="020B0503020204020204" pitchFamily="34" charset="-122"/>
              </a:rPr>
              <a:t>双环方案（备选）</a:t>
            </a:r>
            <a:r>
              <a:rPr lang="en-US" altLang="zh-CN" sz="1800" dirty="0">
                <a:latin typeface="微软雅黑" panose="020B0503020204020204" pitchFamily="34" charset="-122"/>
              </a:rPr>
              <a:t>: </a:t>
            </a:r>
            <a:r>
              <a:rPr lang="zh-CN" altLang="en-US" sz="1800" dirty="0">
                <a:latin typeface="微软雅黑" panose="020B0503020204020204" pitchFamily="34" charset="-122"/>
              </a:rPr>
              <a:t>由于两个束流能量不同，无法采用双环方案的校正方法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。</a:t>
            </a:r>
            <a:r>
              <a:rPr lang="en-US" altLang="zh-CN" sz="1800" dirty="0" smtClean="0">
                <a:latin typeface="微软雅黑" panose="020B0503020204020204" pitchFamily="34" charset="-122"/>
              </a:rPr>
              <a:t>2017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年我们在“局部</a:t>
            </a:r>
            <a:r>
              <a:rPr lang="zh-CN" altLang="en-US" sz="1800" dirty="0">
                <a:latin typeface="微软雅黑" panose="020B0503020204020204" pitchFamily="34" charset="-122"/>
              </a:rPr>
              <a:t>双环方案” 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上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创新性地提出了在双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环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区域校正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的方法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，</a:t>
            </a:r>
            <a:r>
              <a:rPr lang="en-US" altLang="zh-CN" sz="1800" dirty="0" smtClean="0">
                <a:latin typeface="微软雅黑" panose="020B0503020204020204" pitchFamily="34" charset="-122"/>
              </a:rPr>
              <a:t>2018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年论证了该方法</a:t>
            </a:r>
            <a:r>
              <a:rPr lang="zh-CN" altLang="en-US" sz="1800" dirty="0">
                <a:latin typeface="微软雅黑" panose="020B0503020204020204" pitchFamily="34" charset="-122"/>
              </a:rPr>
              <a:t>在“先进局部双环方案</a:t>
            </a:r>
            <a:r>
              <a:rPr lang="zh-CN" altLang="en-US" sz="1800" dirty="0" smtClean="0">
                <a:latin typeface="微软雅黑" panose="020B0503020204020204" pitchFamily="34" charset="-122"/>
              </a:rPr>
              <a:t>”上的</a:t>
            </a:r>
            <a:r>
              <a:rPr lang="zh-CN" altLang="en-US" sz="1800" dirty="0">
                <a:latin typeface="微软雅黑" panose="020B0503020204020204" pitchFamily="34" charset="-122"/>
              </a:rPr>
              <a:t>可行性，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使得该方案作为备选方案成为可能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。</a:t>
            </a:r>
            <a:endParaRPr lang="en-US" altLang="zh-CN" sz="18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20" y="3231984"/>
            <a:ext cx="2837697" cy="16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34" y="4973898"/>
            <a:ext cx="2827138" cy="170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38" y="5007042"/>
            <a:ext cx="2781300" cy="166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86" y="3252537"/>
            <a:ext cx="2741946" cy="167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62" y="3257090"/>
            <a:ext cx="2746207" cy="167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39" y="5037147"/>
            <a:ext cx="2765757" cy="168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111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435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</a:rPr>
              <a:t>CEPC</a:t>
            </a:r>
            <a:r>
              <a:rPr lang="zh-CN" altLang="en-US" b="1" dirty="0">
                <a:solidFill>
                  <a:srgbClr val="0070C0"/>
                </a:solidFill>
              </a:rPr>
              <a:t>概念设计报告</a:t>
            </a:r>
            <a:r>
              <a:rPr lang="zh-CN" altLang="en-US" b="1" dirty="0" smtClean="0">
                <a:solidFill>
                  <a:srgbClr val="0070C0"/>
                </a:solidFill>
              </a:rPr>
              <a:t>撰写及国际评审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2692" y="1199797"/>
            <a:ext cx="113964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负责完成“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对撞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环束流光学设计”的撰写（第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36-51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页）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代表束流光学设计组作评审报告；通过了国际评审，得到国际评审专家组的高度评价。</a:t>
            </a:r>
            <a:endParaRPr lang="en-US" altLang="zh-CN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SLAC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加速器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物理组组长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Cai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教授访问高能所期间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对该设计仔细检查后，也给出非常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积极的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评价。</a:t>
            </a:r>
            <a:endParaRPr lang="en-US" altLang="zh-CN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工作在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MOST1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项目中列为中期总结报告的重要创新点之一。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负责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完成备选方案“先进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局部双环方案”的撰写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（第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475-483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页）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参与完成附录对撞环参数表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A1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的撰写（第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440-445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页）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86" y="3891273"/>
            <a:ext cx="3024882" cy="1502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10" y="5460130"/>
            <a:ext cx="3028058" cy="878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 descr="C:\Users\yiwei\Desktop\微信图片_201807011205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99256"/>
            <a:ext cx="3175315" cy="23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08" y="3869112"/>
            <a:ext cx="1758614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11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-83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 smtClean="0">
                <a:solidFill>
                  <a:srgbClr val="0070C0"/>
                </a:solidFill>
              </a:rPr>
              <a:t>文章发表及学术交流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0353" y="911822"/>
            <a:ext cx="11182547" cy="578107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1600" b="1" dirty="0"/>
              <a:t>期刊文章第一</a:t>
            </a:r>
            <a:r>
              <a:rPr lang="zh-CN" altLang="en-US" sz="1600" b="1" dirty="0" smtClean="0"/>
              <a:t>作者</a:t>
            </a:r>
            <a:r>
              <a:rPr lang="en-US" altLang="zh-CN" sz="1600" b="1" dirty="0"/>
              <a:t>3</a:t>
            </a:r>
            <a:r>
              <a:rPr lang="zh-CN" altLang="en-US" sz="1600" b="1" dirty="0" smtClean="0"/>
              <a:t>篇，合作作者</a:t>
            </a:r>
            <a:r>
              <a:rPr lang="en-US" altLang="zh-CN" sz="1600" b="1" dirty="0" smtClean="0"/>
              <a:t>1</a:t>
            </a:r>
            <a:r>
              <a:rPr lang="zh-CN" altLang="en-US" sz="1600" b="1" dirty="0" smtClean="0"/>
              <a:t>篇</a:t>
            </a:r>
            <a:endParaRPr lang="en-US" altLang="zh-CN" sz="1600" b="1" dirty="0" smtClean="0"/>
          </a:p>
          <a:p>
            <a:pPr lvl="0">
              <a:lnSpc>
                <a:spcPct val="100000"/>
              </a:lnSpc>
            </a:pPr>
            <a:r>
              <a:rPr lang="en-US" altLang="zh-CN" sz="1600" dirty="0"/>
              <a:t>Y. W. </a:t>
            </a:r>
            <a:r>
              <a:rPr lang="en-US" altLang="zh-CN" sz="1600" dirty="0" smtClean="0"/>
              <a:t>Wang et. al., </a:t>
            </a:r>
            <a:r>
              <a:rPr lang="en-US" altLang="zh-CN" sz="1600" dirty="0"/>
              <a:t>Lattice design for the CEPC double ring scheme, International Journal of Modern Physics A, Vol. 33, No. 2, 1840001, 2018.</a:t>
            </a:r>
            <a:endParaRPr lang="zh-CN" altLang="zh-CN" sz="1600" dirty="0"/>
          </a:p>
          <a:p>
            <a:pPr lvl="0">
              <a:lnSpc>
                <a:spcPct val="100000"/>
              </a:lnSpc>
            </a:pPr>
            <a:r>
              <a:rPr lang="en-US" altLang="zh-CN" sz="1600" dirty="0"/>
              <a:t>Y. W. </a:t>
            </a:r>
            <a:r>
              <a:rPr lang="en-US" altLang="zh-CN" sz="1600" dirty="0" smtClean="0"/>
              <a:t>Wang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et. al., </a:t>
            </a:r>
            <a:r>
              <a:rPr lang="en-US" altLang="zh-CN" sz="1600" dirty="0"/>
              <a:t>The energy </a:t>
            </a:r>
            <a:r>
              <a:rPr lang="en-US" altLang="zh-CN" sz="1600" dirty="0" err="1"/>
              <a:t>sawtooth</a:t>
            </a:r>
            <a:r>
              <a:rPr lang="en-US" altLang="zh-CN" sz="1600" dirty="0"/>
              <a:t> effects in the partial double ring scheme of CEPC, International Journal of Modern Physics A (</a:t>
            </a:r>
            <a:r>
              <a:rPr lang="zh-CN" altLang="en-US" sz="1600" dirty="0"/>
              <a:t>已接收</a:t>
            </a:r>
            <a:r>
              <a:rPr lang="en-US" altLang="zh-CN" sz="1600" dirty="0"/>
              <a:t>).</a:t>
            </a:r>
            <a:endParaRPr lang="zh-CN" altLang="zh-CN" sz="1600" dirty="0"/>
          </a:p>
          <a:p>
            <a:pPr>
              <a:lnSpc>
                <a:spcPct val="100000"/>
              </a:lnSpc>
            </a:pPr>
            <a:r>
              <a:rPr lang="en-US" altLang="zh-CN" sz="1600" dirty="0"/>
              <a:t>Y. W. </a:t>
            </a:r>
            <a:r>
              <a:rPr lang="en-US" altLang="zh-CN" sz="1600" dirty="0" smtClean="0"/>
              <a:t>Wang et. al., </a:t>
            </a:r>
            <a:r>
              <a:rPr lang="en-US" altLang="zh-CN" sz="1600" dirty="0"/>
              <a:t>A beam optics design of the interaction region for the CEPC Single Ring Scheme, International Journal of Modern Physics A </a:t>
            </a:r>
            <a:r>
              <a:rPr lang="en-US" altLang="zh-CN" sz="1600" dirty="0" smtClean="0"/>
              <a:t>(</a:t>
            </a:r>
            <a:r>
              <a:rPr lang="zh-CN" altLang="en-US" sz="1600" dirty="0"/>
              <a:t>已接收</a:t>
            </a:r>
            <a:r>
              <a:rPr lang="en-US" altLang="zh-CN" sz="1600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altLang="zh-CN" sz="1600" dirty="0"/>
              <a:t>S. Bai, C. H. Yu, Y. W. Wang, Y. Zhang, D. Wang, H. P. </a:t>
            </a:r>
            <a:r>
              <a:rPr lang="en-US" altLang="zh-CN" sz="1600" dirty="0" err="1"/>
              <a:t>Geng</a:t>
            </a:r>
            <a:r>
              <a:rPr lang="en-US" altLang="zh-CN" sz="1600" dirty="0"/>
              <a:t> and J. Gao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Beam </a:t>
            </a:r>
            <a:r>
              <a:rPr lang="en-US" altLang="zh-CN" sz="1600" dirty="0"/>
              <a:t>loss background and collimator design in CEPC double </a:t>
            </a:r>
            <a:r>
              <a:rPr lang="en-US" altLang="zh-CN" sz="1600" dirty="0" smtClean="0"/>
              <a:t>ring, Journal </a:t>
            </a:r>
            <a:r>
              <a:rPr lang="en-US" altLang="zh-CN" sz="1600" dirty="0"/>
              <a:t>of </a:t>
            </a:r>
            <a:r>
              <a:rPr lang="en-US" altLang="zh-CN" sz="1600" dirty="0" smtClean="0"/>
              <a:t>Physics,</a:t>
            </a:r>
            <a:r>
              <a:rPr lang="en-US" altLang="zh-CN" sz="1600" dirty="0"/>
              <a:t> Volume </a:t>
            </a:r>
            <a:r>
              <a:rPr lang="en-US" altLang="zh-CN" sz="1600" dirty="0" smtClean="0"/>
              <a:t>1067.</a:t>
            </a:r>
          </a:p>
          <a:p>
            <a:pPr marL="0" indent="0">
              <a:buNone/>
            </a:pPr>
            <a:r>
              <a:rPr lang="zh-CN" altLang="en-US" sz="1600" b="1" dirty="0" smtClean="0"/>
              <a:t>国际会议邀请报告</a:t>
            </a:r>
            <a:r>
              <a:rPr lang="en-US" altLang="zh-CN" sz="1600" b="1" dirty="0" smtClean="0"/>
              <a:t>5</a:t>
            </a:r>
            <a:r>
              <a:rPr lang="zh-CN" altLang="en-US" sz="1600" b="1" dirty="0" smtClean="0"/>
              <a:t>个</a:t>
            </a:r>
            <a:endParaRPr lang="en-US" altLang="zh-CN" sz="1600" b="1" dirty="0" smtClean="0"/>
          </a:p>
          <a:p>
            <a:pPr>
              <a:lnSpc>
                <a:spcPct val="100000"/>
              </a:lnSpc>
            </a:pPr>
            <a:r>
              <a:rPr lang="en-US" altLang="zh-CN" sz="1600" dirty="0" smtClean="0"/>
              <a:t>7</a:t>
            </a:r>
            <a:r>
              <a:rPr lang="en-US" altLang="zh-CN" sz="1600" baseline="30000" dirty="0" smtClean="0"/>
              <a:t>th</a:t>
            </a:r>
            <a:r>
              <a:rPr lang="en-US" altLang="zh-CN" sz="1600" dirty="0" smtClean="0"/>
              <a:t> Low Emittance</a:t>
            </a:r>
            <a:r>
              <a:rPr lang="zh-CN" altLang="en-US" sz="1600" dirty="0" smtClean="0"/>
              <a:t>（日内瓦，</a:t>
            </a:r>
            <a:r>
              <a:rPr lang="en-US" altLang="zh-CN" sz="1600" dirty="0" smtClean="0"/>
              <a:t>2018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月）</a:t>
            </a:r>
            <a:endParaRPr lang="en-US" altLang="zh-CN" sz="1600" dirty="0" smtClean="0"/>
          </a:p>
          <a:p>
            <a:pPr>
              <a:lnSpc>
                <a:spcPct val="100000"/>
              </a:lnSpc>
            </a:pPr>
            <a:r>
              <a:rPr lang="en-US" altLang="zh-CN" sz="1600" dirty="0" smtClean="0"/>
              <a:t>IAS HEP</a:t>
            </a:r>
            <a:r>
              <a:rPr lang="zh-CN" altLang="en-US" sz="1600" dirty="0" smtClean="0"/>
              <a:t>（香港，</a:t>
            </a:r>
            <a:r>
              <a:rPr lang="en-US" altLang="zh-CN" sz="1600" dirty="0" smtClean="0"/>
              <a:t>2018</a:t>
            </a:r>
            <a:r>
              <a:rPr lang="zh-CN" altLang="en-US" sz="1600" dirty="0" smtClean="0"/>
              <a:t>年</a:t>
            </a:r>
            <a:r>
              <a:rPr lang="en-US" altLang="zh-CN" sz="1600" dirty="0"/>
              <a:t>1</a:t>
            </a:r>
            <a:r>
              <a:rPr lang="zh-CN" altLang="en-US" sz="1600" dirty="0" smtClean="0"/>
              <a:t>月）</a:t>
            </a:r>
            <a:endParaRPr lang="en-US" altLang="zh-CN" sz="1600" dirty="0" smtClean="0"/>
          </a:p>
          <a:p>
            <a:pPr>
              <a:lnSpc>
                <a:spcPct val="100000"/>
              </a:lnSpc>
            </a:pPr>
            <a:r>
              <a:rPr lang="en-US" altLang="zh-CN" sz="1600" dirty="0" smtClean="0"/>
              <a:t>FCC Week </a:t>
            </a:r>
            <a:r>
              <a:rPr lang="zh-CN" altLang="en-US" sz="1600" dirty="0" smtClean="0"/>
              <a:t>（阿姆斯特丹，</a:t>
            </a:r>
            <a:r>
              <a:rPr lang="en-US" altLang="zh-CN" sz="1600" dirty="0" smtClean="0"/>
              <a:t>2018</a:t>
            </a:r>
            <a:r>
              <a:rPr lang="zh-CN" altLang="en-US" sz="1600" dirty="0" smtClean="0"/>
              <a:t>年</a:t>
            </a:r>
            <a:r>
              <a:rPr lang="en-US" altLang="zh-CN" sz="1600" dirty="0"/>
              <a:t>4</a:t>
            </a:r>
            <a:r>
              <a:rPr lang="zh-CN" altLang="en-US" sz="1600" dirty="0" smtClean="0"/>
              <a:t>月）</a:t>
            </a:r>
            <a:endParaRPr lang="en-US" altLang="zh-CN" sz="1600" dirty="0" smtClean="0"/>
          </a:p>
          <a:p>
            <a:pPr>
              <a:lnSpc>
                <a:spcPct val="100000"/>
              </a:lnSpc>
            </a:pPr>
            <a:r>
              <a:rPr lang="en-US" altLang="zh-CN" sz="1600" dirty="0" err="1" smtClean="0"/>
              <a:t>eeFACT</a:t>
            </a:r>
            <a:r>
              <a:rPr lang="zh-CN" altLang="en-US" sz="1600" dirty="0"/>
              <a:t>（香港，</a:t>
            </a:r>
            <a:r>
              <a:rPr lang="en-US" altLang="zh-CN" sz="1600" dirty="0"/>
              <a:t>2018</a:t>
            </a:r>
            <a:r>
              <a:rPr lang="zh-CN" altLang="en-US" sz="1600" dirty="0"/>
              <a:t>年</a:t>
            </a:r>
            <a:r>
              <a:rPr lang="en-US" altLang="zh-CN" sz="1600" dirty="0"/>
              <a:t>9</a:t>
            </a:r>
            <a:r>
              <a:rPr lang="zh-CN" altLang="en-US" sz="1600" dirty="0"/>
              <a:t>月）</a:t>
            </a:r>
            <a:endParaRPr lang="en-US" altLang="zh-CN" sz="1600" dirty="0"/>
          </a:p>
          <a:p>
            <a:r>
              <a:rPr lang="en-US" altLang="zh-CN" sz="1600" dirty="0" smtClean="0"/>
              <a:t>CEPC workshop </a:t>
            </a:r>
            <a:r>
              <a:rPr lang="zh-CN" altLang="en-US" sz="1600" dirty="0" smtClean="0"/>
              <a:t>（北京，</a:t>
            </a:r>
            <a:r>
              <a:rPr lang="en-US" altLang="zh-CN" sz="1600" dirty="0"/>
              <a:t>2018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11</a:t>
            </a:r>
            <a:r>
              <a:rPr lang="zh-CN" altLang="en-US" sz="1600" dirty="0" smtClean="0"/>
              <a:t>月）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b="1" dirty="0" smtClean="0"/>
              <a:t>出访交流</a:t>
            </a:r>
            <a:endParaRPr lang="en-US" altLang="zh-CN" sz="1600" b="1" dirty="0"/>
          </a:p>
          <a:p>
            <a:pPr>
              <a:lnSpc>
                <a:spcPct val="100000"/>
              </a:lnSpc>
            </a:pPr>
            <a:r>
              <a:rPr lang="en-US" altLang="zh-CN" sz="1600" dirty="0" smtClean="0"/>
              <a:t>2018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月</a:t>
            </a:r>
            <a:r>
              <a:rPr lang="en-US" altLang="zh-CN" sz="1600" dirty="0" smtClean="0"/>
              <a:t>18</a:t>
            </a:r>
            <a:r>
              <a:rPr lang="zh-CN" altLang="en-US" sz="1600" dirty="0" smtClean="0"/>
              <a:t>日</a:t>
            </a:r>
            <a:r>
              <a:rPr lang="en-US" altLang="zh-CN" sz="1600" dirty="0" smtClean="0"/>
              <a:t>-4</a:t>
            </a:r>
            <a:r>
              <a:rPr lang="zh-CN" altLang="en-US" sz="1600" dirty="0" smtClean="0"/>
              <a:t>月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日参加</a:t>
            </a:r>
            <a:r>
              <a:rPr lang="en-US" altLang="zh-CN" sz="1600" dirty="0" err="1" smtClean="0"/>
              <a:t>SuperKEKB</a:t>
            </a:r>
            <a:r>
              <a:rPr lang="zh-CN" altLang="en-US" sz="1600" dirty="0" smtClean="0"/>
              <a:t>第二阶段调束</a:t>
            </a:r>
            <a:endParaRPr lang="en-US" altLang="zh-CN" sz="16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026" name="Picture 2" descr="C:\Users\yiwei\Desktop\微信图片_20181119114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07" y="3819186"/>
            <a:ext cx="3463476" cy="259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4"/>
          <p:cNvSpPr txBox="1"/>
          <p:nvPr/>
        </p:nvSpPr>
        <p:spPr>
          <a:xfrm>
            <a:off x="6463400" y="5662464"/>
            <a:ext cx="294004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未来环形对撞机第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届年会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FCC week 2018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）邀请报告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138031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参与课题（在研）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17</a:t>
            </a:fld>
            <a:endParaRPr lang="zh-CN" altLang="en-US"/>
          </a:p>
        </p:txBody>
      </p:sp>
      <p:graphicFrame>
        <p:nvGraphicFramePr>
          <p:cNvPr id="8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804956"/>
              </p:ext>
            </p:extLst>
          </p:nvPr>
        </p:nvGraphicFramePr>
        <p:xfrm>
          <a:off x="345440" y="999661"/>
          <a:ext cx="11473092" cy="5618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5520">
                  <a:extLst>
                    <a:ext uri="{9D8B030D-6E8A-4147-A177-3AD203B41FA5}">
                      <a16:colId xmlns="" xmlns:a16="http://schemas.microsoft.com/office/drawing/2014/main" val="2301819826"/>
                    </a:ext>
                  </a:extLst>
                </a:gridCol>
                <a:gridCol w="2476500">
                  <a:extLst>
                    <a:ext uri="{9D8B030D-6E8A-4147-A177-3AD203B41FA5}">
                      <a16:colId xmlns="" xmlns:a16="http://schemas.microsoft.com/office/drawing/2014/main" val="410663369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1151556471"/>
                    </a:ext>
                  </a:extLst>
                </a:gridCol>
                <a:gridCol w="3030220">
                  <a:extLst>
                    <a:ext uri="{9D8B030D-6E8A-4147-A177-3AD203B41FA5}">
                      <a16:colId xmlns="" xmlns:a16="http://schemas.microsoft.com/office/drawing/2014/main" val="3965753847"/>
                    </a:ext>
                  </a:extLst>
                </a:gridCol>
                <a:gridCol w="1374052">
                  <a:extLst>
                    <a:ext uri="{9D8B030D-6E8A-4147-A177-3AD203B41FA5}">
                      <a16:colId xmlns="" xmlns:a16="http://schemas.microsoft.com/office/drawing/2014/main" val="1786341899"/>
                    </a:ext>
                  </a:extLst>
                </a:gridCol>
              </a:tblGrid>
              <a:tr h="641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zh-CN" sz="16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sz="16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项目类别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zh-CN" sz="16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经费</a:t>
                      </a:r>
                      <a:endParaRPr lang="zh-CN" sz="16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本人角色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起止时间</a:t>
                      </a:r>
                      <a:endParaRPr lang="zh-CN" sz="16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40422944"/>
                  </a:ext>
                </a:extLst>
              </a:tr>
              <a:tr h="8526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高能环形正负电子对撞机相关的物理和关键技术预</a:t>
                      </a:r>
                      <a:r>
                        <a:rPr 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CEPC MOST1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国家重点研发计划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3600</a:t>
                      </a:r>
                      <a:r>
                        <a:rPr 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负责</a:t>
                      </a: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CEPC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对撞环束流光学设计、动力学孔径优化核心成员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2016-2021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35139580"/>
                  </a:ext>
                </a:extLst>
              </a:tr>
              <a:tr h="852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高能环形正负电子对撞机关键技术研发和验证（</a:t>
                      </a: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CEPC MOST2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16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国家重点研发计划</a:t>
                      </a:r>
                      <a:endParaRPr lang="zh-CN" alt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3200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课题骨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干、</a:t>
                      </a:r>
                      <a:endParaRPr lang="en-US" altLang="zh-CN" sz="16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CEPC</a:t>
                      </a:r>
                      <a:r>
                        <a:rPr lang="zh-CN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在</a:t>
                      </a: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Z</a:t>
                      </a:r>
                      <a:r>
                        <a:rPr lang="zh-CN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能区极化束流的加速器物理研究与设计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成员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2018-2023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11139389"/>
                  </a:ext>
                </a:extLst>
              </a:tr>
              <a:tr h="7832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未来高能前沿正负电子对撞机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中科院前沿科学重点研究计划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300</a:t>
                      </a:r>
                      <a:r>
                        <a:rPr 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主要人员</a:t>
                      </a:r>
                      <a:endParaRPr lang="zh-CN" altLang="zh-CN" sz="16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2016-2019 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5543924"/>
                  </a:ext>
                </a:extLst>
              </a:tr>
              <a:tr h="7832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未来大型环形对撞机关键加速器物理研究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国家自然科学基金面上课题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73</a:t>
                      </a:r>
                      <a:r>
                        <a:rPr 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主要人员</a:t>
                      </a:r>
                      <a:endParaRPr lang="zh-CN" altLang="zh-CN" sz="16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2016-2018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72030204"/>
                  </a:ext>
                </a:extLst>
              </a:tr>
              <a:tr h="8526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未来正负电子环形对撞机的若干束流物理效应研究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国家自然科学基金面上课题</a:t>
                      </a:r>
                      <a:endParaRPr lang="zh-CN" alt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84</a:t>
                      </a:r>
                      <a:r>
                        <a:rPr 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主要人员</a:t>
                      </a:r>
                      <a:endParaRPr lang="zh-CN" altLang="zh-CN" sz="16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2018-2020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68207961"/>
                  </a:ext>
                </a:extLst>
              </a:tr>
              <a:tr h="8526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CEPC</a:t>
                      </a: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局部双环方案的动力学孔径研究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国家自然科学基金青年课题</a:t>
                      </a:r>
                      <a:endParaRPr lang="zh-CN" alt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22</a:t>
                      </a:r>
                      <a:r>
                        <a:rPr lang="zh-CN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主持、</a:t>
                      </a:r>
                      <a:endParaRPr lang="en-US" altLang="zh-CN" sz="16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CEPC</a:t>
                      </a: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对撞环的动力学孔径研究</a:t>
                      </a:r>
                      <a:endParaRPr lang="zh-CN" altLang="zh-CN" sz="16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2017-2019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95300" y="396852"/>
            <a:ext cx="11252200" cy="725470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/>
              <a:t> </a:t>
            </a:r>
            <a:r>
              <a:rPr lang="zh-CN" altLang="en-US" sz="3600" b="1" dirty="0">
                <a:solidFill>
                  <a:srgbClr val="0070C0"/>
                </a:solidFill>
              </a:rPr>
              <a:t>科研事务工作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728631" y="1361851"/>
            <a:ext cx="10955369" cy="41411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 dirty="0"/>
              <a:t>承担</a:t>
            </a:r>
            <a:r>
              <a:rPr lang="en-US" altLang="zh-CN" sz="2200" b="1" dirty="0"/>
              <a:t>CEPC</a:t>
            </a:r>
            <a:r>
              <a:rPr lang="zh-CN" altLang="en-US" sz="2200" b="1" dirty="0"/>
              <a:t>加速器物理计算环境搭建</a:t>
            </a:r>
            <a:endParaRPr lang="en-US" altLang="zh-CN" sz="2200" b="1" dirty="0"/>
          </a:p>
          <a:p>
            <a:pPr marL="536575" lvl="1" indent="-268288">
              <a:lnSpc>
                <a:spcPct val="11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200" dirty="0"/>
              <a:t>塔式服务器两台，已经用于动力学孔径优化及束束模拟。</a:t>
            </a:r>
            <a:endParaRPr lang="en-US" altLang="zh-CN" sz="2200" dirty="0"/>
          </a:p>
          <a:p>
            <a:pPr marL="536575" lvl="1" indent="-268288">
              <a:lnSpc>
                <a:spcPct val="11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200" dirty="0"/>
              <a:t>购置刀片服务器一笼</a:t>
            </a:r>
            <a:r>
              <a:rPr lang="zh-CN" altLang="en-US" sz="2200" dirty="0" smtClean="0"/>
              <a:t>，约</a:t>
            </a:r>
            <a:r>
              <a:rPr lang="en-US" altLang="zh-CN" sz="2200" dirty="0" smtClean="0"/>
              <a:t>500</a:t>
            </a:r>
            <a:r>
              <a:rPr lang="zh-CN" altLang="en-US" sz="2200" dirty="0" smtClean="0"/>
              <a:t>核，即将安装（</a:t>
            </a:r>
            <a:r>
              <a:rPr lang="en-US" altLang="zh-CN" sz="2200" dirty="0" smtClean="0"/>
              <a:t>CEPC MOST1</a:t>
            </a:r>
            <a:r>
              <a:rPr lang="zh-CN" altLang="en-US" sz="2200" dirty="0" smtClean="0"/>
              <a:t>支持）。</a:t>
            </a:r>
            <a:endParaRPr lang="en-US" altLang="zh-CN" sz="2200" dirty="0" smtClean="0"/>
          </a:p>
          <a:p>
            <a:pPr>
              <a:lnSpc>
                <a:spcPct val="120000"/>
              </a:lnSpc>
            </a:pPr>
            <a:r>
              <a:rPr lang="zh-CN" altLang="zh-CN" sz="2200" b="1" dirty="0" smtClean="0"/>
              <a:t>撰写</a:t>
            </a:r>
            <a:r>
              <a:rPr lang="en-US" altLang="zh-CN" sz="2200" b="1" dirty="0"/>
              <a:t>CEPC </a:t>
            </a:r>
            <a:r>
              <a:rPr lang="en-US" altLang="zh-CN" sz="2200" b="1" dirty="0" smtClean="0"/>
              <a:t>MOST 1</a:t>
            </a:r>
            <a:r>
              <a:rPr lang="zh-CN" altLang="zh-CN" sz="2200" b="1" dirty="0" smtClean="0"/>
              <a:t>项目</a:t>
            </a:r>
            <a:r>
              <a:rPr lang="zh-CN" altLang="zh-CN" sz="2200" b="1" dirty="0"/>
              <a:t>各季度简报、中期总结报告中对撞环的工作进展</a:t>
            </a:r>
            <a:r>
              <a:rPr lang="zh-CN" altLang="zh-CN" sz="2200" b="1" dirty="0" smtClean="0"/>
              <a:t>。</a:t>
            </a:r>
            <a:endParaRPr lang="en-US" altLang="zh-CN" sz="2200" b="1" dirty="0" smtClean="0"/>
          </a:p>
          <a:p>
            <a:pPr>
              <a:lnSpc>
                <a:spcPct val="120000"/>
              </a:lnSpc>
            </a:pPr>
            <a:r>
              <a:rPr lang="zh-CN" altLang="zh-CN" sz="2200" dirty="0" smtClean="0"/>
              <a:t>撰写</a:t>
            </a:r>
            <a:r>
              <a:rPr lang="zh-CN" altLang="zh-CN" sz="2200" dirty="0"/>
              <a:t>并整理</a:t>
            </a:r>
            <a:r>
              <a:rPr lang="en-US" altLang="zh-CN" sz="2200" dirty="0" smtClean="0"/>
              <a:t>CEPC</a:t>
            </a:r>
            <a:r>
              <a:rPr lang="zh-CN" altLang="en-US" sz="2200" dirty="0" smtClean="0"/>
              <a:t>对撞环</a:t>
            </a:r>
            <a:r>
              <a:rPr lang="zh-CN" altLang="zh-CN" sz="2200" dirty="0" smtClean="0"/>
              <a:t>加速器</a:t>
            </a:r>
            <a:r>
              <a:rPr lang="zh-CN" altLang="zh-CN" sz="2200" dirty="0"/>
              <a:t>设计部分的欧洲战略草稿。</a:t>
            </a:r>
            <a:endParaRPr lang="zh-CN" altLang="en-US" sz="2200" dirty="0"/>
          </a:p>
          <a:p>
            <a:pPr>
              <a:lnSpc>
                <a:spcPct val="120000"/>
              </a:lnSpc>
            </a:pPr>
            <a:r>
              <a:rPr lang="zh-CN" altLang="en-US" sz="2200" dirty="0"/>
              <a:t>承担学生指导</a:t>
            </a:r>
            <a:r>
              <a:rPr lang="zh-CN" altLang="en-US" sz="2200" dirty="0" smtClean="0"/>
              <a:t>工作</a:t>
            </a:r>
            <a:endParaRPr lang="en-US" altLang="zh-CN" sz="2200" dirty="0"/>
          </a:p>
          <a:p>
            <a:pPr marL="536575" lvl="1" indent="-268288">
              <a:lnSpc>
                <a:spcPct val="11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100" dirty="0"/>
              <a:t>协助指导博士生</a:t>
            </a:r>
            <a:r>
              <a:rPr lang="en-US" altLang="zh-CN" sz="2100" dirty="0"/>
              <a:t>3</a:t>
            </a:r>
            <a:r>
              <a:rPr lang="zh-CN" altLang="en-US" sz="2100" dirty="0"/>
              <a:t>名（动力学孔径、</a:t>
            </a:r>
            <a:r>
              <a:rPr lang="en-US" altLang="zh-CN" sz="2100" dirty="0"/>
              <a:t>z</a:t>
            </a:r>
            <a:r>
              <a:rPr lang="zh-CN" altLang="en-US" sz="2100" dirty="0"/>
              <a:t>能量下极化、</a:t>
            </a:r>
            <a:r>
              <a:rPr lang="en-US" altLang="zh-CN" sz="2100" dirty="0"/>
              <a:t>APDR</a:t>
            </a:r>
            <a:r>
              <a:rPr lang="zh-CN" altLang="en-US" sz="2100" dirty="0"/>
              <a:t>研究）、</a:t>
            </a:r>
            <a:endParaRPr lang="en-US" altLang="zh-CN" sz="2100" dirty="0"/>
          </a:p>
          <a:p>
            <a:pPr marL="536575" lvl="1" indent="-268288">
              <a:lnSpc>
                <a:spcPct val="11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100" dirty="0"/>
              <a:t>指导客座学生</a:t>
            </a:r>
            <a:r>
              <a:rPr lang="en-US" altLang="zh-CN" sz="2100" dirty="0"/>
              <a:t>5</a:t>
            </a:r>
            <a:r>
              <a:rPr lang="zh-CN" altLang="en-US" sz="2100" dirty="0"/>
              <a:t>名（动力学孔径的理论估算、</a:t>
            </a:r>
            <a:r>
              <a:rPr lang="en-US" altLang="zh-CN" sz="2100" dirty="0"/>
              <a:t> CEPC</a:t>
            </a:r>
            <a:r>
              <a:rPr lang="zh-CN" altLang="en-US" sz="2100" dirty="0"/>
              <a:t>对撞环误差效应</a:t>
            </a:r>
            <a:r>
              <a:rPr lang="zh-CN" altLang="en-US" sz="2100" dirty="0" smtClean="0"/>
              <a:t>）</a:t>
            </a:r>
            <a:endParaRPr lang="en-US" altLang="zh-CN" sz="21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未来工作计划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777" y="1653737"/>
            <a:ext cx="10948323" cy="46682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/>
              <a:t>完成</a:t>
            </a:r>
            <a:r>
              <a:rPr lang="en-US" altLang="zh-CN" sz="2000" dirty="0"/>
              <a:t>CEPC</a:t>
            </a:r>
            <a:r>
              <a:rPr lang="zh-CN" altLang="en-US" sz="2000" dirty="0"/>
              <a:t>国际顾问委员会</a:t>
            </a:r>
            <a:r>
              <a:rPr lang="en-US" altLang="zh-CN" sz="2000" dirty="0"/>
              <a:t>2018</a:t>
            </a:r>
            <a:r>
              <a:rPr lang="zh-CN" altLang="en-US" sz="2000" dirty="0"/>
              <a:t>年会建议的</a:t>
            </a:r>
            <a:r>
              <a:rPr lang="en-US" altLang="zh-CN" sz="2000" dirty="0"/>
              <a:t>CEPC</a:t>
            </a:r>
            <a:r>
              <a:rPr lang="zh-CN" altLang="en-US" sz="2000" dirty="0"/>
              <a:t>对撞环物理设计优化（</a:t>
            </a:r>
            <a:r>
              <a:rPr lang="en-US" altLang="zh-CN" sz="2000" dirty="0"/>
              <a:t>2019</a:t>
            </a:r>
            <a:r>
              <a:rPr lang="zh-CN" altLang="en-US" sz="2000" dirty="0"/>
              <a:t>年</a:t>
            </a:r>
            <a:r>
              <a:rPr lang="en-US" altLang="zh-CN" sz="2000" dirty="0"/>
              <a:t>6</a:t>
            </a:r>
            <a:r>
              <a:rPr lang="zh-CN" altLang="en-US" sz="2000" dirty="0"/>
              <a:t>月）</a:t>
            </a:r>
            <a:endParaRPr lang="en-US" altLang="zh-CN" sz="2000" dirty="0"/>
          </a:p>
          <a:p>
            <a:pPr>
              <a:lnSpc>
                <a:spcPct val="120000"/>
              </a:lnSpc>
            </a:pPr>
            <a:r>
              <a:rPr lang="zh-CN" altLang="en-US" sz="2000" dirty="0"/>
              <a:t>面向</a:t>
            </a:r>
            <a:r>
              <a:rPr lang="en-US" altLang="zh-CN" sz="2000" dirty="0"/>
              <a:t>CEPC TDR</a:t>
            </a:r>
            <a:r>
              <a:rPr lang="zh-CN" altLang="en-US" sz="2000" dirty="0"/>
              <a:t>（</a:t>
            </a:r>
            <a:r>
              <a:rPr lang="en-US" altLang="zh-CN" sz="2000" dirty="0"/>
              <a:t>2019</a:t>
            </a:r>
            <a:r>
              <a:rPr lang="zh-CN" altLang="en-US" sz="2000" dirty="0"/>
              <a:t>年</a:t>
            </a:r>
            <a:r>
              <a:rPr lang="en-US" altLang="zh-CN" sz="2000" dirty="0"/>
              <a:t>-2022</a:t>
            </a:r>
            <a:r>
              <a:rPr lang="zh-CN" altLang="en-US" sz="2000" dirty="0"/>
              <a:t>年）</a:t>
            </a:r>
            <a:endParaRPr lang="en-US" altLang="zh-CN" sz="2000" dirty="0"/>
          </a:p>
          <a:p>
            <a:pPr marL="536575" lvl="1" indent="-268288">
              <a:lnSpc>
                <a:spcPct val="10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000" dirty="0" smtClean="0"/>
              <a:t>推进</a:t>
            </a:r>
            <a:r>
              <a:rPr lang="en-US" altLang="zh-CN" sz="2000" dirty="0"/>
              <a:t>CEPC</a:t>
            </a:r>
            <a:r>
              <a:rPr lang="zh-CN" altLang="en-US" sz="2000" dirty="0"/>
              <a:t>误差效应研究，扩大动力学孔径，并且</a:t>
            </a:r>
            <a:r>
              <a:rPr lang="zh-CN" altLang="en-US" sz="2000" b="1" dirty="0"/>
              <a:t>降低磁铁准直精度要求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536575" lvl="1" indent="-268288">
              <a:lnSpc>
                <a:spcPct val="10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000" dirty="0" smtClean="0"/>
              <a:t>优化</a:t>
            </a:r>
            <a:r>
              <a:rPr lang="en-US" altLang="zh-CN" sz="2000" dirty="0"/>
              <a:t>CEPC</a:t>
            </a:r>
            <a:r>
              <a:rPr lang="zh-CN" altLang="en-US" sz="2000" dirty="0"/>
              <a:t>注入方案，降低离轴注入对动力学孔径要求，</a:t>
            </a:r>
            <a:r>
              <a:rPr lang="zh-CN" altLang="en-US" sz="2000" b="1" dirty="0"/>
              <a:t>实现离轴注入方式</a:t>
            </a:r>
            <a:r>
              <a:rPr lang="zh-CN" altLang="en-US" sz="2000" dirty="0" smtClean="0"/>
              <a:t>。</a:t>
            </a:r>
            <a:endParaRPr lang="en-US" altLang="zh-CN" sz="2000" dirty="0"/>
          </a:p>
          <a:p>
            <a:pPr marL="536575" lvl="1" indent="-268288">
              <a:lnSpc>
                <a:spcPct val="10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000" b="1" dirty="0"/>
              <a:t>继续与各硬件系统的紧密协作</a:t>
            </a:r>
            <a:r>
              <a:rPr lang="zh-CN" altLang="en-US" sz="2000" dirty="0"/>
              <a:t>，优化对撞环的束流光学设计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536575" lvl="1" indent="-268288">
              <a:lnSpc>
                <a:spcPct val="10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000" dirty="0" smtClean="0"/>
              <a:t>优化</a:t>
            </a:r>
            <a:r>
              <a:rPr lang="en-US" altLang="zh-CN" sz="2000" dirty="0" smtClean="0"/>
              <a:t>MDI</a:t>
            </a:r>
            <a:r>
              <a:rPr lang="zh-CN" altLang="en-US" sz="2000" dirty="0" smtClean="0"/>
              <a:t>在对撞区超导磁铁、光子背景等方面的设计。</a:t>
            </a:r>
            <a:endParaRPr lang="en-US" altLang="zh-CN" sz="2000" dirty="0" smtClean="0"/>
          </a:p>
          <a:p>
            <a:pPr marL="536575" lvl="1" indent="-268288">
              <a:lnSpc>
                <a:spcPct val="10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000" dirty="0" smtClean="0"/>
              <a:t>推进</a:t>
            </a:r>
            <a:r>
              <a:rPr lang="en-US" altLang="zh-CN" sz="2000" dirty="0"/>
              <a:t>CEPC-SPPC</a:t>
            </a:r>
            <a:r>
              <a:rPr lang="zh-CN" altLang="en-US" sz="2000" dirty="0"/>
              <a:t>的协同设计</a:t>
            </a:r>
            <a:r>
              <a:rPr lang="zh-CN" altLang="en-US" sz="2000" dirty="0" smtClean="0"/>
              <a:t>，</a:t>
            </a:r>
            <a:r>
              <a:rPr lang="zh-CN" altLang="en-US" sz="2000" b="1" dirty="0" smtClean="0"/>
              <a:t>保持</a:t>
            </a:r>
            <a:r>
              <a:rPr lang="en-US" altLang="zh-CN" sz="2000" b="1" dirty="0"/>
              <a:t>CEPC</a:t>
            </a:r>
            <a:r>
              <a:rPr lang="zh-CN" altLang="en-US" sz="2000" b="1" dirty="0"/>
              <a:t>与</a:t>
            </a:r>
            <a:r>
              <a:rPr lang="en-US" altLang="zh-CN" sz="2000" b="1" dirty="0"/>
              <a:t>SPPC</a:t>
            </a:r>
            <a:r>
              <a:rPr lang="zh-CN" altLang="en-US" sz="2000" b="1" dirty="0"/>
              <a:t>的兼容性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536575" lvl="1" indent="-268288">
              <a:lnSpc>
                <a:spcPct val="100000"/>
              </a:lnSpc>
              <a:spcBef>
                <a:spcPts val="1200"/>
              </a:spcBef>
              <a:buFont typeface="等线" panose="02010600030101010101" pitchFamily="2" charset="-122"/>
              <a:buChar char="–"/>
            </a:pPr>
            <a:r>
              <a:rPr lang="zh-CN" altLang="en-US" sz="2000" dirty="0"/>
              <a:t>开展</a:t>
            </a:r>
            <a:r>
              <a:rPr lang="en-US" altLang="zh-CN" sz="2000" dirty="0"/>
              <a:t>CEPC</a:t>
            </a:r>
            <a:r>
              <a:rPr lang="zh-CN" altLang="en-US" sz="2000" dirty="0"/>
              <a:t>在</a:t>
            </a:r>
            <a:r>
              <a:rPr lang="en-US" altLang="zh-CN" sz="2000" dirty="0"/>
              <a:t>Z</a:t>
            </a:r>
            <a:r>
              <a:rPr lang="zh-CN" altLang="en-US" sz="2000" dirty="0"/>
              <a:t>能区的束流极化研究</a:t>
            </a:r>
            <a:r>
              <a:rPr lang="zh-CN" altLang="en-US" sz="2000" dirty="0" smtClean="0"/>
              <a:t>。</a:t>
            </a:r>
            <a:endParaRPr lang="en-US" altLang="zh-CN" sz="2000" dirty="0"/>
          </a:p>
          <a:p>
            <a:pPr>
              <a:lnSpc>
                <a:spcPct val="120000"/>
              </a:lnSpc>
            </a:pPr>
            <a:r>
              <a:rPr lang="zh-CN" altLang="en-US" sz="2000" dirty="0" smtClean="0"/>
              <a:t>研究</a:t>
            </a:r>
            <a:r>
              <a:rPr lang="zh-CN" altLang="en-US" sz="2000" dirty="0"/>
              <a:t>进一步提高</a:t>
            </a:r>
            <a:r>
              <a:rPr lang="en-US" altLang="zh-CN" sz="2000" dirty="0"/>
              <a:t>BEPCII</a:t>
            </a:r>
            <a:r>
              <a:rPr lang="zh-CN" altLang="en-US" sz="2000" dirty="0"/>
              <a:t>亮度的</a:t>
            </a:r>
            <a:r>
              <a:rPr lang="zh-CN" altLang="en-US" sz="2000" dirty="0" smtClean="0"/>
              <a:t>可行性，给出初步设计方案（</a:t>
            </a:r>
            <a:r>
              <a:rPr lang="en-US" altLang="zh-CN" sz="2000" dirty="0"/>
              <a:t>2019</a:t>
            </a:r>
            <a:r>
              <a:rPr lang="zh-CN" altLang="en-US" sz="2000" dirty="0"/>
              <a:t>年）。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1815" y="13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</a:rPr>
              <a:t>个人简历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960892"/>
              </p:ext>
            </p:extLst>
          </p:nvPr>
        </p:nvGraphicFramePr>
        <p:xfrm>
          <a:off x="557618" y="1559678"/>
          <a:ext cx="11110641" cy="47843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555">
                  <a:extLst>
                    <a:ext uri="{9D8B030D-6E8A-4147-A177-3AD203B41FA5}">
                      <a16:colId xmlns:a16="http://schemas.microsoft.com/office/drawing/2014/main" xmlns="" val="2633666986"/>
                    </a:ext>
                  </a:extLst>
                </a:gridCol>
                <a:gridCol w="8838086">
                  <a:extLst>
                    <a:ext uri="{9D8B030D-6E8A-4147-A177-3AD203B41FA5}">
                      <a16:colId xmlns:a16="http://schemas.microsoft.com/office/drawing/2014/main" xmlns="" val="83225725"/>
                    </a:ext>
                  </a:extLst>
                </a:gridCol>
              </a:tblGrid>
              <a:tr h="578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2004.9-2008.7</a:t>
                      </a:r>
                      <a:endParaRPr lang="en-US" altLang="zh-CN" sz="20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北京理工大学物理系  本科</a:t>
                      </a:r>
                      <a:endParaRPr lang="en-US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029600"/>
                  </a:ext>
                </a:extLst>
              </a:tr>
              <a:tr h="60809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2008.9-2014.1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中科院高能所 加速器物理  博士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博士论文“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CLIC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主直线加速器束流动力学及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ILC/CEPC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最终聚焦系统束流光学研究 ”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期间在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CERN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访问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1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年，与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Daniel Schulte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合作完成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CLIC 500GeV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主直线加速器束流光学设计及动力学研究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在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LAL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访问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3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个月，与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Philip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 </a:t>
                      </a:r>
                      <a:r>
                        <a:rPr lang="en-US" altLang="zh-CN" sz="2000" baseline="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Bambade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合作完成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ILC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最终聚焦系统束流光学的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新方案研究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9693389"/>
                  </a:ext>
                </a:extLst>
              </a:tr>
              <a:tr h="125854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0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2014.4-</a:t>
                      </a:r>
                      <a:r>
                        <a:rPr lang="zh-CN" altLang="en-US" sz="20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至今</a:t>
                      </a:r>
                      <a:endParaRPr lang="en-US" altLang="zh-CN" sz="20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altLang="zh-CN" sz="20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altLang="zh-CN" sz="20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altLang="zh-CN" sz="20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中科院高能所 加速器中心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主要从事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CEPC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的加速器物理设计和研究，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BEPCII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的运行及机器研究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期间两次访问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KEK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，进行</a:t>
                      </a:r>
                      <a:r>
                        <a:rPr lang="en-US" altLang="zh-CN" sz="20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SuperKEKB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对撞区束流光学优化，参加</a:t>
                      </a:r>
                      <a:r>
                        <a:rPr lang="en-US" altLang="zh-CN" sz="20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PhaseII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pitchFamily="2" charset="-122"/>
                        </a:rPr>
                        <a:t>调束</a:t>
                      </a:r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9852244"/>
                  </a:ext>
                </a:extLst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70322" y="2489002"/>
            <a:ext cx="2300926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 smtClean="0"/>
              <a:t>谢 谢！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2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92" y="1405057"/>
            <a:ext cx="2466896" cy="237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9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</a:rPr>
              <a:t>主要研究方向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955" y="1327806"/>
            <a:ext cx="10583700" cy="517109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600" dirty="0"/>
              <a:t>从</a:t>
            </a:r>
            <a:r>
              <a:rPr lang="en-US" altLang="zh-CN" sz="1600" dirty="0"/>
              <a:t>2013</a:t>
            </a:r>
            <a:r>
              <a:rPr lang="zh-CN" altLang="en-US" sz="1600" dirty="0"/>
              <a:t>年开始，参与</a:t>
            </a:r>
            <a:r>
              <a:rPr lang="en-US" altLang="zh-CN" sz="1600" dirty="0" smtClean="0"/>
              <a:t>CEPC</a:t>
            </a:r>
            <a:r>
              <a:rPr lang="zh-CN" altLang="en-US" sz="1600" dirty="0" smtClean="0"/>
              <a:t>各个方案的</a:t>
            </a:r>
            <a:r>
              <a:rPr lang="zh-CN" altLang="en-US" sz="1600" dirty="0"/>
              <a:t>对撞环物理设计。</a:t>
            </a:r>
            <a:endParaRPr lang="en-US" altLang="zh-CN" sz="1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 smtClean="0"/>
              <a:t>单环方案</a:t>
            </a:r>
            <a:endParaRPr lang="en-US" altLang="zh-CN" sz="16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 smtClean="0"/>
              <a:t>负责对撞区的束流光学设计</a:t>
            </a:r>
            <a:r>
              <a:rPr lang="zh-CN" altLang="en-US" sz="1600" dirty="0"/>
              <a:t>，</a:t>
            </a:r>
            <a:r>
              <a:rPr lang="zh-CN" altLang="en-US" sz="1600" dirty="0" smtClean="0"/>
              <a:t>加速器与探测器交界（</a:t>
            </a:r>
            <a:r>
              <a:rPr lang="en-US" altLang="zh-CN" sz="1600" dirty="0" smtClean="0"/>
              <a:t>MDI</a:t>
            </a:r>
            <a:r>
              <a:rPr lang="zh-CN" altLang="en-US" sz="1600" dirty="0" smtClean="0"/>
              <a:t>）研究，动力学孔径优化</a:t>
            </a:r>
            <a:endParaRPr lang="en-US" altLang="zh-CN" sz="16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/>
              <a:t>负责</a:t>
            </a:r>
            <a:r>
              <a:rPr lang="zh-CN" altLang="en-US" sz="1600" dirty="0" smtClean="0"/>
              <a:t>完成</a:t>
            </a:r>
            <a:r>
              <a:rPr lang="en-US" altLang="zh-CN" sz="1600" dirty="0" smtClean="0"/>
              <a:t>CEPC pre-CDR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2015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月）“</a:t>
            </a:r>
            <a:r>
              <a:rPr lang="en-US" altLang="zh-CN" sz="1600" dirty="0" smtClean="0"/>
              <a:t>Interaction Region and Machine </a:t>
            </a:r>
            <a:r>
              <a:rPr lang="en-US" altLang="zh-CN" sz="1600" dirty="0"/>
              <a:t>D</a:t>
            </a:r>
            <a:r>
              <a:rPr lang="en-US" altLang="zh-CN" sz="1600" dirty="0" smtClean="0"/>
              <a:t>etector </a:t>
            </a:r>
            <a:r>
              <a:rPr lang="en-US" altLang="zh-CN" sz="1600" dirty="0"/>
              <a:t>I</a:t>
            </a:r>
            <a:r>
              <a:rPr lang="en-US" altLang="zh-CN" sz="1600" dirty="0" smtClean="0"/>
              <a:t>nterface</a:t>
            </a:r>
            <a:r>
              <a:rPr lang="zh-CN" altLang="en-US" sz="1600" dirty="0" smtClean="0"/>
              <a:t>”</a:t>
            </a:r>
            <a:endParaRPr lang="en-US" altLang="zh-CN" sz="16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 smtClean="0"/>
              <a:t>局部双环方案</a:t>
            </a:r>
            <a:endParaRPr lang="en-US" altLang="zh-CN" sz="1600" dirty="0" smtClean="0"/>
          </a:p>
          <a:p>
            <a:pPr marL="685800" lvl="2"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/>
              <a:t>负责对撞</a:t>
            </a:r>
            <a:r>
              <a:rPr lang="zh-CN" altLang="en-US" sz="1600" dirty="0" smtClean="0"/>
              <a:t>区、弧区、注入区的束流</a:t>
            </a:r>
            <a:r>
              <a:rPr lang="zh-CN" altLang="en-US" sz="1600" dirty="0"/>
              <a:t>光学</a:t>
            </a:r>
            <a:r>
              <a:rPr lang="zh-CN" altLang="en-US" sz="1600" dirty="0" smtClean="0"/>
              <a:t>设计，动力学</a:t>
            </a:r>
            <a:r>
              <a:rPr lang="zh-CN" altLang="en-US" sz="1600" dirty="0"/>
              <a:t>孔径</a:t>
            </a:r>
            <a:r>
              <a:rPr lang="zh-CN" altLang="en-US" sz="1600" dirty="0" smtClean="0"/>
              <a:t>优化，</a:t>
            </a:r>
            <a:r>
              <a:rPr lang="en-US" altLang="zh-CN" sz="1600" dirty="0" smtClean="0"/>
              <a:t>MDI</a:t>
            </a:r>
            <a:r>
              <a:rPr lang="zh-CN" altLang="en-US" sz="1600" dirty="0" smtClean="0"/>
              <a:t>研究成员</a:t>
            </a:r>
            <a:endParaRPr lang="en-US" altLang="zh-CN" sz="16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/>
              <a:t>负责完成</a:t>
            </a:r>
            <a:r>
              <a:rPr lang="en-US" altLang="zh-CN" sz="1600" dirty="0" smtClean="0"/>
              <a:t>CEPC status-report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2017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月）</a:t>
            </a:r>
            <a:r>
              <a:rPr lang="en-US" altLang="zh-CN" sz="1600" dirty="0" smtClean="0"/>
              <a:t>    “Lattice”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 smtClean="0"/>
              <a:t>先进局部双环方案（备选方案）</a:t>
            </a:r>
            <a:endParaRPr lang="en-US" altLang="zh-CN" sz="16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 smtClean="0"/>
              <a:t>负责全环的束流光学设计、动力学孔径优化</a:t>
            </a:r>
            <a:endParaRPr lang="en-US" altLang="zh-CN" sz="16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/>
              <a:t>负责完成</a:t>
            </a:r>
            <a:r>
              <a:rPr lang="en-US" altLang="zh-CN" sz="1600" dirty="0" smtClean="0"/>
              <a:t>CEPC CDR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2018</a:t>
            </a:r>
            <a:r>
              <a:rPr lang="zh-CN" altLang="en-US" sz="1600" dirty="0" smtClean="0"/>
              <a:t>年</a:t>
            </a:r>
            <a:r>
              <a:rPr lang="en-US" altLang="zh-CN" sz="1600" dirty="0"/>
              <a:t>8</a:t>
            </a:r>
            <a:r>
              <a:rPr lang="zh-CN" altLang="en-US" sz="1600" dirty="0" smtClean="0"/>
              <a:t>月</a:t>
            </a:r>
            <a:r>
              <a:rPr lang="zh-CN" altLang="en-US" sz="1600" dirty="0"/>
              <a:t>） “</a:t>
            </a:r>
            <a:r>
              <a:rPr lang="en-US" altLang="zh-CN" sz="1600" dirty="0"/>
              <a:t>Advanced partial double ring scheme</a:t>
            </a:r>
            <a:r>
              <a:rPr lang="zh-CN" altLang="en-US" sz="1600" dirty="0"/>
              <a:t>”</a:t>
            </a:r>
            <a:endParaRPr lang="en-US" altLang="zh-CN" sz="16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/>
              <a:t>双</a:t>
            </a:r>
            <a:r>
              <a:rPr lang="zh-CN" altLang="en-US" sz="1600" dirty="0" smtClean="0"/>
              <a:t>环方案（基准方案）</a:t>
            </a:r>
            <a:endParaRPr lang="en-US" altLang="zh-CN" sz="16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/>
              <a:t>负责</a:t>
            </a:r>
            <a:r>
              <a:rPr lang="zh-CN" altLang="en-US" sz="1600" dirty="0" smtClean="0"/>
              <a:t>全环的束流光学</a:t>
            </a:r>
            <a:r>
              <a:rPr lang="zh-CN" altLang="en-US" sz="1600" dirty="0"/>
              <a:t>设计、动力学孔径</a:t>
            </a:r>
            <a:r>
              <a:rPr lang="zh-CN" altLang="en-US" sz="1600" dirty="0" smtClean="0"/>
              <a:t>优化小组核心成员，</a:t>
            </a:r>
            <a:r>
              <a:rPr lang="en-US" altLang="zh-CN" sz="1600" dirty="0" smtClean="0"/>
              <a:t>MDI</a:t>
            </a:r>
            <a:r>
              <a:rPr lang="zh-CN" altLang="en-US" sz="1600" dirty="0"/>
              <a:t>研究成员</a:t>
            </a:r>
            <a:endParaRPr lang="en-US" altLang="zh-CN" sz="16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zh-CN" altLang="en-US" sz="1600" dirty="0"/>
              <a:t>负责完成</a:t>
            </a:r>
            <a:r>
              <a:rPr lang="en-US" altLang="zh-CN" sz="1600" dirty="0" smtClean="0"/>
              <a:t>CEPC CDR</a:t>
            </a:r>
            <a:r>
              <a:rPr lang="zh-CN" altLang="en-US" sz="1600" dirty="0"/>
              <a:t> （</a:t>
            </a:r>
            <a:r>
              <a:rPr lang="en-US" altLang="zh-CN" sz="1600" dirty="0"/>
              <a:t>2018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8</a:t>
            </a:r>
            <a:r>
              <a:rPr lang="zh-CN" altLang="en-US" sz="1600" dirty="0" smtClean="0"/>
              <a:t>月</a:t>
            </a:r>
            <a:r>
              <a:rPr lang="zh-CN" altLang="en-US" sz="1600" dirty="0"/>
              <a:t>） “</a:t>
            </a:r>
            <a:r>
              <a:rPr lang="en-US" altLang="zh-CN" sz="1600" dirty="0"/>
              <a:t>Optics</a:t>
            </a:r>
            <a:r>
              <a:rPr lang="zh-CN" altLang="en-US" sz="1600" dirty="0" smtClean="0"/>
              <a:t>”</a:t>
            </a:r>
            <a:endParaRPr lang="en-US" altLang="zh-CN" sz="16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600" dirty="0" smtClean="0"/>
              <a:t>在</a:t>
            </a:r>
            <a:r>
              <a:rPr lang="zh-CN" altLang="en-US" sz="1600" dirty="0"/>
              <a:t>未来高亮度环形正负电子对撞机的束流光学设计、动力学孔径优化、</a:t>
            </a:r>
            <a:r>
              <a:rPr lang="en-US" altLang="zh-CN" sz="1600" dirty="0"/>
              <a:t>MDI</a:t>
            </a:r>
            <a:r>
              <a:rPr lang="zh-CN" altLang="en-US" sz="1600" dirty="0"/>
              <a:t>等加速器设计核心问题上积累了丰富的经验。</a:t>
            </a:r>
            <a:endParaRPr lang="en-US" altLang="zh-CN" sz="16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altLang="zh-CN" sz="16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48" y="3958387"/>
            <a:ext cx="1341869" cy="188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320" y="3958387"/>
            <a:ext cx="1320479" cy="187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内容占位符 4" descr="IMG_20170417_195052"/>
          <p:cNvPicPr>
            <a:picLocks noGrp="1"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55070" y="3958387"/>
            <a:ext cx="1405982" cy="18883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9925091" y="2656109"/>
            <a:ext cx="1079500" cy="11240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11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9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 smtClean="0">
                <a:solidFill>
                  <a:srgbClr val="0070C0"/>
                </a:solidFill>
              </a:rPr>
              <a:t>2018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年</a:t>
            </a:r>
            <a:r>
              <a:rPr lang="en-US" altLang="zh-CN" b="1" dirty="0">
                <a:solidFill>
                  <a:srgbClr val="0070C0"/>
                </a:solidFill>
              </a:rPr>
              <a:t>CEPC</a:t>
            </a:r>
            <a:r>
              <a:rPr lang="zh-CN" altLang="en-US" b="1" dirty="0">
                <a:solidFill>
                  <a:srgbClr val="0070C0"/>
                </a:solidFill>
              </a:rPr>
              <a:t>工作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7075" y="1387167"/>
            <a:ext cx="11045805" cy="4754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sz="2000" dirty="0" smtClean="0"/>
              <a:t>负责</a:t>
            </a:r>
            <a:r>
              <a:rPr lang="en-US" altLang="zh-CN" sz="2000" dirty="0" smtClean="0"/>
              <a:t>CEPC</a:t>
            </a:r>
            <a:r>
              <a:rPr lang="zh-CN" altLang="en-US" sz="2000" dirty="0"/>
              <a:t>对撞环</a:t>
            </a:r>
            <a:r>
              <a:rPr lang="zh-CN" altLang="en-US" sz="2000" dirty="0" smtClean="0"/>
              <a:t>的全环束流光学设计</a:t>
            </a:r>
            <a:endParaRPr lang="en-US" altLang="zh-CN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sz="2000" dirty="0" smtClean="0"/>
              <a:t>负责</a:t>
            </a:r>
            <a:r>
              <a:rPr lang="en-US" altLang="zh-CN" sz="2000" dirty="0"/>
              <a:t>CEPC</a:t>
            </a:r>
            <a:r>
              <a:rPr lang="zh-CN" altLang="en-US" sz="2000" dirty="0"/>
              <a:t>对撞环硬件系统的技术</a:t>
            </a:r>
            <a:r>
              <a:rPr lang="zh-CN" altLang="en-US" sz="2000" dirty="0" smtClean="0"/>
              <a:t>参数评估</a:t>
            </a:r>
            <a:endParaRPr lang="en-US" altLang="zh-CN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000" dirty="0" smtClean="0"/>
              <a:t>CEPC</a:t>
            </a:r>
            <a:r>
              <a:rPr lang="zh-CN" altLang="en-US" sz="2000" dirty="0" smtClean="0"/>
              <a:t>对撞环的动力学孔径优化核心成员</a:t>
            </a:r>
            <a:endParaRPr lang="en-US" altLang="zh-CN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000" dirty="0" smtClean="0"/>
              <a:t>CEPC</a:t>
            </a:r>
            <a:r>
              <a:rPr lang="zh-CN" altLang="en-US" sz="2000" dirty="0"/>
              <a:t>对撞环</a:t>
            </a:r>
            <a:r>
              <a:rPr lang="zh-CN" altLang="en-US" sz="2000" dirty="0" smtClean="0"/>
              <a:t>的</a:t>
            </a:r>
            <a:r>
              <a:rPr lang="zh-CN" altLang="en-US" sz="2000" dirty="0" smtClean="0">
                <a:latin typeface="+mn-ea"/>
              </a:rPr>
              <a:t>误差效应研究</a:t>
            </a:r>
            <a:r>
              <a:rPr lang="zh-CN" altLang="en-US" sz="2000" dirty="0"/>
              <a:t>核心成员</a:t>
            </a:r>
            <a:endParaRPr lang="en-US" altLang="zh-CN" sz="2000" dirty="0" smtClean="0">
              <a:latin typeface="+mn-ea"/>
            </a:endParaRPr>
          </a:p>
          <a:p>
            <a:pPr marL="228600" lvl="1">
              <a:lnSpc>
                <a:spcPct val="100000"/>
              </a:lnSpc>
              <a:spcBef>
                <a:spcPts val="1800"/>
              </a:spcBef>
            </a:pPr>
            <a:r>
              <a:rPr lang="zh-CN" altLang="en-US" sz="2000" dirty="0" smtClean="0"/>
              <a:t>负责</a:t>
            </a:r>
            <a:r>
              <a:rPr lang="en-US" altLang="zh-CN" sz="2000" dirty="0" smtClean="0"/>
              <a:t>CEPC</a:t>
            </a:r>
            <a:r>
              <a:rPr lang="zh-CN" altLang="en-US" sz="2000" dirty="0" smtClean="0"/>
              <a:t>备选方案研究</a:t>
            </a:r>
            <a:endParaRPr lang="en-US" altLang="zh-CN" sz="2000" dirty="0" smtClean="0"/>
          </a:p>
          <a:p>
            <a:pPr marL="228600" lvl="1">
              <a:lnSpc>
                <a:spcPct val="100000"/>
              </a:lnSpc>
              <a:spcBef>
                <a:spcPts val="1800"/>
              </a:spcBef>
            </a:pPr>
            <a:r>
              <a:rPr lang="zh-CN" altLang="en-US" sz="2000" dirty="0" smtClean="0"/>
              <a:t>负责</a:t>
            </a:r>
            <a:r>
              <a:rPr lang="en-US" altLang="zh-CN" sz="2000" dirty="0" smtClean="0"/>
              <a:t>CEPC</a:t>
            </a:r>
            <a:r>
              <a:rPr lang="zh-CN" altLang="en-US" sz="2000" dirty="0" smtClean="0"/>
              <a:t>概念设计报告中“</a:t>
            </a:r>
            <a:r>
              <a:rPr lang="zh-CN" altLang="en-US" sz="2000" dirty="0"/>
              <a:t>对撞环束流光学设计</a:t>
            </a:r>
            <a:r>
              <a:rPr lang="zh-CN" altLang="en-US" sz="2000" dirty="0" smtClean="0"/>
              <a:t>”和“先进</a:t>
            </a:r>
            <a:r>
              <a:rPr lang="zh-CN" altLang="en-US" sz="2000" dirty="0"/>
              <a:t>局部双环方案”的撰写</a:t>
            </a:r>
            <a:endParaRPr lang="en-US" altLang="zh-CN" sz="20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281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</a:rPr>
              <a:t>CEPC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对</a:t>
            </a:r>
            <a:r>
              <a:rPr lang="zh-CN" altLang="en-US" sz="3600" b="1" dirty="0">
                <a:solidFill>
                  <a:srgbClr val="0070C0"/>
                </a:solidFill>
              </a:rPr>
              <a:t>撞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环的全环束流光学设计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379" y="1227511"/>
            <a:ext cx="7007323" cy="48662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1800" dirty="0" smtClean="0">
                <a:solidFill>
                  <a:srgbClr val="C00000"/>
                </a:solidFill>
              </a:rPr>
              <a:t>束流光学设计是加速器物理和硬件系统设计</a:t>
            </a:r>
            <a:r>
              <a:rPr lang="zh-CN" altLang="en-US" sz="1800" dirty="0">
                <a:solidFill>
                  <a:srgbClr val="C00000"/>
                </a:solidFill>
              </a:rPr>
              <a:t>的</a:t>
            </a:r>
            <a:r>
              <a:rPr lang="zh-CN" altLang="en-US" sz="1800" dirty="0" smtClean="0">
                <a:solidFill>
                  <a:srgbClr val="C00000"/>
                </a:solidFill>
              </a:rPr>
              <a:t>基础，因而是加速器设计的核心工作之一。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1800" dirty="0" smtClean="0">
                <a:solidFill>
                  <a:srgbClr val="C00000"/>
                </a:solidFill>
              </a:rPr>
              <a:t>设计目标</a:t>
            </a:r>
            <a:r>
              <a:rPr lang="zh-CN" altLang="en-US" sz="1800" dirty="0" smtClean="0"/>
              <a:t>：</a:t>
            </a:r>
            <a:endParaRPr lang="en-US" altLang="zh-CN" sz="1800" dirty="0" smtClean="0"/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物理参数要求很高：高能量</a:t>
            </a:r>
            <a:r>
              <a:rPr lang="en-US" altLang="zh-CN" sz="1800" dirty="0">
                <a:latin typeface="微软雅黑" panose="020B0503020204020204" pitchFamily="34" charset="-122"/>
                <a:cs typeface="+mn-cs"/>
                <a:sym typeface="Symbol"/>
              </a:rPr>
              <a:t>120GeV</a:t>
            </a: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，高亮度</a:t>
            </a:r>
            <a:r>
              <a:rPr lang="en-US" altLang="zh-CN" sz="1800" dirty="0">
                <a:latin typeface="微软雅黑" panose="020B0503020204020204" pitchFamily="34" charset="-122"/>
                <a:cs typeface="+mn-cs"/>
                <a:sym typeface="Symbol"/>
              </a:rPr>
              <a:t>31034cm-2s-1</a:t>
            </a: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，大能量接受度</a:t>
            </a:r>
            <a:r>
              <a:rPr lang="en-US" altLang="zh-CN" sz="1800" dirty="0">
                <a:latin typeface="微软雅黑" panose="020B0503020204020204" pitchFamily="34" charset="-122"/>
                <a:cs typeface="+mn-cs"/>
                <a:sym typeface="Symbol"/>
              </a:rPr>
              <a:t>1.35%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兼容</a:t>
            </a:r>
            <a:r>
              <a:rPr lang="en-US" altLang="zh-CN" sz="1800" dirty="0">
                <a:latin typeface="微软雅黑" panose="020B0503020204020204" pitchFamily="34" charset="-122"/>
                <a:cs typeface="+mn-cs"/>
                <a:sym typeface="Symbol"/>
              </a:rPr>
              <a:t>3</a:t>
            </a: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种束流能量模式并考虑未来升级成</a:t>
            </a:r>
            <a:r>
              <a:rPr lang="en-US" altLang="zh-CN" sz="1800" dirty="0" err="1">
                <a:latin typeface="微软雅黑" panose="020B0503020204020204" pitchFamily="34" charset="-122"/>
                <a:cs typeface="+mn-cs"/>
                <a:sym typeface="Symbol"/>
              </a:rPr>
              <a:t>tt</a:t>
            </a: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的兼容性：</a:t>
            </a:r>
            <a:r>
              <a:rPr lang="en-US" altLang="zh-CN" sz="1800" dirty="0">
                <a:latin typeface="微软雅黑" panose="020B0503020204020204" pitchFamily="34" charset="-122"/>
                <a:cs typeface="+mn-cs"/>
                <a:sym typeface="Symbol"/>
              </a:rPr>
              <a:t>120GeV(Higgs), 80GeV(W), 45.5GeV(Z), 175GeV</a:t>
            </a: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（</a:t>
            </a:r>
            <a:r>
              <a:rPr lang="en-US" altLang="zh-CN" sz="1800" dirty="0" err="1">
                <a:latin typeface="微软雅黑" panose="020B0503020204020204" pitchFamily="34" charset="-122"/>
                <a:cs typeface="+mn-cs"/>
                <a:sym typeface="Symbol"/>
              </a:rPr>
              <a:t>tt</a:t>
            </a: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）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几何复杂：双环间距小（</a:t>
            </a:r>
            <a:r>
              <a:rPr lang="en-US" altLang="zh-CN" sz="1800" dirty="0">
                <a:latin typeface="微软雅黑" panose="020B0503020204020204" pitchFamily="34" charset="-122"/>
                <a:cs typeface="+mn-cs"/>
                <a:sym typeface="Symbol"/>
              </a:rPr>
              <a:t>0.35m</a:t>
            </a: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）横向空间狭窄，弧区采用双孔径反极性四极铁，与</a:t>
            </a:r>
            <a:r>
              <a:rPr lang="en-US" altLang="zh-CN" sz="1800" dirty="0">
                <a:latin typeface="微软雅黑" panose="020B0503020204020204" pitchFamily="34" charset="-122"/>
                <a:cs typeface="+mn-cs"/>
                <a:sym typeface="Symbol"/>
              </a:rPr>
              <a:t>SPPC</a:t>
            </a: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几何的兼容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严格控制全环束流辐射功率、发射度、束流本底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800" dirty="0">
                <a:latin typeface="微软雅黑" panose="020B0503020204020204" pitchFamily="34" charset="-122"/>
                <a:cs typeface="+mn-cs"/>
                <a:sym typeface="Symbol"/>
              </a:rPr>
              <a:t>高频区要求双环共用高频腔</a:t>
            </a:r>
            <a:endParaRPr lang="en-US" altLang="zh-CN" sz="1800" dirty="0">
              <a:latin typeface="微软雅黑" panose="020B0503020204020204" pitchFamily="34" charset="-122"/>
              <a:cs typeface="+mn-cs"/>
              <a:sym typeface="Symbol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1800" dirty="0">
                <a:solidFill>
                  <a:srgbClr val="C00000"/>
                </a:solidFill>
              </a:rPr>
              <a:t>总体布局</a:t>
            </a:r>
            <a:r>
              <a:rPr lang="zh-CN" altLang="en-US" sz="1800" dirty="0"/>
              <a:t>：</a:t>
            </a:r>
            <a:r>
              <a:rPr lang="en-US" altLang="zh-CN" sz="1800" dirty="0"/>
              <a:t> 2</a:t>
            </a:r>
            <a:r>
              <a:rPr lang="zh-CN" altLang="en-US" sz="1800" dirty="0"/>
              <a:t>个</a:t>
            </a:r>
            <a:r>
              <a:rPr lang="en-US" altLang="zh-CN" sz="1800" dirty="0"/>
              <a:t>3.4 km</a:t>
            </a:r>
            <a:r>
              <a:rPr lang="zh-CN" altLang="en-US" sz="1800" dirty="0"/>
              <a:t>对撞区，</a:t>
            </a:r>
            <a:r>
              <a:rPr lang="en-US" altLang="zh-CN" sz="1800" dirty="0"/>
              <a:t>2</a:t>
            </a:r>
            <a:r>
              <a:rPr lang="zh-CN" altLang="en-US" sz="1800" dirty="0"/>
              <a:t>个</a:t>
            </a:r>
            <a:r>
              <a:rPr lang="en-US" altLang="zh-CN" sz="1800" dirty="0"/>
              <a:t>4.3 km</a:t>
            </a:r>
            <a:r>
              <a:rPr lang="zh-CN" altLang="en-US" sz="1800" dirty="0"/>
              <a:t>高频区</a:t>
            </a:r>
            <a:r>
              <a:rPr lang="zh-CN" altLang="en-US" sz="1800" dirty="0">
                <a:sym typeface="Symbol"/>
              </a:rPr>
              <a:t>，</a:t>
            </a:r>
            <a:r>
              <a:rPr lang="en-US" altLang="zh-CN" sz="1800" dirty="0">
                <a:sym typeface="Symbol"/>
              </a:rPr>
              <a:t>4</a:t>
            </a:r>
            <a:r>
              <a:rPr lang="zh-CN" altLang="en-US" sz="1800" dirty="0">
                <a:sym typeface="Symbol"/>
              </a:rPr>
              <a:t>个</a:t>
            </a:r>
            <a:r>
              <a:rPr lang="en-US" altLang="zh-CN" sz="1800" dirty="0">
                <a:sym typeface="Symbol"/>
              </a:rPr>
              <a:t>1.25 km</a:t>
            </a:r>
            <a:r>
              <a:rPr lang="zh-CN" altLang="en-US" sz="1800" dirty="0">
                <a:sym typeface="Symbol"/>
              </a:rPr>
              <a:t>注入区</a:t>
            </a:r>
            <a:r>
              <a:rPr lang="en-US" altLang="zh-CN" sz="1800" dirty="0">
                <a:sym typeface="Symbol"/>
              </a:rPr>
              <a:t>, 8</a:t>
            </a:r>
            <a:r>
              <a:rPr lang="zh-CN" altLang="en-US" sz="1800" dirty="0">
                <a:sym typeface="Symbol"/>
              </a:rPr>
              <a:t>个</a:t>
            </a:r>
            <a:r>
              <a:rPr lang="en-US" altLang="zh-CN" sz="1800" dirty="0">
                <a:sym typeface="Symbol"/>
              </a:rPr>
              <a:t>9.95 km</a:t>
            </a:r>
            <a:r>
              <a:rPr lang="zh-CN" altLang="en-US" sz="1800" dirty="0">
                <a:sym typeface="Symbol"/>
              </a:rPr>
              <a:t>弧</a:t>
            </a:r>
            <a:r>
              <a:rPr lang="zh-CN" altLang="en-US" sz="1800" dirty="0" smtClean="0">
                <a:sym typeface="Symbol"/>
              </a:rPr>
              <a:t>区</a:t>
            </a:r>
            <a:endParaRPr lang="en-US" altLang="zh-CN" sz="1800" dirty="0">
              <a:sym typeface="Symbo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5D2C-6A94-41F1-85CD-86EC87FF856F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45" y="906857"/>
            <a:ext cx="2466896" cy="237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15" y="3400535"/>
            <a:ext cx="3402781" cy="31546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739644" y="2157909"/>
            <a:ext cx="1079500" cy="11240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560191" y="3783798"/>
            <a:ext cx="72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注入区</a:t>
            </a:r>
            <a:endParaRPr lang="zh-CN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79089" y="6056432"/>
            <a:ext cx="72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对撞区</a:t>
            </a:r>
            <a:endParaRPr lang="zh-CN" alt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70277" y="4859030"/>
            <a:ext cx="72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高频</a:t>
            </a:r>
            <a:r>
              <a:rPr lang="zh-CN" altLang="en-US" sz="1200" b="1" dirty="0" smtClean="0"/>
              <a:t>区</a:t>
            </a:r>
            <a:endParaRPr lang="zh-CN" alt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52446" y="4869323"/>
            <a:ext cx="72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高频</a:t>
            </a:r>
            <a:r>
              <a:rPr lang="zh-CN" altLang="en-US" sz="1200" b="1" dirty="0" smtClean="0"/>
              <a:t>区</a:t>
            </a:r>
            <a:endParaRPr lang="zh-CN" alt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93841" y="3642680"/>
            <a:ext cx="72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对撞区</a:t>
            </a:r>
            <a:endParaRPr lang="zh-CN" alt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7173" y="3799222"/>
            <a:ext cx="72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注入区</a:t>
            </a:r>
            <a:endParaRPr lang="zh-CN" alt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40527" y="5872179"/>
            <a:ext cx="72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注入区</a:t>
            </a:r>
            <a:endParaRPr lang="zh-CN" alt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398528" y="5917932"/>
            <a:ext cx="72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注入区</a:t>
            </a:r>
            <a:endParaRPr lang="zh-CN" altLang="en-US" sz="1200" b="1" dirty="0"/>
          </a:p>
        </p:txBody>
      </p:sp>
      <p:pic>
        <p:nvPicPr>
          <p:cNvPr id="18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691819" y="84910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撞区束流光学设计</a:t>
            </a:r>
            <a:endParaRPr lang="en-US" altLang="zh-CN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751729" y="1074132"/>
            <a:ext cx="5750671" cy="5515962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CEPC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对撞区采用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local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色品校正、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crab-waist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撞方式、上下游几何非对称、反向二极铁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对撞环的强非线性主要来自于对撞区，对撞区的非线性是全环动力学孔径主要限制因素。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CEPC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对撞区非线性逐项优化，有效控制了对撞区对全环非线性的贡献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该设计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满足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对撞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亮度等物理设计参数、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几何布局、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光子背景、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超导磁铁技术、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SPCC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兼容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性、非线性抑制等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17" name="图片 16" descr="F:\My_Publication\[Yiwei Wang 2017.12] CEPC CDR\Edited_Round_1\I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86" y="3001024"/>
            <a:ext cx="5030262" cy="212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1" y="1262284"/>
            <a:ext cx="4805555" cy="17055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7079171" y="5229789"/>
            <a:ext cx="3451786" cy="8617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L*=2.2m, </a:t>
            </a:r>
            <a:r>
              <a:rPr lang="en-US" altLang="zh-CN" sz="1600" dirty="0">
                <a:sym typeface="Symbol"/>
              </a:rPr>
              <a:t></a:t>
            </a:r>
            <a:r>
              <a:rPr lang="en-US" altLang="zh-CN" sz="1600" kern="0" baseline="-25000" dirty="0">
                <a:solidFill>
                  <a:sysClr val="windowText" lastClr="000000"/>
                </a:solidFill>
              </a:rPr>
              <a:t>C </a:t>
            </a:r>
            <a:r>
              <a:rPr lang="en-US" altLang="zh-CN" sz="1600" dirty="0"/>
              <a:t>=33mrad, </a:t>
            </a:r>
            <a:endParaRPr lang="en-US" altLang="zh-CN" sz="1600" dirty="0" smtClean="0"/>
          </a:p>
          <a:p>
            <a:r>
              <a:rPr lang="en-US" altLang="zh-CN" sz="1600" dirty="0" smtClean="0"/>
              <a:t>G</a:t>
            </a:r>
            <a:r>
              <a:rPr lang="en-US" altLang="zh-CN" sz="1600" kern="0" baseline="-25000" dirty="0" smtClean="0">
                <a:solidFill>
                  <a:sysClr val="windowText" lastClr="000000"/>
                </a:solidFill>
              </a:rPr>
              <a:t>QD0 </a:t>
            </a:r>
            <a:r>
              <a:rPr lang="en-US" altLang="zh-CN" sz="1600" dirty="0"/>
              <a:t>=136T/m, G</a:t>
            </a:r>
            <a:r>
              <a:rPr lang="en-US" altLang="zh-CN" sz="1600" kern="0" baseline="-25000" dirty="0">
                <a:solidFill>
                  <a:sysClr val="windowText" lastClr="000000"/>
                </a:solidFill>
              </a:rPr>
              <a:t>QF1 </a:t>
            </a:r>
            <a:r>
              <a:rPr lang="en-US" altLang="zh-CN" sz="1600" dirty="0"/>
              <a:t>=111T/m, </a:t>
            </a:r>
            <a:endParaRPr lang="en-US" altLang="zh-CN" sz="1600" dirty="0" smtClean="0"/>
          </a:p>
          <a:p>
            <a:r>
              <a:rPr lang="en-US" altLang="zh-CN" sz="1600" dirty="0" smtClean="0"/>
              <a:t>L</a:t>
            </a:r>
            <a:r>
              <a:rPr lang="en-US" altLang="zh-CN" sz="1600" kern="0" baseline="-25000" dirty="0" smtClean="0">
                <a:solidFill>
                  <a:sysClr val="windowText" lastClr="000000"/>
                </a:solidFill>
              </a:rPr>
              <a:t>QD0 </a:t>
            </a:r>
            <a:r>
              <a:rPr lang="en-US" altLang="zh-CN" sz="1600" dirty="0"/>
              <a:t>=2.0m, L</a:t>
            </a:r>
            <a:r>
              <a:rPr lang="en-US" altLang="zh-CN" sz="1600" kern="0" baseline="-25000" dirty="0">
                <a:solidFill>
                  <a:sysClr val="windowText" lastClr="000000"/>
                </a:solidFill>
              </a:rPr>
              <a:t>QF1 </a:t>
            </a:r>
            <a:r>
              <a:rPr lang="en-US" altLang="zh-CN" sz="1600" dirty="0"/>
              <a:t>=1.48m </a:t>
            </a:r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右箭头 9"/>
          <p:cNvSpPr/>
          <p:nvPr/>
        </p:nvSpPr>
        <p:spPr>
          <a:xfrm>
            <a:off x="8445024" y="1762668"/>
            <a:ext cx="360040" cy="108012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10800000">
            <a:off x="9813176" y="1798672"/>
            <a:ext cx="360040" cy="1080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20" y="5679168"/>
            <a:ext cx="1600617" cy="75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60" y="4152003"/>
            <a:ext cx="1600617" cy="75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42" y="4141843"/>
            <a:ext cx="1978337" cy="11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79" y="5315529"/>
            <a:ext cx="2012420" cy="112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01" y="4167903"/>
            <a:ext cx="1341612" cy="80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40" y="4957766"/>
            <a:ext cx="1341613" cy="7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97" y="5689328"/>
            <a:ext cx="1466456" cy="71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42" y="4969622"/>
            <a:ext cx="1609935" cy="6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96960" y="1463040"/>
            <a:ext cx="1717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对</a:t>
            </a:r>
            <a:r>
              <a:rPr lang="zh-CN" altLang="en-US" sz="1200" b="1" dirty="0" smtClean="0"/>
              <a:t>撞区束线几何</a:t>
            </a:r>
            <a:endParaRPr lang="zh-CN" alt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696960" y="3284030"/>
            <a:ext cx="1717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对</a:t>
            </a:r>
            <a:r>
              <a:rPr lang="zh-CN" altLang="en-US" sz="1200" b="1" dirty="0" smtClean="0"/>
              <a:t>撞区束流光学设计</a:t>
            </a:r>
            <a:endParaRPr lang="zh-CN" alt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88816" y="6122078"/>
            <a:ext cx="2467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对撞区超导磁铁关键参数</a:t>
            </a:r>
            <a:endParaRPr lang="zh-CN" alt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22658" y="4295544"/>
            <a:ext cx="165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对撞区非线性校正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715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691819" y="84910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高频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区束流光学设计</a:t>
            </a:r>
            <a:endParaRPr lang="en-US" altLang="zh-CN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751729" y="1317972"/>
            <a:ext cx="5681154" cy="5515962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88087" y="1135926"/>
            <a:ext cx="10776532" cy="1392386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能够兼容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模式的高频区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以解决低能运行时的阻抗问题。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年完成的高频区的束流光学设计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能够兼容</a:t>
            </a:r>
            <a:r>
              <a:rPr lang="en-US" altLang="zh-CN" sz="1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tt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种模式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满足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模式下双环共用高频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腔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W/Z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模式下多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束团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不稳定性抑制的要求。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确定了共用高频腔方案的关键设备“静电分离器”的技术参数要求。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983429" y="2569346"/>
            <a:ext cx="3791771" cy="1872208"/>
          </a:xfrm>
          <a:prstGeom prst="rect">
            <a:avLst/>
          </a:prstGeom>
        </p:spPr>
      </p:pic>
      <p:pic>
        <p:nvPicPr>
          <p:cNvPr id="17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/>
          <p:cNvPicPr/>
          <p:nvPr/>
        </p:nvPicPr>
        <p:blipFill>
          <a:blip r:embed="rId6"/>
          <a:stretch>
            <a:fillRect/>
          </a:stretch>
        </p:blipFill>
        <p:spPr>
          <a:xfrm>
            <a:off x="4898737" y="2657371"/>
            <a:ext cx="4224007" cy="167694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43322" y="4450970"/>
            <a:ext cx="4177541" cy="2266419"/>
            <a:chOff x="1527242" y="4481450"/>
            <a:chExt cx="4177541" cy="2266419"/>
          </a:xfrm>
        </p:grpSpPr>
        <p:pic>
          <p:nvPicPr>
            <p:cNvPr id="24" name="图片 23" descr="F:\My_Publication\[Yiwei Wang 2017.12] CEPC CDR\Edited_Round_1\RF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242" y="4481450"/>
              <a:ext cx="4177541" cy="2266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2955514" y="4925002"/>
              <a:ext cx="2367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For </a:t>
              </a:r>
              <a:r>
                <a:rPr lang="en-US" altLang="zh-CN" sz="1200" b="1" dirty="0" err="1" smtClean="0"/>
                <a:t>tt</a:t>
              </a:r>
              <a:r>
                <a:rPr lang="en-US" altLang="zh-CN" sz="1200" b="1" dirty="0" smtClean="0"/>
                <a:t> </a:t>
              </a:r>
              <a:r>
                <a:rPr lang="zh-CN" altLang="en-US" sz="1200" b="1" dirty="0"/>
                <a:t> </a:t>
              </a:r>
              <a:r>
                <a:rPr lang="en-US" altLang="zh-CN" sz="1200" b="1" dirty="0" smtClean="0"/>
                <a:t>and Higgs modes</a:t>
              </a:r>
              <a:endParaRPr lang="zh-CN" altLang="en-US" sz="1200" b="1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00834" y="4482194"/>
            <a:ext cx="4293525" cy="2266419"/>
            <a:chOff x="5916834" y="4514700"/>
            <a:chExt cx="4293525" cy="2266419"/>
          </a:xfrm>
        </p:grpSpPr>
        <p:pic>
          <p:nvPicPr>
            <p:cNvPr id="29" name="图片 28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916834" y="4514700"/>
              <a:ext cx="4293525" cy="226641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448883" y="4927027"/>
              <a:ext cx="17375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For W and Z modes</a:t>
              </a:r>
              <a:endParaRPr lang="zh-CN" altLang="en-US" sz="1200" b="1" dirty="0"/>
            </a:p>
          </p:txBody>
        </p:sp>
      </p:grpSp>
      <p:pic>
        <p:nvPicPr>
          <p:cNvPr id="1026" name="Picture 2" descr="C:\Users\yiwei\Desktop\无标题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44" y="2748131"/>
            <a:ext cx="297259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9384067" y="2932211"/>
            <a:ext cx="2448106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05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90/90 </a:t>
            </a:r>
            <a:r>
              <a:rPr lang="en-US" altLang="zh-CN" sz="105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deg</a:t>
            </a:r>
            <a:endParaRPr lang="en-US" altLang="zh-CN" sz="105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05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Symbol"/>
              </a:rPr>
              <a:t>mean=30m</a:t>
            </a:r>
            <a:endParaRPr lang="en-US" altLang="zh-CN" sz="105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105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13.7m for </a:t>
            </a:r>
            <a:r>
              <a:rPr lang="en-US" altLang="zh-CN" sz="1050" b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cryo</a:t>
            </a:r>
            <a:r>
              <a:rPr lang="en-US" altLang="zh-CN" sz="105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-module of SRF</a:t>
            </a:r>
          </a:p>
          <a:p>
            <a:r>
              <a:rPr lang="en-US" altLang="zh-CN" sz="105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336 cavities/6/2RF stations/2 sections</a:t>
            </a:r>
            <a:endParaRPr lang="en-US" altLang="zh-CN" sz="105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1200" b="1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9806" y="2677011"/>
            <a:ext cx="230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高频区束线几何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2883" y="4627439"/>
            <a:ext cx="1717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高频</a:t>
            </a:r>
            <a:r>
              <a:rPr lang="zh-CN" altLang="en-US" sz="1200" b="1" dirty="0" smtClean="0"/>
              <a:t>区束流光学设计</a:t>
            </a:r>
            <a:endParaRPr lang="zh-CN" alt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91914" y="4627438"/>
            <a:ext cx="1717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高频</a:t>
            </a:r>
            <a:r>
              <a:rPr lang="zh-CN" altLang="en-US" sz="1200" b="1" dirty="0" smtClean="0"/>
              <a:t>区束流光学设计</a:t>
            </a:r>
            <a:endParaRPr lang="zh-CN" alt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81754" y="6055360"/>
            <a:ext cx="945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cavities</a:t>
            </a:r>
            <a:endParaRPr lang="zh-CN" altLang="en-US" sz="105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27" name="Picture 3" descr="C:\Users\yiwei\Desktop\无标题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956" y="4634675"/>
            <a:ext cx="2389217" cy="20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9402316" y="4368770"/>
            <a:ext cx="2339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“静电分离器”的技术参数要求</a:t>
            </a:r>
            <a:endParaRPr lang="zh-CN" alt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516120" y="3086397"/>
            <a:ext cx="302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兼容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种模式的高频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布局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64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3975" y="33576"/>
            <a:ext cx="7402773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CEPC</a:t>
            </a:r>
            <a:r>
              <a:rPr lang="zh-CN" altLang="en-US" b="1" dirty="0" smtClean="0">
                <a:solidFill>
                  <a:srgbClr val="0070C0"/>
                </a:solidFill>
              </a:rPr>
              <a:t>弧区</a:t>
            </a:r>
            <a:r>
              <a:rPr lang="zh-CN" altLang="en-US" b="1" dirty="0">
                <a:solidFill>
                  <a:srgbClr val="0070C0"/>
                </a:solidFill>
              </a:rPr>
              <a:t>束流光学设计</a:t>
            </a:r>
            <a:endParaRPr lang="en-US" altLang="zh-CN" b="1" dirty="0">
              <a:solidFill>
                <a:srgbClr val="0070C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911424" y="1111921"/>
            <a:ext cx="10492772" cy="1621119"/>
          </a:xfrm>
        </p:spPr>
        <p:txBody>
          <a:bodyPr>
            <a:normAutofit lnSpcReduction="10000"/>
          </a:bodyPr>
          <a:lstStyle/>
          <a:p>
            <a:pPr marL="457189" lvl="1" indent="-457189"/>
            <a:r>
              <a:rPr lang="en-US" altLang="zh-CN" sz="2000" dirty="0">
                <a:sym typeface="Symbol"/>
              </a:rPr>
              <a:t>FODO cell, </a:t>
            </a:r>
            <a:r>
              <a:rPr lang="en-US" altLang="zh-CN" sz="2000" dirty="0"/>
              <a:t>90</a:t>
            </a:r>
            <a:r>
              <a:rPr lang="en-US" altLang="zh-CN" sz="2000" dirty="0">
                <a:sym typeface="Symbol"/>
              </a:rPr>
              <a:t></a:t>
            </a:r>
            <a:r>
              <a:rPr lang="en-US" altLang="zh-CN" sz="2000" dirty="0"/>
              <a:t>/90</a:t>
            </a:r>
            <a:r>
              <a:rPr lang="en-US" altLang="zh-CN" sz="2000" dirty="0">
                <a:sym typeface="Symbol"/>
              </a:rPr>
              <a:t>, non-interleaved </a:t>
            </a:r>
            <a:r>
              <a:rPr lang="en-US" altLang="zh-CN" sz="2000" dirty="0" err="1">
                <a:sym typeface="Symbol"/>
              </a:rPr>
              <a:t>sextupole</a:t>
            </a:r>
            <a:r>
              <a:rPr lang="en-US" altLang="zh-CN" sz="2000" dirty="0">
                <a:sym typeface="Symbol"/>
              </a:rPr>
              <a:t> scheme, period =5 </a:t>
            </a:r>
            <a:r>
              <a:rPr lang="en-US" altLang="zh-CN" sz="2000" dirty="0" smtClean="0">
                <a:sym typeface="Symbol"/>
              </a:rPr>
              <a:t>cells</a:t>
            </a:r>
          </a:p>
          <a:p>
            <a:pPr marL="457189" lvl="1" indent="-457189"/>
            <a:r>
              <a:rPr lang="zh-CN" altLang="en-US" sz="2000" dirty="0" smtClean="0">
                <a:sym typeface="Symbol"/>
              </a:rPr>
              <a:t>采用</a:t>
            </a:r>
            <a:r>
              <a:rPr lang="zh-CN" altLang="en-US" sz="2000" dirty="0">
                <a:sym typeface="Symbol"/>
              </a:rPr>
              <a:t>双孔径二、四极铁以降低功率，</a:t>
            </a:r>
            <a:r>
              <a:rPr lang="zh-CN" altLang="en-US" sz="2000" dirty="0" smtClean="0">
                <a:sym typeface="Symbol"/>
              </a:rPr>
              <a:t>兼容</a:t>
            </a:r>
            <a:r>
              <a:rPr lang="en-US" altLang="zh-CN" sz="2000" dirty="0" err="1" smtClean="0">
                <a:sym typeface="Symbol"/>
              </a:rPr>
              <a:t>tt</a:t>
            </a:r>
            <a:r>
              <a:rPr lang="en-US" altLang="zh-CN" sz="2000" dirty="0" smtClean="0">
                <a:sym typeface="Symbol"/>
              </a:rPr>
              <a:t>/H/W/Z</a:t>
            </a:r>
            <a:r>
              <a:rPr lang="zh-CN" altLang="en-US" sz="2000" dirty="0" smtClean="0">
                <a:sym typeface="Symbol"/>
              </a:rPr>
              <a:t>模式</a:t>
            </a:r>
            <a:r>
              <a:rPr lang="zh-CN" altLang="en-US" sz="2000" dirty="0">
                <a:sym typeface="Symbol"/>
              </a:rPr>
              <a:t>。</a:t>
            </a:r>
          </a:p>
          <a:p>
            <a:pPr marL="457189" lvl="1" indent="-457189"/>
            <a:r>
              <a:rPr lang="zh-CN" altLang="en-US" sz="2000" dirty="0">
                <a:sym typeface="Symbol"/>
              </a:rPr>
              <a:t>设计非对称弧区及消色散节，满足双孔径四极铁的两个孔径极性相反导致的复杂性。</a:t>
            </a:r>
          </a:p>
          <a:p>
            <a:pPr marL="457189" lvl="1" indent="-457189"/>
            <a:r>
              <a:rPr lang="zh-CN" altLang="en-US" sz="2000" dirty="0">
                <a:sym typeface="Symbol"/>
              </a:rPr>
              <a:t>给出了</a:t>
            </a:r>
            <a:r>
              <a:rPr lang="zh-CN" altLang="en-US" sz="2000" dirty="0" smtClean="0">
                <a:sym typeface="Symbol"/>
              </a:rPr>
              <a:t>满足</a:t>
            </a:r>
            <a:r>
              <a:rPr lang="zh-CN" altLang="en-US" sz="2000" dirty="0">
                <a:sym typeface="Symbol"/>
              </a:rPr>
              <a:t>全环发射度等物理设计参数、几何布局、双孔径</a:t>
            </a:r>
            <a:r>
              <a:rPr lang="zh-CN" altLang="en-US" sz="2000" dirty="0" smtClean="0">
                <a:sym typeface="Symbol"/>
              </a:rPr>
              <a:t>四极铁、非线性抑制等要求的束流光学设计</a:t>
            </a:r>
            <a:r>
              <a:rPr lang="zh-CN" altLang="en-US" dirty="0" smtClean="0">
                <a:sym typeface="Symbol"/>
              </a:rPr>
              <a:t>。</a:t>
            </a:r>
            <a:endParaRPr lang="zh-CN" altLang="en-US" dirty="0">
              <a:sym typeface="Symbo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3154" y="6179259"/>
            <a:ext cx="2713956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magnets designed by </a:t>
            </a: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F. Chen, M. Yang, X. Sun et  al.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29" y="5059680"/>
            <a:ext cx="1800681" cy="14933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77" y="5090160"/>
            <a:ext cx="1145355" cy="1503504"/>
          </a:xfrm>
          <a:prstGeom prst="rect">
            <a:avLst/>
          </a:prstGeom>
        </p:spPr>
      </p:pic>
      <p:pic>
        <p:nvPicPr>
          <p:cNvPr id="19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71949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572" y="5098846"/>
            <a:ext cx="2086667" cy="1158813"/>
          </a:xfrm>
          <a:prstGeom prst="rect">
            <a:avLst/>
          </a:prstGeom>
        </p:spPr>
      </p:pic>
      <p:pic>
        <p:nvPicPr>
          <p:cNvPr id="18" name="图片 17" descr="F:\My_Publication\[Yiwei Wang 2017.12] CEPC CDR\Edited_Round_1\ARC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4" y="2763222"/>
            <a:ext cx="640871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92" y="4273810"/>
            <a:ext cx="4320480" cy="75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15" y="4651505"/>
            <a:ext cx="3047303" cy="16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259140" y="2798639"/>
            <a:ext cx="244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弧区周期单元的束流光学设计</a:t>
            </a:r>
            <a:endParaRPr lang="zh-CN" alt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85940" y="6520187"/>
            <a:ext cx="101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弧区二极铁</a:t>
            </a:r>
            <a:endParaRPr lang="zh-CN" altLang="en-US" sz="1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91" y="2777337"/>
            <a:ext cx="2999352" cy="186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402984" y="6529449"/>
            <a:ext cx="101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弧区四极铁</a:t>
            </a:r>
            <a:endParaRPr lang="zh-CN" alt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90650" y="6508953"/>
            <a:ext cx="101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弧区六极铁</a:t>
            </a:r>
            <a:endParaRPr lang="zh-CN" alt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147458" y="6291414"/>
            <a:ext cx="2440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FODO cell </a:t>
            </a:r>
            <a:r>
              <a:rPr lang="zh-CN" altLang="en-US" sz="11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动力学孔径比较</a:t>
            </a:r>
            <a:endParaRPr lang="zh-CN" altLang="en-US" sz="11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914" y="3358703"/>
            <a:ext cx="244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弧区非线性校正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637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691819" y="84910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注入区束流光学设计</a:t>
            </a:r>
            <a:endParaRPr lang="en-US" altLang="zh-CN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751729" y="1317972"/>
            <a:ext cx="5681154" cy="5515962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88087" y="1208886"/>
            <a:ext cx="10245134" cy="1564794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给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出离轴和在轴注入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区设计。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环磁铁纵向错开，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解决了单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孔径磁铁的横向位置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冲突。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兼具工作点调节功能，为动力学孔径优化提供重要调谐变量。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10" y="2542749"/>
            <a:ext cx="4841706" cy="215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53962"/>
            <a:ext cx="1213948" cy="8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39" y="138255"/>
            <a:ext cx="1183153" cy="6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18441" y="2651358"/>
            <a:ext cx="244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轴注入区束流光学设计</a:t>
            </a:r>
            <a:endParaRPr lang="zh-CN" altLang="en-US" sz="1200" b="1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242" y="2646881"/>
            <a:ext cx="3638290" cy="19613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24789" y="4392111"/>
            <a:ext cx="2010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 Higgs only 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6365" y="2986186"/>
            <a:ext cx="243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 W and Z</a:t>
            </a:r>
            <a:endParaRPr lang="zh-CN" altLang="en-US" sz="12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76" y="5091710"/>
            <a:ext cx="4297244" cy="72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2597" y="4769437"/>
            <a:ext cx="4051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注入方式对对撞环动力学孔径的要求</a:t>
            </a:r>
            <a:endParaRPr lang="zh-CN" alt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18" y="4411817"/>
            <a:ext cx="4664557" cy="18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20041" y="4561388"/>
            <a:ext cx="244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离轴注入区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束流光学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748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8EC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8EC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2600</Words>
  <Application>Microsoft Office PowerPoint</Application>
  <PresentationFormat>自定义</PresentationFormat>
  <Paragraphs>340</Paragraphs>
  <Slides>20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粒子物理前沿卓越中心2018年度考评报告 </vt:lpstr>
      <vt:lpstr>个人简历</vt:lpstr>
      <vt:lpstr>主要研究方向</vt:lpstr>
      <vt:lpstr>2018年CEPC工作</vt:lpstr>
      <vt:lpstr>CEPC对撞环的全环束流光学设计</vt:lpstr>
      <vt:lpstr>PowerPoint 演示文稿</vt:lpstr>
      <vt:lpstr>PowerPoint 演示文稿</vt:lpstr>
      <vt:lpstr>CEPC弧区束流光学设计</vt:lpstr>
      <vt:lpstr>PowerPoint 演示文稿</vt:lpstr>
      <vt:lpstr>PowerPoint 演示文稿</vt:lpstr>
      <vt:lpstr>CEPC对撞环硬件系统的技术参数评估</vt:lpstr>
      <vt:lpstr>CEPC对撞环的动力学孔径优化</vt:lpstr>
      <vt:lpstr>CEPC备选方案的全环束流光学设计</vt:lpstr>
      <vt:lpstr>锯齿形束流能量效应研究</vt:lpstr>
      <vt:lpstr>CEPC概念设计报告撰写及国际评审</vt:lpstr>
      <vt:lpstr>文章发表及学术交流</vt:lpstr>
      <vt:lpstr>参与课题（在研）</vt:lpstr>
      <vt:lpstr> 科研事务工作</vt:lpstr>
      <vt:lpstr>未来工作计划</vt:lpstr>
      <vt:lpstr>谢 谢！</vt:lpstr>
    </vt:vector>
  </TitlesOfParts>
  <Company>IHEP,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粒子物理前沿卓越中心2017年度考评报告 </dc:title>
  <dc:creator>翟纪元</dc:creator>
  <cp:lastModifiedBy>yiwei</cp:lastModifiedBy>
  <cp:revision>1514</cp:revision>
  <dcterms:created xsi:type="dcterms:W3CDTF">2017-11-27T08:17:45Z</dcterms:created>
  <dcterms:modified xsi:type="dcterms:W3CDTF">2018-11-23T06:56:25Z</dcterms:modified>
</cp:coreProperties>
</file>