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8"/>
  </p:notesMasterIdLst>
  <p:sldIdLst>
    <p:sldId id="256" r:id="rId3"/>
    <p:sldId id="258" r:id="rId4"/>
    <p:sldId id="261" r:id="rId5"/>
    <p:sldId id="277" r:id="rId6"/>
    <p:sldId id="263" r:id="rId7"/>
    <p:sldId id="260" r:id="rId8"/>
    <p:sldId id="289" r:id="rId9"/>
    <p:sldId id="265" r:id="rId10"/>
    <p:sldId id="266" r:id="rId11"/>
    <p:sldId id="267" r:id="rId12"/>
    <p:sldId id="281" r:id="rId13"/>
    <p:sldId id="268" r:id="rId14"/>
    <p:sldId id="269" r:id="rId15"/>
    <p:sldId id="288" r:id="rId16"/>
    <p:sldId id="270" r:id="rId17"/>
    <p:sldId id="271" r:id="rId18"/>
    <p:sldId id="272" r:id="rId19"/>
    <p:sldId id="286" r:id="rId20"/>
    <p:sldId id="287" r:id="rId21"/>
    <p:sldId id="275" r:id="rId22"/>
    <p:sldId id="276" r:id="rId23"/>
    <p:sldId id="280" r:id="rId24"/>
    <p:sldId id="278" r:id="rId25"/>
    <p:sldId id="283" r:id="rId26"/>
    <p:sldId id="284" r:id="rId27"/>
  </p:sldIdLst>
  <p:sldSz cx="9144000" cy="5143500" type="screen16x9"/>
  <p:notesSz cx="6858000" cy="9144000"/>
  <p:defaultTextStyle>
    <a:defPPr>
      <a:defRPr lang="zh-CN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31" autoAdjust="0"/>
  </p:normalViewPr>
  <p:slideViewPr>
    <p:cSldViewPr>
      <p:cViewPr>
        <p:scale>
          <a:sx n="141" d="100"/>
          <a:sy n="141" d="100"/>
        </p:scale>
        <p:origin x="-762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BE55C-7309-460A-AAB1-B9AD0F0F9E2E}" type="datetimeFigureOut">
              <a:rPr lang="zh-CN" altLang="en-US" smtClean="0"/>
              <a:t>2018/11/23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211E7-6330-4613-BA13-58E6E1AFEE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965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211E7-6330-4613-BA13-58E6E1AFEEF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436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211E7-6330-4613-BA13-58E6E1AFEEF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074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B8ADC-CBB6-40D6-A5ED-ED166BBAAD2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50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211E7-6330-4613-BA13-58E6E1AFEEF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897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211E7-6330-4613-BA13-58E6E1AFEEF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667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795D-D79A-46B3-84D0-B5567BC2F32C}" type="datetime1">
              <a:rPr lang="zh-CN" altLang="en-US" smtClean="0"/>
              <a:t>2018/11/23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86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21330-9B02-47B2-9FF4-1691E899B90B}" type="datetime1">
              <a:rPr lang="zh-CN" altLang="en-US" smtClean="0"/>
              <a:t>2018/11/23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42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1B04-DE82-4814-BD45-93D142965DB5}" type="datetime1">
              <a:rPr lang="zh-CN" altLang="en-US" smtClean="0"/>
              <a:t>2018/11/23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64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5A964-C590-404D-9ACC-DEA48736782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5D2C-6A94-41F1-85CD-86EC87FF856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24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78913-2796-4EC9-8FCA-6378AEB904E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5D2C-6A94-41F1-85CD-86EC87FF856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02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660EC-5474-4EB5-9705-46228D2D973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5D2C-6A94-41F1-85CD-86EC87FF856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02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4DFA9-A5CE-49DD-A3CE-22C3AADA142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5D2C-6A94-41F1-85CD-86EC87FF856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21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E0865-74D4-40B8-AD9A-7D27283307F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5D2C-6A94-41F1-85CD-86EC87FF856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0A548-9993-4845-B5D7-125B66B5E38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5D2C-6A94-41F1-85CD-86EC87FF856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28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C972E-1816-460B-B388-E632254DA53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5D2C-6A94-41F1-85CD-86EC87FF856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95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7D2B-FB7A-43D9-A9C2-33D013D59F9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5D2C-6A94-41F1-85CD-86EC87FF856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9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 baseline="0"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 marL="342875" indent="-342875">
              <a:buClr>
                <a:srgbClr val="00B050"/>
              </a:buClr>
              <a:buFont typeface="Wingdings" panose="05000000000000000000" pitchFamily="2" charset="2"/>
              <a:buChar char="n"/>
              <a:defRPr sz="3000" baseline="0"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0B2D-59FA-4807-B11D-6482EA1A66FF}" type="datetime1">
              <a:rPr lang="zh-CN" altLang="en-US" smtClean="0"/>
              <a:t>2018/11/23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759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3992-3E11-45AC-AE6A-1739A52C83A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5D2C-6A94-41F1-85CD-86EC87FF856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63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B453-4DD4-470F-A6D0-A42A7389992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5D2C-6A94-41F1-85CD-86EC87FF856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09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38008-2294-47BF-BD50-7D01D7711B7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5D2C-6A94-41F1-85CD-86EC87FF856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32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16D1-1CB6-4F0C-8BBC-6029DC56EA0C}" type="datetime1">
              <a:rPr lang="zh-CN" altLang="en-US" smtClean="0"/>
              <a:t>2018/11/23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369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D2BE-D503-493B-9C1F-92AC5B5BB003}" type="datetime1">
              <a:rPr lang="zh-CN" altLang="en-US" smtClean="0"/>
              <a:t>2018/11/23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30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EE6F-CFE6-4A6C-B88E-808A3EDA6791}" type="datetime1">
              <a:rPr lang="zh-CN" altLang="en-US" smtClean="0"/>
              <a:t>2018/11/23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123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9C2A-C80A-4FFF-83FF-69E9E82066C2}" type="datetime1">
              <a:rPr lang="zh-CN" altLang="en-US" smtClean="0"/>
              <a:t>2018/11/23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22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451A0-E8A9-446A-88B0-7087AB885FD2}" type="datetime1">
              <a:rPr lang="zh-CN" altLang="en-US" smtClean="0"/>
              <a:t>2018/11/23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47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BED9-984F-47BD-8F14-81399CC4B8D4}" type="datetime1">
              <a:rPr lang="zh-CN" altLang="en-US" smtClean="0"/>
              <a:t>2018/11/23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19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A908E-2C18-42FC-A4B5-701E1F0B6A2A}" type="datetime1">
              <a:rPr lang="zh-CN" altLang="en-US" smtClean="0"/>
              <a:t>2018/11/23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ACD21-218E-4332-84E7-3BF07E5D94DE}" type="datetime1">
              <a:rPr lang="zh-CN" altLang="en-US" smtClean="0"/>
              <a:t>2018/11/23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6E7C7-924B-4609-A2AE-E850F3D7EF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59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defTabSz="685800"/>
            <a:fld id="{2C75AE60-37E2-4325-B1A2-EA4163C6A4E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2018/11/23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defTabSz="685800"/>
            <a:fld id="{0B725D2C-6A94-41F1-85CD-86EC87FF856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0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573533"/>
            <a:ext cx="7776864" cy="1102519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粒子物理前沿卓越中心</a:t>
            </a:r>
            <a:r>
              <a:rPr lang="en-US" altLang="zh-CN" dirty="0" smtClean="0"/>
              <a:t>2018</a:t>
            </a:r>
            <a:r>
              <a:rPr lang="zh-CN" altLang="en-US" dirty="0" smtClean="0"/>
              <a:t>年度</a:t>
            </a:r>
            <a:r>
              <a:rPr lang="zh-CN" altLang="en-US" dirty="0"/>
              <a:t>考评报告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31640" y="2355726"/>
            <a:ext cx="6400800" cy="1314450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+mn-ea"/>
              </a:rPr>
              <a:t>随艳峰</a:t>
            </a:r>
            <a:endParaRPr lang="en-US" altLang="zh-CN" sz="2800" dirty="0" smtClean="0">
              <a:solidFill>
                <a:schemeClr val="tx1"/>
              </a:solidFill>
              <a:latin typeface="+mn-ea"/>
            </a:endParaRPr>
          </a:p>
          <a:p>
            <a:r>
              <a:rPr lang="zh-CN" altLang="en-US" sz="2800" dirty="0" smtClean="0">
                <a:solidFill>
                  <a:schemeClr val="tx1"/>
                </a:solidFill>
                <a:latin typeface="+mn-ea"/>
              </a:rPr>
              <a:t>高能物理研究所</a:t>
            </a:r>
            <a:endParaRPr lang="en-US" altLang="zh-CN" sz="28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zh-CN" sz="2800" dirty="0" smtClean="0">
                <a:solidFill>
                  <a:schemeClr val="tx1"/>
                </a:solidFill>
                <a:latin typeface="+mn-ea"/>
              </a:rPr>
              <a:t>2018.11.23</a:t>
            </a:r>
            <a:endParaRPr lang="zh-CN" altLang="en-US" sz="28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90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CN" dirty="0"/>
              <a:t>CEPC </a:t>
            </a:r>
            <a:r>
              <a:rPr lang="zh-CN" altLang="en-US" dirty="0"/>
              <a:t>关键束流测量</a:t>
            </a:r>
            <a:r>
              <a:rPr lang="zh-CN" altLang="en-US" dirty="0" smtClean="0"/>
              <a:t>技术预研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980728"/>
            <a:ext cx="8291264" cy="3675852"/>
          </a:xfrm>
        </p:spPr>
        <p:txBody>
          <a:bodyPr>
            <a:normAutofit lnSpcReduction="10000"/>
          </a:bodyPr>
          <a:lstStyle/>
          <a:p>
            <a:r>
              <a:rPr lang="zh-CN" altLang="en-US" sz="2400" dirty="0"/>
              <a:t>束流位置测量电子学</a:t>
            </a:r>
            <a:r>
              <a:rPr lang="zh-CN" altLang="en-US" sz="2400" dirty="0" smtClean="0"/>
              <a:t>研制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对撞机</a:t>
            </a:r>
            <a:r>
              <a:rPr lang="zh-CN" altLang="en-US" sz="2000" dirty="0"/>
              <a:t>调试运行的重要工具，轨道监测及提高对撞亮度的重要作用</a:t>
            </a:r>
          </a:p>
          <a:p>
            <a:pPr lvl="1">
              <a:buClr>
                <a:schemeClr val="tx1"/>
              </a:buClr>
            </a:pPr>
            <a:r>
              <a:rPr lang="zh-CN" altLang="en-US" sz="2000" dirty="0"/>
              <a:t>束测系统重要组成部分，数量多</a:t>
            </a:r>
          </a:p>
          <a:p>
            <a:pPr lvl="1">
              <a:buClr>
                <a:schemeClr val="tx1"/>
              </a:buClr>
            </a:pPr>
            <a:r>
              <a:rPr lang="zh-CN" altLang="en-US" sz="2000" dirty="0"/>
              <a:t>商业产品价格高，垄断，议价空间小</a:t>
            </a:r>
          </a:p>
          <a:p>
            <a:pPr lvl="1">
              <a:buClr>
                <a:schemeClr val="tx1"/>
              </a:buClr>
            </a:pPr>
            <a:r>
              <a:rPr lang="zh-CN" altLang="en-US" sz="2000" dirty="0"/>
              <a:t>商业产品源码不公开，升级和二次开发困难</a:t>
            </a:r>
          </a:p>
          <a:p>
            <a:pPr lvl="1">
              <a:buClr>
                <a:schemeClr val="tx1"/>
              </a:buClr>
            </a:pPr>
            <a:r>
              <a:rPr lang="zh-CN" altLang="en-US" sz="2000" dirty="0"/>
              <a:t>国内国际合作，整合优势资源（中科大快电子学实验室，</a:t>
            </a:r>
            <a:r>
              <a:rPr lang="en-US" altLang="zh-CN" sz="2000" dirty="0"/>
              <a:t>BNL</a:t>
            </a:r>
            <a:r>
              <a:rPr lang="zh-CN" altLang="en-US" sz="2000" dirty="0"/>
              <a:t>，商业公司</a:t>
            </a:r>
            <a:r>
              <a:rPr lang="en-US" altLang="zh-CN" sz="2000" dirty="0"/>
              <a:t>……</a:t>
            </a:r>
            <a:r>
              <a:rPr lang="zh-CN" altLang="en-US" sz="2000" dirty="0"/>
              <a:t>）</a:t>
            </a:r>
          </a:p>
          <a:p>
            <a:r>
              <a:rPr lang="en-US" altLang="zh-CN" sz="2400" dirty="0" smtClean="0"/>
              <a:t>DDD</a:t>
            </a:r>
            <a:r>
              <a:rPr lang="zh-CN" altLang="en-US" sz="2400" dirty="0" smtClean="0"/>
              <a:t>工作点测量</a:t>
            </a:r>
            <a:endParaRPr lang="en-US" altLang="zh-CN" sz="2400" dirty="0" smtClean="0"/>
          </a:p>
          <a:p>
            <a:r>
              <a:rPr lang="zh-CN" altLang="en-US" sz="2400" dirty="0" smtClean="0"/>
              <a:t>多反馈系统协调作用研究</a:t>
            </a:r>
            <a:endParaRPr lang="zh-CN" altLang="en-US" sz="2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79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6008"/>
            <a:ext cx="8229600" cy="857250"/>
          </a:xfrm>
        </p:spPr>
        <p:txBody>
          <a:bodyPr/>
          <a:lstStyle/>
          <a:p>
            <a:r>
              <a:rPr lang="zh-CN" altLang="en-US" dirty="0" smtClean="0"/>
              <a:t>束流位置测量电子学研制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3521482" cy="3394472"/>
          </a:xfrm>
        </p:spPr>
        <p:txBody>
          <a:bodyPr/>
          <a:lstStyle/>
          <a:p>
            <a:r>
              <a:rPr lang="zh-CN" altLang="en-US" dirty="0" smtClean="0"/>
              <a:t>射频前端电子学</a:t>
            </a:r>
            <a:endParaRPr lang="en-US" altLang="zh-CN" dirty="0" smtClean="0"/>
          </a:p>
          <a:p>
            <a:r>
              <a:rPr lang="zh-CN" altLang="en-US" dirty="0" smtClean="0"/>
              <a:t>数字电子学</a:t>
            </a:r>
            <a:endParaRPr lang="en-US" altLang="zh-CN" dirty="0" smtClean="0"/>
          </a:p>
          <a:p>
            <a:r>
              <a:rPr lang="zh-CN" altLang="en-US" dirty="0" smtClean="0"/>
              <a:t>数据处理算法</a:t>
            </a:r>
            <a:endParaRPr lang="zh-CN" altLang="en-US" dirty="0"/>
          </a:p>
        </p:txBody>
      </p:sp>
      <p:graphicFrame>
        <p:nvGraphicFramePr>
          <p:cNvPr id="4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807580"/>
              </p:ext>
            </p:extLst>
          </p:nvPr>
        </p:nvGraphicFramePr>
        <p:xfrm>
          <a:off x="3347864" y="2139615"/>
          <a:ext cx="5502662" cy="275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Visio" r:id="rId3" imgW="8036995" imgH="4024890" progId="Visio.Drawing.11">
                  <p:embed/>
                </p:oleObj>
              </mc:Choice>
              <mc:Fallback>
                <p:oleObj name="Visio" r:id="rId3" imgW="8036995" imgH="402489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2139615"/>
                        <a:ext cx="5502662" cy="27519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715541"/>
            <a:ext cx="3686224" cy="112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6732240" y="2782180"/>
            <a:ext cx="1584176" cy="196089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716016" y="2782180"/>
            <a:ext cx="1944216" cy="196089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22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826673"/>
            <a:ext cx="2512170" cy="188603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533" y="2826673"/>
            <a:ext cx="2336547" cy="188603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345" y="620990"/>
            <a:ext cx="2726751" cy="204578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3648" y="-92546"/>
            <a:ext cx="6172200" cy="736059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zh-CN" altLang="en-US" sz="3200" b="1" dirty="0" smtClean="0">
                <a:latin typeface="Comic Sans MS" pitchFamily="66" charset="0"/>
                <a:cs typeface="楷体_GB2312" charset="0"/>
              </a:rPr>
              <a:t>射频电子学</a:t>
            </a:r>
            <a:endParaRPr lang="zh-CN" altLang="en-US" sz="3200" b="1" dirty="0">
              <a:latin typeface="Comic Sans MS" pitchFamily="66" charset="0"/>
              <a:cs typeface="楷体_GB2312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86886" y="902609"/>
            <a:ext cx="473206" cy="326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19" dirty="0">
                <a:solidFill>
                  <a:srgbClr val="FF0000"/>
                </a:solidFill>
                <a:latin typeface="Calibri"/>
                <a:sym typeface="Arial" panose="020B0604020202020204" pitchFamily="34" charset="0"/>
              </a:rPr>
              <a:t>S21</a:t>
            </a:r>
            <a:endParaRPr lang="zh-CN" altLang="en-US" sz="1519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174267" y="885580"/>
            <a:ext cx="473206" cy="326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19" dirty="0">
                <a:solidFill>
                  <a:srgbClr val="FF0000"/>
                </a:solidFill>
                <a:latin typeface="Calibri"/>
                <a:sym typeface="Arial" panose="020B0604020202020204" pitchFamily="34" charset="0"/>
              </a:rPr>
              <a:t>S11</a:t>
            </a:r>
            <a:endParaRPr lang="zh-CN" altLang="en-US" sz="1519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73196" y="2180767"/>
            <a:ext cx="473206" cy="326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19" dirty="0">
                <a:solidFill>
                  <a:srgbClr val="FF0000"/>
                </a:solidFill>
                <a:latin typeface="Calibri"/>
                <a:sym typeface="Arial" panose="020B0604020202020204" pitchFamily="34" charset="0"/>
              </a:rPr>
              <a:t>S12</a:t>
            </a:r>
            <a:endParaRPr lang="zh-CN" altLang="en-US" sz="1519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60232" y="2255120"/>
            <a:ext cx="473206" cy="326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19" dirty="0">
                <a:solidFill>
                  <a:srgbClr val="FF0000"/>
                </a:solidFill>
                <a:latin typeface="Calibri"/>
                <a:sym typeface="Arial" panose="020B0604020202020204" pitchFamily="34" charset="0"/>
              </a:rPr>
              <a:t>S22</a:t>
            </a:r>
            <a:endParaRPr lang="zh-CN" altLang="en-US" sz="1519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70842" y="4206467"/>
            <a:ext cx="19391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101539" y="4231387"/>
            <a:ext cx="16404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1381629" y="4043120"/>
            <a:ext cx="740908" cy="326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19" dirty="0">
                <a:solidFill>
                  <a:srgbClr val="FF0000"/>
                </a:solidFill>
                <a:latin typeface="Arial Narrow" panose="020B0606020202030204" pitchFamily="34" charset="0"/>
              </a:rPr>
              <a:t>-60dBm</a:t>
            </a:r>
            <a:endParaRPr lang="zh-CN" altLang="en-US" sz="1519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57929" y="4075576"/>
            <a:ext cx="740908" cy="326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19" dirty="0">
                <a:solidFill>
                  <a:srgbClr val="FF0000"/>
                </a:solidFill>
                <a:latin typeface="Arial Narrow" panose="020B0606020202030204" pitchFamily="34" charset="0"/>
              </a:rPr>
              <a:t>-60dBm</a:t>
            </a:r>
            <a:endParaRPr lang="zh-CN" altLang="en-US" sz="1519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3897355" y="3743898"/>
            <a:ext cx="273406" cy="5468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3944158" y="3467585"/>
            <a:ext cx="1103187" cy="326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19" dirty="0">
                <a:solidFill>
                  <a:srgbClr val="FF0000"/>
                </a:solidFill>
                <a:latin typeface="Arial Narrow" panose="020B0606020202030204" pitchFamily="34" charset="0"/>
              </a:rPr>
              <a:t>--77.473dBm</a:t>
            </a:r>
            <a:endParaRPr lang="zh-CN" altLang="en-US" sz="1519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H="1">
            <a:off x="1115616" y="3753131"/>
            <a:ext cx="273406" cy="5468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164249" y="3447333"/>
            <a:ext cx="1103187" cy="326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19" dirty="0">
                <a:solidFill>
                  <a:srgbClr val="FF0000"/>
                </a:solidFill>
                <a:latin typeface="Arial Narrow" panose="020B0606020202030204" pitchFamily="34" charset="0"/>
              </a:rPr>
              <a:t>--78.824dBm</a:t>
            </a:r>
            <a:endParaRPr lang="zh-CN" altLang="en-US" sz="1519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7504" y="4791948"/>
            <a:ext cx="242049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0" dirty="0">
                <a:solidFill>
                  <a:srgbClr val="9933FF"/>
                </a:solidFill>
                <a:latin typeface="Arial Black" panose="020B0A04020102020204" pitchFamily="34" charset="0"/>
              </a:rPr>
              <a:t>A</a:t>
            </a:r>
            <a:r>
              <a:rPr lang="zh-CN" altLang="en-US" sz="1350" dirty="0">
                <a:solidFill>
                  <a:srgbClr val="9933FF"/>
                </a:solidFill>
                <a:latin typeface="Arial Black" panose="020B0A04020102020204" pitchFamily="34" charset="0"/>
              </a:rPr>
              <a:t>→</a:t>
            </a:r>
            <a:r>
              <a:rPr lang="en-US" altLang="zh-CN" sz="1350" dirty="0">
                <a:solidFill>
                  <a:srgbClr val="9933FF"/>
                </a:solidFill>
                <a:latin typeface="Arial Black" panose="020B0A04020102020204" pitchFamily="34" charset="0"/>
              </a:rPr>
              <a:t>B</a:t>
            </a:r>
            <a:r>
              <a:rPr lang="zh-CN" altLang="en-US" sz="1350" dirty="0">
                <a:solidFill>
                  <a:srgbClr val="9933FF"/>
                </a:solidFill>
                <a:latin typeface="Arial Black" panose="020B0A04020102020204" pitchFamily="34" charset="0"/>
              </a:rPr>
              <a:t>  </a:t>
            </a:r>
            <a:r>
              <a:rPr lang="en-US" altLang="zh-CN" sz="1350" i="1" dirty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6.5dBm</a:t>
            </a:r>
            <a:r>
              <a:rPr lang="zh-CN" altLang="en-US" sz="1350" i="1" dirty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→</a:t>
            </a:r>
            <a:r>
              <a:rPr lang="en-US" altLang="zh-CN" sz="1350" i="1" dirty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-78.8dBm</a:t>
            </a:r>
            <a:endParaRPr lang="zh-CN" altLang="en-US" sz="1350" i="1" dirty="0">
              <a:solidFill>
                <a:srgbClr val="9933FF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961548" y="4803328"/>
            <a:ext cx="219432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0" dirty="0">
                <a:solidFill>
                  <a:srgbClr val="9933FF"/>
                </a:solidFill>
                <a:latin typeface="Arial Black" panose="020B0A04020102020204" pitchFamily="34" charset="0"/>
              </a:rPr>
              <a:t>B</a:t>
            </a:r>
            <a:r>
              <a:rPr lang="zh-CN" altLang="en-US" sz="1350" dirty="0">
                <a:solidFill>
                  <a:srgbClr val="9933FF"/>
                </a:solidFill>
                <a:latin typeface="Arial Black" panose="020B0A04020102020204" pitchFamily="34" charset="0"/>
              </a:rPr>
              <a:t>→</a:t>
            </a:r>
            <a:r>
              <a:rPr lang="en-US" altLang="zh-CN" sz="1350" dirty="0">
                <a:solidFill>
                  <a:srgbClr val="9933FF"/>
                </a:solidFill>
                <a:latin typeface="Arial Black" panose="020B0A04020102020204" pitchFamily="34" charset="0"/>
              </a:rPr>
              <a:t>A</a:t>
            </a:r>
            <a:r>
              <a:rPr lang="en-US" altLang="zh-CN" sz="1350" i="1" dirty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6.5dBm</a:t>
            </a:r>
            <a:r>
              <a:rPr lang="zh-CN" altLang="en-US" sz="1350" i="1" dirty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→</a:t>
            </a:r>
            <a:r>
              <a:rPr lang="en-US" altLang="zh-CN" sz="1350" i="1" dirty="0">
                <a:solidFill>
                  <a:srgbClr val="9933FF"/>
                </a:solidFill>
                <a:latin typeface="Calibri"/>
                <a:cs typeface="Times New Roman" panose="02020603050405020304" pitchFamily="18" charset="0"/>
              </a:rPr>
              <a:t>-77.47dBm</a:t>
            </a:r>
            <a:endParaRPr lang="zh-CN" altLang="en-US" sz="1350" i="1" dirty="0">
              <a:solidFill>
                <a:srgbClr val="9933FF"/>
              </a:solidFill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3515"/>
            <a:ext cx="4877661" cy="23354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2312" y="3243333"/>
            <a:ext cx="3695559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1</a:t>
            </a:r>
            <a:r>
              <a:rPr lang="zh-CN" altLang="en-US" b="1" dirty="0" smtClean="0">
                <a:solidFill>
                  <a:schemeClr val="bg1"/>
                </a:solidFill>
              </a:rPr>
              <a:t>、为减小</a:t>
            </a:r>
            <a:r>
              <a:rPr lang="zh-CN" altLang="en-US" b="1" dirty="0">
                <a:solidFill>
                  <a:schemeClr val="bg1"/>
                </a:solidFill>
              </a:rPr>
              <a:t>通道</a:t>
            </a:r>
            <a:r>
              <a:rPr lang="zh-CN" altLang="en-US" b="1" dirty="0" smtClean="0">
                <a:solidFill>
                  <a:schemeClr val="bg1"/>
                </a:solidFill>
              </a:rPr>
              <a:t>串扰，提高</a:t>
            </a:r>
            <a:r>
              <a:rPr lang="zh-CN" altLang="en-US" b="1" dirty="0">
                <a:solidFill>
                  <a:schemeClr val="bg1"/>
                </a:solidFill>
              </a:rPr>
              <a:t>带通性</a:t>
            </a:r>
            <a:r>
              <a:rPr lang="zh-CN" altLang="en-US" b="1" dirty="0" smtClean="0">
                <a:solidFill>
                  <a:schemeClr val="bg1"/>
                </a:solidFill>
              </a:rPr>
              <a:t>能，共设计</a:t>
            </a:r>
            <a:r>
              <a:rPr lang="en-US" altLang="zh-CN" b="1" dirty="0" smtClean="0">
                <a:solidFill>
                  <a:schemeClr val="bg1"/>
                </a:solidFill>
              </a:rPr>
              <a:t>4</a:t>
            </a:r>
            <a:r>
              <a:rPr lang="zh-CN" altLang="en-US" b="1" dirty="0" smtClean="0">
                <a:solidFill>
                  <a:schemeClr val="bg1"/>
                </a:solidFill>
              </a:rPr>
              <a:t>版，</a:t>
            </a:r>
            <a:r>
              <a:rPr lang="en-US" altLang="zh-CN" b="1" dirty="0" smtClean="0">
                <a:solidFill>
                  <a:schemeClr val="bg1"/>
                </a:solidFill>
              </a:rPr>
              <a:t>6</a:t>
            </a:r>
            <a:r>
              <a:rPr lang="zh-CN" altLang="en-US" b="1" dirty="0" smtClean="0">
                <a:solidFill>
                  <a:schemeClr val="bg1"/>
                </a:solidFill>
              </a:rPr>
              <a:t>种射频电子学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r>
              <a:rPr lang="en-US" altLang="zh-CN" b="1" dirty="0" smtClean="0">
                <a:solidFill>
                  <a:schemeClr val="bg1"/>
                </a:solidFill>
              </a:rPr>
              <a:t>2</a:t>
            </a:r>
            <a:r>
              <a:rPr lang="zh-CN" altLang="en-US" b="1" dirty="0" smtClean="0">
                <a:solidFill>
                  <a:schemeClr val="bg1"/>
                </a:solidFill>
              </a:rPr>
              <a:t>、带通性能完全满足要求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r>
              <a:rPr lang="en-US" altLang="zh-CN" b="1" dirty="0" smtClean="0">
                <a:solidFill>
                  <a:schemeClr val="bg1"/>
                </a:solidFill>
              </a:rPr>
              <a:t>3</a:t>
            </a:r>
            <a:r>
              <a:rPr lang="zh-CN" altLang="en-US" b="1" dirty="0" smtClean="0">
                <a:solidFill>
                  <a:schemeClr val="bg1"/>
                </a:solidFill>
              </a:rPr>
              <a:t>、通道间隔离度好于</a:t>
            </a:r>
            <a:r>
              <a:rPr lang="en-US" altLang="zh-CN" b="1" dirty="0" smtClean="0">
                <a:solidFill>
                  <a:schemeClr val="bg1"/>
                </a:solidFill>
              </a:rPr>
              <a:t>60dBm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1764" y="327984"/>
            <a:ext cx="3606952" cy="2705214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48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i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785234"/>
            <a:ext cx="2754306" cy="218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897564"/>
            <a:ext cx="2287675" cy="172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7963" y="2627391"/>
            <a:ext cx="2252030" cy="169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467544" y="3218437"/>
            <a:ext cx="19220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>
                <a:solidFill>
                  <a:prstClr val="black"/>
                </a:solidFill>
                <a:latin typeface="Calibri"/>
              </a:rPr>
              <a:t>AMC electronic</a:t>
            </a:r>
            <a:endParaRPr lang="zh-CN" altLang="en-US" sz="2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04113" y="4299942"/>
            <a:ext cx="13423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>
                <a:solidFill>
                  <a:prstClr val="black"/>
                </a:solidFill>
                <a:latin typeface="Calibri"/>
              </a:rPr>
              <a:t>Clock logic</a:t>
            </a:r>
            <a:endParaRPr lang="zh-CN" altLang="en-US" sz="21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475" y="951570"/>
            <a:ext cx="2056256" cy="184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19" y="2653909"/>
            <a:ext cx="2021878" cy="9070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38" y="3436379"/>
            <a:ext cx="2034212" cy="89768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542140" y="4339129"/>
            <a:ext cx="13423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>
                <a:solidFill>
                  <a:prstClr val="black"/>
                </a:solidFill>
                <a:latin typeface="Calibri"/>
              </a:rPr>
              <a:t>ADC logic</a:t>
            </a:r>
            <a:endParaRPr lang="zh-CN" altLang="en-US" sz="2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标题 1"/>
          <p:cNvSpPr txBox="1">
            <a:spLocks/>
          </p:cNvSpPr>
          <p:nvPr/>
        </p:nvSpPr>
        <p:spPr>
          <a:xfrm>
            <a:off x="575556" y="4532237"/>
            <a:ext cx="7992888" cy="80324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>
            <a:lvl1pPr algn="ctr" defTabSz="914333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519" y="931824"/>
            <a:ext cx="2344932" cy="16582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5" name="内容占位符 3" descr="点频测试fft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4470" y="2250733"/>
            <a:ext cx="2331050" cy="21138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378708" y="4364563"/>
            <a:ext cx="1709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ADC SNR test</a:t>
            </a:r>
            <a:endParaRPr lang="zh-CN" altLang="en-US" sz="2000" dirty="0"/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1485900" y="47846"/>
            <a:ext cx="6172200" cy="736059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zh-CN" altLang="en-US" sz="3200" b="1" dirty="0">
                <a:latin typeface="Comic Sans MS" pitchFamily="66" charset="0"/>
                <a:cs typeface="楷体_GB2312" charset="0"/>
              </a:rPr>
              <a:t>数字电子学</a:t>
            </a:r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36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32855"/>
            <a:ext cx="8229600" cy="857250"/>
          </a:xfrm>
        </p:spPr>
        <p:txBody>
          <a:bodyPr/>
          <a:lstStyle/>
          <a:p>
            <a:r>
              <a:rPr lang="zh-CN" altLang="en-US" dirty="0"/>
              <a:t>数据处理算法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43174"/>
            <a:ext cx="8347360" cy="22446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23528" y="2757496"/>
            <a:ext cx="8363272" cy="2412915"/>
            <a:chOff x="-340051" y="2363922"/>
            <a:chExt cx="9824102" cy="305168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0050" y="2363923"/>
              <a:ext cx="2475586" cy="146633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0051" y="3830257"/>
              <a:ext cx="2475587" cy="158534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879" y="3830257"/>
              <a:ext cx="2561189" cy="158534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878" y="2363922"/>
              <a:ext cx="2561190" cy="1466335"/>
            </a:xfrm>
            <a:prstGeom prst="rect">
              <a:avLst/>
            </a:prstGeom>
          </p:spPr>
        </p:pic>
        <p:pic>
          <p:nvPicPr>
            <p:cNvPr id="9" name="内容占位符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213" y="2363922"/>
              <a:ext cx="2389225" cy="155695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3068" y="3920875"/>
              <a:ext cx="2348370" cy="1494731"/>
            </a:xfrm>
            <a:prstGeom prst="rect">
              <a:avLst/>
            </a:prstGeom>
          </p:spPr>
        </p:pic>
        <p:pic>
          <p:nvPicPr>
            <p:cNvPr id="11" name="内容占位符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1438" y="2363922"/>
              <a:ext cx="2432613" cy="155695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1439" y="3920875"/>
              <a:ext cx="2432612" cy="1494731"/>
            </a:xfrm>
            <a:prstGeom prst="rect">
              <a:avLst/>
            </a:prstGeom>
          </p:spPr>
        </p:pic>
      </p:grp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5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699542"/>
            <a:ext cx="5256584" cy="331236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606873"/>
            <a:ext cx="2527646" cy="40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7250"/>
          </a:xfrm>
        </p:spPr>
        <p:txBody>
          <a:bodyPr/>
          <a:lstStyle/>
          <a:p>
            <a:r>
              <a:rPr lang="zh-CN" altLang="en-US" dirty="0" smtClean="0"/>
              <a:t>对比测试</a:t>
            </a:r>
            <a:r>
              <a:rPr lang="en-US" altLang="zh-CN" dirty="0" smtClean="0"/>
              <a:t>@</a:t>
            </a:r>
            <a:r>
              <a:rPr lang="zh-CN" altLang="en-US" dirty="0" smtClean="0"/>
              <a:t>实验室条件</a:t>
            </a:r>
            <a:endParaRPr lang="zh-CN" altLang="en-US" dirty="0"/>
          </a:p>
        </p:txBody>
      </p:sp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2843808" y="3241576"/>
            <a:ext cx="3384376" cy="1562422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91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:\DBPM_ALL\HEPS\bpm_our_libera\lab_our_bpm\dbpm_stdy_500M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787774"/>
            <a:ext cx="4524652" cy="1754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D:\DBPM_ALL\HEPS\bpm_our_libera\lab_our_bpm\dbpm_meany_500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1718"/>
            <a:ext cx="4446396" cy="18120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493204" y="16798"/>
            <a:ext cx="8229600" cy="857250"/>
          </a:xfrm>
        </p:spPr>
        <p:txBody>
          <a:bodyPr/>
          <a:lstStyle/>
          <a:p>
            <a:r>
              <a:rPr lang="zh-CN" altLang="en-US" dirty="0" smtClean="0"/>
              <a:t>测试结果</a:t>
            </a:r>
            <a:r>
              <a:rPr lang="en-US" altLang="zh-CN" dirty="0" smtClean="0"/>
              <a:t>@</a:t>
            </a:r>
            <a:r>
              <a:rPr lang="zh-CN" altLang="en-US" dirty="0" smtClean="0"/>
              <a:t>实验室条件</a:t>
            </a:r>
            <a:endParaRPr lang="zh-CN" altLang="en-US" dirty="0"/>
          </a:p>
        </p:txBody>
      </p:sp>
      <p:pic>
        <p:nvPicPr>
          <p:cNvPr id="10" name="图片 9" descr="D:\DBPM_ALL\HEPS\bpm_our_libera\lab\libera_meany_500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35" y="820886"/>
            <a:ext cx="4381969" cy="196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 descr="D:\DBPM_ALL\HEPS\bpm_our_libera\lab\libera_stdy_500M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60" y="2787774"/>
            <a:ext cx="4422244" cy="18722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/>
          <p:cNvSpPr/>
          <p:nvPr/>
        </p:nvSpPr>
        <p:spPr>
          <a:xfrm>
            <a:off x="5287714" y="1123316"/>
            <a:ext cx="3465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CN" altLang="zh-CN" sz="1800" dirty="0" smtClean="0">
                <a:solidFill>
                  <a:prstClr val="black"/>
                </a:solidFill>
                <a:latin typeface="Calibri"/>
              </a:rPr>
              <a:t>位置测量</a:t>
            </a:r>
            <a:r>
              <a:rPr kumimoji="0" lang="zh-CN" altLang="zh-CN" sz="1800" dirty="0">
                <a:solidFill>
                  <a:prstClr val="black"/>
                </a:solidFill>
                <a:latin typeface="Calibri"/>
              </a:rPr>
              <a:t>结果（</a:t>
            </a:r>
            <a:r>
              <a:rPr kumimoji="0" lang="en-US" altLang="zh-CN" sz="1800" dirty="0">
                <a:solidFill>
                  <a:prstClr val="black"/>
                </a:solidFill>
                <a:latin typeface="Calibri"/>
              </a:rPr>
              <a:t>2</a:t>
            </a:r>
            <a:r>
              <a:rPr kumimoji="0" lang="zh-CN" altLang="zh-CN" sz="1800" dirty="0">
                <a:solidFill>
                  <a:prstClr val="black"/>
                </a:solidFill>
                <a:latin typeface="Calibri"/>
              </a:rPr>
              <a:t>小时</a:t>
            </a:r>
            <a:r>
              <a:rPr kumimoji="0" lang="zh-CN" altLang="zh-CN" sz="1800" dirty="0" smtClean="0">
                <a:solidFill>
                  <a:prstClr val="black"/>
                </a:solidFill>
                <a:latin typeface="Calibri"/>
              </a:rPr>
              <a:t>）</a:t>
            </a:r>
            <a:r>
              <a:rPr kumimoji="0" lang="en-US" altLang="zh-CN" sz="1800" dirty="0" smtClean="0">
                <a:solidFill>
                  <a:prstClr val="black"/>
                </a:solidFill>
                <a:latin typeface="Calibri"/>
              </a:rPr>
              <a:t>@LIBEAR</a:t>
            </a:r>
            <a:endParaRPr kumimoji="0" lang="zh-CN" alt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60032" y="3075340"/>
            <a:ext cx="4100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CN" altLang="zh-CN" sz="1800" dirty="0" smtClean="0">
                <a:solidFill>
                  <a:prstClr val="black"/>
                </a:solidFill>
                <a:latin typeface="Calibri"/>
              </a:rPr>
              <a:t>分辨率</a:t>
            </a:r>
            <a:r>
              <a:rPr kumimoji="0" lang="en-US" altLang="zh-CN" sz="1800" dirty="0">
                <a:solidFill>
                  <a:prstClr val="black"/>
                </a:solidFill>
                <a:latin typeface="Calibri"/>
              </a:rPr>
              <a:t>STD</a:t>
            </a:r>
            <a:r>
              <a:rPr kumimoji="0" lang="zh-CN" altLang="zh-CN" sz="1800" dirty="0">
                <a:solidFill>
                  <a:prstClr val="black"/>
                </a:solidFill>
                <a:latin typeface="Calibri"/>
              </a:rPr>
              <a:t>值</a:t>
            </a:r>
            <a:r>
              <a:rPr kumimoji="0" lang="zh-CN" altLang="zh-CN" sz="1800" dirty="0" smtClean="0">
                <a:solidFill>
                  <a:prstClr val="black"/>
                </a:solidFill>
                <a:latin typeface="Calibri"/>
              </a:rPr>
              <a:t>结果</a:t>
            </a:r>
            <a:r>
              <a:rPr kumimoji="0" lang="en-US" altLang="zh-CN" sz="1800" dirty="0" smtClean="0">
                <a:solidFill>
                  <a:prstClr val="black"/>
                </a:solidFill>
                <a:latin typeface="Calibri"/>
              </a:rPr>
              <a:t>(20~45nm)</a:t>
            </a:r>
            <a:r>
              <a:rPr kumimoji="0" lang="en-US" altLang="zh-CN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n-US" altLang="zh-CN" sz="1800" dirty="0" smtClean="0">
                <a:solidFill>
                  <a:prstClr val="black"/>
                </a:solidFill>
                <a:latin typeface="Calibri"/>
              </a:rPr>
              <a:t>@LIBERA</a:t>
            </a:r>
            <a:endParaRPr kumimoji="0" lang="zh-CN" alt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5536" y="1091050"/>
            <a:ext cx="3970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CN" altLang="zh-CN" sz="1800" dirty="0" smtClean="0">
                <a:solidFill>
                  <a:prstClr val="black"/>
                </a:solidFill>
                <a:latin typeface="Calibri"/>
              </a:rPr>
              <a:t>位置测量</a:t>
            </a:r>
            <a:r>
              <a:rPr kumimoji="0" lang="zh-CN" altLang="zh-CN" sz="1800" dirty="0">
                <a:solidFill>
                  <a:prstClr val="black"/>
                </a:solidFill>
                <a:latin typeface="Calibri"/>
              </a:rPr>
              <a:t>结果（</a:t>
            </a:r>
            <a:r>
              <a:rPr kumimoji="0" lang="en-US" altLang="zh-CN" sz="1800" dirty="0">
                <a:solidFill>
                  <a:prstClr val="black"/>
                </a:solidFill>
                <a:latin typeface="Calibri"/>
              </a:rPr>
              <a:t>2</a:t>
            </a:r>
            <a:r>
              <a:rPr kumimoji="0" lang="zh-CN" altLang="zh-CN" sz="1800" dirty="0">
                <a:solidFill>
                  <a:prstClr val="black"/>
                </a:solidFill>
                <a:latin typeface="Calibri"/>
              </a:rPr>
              <a:t>小时</a:t>
            </a:r>
            <a:r>
              <a:rPr kumimoji="0" lang="zh-CN" altLang="zh-CN" sz="1800" dirty="0" smtClean="0">
                <a:solidFill>
                  <a:prstClr val="black"/>
                </a:solidFill>
                <a:latin typeface="Calibri"/>
              </a:rPr>
              <a:t>）</a:t>
            </a:r>
            <a:r>
              <a:rPr kumimoji="0" lang="en-US" altLang="zh-CN" sz="1800" dirty="0" smtClean="0">
                <a:solidFill>
                  <a:prstClr val="black"/>
                </a:solidFill>
                <a:latin typeface="Calibri"/>
              </a:rPr>
              <a:t>@</a:t>
            </a:r>
            <a:r>
              <a:rPr kumimoji="0" lang="zh-CN" altLang="en-US" sz="1800" dirty="0" smtClean="0">
                <a:solidFill>
                  <a:prstClr val="black"/>
                </a:solidFill>
                <a:latin typeface="Calibri"/>
              </a:rPr>
              <a:t>自研电子学</a:t>
            </a:r>
            <a:endParaRPr kumimoji="0" lang="zh-CN" alt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3752" y="3026442"/>
            <a:ext cx="4494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CN" altLang="zh-CN" sz="1800" dirty="0" smtClean="0">
                <a:solidFill>
                  <a:prstClr val="black"/>
                </a:solidFill>
                <a:latin typeface="Calibri"/>
              </a:rPr>
              <a:t>分辨率</a:t>
            </a:r>
            <a:r>
              <a:rPr kumimoji="0" lang="en-US" altLang="zh-CN" sz="1800" dirty="0">
                <a:solidFill>
                  <a:prstClr val="black"/>
                </a:solidFill>
                <a:latin typeface="Calibri"/>
              </a:rPr>
              <a:t>STD</a:t>
            </a:r>
            <a:r>
              <a:rPr kumimoji="0" lang="zh-CN" altLang="zh-CN" sz="1800" dirty="0">
                <a:solidFill>
                  <a:prstClr val="black"/>
                </a:solidFill>
                <a:latin typeface="Calibri"/>
              </a:rPr>
              <a:t>值</a:t>
            </a:r>
            <a:r>
              <a:rPr kumimoji="0" lang="zh-CN" altLang="zh-CN" sz="1800" dirty="0" smtClean="0">
                <a:solidFill>
                  <a:prstClr val="black"/>
                </a:solidFill>
                <a:latin typeface="Calibri"/>
              </a:rPr>
              <a:t>结果</a:t>
            </a:r>
            <a:r>
              <a:rPr kumimoji="0" lang="en-US" altLang="zh-CN" sz="1800" dirty="0" smtClean="0">
                <a:solidFill>
                  <a:prstClr val="black"/>
                </a:solidFill>
                <a:latin typeface="Calibri"/>
              </a:rPr>
              <a:t>(20~60nm)</a:t>
            </a:r>
            <a:r>
              <a:rPr kumimoji="0" lang="en-US" altLang="zh-CN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n-US" altLang="zh-CN" sz="1800" dirty="0" smtClean="0">
                <a:solidFill>
                  <a:prstClr val="black"/>
                </a:solidFill>
                <a:latin typeface="Calibri"/>
              </a:rPr>
              <a:t>@</a:t>
            </a:r>
            <a:r>
              <a:rPr kumimoji="0" lang="zh-CN" altLang="en-US" sz="1800" dirty="0" smtClean="0">
                <a:solidFill>
                  <a:prstClr val="black"/>
                </a:solidFill>
                <a:latin typeface="Calibri"/>
              </a:rPr>
              <a:t>自研电子学</a:t>
            </a:r>
            <a:endParaRPr kumimoji="0" lang="zh-CN" alt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08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74048"/>
            <a:ext cx="2643047" cy="329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2979649"/>
            <a:ext cx="2667306" cy="173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886635"/>
            <a:ext cx="2628516" cy="195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标题 8"/>
          <p:cNvSpPr txBox="1">
            <a:spLocks/>
          </p:cNvSpPr>
          <p:nvPr/>
        </p:nvSpPr>
        <p:spPr>
          <a:xfrm>
            <a:off x="493204" y="16798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>
            <a:lvl1pPr algn="ctr" defTabSz="914333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对比测试</a:t>
            </a:r>
            <a:r>
              <a:rPr lang="en-US" altLang="zh-CN" dirty="0"/>
              <a:t>@</a:t>
            </a:r>
            <a:r>
              <a:rPr lang="zh-CN" altLang="en-US" dirty="0"/>
              <a:t>实际束流条件</a:t>
            </a:r>
          </a:p>
        </p:txBody>
      </p:sp>
      <p:pic>
        <p:nvPicPr>
          <p:cNvPr id="7" name="图片 6" descr="D:\DBPM_ALL\HEPS\bpm_our_libera\libera_bpm\libera_dbpm_y_withbeam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058" y="1455361"/>
            <a:ext cx="4245462" cy="276769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5423299" y="1324692"/>
            <a:ext cx="31422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black"/>
                </a:solidFill>
                <a:latin typeface="Calibri"/>
              </a:rPr>
              <a:t>商业产品测量结果（蓝）</a:t>
            </a:r>
            <a:r>
              <a:rPr lang="en-US" altLang="zh-CN" sz="1350" dirty="0">
                <a:solidFill>
                  <a:prstClr val="black"/>
                </a:solidFill>
                <a:latin typeface="Calibri"/>
              </a:rPr>
              <a:t>@ R2O-BPM11</a:t>
            </a:r>
            <a:endParaRPr lang="zh-CN" alt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242853" y="3952561"/>
            <a:ext cx="341737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350" dirty="0" smtClean="0">
                <a:solidFill>
                  <a:prstClr val="black"/>
                </a:solidFill>
                <a:latin typeface="Calibri"/>
              </a:rPr>
              <a:t>自研电子学测量结果（红） </a:t>
            </a:r>
            <a:r>
              <a:rPr lang="en-US" altLang="zh-CN" sz="1350" dirty="0">
                <a:solidFill>
                  <a:prstClr val="black"/>
                </a:solidFill>
                <a:latin typeface="Calibri"/>
              </a:rPr>
              <a:t>@ R2O-BPM10</a:t>
            </a:r>
            <a:endParaRPr lang="zh-CN" alt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868144" y="1896096"/>
            <a:ext cx="353790" cy="197179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732240" y="1909410"/>
            <a:ext cx="350780" cy="19584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7674364" y="1896095"/>
            <a:ext cx="282012" cy="197179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3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DBPM_ALL\HEPS\bpm_our_libera\our vs libera_bpm(beam)\libera_DBPM_his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30" y="326885"/>
            <a:ext cx="6210690" cy="421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2195736" y="4224393"/>
            <a:ext cx="216024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0" dirty="0">
                <a:solidFill>
                  <a:prstClr val="black"/>
                </a:solidFill>
                <a:latin typeface="Calibri"/>
              </a:rPr>
              <a:t>Commercial BPM </a:t>
            </a:r>
            <a:r>
              <a:rPr lang="zh-CN" altLang="en-US" sz="1350" dirty="0">
                <a:solidFill>
                  <a:prstClr val="black"/>
                </a:solidFill>
                <a:latin typeface="Calibri"/>
              </a:rPr>
              <a:t>：</a:t>
            </a:r>
            <a:endParaRPr lang="en-US" altLang="zh-CN" sz="1350" dirty="0">
              <a:solidFill>
                <a:prstClr val="black"/>
              </a:solidFill>
              <a:latin typeface="Calibri"/>
            </a:endParaRPr>
          </a:p>
          <a:p>
            <a:r>
              <a:rPr lang="en-US" altLang="zh-CN" sz="1350" dirty="0">
                <a:solidFill>
                  <a:prstClr val="black"/>
                </a:solidFill>
                <a:latin typeface="Calibri"/>
              </a:rPr>
              <a:t>Beam position:1.3997mm</a:t>
            </a:r>
            <a:r>
              <a:rPr lang="zh-CN" altLang="zh-CN" sz="1350" dirty="0">
                <a:solidFill>
                  <a:prstClr val="black"/>
                </a:solidFill>
                <a:latin typeface="Calibri"/>
              </a:rPr>
              <a:t>，</a:t>
            </a:r>
            <a:endParaRPr lang="en-US" altLang="zh-CN" sz="1350" dirty="0">
              <a:solidFill>
                <a:prstClr val="black"/>
              </a:solidFill>
              <a:latin typeface="Calibri"/>
            </a:endParaRPr>
          </a:p>
          <a:p>
            <a:r>
              <a:rPr lang="en-US" altLang="zh-CN" sz="1350" dirty="0">
                <a:solidFill>
                  <a:srgbClr val="FF0000"/>
                </a:solidFill>
                <a:latin typeface="Calibri"/>
              </a:rPr>
              <a:t>Resolution :4.6µm</a:t>
            </a:r>
            <a:r>
              <a:rPr lang="zh-CN" altLang="en-US" sz="1350" dirty="0">
                <a:solidFill>
                  <a:prstClr val="black"/>
                </a:solidFill>
                <a:latin typeface="Calibri"/>
              </a:rPr>
              <a:t>。</a:t>
            </a:r>
          </a:p>
        </p:txBody>
      </p:sp>
      <p:sp>
        <p:nvSpPr>
          <p:cNvPr id="4" name="矩形 3"/>
          <p:cNvSpPr/>
          <p:nvPr/>
        </p:nvSpPr>
        <p:spPr>
          <a:xfrm>
            <a:off x="4896036" y="4224393"/>
            <a:ext cx="2175596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>
                <a:solidFill>
                  <a:prstClr val="black"/>
                </a:solidFill>
                <a:latin typeface="Calibri"/>
              </a:rPr>
              <a:t>Home-made BPM</a:t>
            </a:r>
            <a:r>
              <a:rPr lang="zh-CN" altLang="en-US" sz="1350" dirty="0">
                <a:solidFill>
                  <a:prstClr val="black"/>
                </a:solidFill>
                <a:latin typeface="Calibri"/>
              </a:rPr>
              <a:t>：</a:t>
            </a:r>
            <a:endParaRPr lang="en-US" altLang="zh-CN" sz="1350" dirty="0">
              <a:solidFill>
                <a:prstClr val="black"/>
              </a:solidFill>
              <a:latin typeface="Calibri"/>
            </a:endParaRPr>
          </a:p>
          <a:p>
            <a:r>
              <a:rPr lang="en-US" altLang="zh-CN" sz="1350" dirty="0">
                <a:solidFill>
                  <a:prstClr val="black"/>
                </a:solidFill>
                <a:latin typeface="Calibri"/>
              </a:rPr>
              <a:t>Beam position:1.1009mm</a:t>
            </a:r>
            <a:r>
              <a:rPr lang="zh-CN" altLang="zh-CN" sz="1350" dirty="0">
                <a:solidFill>
                  <a:prstClr val="black"/>
                </a:solidFill>
                <a:latin typeface="Calibri"/>
              </a:rPr>
              <a:t>，</a:t>
            </a:r>
            <a:endParaRPr lang="en-US" altLang="zh-CN" sz="1350" dirty="0">
              <a:solidFill>
                <a:prstClr val="black"/>
              </a:solidFill>
              <a:latin typeface="Calibri"/>
            </a:endParaRPr>
          </a:p>
          <a:p>
            <a:r>
              <a:rPr lang="en-US" altLang="zh-CN" sz="1350" dirty="0">
                <a:solidFill>
                  <a:srgbClr val="FF0000"/>
                </a:solidFill>
                <a:latin typeface="Calibri"/>
              </a:rPr>
              <a:t>Resolution:3.2µm</a:t>
            </a:r>
            <a:r>
              <a:rPr lang="zh-CN" altLang="zh-CN" sz="1350" dirty="0">
                <a:solidFill>
                  <a:srgbClr val="FF0000"/>
                </a:solidFill>
                <a:latin typeface="Calibri"/>
              </a:rPr>
              <a:t>。</a:t>
            </a:r>
            <a:endParaRPr lang="zh-CN" altLang="en-US" sz="135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3528" y="1059582"/>
            <a:ext cx="8496944" cy="523220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  <a:latin typeface="Calibri"/>
              </a:rPr>
              <a:t>The performance is</a:t>
            </a:r>
            <a:r>
              <a:rPr lang="zh-CN" alt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zh-CN" sz="2800" dirty="0">
                <a:solidFill>
                  <a:prstClr val="black"/>
                </a:solidFill>
                <a:latin typeface="Calibri"/>
              </a:rPr>
              <a:t>as good as the commercial product</a:t>
            </a:r>
            <a:endParaRPr lang="zh-CN" alt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33992" y="1799016"/>
            <a:ext cx="1800200" cy="871884"/>
          </a:xfrm>
          <a:prstGeom prst="wedgeRoundRectCallout">
            <a:avLst>
              <a:gd name="adj1" fmla="val 107920"/>
              <a:gd name="adj2" fmla="val 11960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当今世界最好的束流位置测量电子学产品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7043776" y="1779662"/>
            <a:ext cx="1883013" cy="871884"/>
          </a:xfrm>
          <a:prstGeom prst="wedgeRoundRectCallout">
            <a:avLst>
              <a:gd name="adj1" fmla="val -103147"/>
              <a:gd name="adj2" fmla="val 1262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自主研制的束流位置测量电子学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标题 8"/>
          <p:cNvSpPr txBox="1">
            <a:spLocks/>
          </p:cNvSpPr>
          <p:nvPr/>
        </p:nvSpPr>
        <p:spPr>
          <a:xfrm>
            <a:off x="493204" y="16798"/>
            <a:ext cx="8229600" cy="857250"/>
          </a:xfrm>
          <a:prstGeom prst="rect">
            <a:avLst/>
          </a:prstGeom>
        </p:spPr>
        <p:txBody>
          <a:bodyPr/>
          <a:lstStyle>
            <a:lvl1pPr algn="ctr" defTabSz="91433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测试结果</a:t>
            </a:r>
            <a:r>
              <a:rPr lang="en-US" altLang="zh-CN" dirty="0" smtClean="0"/>
              <a:t>@</a:t>
            </a:r>
            <a:r>
              <a:rPr lang="zh-CN" altLang="en-US" dirty="0" smtClean="0"/>
              <a:t>实际束流条件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50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束流位置测量电子学研制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 smtClean="0"/>
              <a:t>以</a:t>
            </a:r>
            <a:r>
              <a:rPr lang="zh-CN" altLang="en-US" sz="2400" dirty="0"/>
              <a:t>当今世界</a:t>
            </a:r>
            <a:r>
              <a:rPr lang="zh-CN" altLang="en-US" sz="2400" dirty="0">
                <a:solidFill>
                  <a:srgbClr val="FF0000"/>
                </a:solidFill>
              </a:rPr>
              <a:t>最好的商业产品</a:t>
            </a:r>
            <a:r>
              <a:rPr lang="zh-CN" altLang="en-US" sz="2400" dirty="0"/>
              <a:t>做参照</a:t>
            </a:r>
            <a:endParaRPr lang="en-US" altLang="zh-CN" sz="2400" dirty="0"/>
          </a:p>
          <a:p>
            <a:r>
              <a:rPr lang="zh-CN" altLang="en-US" sz="2400" dirty="0">
                <a:solidFill>
                  <a:srgbClr val="FF0000"/>
                </a:solidFill>
              </a:rPr>
              <a:t>实际束流</a:t>
            </a:r>
            <a:r>
              <a:rPr lang="zh-CN" altLang="en-US" sz="2400" dirty="0"/>
              <a:t>测试（非实验室条件）</a:t>
            </a:r>
            <a:endParaRPr lang="en-US" altLang="zh-CN" sz="2400" dirty="0"/>
          </a:p>
          <a:p>
            <a:r>
              <a:rPr lang="zh-CN" altLang="en-US" sz="2400" dirty="0">
                <a:solidFill>
                  <a:srgbClr val="FF0000"/>
                </a:solidFill>
              </a:rPr>
              <a:t>长时间</a:t>
            </a:r>
            <a:r>
              <a:rPr lang="zh-CN" altLang="en-US" sz="2400" dirty="0"/>
              <a:t>测量（连续测量时间大于</a:t>
            </a:r>
            <a:r>
              <a:rPr lang="en-US" altLang="zh-CN" sz="2400" dirty="0"/>
              <a:t>20</a:t>
            </a:r>
            <a:r>
              <a:rPr lang="zh-CN" altLang="en-US" sz="2400" dirty="0"/>
              <a:t>小时）</a:t>
            </a:r>
            <a:endParaRPr lang="en-US" altLang="zh-CN" sz="2400" dirty="0"/>
          </a:p>
          <a:p>
            <a:r>
              <a:rPr lang="zh-CN" altLang="en-US" sz="2400" dirty="0"/>
              <a:t>测试结果表明自研产品稳定性和分辨率，</a:t>
            </a:r>
            <a:r>
              <a:rPr lang="zh-CN" altLang="en-US" sz="2400" dirty="0">
                <a:solidFill>
                  <a:srgbClr val="FF0000"/>
                </a:solidFill>
              </a:rPr>
              <a:t>达到</a:t>
            </a:r>
            <a:r>
              <a:rPr lang="zh-CN" altLang="en-US" sz="2400" dirty="0"/>
              <a:t>商业产品性能指标</a:t>
            </a:r>
            <a:endParaRPr lang="en-US" altLang="zh-CN" sz="2400" dirty="0"/>
          </a:p>
          <a:p>
            <a:r>
              <a:rPr lang="zh-CN" altLang="en-US" sz="2400" dirty="0" smtClean="0"/>
              <a:t>自研电子学投入</a:t>
            </a:r>
            <a:r>
              <a:rPr lang="en-US" altLang="zh-CN" sz="2400" dirty="0" smtClean="0"/>
              <a:t>BEPCII</a:t>
            </a:r>
            <a:r>
              <a:rPr lang="zh-CN" altLang="en-US" sz="2400" dirty="0" smtClean="0"/>
              <a:t>储存环在线运行（</a:t>
            </a:r>
            <a:r>
              <a:rPr lang="zh-CN" altLang="en-US" sz="2400" dirty="0"/>
              <a:t>对撞</a:t>
            </a:r>
            <a:r>
              <a:rPr lang="zh-CN" altLang="en-US" sz="2400" dirty="0" smtClean="0"/>
              <a:t>模式</a:t>
            </a:r>
            <a:r>
              <a:rPr lang="en-US" altLang="zh-CN" sz="2400" dirty="0" smtClean="0"/>
              <a:t>10</a:t>
            </a:r>
            <a:r>
              <a:rPr lang="zh-CN" altLang="en-US" sz="2400" dirty="0" smtClean="0"/>
              <a:t>天和</a:t>
            </a:r>
            <a:r>
              <a:rPr lang="zh-CN" altLang="en-US" sz="2400" dirty="0"/>
              <a:t>同步</a:t>
            </a:r>
            <a:r>
              <a:rPr lang="zh-CN" altLang="en-US" sz="2400" dirty="0" smtClean="0"/>
              <a:t>模式</a:t>
            </a:r>
            <a:r>
              <a:rPr lang="en-US" altLang="zh-CN" sz="2400" dirty="0" smtClean="0"/>
              <a:t>15</a:t>
            </a:r>
            <a:r>
              <a:rPr lang="zh-CN" altLang="en-US" sz="2400" dirty="0" smtClean="0"/>
              <a:t>天）</a:t>
            </a:r>
            <a:endParaRPr lang="en-US" altLang="zh-CN" sz="2400" dirty="0" smtClean="0"/>
          </a:p>
          <a:p>
            <a:r>
              <a:rPr lang="zh-CN" altLang="en-US" sz="2400" dirty="0"/>
              <a:t>束流位置测量电子学研制取得</a:t>
            </a:r>
            <a:r>
              <a:rPr lang="zh-CN" altLang="en-US" sz="2400" dirty="0">
                <a:solidFill>
                  <a:srgbClr val="FF0000"/>
                </a:solidFill>
              </a:rPr>
              <a:t>突破</a:t>
            </a:r>
            <a:r>
              <a:rPr lang="zh-CN" altLang="en-US" sz="2400" dirty="0"/>
              <a:t>进展</a:t>
            </a:r>
            <a:endParaRPr lang="en-US" altLang="zh-CN" sz="2400" dirty="0"/>
          </a:p>
          <a:p>
            <a:pPr marL="0" indent="0">
              <a:buNone/>
            </a:pPr>
            <a:endParaRPr lang="en-US" altLang="zh-CN" sz="2400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33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85725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个人简历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059582"/>
            <a:ext cx="8229600" cy="339447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009644"/>
              </a:buClr>
              <a:buSzPct val="80000"/>
              <a:buFont typeface="Wingdings" pitchFamily="2" charset="2"/>
              <a:buChar char="n"/>
            </a:pPr>
            <a:r>
              <a:rPr lang="en-US" altLang="zh-CN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2000 - 2004 </a:t>
            </a:r>
            <a:r>
              <a:rPr lang="zh-CN" altLang="en-US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，中国农业大学工学院，学士学位</a:t>
            </a:r>
            <a:endParaRPr lang="en-US" altLang="zh-CN" sz="2200" dirty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</a:endParaRPr>
          </a:p>
          <a:p>
            <a:pPr marL="342875" lvl="1" indent="-342875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9644"/>
              </a:buClr>
              <a:buSzPct val="80000"/>
              <a:buFont typeface="Wingdings" pitchFamily="2" charset="2"/>
              <a:buChar char="n"/>
            </a:pPr>
            <a:r>
              <a:rPr lang="en-US" altLang="zh-CN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2004 </a:t>
            </a:r>
            <a:r>
              <a:rPr lang="en-US" altLang="zh-CN" sz="2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- </a:t>
            </a:r>
            <a:r>
              <a:rPr lang="en-US" altLang="zh-CN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2009</a:t>
            </a:r>
            <a:r>
              <a:rPr lang="zh-CN" altLang="en-US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，中科院高能所硕博连读生，博士学位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009644"/>
              </a:buClr>
              <a:buSzPct val="80000"/>
              <a:buFont typeface="Wingdings" pitchFamily="2" charset="2"/>
              <a:buChar char="n"/>
            </a:pPr>
            <a:r>
              <a:rPr lang="en-US" altLang="zh-CN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2009 - </a:t>
            </a:r>
            <a:r>
              <a:rPr lang="zh-CN" altLang="en-US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今，</a:t>
            </a:r>
            <a:r>
              <a:rPr lang="zh-CN" altLang="en-US" sz="2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中科院高能所加速器中心工作</a:t>
            </a:r>
            <a:r>
              <a:rPr lang="zh-CN" altLang="en-US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，副研究员（</a:t>
            </a:r>
            <a:r>
              <a:rPr lang="en-US" altLang="zh-CN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2012</a:t>
            </a:r>
            <a:r>
              <a:rPr lang="zh-CN" altLang="en-US" sz="2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），束测专业组组长（</a:t>
            </a:r>
            <a:r>
              <a:rPr lang="en-US" altLang="zh-CN" sz="2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2015</a:t>
            </a:r>
            <a:r>
              <a:rPr lang="zh-CN" altLang="en-US" sz="2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），中科院青促会会员（</a:t>
            </a:r>
            <a:r>
              <a:rPr lang="en-US" altLang="zh-CN" sz="2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2016</a:t>
            </a:r>
            <a:r>
              <a:rPr lang="zh-CN" altLang="en-US" sz="2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），从事</a:t>
            </a:r>
            <a:r>
              <a:rPr lang="zh-CN" altLang="en-US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束流测量系统研制工作</a:t>
            </a:r>
            <a:r>
              <a:rPr lang="zh-CN" altLang="en-US" sz="2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，参加</a:t>
            </a:r>
            <a:r>
              <a:rPr lang="en-US" altLang="zh-CN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BEPCII</a:t>
            </a:r>
            <a:r>
              <a:rPr lang="zh-CN" altLang="en-US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，</a:t>
            </a:r>
            <a:r>
              <a:rPr lang="en-US" altLang="zh-CN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ADS</a:t>
            </a:r>
            <a:r>
              <a:rPr lang="zh-CN" altLang="en-US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，</a:t>
            </a:r>
            <a:r>
              <a:rPr lang="en-US" altLang="zh-CN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HEPS</a:t>
            </a:r>
            <a:r>
              <a:rPr lang="zh-CN" altLang="en-US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，</a:t>
            </a:r>
            <a:r>
              <a:rPr lang="en-US" altLang="zh-CN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CEPC</a:t>
            </a:r>
            <a:r>
              <a:rPr lang="zh-CN" altLang="en-US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和</a:t>
            </a:r>
            <a:r>
              <a:rPr lang="en-US" altLang="zh-CN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PAPS</a:t>
            </a:r>
            <a:r>
              <a:rPr lang="zh-CN" altLang="en-US" sz="2200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的</a:t>
            </a:r>
            <a:r>
              <a:rPr lang="zh-CN" altLang="en-US" sz="2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</a:rPr>
              <a:t>工作。</a:t>
            </a:r>
            <a:endParaRPr lang="en-US" altLang="zh-CN" sz="2200" dirty="0">
              <a:solidFill>
                <a:prstClr val="black"/>
              </a:solidFill>
              <a:latin typeface="Arial" panose="020B0604020202020204" pitchFamily="34" charset="0"/>
              <a:ea typeface="微软雅黑" pitchFamily="34" charset="-122"/>
            </a:endParaRP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73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743551"/>
            <a:ext cx="8229600" cy="3394472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DDD</a:t>
            </a:r>
            <a:r>
              <a:rPr lang="zh-CN" altLang="en-US" sz="2400" dirty="0" smtClean="0"/>
              <a:t>工作点测量在</a:t>
            </a:r>
            <a:r>
              <a:rPr lang="en-US" altLang="zh-CN" sz="2400" dirty="0" smtClean="0"/>
              <a:t>BEPCII</a:t>
            </a:r>
            <a:r>
              <a:rPr lang="zh-CN" altLang="en-US" sz="2400" dirty="0" smtClean="0"/>
              <a:t>进行束流测试，对撞时成功测量到正电子束流工作点</a:t>
            </a:r>
            <a:endParaRPr lang="en-US" altLang="zh-CN" sz="2400" dirty="0" smtClean="0"/>
          </a:p>
          <a:p>
            <a:r>
              <a:rPr lang="en-US" altLang="zh-CN" sz="2400" dirty="0" smtClean="0"/>
              <a:t>BEPCII</a:t>
            </a:r>
            <a:r>
              <a:rPr lang="zh-CN" altLang="en-US" sz="2400" dirty="0" smtClean="0"/>
              <a:t>进行单环双反馈试验，能够有效降低束流阻尼时间</a:t>
            </a:r>
            <a:endParaRPr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84" y="2105911"/>
            <a:ext cx="4039724" cy="240253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03067" y="4587974"/>
            <a:ext cx="3042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Calibri"/>
              </a:rPr>
              <a:t>The result of DDD tune system</a:t>
            </a:r>
            <a:endParaRPr lang="zh-CN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30636" y="4587974"/>
            <a:ext cx="3042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Calibri"/>
              </a:rPr>
              <a:t>The</a:t>
            </a:r>
            <a:r>
              <a:rPr lang="zh-CN" alt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alibri"/>
              </a:rPr>
              <a:t>damping time of two </a:t>
            </a:r>
            <a:r>
              <a:rPr lang="en-US" altLang="zh-CN" dirty="0" smtClean="0">
                <a:solidFill>
                  <a:prstClr val="black"/>
                </a:solidFill>
                <a:latin typeface="Calibri"/>
              </a:rPr>
              <a:t>TFBs</a:t>
            </a:r>
            <a:endParaRPr lang="zh-CN" alt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636" y="1961957"/>
            <a:ext cx="3304436" cy="2736533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zh-CN" altLang="en-US" dirty="0" smtClean="0"/>
              <a:t>关键子系统预研</a:t>
            </a:r>
            <a:endParaRPr lang="zh-CN" altLang="en-US" dirty="0"/>
          </a:p>
        </p:txBody>
      </p:sp>
      <p:sp>
        <p:nvSpPr>
          <p:cNvPr id="11" name="椭圆 10"/>
          <p:cNvSpPr/>
          <p:nvPr/>
        </p:nvSpPr>
        <p:spPr>
          <a:xfrm rot="16200000">
            <a:off x="2600238" y="2544204"/>
            <a:ext cx="415132" cy="136815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9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903451"/>
            <a:ext cx="4438830" cy="16845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2802"/>
            <a:ext cx="8136904" cy="792088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PAPS </a:t>
            </a:r>
            <a:r>
              <a:rPr lang="zh-CN" altLang="en-US" sz="3600" dirty="0"/>
              <a:t>束流测试</a:t>
            </a:r>
            <a:r>
              <a:rPr lang="zh-CN" altLang="en-US" sz="3600" dirty="0" smtClean="0"/>
              <a:t>实验室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843558"/>
            <a:ext cx="8229600" cy="3394472"/>
          </a:xfrm>
        </p:spPr>
        <p:txBody>
          <a:bodyPr>
            <a:normAutofit/>
          </a:bodyPr>
          <a:lstStyle/>
          <a:p>
            <a:r>
              <a:rPr lang="zh-CN" altLang="en-US" sz="2000" dirty="0" smtClean="0"/>
              <a:t>以光阴极直流电子枪为基础，配置束流参数测量系统，提供</a:t>
            </a:r>
            <a:r>
              <a:rPr lang="en-US" altLang="zh-CN" sz="2000" dirty="0" smtClean="0"/>
              <a:t>CEPC</a:t>
            </a:r>
            <a:r>
              <a:rPr lang="zh-CN" altLang="en-US" sz="2000" dirty="0" smtClean="0"/>
              <a:t>高功率速调管，</a:t>
            </a:r>
            <a:r>
              <a:rPr lang="en-US" altLang="zh-CN" sz="2000" dirty="0" smtClean="0"/>
              <a:t>650M</a:t>
            </a:r>
            <a:r>
              <a:rPr lang="zh-CN" altLang="en-US" sz="2000" dirty="0" smtClean="0"/>
              <a:t>超导腔及耦合器的束流测试条件</a:t>
            </a:r>
            <a:endParaRPr lang="en-US" altLang="zh-CN" sz="2000" dirty="0" smtClean="0"/>
          </a:p>
          <a:p>
            <a:r>
              <a:rPr lang="zh-CN" altLang="en-US" sz="2000" dirty="0" smtClean="0"/>
              <a:t>负责束流测量设备研制，完成束流位置，束流能量能散，束流发射度和束流流强等测量系统研制</a:t>
            </a:r>
            <a:endParaRPr lang="en-US" altLang="zh-CN" sz="2000" dirty="0" smtClean="0"/>
          </a:p>
          <a:p>
            <a:r>
              <a:rPr lang="zh-CN" altLang="en-US" sz="2000" dirty="0" smtClean="0"/>
              <a:t>协助系统负责人完成</a:t>
            </a:r>
            <a:r>
              <a:rPr lang="zh-CN" altLang="en-US" sz="2000" dirty="0"/>
              <a:t>经费、基建、文档</a:t>
            </a:r>
            <a:r>
              <a:rPr lang="zh-CN" altLang="en-US" sz="2000" dirty="0" smtClean="0"/>
              <a:t>等管理工作</a:t>
            </a:r>
            <a:endParaRPr lang="zh-CN" altLang="en-US" sz="2000" dirty="0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88639"/>
            <a:ext cx="3812248" cy="2359375"/>
          </a:xfrm>
          <a:prstGeom prst="rect">
            <a:avLst/>
          </a:prstGeom>
        </p:spPr>
      </p:pic>
      <p:sp>
        <p:nvSpPr>
          <p:cNvPr id="6" name="文本框 11"/>
          <p:cNvSpPr txBox="1"/>
          <p:nvPr/>
        </p:nvSpPr>
        <p:spPr>
          <a:xfrm>
            <a:off x="6819475" y="290345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光阴极直流高压电子枪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12"/>
          <p:cNvSpPr txBox="1"/>
          <p:nvPr/>
        </p:nvSpPr>
        <p:spPr>
          <a:xfrm>
            <a:off x="6228184" y="4034547"/>
            <a:ext cx="1860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650MHz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超导组元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13"/>
          <p:cNvSpPr txBox="1"/>
          <p:nvPr/>
        </p:nvSpPr>
        <p:spPr>
          <a:xfrm>
            <a:off x="4639832" y="3075208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束流测试线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14"/>
          <p:cNvSpPr txBox="1"/>
          <p:nvPr/>
        </p:nvSpPr>
        <p:spPr>
          <a:xfrm>
            <a:off x="4427984" y="3961388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150kW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废束站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74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BEPCII</a:t>
            </a:r>
            <a:r>
              <a:rPr lang="zh-CN" altLang="en-US" dirty="0" smtClean="0"/>
              <a:t>束流测量系统运行及升级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/>
              <a:t>BEPCII</a:t>
            </a:r>
            <a:r>
              <a:rPr lang="zh-CN" altLang="en-US" sz="2400" dirty="0" smtClean="0"/>
              <a:t>束测系统稳定运行，为提高对撞亮度保驾护航，进行必要的升级改进</a:t>
            </a:r>
            <a:endParaRPr lang="en-US" altLang="zh-CN" sz="2400" dirty="0" smtClean="0"/>
          </a:p>
          <a:p>
            <a:r>
              <a:rPr lang="zh-CN" altLang="en-US" sz="2400" dirty="0" smtClean="0"/>
              <a:t>束流轨道稳定性研究：支架设计，地基振动分析，振动传递及振动频谱分析，人工模拟震源</a:t>
            </a:r>
            <a:r>
              <a:rPr lang="en-US" altLang="zh-CN" sz="2400" dirty="0" smtClean="0"/>
              <a:t>……</a:t>
            </a:r>
          </a:p>
          <a:p>
            <a:r>
              <a:rPr lang="zh-CN" altLang="en-US" sz="2400" dirty="0" smtClean="0"/>
              <a:t>光纤束流损失探测试验研究</a:t>
            </a:r>
            <a:endParaRPr lang="en-US" altLang="zh-CN" sz="2400" dirty="0" smtClean="0"/>
          </a:p>
          <a:p>
            <a:r>
              <a:rPr lang="zh-CN" altLang="en-US" sz="2400" dirty="0" smtClean="0"/>
              <a:t>新型流强测量探头束流试验</a:t>
            </a:r>
            <a:endParaRPr lang="en-US" altLang="zh-CN" sz="2400" dirty="0" smtClean="0"/>
          </a:p>
          <a:p>
            <a:r>
              <a:rPr lang="en-US" altLang="zh-CN" sz="2400" dirty="0" smtClean="0"/>
              <a:t>CEPC</a:t>
            </a:r>
            <a:r>
              <a:rPr lang="zh-CN" altLang="en-US" sz="2400" dirty="0" smtClean="0"/>
              <a:t>关键系统预研样机束流试验</a:t>
            </a:r>
            <a:endParaRPr lang="en-US" altLang="zh-CN" sz="2400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23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2546"/>
            <a:ext cx="8229600" cy="857250"/>
          </a:xfrm>
        </p:spPr>
        <p:txBody>
          <a:bodyPr/>
          <a:lstStyle/>
          <a:p>
            <a:r>
              <a:rPr lang="zh-CN" altLang="en-US" dirty="0" smtClean="0"/>
              <a:t>文章及会议报告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627534"/>
            <a:ext cx="8229600" cy="3394472"/>
          </a:xfrm>
        </p:spPr>
        <p:txBody>
          <a:bodyPr/>
          <a:lstStyle/>
          <a:p>
            <a:r>
              <a:rPr lang="zh-CN" altLang="en-US" sz="2400" dirty="0" smtClean="0"/>
              <a:t>发表文章</a:t>
            </a:r>
            <a:r>
              <a:rPr lang="en-US" altLang="zh-CN" sz="2400" dirty="0" smtClean="0"/>
              <a:t>-</a:t>
            </a:r>
            <a:r>
              <a:rPr lang="zh-CN" altLang="en-US" sz="2400" dirty="0" smtClean="0"/>
              <a:t>期刊</a:t>
            </a:r>
            <a:r>
              <a:rPr lang="en-US" altLang="zh-CN" sz="2400" dirty="0" smtClean="0"/>
              <a:t>5</a:t>
            </a:r>
            <a:r>
              <a:rPr lang="zh-CN" altLang="en-US" sz="2400" dirty="0" smtClean="0"/>
              <a:t>篇，第一作者</a:t>
            </a:r>
            <a:r>
              <a:rPr lang="en-US" altLang="zh-CN" sz="2400" dirty="0" smtClean="0"/>
              <a:t>2</a:t>
            </a:r>
            <a:r>
              <a:rPr lang="zh-CN" altLang="en-US" sz="2400" dirty="0" smtClean="0"/>
              <a:t>篇</a:t>
            </a:r>
            <a:endParaRPr lang="en-US" altLang="zh-CN" sz="2400" dirty="0" smtClean="0"/>
          </a:p>
          <a:p>
            <a:pPr lvl="1"/>
            <a:r>
              <a:rPr lang="zh-CN" altLang="en-US" sz="1800" dirty="0"/>
              <a:t>基于</a:t>
            </a:r>
            <a:r>
              <a:rPr lang="en-US" altLang="zh-CN" sz="1800" dirty="0"/>
              <a:t>BEPCII</a:t>
            </a:r>
            <a:r>
              <a:rPr lang="zh-CN" altLang="en-US" sz="1800" dirty="0"/>
              <a:t>数字</a:t>
            </a:r>
            <a:r>
              <a:rPr lang="en-US" altLang="zh-CN" sz="1800" dirty="0"/>
              <a:t>BPM</a:t>
            </a:r>
            <a:r>
              <a:rPr lang="zh-CN" altLang="en-US" sz="1800" dirty="0"/>
              <a:t>系统的设计与实现 </a:t>
            </a:r>
            <a:endParaRPr lang="en-US" altLang="zh-CN" sz="1800" dirty="0" smtClean="0"/>
          </a:p>
          <a:p>
            <a:pPr lvl="1"/>
            <a:r>
              <a:rPr lang="zh-CN" altLang="en-US" sz="1800" dirty="0" smtClean="0"/>
              <a:t>基于</a:t>
            </a:r>
            <a:r>
              <a:rPr lang="en-US" altLang="zh-CN" sz="1800" dirty="0" smtClean="0"/>
              <a:t>BEPCII</a:t>
            </a:r>
            <a:r>
              <a:rPr lang="zh-CN" altLang="en-US" sz="1800" dirty="0" smtClean="0"/>
              <a:t>数据</a:t>
            </a:r>
            <a:r>
              <a:rPr lang="zh-CN" altLang="en-US" sz="1800" dirty="0"/>
              <a:t>的数字束流位置测量器算法离线</a:t>
            </a:r>
            <a:r>
              <a:rPr lang="zh-CN" altLang="en-US" sz="1800" dirty="0" smtClean="0"/>
              <a:t>分析</a:t>
            </a:r>
            <a:endParaRPr lang="en-US" altLang="zh-CN" sz="1800" dirty="0" smtClean="0"/>
          </a:p>
          <a:p>
            <a:pPr lvl="1"/>
            <a:r>
              <a:rPr lang="zh-CN" altLang="en-US" sz="1800" dirty="0" smtClean="0"/>
              <a:t>流</a:t>
            </a:r>
            <a:r>
              <a:rPr lang="zh-CN" altLang="en-US" sz="1800" dirty="0"/>
              <a:t>强探测器发热分析及改善</a:t>
            </a:r>
            <a:r>
              <a:rPr lang="zh-CN" altLang="en-US" sz="1800" dirty="0" smtClean="0"/>
              <a:t>方法</a:t>
            </a:r>
            <a:endParaRPr lang="en-US" altLang="zh-CN" sz="1800" dirty="0" smtClean="0"/>
          </a:p>
          <a:p>
            <a:pPr lvl="1"/>
            <a:r>
              <a:rPr lang="en-US" altLang="zh-CN" sz="1800" dirty="0"/>
              <a:t>KB</a:t>
            </a:r>
            <a:r>
              <a:rPr lang="zh-CN" altLang="en-US" sz="1800" dirty="0"/>
              <a:t>镜束流截面测量系统研制 </a:t>
            </a:r>
            <a:endParaRPr lang="en-US" altLang="zh-CN" sz="1800" dirty="0" smtClean="0"/>
          </a:p>
          <a:p>
            <a:pPr lvl="1"/>
            <a:r>
              <a:rPr lang="zh-CN" altLang="en-US" sz="1800" dirty="0" smtClean="0"/>
              <a:t>加速器</a:t>
            </a:r>
            <a:r>
              <a:rPr lang="zh-CN" altLang="en-US" sz="1800" dirty="0"/>
              <a:t>驱动次临界系统注入器</a:t>
            </a:r>
            <a:r>
              <a:rPr lang="en-US" altLang="zh-CN" sz="1800" dirty="0"/>
              <a:t>Ⅰ</a:t>
            </a:r>
            <a:r>
              <a:rPr lang="zh-CN" altLang="en-US" sz="1800" dirty="0"/>
              <a:t>束测</a:t>
            </a:r>
            <a:r>
              <a:rPr lang="zh-CN" altLang="en-US" sz="1800" dirty="0" smtClean="0"/>
              <a:t>系统</a:t>
            </a:r>
            <a:endParaRPr lang="en-US" altLang="zh-CN" sz="1800" dirty="0" smtClean="0"/>
          </a:p>
          <a:p>
            <a:r>
              <a:rPr lang="zh-CN" altLang="en-US" sz="2000" dirty="0" smtClean="0"/>
              <a:t>会议报告</a:t>
            </a:r>
            <a:endParaRPr lang="en-US" altLang="zh-CN" sz="2000" dirty="0" smtClean="0"/>
          </a:p>
          <a:p>
            <a:endParaRPr lang="zh-CN" altLang="en-US" sz="20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379536"/>
              </p:ext>
            </p:extLst>
          </p:nvPr>
        </p:nvGraphicFramePr>
        <p:xfrm>
          <a:off x="323528" y="3075806"/>
          <a:ext cx="8712968" cy="20162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179"/>
                <a:gridCol w="1272021"/>
                <a:gridCol w="2514927"/>
                <a:gridCol w="1099212"/>
                <a:gridCol w="778349"/>
                <a:gridCol w="2520280"/>
              </a:tblGrid>
              <a:tr h="300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Yanfeng</a:t>
                      </a:r>
                      <a:r>
                        <a:rPr lang="en-US" sz="1100" b="0" kern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Sui</a:t>
                      </a:r>
                      <a:endParaRPr lang="zh-CN" sz="105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Beam Instrumentation of CEPC</a:t>
                      </a:r>
                      <a:endParaRPr lang="zh-CN" sz="105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Nov</a:t>
                      </a:r>
                      <a:r>
                        <a:rPr lang="en-US" altLang="zh-CN" sz="1100" b="0" kern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b="0" kern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4-5, 2017</a:t>
                      </a:r>
                      <a:endParaRPr lang="zh-CN" sz="105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Beijing</a:t>
                      </a:r>
                      <a:endParaRPr lang="zh-CN" sz="105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CEPC Accelerator CDR mini-review</a:t>
                      </a:r>
                      <a:endParaRPr lang="zh-CN" sz="1050" b="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zh-CN" sz="105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Yanfeng</a:t>
                      </a:r>
                      <a:r>
                        <a:rPr lang="en-US" sz="1100" kern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Sui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高能所大装置束流测量系统现状及展望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Nov</a:t>
                      </a:r>
                      <a:r>
                        <a:rPr lang="en-US" altLang="zh-CN" sz="1100" kern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kern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14-17,2017</a:t>
                      </a:r>
                      <a:r>
                        <a:rPr lang="en-US" altLang="zh-CN" sz="1050" kern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乌镇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第二届全国加速器束流测量与控制会议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zh-CN" sz="1050" kern="1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Yanfeng</a:t>
                      </a: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Sui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Overview HEPS beam diagnostics and the efforts on beam instrumentation R&amp;D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Apr 19-20, 2018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Oxford, G.B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90"/>
                        </a:spcBef>
                        <a:spcAft>
                          <a:spcPts val="490"/>
                        </a:spcAft>
                      </a:pP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TW-DULER 2018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Yanfeng</a:t>
                      </a: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Sui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 instrumentation</a:t>
                      </a:r>
                      <a:r>
                        <a:rPr lang="en-US" altLang="zh-CN" sz="1050" kern="1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in CEPC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Nov</a:t>
                      </a:r>
                      <a:r>
                        <a:rPr lang="en-US" altLang="zh-CN" sz="1050" kern="1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12-14, 2018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Beijing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90"/>
                        </a:spcBef>
                        <a:spcAft>
                          <a:spcPts val="490"/>
                        </a:spcAft>
                      </a:pP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CEPC international</a:t>
                      </a:r>
                      <a:r>
                        <a:rPr lang="en-US" altLang="zh-CN" sz="1050" kern="1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workshop 2018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Yanfeng</a:t>
                      </a: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Sui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CEPC instrumentation</a:t>
                      </a:r>
                      <a:r>
                        <a:rPr lang="en-US" altLang="zh-CN" sz="1050" kern="1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status and R&amp;D 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Jun 28-30, 2018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Beijing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90"/>
                        </a:spcBef>
                        <a:spcAft>
                          <a:spcPts val="490"/>
                        </a:spcAft>
                      </a:pP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International Review of CEPC  CDR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Qiang</a:t>
                      </a:r>
                      <a:r>
                        <a:rPr lang="en-US" sz="1100" kern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Ye, </a:t>
                      </a:r>
                      <a:r>
                        <a:rPr lang="en-US" sz="1100" kern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Yanfeng</a:t>
                      </a:r>
                      <a:r>
                        <a:rPr lang="en-US" sz="1100" kern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Sui, et, al.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BEPCII</a:t>
                      </a:r>
                      <a:r>
                        <a:rPr lang="zh-CN" altLang="en-US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数字</a:t>
                      </a:r>
                      <a:r>
                        <a:rPr lang="en-US" altLang="zh-CN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BPM</a:t>
                      </a:r>
                      <a:r>
                        <a:rPr lang="zh-CN" altLang="en-US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研制及应用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Oct </a:t>
                      </a:r>
                      <a:r>
                        <a:rPr lang="en-US" sz="1100" kern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14-17</a:t>
                      </a:r>
                      <a:r>
                        <a:rPr lang="en-US" sz="1100" kern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100" kern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衡阳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90"/>
                        </a:spcBef>
                        <a:spcAft>
                          <a:spcPts val="490"/>
                        </a:spcAft>
                      </a:pPr>
                      <a:r>
                        <a:rPr lang="en-US" sz="1100" kern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NED’2018</a:t>
                      </a:r>
                      <a:endParaRPr lang="zh-CN" sz="1050" kern="1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67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8444" y="0"/>
            <a:ext cx="8229600" cy="853604"/>
          </a:xfrm>
        </p:spPr>
        <p:txBody>
          <a:bodyPr/>
          <a:lstStyle/>
          <a:p>
            <a:r>
              <a:rPr lang="zh-CN" altLang="en-US" dirty="0" smtClean="0"/>
              <a:t>工作计划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652" y="835338"/>
            <a:ext cx="8229600" cy="4184684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400" dirty="0" smtClean="0"/>
              <a:t>CEPC</a:t>
            </a:r>
            <a:r>
              <a:rPr lang="zh-CN" altLang="en-US" sz="2400" dirty="0" smtClean="0"/>
              <a:t>束测系统</a:t>
            </a:r>
            <a:r>
              <a:rPr lang="en-US" altLang="zh-CN" sz="2400" dirty="0" smtClean="0"/>
              <a:t>TDR</a:t>
            </a:r>
          </a:p>
          <a:p>
            <a:r>
              <a:rPr lang="zh-CN" altLang="en-US" sz="2400" dirty="0" smtClean="0"/>
              <a:t>束流位置测量系统</a:t>
            </a:r>
            <a:endParaRPr lang="en-US" altLang="zh-CN" sz="2400" dirty="0" smtClean="0"/>
          </a:p>
          <a:p>
            <a:pPr lvl="1"/>
            <a:r>
              <a:rPr lang="zh-CN" altLang="en-US" sz="2200" dirty="0"/>
              <a:t>长</a:t>
            </a:r>
            <a:r>
              <a:rPr lang="zh-CN" altLang="en-US" sz="2200" dirty="0" smtClean="0"/>
              <a:t>时间稳定研究：控制温度（器件选择），在线标定（</a:t>
            </a:r>
            <a:r>
              <a:rPr lang="en-US" altLang="zh-CN" sz="2200" dirty="0"/>
              <a:t>P</a:t>
            </a:r>
            <a:r>
              <a:rPr lang="en-US" altLang="zh-CN" sz="2200" dirty="0" smtClean="0"/>
              <a:t>ilot Tone</a:t>
            </a:r>
            <a:r>
              <a:rPr lang="zh-CN" altLang="en-US" sz="2200" dirty="0" smtClean="0"/>
              <a:t>）</a:t>
            </a:r>
            <a:endParaRPr lang="en-US" altLang="zh-CN" sz="2200" dirty="0" smtClean="0"/>
          </a:p>
          <a:p>
            <a:pPr lvl="1"/>
            <a:r>
              <a:rPr lang="zh-CN" altLang="en-US" sz="2200" dirty="0"/>
              <a:t>大</a:t>
            </a:r>
            <a:r>
              <a:rPr lang="zh-CN" altLang="en-US" sz="2200" dirty="0" smtClean="0"/>
              <a:t>动态范围测量分辨率</a:t>
            </a:r>
            <a:endParaRPr lang="en-US" altLang="zh-CN" sz="2200" dirty="0" smtClean="0"/>
          </a:p>
          <a:p>
            <a:pPr lvl="1"/>
            <a:r>
              <a:rPr lang="zh-CN" altLang="en-US" sz="2200" dirty="0" smtClean="0"/>
              <a:t>电子学耐辐照性能</a:t>
            </a:r>
            <a:endParaRPr lang="en-US" altLang="zh-CN" sz="2200" dirty="0" smtClean="0"/>
          </a:p>
          <a:p>
            <a:pPr lvl="1"/>
            <a:r>
              <a:rPr lang="zh-CN" altLang="en-US" sz="2200" dirty="0" smtClean="0"/>
              <a:t>批量生产及产业化</a:t>
            </a:r>
            <a:endParaRPr lang="en-US" altLang="zh-CN" sz="2200" dirty="0" smtClean="0"/>
          </a:p>
          <a:p>
            <a:r>
              <a:rPr lang="zh-CN" altLang="en-US" sz="2400" dirty="0" smtClean="0"/>
              <a:t>基于同步光的束流截面测量系统研究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同步光引出点热负载分析及解决方案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基于硬</a:t>
            </a:r>
            <a:r>
              <a:rPr lang="en-US" altLang="zh-CN" sz="2000" dirty="0" smtClean="0"/>
              <a:t>X</a:t>
            </a:r>
            <a:r>
              <a:rPr lang="zh-CN" altLang="en-US" sz="2000" dirty="0" smtClean="0"/>
              <a:t>射线干涉的测量方法研究，</a:t>
            </a:r>
            <a:r>
              <a:rPr lang="en-US" altLang="zh-CN" sz="2000" dirty="0" smtClean="0"/>
              <a:t>Gas Jet scanner</a:t>
            </a:r>
            <a:r>
              <a:rPr lang="zh-CN" altLang="en-US" sz="2000" dirty="0" smtClean="0"/>
              <a:t>等测量方法</a:t>
            </a:r>
            <a:endParaRPr lang="en-US" altLang="zh-CN" sz="2000" dirty="0" smtClean="0"/>
          </a:p>
          <a:p>
            <a:r>
              <a:rPr lang="zh-CN" altLang="en-US" sz="2200" dirty="0"/>
              <a:t>对撞</a:t>
            </a:r>
            <a:r>
              <a:rPr lang="zh-CN" altLang="en-US" sz="2200" dirty="0" smtClean="0"/>
              <a:t>区束流测量关键技术研究</a:t>
            </a:r>
            <a:endParaRPr lang="en-US" altLang="zh-CN" sz="2200" dirty="0" smtClean="0"/>
          </a:p>
          <a:p>
            <a:pPr lvl="1"/>
            <a:r>
              <a:rPr lang="zh-CN" altLang="en-US" sz="2000" dirty="0"/>
              <a:t>对撞</a:t>
            </a:r>
            <a:r>
              <a:rPr lang="zh-CN" altLang="en-US" sz="2000" dirty="0" smtClean="0"/>
              <a:t>区轨道控制，亮度扫描及自动调节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纵向参数测量</a:t>
            </a:r>
            <a:endParaRPr lang="en-US" altLang="zh-CN" sz="2000" dirty="0" smtClean="0"/>
          </a:p>
          <a:p>
            <a:r>
              <a:rPr lang="zh-CN" altLang="en-US" sz="2200" dirty="0" smtClean="0"/>
              <a:t>束流损失测量研究</a:t>
            </a:r>
            <a:endParaRPr lang="en-US" altLang="zh-CN" sz="2200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7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1560" y="1203598"/>
            <a:ext cx="8229600" cy="17316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67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0"/>
            <a:ext cx="8136904" cy="679020"/>
          </a:xfrm>
        </p:spPr>
        <p:txBody>
          <a:bodyPr>
            <a:normAutofit/>
          </a:bodyPr>
          <a:lstStyle/>
          <a:p>
            <a:pPr algn="ctr"/>
            <a:r>
              <a:rPr lang="zh-CN" altLang="en-US" sz="3200" dirty="0"/>
              <a:t>研究方向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537" y="679020"/>
            <a:ext cx="9073008" cy="4266474"/>
          </a:xfrm>
        </p:spPr>
        <p:txBody>
          <a:bodyPr>
            <a:normAutofit fontScale="92500" lnSpcReduction="10000"/>
          </a:bodyPr>
          <a:lstStyle/>
          <a:p>
            <a:pPr marL="342900" lvl="1" indent="-342900">
              <a:spcBef>
                <a:spcPts val="1800"/>
              </a:spcBef>
              <a:buClr>
                <a:srgbClr val="00B050"/>
              </a:buClr>
              <a:buFont typeface="Wingdings" pitchFamily="2" charset="2"/>
              <a:buChar char="n"/>
            </a:pPr>
            <a:r>
              <a:rPr lang="en-US" altLang="zh-CN" sz="2100" b="1" dirty="0"/>
              <a:t>CEPC </a:t>
            </a:r>
            <a:r>
              <a:rPr lang="zh-CN" altLang="en-US" sz="2100" b="1" dirty="0"/>
              <a:t>加速器束流测量系统设计</a:t>
            </a:r>
            <a:r>
              <a:rPr lang="zh-CN" altLang="en-US" sz="2100" dirty="0"/>
              <a:t>（</a:t>
            </a:r>
            <a:r>
              <a:rPr lang="zh-CN" altLang="en-US" sz="2100" dirty="0">
                <a:solidFill>
                  <a:srgbClr val="FF0000"/>
                </a:solidFill>
              </a:rPr>
              <a:t>系统负责人</a:t>
            </a:r>
            <a:r>
              <a:rPr lang="zh-CN" altLang="en-US" sz="2100" dirty="0"/>
              <a:t>，</a:t>
            </a:r>
            <a:r>
              <a:rPr lang="en-US" altLang="zh-CN" sz="2100" dirty="0" smtClean="0"/>
              <a:t>2015-</a:t>
            </a:r>
            <a:r>
              <a:rPr lang="zh-CN" altLang="en-US" sz="2100" dirty="0" smtClean="0"/>
              <a:t>今</a:t>
            </a:r>
            <a:r>
              <a:rPr lang="zh-CN" altLang="en-US" sz="2100" dirty="0"/>
              <a:t>）</a:t>
            </a:r>
            <a:endParaRPr lang="en-US" altLang="zh-CN" sz="2100" dirty="0"/>
          </a:p>
          <a:p>
            <a:pPr marL="536534" lvl="1" indent="-268268">
              <a:spcBef>
                <a:spcPts val="1200"/>
              </a:spcBef>
              <a:buFont typeface="等线" panose="02010600030101010101" pitchFamily="2" charset="-122"/>
              <a:buChar char="–"/>
            </a:pPr>
            <a:r>
              <a:rPr lang="zh-CN" altLang="en-US" sz="2000" dirty="0">
                <a:sym typeface="等线" panose="02010600030101010101" pitchFamily="2" charset="-122"/>
              </a:rPr>
              <a:t>束测系统总体设计、布局和参数优化，完成 </a:t>
            </a:r>
            <a:r>
              <a:rPr lang="en-US" altLang="zh-CN" sz="2000" dirty="0">
                <a:sym typeface="等线" panose="02010600030101010101" pitchFamily="2" charset="-122"/>
              </a:rPr>
              <a:t>CDR </a:t>
            </a:r>
            <a:r>
              <a:rPr lang="zh-CN" altLang="en-US" sz="2000" dirty="0">
                <a:sym typeface="等线" panose="02010600030101010101" pitchFamily="2" charset="-122"/>
              </a:rPr>
              <a:t>， </a:t>
            </a:r>
            <a:r>
              <a:rPr lang="en-US" altLang="zh-CN" sz="2000" dirty="0">
                <a:sym typeface="等线" panose="02010600030101010101" pitchFamily="2" charset="-122"/>
              </a:rPr>
              <a:t>TDR</a:t>
            </a:r>
          </a:p>
          <a:p>
            <a:pPr marL="342900" lvl="1" indent="-342900">
              <a:spcBef>
                <a:spcPts val="1800"/>
              </a:spcBef>
              <a:buClr>
                <a:srgbClr val="00B050"/>
              </a:buClr>
              <a:buFont typeface="Wingdings" pitchFamily="2" charset="2"/>
              <a:buChar char="n"/>
            </a:pPr>
            <a:r>
              <a:rPr lang="en-US" altLang="zh-CN" sz="2100" b="1" dirty="0"/>
              <a:t>CEPC </a:t>
            </a:r>
            <a:r>
              <a:rPr lang="zh-CN" altLang="en-US" sz="2100" b="1" dirty="0" smtClean="0"/>
              <a:t>束流</a:t>
            </a:r>
            <a:r>
              <a:rPr lang="zh-CN" altLang="en-US" sz="2100" b="1" dirty="0"/>
              <a:t>测量关键技术研发</a:t>
            </a:r>
            <a:r>
              <a:rPr lang="zh-CN" altLang="en-US" sz="2100" dirty="0"/>
              <a:t>（</a:t>
            </a:r>
            <a:r>
              <a:rPr lang="zh-CN" altLang="en-US" sz="2100" dirty="0">
                <a:solidFill>
                  <a:srgbClr val="FF0000"/>
                </a:solidFill>
              </a:rPr>
              <a:t>系统负责人，</a:t>
            </a:r>
            <a:r>
              <a:rPr lang="en-US" altLang="zh-CN" sz="2100" dirty="0" smtClean="0"/>
              <a:t>2015-</a:t>
            </a:r>
            <a:r>
              <a:rPr lang="zh-CN" altLang="en-US" sz="2100" dirty="0" smtClean="0"/>
              <a:t>今</a:t>
            </a:r>
            <a:r>
              <a:rPr lang="zh-CN" altLang="en-US" sz="2100" dirty="0"/>
              <a:t>）</a:t>
            </a:r>
            <a:endParaRPr lang="en-US" altLang="zh-CN" sz="2100" dirty="0"/>
          </a:p>
          <a:p>
            <a:pPr marL="536534" lvl="1" indent="-268268">
              <a:spcBef>
                <a:spcPts val="1200"/>
              </a:spcBef>
              <a:buFont typeface="等线" panose="02010600030101010101" pitchFamily="2" charset="-122"/>
              <a:buChar char="–"/>
            </a:pPr>
            <a:r>
              <a:rPr lang="zh-CN" altLang="en-US" sz="2000" dirty="0">
                <a:sym typeface="等线" panose="02010600030101010101" pitchFamily="2" charset="-122"/>
              </a:rPr>
              <a:t>组织 </a:t>
            </a:r>
            <a:r>
              <a:rPr lang="en-US" altLang="zh-CN" sz="2000" dirty="0">
                <a:sym typeface="等线" panose="02010600030101010101" pitchFamily="2" charset="-122"/>
              </a:rPr>
              <a:t>CEPC </a:t>
            </a:r>
            <a:r>
              <a:rPr lang="zh-CN" altLang="en-US" sz="2000" dirty="0">
                <a:sym typeface="等线" panose="02010600030101010101" pitchFamily="2" charset="-122"/>
              </a:rPr>
              <a:t>束测关键系统硬件设计、预研</a:t>
            </a:r>
            <a:r>
              <a:rPr lang="zh-CN" altLang="en-US" sz="2000" dirty="0" smtClean="0">
                <a:sym typeface="等线" panose="02010600030101010101" pitchFamily="2" charset="-122"/>
              </a:rPr>
              <a:t>及国内国际</a:t>
            </a:r>
            <a:r>
              <a:rPr lang="zh-CN" altLang="en-US" sz="2000" dirty="0">
                <a:sym typeface="等线" panose="02010600030101010101" pitchFamily="2" charset="-122"/>
              </a:rPr>
              <a:t>合作</a:t>
            </a:r>
            <a:endParaRPr lang="en-US" altLang="zh-CN" sz="2000" dirty="0">
              <a:sym typeface="等线" panose="02010600030101010101" pitchFamily="2" charset="-122"/>
            </a:endParaRPr>
          </a:p>
          <a:p>
            <a:pPr marL="536534" lvl="1" indent="-268268">
              <a:spcBef>
                <a:spcPts val="1200"/>
              </a:spcBef>
              <a:buFont typeface="等线" panose="02010600030101010101" pitchFamily="2" charset="-122"/>
              <a:buChar char="–"/>
            </a:pPr>
            <a:r>
              <a:rPr lang="zh-CN" altLang="en-US" sz="2000" dirty="0">
                <a:sym typeface="等线" panose="02010600030101010101" pitchFamily="2" charset="-122"/>
              </a:rPr>
              <a:t>束流位置测量系统研制及产业化</a:t>
            </a:r>
            <a:endParaRPr lang="en-US" altLang="zh-CN" sz="2000" dirty="0">
              <a:sym typeface="等线" panose="02010600030101010101" pitchFamily="2" charset="-122"/>
            </a:endParaRPr>
          </a:p>
          <a:p>
            <a:pPr marL="536534" lvl="1" indent="-268268">
              <a:spcBef>
                <a:spcPts val="1200"/>
              </a:spcBef>
              <a:buFont typeface="等线" panose="02010600030101010101" pitchFamily="2" charset="-122"/>
              <a:buChar char="–"/>
            </a:pPr>
            <a:r>
              <a:rPr lang="zh-CN" altLang="en-US" sz="2000" dirty="0">
                <a:sym typeface="等线" panose="02010600030101010101" pitchFamily="2" charset="-122"/>
              </a:rPr>
              <a:t>对撞区束流测量关键技术研究</a:t>
            </a:r>
            <a:endParaRPr lang="en-US" altLang="zh-CN" sz="2000" dirty="0">
              <a:sym typeface="等线" panose="02010600030101010101" pitchFamily="2" charset="-122"/>
            </a:endParaRPr>
          </a:p>
          <a:p>
            <a:pPr marL="342900" lvl="1" indent="-342900">
              <a:spcBef>
                <a:spcPts val="1800"/>
              </a:spcBef>
              <a:buClr>
                <a:srgbClr val="00B050"/>
              </a:buClr>
              <a:buFont typeface="Wingdings" pitchFamily="2" charset="2"/>
              <a:buChar char="n"/>
            </a:pPr>
            <a:r>
              <a:rPr lang="en-US" altLang="zh-CN" sz="2100" b="1" dirty="0"/>
              <a:t>PAPS </a:t>
            </a:r>
            <a:r>
              <a:rPr lang="zh-CN" altLang="en-US" sz="2100" b="1" dirty="0"/>
              <a:t>束流测试实验室规划建设及设备研制</a:t>
            </a:r>
            <a:r>
              <a:rPr lang="zh-CN" altLang="en-US" sz="2100" dirty="0">
                <a:sym typeface="等线" panose="02010600030101010101" pitchFamily="2" charset="-122"/>
              </a:rPr>
              <a:t>（</a:t>
            </a:r>
            <a:r>
              <a:rPr lang="zh-CN" altLang="en-US" sz="2100" dirty="0">
                <a:solidFill>
                  <a:srgbClr val="FF0000"/>
                </a:solidFill>
                <a:sym typeface="等线" panose="02010600030101010101" pitchFamily="2" charset="-122"/>
              </a:rPr>
              <a:t>系统</a:t>
            </a:r>
            <a:r>
              <a:rPr lang="zh-CN" altLang="en-US" sz="2100" dirty="0">
                <a:solidFill>
                  <a:srgbClr val="FF0000"/>
                </a:solidFill>
              </a:rPr>
              <a:t>副负责人</a:t>
            </a:r>
            <a:r>
              <a:rPr lang="zh-CN" altLang="en-US" sz="2100" dirty="0"/>
              <a:t>，</a:t>
            </a:r>
            <a:r>
              <a:rPr lang="en-US" altLang="zh-CN" sz="2100" dirty="0"/>
              <a:t>2017-2020</a:t>
            </a:r>
            <a:r>
              <a:rPr lang="zh-CN" altLang="en-US" sz="2100" dirty="0"/>
              <a:t>）</a:t>
            </a:r>
            <a:endParaRPr lang="en-US" altLang="zh-CN" sz="2100" dirty="0"/>
          </a:p>
          <a:p>
            <a:pPr marL="536534" lvl="1" indent="-268268">
              <a:spcBef>
                <a:spcPts val="1200"/>
              </a:spcBef>
              <a:buFont typeface="等线" panose="02010600030101010101" pitchFamily="2" charset="-122"/>
              <a:buChar char="–"/>
            </a:pPr>
            <a:r>
              <a:rPr lang="zh-CN" altLang="en-US" sz="2000" dirty="0" smtClean="0">
                <a:sym typeface="等线" panose="02010600030101010101" pitchFamily="2" charset="-122"/>
              </a:rPr>
              <a:t>建设先进</a:t>
            </a:r>
            <a:r>
              <a:rPr lang="zh-CN" altLang="en-US" sz="2000" dirty="0">
                <a:sym typeface="等线" panose="02010600030101010101" pitchFamily="2" charset="-122"/>
              </a:rPr>
              <a:t>光源技术研发与测试平台</a:t>
            </a:r>
            <a:r>
              <a:rPr lang="zh-CN" altLang="en-US" sz="2000" dirty="0" smtClean="0">
                <a:sym typeface="等线" panose="02010600030101010101" pitchFamily="2" charset="-122"/>
              </a:rPr>
              <a:t>束流测试系统</a:t>
            </a:r>
            <a:endParaRPr lang="en-US" altLang="zh-CN" sz="2000" dirty="0" smtClean="0">
              <a:sym typeface="等线" panose="02010600030101010101" pitchFamily="2" charset="-122"/>
            </a:endParaRPr>
          </a:p>
          <a:p>
            <a:pPr marL="536534" lvl="1" indent="-268268">
              <a:spcBef>
                <a:spcPts val="1200"/>
              </a:spcBef>
              <a:buFont typeface="等线" panose="02010600030101010101" pitchFamily="2" charset="-122"/>
              <a:buChar char="–"/>
            </a:pPr>
            <a:r>
              <a:rPr lang="zh-CN" altLang="en-US" sz="2000" dirty="0" smtClean="0">
                <a:sym typeface="等线" panose="02010600030101010101" pitchFamily="2" charset="-122"/>
              </a:rPr>
              <a:t>搭建</a:t>
            </a:r>
            <a:r>
              <a:rPr lang="en-US" altLang="zh-CN" sz="2000" dirty="0" smtClean="0">
                <a:sym typeface="等线" panose="02010600030101010101" pitchFamily="2" charset="-122"/>
              </a:rPr>
              <a:t>CEPC</a:t>
            </a:r>
            <a:r>
              <a:rPr lang="zh-CN" altLang="en-US" sz="2000" dirty="0" smtClean="0">
                <a:sym typeface="等线" panose="02010600030101010101" pitchFamily="2" charset="-122"/>
              </a:rPr>
              <a:t>高效率速调管，</a:t>
            </a:r>
            <a:r>
              <a:rPr lang="en-US" altLang="zh-CN" sz="2000" dirty="0">
                <a:sym typeface="等线" panose="02010600030101010101" pitchFamily="2" charset="-122"/>
              </a:rPr>
              <a:t>CEPC</a:t>
            </a:r>
            <a:r>
              <a:rPr lang="zh-CN" altLang="en-US" sz="2000" dirty="0" smtClean="0">
                <a:sym typeface="等线" panose="02010600030101010101" pitchFamily="2" charset="-122"/>
              </a:rPr>
              <a:t>超导高频腔及耦合器束流验证平台</a:t>
            </a:r>
            <a:endParaRPr lang="en-US" altLang="zh-CN" sz="2000" dirty="0">
              <a:sym typeface="等线" panose="02010600030101010101" pitchFamily="2" charset="-122"/>
            </a:endParaRPr>
          </a:p>
          <a:p>
            <a:pPr marL="536534" lvl="1" indent="-268268">
              <a:spcBef>
                <a:spcPts val="1200"/>
              </a:spcBef>
              <a:buFont typeface="等线" panose="02010600030101010101" pitchFamily="2" charset="-122"/>
              <a:buChar char="–"/>
            </a:pPr>
            <a:r>
              <a:rPr lang="zh-CN" altLang="en-US" sz="2000" dirty="0">
                <a:sym typeface="等线" panose="02010600030101010101" pitchFamily="2" charset="-122"/>
              </a:rPr>
              <a:t>协助系统</a:t>
            </a:r>
            <a:r>
              <a:rPr lang="zh-CN" altLang="en-US" sz="2000" dirty="0" smtClean="0">
                <a:sym typeface="等线" panose="02010600030101010101" pitchFamily="2" charset="-122"/>
              </a:rPr>
              <a:t>负责人完成系统设计，</a:t>
            </a:r>
            <a:r>
              <a:rPr lang="zh-CN" altLang="en-US" sz="2000" dirty="0">
                <a:sym typeface="等线" panose="02010600030101010101" pitchFamily="2" charset="-122"/>
              </a:rPr>
              <a:t>并负责束流测量子系统及</a:t>
            </a:r>
            <a:r>
              <a:rPr lang="zh-CN" altLang="en-US" sz="2000" dirty="0" smtClean="0">
                <a:sym typeface="等线" panose="02010600030101010101" pitchFamily="2" charset="-122"/>
              </a:rPr>
              <a:t>关键设备</a:t>
            </a:r>
            <a:r>
              <a:rPr lang="zh-CN" altLang="en-US" sz="2000" dirty="0">
                <a:sym typeface="等线" panose="02010600030101010101" pitchFamily="2" charset="-122"/>
              </a:rPr>
              <a:t>研制</a:t>
            </a:r>
            <a:endParaRPr lang="en-US" altLang="zh-CN" sz="2000" dirty="0">
              <a:sym typeface="等线" panose="02010600030101010101" pitchFamily="2" charset="-122"/>
            </a:endParaRPr>
          </a:p>
          <a:p>
            <a:pPr>
              <a:spcBef>
                <a:spcPts val="1200"/>
              </a:spcBef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74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6839"/>
            <a:ext cx="8229600" cy="857250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研究方向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864089"/>
            <a:ext cx="8229600" cy="3394472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1800"/>
              </a:spcBef>
              <a:buClr>
                <a:srgbClr val="00B050"/>
              </a:buClr>
              <a:buFont typeface="Wingdings" pitchFamily="2" charset="2"/>
              <a:buChar char="n"/>
            </a:pPr>
            <a:r>
              <a:rPr lang="en-US" altLang="zh-CN" sz="1900" b="1" dirty="0">
                <a:sym typeface="等线" panose="02010600030101010101" pitchFamily="2" charset="-122"/>
              </a:rPr>
              <a:t>HEPS</a:t>
            </a:r>
            <a:r>
              <a:rPr lang="zh-CN" altLang="en-US" sz="1900" b="1" dirty="0">
                <a:sym typeface="等线" panose="02010600030101010101" pitchFamily="2" charset="-122"/>
              </a:rPr>
              <a:t>束流测量系统研制</a:t>
            </a:r>
            <a:r>
              <a:rPr lang="zh-CN" altLang="en-US" sz="1900" dirty="0" smtClean="0">
                <a:sym typeface="等线" panose="02010600030101010101" pitchFamily="2" charset="-122"/>
              </a:rPr>
              <a:t>（</a:t>
            </a:r>
            <a:r>
              <a:rPr lang="zh-CN" altLang="en-US" sz="1900" dirty="0" smtClean="0">
                <a:solidFill>
                  <a:srgbClr val="FF0000"/>
                </a:solidFill>
                <a:sym typeface="等线" panose="02010600030101010101" pitchFamily="2" charset="-122"/>
              </a:rPr>
              <a:t>系统副负责人</a:t>
            </a:r>
            <a:r>
              <a:rPr lang="zh-CN" altLang="en-US" sz="1900" dirty="0" smtClean="0">
                <a:sym typeface="等线" panose="02010600030101010101" pitchFamily="2" charset="-122"/>
              </a:rPr>
              <a:t>，</a:t>
            </a:r>
            <a:r>
              <a:rPr lang="en-US" altLang="zh-CN" sz="1900" dirty="0" smtClean="0">
                <a:sym typeface="等线" panose="02010600030101010101" pitchFamily="2" charset="-122"/>
              </a:rPr>
              <a:t>2018-2024</a:t>
            </a:r>
            <a:r>
              <a:rPr lang="zh-CN" altLang="en-US" sz="1900" dirty="0">
                <a:sym typeface="等线" panose="02010600030101010101" pitchFamily="2" charset="-122"/>
              </a:rPr>
              <a:t>）</a:t>
            </a:r>
            <a:endParaRPr lang="en-US" altLang="zh-CN" sz="1900" dirty="0">
              <a:sym typeface="等线" panose="02010600030101010101" pitchFamily="2" charset="-122"/>
            </a:endParaRPr>
          </a:p>
          <a:p>
            <a:pPr marL="536534" lvl="1" indent="-268268">
              <a:spcBef>
                <a:spcPts val="1200"/>
              </a:spcBef>
              <a:buFont typeface="等线" panose="02010600030101010101" pitchFamily="2" charset="-122"/>
              <a:buChar char="–"/>
            </a:pPr>
            <a:r>
              <a:rPr lang="zh-CN" altLang="en-US" sz="1900" dirty="0">
                <a:sym typeface="等线" panose="02010600030101010101" pitchFamily="2" charset="-122"/>
              </a:rPr>
              <a:t>高能光源束流全参数测量系统研制及调试运行</a:t>
            </a:r>
            <a:endParaRPr lang="en-US" altLang="zh-CN" sz="1900" dirty="0">
              <a:sym typeface="等线" panose="02010600030101010101" pitchFamily="2" charset="-122"/>
            </a:endParaRPr>
          </a:p>
          <a:p>
            <a:pPr marL="536534" lvl="1" indent="-268268">
              <a:spcBef>
                <a:spcPts val="1200"/>
              </a:spcBef>
              <a:buFont typeface="等线" panose="02010600030101010101" pitchFamily="2" charset="-122"/>
              <a:buChar char="–"/>
            </a:pPr>
            <a:r>
              <a:rPr lang="zh-CN" altLang="en-US" sz="1900" dirty="0">
                <a:sym typeface="等线" panose="02010600030101010101" pitchFamily="2" charset="-122"/>
              </a:rPr>
              <a:t>协助系统负责人完成系统设计，负责</a:t>
            </a:r>
            <a:r>
              <a:rPr lang="zh-CN" altLang="en-US" sz="1900" dirty="0" smtClean="0">
                <a:sym typeface="等线" panose="02010600030101010101" pitchFamily="2" charset="-122"/>
              </a:rPr>
              <a:t>注入器束流</a:t>
            </a:r>
            <a:r>
              <a:rPr lang="zh-CN" altLang="en-US" sz="1900" dirty="0">
                <a:sym typeface="等线" panose="02010600030101010101" pitchFamily="2" charset="-122"/>
              </a:rPr>
              <a:t>测量系统研制及储存环高分辨率束流位置探测器研制</a:t>
            </a:r>
            <a:endParaRPr lang="en-US" altLang="zh-CN" sz="1900" dirty="0">
              <a:sym typeface="等线" panose="02010600030101010101" pitchFamily="2" charset="-122"/>
            </a:endParaRPr>
          </a:p>
          <a:p>
            <a:pPr marL="342900" lvl="1" indent="-342900">
              <a:spcBef>
                <a:spcPts val="1800"/>
              </a:spcBef>
              <a:buClr>
                <a:srgbClr val="00B050"/>
              </a:buClr>
              <a:buFont typeface="Wingdings" pitchFamily="2" charset="2"/>
              <a:buChar char="n"/>
            </a:pPr>
            <a:r>
              <a:rPr lang="en-US" altLang="zh-CN" sz="1900" b="1" dirty="0"/>
              <a:t>BEPCII</a:t>
            </a:r>
            <a:r>
              <a:rPr lang="zh-CN" altLang="en-US" sz="1900" b="1" dirty="0"/>
              <a:t>束测系统运行与预</a:t>
            </a:r>
            <a:r>
              <a:rPr lang="zh-CN" altLang="en-US" sz="1900" b="1" dirty="0" smtClean="0"/>
              <a:t>研设备验证</a:t>
            </a:r>
            <a:r>
              <a:rPr lang="zh-CN" altLang="en-US" sz="1900" dirty="0" smtClean="0"/>
              <a:t>（</a:t>
            </a:r>
            <a:r>
              <a:rPr lang="zh-CN" altLang="en-US" sz="1900" dirty="0" smtClean="0">
                <a:solidFill>
                  <a:srgbClr val="FF0000"/>
                </a:solidFill>
              </a:rPr>
              <a:t>系统负责人</a:t>
            </a:r>
            <a:r>
              <a:rPr lang="zh-CN" altLang="en-US" sz="1900" dirty="0" smtClean="0"/>
              <a:t>，</a:t>
            </a:r>
            <a:r>
              <a:rPr lang="en-US" altLang="zh-CN" sz="1900" dirty="0" smtClean="0"/>
              <a:t>2015-</a:t>
            </a:r>
            <a:r>
              <a:rPr lang="zh-CN" altLang="en-US" sz="1900" dirty="0" smtClean="0"/>
              <a:t>今）</a:t>
            </a:r>
            <a:endParaRPr lang="en-US" altLang="zh-CN" sz="1900" dirty="0"/>
          </a:p>
          <a:p>
            <a:pPr marL="536534" lvl="1" indent="-268268">
              <a:spcBef>
                <a:spcPts val="1200"/>
              </a:spcBef>
              <a:buFont typeface="等线" panose="02010600030101010101" pitchFamily="2" charset="-122"/>
              <a:buChar char="–"/>
            </a:pPr>
            <a:r>
              <a:rPr lang="zh-CN" altLang="en-US" sz="1900" dirty="0" smtClean="0"/>
              <a:t>负责束</a:t>
            </a:r>
            <a:r>
              <a:rPr lang="zh-CN" altLang="en-US" sz="1900" dirty="0"/>
              <a:t>测系统运行，保障谱仪物理实验及对撞取</a:t>
            </a:r>
            <a:r>
              <a:rPr lang="zh-CN" altLang="en-US" sz="1900" dirty="0" smtClean="0"/>
              <a:t>数</a:t>
            </a:r>
            <a:endParaRPr lang="en-US" altLang="zh-CN" sz="1900" dirty="0" smtClean="0"/>
          </a:p>
          <a:p>
            <a:pPr marL="536534" lvl="1" indent="-268268">
              <a:spcBef>
                <a:spcPts val="1200"/>
              </a:spcBef>
              <a:buFont typeface="等线" panose="02010600030101010101" pitchFamily="2" charset="-122"/>
              <a:buChar char="–"/>
            </a:pPr>
            <a:r>
              <a:rPr lang="zh-CN" altLang="en-US" sz="1900" dirty="0" smtClean="0"/>
              <a:t>完成</a:t>
            </a:r>
            <a:r>
              <a:rPr lang="en-US" altLang="zh-CN" sz="1900" dirty="0" smtClean="0"/>
              <a:t>CEPC</a:t>
            </a:r>
            <a:r>
              <a:rPr lang="zh-CN" altLang="en-US" sz="1900" dirty="0" smtClean="0"/>
              <a:t>预研设备束流验证</a:t>
            </a:r>
            <a:endParaRPr lang="zh-CN" altLang="en-US" sz="19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6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zh-CN" altLang="en-US" sz="3200" dirty="0" smtClean="0"/>
              <a:t>参与项目</a:t>
            </a:r>
            <a:endParaRPr lang="zh-CN" altLang="en-US" sz="3200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5347432"/>
              </p:ext>
            </p:extLst>
          </p:nvPr>
        </p:nvGraphicFramePr>
        <p:xfrm>
          <a:off x="107505" y="843558"/>
          <a:ext cx="8928990" cy="3942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1573">
                  <a:extLst>
                    <a:ext uri="{9D8B030D-6E8A-4147-A177-3AD203B41FA5}">
                      <a16:colId xmlns:a16="http://schemas.microsoft.com/office/drawing/2014/main" xmlns="" val="2301819826"/>
                    </a:ext>
                  </a:extLst>
                </a:gridCol>
                <a:gridCol w="1429219">
                  <a:extLst>
                    <a:ext uri="{9D8B030D-6E8A-4147-A177-3AD203B41FA5}">
                      <a16:colId xmlns:a16="http://schemas.microsoft.com/office/drawing/2014/main" xmlns="" val="4106633694"/>
                    </a:ext>
                  </a:extLst>
                </a:gridCol>
                <a:gridCol w="898194">
                  <a:extLst>
                    <a:ext uri="{9D8B030D-6E8A-4147-A177-3AD203B41FA5}">
                      <a16:colId xmlns:a16="http://schemas.microsoft.com/office/drawing/2014/main" xmlns="" val="1151556471"/>
                    </a:ext>
                  </a:extLst>
                </a:gridCol>
                <a:gridCol w="1038455">
                  <a:extLst>
                    <a:ext uri="{9D8B030D-6E8A-4147-A177-3AD203B41FA5}">
                      <a16:colId xmlns:a16="http://schemas.microsoft.com/office/drawing/2014/main" xmlns="" val="2613984152"/>
                    </a:ext>
                  </a:extLst>
                </a:gridCol>
                <a:gridCol w="1257461">
                  <a:extLst>
                    <a:ext uri="{9D8B030D-6E8A-4147-A177-3AD203B41FA5}">
                      <a16:colId xmlns:a16="http://schemas.microsoft.com/office/drawing/2014/main" xmlns="" val="3965753847"/>
                    </a:ext>
                  </a:extLst>
                </a:gridCol>
                <a:gridCol w="1234088">
                  <a:extLst>
                    <a:ext uri="{9D8B030D-6E8A-4147-A177-3AD203B41FA5}">
                      <a16:colId xmlns:a16="http://schemas.microsoft.com/office/drawing/2014/main" xmlns="" val="1786341899"/>
                    </a:ext>
                  </a:extLst>
                </a:gridCol>
              </a:tblGrid>
              <a:tr h="6119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</a:t>
                      </a:r>
                      <a:r>
                        <a:rPr lang="zh-CN" sz="14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名称</a:t>
                      </a:r>
                      <a:endParaRPr lang="zh-CN" sz="1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项目类别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</a:t>
                      </a:r>
                      <a:r>
                        <a:rPr lang="zh-CN" sz="14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经费</a:t>
                      </a:r>
                      <a:endParaRPr lang="zh-CN" sz="1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1" kern="1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本人</a:t>
                      </a:r>
                      <a:endParaRPr lang="en-US" altLang="zh-CN" sz="1400" b="1" kern="1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1" kern="1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负责经费</a:t>
                      </a:r>
                      <a:endParaRPr lang="zh-CN" sz="1400" b="1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本人角色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起止时间</a:t>
                      </a:r>
                      <a:endParaRPr lang="zh-CN" sz="1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440422944"/>
                  </a:ext>
                </a:extLst>
              </a:tr>
              <a:tr h="6660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CEPC-SPPC</a:t>
                      </a: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预研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所科技创新</a:t>
                      </a:r>
                      <a:r>
                        <a:rPr lang="zh-CN" altLang="en-US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180</a:t>
                      </a:r>
                      <a:r>
                        <a:rPr lang="zh-CN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课题骨</a:t>
                      </a:r>
                      <a:r>
                        <a:rPr lang="zh-CN" altLang="en-US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干、</a:t>
                      </a:r>
                      <a:r>
                        <a:rPr lang="en-US" altLang="zh-CN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CEPC</a:t>
                      </a:r>
                      <a:r>
                        <a:rPr lang="zh-CN" altLang="en-US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束测系统负责人</a:t>
                      </a:r>
                      <a:endParaRPr lang="zh-CN" altLang="zh-CN" sz="1400" kern="10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2015-2017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968207961"/>
                  </a:ext>
                </a:extLst>
              </a:tr>
              <a:tr h="666095"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先进光源技术研发与测试</a:t>
                      </a:r>
                      <a:r>
                        <a:rPr lang="zh-CN" sz="1400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平台</a:t>
                      </a:r>
                      <a:r>
                        <a:rPr lang="zh-CN" altLang="en-US" sz="1400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PAPS</a:t>
                      </a:r>
                      <a:r>
                        <a:rPr lang="zh-CN" altLang="en-US" sz="1400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北京市发改委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54329</a:t>
                      </a:r>
                      <a:r>
                        <a:rPr lang="zh-CN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~ 3580</a:t>
                      </a:r>
                      <a:r>
                        <a:rPr lang="zh-CN" altLang="en-US" sz="1400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万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系统副</a:t>
                      </a:r>
                      <a:r>
                        <a:rPr lang="zh-CN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负责人</a:t>
                      </a:r>
                      <a:r>
                        <a:rPr lang="zh-CN" altLang="en-US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、子系统负责人、设备负责人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2017-2020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</a:tr>
              <a:tr h="6660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高能光源（</a:t>
                      </a:r>
                      <a:r>
                        <a:rPr lang="en-US" altLang="zh-CN" sz="1400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HEPS</a:t>
                      </a:r>
                      <a:r>
                        <a:rPr lang="zh-CN" altLang="en-US" sz="1400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国家发改委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480000</a:t>
                      </a:r>
                      <a:r>
                        <a:rPr lang="zh-CN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~ 15566</a:t>
                      </a:r>
                      <a:r>
                        <a:rPr lang="zh-CN" altLang="en-US" sz="1400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万</a:t>
                      </a:r>
                      <a:endParaRPr lang="zh-CN" altLang="zh-CN" sz="140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zh-CN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系统副负责人</a:t>
                      </a:r>
                      <a:r>
                        <a:rPr lang="zh-CN" altLang="en-US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、子系统负责人、设备负责人</a:t>
                      </a:r>
                      <a:endParaRPr lang="zh-CN" alt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2018-2024 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</a:tr>
              <a:tr h="666095"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强流质子束团长度测量的方法研究</a:t>
                      </a:r>
                      <a:endParaRPr lang="zh-CN" altLang="en-US" sz="140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自然科学基金委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110</a:t>
                      </a:r>
                      <a:r>
                        <a:rPr lang="zh-CN" altLang="en-US" sz="140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  <a:endParaRPr lang="zh-CN" sz="14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110</a:t>
                      </a:r>
                      <a:r>
                        <a:rPr lang="zh-CN" altLang="en-US" sz="140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万</a:t>
                      </a:r>
                      <a:endParaRPr lang="zh-CN" altLang="zh-CN" sz="14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项目负责人</a:t>
                      </a:r>
                      <a:endParaRPr lang="zh-CN" alt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2015-2018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</a:tr>
              <a:tr h="6660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嬗变系统（</a:t>
                      </a:r>
                      <a:r>
                        <a:rPr lang="en-US" altLang="zh-CN" sz="1400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ADS</a:t>
                      </a:r>
                      <a:r>
                        <a:rPr lang="zh-CN" altLang="en-US" sz="1400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  <a:endParaRPr lang="zh-CN" altLang="en-US" sz="140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中科院先导专项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36000</a:t>
                      </a:r>
                      <a:r>
                        <a:rPr lang="zh-CN" altLang="en-US" sz="1400" kern="1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万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~1500</a:t>
                      </a:r>
                      <a:r>
                        <a:rPr lang="zh-CN" altLang="en-US" sz="1400" kern="1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万</a:t>
                      </a:r>
                      <a:endParaRPr lang="zh-CN" altLang="en-US" sz="140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系统负责人</a:t>
                      </a:r>
                      <a:r>
                        <a:rPr lang="zh-CN" altLang="en-US" sz="14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、子系统负责人、设备负责人</a:t>
                      </a:r>
                      <a:endParaRPr lang="zh-CN" altLang="zh-CN" sz="1400" kern="100" dirty="0" smtClea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2011-2017</a:t>
                      </a:r>
                      <a:endParaRPr lang="zh-CN" altLang="en-US" sz="14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25D2C-6A94-41F1-85CD-86EC87FF856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6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pPr defTabSz="685800">
              <a:lnSpc>
                <a:spcPct val="90000"/>
              </a:lnSpc>
            </a:pP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CEPC </a:t>
            </a:r>
            <a:r>
              <a:rPr lang="zh-CN" altLang="en-US" sz="3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束流</a:t>
            </a:r>
            <a:r>
              <a:rPr lang="zh-CN" altLang="en-US" sz="320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测量系统总体</a:t>
            </a:r>
            <a:endParaRPr lang="zh-CN" altLang="en-US" sz="3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859557"/>
            <a:ext cx="8229600" cy="3394472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 smtClean="0"/>
              <a:t>CEPC</a:t>
            </a:r>
            <a:r>
              <a:rPr lang="zh-CN" altLang="en-US" sz="2400" dirty="0" smtClean="0"/>
              <a:t>束流测量系统</a:t>
            </a:r>
            <a:r>
              <a:rPr lang="zh-CN" altLang="en-US" sz="2400" dirty="0"/>
              <a:t>：负责束</a:t>
            </a:r>
            <a:r>
              <a:rPr lang="zh-CN" altLang="en-US" sz="2400" dirty="0" smtClean="0"/>
              <a:t>测系统整体</a:t>
            </a:r>
            <a:r>
              <a:rPr lang="zh-CN" altLang="en-US" sz="2400" dirty="0"/>
              <a:t>设计，确定束流测量</a:t>
            </a:r>
            <a:r>
              <a:rPr lang="zh-CN" altLang="en-US" sz="2400" dirty="0" smtClean="0"/>
              <a:t>参数及测量方案，撰写</a:t>
            </a:r>
            <a:r>
              <a:rPr lang="en-US" altLang="zh-CN" sz="2400" dirty="0" smtClean="0"/>
              <a:t>CDR</a:t>
            </a:r>
            <a:r>
              <a:rPr lang="zh-CN" altLang="en-US" sz="2400" dirty="0"/>
              <a:t>，国内国际合作</a:t>
            </a:r>
            <a:r>
              <a:rPr lang="zh-CN" altLang="en-US" sz="2400" dirty="0" smtClean="0"/>
              <a:t>等</a:t>
            </a:r>
            <a:endParaRPr lang="en-US" altLang="zh-CN" sz="2400" dirty="0" smtClean="0"/>
          </a:p>
          <a:p>
            <a:r>
              <a:rPr lang="zh-CN" altLang="en-US" sz="2400" dirty="0" smtClean="0"/>
              <a:t>开展关键技术预研：束流位置测量系统，高灵敏度工作点测量，逐束团反馈系统等。束流位置测量系统取得</a:t>
            </a:r>
            <a:r>
              <a:rPr lang="zh-CN" altLang="en-US" sz="2400" dirty="0" smtClean="0">
                <a:solidFill>
                  <a:srgbClr val="FF0000"/>
                </a:solidFill>
              </a:rPr>
              <a:t>突破进展</a:t>
            </a:r>
            <a:endParaRPr lang="en-US" altLang="zh-CN" sz="2400" dirty="0" smtClean="0">
              <a:solidFill>
                <a:srgbClr val="FF0000"/>
              </a:solidFill>
            </a:endParaRPr>
          </a:p>
          <a:p>
            <a:pPr algn="just"/>
            <a:r>
              <a:rPr lang="zh-CN" altLang="en-US" sz="2400" dirty="0" smtClean="0"/>
              <a:t>利用现有加速器束流条件，开展硬件验证，优化设计方案</a:t>
            </a:r>
            <a:r>
              <a:rPr lang="zh-CN" altLang="en-US" sz="2400" dirty="0"/>
              <a:t>。</a:t>
            </a:r>
            <a:r>
              <a:rPr lang="en-US" altLang="zh-CN" sz="2400" dirty="0" smtClean="0"/>
              <a:t>DDD</a:t>
            </a:r>
            <a:r>
              <a:rPr lang="zh-CN" altLang="en-US" sz="2400" dirty="0"/>
              <a:t> （</a:t>
            </a:r>
            <a:r>
              <a:rPr lang="en-US" altLang="zh-CN" sz="2400" dirty="0"/>
              <a:t> Direct Diode Detect </a:t>
            </a:r>
            <a:r>
              <a:rPr lang="zh-CN" altLang="en-US" sz="2400" dirty="0"/>
              <a:t>）工作点</a:t>
            </a:r>
            <a:r>
              <a:rPr lang="zh-CN" altLang="en-US" sz="2400" dirty="0" smtClean="0"/>
              <a:t>测量和多反馈系统在</a:t>
            </a:r>
            <a:r>
              <a:rPr lang="en-US" altLang="zh-CN" sz="2400" dirty="0" smtClean="0"/>
              <a:t>BEPCII</a:t>
            </a:r>
            <a:r>
              <a:rPr lang="zh-CN" altLang="en-US" sz="2400" dirty="0" smtClean="0"/>
              <a:t>储存环进行束流实验。</a:t>
            </a:r>
            <a:r>
              <a:rPr lang="en-US" altLang="zh-CN" sz="2400" dirty="0" smtClean="0"/>
              <a:t>CEPC</a:t>
            </a:r>
            <a:r>
              <a:rPr lang="zh-CN" altLang="en-US" sz="2400" dirty="0" smtClean="0"/>
              <a:t>束测设备在</a:t>
            </a:r>
            <a:r>
              <a:rPr lang="en-US" altLang="zh-CN" sz="2400" dirty="0" smtClean="0"/>
              <a:t>PAPS</a:t>
            </a:r>
            <a:r>
              <a:rPr lang="zh-CN" altLang="en-US" sz="2400" dirty="0" smtClean="0"/>
              <a:t>束流测试平台进行束流验证。</a:t>
            </a:r>
            <a:endParaRPr lang="zh-CN" altLang="en-US" sz="2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90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197" y="6300"/>
            <a:ext cx="8229600" cy="857250"/>
          </a:xfrm>
        </p:spPr>
        <p:txBody>
          <a:bodyPr/>
          <a:lstStyle/>
          <a:p>
            <a:r>
              <a:rPr lang="en-US" altLang="zh-CN" dirty="0" smtClean="0"/>
              <a:t>CEPC</a:t>
            </a:r>
            <a:r>
              <a:rPr lang="zh-CN" altLang="en-US" dirty="0" smtClean="0"/>
              <a:t>束流测量系统总体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4" y="1695569"/>
            <a:ext cx="1224136" cy="928016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323528" y="785183"/>
            <a:ext cx="1736229" cy="966237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5" y="1667577"/>
            <a:ext cx="1722332" cy="956007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2059757" y="753655"/>
            <a:ext cx="1550098" cy="95601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00999" y="275047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束流位置测量</a:t>
            </a:r>
            <a:endParaRPr lang="zh-CN" altLang="en-US" dirty="0"/>
          </a:p>
        </p:txBody>
      </p:sp>
      <p:pic>
        <p:nvPicPr>
          <p:cNvPr id="9" name="图片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55" y="684360"/>
            <a:ext cx="1439867" cy="983217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53" y="1671802"/>
            <a:ext cx="1358870" cy="10786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2476" y="864148"/>
            <a:ext cx="2316338" cy="134698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0272" y="937027"/>
            <a:ext cx="2207891" cy="176843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30262" y="272431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束流流强测量</a:t>
            </a:r>
            <a:endParaRPr lang="zh-CN" altLang="en-US" dirty="0"/>
          </a:p>
        </p:txBody>
      </p:sp>
      <p:pic>
        <p:nvPicPr>
          <p:cNvPr id="15" name="图片 14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9" t="16955" r="19750" b="49133"/>
          <a:stretch/>
        </p:blipFill>
        <p:spPr bwMode="auto">
          <a:xfrm>
            <a:off x="0" y="3242787"/>
            <a:ext cx="2827655" cy="1162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图片 15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1" t="18035" r="19846" b="52986"/>
          <a:stretch/>
        </p:blipFill>
        <p:spPr bwMode="auto">
          <a:xfrm>
            <a:off x="2771800" y="3412332"/>
            <a:ext cx="2912110" cy="993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1413827" y="4546884"/>
            <a:ext cx="248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同步光束流参数测量</a:t>
            </a:r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26064" y="3093645"/>
            <a:ext cx="2297572" cy="156783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588224" y="4546884"/>
            <a:ext cx="185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工作点测量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4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 bwMode="auto">
          <a:xfrm>
            <a:off x="1187624" y="-20538"/>
            <a:ext cx="6840760" cy="52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+mj-lt"/>
                <a:ea typeface="+mj-ea"/>
                <a:cs typeface="楷体_GB2312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9pPr>
          </a:lstStyle>
          <a:p>
            <a:pPr defTabSz="685800" eaLnBrk="1" hangingPunct="1">
              <a:lnSpc>
                <a:spcPct val="90000"/>
              </a:lnSpc>
              <a:defRPr/>
            </a:pP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储存环束流测量系统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620262"/>
              </p:ext>
            </p:extLst>
          </p:nvPr>
        </p:nvGraphicFramePr>
        <p:xfrm>
          <a:off x="467544" y="483518"/>
          <a:ext cx="8280921" cy="458065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33776"/>
                <a:gridCol w="1182448"/>
                <a:gridCol w="1944216"/>
                <a:gridCol w="2952329"/>
                <a:gridCol w="1368152"/>
              </a:tblGrid>
              <a:tr h="31688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effectLst/>
                          <a:latin typeface="Times New Roman"/>
                          <a:ea typeface="宋体"/>
                        </a:rPr>
                        <a:t>Item</a:t>
                      </a:r>
                      <a:endParaRPr lang="en-US" sz="14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effectLst/>
                          <a:latin typeface="Times New Roman"/>
                          <a:ea typeface="宋体"/>
                        </a:rPr>
                        <a:t>Method</a:t>
                      </a:r>
                      <a:endParaRPr lang="en-US" sz="14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effectLst/>
                          <a:latin typeface="Times New Roman"/>
                          <a:ea typeface="宋体"/>
                        </a:rPr>
                        <a:t>Parameter</a:t>
                      </a:r>
                      <a:endParaRPr lang="en-US" sz="14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effectLst/>
                          <a:latin typeface="Times New Roman"/>
                          <a:ea typeface="宋体"/>
                        </a:rPr>
                        <a:t>Amounts</a:t>
                      </a:r>
                      <a:endParaRPr lang="en-US" sz="14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93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Beam position monitor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Closed orbit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Button electrode BPM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Measurement area (x 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  <a:sym typeface="Symbol"/>
                        </a:rPr>
                        <a:t>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y)</a:t>
                      </a:r>
                      <a:r>
                        <a:rPr lang="zh-CN" alt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±20mm×±10mm</a:t>
                      </a:r>
                      <a:endParaRPr lang="en-US" sz="1000" b="1" dirty="0" smtClean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</a:t>
                      </a:r>
                      <a:r>
                        <a:rPr lang="zh-CN" alt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&lt;0.002mm</a:t>
                      </a:r>
                      <a:endParaRPr lang="en-US" sz="1000" b="1" dirty="0" smtClean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Measurement time of COD</a:t>
                      </a:r>
                      <a:r>
                        <a:rPr lang="zh-CN" alt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&lt; 4 s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2900</a:t>
                      </a:r>
                      <a:endParaRPr lang="en-US" sz="1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53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Bunch by bunch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Button electrode BPM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Measurement area (x 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  <a:sym typeface="Symbol"/>
                        </a:rPr>
                        <a:t>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y)</a:t>
                      </a:r>
                      <a:r>
                        <a:rPr lang="zh-CN" alt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GB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40mm</a:t>
                      </a:r>
                      <a:r>
                        <a:rPr lang="en-GB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×±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20mm</a:t>
                      </a:r>
                      <a:endParaRPr lang="en-US" sz="1000" b="1" dirty="0" smtClean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</a:t>
                      </a:r>
                      <a:r>
                        <a:rPr lang="zh-CN" alt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0.1mm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2900</a:t>
                      </a:r>
                      <a:endParaRPr lang="en-US" sz="1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02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Bunch current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BCM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Measurement range</a:t>
                      </a:r>
                      <a:r>
                        <a:rPr lang="zh-CN" alt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10mA / per bunch</a:t>
                      </a:r>
                      <a:endParaRPr lang="en-US" sz="1000" b="1" dirty="0" smtClean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Relatively </a:t>
                      </a:r>
                      <a:r>
                        <a:rPr lang="en-US" sz="10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precision</a:t>
                      </a:r>
                      <a:r>
                        <a:rPr lang="zh-CN" alt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1/4095</a:t>
                      </a:r>
                      <a:endParaRPr lang="en-US" sz="1000" b="1" dirty="0" smtClean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30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Average current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DCCT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Dynamic measurement range</a:t>
                      </a:r>
                      <a:r>
                        <a:rPr lang="zh-CN" alt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0.0~1.5A</a:t>
                      </a:r>
                      <a:endParaRPr lang="en-US" sz="1000" b="1" dirty="0" smtClean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Linearity</a:t>
                      </a:r>
                      <a:r>
                        <a:rPr lang="zh-CN" alt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0.1 %</a:t>
                      </a:r>
                      <a:endParaRPr lang="en-US" sz="1000" b="1" dirty="0" smtClean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Zero drift: &lt;0.05mA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06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Beam 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size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Double </a:t>
                      </a: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slit interferometer </a:t>
                      </a:r>
                      <a:endParaRPr lang="en-US" sz="1000" b="1" kern="100" dirty="0" smtClean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ray pin hole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Resolution:0.2 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µ</a:t>
                      </a:r>
                      <a:r>
                        <a:rPr lang="en-US" sz="1000" b="1" kern="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20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Beam length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Streak 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camera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Photon intensify interferometer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Resolution:1ps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826"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CN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une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measurement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Frequency 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sweeping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Resolution:0.001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734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DDD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Resolution:0.001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60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Beam loss monitor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PIN-diode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Dynamic range:120 dB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Maximum counting rates≥10 MHz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5800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826"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Feedback system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TFB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Damping time&lt;=0.5*rise time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826">
                <a:tc gridSpan="2"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LFB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Damping time&lt;=0.5*rise time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50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 bwMode="auto">
          <a:xfrm>
            <a:off x="755576" y="0"/>
            <a:ext cx="7344816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+mj-lt"/>
                <a:ea typeface="+mj-ea"/>
                <a:cs typeface="楷体_GB2312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9pPr>
          </a:lstStyle>
          <a:p>
            <a:pPr defTabSz="685800" eaLnBrk="1" hangingPunct="1">
              <a:lnSpc>
                <a:spcPct val="90000"/>
              </a:lnSpc>
              <a:defRPr/>
            </a:pP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增强器束流测量系统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457328"/>
              </p:ext>
            </p:extLst>
          </p:nvPr>
        </p:nvGraphicFramePr>
        <p:xfrm>
          <a:off x="539551" y="638175"/>
          <a:ext cx="7920881" cy="424981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834308"/>
                <a:gridCol w="2372990"/>
                <a:gridCol w="2713052"/>
                <a:gridCol w="1000531"/>
              </a:tblGrid>
              <a:tr h="3602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effectLst/>
                          <a:latin typeface="Times New Roman"/>
                          <a:ea typeface="宋体"/>
                        </a:rPr>
                        <a:t>Item</a:t>
                      </a:r>
                      <a:endParaRPr lang="en-US" sz="14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effectLst/>
                          <a:latin typeface="Times New Roman"/>
                          <a:ea typeface="宋体"/>
                        </a:rPr>
                        <a:t>Method</a:t>
                      </a:r>
                      <a:endParaRPr lang="en-US" sz="14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effectLst/>
                          <a:latin typeface="Times New Roman"/>
                          <a:ea typeface="宋体"/>
                        </a:rPr>
                        <a:t>Parameter</a:t>
                      </a:r>
                      <a:endParaRPr lang="en-US" sz="14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effectLst/>
                          <a:latin typeface="Times New Roman"/>
                          <a:ea typeface="宋体"/>
                        </a:rPr>
                        <a:t>Amounts</a:t>
                      </a:r>
                      <a:endParaRPr lang="en-US" sz="14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72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Beam position monitor</a:t>
                      </a:r>
                      <a:endParaRPr lang="en-US" sz="1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Button electrode BPM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Measurement area (x 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  <a:sym typeface="Symbol"/>
                        </a:rPr>
                        <a:t>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y)</a:t>
                      </a:r>
                      <a:r>
                        <a:rPr lang="zh-CN" alt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±20mm×±10mm</a:t>
                      </a:r>
                      <a:endParaRPr lang="en-US" sz="1000" b="1" dirty="0" smtClean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</a:t>
                      </a:r>
                      <a:r>
                        <a:rPr lang="zh-CN" alt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&lt;0.002mm</a:t>
                      </a:r>
                      <a:endParaRPr lang="en-US" sz="1000" b="1" dirty="0" smtClean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Measurement time of COD</a:t>
                      </a:r>
                      <a:r>
                        <a:rPr lang="zh-CN" alt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&lt; 4 s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1808</a:t>
                      </a:r>
                      <a:endParaRPr lang="en-US" sz="1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9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Bunch current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BCM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Measurement range</a:t>
                      </a:r>
                      <a:r>
                        <a:rPr lang="zh-CN" alt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10mA / per bunch</a:t>
                      </a:r>
                      <a:endParaRPr lang="en-US" sz="1000" b="1" dirty="0" smtClean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Relatively </a:t>
                      </a:r>
                      <a:r>
                        <a:rPr lang="en-US" sz="10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precision</a:t>
                      </a:r>
                      <a:r>
                        <a:rPr lang="zh-CN" alt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1/4095</a:t>
                      </a:r>
                      <a:endParaRPr lang="en-US" sz="1000" b="1" dirty="0" smtClean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3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Average current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DCCT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Dynamic measurement range</a:t>
                      </a:r>
                      <a:r>
                        <a:rPr lang="zh-CN" alt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0.0~1.5A</a:t>
                      </a:r>
                      <a:endParaRPr lang="en-US" sz="1000" b="1" dirty="0" smtClean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Linearity</a:t>
                      </a:r>
                      <a:r>
                        <a:rPr lang="zh-CN" alt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0.1 %</a:t>
                      </a:r>
                      <a:endParaRPr lang="en-US" sz="1000" b="1" dirty="0" smtClean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Zero drift: &lt;0.05mA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7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Beam 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size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Double </a:t>
                      </a: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slit interferometer </a:t>
                      </a:r>
                      <a:endParaRPr lang="en-US" sz="1000" b="1" kern="100" dirty="0" smtClean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ray pin hole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Resolution:0.2 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µ</a:t>
                      </a:r>
                      <a:r>
                        <a:rPr lang="en-US" sz="1000" b="1" kern="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8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Beam length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Streak 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camera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Photon intensify interferometer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Resolution:1ps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29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CN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une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measurement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Frequency </a:t>
                      </a: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sweeping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Resolution:0.001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DDD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Resolution:0.001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0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Beam loss monitor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altLang="zh-CN" sz="10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Quartz </a:t>
                      </a:r>
                      <a:r>
                        <a:rPr lang="en-GB" altLang="zh-CN" sz="1000" b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fiber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Dynamic range:120 dB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Maximum counting rates≥10 MHz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400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0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Feedback system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TFB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Damping time&lt;=0.5*rise time</a:t>
                      </a: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36741" marR="367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E7C7-924B-4609-A2AE-E850F3D7EFB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34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2036</TotalTime>
  <Words>1691</Words>
  <Application>Microsoft Office PowerPoint</Application>
  <PresentationFormat>全屏显示(16:9)</PresentationFormat>
  <Paragraphs>342</Paragraphs>
  <Slides>25</Slides>
  <Notes>5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8" baseType="lpstr">
      <vt:lpstr>Office 主题​​</vt:lpstr>
      <vt:lpstr>2_Office 主题​​</vt:lpstr>
      <vt:lpstr>Visio</vt:lpstr>
      <vt:lpstr>粒子物理前沿卓越中心2018年度考评报告</vt:lpstr>
      <vt:lpstr>个人简历</vt:lpstr>
      <vt:lpstr>研究方向</vt:lpstr>
      <vt:lpstr>研究方向</vt:lpstr>
      <vt:lpstr>参与项目</vt:lpstr>
      <vt:lpstr>CEPC 束流测量系统总体</vt:lpstr>
      <vt:lpstr>CEPC束流测量系统总体</vt:lpstr>
      <vt:lpstr>PowerPoint 演示文稿</vt:lpstr>
      <vt:lpstr>PowerPoint 演示文稿</vt:lpstr>
      <vt:lpstr>CEPC 关键束流测量技术预研</vt:lpstr>
      <vt:lpstr>束流位置测量电子学研制</vt:lpstr>
      <vt:lpstr>射频电子学</vt:lpstr>
      <vt:lpstr>数字电子学</vt:lpstr>
      <vt:lpstr>数据处理算法</vt:lpstr>
      <vt:lpstr>对比测试@实验室条件</vt:lpstr>
      <vt:lpstr>测试结果@实验室条件</vt:lpstr>
      <vt:lpstr>PowerPoint 演示文稿</vt:lpstr>
      <vt:lpstr>PowerPoint 演示文稿</vt:lpstr>
      <vt:lpstr>束流位置测量电子学研制</vt:lpstr>
      <vt:lpstr>关键子系统预研</vt:lpstr>
      <vt:lpstr>PAPS 束流测试实验室</vt:lpstr>
      <vt:lpstr>BEPCII束流测量系统运行及升级</vt:lpstr>
      <vt:lpstr>文章及会议报告</vt:lpstr>
      <vt:lpstr>工作计划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DELL</cp:lastModifiedBy>
  <cp:revision>77</cp:revision>
  <dcterms:created xsi:type="dcterms:W3CDTF">2018-11-17T14:52:44Z</dcterms:created>
  <dcterms:modified xsi:type="dcterms:W3CDTF">2018-11-23T06:58:18Z</dcterms:modified>
</cp:coreProperties>
</file>