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410" r:id="rId2"/>
    <p:sldId id="628" r:id="rId3"/>
    <p:sldId id="675" r:id="rId4"/>
    <p:sldId id="691" r:id="rId5"/>
    <p:sldId id="652" r:id="rId6"/>
    <p:sldId id="668" r:id="rId7"/>
    <p:sldId id="676" r:id="rId8"/>
    <p:sldId id="678" r:id="rId9"/>
    <p:sldId id="669" r:id="rId10"/>
    <p:sldId id="670" r:id="rId11"/>
    <p:sldId id="679" r:id="rId12"/>
    <p:sldId id="682" r:id="rId13"/>
    <p:sldId id="680" r:id="rId14"/>
    <p:sldId id="662" r:id="rId15"/>
    <p:sldId id="673" r:id="rId16"/>
    <p:sldId id="683" r:id="rId17"/>
    <p:sldId id="684" r:id="rId18"/>
    <p:sldId id="687" r:id="rId19"/>
    <p:sldId id="665" r:id="rId20"/>
    <p:sldId id="690" r:id="rId21"/>
    <p:sldId id="677" r:id="rId22"/>
    <p:sldId id="685" r:id="rId23"/>
    <p:sldId id="692" r:id="rId24"/>
    <p:sldId id="681" r:id="rId25"/>
    <p:sldId id="686" r:id="rId26"/>
    <p:sldId id="688" r:id="rId27"/>
  </p:sldIdLst>
  <p:sldSz cx="9144000" cy="6858000" type="screen4x3"/>
  <p:notesSz cx="6797675" cy="9928225"/>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FFFF"/>
    <a:srgbClr val="00A7FA"/>
    <a:srgbClr val="EEB500"/>
    <a:srgbClr val="FF9900"/>
    <a:srgbClr val="FFCC00"/>
    <a:srgbClr val="00A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9" autoAdjust="0"/>
    <p:restoredTop sz="85423" autoAdjust="0"/>
  </p:normalViewPr>
  <p:slideViewPr>
    <p:cSldViewPr>
      <p:cViewPr varScale="1">
        <p:scale>
          <a:sx n="78" d="100"/>
          <a:sy n="78" d="100"/>
        </p:scale>
        <p:origin x="1591"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A660E532-D1D0-4BC8-BAD9-D64A936D8121}" type="datetimeFigureOut">
              <a:rPr lang="zh-CN" altLang="en-US" smtClean="0"/>
              <a:t>2018/11/23</a:t>
            </a:fld>
            <a:endParaRPr lang="zh-CN" altLang="en-US"/>
          </a:p>
        </p:txBody>
      </p:sp>
      <p:sp>
        <p:nvSpPr>
          <p:cNvPr id="4" name="页脚占位符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F94BD20C-BD70-45BA-AC32-31D3D02BE1B7}" type="slidenum">
              <a:rPr lang="zh-CN" altLang="en-US" smtClean="0"/>
              <a:t>‹#›</a:t>
            </a:fld>
            <a:endParaRPr lang="zh-CN" altLang="en-US"/>
          </a:p>
        </p:txBody>
      </p:sp>
    </p:spTree>
    <p:extLst>
      <p:ext uri="{BB962C8B-B14F-4D97-AF65-F5344CB8AC3E}">
        <p14:creationId xmlns:p14="http://schemas.microsoft.com/office/powerpoint/2010/main" val="2764983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C9EDA7C-EDC1-4573-A39D-F1471709185D}" type="datetimeFigureOut">
              <a:rPr lang="zh-CN" altLang="en-US"/>
              <a:pPr>
                <a:defRPr/>
              </a:pPr>
              <a:t>2018/11/23</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F4E7F45-9E4F-4867-98CF-DC8088E36FA3}" type="slidenum">
              <a:rPr lang="zh-CN" altLang="en-US"/>
              <a:pPr>
                <a:defRPr/>
              </a:pPr>
              <a:t>‹#›</a:t>
            </a:fld>
            <a:endParaRPr lang="zh-CN" altLang="en-US"/>
          </a:p>
        </p:txBody>
      </p:sp>
    </p:spTree>
    <p:extLst>
      <p:ext uri="{BB962C8B-B14F-4D97-AF65-F5344CB8AC3E}">
        <p14:creationId xmlns:p14="http://schemas.microsoft.com/office/powerpoint/2010/main" val="259682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F4E7F45-9E4F-4867-98CF-DC8088E36FA3}" type="slidenum">
              <a:rPr lang="zh-CN" altLang="en-US" smtClean="0"/>
              <a:pPr>
                <a:defRPr/>
              </a:pPr>
              <a:t>2</a:t>
            </a:fld>
            <a:endParaRPr lang="zh-CN" altLang="en-US"/>
          </a:p>
        </p:txBody>
      </p:sp>
    </p:spTree>
    <p:extLst>
      <p:ext uri="{BB962C8B-B14F-4D97-AF65-F5344CB8AC3E}">
        <p14:creationId xmlns:p14="http://schemas.microsoft.com/office/powerpoint/2010/main" val="5757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6CAE43-ACC3-46A2-B54E-1BDE2F67173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27273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F4E7F45-9E4F-4867-98CF-DC8088E36FA3}" type="slidenum">
              <a:rPr lang="zh-CN" altLang="en-US" smtClean="0"/>
              <a:pPr>
                <a:defRPr/>
              </a:pPr>
              <a:t>26</a:t>
            </a:fld>
            <a:endParaRPr lang="zh-CN" altLang="en-US"/>
          </a:p>
        </p:txBody>
      </p:sp>
    </p:spTree>
    <p:extLst>
      <p:ext uri="{BB962C8B-B14F-4D97-AF65-F5344CB8AC3E}">
        <p14:creationId xmlns:p14="http://schemas.microsoft.com/office/powerpoint/2010/main" val="92105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图片 5" descr="PPT标题页模板副本2.jpg"/>
          <p:cNvPicPr>
            <a:picLocks noChangeAspect="1"/>
          </p:cNvPicPr>
          <p:nvPr userDrawn="1"/>
        </p:nvPicPr>
        <p:blipFill>
          <a:blip r:embed="rId2"/>
          <a:srcRect/>
          <a:stretch>
            <a:fillRect/>
          </a:stretch>
        </p:blipFill>
        <p:spPr bwMode="auto">
          <a:xfrm>
            <a:off x="0" y="-6350"/>
            <a:ext cx="9144000" cy="6864350"/>
          </a:xfrm>
          <a:prstGeom prst="rect">
            <a:avLst/>
          </a:prstGeom>
          <a:noFill/>
          <a:ln w="9525">
            <a:noFill/>
            <a:miter lim="800000"/>
            <a:headEnd/>
            <a:tailEnd/>
          </a:ln>
        </p:spPr>
      </p:pic>
      <p:sp>
        <p:nvSpPr>
          <p:cNvPr id="3" name="副标题 2"/>
          <p:cNvSpPr>
            <a:spLocks noGrp="1"/>
          </p:cNvSpPr>
          <p:nvPr>
            <p:ph type="subTitle" idx="1"/>
          </p:nvPr>
        </p:nvSpPr>
        <p:spPr>
          <a:xfrm>
            <a:off x="1331640" y="5107632"/>
            <a:ext cx="6400800" cy="98566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2" name="标题 1"/>
          <p:cNvSpPr>
            <a:spLocks noGrp="1"/>
          </p:cNvSpPr>
          <p:nvPr>
            <p:ph type="ctrTitle"/>
          </p:nvPr>
        </p:nvSpPr>
        <p:spPr>
          <a:xfrm>
            <a:off x="395536" y="1094879"/>
            <a:ext cx="8424936" cy="1470025"/>
          </a:xfrm>
        </p:spPr>
        <p:txBody>
          <a:bodyPr/>
          <a:lstStyle>
            <a:lvl1pPr algn="ctr">
              <a:defRPr sz="5400" b="1" cap="none" spc="0">
                <a:ln w="17780" cmpd="sng">
                  <a:solidFill>
                    <a:srgbClr val="FFFFFF"/>
                  </a:solidFill>
                  <a:prstDash val="solid"/>
                  <a:miter lim="800000"/>
                </a:ln>
                <a:solidFill>
                  <a:srgbClr val="EEB500"/>
                </a:solidFill>
                <a:effectLst>
                  <a:outerShdw blurRad="50800" algn="tl" rotWithShape="0">
                    <a:srgbClr val="000000"/>
                  </a:outerShdw>
                </a:effectLst>
              </a:defRPr>
            </a:lvl1pPr>
          </a:lstStyle>
          <a:p>
            <a:r>
              <a:rPr lang="zh-CN" altLang="en-US" dirty="0" smtClean="0"/>
              <a:t>单击此处编辑母版标题样式</a:t>
            </a:r>
            <a:endParaRPr lang="zh-CN" altLang="en-US" dirty="0"/>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92150"/>
            <a:ext cx="205740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92150"/>
            <a:ext cx="601980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150"/>
            <a:ext cx="8229600" cy="6492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28596" y="142852"/>
            <a:ext cx="8319868" cy="714380"/>
          </a:xfrm>
        </p:spPr>
        <p:txBody>
          <a:bodyPr/>
          <a:lstStyle>
            <a:lvl1pPr algn="l">
              <a:defRPr b="1">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214422"/>
            <a:ext cx="8229600" cy="4911741"/>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fld id="{C8A1B642-96BA-4221-9CE2-FA7E6E976701}" type="slidenum">
              <a:rPr lang="en-US" altLang="zh-CN"/>
              <a:pPr>
                <a:defRPr/>
              </a:pPr>
              <a:t>‹#›</a:t>
            </a:fld>
            <a:endParaRPr lang="en-US" altLang="zh-CN"/>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8" name="页脚占位符 7"/>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4" name="页脚占位符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3" name="页脚占位符 2"/>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fld id="{65DDB52C-F51D-4B53-B0E6-A0C2FAA4B3F2}" type="slidenum">
              <a:rPr lang="en-US" altLang="zh-CN"/>
              <a:pPr>
                <a:defRPr/>
              </a:pPr>
              <a:t>‹#›</a:t>
            </a:fld>
            <a:endParaRPr lang="en-US" altLang="zh-CN"/>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3" descr="PPT标题页模板副本3.jpg"/>
          <p:cNvPicPr>
            <a:picLocks noChangeAspect="1"/>
          </p:cNvPicPr>
          <p:nvPr/>
        </p:nvPicPr>
        <p:blipFill>
          <a:blip r:embed="rId14"/>
          <a:srcRect/>
          <a:stretch>
            <a:fillRect/>
          </a:stretch>
        </p:blipFill>
        <p:spPr bwMode="auto">
          <a:xfrm>
            <a:off x="3175" y="0"/>
            <a:ext cx="913765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65113"/>
            <a:ext cx="8229600"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3"/>
          <p:cNvSpPr>
            <a:spLocks noGrp="1" noChangeArrowheads="1"/>
          </p:cNvSpPr>
          <p:nvPr>
            <p:ph type="body" idx="1"/>
          </p:nvPr>
        </p:nvSpPr>
        <p:spPr bwMode="auto">
          <a:xfrm>
            <a:off x="457200" y="1285875"/>
            <a:ext cx="8229600" cy="4840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3" name="灯片编号占位符 5"/>
          <p:cNvSpPr txBox="1">
            <a:spLocks/>
          </p:cNvSpPr>
          <p:nvPr/>
        </p:nvSpPr>
        <p:spPr>
          <a:xfrm>
            <a:off x="285750" y="6597650"/>
            <a:ext cx="500063" cy="260350"/>
          </a:xfrm>
          <a:prstGeom prst="rect">
            <a:avLst/>
          </a:prstGeom>
          <a:solidFill>
            <a:schemeClr val="bg1"/>
          </a:solidFill>
        </p:spPr>
        <p:txBody>
          <a:bodyPr anchor="ctr" anchorCtr="1"/>
          <a:lstStyle>
            <a:lvl1pPr>
              <a:defRPr/>
            </a:lvl1pPr>
          </a:lstStyle>
          <a:p>
            <a:pPr fontAlgn="auto">
              <a:spcBef>
                <a:spcPts val="0"/>
              </a:spcBef>
              <a:spcAft>
                <a:spcPts val="0"/>
              </a:spcAft>
              <a:defRPr/>
            </a:pPr>
            <a:fld id="{4FAE55A9-6D9B-4CD1-B774-1DD214A7F4FF}" type="slidenum">
              <a:rPr lang="en-US" altLang="zh-CN" smtClean="0">
                <a:latin typeface="+mn-lt"/>
                <a:ea typeface="+mn-ea"/>
              </a:rPr>
              <a:pPr fontAlgn="auto">
                <a:spcBef>
                  <a:spcPts val="0"/>
                </a:spcBef>
                <a:spcAft>
                  <a:spcPts val="0"/>
                </a:spcAft>
                <a:defRPr/>
              </a:pPr>
              <a:t>‹#›</a:t>
            </a:fld>
            <a:r>
              <a:rPr lang="en-US" altLang="zh-CN" dirty="0" smtClean="0">
                <a:latin typeface="+mn-lt"/>
                <a:ea typeface="+mn-ea"/>
              </a:rPr>
              <a:t>   </a:t>
            </a:r>
            <a:endParaRPr lang="en-US" altLang="zh-CN" dirty="0">
              <a:latin typeface="+mn-lt"/>
              <a:ea typeface="+mn-ea"/>
            </a:endParaRPr>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ransition spd="med">
    <p:zoom/>
  </p:transition>
  <p:hf hdr="0" ftr="0" dt="0"/>
  <p:txStyles>
    <p:titleStyle>
      <a:lvl1pPr algn="l" rtl="0" eaLnBrk="0" fontAlgn="base" hangingPunct="0">
        <a:spcBef>
          <a:spcPct val="0"/>
        </a:spcBef>
        <a:spcAft>
          <a:spcPct val="0"/>
        </a:spcAft>
        <a:defRPr lang="zh-CN" altLang="en-US" sz="3600" b="1" dirty="0">
          <a:solidFill>
            <a:schemeClr val="bg1"/>
          </a:solidFill>
          <a:latin typeface="微软雅黑" pitchFamily="34" charset="-122"/>
          <a:ea typeface="微软雅黑" pitchFamily="34" charset="-122"/>
          <a:cs typeface="+mj-cs"/>
        </a:defRPr>
      </a:lvl1pPr>
      <a:lvl2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2pPr>
      <a:lvl3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3pPr>
      <a:lvl4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4pPr>
      <a:lvl5pPr algn="l" rtl="0" eaLnBrk="0" fontAlgn="base" hangingPunct="0">
        <a:spcBef>
          <a:spcPct val="0"/>
        </a:spcBef>
        <a:spcAft>
          <a:spcPct val="0"/>
        </a:spcAft>
        <a:defRPr sz="3600" b="1">
          <a:solidFill>
            <a:schemeClr val="bg1"/>
          </a:solidFill>
          <a:latin typeface="微软雅黑" pitchFamily="34" charset="-122"/>
          <a:ea typeface="微软雅黑" pitchFamily="34" charset="-122"/>
        </a:defRPr>
      </a:lvl5pPr>
      <a:lvl6pPr marL="457200" algn="ctr" rtl="0" fontAlgn="base">
        <a:spcBef>
          <a:spcPct val="0"/>
        </a:spcBef>
        <a:spcAft>
          <a:spcPct val="0"/>
        </a:spcAft>
        <a:defRPr sz="3600" b="1">
          <a:solidFill>
            <a:srgbClr val="FF3300"/>
          </a:solidFill>
          <a:latin typeface="Arial" pitchFamily="34" charset="0"/>
          <a:ea typeface="华文新魏" pitchFamily="2" charset="-122"/>
        </a:defRPr>
      </a:lvl6pPr>
      <a:lvl7pPr marL="914400" algn="ctr" rtl="0" fontAlgn="base">
        <a:spcBef>
          <a:spcPct val="0"/>
        </a:spcBef>
        <a:spcAft>
          <a:spcPct val="0"/>
        </a:spcAft>
        <a:defRPr sz="3600" b="1">
          <a:solidFill>
            <a:srgbClr val="FF3300"/>
          </a:solidFill>
          <a:latin typeface="Arial" pitchFamily="34" charset="0"/>
          <a:ea typeface="华文新魏" pitchFamily="2" charset="-122"/>
        </a:defRPr>
      </a:lvl7pPr>
      <a:lvl8pPr marL="1371600" algn="ctr" rtl="0" fontAlgn="base">
        <a:spcBef>
          <a:spcPct val="0"/>
        </a:spcBef>
        <a:spcAft>
          <a:spcPct val="0"/>
        </a:spcAft>
        <a:defRPr sz="3600" b="1">
          <a:solidFill>
            <a:srgbClr val="FF3300"/>
          </a:solidFill>
          <a:latin typeface="Arial" pitchFamily="34" charset="0"/>
          <a:ea typeface="华文新魏" pitchFamily="2" charset="-122"/>
        </a:defRPr>
      </a:lvl8pPr>
      <a:lvl9pPr marL="1828800" algn="ctr" rtl="0" fontAlgn="base">
        <a:spcBef>
          <a:spcPct val="0"/>
        </a:spcBef>
        <a:spcAft>
          <a:spcPct val="0"/>
        </a:spcAft>
        <a:defRPr sz="3600" b="1">
          <a:solidFill>
            <a:srgbClr val="FF3300"/>
          </a:solidFill>
          <a:latin typeface="Arial" pitchFamily="34" charset="0"/>
          <a:ea typeface="华文新魏" pitchFamily="2" charset="-122"/>
        </a:defRPr>
      </a:lvl9pPr>
    </p:titleStyle>
    <p:bodyStyle>
      <a:lvl1pPr marL="342900" indent="-342900" algn="l" rtl="0" eaLnBrk="0" fontAlgn="base" hangingPunct="0">
        <a:spcBef>
          <a:spcPct val="10000"/>
        </a:spcBef>
        <a:spcAft>
          <a:spcPct val="30000"/>
        </a:spcAft>
        <a:buClr>
          <a:srgbClr val="FFC000"/>
        </a:buClr>
        <a:buSzPct val="80000"/>
        <a:buFont typeface="Wingdings" pitchFamily="2" charset="2"/>
        <a:buChar char="n"/>
        <a:defRPr sz="2600" b="1">
          <a:solidFill>
            <a:schemeClr val="tx1"/>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80000"/>
        <a:buFont typeface="Wingdings" pitchFamily="2" charset="2"/>
        <a:buChar char="n"/>
        <a:defRPr sz="2400">
          <a:solidFill>
            <a:schemeClr val="accent2"/>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宋体" pitchFamily="2" charset="-122"/>
        </a:defRPr>
      </a:lvl6pPr>
      <a:lvl7pPr marL="2971800" indent="-228600" algn="l" rtl="0" fontAlgn="base">
        <a:spcBef>
          <a:spcPct val="20000"/>
        </a:spcBef>
        <a:spcAft>
          <a:spcPct val="0"/>
        </a:spcAft>
        <a:buChar char="»"/>
        <a:defRPr sz="2000">
          <a:solidFill>
            <a:schemeClr val="tx1"/>
          </a:solidFill>
          <a:latin typeface="+mn-lt"/>
          <a:ea typeface="宋体" pitchFamily="2" charset="-122"/>
        </a:defRPr>
      </a:lvl7pPr>
      <a:lvl8pPr marL="3429000" indent="-228600" algn="l" rtl="0" fontAlgn="base">
        <a:spcBef>
          <a:spcPct val="20000"/>
        </a:spcBef>
        <a:spcAft>
          <a:spcPct val="0"/>
        </a:spcAft>
        <a:buChar char="»"/>
        <a:defRPr sz="2000">
          <a:solidFill>
            <a:schemeClr val="tx1"/>
          </a:solidFill>
          <a:latin typeface="+mn-lt"/>
          <a:ea typeface="宋体" pitchFamily="2" charset="-122"/>
        </a:defRPr>
      </a:lvl8pPr>
      <a:lvl9pPr marL="3886200"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副标题 4"/>
          <p:cNvSpPr>
            <a:spLocks noGrp="1"/>
          </p:cNvSpPr>
          <p:nvPr>
            <p:ph type="subTitle" idx="1"/>
          </p:nvPr>
        </p:nvSpPr>
        <p:spPr>
          <a:xfrm>
            <a:off x="467544" y="4437112"/>
            <a:ext cx="8316416" cy="2304256"/>
          </a:xfrm>
        </p:spPr>
        <p:txBody>
          <a:bodyPr/>
          <a:lstStyle/>
          <a:p>
            <a:pPr eaLnBrk="1" hangingPunct="1"/>
            <a:r>
              <a:rPr lang="zh-CN" altLang="en-US" sz="2800" dirty="0"/>
              <a:t>李玉峰</a:t>
            </a:r>
            <a:endParaRPr lang="en-US" altLang="zh-CN" sz="2800" dirty="0"/>
          </a:p>
          <a:p>
            <a:pPr eaLnBrk="1" hangingPunct="1"/>
            <a:r>
              <a:rPr lang="zh-CN" altLang="en-US" sz="2800" dirty="0" smtClean="0"/>
              <a:t>中科院高能物理所</a:t>
            </a:r>
            <a:endParaRPr lang="en-US" altLang="zh-CN" sz="2800" dirty="0" smtClean="0"/>
          </a:p>
          <a:p>
            <a:pPr eaLnBrk="1" hangingPunct="1"/>
            <a:endParaRPr lang="en-US" altLang="zh-CN" sz="1400" i="1" dirty="0" smtClean="0"/>
          </a:p>
          <a:p>
            <a:pPr eaLnBrk="1" hangingPunct="1"/>
            <a:r>
              <a:rPr lang="en-US" altLang="zh-CN" sz="2400" dirty="0" smtClean="0"/>
              <a:t>2018-11-23@</a:t>
            </a:r>
            <a:r>
              <a:rPr lang="zh-CN" altLang="en-US" sz="2400" dirty="0" smtClean="0"/>
              <a:t>北京</a:t>
            </a:r>
            <a:endParaRPr lang="zh-CN" altLang="en-US" sz="2400" dirty="0"/>
          </a:p>
        </p:txBody>
      </p:sp>
      <p:sp>
        <p:nvSpPr>
          <p:cNvPr id="4" name="标题 3"/>
          <p:cNvSpPr>
            <a:spLocks noGrp="1"/>
          </p:cNvSpPr>
          <p:nvPr>
            <p:ph type="ctrTitle"/>
          </p:nvPr>
        </p:nvSpPr>
        <p:spPr>
          <a:xfrm>
            <a:off x="0" y="380504"/>
            <a:ext cx="9144000" cy="1470025"/>
          </a:xfrm>
        </p:spPr>
        <p:txBody>
          <a:bodyPr/>
          <a:lstStyle/>
          <a:p>
            <a:pPr eaLnBrk="1" hangingPunct="1">
              <a:defRPr/>
            </a:pPr>
            <a:r>
              <a:rPr lang="zh-CN" altLang="en-US" sz="4000" dirty="0" smtClean="0">
                <a:solidFill>
                  <a:schemeClr val="tx1"/>
                </a:solidFill>
                <a:effectLst/>
              </a:rPr>
              <a:t>卓越</a:t>
            </a:r>
            <a:r>
              <a:rPr lang="zh-CN" altLang="en-US" sz="4000" dirty="0">
                <a:solidFill>
                  <a:schemeClr val="tx1"/>
                </a:solidFill>
                <a:effectLst/>
              </a:rPr>
              <a:t>创新</a:t>
            </a:r>
            <a:r>
              <a:rPr lang="zh-CN" altLang="en-US" sz="4000" dirty="0" smtClean="0">
                <a:solidFill>
                  <a:schemeClr val="tx1"/>
                </a:solidFill>
                <a:effectLst/>
              </a:rPr>
              <a:t>中心青年骨干评审</a:t>
            </a:r>
            <a:r>
              <a:rPr lang="en-US" altLang="zh-CN" sz="4000" dirty="0" smtClean="0">
                <a:solidFill>
                  <a:schemeClr val="tx1"/>
                </a:solidFill>
                <a:effectLst/>
              </a:rPr>
              <a:t/>
            </a:r>
            <a:br>
              <a:rPr lang="en-US" altLang="zh-CN" sz="4000" dirty="0" smtClean="0">
                <a:solidFill>
                  <a:schemeClr val="tx1"/>
                </a:solidFill>
                <a:effectLst/>
              </a:rPr>
            </a:br>
            <a:r>
              <a:rPr lang="zh-CN" altLang="en-US" sz="3200" dirty="0">
                <a:solidFill>
                  <a:srgbClr val="FF0000"/>
                </a:solidFill>
                <a:effectLst/>
              </a:rPr>
              <a:t>年度</a:t>
            </a:r>
            <a:r>
              <a:rPr lang="zh-CN" altLang="en-US" sz="4000" dirty="0">
                <a:solidFill>
                  <a:srgbClr val="0000FF"/>
                </a:solidFill>
                <a:effectLst/>
              </a:rPr>
              <a:t>工作报告</a:t>
            </a:r>
            <a:endParaRPr lang="en-US" altLang="zh-CN" sz="4000" dirty="0">
              <a:solidFill>
                <a:srgbClr val="0000FF"/>
              </a:solidFill>
              <a:effectLst/>
            </a:endParaRPr>
          </a:p>
        </p:txBody>
      </p:sp>
    </p:spTree>
  </p:cSld>
  <p:clrMapOvr>
    <a:masterClrMapping/>
  </p:clrMapOvr>
  <p:transition spd="med" advTm="7118">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23528" y="142852"/>
            <a:ext cx="8607900" cy="714380"/>
          </a:xfrm>
        </p:spPr>
        <p:txBody>
          <a:bodyPr/>
          <a:lstStyle/>
          <a:p>
            <a:pPr algn="just"/>
            <a:r>
              <a:rPr lang="zh-CN" altLang="en-US" sz="2800" kern="1200" dirty="0" smtClean="0"/>
              <a:t>反应堆中微子束流与能谱：</a:t>
            </a:r>
            <a:r>
              <a:rPr lang="zh-CN" altLang="en-US" sz="2800" kern="1200" dirty="0" smtClean="0">
                <a:solidFill>
                  <a:srgbClr val="FF0000"/>
                </a:solidFill>
              </a:rPr>
              <a:t>基于实验数据的分析</a:t>
            </a:r>
            <a:endParaRPr lang="zh-CN" altLang="en-US" sz="2800" kern="1200" dirty="0">
              <a:solidFill>
                <a:srgbClr val="FF0000"/>
              </a:solidFill>
            </a:endParaRPr>
          </a:p>
        </p:txBody>
      </p:sp>
      <p:sp>
        <p:nvSpPr>
          <p:cNvPr id="6" name="矩形 5"/>
          <p:cNvSpPr/>
          <p:nvPr/>
        </p:nvSpPr>
        <p:spPr>
          <a:xfrm>
            <a:off x="140563" y="1124744"/>
            <a:ext cx="5151517" cy="5509200"/>
          </a:xfrm>
          <a:prstGeom prst="rect">
            <a:avLst/>
          </a:prstGeom>
        </p:spPr>
        <p:txBody>
          <a:bodyPr wrap="square">
            <a:spAutoFit/>
          </a:bodyPr>
          <a:lstStyle/>
          <a:p>
            <a:r>
              <a:rPr lang="zh-CN" altLang="en-US" b="1" dirty="0" smtClean="0">
                <a:solidFill>
                  <a:srgbClr val="0000FF"/>
                </a:solidFill>
                <a:latin typeface="微软雅黑" pitchFamily="34" charset="-122"/>
                <a:ea typeface="微软雅黑" pitchFamily="34" charset="-122"/>
              </a:rPr>
              <a:t>联合分析反应堆</a:t>
            </a:r>
            <a:r>
              <a:rPr lang="en-US" altLang="zh-CN" b="1" dirty="0" smtClean="0">
                <a:solidFill>
                  <a:srgbClr val="0000FF"/>
                </a:solidFill>
                <a:latin typeface="微软雅黑" pitchFamily="34" charset="-122"/>
                <a:ea typeface="微软雅黑" pitchFamily="34" charset="-122"/>
              </a:rPr>
              <a:t>rates</a:t>
            </a:r>
            <a:r>
              <a:rPr lang="zh-CN" altLang="en-US" b="1" dirty="0" smtClean="0">
                <a:solidFill>
                  <a:srgbClr val="0000FF"/>
                </a:solidFill>
                <a:latin typeface="微软雅黑" pitchFamily="34" charset="-122"/>
                <a:ea typeface="微软雅黑" pitchFamily="34" charset="-122"/>
              </a:rPr>
              <a:t>、</a:t>
            </a:r>
            <a:r>
              <a:rPr lang="en-US" altLang="zh-CN" b="1" dirty="0" smtClean="0">
                <a:solidFill>
                  <a:srgbClr val="0000FF"/>
                </a:solidFill>
                <a:latin typeface="微软雅黑" pitchFamily="34" charset="-122"/>
                <a:ea typeface="微软雅黑" pitchFamily="34" charset="-122"/>
              </a:rPr>
              <a:t>evolution</a:t>
            </a:r>
            <a:r>
              <a:rPr lang="zh-CN" altLang="en-US" b="1" dirty="0" smtClean="0">
                <a:solidFill>
                  <a:srgbClr val="0000FF"/>
                </a:solidFill>
                <a:latin typeface="微软雅黑" pitchFamily="34" charset="-122"/>
                <a:ea typeface="微软雅黑" pitchFamily="34" charset="-122"/>
              </a:rPr>
              <a:t>、</a:t>
            </a:r>
            <a:r>
              <a:rPr lang="en-US" altLang="zh-CN" b="1" dirty="0" smtClean="0">
                <a:solidFill>
                  <a:srgbClr val="0000FF"/>
                </a:solidFill>
                <a:latin typeface="微软雅黑" pitchFamily="34" charset="-122"/>
                <a:ea typeface="微软雅黑" pitchFamily="34" charset="-122"/>
              </a:rPr>
              <a:t>spectral ratios</a:t>
            </a:r>
            <a:r>
              <a:rPr lang="zh-CN" altLang="en-US" b="1" dirty="0" smtClean="0">
                <a:solidFill>
                  <a:srgbClr val="0000FF"/>
                </a:solidFill>
                <a:latin typeface="微软雅黑" pitchFamily="34" charset="-122"/>
                <a:ea typeface="微软雅黑" pitchFamily="34" charset="-122"/>
              </a:rPr>
              <a:t>数据：</a:t>
            </a:r>
            <a:endParaRPr lang="en-US" altLang="zh-CN" b="1" dirty="0" smtClean="0">
              <a:solidFill>
                <a:srgbClr val="0000FF"/>
              </a:solidFill>
              <a:latin typeface="微软雅黑" pitchFamily="34" charset="-122"/>
              <a:ea typeface="微软雅黑" pitchFamily="34" charset="-122"/>
            </a:endParaRPr>
          </a:p>
          <a:p>
            <a:endParaRPr lang="en-US" altLang="zh-CN" sz="1000"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(a) </a:t>
            </a:r>
            <a:r>
              <a:rPr lang="zh-CN" altLang="en-US" b="1" dirty="0" smtClean="0">
                <a:latin typeface="微软雅黑" pitchFamily="34" charset="-122"/>
                <a:ea typeface="微软雅黑" pitchFamily="34" charset="-122"/>
              </a:rPr>
              <a:t>大亚湾核素演化的数据</a:t>
            </a:r>
            <a:r>
              <a:rPr lang="zh-CN" altLang="en-US" b="1" dirty="0" smtClean="0">
                <a:solidFill>
                  <a:srgbClr val="FF0000"/>
                </a:solidFill>
                <a:latin typeface="微软雅黑" pitchFamily="34" charset="-122"/>
                <a:ea typeface="微软雅黑" pitchFamily="34" charset="-122"/>
              </a:rPr>
              <a:t>倾向</a:t>
            </a:r>
            <a:r>
              <a:rPr lang="en-US" altLang="zh-CN" b="1" dirty="0" smtClean="0">
                <a:solidFill>
                  <a:srgbClr val="FF0000"/>
                </a:solidFill>
                <a:latin typeface="微软雅黑" pitchFamily="34" charset="-122"/>
                <a:ea typeface="微软雅黑" pitchFamily="34" charset="-122"/>
              </a:rPr>
              <a:t>U235</a:t>
            </a:r>
            <a:r>
              <a:rPr lang="zh-CN" altLang="en-US" b="1" dirty="0" smtClean="0">
                <a:solidFill>
                  <a:srgbClr val="FF0000"/>
                </a:solidFill>
                <a:latin typeface="微软雅黑" pitchFamily="34" charset="-122"/>
                <a:ea typeface="微软雅黑" pitchFamily="34" charset="-122"/>
              </a:rPr>
              <a:t>压低</a:t>
            </a:r>
            <a:r>
              <a:rPr kumimoji="1" lang="en-US" altLang="zh-CN" b="1" dirty="0">
                <a:solidFill>
                  <a:srgbClr val="000000"/>
                </a:solidFill>
                <a:latin typeface="微软雅黑" panose="020B0503020204020204" pitchFamily="34" charset="-122"/>
                <a:ea typeface="微软雅黑" panose="020B0503020204020204" pitchFamily="34" charset="-122"/>
                <a:cs typeface="Tahoma" pitchFamily="34" charset="0"/>
              </a:rPr>
              <a:t>(2.6</a:t>
            </a:r>
            <a:r>
              <a:rPr kumimoji="1" lang="el-GR" altLang="zh-CN" b="1" dirty="0">
                <a:solidFill>
                  <a:srgbClr val="000000"/>
                </a:solidFill>
                <a:latin typeface="微软雅黑" panose="020B0503020204020204" pitchFamily="34" charset="-122"/>
                <a:ea typeface="微软雅黑" panose="020B0503020204020204" pitchFamily="34" charset="-122"/>
                <a:cs typeface="Tahoma" pitchFamily="34" charset="0"/>
              </a:rPr>
              <a:t>σ</a:t>
            </a:r>
            <a:r>
              <a:rPr kumimoji="1" lang="en-US" altLang="zh-CN" b="1" dirty="0" smtClean="0">
                <a:solidFill>
                  <a:srgbClr val="000000"/>
                </a:solidFill>
                <a:latin typeface="微软雅黑" panose="020B0503020204020204" pitchFamily="34" charset="-122"/>
                <a:ea typeface="微软雅黑" panose="020B0503020204020204" pitchFamily="34" charset="-122"/>
                <a:cs typeface="Tahoma" pitchFamily="34" charset="0"/>
              </a:rPr>
              <a:t>)</a:t>
            </a:r>
            <a:r>
              <a:rPr lang="zh-CN" altLang="en-US" b="1" dirty="0" smtClean="0">
                <a:latin typeface="微软雅黑" pitchFamily="34" charset="-122"/>
                <a:ea typeface="微软雅黑" pitchFamily="34" charset="-122"/>
              </a:rPr>
              <a:t>，反应堆</a:t>
            </a:r>
            <a:r>
              <a:rPr lang="en-US" altLang="zh-CN" b="1" dirty="0" smtClean="0">
                <a:latin typeface="微软雅黑" pitchFamily="34" charset="-122"/>
                <a:ea typeface="微软雅黑" pitchFamily="34" charset="-122"/>
              </a:rPr>
              <a:t>rates</a:t>
            </a:r>
            <a:r>
              <a:rPr lang="zh-CN" altLang="en-US" b="1" dirty="0" smtClean="0">
                <a:latin typeface="微软雅黑" pitchFamily="34" charset="-122"/>
                <a:ea typeface="微软雅黑" pitchFamily="34" charset="-122"/>
              </a:rPr>
              <a:t>数据</a:t>
            </a:r>
            <a:r>
              <a:rPr lang="zh-CN" altLang="en-US" b="1" dirty="0">
                <a:solidFill>
                  <a:srgbClr val="FF0000"/>
                </a:solidFill>
                <a:latin typeface="微软雅黑" pitchFamily="34" charset="-122"/>
                <a:ea typeface="微软雅黑" pitchFamily="34" charset="-122"/>
              </a:rPr>
              <a:t>倾向整体的</a:t>
            </a:r>
            <a:r>
              <a:rPr lang="zh-CN" altLang="en-US" b="1" dirty="0" smtClean="0">
                <a:solidFill>
                  <a:srgbClr val="FF0000"/>
                </a:solidFill>
                <a:latin typeface="微软雅黑" pitchFamily="34" charset="-122"/>
                <a:ea typeface="微软雅黑" pitchFamily="34" charset="-122"/>
              </a:rPr>
              <a:t>压低</a:t>
            </a:r>
            <a:r>
              <a:rPr kumimoji="1" lang="en-US" altLang="zh-CN" b="1" dirty="0">
                <a:solidFill>
                  <a:srgbClr val="000000"/>
                </a:solidFill>
                <a:latin typeface="微软雅黑" panose="020B0503020204020204" pitchFamily="34" charset="-122"/>
                <a:ea typeface="微软雅黑" panose="020B0503020204020204" pitchFamily="34" charset="-122"/>
                <a:cs typeface="Tahoma" pitchFamily="34" charset="0"/>
              </a:rPr>
              <a:t>(1.8</a:t>
            </a:r>
            <a:r>
              <a:rPr kumimoji="1" lang="el-GR" altLang="zh-CN" b="1" dirty="0">
                <a:solidFill>
                  <a:srgbClr val="000000"/>
                </a:solidFill>
                <a:latin typeface="微软雅黑" panose="020B0503020204020204" pitchFamily="34" charset="-122"/>
                <a:ea typeface="微软雅黑" panose="020B0503020204020204" pitchFamily="34" charset="-122"/>
                <a:cs typeface="Tahoma" pitchFamily="34" charset="0"/>
              </a:rPr>
              <a:t>σ</a:t>
            </a:r>
            <a:r>
              <a:rPr kumimoji="1" lang="en-US" altLang="zh-CN" b="1" dirty="0" smtClean="0">
                <a:solidFill>
                  <a:srgbClr val="000000"/>
                </a:solidFill>
                <a:latin typeface="微软雅黑" panose="020B0503020204020204" pitchFamily="34" charset="-122"/>
                <a:ea typeface="微软雅黑" panose="020B0503020204020204" pitchFamily="34" charset="-122"/>
                <a:cs typeface="Tahoma" pitchFamily="34" charset="0"/>
              </a:rPr>
              <a:t>)</a:t>
            </a:r>
            <a:r>
              <a:rPr lang="zh-CN" altLang="en-US" b="1" dirty="0" smtClean="0">
                <a:solidFill>
                  <a:srgbClr val="FF0000"/>
                </a:solidFill>
                <a:latin typeface="微软雅黑" pitchFamily="34" charset="-122"/>
                <a:ea typeface="微软雅黑" pitchFamily="34" charset="-122"/>
              </a:rPr>
              <a:t> </a:t>
            </a:r>
            <a:endParaRPr lang="en-US" altLang="zh-CN" b="1" dirty="0" smtClean="0">
              <a:solidFill>
                <a:srgbClr val="FF0000"/>
              </a:solidFill>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主要来源于较早的高富集</a:t>
            </a:r>
            <a:r>
              <a:rPr lang="en-US" altLang="zh-CN" b="1" dirty="0" smtClean="0">
                <a:latin typeface="微软雅黑" pitchFamily="34" charset="-122"/>
                <a:ea typeface="微软雅黑" pitchFamily="34" charset="-122"/>
              </a:rPr>
              <a:t>U235</a:t>
            </a:r>
            <a:r>
              <a:rPr lang="zh-CN" altLang="en-US" b="1" dirty="0" smtClean="0">
                <a:latin typeface="微软雅黑" pitchFamily="34" charset="-122"/>
                <a:ea typeface="微软雅黑" pitchFamily="34" charset="-122"/>
              </a:rPr>
              <a:t>实验数据，需要新</a:t>
            </a:r>
            <a:r>
              <a:rPr lang="zh-CN" altLang="en-US" b="1" dirty="0">
                <a:latin typeface="微软雅黑" pitchFamily="34" charset="-122"/>
                <a:ea typeface="微软雅黑" pitchFamily="34" charset="-122"/>
              </a:rPr>
              <a:t>实验</a:t>
            </a:r>
            <a:r>
              <a:rPr lang="zh-CN" altLang="en-US" b="1" dirty="0" smtClean="0">
                <a:latin typeface="微软雅黑" pitchFamily="34" charset="-122"/>
                <a:ea typeface="微软雅黑" pitchFamily="34" charset="-122"/>
              </a:rPr>
              <a:t>的检验，比如</a:t>
            </a:r>
            <a:r>
              <a:rPr lang="en-US" altLang="zh-CN" b="1" dirty="0" smtClean="0">
                <a:latin typeface="微软雅黑" pitchFamily="34" charset="-122"/>
                <a:ea typeface="微软雅黑" pitchFamily="34" charset="-122"/>
              </a:rPr>
              <a:t>PROSPECT)</a:t>
            </a:r>
            <a:endParaRPr lang="en-US" altLang="zh-CN" b="1" dirty="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r>
              <a:rPr lang="en-US" altLang="zh-CN" b="1" dirty="0">
                <a:latin typeface="微软雅黑" pitchFamily="34" charset="-122"/>
                <a:ea typeface="微软雅黑" pitchFamily="34" charset="-122"/>
              </a:rPr>
              <a:t>(b) DANSS &amp; NEOS </a:t>
            </a:r>
            <a:r>
              <a:rPr lang="zh-CN" altLang="en-US" b="1" dirty="0">
                <a:latin typeface="微软雅黑" pitchFamily="34" charset="-122"/>
                <a:ea typeface="微软雅黑" pitchFamily="34" charset="-122"/>
              </a:rPr>
              <a:t>暗示存在较小振幅的振荡信号？若属实，联合</a:t>
            </a:r>
            <a:r>
              <a:rPr lang="zh-CN" altLang="en-US" b="1" dirty="0" smtClean="0">
                <a:latin typeface="微软雅黑" pitchFamily="34" charset="-122"/>
                <a:ea typeface="微软雅黑" pitchFamily="34" charset="-122"/>
              </a:rPr>
              <a:t>三类数据需要</a:t>
            </a:r>
            <a:r>
              <a:rPr lang="en-US" altLang="zh-CN" b="1" dirty="0" smtClean="0">
                <a:solidFill>
                  <a:srgbClr val="FF0000"/>
                </a:solidFill>
                <a:latin typeface="微软雅黑" pitchFamily="34" charset="-122"/>
                <a:ea typeface="微软雅黑" pitchFamily="34" charset="-122"/>
              </a:rPr>
              <a:t>hybrid solution </a:t>
            </a:r>
            <a:r>
              <a:rPr lang="zh-CN" altLang="en-US" b="1" dirty="0" smtClean="0">
                <a:latin typeface="微软雅黑" pitchFamily="34" charset="-122"/>
                <a:ea typeface="微软雅黑" pitchFamily="34" charset="-122"/>
              </a:rPr>
              <a:t>来解释</a:t>
            </a:r>
            <a:r>
              <a:rPr lang="en-US" altLang="zh-CN" b="1" dirty="0" smtClean="0">
                <a:latin typeface="微软雅黑" pitchFamily="34" charset="-122"/>
                <a:ea typeface="微软雅黑" pitchFamily="34" charset="-122"/>
              </a:rPr>
              <a:t>6%</a:t>
            </a:r>
            <a:r>
              <a:rPr lang="zh-CN" altLang="en-US" b="1" dirty="0" smtClean="0">
                <a:latin typeface="微软雅黑" pitchFamily="34" charset="-122"/>
                <a:ea typeface="微软雅黑" pitchFamily="34" charset="-122"/>
              </a:rPr>
              <a:t>的反常：</a:t>
            </a:r>
            <a:r>
              <a:rPr lang="en-US" altLang="zh-CN" sz="1400" b="1" dirty="0" smtClean="0">
                <a:solidFill>
                  <a:srgbClr val="FF0000"/>
                </a:solidFill>
                <a:latin typeface="微软雅黑" pitchFamily="34" charset="-122"/>
                <a:ea typeface="微软雅黑" pitchFamily="34" charset="-122"/>
              </a:rPr>
              <a:t>U235(3</a:t>
            </a:r>
            <a:r>
              <a:rPr lang="en-US" altLang="zh-CN" sz="1400" b="1" dirty="0">
                <a:solidFill>
                  <a:srgbClr val="FF0000"/>
                </a:solidFill>
                <a:latin typeface="微软雅黑" pitchFamily="34" charset="-122"/>
                <a:ea typeface="微软雅黑" pitchFamily="34" charset="-122"/>
              </a:rPr>
              <a:t>%)+SBL (3%) </a:t>
            </a:r>
          </a:p>
          <a:p>
            <a:pPr marL="342900" indent="-342900">
              <a:buAutoNum type="alphaLcParenBoth"/>
            </a:pPr>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(c) </a:t>
            </a:r>
            <a:r>
              <a:rPr lang="zh-CN" altLang="en-US" b="1" dirty="0" smtClean="0">
                <a:latin typeface="微软雅黑" pitchFamily="34" charset="-122"/>
                <a:ea typeface="微软雅黑" pitchFamily="34" charset="-122"/>
              </a:rPr>
              <a:t>加入</a:t>
            </a:r>
            <a:r>
              <a:rPr lang="en-US" altLang="zh-CN" b="1" dirty="0" smtClean="0">
                <a:latin typeface="微软雅黑" pitchFamily="34" charset="-122"/>
                <a:ea typeface="微软雅黑" pitchFamily="34" charset="-122"/>
              </a:rPr>
              <a:t>RENO</a:t>
            </a:r>
            <a:r>
              <a:rPr lang="zh-CN" altLang="en-US" b="1" dirty="0" smtClean="0">
                <a:latin typeface="微软雅黑" pitchFamily="34" charset="-122"/>
                <a:ea typeface="微软雅黑" pitchFamily="34" charset="-122"/>
              </a:rPr>
              <a:t>最新</a:t>
            </a:r>
            <a:r>
              <a:rPr lang="en-US" altLang="zh-CN" b="1" dirty="0" smtClean="0">
                <a:latin typeface="微软雅黑" pitchFamily="34" charset="-122"/>
                <a:ea typeface="微软雅黑" pitchFamily="34" charset="-122"/>
              </a:rPr>
              <a:t>evolution</a:t>
            </a:r>
            <a:r>
              <a:rPr lang="zh-CN" altLang="en-US" b="1" dirty="0" smtClean="0">
                <a:latin typeface="微软雅黑" pitchFamily="34" charset="-122"/>
                <a:ea typeface="微软雅黑" pitchFamily="34" charset="-122"/>
              </a:rPr>
              <a:t>和</a:t>
            </a:r>
            <a:r>
              <a:rPr lang="en-US" altLang="zh-CN" b="1" dirty="0" smtClean="0">
                <a:latin typeface="微软雅黑" pitchFamily="34" charset="-122"/>
                <a:ea typeface="微软雅黑" pitchFamily="34" charset="-122"/>
              </a:rPr>
              <a:t>PROSPECT</a:t>
            </a:r>
            <a:r>
              <a:rPr lang="zh-CN" altLang="en-US" b="1" dirty="0" smtClean="0">
                <a:latin typeface="微软雅黑" pitchFamily="34" charset="-122"/>
                <a:ea typeface="微软雅黑" pitchFamily="34" charset="-122"/>
              </a:rPr>
              <a:t>的</a:t>
            </a:r>
            <a:r>
              <a:rPr lang="en-US" altLang="zh-CN" b="1" dirty="0">
                <a:latin typeface="微软雅黑" pitchFamily="34" charset="-122"/>
                <a:ea typeface="微软雅黑" pitchFamily="34" charset="-122"/>
              </a:rPr>
              <a:t>spectral ratios</a:t>
            </a:r>
            <a:r>
              <a:rPr lang="zh-CN" altLang="en-US" b="1" dirty="0" smtClean="0">
                <a:latin typeface="微软雅黑" pitchFamily="34" charset="-122"/>
                <a:ea typeface="微软雅黑" pitchFamily="34" charset="-122"/>
              </a:rPr>
              <a:t>数据 </a:t>
            </a:r>
            <a:endParaRPr lang="en-US" altLang="zh-CN" b="1" dirty="0">
              <a:latin typeface="微软雅黑" pitchFamily="34" charset="-122"/>
              <a:ea typeface="微软雅黑" pitchFamily="34" charset="-122"/>
            </a:endParaRPr>
          </a:p>
          <a:p>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Hybrid solution </a:t>
            </a:r>
            <a:r>
              <a:rPr lang="en-US" altLang="zh-CN" b="1" dirty="0" err="1" smtClean="0">
                <a:latin typeface="微软雅黑" pitchFamily="34" charset="-122"/>
                <a:ea typeface="微软雅黑" pitchFamily="34" charset="-122"/>
              </a:rPr>
              <a:t>v.s</a:t>
            </a:r>
            <a:r>
              <a:rPr lang="en-US" altLang="zh-CN" b="1" dirty="0" smtClean="0">
                <a:latin typeface="微软雅黑" pitchFamily="34" charset="-122"/>
                <a:ea typeface="微软雅黑" pitchFamily="34" charset="-122"/>
              </a:rPr>
              <a:t>. Oscillation only</a:t>
            </a:r>
          </a:p>
          <a:p>
            <a:r>
              <a:rPr lang="el-GR" altLang="zh-CN" b="1" dirty="0">
                <a:solidFill>
                  <a:srgbClr val="0000FF"/>
                </a:solidFill>
                <a:latin typeface="Times New Roman" panose="02020603050405020304" pitchFamily="18" charset="0"/>
                <a:cs typeface="Times New Roman" panose="02020603050405020304" pitchFamily="18" charset="0"/>
              </a:rPr>
              <a:t>Δχ</a:t>
            </a:r>
            <a:r>
              <a:rPr lang="en-US" altLang="zh-CN" b="1" baseline="30000" dirty="0" smtClean="0">
                <a:solidFill>
                  <a:srgbClr val="0000FF"/>
                </a:solidFill>
                <a:latin typeface="Times New Roman" panose="02020603050405020304" pitchFamily="18" charset="0"/>
                <a:cs typeface="Times New Roman" panose="02020603050405020304" pitchFamily="18" charset="0"/>
              </a:rPr>
              <a:t>2 </a:t>
            </a:r>
            <a:r>
              <a:rPr lang="en-US" altLang="zh-CN" b="1" dirty="0" smtClean="0">
                <a:solidFill>
                  <a:srgbClr val="0000FF"/>
                </a:solidFill>
                <a:latin typeface="Times New Roman" panose="02020603050405020304" pitchFamily="18" charset="0"/>
                <a:cs typeface="Times New Roman" panose="02020603050405020304" pitchFamily="18" charset="0"/>
              </a:rPr>
              <a:t>~ </a:t>
            </a:r>
            <a:r>
              <a:rPr lang="en-US" altLang="zh-CN" b="1" dirty="0" smtClean="0">
                <a:solidFill>
                  <a:srgbClr val="0000FF"/>
                </a:solidFill>
              </a:rPr>
              <a:t>7.4 (2.7</a:t>
            </a:r>
            <a:r>
              <a:rPr lang="el-GR" altLang="zh-CN" b="1" dirty="0" smtClean="0">
                <a:solidFill>
                  <a:srgbClr val="0000FF"/>
                </a:solidFill>
              </a:rPr>
              <a:t>σ</a:t>
            </a:r>
            <a:r>
              <a:rPr lang="en-US" altLang="zh-CN" b="1" dirty="0" smtClean="0">
                <a:solidFill>
                  <a:srgbClr val="0000FF"/>
                </a:solidFill>
              </a:rPr>
              <a:t>) [evolution data driven]</a:t>
            </a:r>
          </a:p>
          <a:p>
            <a:endParaRPr lang="en-US" altLang="zh-CN" b="1" dirty="0">
              <a:solidFill>
                <a:srgbClr val="0000FF"/>
              </a:solidFill>
            </a:endParaRPr>
          </a:p>
          <a:p>
            <a:r>
              <a:rPr lang="en-US" altLang="zh-CN" b="1" dirty="0">
                <a:latin typeface="微软雅黑" pitchFamily="34" charset="-122"/>
                <a:ea typeface="微软雅黑" pitchFamily="34" charset="-122"/>
              </a:rPr>
              <a:t>Hybrid solution </a:t>
            </a:r>
            <a:r>
              <a:rPr lang="en-US" altLang="zh-CN" b="1" dirty="0" err="1">
                <a:latin typeface="微软雅黑" pitchFamily="34" charset="-122"/>
                <a:ea typeface="微软雅黑" pitchFamily="34" charset="-122"/>
              </a:rPr>
              <a:t>v.s</a:t>
            </a:r>
            <a:r>
              <a:rPr lang="en-US" altLang="zh-CN" b="1" dirty="0">
                <a:latin typeface="微软雅黑" pitchFamily="34" charset="-122"/>
                <a:ea typeface="微软雅黑" pitchFamily="34" charset="-122"/>
              </a:rPr>
              <a:t>. </a:t>
            </a:r>
            <a:r>
              <a:rPr lang="en-US" altLang="zh-CN" b="1" dirty="0" smtClean="0">
                <a:latin typeface="微软雅黑" pitchFamily="34" charset="-122"/>
                <a:ea typeface="微软雅黑" pitchFamily="34" charset="-122"/>
              </a:rPr>
              <a:t>U235+U238+Pu239</a:t>
            </a:r>
            <a:endParaRPr lang="en-US" altLang="zh-CN" b="1" dirty="0">
              <a:latin typeface="微软雅黑" pitchFamily="34" charset="-122"/>
              <a:ea typeface="微软雅黑" pitchFamily="34" charset="-122"/>
            </a:endParaRPr>
          </a:p>
          <a:p>
            <a:r>
              <a:rPr lang="el-GR" altLang="zh-CN" b="1" dirty="0">
                <a:solidFill>
                  <a:srgbClr val="0000FF"/>
                </a:solidFill>
                <a:latin typeface="Times New Roman" panose="02020603050405020304" pitchFamily="18" charset="0"/>
                <a:cs typeface="Times New Roman" panose="02020603050405020304" pitchFamily="18" charset="0"/>
              </a:rPr>
              <a:t>Δχ</a:t>
            </a:r>
            <a:r>
              <a:rPr lang="en-US" altLang="zh-CN" b="1" baseline="30000" dirty="0" smtClean="0">
                <a:solidFill>
                  <a:srgbClr val="0000FF"/>
                </a:solidFill>
                <a:latin typeface="Times New Roman" panose="02020603050405020304" pitchFamily="18" charset="0"/>
                <a:cs typeface="Times New Roman" panose="02020603050405020304" pitchFamily="18" charset="0"/>
              </a:rPr>
              <a:t>2 </a:t>
            </a:r>
            <a:r>
              <a:rPr lang="en-US" altLang="zh-CN" b="1" dirty="0" smtClean="0">
                <a:solidFill>
                  <a:srgbClr val="0000FF"/>
                </a:solidFill>
                <a:latin typeface="Times New Roman" panose="02020603050405020304" pitchFamily="18" charset="0"/>
                <a:cs typeface="Times New Roman" panose="02020603050405020304" pitchFamily="18" charset="0"/>
              </a:rPr>
              <a:t>~ </a:t>
            </a:r>
            <a:r>
              <a:rPr lang="en-US" altLang="zh-CN" b="1" dirty="0">
                <a:solidFill>
                  <a:srgbClr val="0000FF"/>
                </a:solidFill>
              </a:rPr>
              <a:t>16:5</a:t>
            </a:r>
            <a:r>
              <a:rPr lang="en-US" altLang="zh-CN" b="1" dirty="0" smtClean="0">
                <a:solidFill>
                  <a:srgbClr val="0000FF"/>
                </a:solidFill>
              </a:rPr>
              <a:t> (3.7</a:t>
            </a:r>
            <a:r>
              <a:rPr lang="el-GR" altLang="zh-CN" b="1" dirty="0">
                <a:solidFill>
                  <a:srgbClr val="0000FF"/>
                </a:solidFill>
              </a:rPr>
              <a:t>σ</a:t>
            </a:r>
            <a:r>
              <a:rPr lang="en-US" altLang="zh-CN" b="1" dirty="0" smtClean="0">
                <a:solidFill>
                  <a:srgbClr val="0000FF"/>
                </a:solidFill>
              </a:rPr>
              <a:t>) [spectral ratios </a:t>
            </a:r>
            <a:r>
              <a:rPr lang="en-US" altLang="zh-CN" b="1" dirty="0">
                <a:solidFill>
                  <a:srgbClr val="0000FF"/>
                </a:solidFill>
              </a:rPr>
              <a:t>data driven</a:t>
            </a:r>
            <a:r>
              <a:rPr lang="en-US" altLang="zh-CN" b="1" dirty="0" smtClean="0">
                <a:solidFill>
                  <a:srgbClr val="0000FF"/>
                </a:solidFill>
              </a:rPr>
              <a:t>]</a:t>
            </a:r>
            <a:endParaRPr lang="en-US" altLang="zh-CN" b="1" dirty="0">
              <a:solidFill>
                <a:srgbClr val="0000FF"/>
              </a:solidFill>
            </a:endParaRPr>
          </a:p>
        </p:txBody>
      </p:sp>
      <p:pic>
        <p:nvPicPr>
          <p:cNvPr id="10" name="图片 9"/>
          <p:cNvPicPr>
            <a:picLocks noChangeAspect="1"/>
          </p:cNvPicPr>
          <p:nvPr/>
        </p:nvPicPr>
        <p:blipFill>
          <a:blip r:embed="rId2"/>
          <a:stretch>
            <a:fillRect/>
          </a:stretch>
        </p:blipFill>
        <p:spPr>
          <a:xfrm>
            <a:off x="5436096" y="1134473"/>
            <a:ext cx="3600400" cy="2933700"/>
          </a:xfrm>
          <a:prstGeom prst="rect">
            <a:avLst/>
          </a:prstGeom>
          <a:ln>
            <a:solidFill>
              <a:schemeClr val="bg1"/>
            </a:solidFill>
          </a:ln>
        </p:spPr>
      </p:pic>
      <p:sp>
        <p:nvSpPr>
          <p:cNvPr id="11" name="矩形 10"/>
          <p:cNvSpPr/>
          <p:nvPr/>
        </p:nvSpPr>
        <p:spPr>
          <a:xfrm>
            <a:off x="6588224" y="3337247"/>
            <a:ext cx="1789977" cy="276999"/>
          </a:xfrm>
          <a:prstGeom prst="rect">
            <a:avLst/>
          </a:prstGeom>
        </p:spPr>
        <p:txBody>
          <a:bodyPr wrap="none">
            <a:spAutoFit/>
          </a:bodyPr>
          <a:lstStyle/>
          <a:p>
            <a:r>
              <a:rPr lang="en-US" altLang="zh-CN" sz="1200" b="1" i="1" dirty="0"/>
              <a:t>JHEP 1710 (2017) 143 </a:t>
            </a:r>
            <a:endParaRPr lang="zh-CN" altLang="en-US" sz="1200" b="1" i="1" dirty="0"/>
          </a:p>
        </p:txBody>
      </p:sp>
      <p:pic>
        <p:nvPicPr>
          <p:cNvPr id="12" name="图片 11"/>
          <p:cNvPicPr>
            <a:picLocks noChangeAspect="1"/>
          </p:cNvPicPr>
          <p:nvPr/>
        </p:nvPicPr>
        <p:blipFill>
          <a:blip r:embed="rId3"/>
          <a:stretch>
            <a:fillRect/>
          </a:stretch>
        </p:blipFill>
        <p:spPr>
          <a:xfrm>
            <a:off x="5436095" y="4221088"/>
            <a:ext cx="3600401" cy="2304256"/>
          </a:xfrm>
          <a:prstGeom prst="rect">
            <a:avLst/>
          </a:prstGeom>
          <a:ln>
            <a:solidFill>
              <a:schemeClr val="bg1"/>
            </a:solidFill>
          </a:ln>
        </p:spPr>
      </p:pic>
      <p:sp>
        <p:nvSpPr>
          <p:cNvPr id="13" name="文本框 12"/>
          <p:cNvSpPr txBox="1"/>
          <p:nvPr/>
        </p:nvSpPr>
        <p:spPr>
          <a:xfrm>
            <a:off x="5963639" y="4332525"/>
            <a:ext cx="3116522" cy="492443"/>
          </a:xfrm>
          <a:prstGeom prst="rect">
            <a:avLst/>
          </a:prstGeom>
          <a:noFill/>
        </p:spPr>
        <p:txBody>
          <a:bodyPr wrap="square" rtlCol="0">
            <a:spAutoFit/>
          </a:bodyPr>
          <a:lstStyle/>
          <a:p>
            <a:r>
              <a:rPr lang="en-US" altLang="zh-CN" sz="1200" b="1" dirty="0" smtClean="0">
                <a:latin typeface="Times New Roman" panose="02020603050405020304" pitchFamily="18" charset="0"/>
                <a:cs typeface="Times New Roman" panose="02020603050405020304" pitchFamily="18" charset="0"/>
              </a:rPr>
              <a:t>Model independent spectral ratio data</a:t>
            </a:r>
          </a:p>
          <a:p>
            <a:r>
              <a:rPr lang="el-GR" altLang="zh-CN" sz="1400" b="1" dirty="0" smtClean="0">
                <a:solidFill>
                  <a:srgbClr val="FF0000"/>
                </a:solidFill>
                <a:latin typeface="Times New Roman" panose="02020603050405020304" pitchFamily="18" charset="0"/>
                <a:cs typeface="Times New Roman" panose="02020603050405020304" pitchFamily="18" charset="0"/>
              </a:rPr>
              <a:t>Δχ</a:t>
            </a:r>
            <a:r>
              <a:rPr lang="en-US" altLang="zh-CN" sz="1400" b="1" baseline="30000" dirty="0" smtClean="0">
                <a:solidFill>
                  <a:srgbClr val="FF0000"/>
                </a:solidFill>
                <a:latin typeface="Times New Roman" panose="02020603050405020304" pitchFamily="18" charset="0"/>
                <a:cs typeface="Times New Roman" panose="02020603050405020304" pitchFamily="18" charset="0"/>
              </a:rPr>
              <a:t>2</a:t>
            </a:r>
            <a:r>
              <a:rPr lang="en-US" altLang="zh-CN" sz="1400" b="1" dirty="0" smtClean="0">
                <a:solidFill>
                  <a:srgbClr val="FF0000"/>
                </a:solidFill>
                <a:latin typeface="Times New Roman" panose="02020603050405020304" pitchFamily="18" charset="0"/>
                <a:cs typeface="Times New Roman" panose="02020603050405020304" pitchFamily="18" charset="0"/>
              </a:rPr>
              <a:t>~ </a:t>
            </a:r>
            <a:r>
              <a:rPr lang="en-US" altLang="zh-CN" sz="1400" b="1" dirty="0" smtClean="0">
                <a:solidFill>
                  <a:srgbClr val="FF0000"/>
                </a:solidFill>
              </a:rPr>
              <a:t>11.4</a:t>
            </a:r>
            <a:endParaRPr lang="zh-CN" altLang="en-US" sz="1400" b="1" dirty="0">
              <a:solidFill>
                <a:srgbClr val="FF0000"/>
              </a:solidFill>
            </a:endParaRPr>
          </a:p>
        </p:txBody>
      </p:sp>
      <p:sp>
        <p:nvSpPr>
          <p:cNvPr id="14" name="矩形 13"/>
          <p:cNvSpPr/>
          <p:nvPr/>
        </p:nvSpPr>
        <p:spPr>
          <a:xfrm>
            <a:off x="6094770" y="5528265"/>
            <a:ext cx="2077630" cy="276999"/>
          </a:xfrm>
          <a:prstGeom prst="rect">
            <a:avLst/>
          </a:prstGeom>
        </p:spPr>
        <p:txBody>
          <a:bodyPr wrap="square">
            <a:spAutoFit/>
          </a:bodyPr>
          <a:lstStyle/>
          <a:p>
            <a:r>
              <a:rPr lang="en-US" altLang="zh-CN" sz="1200" b="1" i="1" dirty="0" err="1"/>
              <a:t>Phys.Lett</a:t>
            </a:r>
            <a:r>
              <a:rPr lang="en-US" altLang="zh-CN" sz="1200" b="1" i="1" dirty="0"/>
              <a:t>. </a:t>
            </a:r>
            <a:r>
              <a:rPr lang="en-US" altLang="zh-CN" sz="1200" b="1" i="1" dirty="0" smtClean="0"/>
              <a:t>B 782 </a:t>
            </a:r>
            <a:r>
              <a:rPr lang="en-US" altLang="zh-CN" sz="1200" b="1" i="1" dirty="0"/>
              <a:t>(2018) </a:t>
            </a:r>
            <a:r>
              <a:rPr lang="en-US" altLang="zh-CN" sz="1200" b="1" i="1" dirty="0" smtClean="0"/>
              <a:t>13 </a:t>
            </a:r>
            <a:endParaRPr lang="zh-CN" altLang="en-US" sz="1200" b="1" i="1" dirty="0"/>
          </a:p>
        </p:txBody>
      </p:sp>
      <p:sp>
        <p:nvSpPr>
          <p:cNvPr id="15" name="矩形 14"/>
          <p:cNvSpPr/>
          <p:nvPr/>
        </p:nvSpPr>
        <p:spPr>
          <a:xfrm>
            <a:off x="2411760" y="4633391"/>
            <a:ext cx="2376264" cy="276999"/>
          </a:xfrm>
          <a:prstGeom prst="rect">
            <a:avLst/>
          </a:prstGeom>
        </p:spPr>
        <p:txBody>
          <a:bodyPr wrap="square">
            <a:spAutoFit/>
          </a:bodyPr>
          <a:lstStyle/>
          <a:p>
            <a:r>
              <a:rPr lang="en-US" altLang="zh-CN" sz="1200" b="1" i="1" dirty="0" smtClean="0"/>
              <a:t>Y. F. Li et.al., to appear</a:t>
            </a:r>
            <a:endParaRPr lang="zh-CN" altLang="en-US" sz="1200" b="1" i="1" dirty="0"/>
          </a:p>
        </p:txBody>
      </p:sp>
    </p:spTree>
    <p:extLst>
      <p:ext uri="{BB962C8B-B14F-4D97-AF65-F5344CB8AC3E}">
        <p14:creationId xmlns:p14="http://schemas.microsoft.com/office/powerpoint/2010/main" val="2641114882"/>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23528" y="142852"/>
            <a:ext cx="8607900" cy="714380"/>
          </a:xfrm>
        </p:spPr>
        <p:txBody>
          <a:bodyPr/>
          <a:lstStyle/>
          <a:p>
            <a:pPr algn="just"/>
            <a:r>
              <a:rPr lang="zh-CN" altLang="en-US" sz="2800" kern="1200" dirty="0" smtClean="0"/>
              <a:t>反应堆中微子能谱：</a:t>
            </a:r>
            <a:r>
              <a:rPr lang="zh-CN" altLang="en-US" sz="2800" kern="1200" dirty="0" smtClean="0">
                <a:solidFill>
                  <a:srgbClr val="FF0000"/>
                </a:solidFill>
              </a:rPr>
              <a:t>基于理论计算的分析</a:t>
            </a:r>
            <a:r>
              <a:rPr lang="en-US" altLang="zh-CN" sz="2800" kern="1200" dirty="0" smtClean="0">
                <a:solidFill>
                  <a:srgbClr val="FF0000"/>
                </a:solidFill>
              </a:rPr>
              <a:t>-1</a:t>
            </a:r>
            <a:endParaRPr lang="zh-CN" altLang="en-US" sz="2800" kern="1200" dirty="0">
              <a:solidFill>
                <a:srgbClr val="FF0000"/>
              </a:solidFill>
            </a:endParaRPr>
          </a:p>
        </p:txBody>
      </p:sp>
      <p:sp>
        <p:nvSpPr>
          <p:cNvPr id="10" name="内容占位符 2"/>
          <p:cNvSpPr>
            <a:spLocks noGrp="1"/>
          </p:cNvSpPr>
          <p:nvPr>
            <p:ph idx="1"/>
          </p:nvPr>
        </p:nvSpPr>
        <p:spPr>
          <a:xfrm>
            <a:off x="107504" y="1124744"/>
            <a:ext cx="8856984" cy="1296144"/>
          </a:xfrm>
        </p:spPr>
        <p:txBody>
          <a:bodyPr/>
          <a:lstStyle/>
          <a:p>
            <a:pPr marL="0" indent="0">
              <a:buNone/>
            </a:pPr>
            <a:r>
              <a:rPr lang="zh-CN" altLang="en-US" sz="2000" dirty="0" smtClean="0"/>
              <a:t>利用 </a:t>
            </a:r>
            <a:r>
              <a:rPr lang="en-US" altLang="zh-CN" sz="2000" i="1" dirty="0" smtClean="0">
                <a:solidFill>
                  <a:srgbClr val="FF0000"/>
                </a:solidFill>
              </a:rPr>
              <a:t>ab initio </a:t>
            </a:r>
            <a:r>
              <a:rPr lang="zh-CN" altLang="en-US" sz="2000" dirty="0" smtClean="0"/>
              <a:t>数据库求和方法检验</a:t>
            </a:r>
            <a:r>
              <a:rPr lang="zh-CN" altLang="en-US" sz="2000" dirty="0" smtClean="0">
                <a:solidFill>
                  <a:srgbClr val="FF0000"/>
                </a:solidFill>
              </a:rPr>
              <a:t>单个贝塔衰变能谱解析近似</a:t>
            </a:r>
            <a:r>
              <a:rPr lang="zh-CN" altLang="en-US" sz="2000" dirty="0" smtClean="0"/>
              <a:t>的可靠性及其对反应堆中微子能谱的影响 </a:t>
            </a:r>
            <a:r>
              <a:rPr lang="en-US" altLang="zh-CN" sz="1400" i="1" dirty="0" smtClean="0"/>
              <a:t>(Fang, YFL, Zhang, to appear)</a:t>
            </a:r>
          </a:p>
          <a:p>
            <a:pPr marL="0" indent="0">
              <a:buNone/>
            </a:pPr>
            <a:endParaRPr lang="en-US" altLang="zh-CN" sz="2000" dirty="0" smtClean="0"/>
          </a:p>
          <a:p>
            <a:pPr marL="0" indent="0">
              <a:buNone/>
            </a:pPr>
            <a:endParaRPr lang="en-US" altLang="zh-CN" sz="2000" dirty="0" smtClean="0"/>
          </a:p>
          <a:p>
            <a:pPr marL="0" indent="0">
              <a:buNone/>
            </a:pPr>
            <a:endParaRPr lang="en-US" altLang="zh-CN" sz="2000" dirty="0"/>
          </a:p>
          <a:p>
            <a:pPr marL="0" indent="0">
              <a:buNone/>
            </a:pPr>
            <a:r>
              <a:rPr lang="zh-CN" altLang="en-US" sz="1800" dirty="0" smtClean="0"/>
              <a:t>（</a:t>
            </a:r>
            <a:r>
              <a:rPr lang="en-US" altLang="zh-CN" sz="1800" dirty="0" smtClean="0"/>
              <a:t>1</a:t>
            </a:r>
            <a:r>
              <a:rPr lang="zh-CN" altLang="en-US" sz="1800" dirty="0" smtClean="0"/>
              <a:t>）</a:t>
            </a:r>
            <a:r>
              <a:rPr lang="zh-CN" altLang="en-US" sz="1800" dirty="0" smtClean="0">
                <a:solidFill>
                  <a:srgbClr val="FF0000"/>
                </a:solidFill>
              </a:rPr>
              <a:t>首次利用</a:t>
            </a:r>
            <a:r>
              <a:rPr lang="zh-CN" altLang="en-US" sz="1800" dirty="0" smtClean="0"/>
              <a:t>纯数值的</a:t>
            </a:r>
            <a:r>
              <a:rPr lang="zh-CN" altLang="en-US" sz="1800" dirty="0" smtClean="0">
                <a:solidFill>
                  <a:srgbClr val="FF0000"/>
                </a:solidFill>
              </a:rPr>
              <a:t>电子和中微子波函数</a:t>
            </a:r>
            <a:r>
              <a:rPr lang="zh-CN" altLang="en-US" sz="1800" dirty="0" smtClean="0"/>
              <a:t>研究了之前解析近似的可靠性</a:t>
            </a:r>
            <a:endParaRPr lang="en-US" altLang="zh-CN" sz="1800" dirty="0" smtClean="0"/>
          </a:p>
          <a:p>
            <a:pPr marL="0" indent="0">
              <a:buNone/>
            </a:pPr>
            <a:endParaRPr lang="en-US" altLang="zh-CN" sz="1000" dirty="0"/>
          </a:p>
          <a:p>
            <a:pPr marL="0" indent="0">
              <a:buNone/>
            </a:pPr>
            <a:r>
              <a:rPr lang="zh-CN" altLang="en-US" sz="1800" dirty="0"/>
              <a:t>（</a:t>
            </a:r>
            <a:r>
              <a:rPr lang="en-US" altLang="zh-CN" sz="1800" dirty="0"/>
              <a:t>2</a:t>
            </a:r>
            <a:r>
              <a:rPr lang="zh-CN" altLang="en-US" sz="1800" dirty="0"/>
              <a:t>）利用</a:t>
            </a:r>
            <a:r>
              <a:rPr lang="en-US" altLang="zh-CN" sz="1800" dirty="0">
                <a:solidFill>
                  <a:srgbClr val="0000FF"/>
                </a:solidFill>
              </a:rPr>
              <a:t>ENSDF</a:t>
            </a:r>
            <a:r>
              <a:rPr lang="zh-CN" altLang="en-US" sz="1800" dirty="0">
                <a:solidFill>
                  <a:srgbClr val="0000FF"/>
                </a:solidFill>
              </a:rPr>
              <a:t>核结构</a:t>
            </a:r>
            <a:r>
              <a:rPr lang="zh-CN" altLang="en-US" sz="1800" dirty="0" smtClean="0">
                <a:solidFill>
                  <a:srgbClr val="0000FF"/>
                </a:solidFill>
              </a:rPr>
              <a:t>数据</a:t>
            </a:r>
            <a:r>
              <a:rPr lang="zh-CN" altLang="en-US" sz="1800" dirty="0" smtClean="0"/>
              <a:t>和</a:t>
            </a:r>
            <a:r>
              <a:rPr lang="en-US" altLang="zh-CN" sz="1800" dirty="0" smtClean="0">
                <a:solidFill>
                  <a:srgbClr val="0000FF"/>
                </a:solidFill>
              </a:rPr>
              <a:t>ENDF B.VII.1</a:t>
            </a:r>
            <a:r>
              <a:rPr lang="zh-CN" altLang="en-US" sz="1800" dirty="0" smtClean="0">
                <a:solidFill>
                  <a:srgbClr val="0000FF"/>
                </a:solidFill>
              </a:rPr>
              <a:t>裂变数据</a:t>
            </a:r>
            <a:r>
              <a:rPr lang="zh-CN" altLang="en-US" sz="1800" dirty="0" smtClean="0"/>
              <a:t>进行求和得到</a:t>
            </a:r>
            <a:r>
              <a:rPr lang="en-US" altLang="zh-CN" sz="1800" dirty="0" smtClean="0"/>
              <a:t>4</a:t>
            </a:r>
            <a:r>
              <a:rPr lang="zh-CN" altLang="en-US" sz="1800" dirty="0" smtClean="0"/>
              <a:t>种核素能谱</a:t>
            </a:r>
            <a:endParaRPr lang="en-US" altLang="zh-CN" sz="1800" dirty="0"/>
          </a:p>
          <a:p>
            <a:pPr marL="0" indent="0">
              <a:buNone/>
            </a:pPr>
            <a:endParaRPr lang="en-US" altLang="zh-CN" sz="2000" dirty="0"/>
          </a:p>
          <a:p>
            <a:pPr marL="0" indent="0">
              <a:buNone/>
            </a:pPr>
            <a:endParaRPr lang="en-US" altLang="zh-CN" sz="2000" dirty="0"/>
          </a:p>
        </p:txBody>
      </p:sp>
      <p:pic>
        <p:nvPicPr>
          <p:cNvPr id="12" name="图片 11"/>
          <p:cNvPicPr>
            <a:picLocks/>
          </p:cNvPicPr>
          <p:nvPr/>
        </p:nvPicPr>
        <p:blipFill>
          <a:blip r:embed="rId2"/>
          <a:stretch>
            <a:fillRect/>
          </a:stretch>
        </p:blipFill>
        <p:spPr>
          <a:xfrm>
            <a:off x="1616679" y="2492960"/>
            <a:ext cx="2160000" cy="576000"/>
          </a:xfrm>
          <a:prstGeom prst="rect">
            <a:avLst/>
          </a:prstGeom>
        </p:spPr>
      </p:pic>
      <p:pic>
        <p:nvPicPr>
          <p:cNvPr id="13" name="图片 12"/>
          <p:cNvPicPr>
            <a:picLocks/>
          </p:cNvPicPr>
          <p:nvPr/>
        </p:nvPicPr>
        <p:blipFill>
          <a:blip r:embed="rId3"/>
          <a:stretch>
            <a:fillRect/>
          </a:stretch>
        </p:blipFill>
        <p:spPr>
          <a:xfrm>
            <a:off x="3848687" y="2492960"/>
            <a:ext cx="2739537" cy="576000"/>
          </a:xfrm>
          <a:prstGeom prst="rect">
            <a:avLst/>
          </a:prstGeom>
        </p:spPr>
      </p:pic>
      <p:pic>
        <p:nvPicPr>
          <p:cNvPr id="14" name="图片 13"/>
          <p:cNvPicPr>
            <a:picLocks noChangeAspect="1"/>
          </p:cNvPicPr>
          <p:nvPr/>
        </p:nvPicPr>
        <p:blipFill>
          <a:blip r:embed="rId4"/>
          <a:stretch>
            <a:fillRect/>
          </a:stretch>
        </p:blipFill>
        <p:spPr>
          <a:xfrm>
            <a:off x="1616439" y="1916832"/>
            <a:ext cx="4971785" cy="475696"/>
          </a:xfrm>
          <a:prstGeom prst="rect">
            <a:avLst/>
          </a:prstGeom>
        </p:spPr>
      </p:pic>
      <p:pic>
        <p:nvPicPr>
          <p:cNvPr id="16" name="图片 15"/>
          <p:cNvPicPr>
            <a:picLocks noChangeAspect="1"/>
          </p:cNvPicPr>
          <p:nvPr/>
        </p:nvPicPr>
        <p:blipFill>
          <a:blip r:embed="rId5"/>
          <a:stretch>
            <a:fillRect/>
          </a:stretch>
        </p:blipFill>
        <p:spPr>
          <a:xfrm>
            <a:off x="323528" y="4221088"/>
            <a:ext cx="4069002" cy="2318723"/>
          </a:xfrm>
          <a:prstGeom prst="rect">
            <a:avLst/>
          </a:prstGeom>
        </p:spPr>
      </p:pic>
      <p:pic>
        <p:nvPicPr>
          <p:cNvPr id="17" name="图片 16"/>
          <p:cNvPicPr>
            <a:picLocks noChangeAspect="1"/>
          </p:cNvPicPr>
          <p:nvPr/>
        </p:nvPicPr>
        <p:blipFill>
          <a:blip r:embed="rId6"/>
          <a:stretch>
            <a:fillRect/>
          </a:stretch>
        </p:blipFill>
        <p:spPr>
          <a:xfrm>
            <a:off x="4716016" y="4221088"/>
            <a:ext cx="3744416" cy="2306849"/>
          </a:xfrm>
          <a:prstGeom prst="rect">
            <a:avLst/>
          </a:prstGeom>
        </p:spPr>
      </p:pic>
      <p:sp>
        <p:nvSpPr>
          <p:cNvPr id="18" name="文本框 17"/>
          <p:cNvSpPr txBox="1"/>
          <p:nvPr/>
        </p:nvSpPr>
        <p:spPr>
          <a:xfrm>
            <a:off x="5197899" y="4439974"/>
            <a:ext cx="886269" cy="335692"/>
          </a:xfrm>
          <a:prstGeom prst="rect">
            <a:avLst/>
          </a:prstGeom>
          <a:noFill/>
        </p:spPr>
        <p:txBody>
          <a:bodyPr wrap="square" rtlCol="0">
            <a:spAutoFit/>
          </a:bodyPr>
          <a:lstStyle/>
          <a:p>
            <a:r>
              <a:rPr lang="en-US" altLang="zh-CN" sz="1600" b="1" dirty="0" smtClean="0"/>
              <a:t>U235</a:t>
            </a:r>
            <a:endParaRPr lang="zh-CN" altLang="en-US" sz="1600" b="1" dirty="0"/>
          </a:p>
        </p:txBody>
      </p:sp>
      <p:sp>
        <p:nvSpPr>
          <p:cNvPr id="19" name="矩形 18"/>
          <p:cNvSpPr/>
          <p:nvPr/>
        </p:nvSpPr>
        <p:spPr>
          <a:xfrm>
            <a:off x="1259632" y="6042774"/>
            <a:ext cx="1586332" cy="338554"/>
          </a:xfrm>
          <a:prstGeom prst="rect">
            <a:avLst/>
          </a:prstGeom>
        </p:spPr>
        <p:txBody>
          <a:bodyPr wrap="none">
            <a:spAutoFit/>
          </a:bodyPr>
          <a:lstStyle/>
          <a:p>
            <a:r>
              <a:rPr lang="en-US" altLang="zh-CN" sz="1600" b="1" dirty="0"/>
              <a:t>Z = 46, A = 117</a:t>
            </a:r>
            <a:endParaRPr lang="zh-CN" altLang="en-US" sz="1600" b="1" dirty="0"/>
          </a:p>
        </p:txBody>
      </p:sp>
    </p:spTree>
    <p:extLst>
      <p:ext uri="{BB962C8B-B14F-4D97-AF65-F5344CB8AC3E}">
        <p14:creationId xmlns:p14="http://schemas.microsoft.com/office/powerpoint/2010/main" val="4108199963"/>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3528" y="142852"/>
            <a:ext cx="8607900" cy="714380"/>
          </a:xfrm>
        </p:spPr>
        <p:txBody>
          <a:bodyPr/>
          <a:lstStyle/>
          <a:p>
            <a:pPr algn="just"/>
            <a:r>
              <a:rPr lang="zh-CN" altLang="en-US" sz="2800" kern="1200" dirty="0" smtClean="0"/>
              <a:t>反应堆中微子能谱：</a:t>
            </a:r>
            <a:r>
              <a:rPr lang="zh-CN" altLang="en-US" sz="2800" kern="1200" dirty="0" smtClean="0">
                <a:solidFill>
                  <a:srgbClr val="FF0000"/>
                </a:solidFill>
              </a:rPr>
              <a:t>基于理论计算的分析</a:t>
            </a:r>
            <a:r>
              <a:rPr lang="en-US" altLang="zh-CN" sz="2800" kern="1200" dirty="0" smtClean="0">
                <a:solidFill>
                  <a:srgbClr val="FF0000"/>
                </a:solidFill>
              </a:rPr>
              <a:t>-2</a:t>
            </a:r>
            <a:endParaRPr lang="zh-CN" altLang="en-US" sz="2800" kern="1200" dirty="0">
              <a:solidFill>
                <a:srgbClr val="FF0000"/>
              </a:solidFill>
            </a:endParaRPr>
          </a:p>
        </p:txBody>
      </p:sp>
      <p:sp>
        <p:nvSpPr>
          <p:cNvPr id="5" name="内容占位符 2"/>
          <p:cNvSpPr>
            <a:spLocks noGrp="1"/>
          </p:cNvSpPr>
          <p:nvPr>
            <p:ph idx="1"/>
          </p:nvPr>
        </p:nvSpPr>
        <p:spPr>
          <a:xfrm>
            <a:off x="107504" y="1124744"/>
            <a:ext cx="9001000" cy="1296144"/>
          </a:xfrm>
        </p:spPr>
        <p:txBody>
          <a:bodyPr/>
          <a:lstStyle/>
          <a:p>
            <a:pPr marL="0" indent="0">
              <a:buNone/>
            </a:pPr>
            <a:r>
              <a:rPr lang="zh-CN" altLang="en-US" sz="2000" dirty="0" smtClean="0"/>
              <a:t>利用 </a:t>
            </a:r>
            <a:r>
              <a:rPr lang="en-US" altLang="zh-CN" sz="2000" i="1" dirty="0" smtClean="0"/>
              <a:t>ab initio </a:t>
            </a:r>
            <a:r>
              <a:rPr lang="zh-CN" altLang="en-US" sz="2000" dirty="0" smtClean="0"/>
              <a:t>数据库求和的</a:t>
            </a:r>
            <a:r>
              <a:rPr lang="en-US" altLang="zh-CN" sz="2000" dirty="0" smtClean="0"/>
              <a:t>U/Pu</a:t>
            </a:r>
            <a:r>
              <a:rPr lang="zh-CN" altLang="en-US" sz="2000" dirty="0" smtClean="0"/>
              <a:t>裂变中微子和电子能谱，</a:t>
            </a:r>
            <a:r>
              <a:rPr lang="zh-CN" altLang="en-US" sz="2000" dirty="0" smtClean="0">
                <a:solidFill>
                  <a:srgbClr val="FF0000"/>
                </a:solidFill>
              </a:rPr>
              <a:t>检验电子谱反解</a:t>
            </a:r>
            <a:r>
              <a:rPr lang="en-US" altLang="zh-CN" sz="2000" dirty="0" smtClean="0">
                <a:solidFill>
                  <a:srgbClr val="FF0000"/>
                </a:solidFill>
              </a:rPr>
              <a:t>(conversion)</a:t>
            </a:r>
            <a:r>
              <a:rPr lang="zh-CN" altLang="en-US" sz="2000" dirty="0" smtClean="0">
                <a:solidFill>
                  <a:srgbClr val="FF0000"/>
                </a:solidFill>
              </a:rPr>
              <a:t>方法的可靠性以及能谱</a:t>
            </a:r>
            <a:r>
              <a:rPr lang="en-US" altLang="zh-CN" sz="2000" dirty="0" smtClean="0">
                <a:solidFill>
                  <a:srgbClr val="FF0000"/>
                </a:solidFill>
              </a:rPr>
              <a:t>Bump</a:t>
            </a:r>
            <a:r>
              <a:rPr lang="zh-CN" altLang="en-US" sz="2000" dirty="0" smtClean="0">
                <a:solidFill>
                  <a:srgbClr val="FF0000"/>
                </a:solidFill>
              </a:rPr>
              <a:t>的可能来源。</a:t>
            </a:r>
            <a:r>
              <a:rPr lang="en-US" altLang="zh-CN" sz="1400" dirty="0" smtClean="0">
                <a:solidFill>
                  <a:srgbClr val="FF0000"/>
                </a:solidFill>
              </a:rPr>
              <a:t>(</a:t>
            </a:r>
            <a:r>
              <a:rPr lang="en-US" altLang="zh-CN" sz="1400" i="1" dirty="0"/>
              <a:t>YFL, Zhang, </a:t>
            </a:r>
            <a:r>
              <a:rPr lang="en-US" altLang="zh-CN" sz="1400" i="1" dirty="0" smtClean="0"/>
              <a:t>submitted)</a:t>
            </a:r>
            <a:endParaRPr lang="en-US" altLang="zh-CN" sz="2000" i="1" dirty="0" smtClean="0"/>
          </a:p>
          <a:p>
            <a:pPr marL="0" indent="0">
              <a:buNone/>
            </a:pPr>
            <a:r>
              <a:rPr lang="en-US" altLang="zh-CN" sz="2000" dirty="0" smtClean="0"/>
              <a:t>(1) </a:t>
            </a:r>
            <a:r>
              <a:rPr lang="zh-CN" altLang="en-US" sz="2000" dirty="0" smtClean="0"/>
              <a:t>基于</a:t>
            </a:r>
            <a:r>
              <a:rPr lang="en-US" altLang="zh-CN" sz="2000" dirty="0" smtClean="0">
                <a:solidFill>
                  <a:srgbClr val="0000FF"/>
                </a:solidFill>
              </a:rPr>
              <a:t>ENSDF</a:t>
            </a:r>
            <a:r>
              <a:rPr lang="zh-CN" altLang="en-US" sz="2000" dirty="0">
                <a:solidFill>
                  <a:srgbClr val="0000FF"/>
                </a:solidFill>
              </a:rPr>
              <a:t>核结构数据</a:t>
            </a:r>
            <a:r>
              <a:rPr lang="zh-CN" altLang="en-US" sz="2000" dirty="0"/>
              <a:t>和</a:t>
            </a:r>
            <a:r>
              <a:rPr lang="en-US" altLang="zh-CN" sz="2000" dirty="0">
                <a:solidFill>
                  <a:srgbClr val="0000FF"/>
                </a:solidFill>
              </a:rPr>
              <a:t>ENDF B.VII.1</a:t>
            </a:r>
            <a:r>
              <a:rPr lang="zh-CN" altLang="en-US" sz="2000" dirty="0">
                <a:solidFill>
                  <a:srgbClr val="0000FF"/>
                </a:solidFill>
              </a:rPr>
              <a:t>裂变</a:t>
            </a:r>
            <a:r>
              <a:rPr lang="zh-CN" altLang="en-US" sz="2000" dirty="0" smtClean="0">
                <a:solidFill>
                  <a:srgbClr val="0000FF"/>
                </a:solidFill>
              </a:rPr>
              <a:t>数据</a:t>
            </a:r>
            <a:r>
              <a:rPr lang="zh-CN" altLang="en-US" sz="2000" dirty="0"/>
              <a:t>得到</a:t>
            </a:r>
            <a:r>
              <a:rPr lang="zh-CN" altLang="en-US" sz="2000" dirty="0" smtClean="0"/>
              <a:t>核素能谱</a:t>
            </a:r>
            <a:endParaRPr lang="en-US" altLang="zh-CN" sz="2000" dirty="0" smtClean="0">
              <a:solidFill>
                <a:srgbClr val="FF0000"/>
              </a:solidFill>
            </a:endParaRPr>
          </a:p>
          <a:p>
            <a:pPr marL="0" indent="0">
              <a:buNone/>
            </a:pPr>
            <a:r>
              <a:rPr lang="en-US" altLang="zh-CN" sz="2000" dirty="0" smtClean="0"/>
              <a:t>(2) </a:t>
            </a:r>
            <a:r>
              <a:rPr lang="zh-CN" altLang="en-US" sz="2000" dirty="0" smtClean="0"/>
              <a:t>使用</a:t>
            </a:r>
            <a:r>
              <a:rPr lang="en-US" altLang="zh-CN" sz="2000" dirty="0" smtClean="0"/>
              <a:t>50</a:t>
            </a:r>
            <a:r>
              <a:rPr lang="zh-CN" altLang="en-US" sz="2000" dirty="0" smtClean="0"/>
              <a:t>条虚拟</a:t>
            </a:r>
            <a:r>
              <a:rPr lang="en-US" altLang="zh-CN" sz="2000" dirty="0" smtClean="0"/>
              <a:t>(allowed)</a:t>
            </a:r>
            <a:r>
              <a:rPr lang="zh-CN" altLang="en-US" sz="2000" dirty="0" smtClean="0"/>
              <a:t>贝塔衰变拟合电子谱，从而得到中微子能谱</a:t>
            </a:r>
            <a:endParaRPr lang="en-US" altLang="zh-CN" sz="2000" dirty="0"/>
          </a:p>
        </p:txBody>
      </p:sp>
      <p:pic>
        <p:nvPicPr>
          <p:cNvPr id="6" name="图片 5"/>
          <p:cNvPicPr>
            <a:picLocks noChangeAspect="1"/>
          </p:cNvPicPr>
          <p:nvPr/>
        </p:nvPicPr>
        <p:blipFill>
          <a:blip r:embed="rId2"/>
          <a:stretch>
            <a:fillRect/>
          </a:stretch>
        </p:blipFill>
        <p:spPr>
          <a:xfrm>
            <a:off x="116611" y="4653136"/>
            <a:ext cx="2705882" cy="1898710"/>
          </a:xfrm>
          <a:prstGeom prst="rect">
            <a:avLst/>
          </a:prstGeom>
        </p:spPr>
      </p:pic>
      <p:pic>
        <p:nvPicPr>
          <p:cNvPr id="7" name="图片 6"/>
          <p:cNvPicPr>
            <a:picLocks noChangeAspect="1"/>
          </p:cNvPicPr>
          <p:nvPr/>
        </p:nvPicPr>
        <p:blipFill>
          <a:blip r:embed="rId3"/>
          <a:stretch>
            <a:fillRect/>
          </a:stretch>
        </p:blipFill>
        <p:spPr>
          <a:xfrm>
            <a:off x="3048468" y="2802789"/>
            <a:ext cx="5844012" cy="2177716"/>
          </a:xfrm>
          <a:prstGeom prst="rect">
            <a:avLst/>
          </a:prstGeom>
        </p:spPr>
      </p:pic>
      <p:pic>
        <p:nvPicPr>
          <p:cNvPr id="8" name="图片 7"/>
          <p:cNvPicPr>
            <a:picLocks noChangeAspect="1"/>
          </p:cNvPicPr>
          <p:nvPr/>
        </p:nvPicPr>
        <p:blipFill>
          <a:blip r:embed="rId4"/>
          <a:stretch>
            <a:fillRect/>
          </a:stretch>
        </p:blipFill>
        <p:spPr>
          <a:xfrm>
            <a:off x="140657" y="2802789"/>
            <a:ext cx="2681836" cy="1778339"/>
          </a:xfrm>
          <a:prstGeom prst="rect">
            <a:avLst/>
          </a:prstGeom>
        </p:spPr>
      </p:pic>
      <p:pic>
        <p:nvPicPr>
          <p:cNvPr id="9" name="图片 8"/>
          <p:cNvPicPr>
            <a:picLocks noChangeAspect="1"/>
          </p:cNvPicPr>
          <p:nvPr/>
        </p:nvPicPr>
        <p:blipFill>
          <a:blip r:embed="rId5"/>
          <a:stretch>
            <a:fillRect/>
          </a:stretch>
        </p:blipFill>
        <p:spPr>
          <a:xfrm>
            <a:off x="5004048" y="3068960"/>
            <a:ext cx="562208" cy="162324"/>
          </a:xfrm>
          <a:prstGeom prst="rect">
            <a:avLst/>
          </a:prstGeom>
        </p:spPr>
      </p:pic>
      <p:sp>
        <p:nvSpPr>
          <p:cNvPr id="10" name="内容占位符 2"/>
          <p:cNvSpPr txBox="1">
            <a:spLocks/>
          </p:cNvSpPr>
          <p:nvPr/>
        </p:nvSpPr>
        <p:spPr bwMode="auto">
          <a:xfrm>
            <a:off x="2915816" y="5058682"/>
            <a:ext cx="6228184" cy="1466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10000"/>
              </a:spcBef>
              <a:spcAft>
                <a:spcPct val="30000"/>
              </a:spcAft>
              <a:buClr>
                <a:srgbClr val="FFC000"/>
              </a:buClr>
              <a:buSzPct val="80000"/>
              <a:buFont typeface="Wingdings" pitchFamily="2" charset="2"/>
              <a:buChar char="n"/>
              <a:defRPr sz="2600" b="1">
                <a:solidFill>
                  <a:schemeClr val="tx1"/>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80000"/>
              <a:buFont typeface="Wingdings" pitchFamily="2" charset="2"/>
              <a:buChar char="n"/>
              <a:defRPr sz="2400">
                <a:solidFill>
                  <a:schemeClr val="accent2"/>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sz="2000">
                <a:solidFill>
                  <a:schemeClr val="tx1"/>
                </a:solidFill>
                <a:latin typeface="+mn-lt"/>
                <a:ea typeface="宋体" pitchFamily="2" charset="-122"/>
              </a:defRPr>
            </a:lvl6pPr>
            <a:lvl7pPr marL="2971800" indent="-228600" algn="l" rtl="0" fontAlgn="base">
              <a:spcBef>
                <a:spcPct val="20000"/>
              </a:spcBef>
              <a:spcAft>
                <a:spcPct val="0"/>
              </a:spcAft>
              <a:buChar char="»"/>
              <a:defRPr sz="2000">
                <a:solidFill>
                  <a:schemeClr val="tx1"/>
                </a:solidFill>
                <a:latin typeface="+mn-lt"/>
                <a:ea typeface="宋体" pitchFamily="2" charset="-122"/>
              </a:defRPr>
            </a:lvl7pPr>
            <a:lvl8pPr marL="3429000" indent="-228600" algn="l" rtl="0" fontAlgn="base">
              <a:spcBef>
                <a:spcPct val="20000"/>
              </a:spcBef>
              <a:spcAft>
                <a:spcPct val="0"/>
              </a:spcAft>
              <a:buChar char="»"/>
              <a:defRPr sz="2000">
                <a:solidFill>
                  <a:schemeClr val="tx1"/>
                </a:solidFill>
                <a:latin typeface="+mn-lt"/>
                <a:ea typeface="宋体" pitchFamily="2" charset="-122"/>
              </a:defRPr>
            </a:lvl8pPr>
            <a:lvl9pPr marL="3886200" indent="-228600" algn="l" rtl="0" fontAlgn="base">
              <a:spcBef>
                <a:spcPct val="20000"/>
              </a:spcBef>
              <a:spcAft>
                <a:spcPct val="0"/>
              </a:spcAft>
              <a:buChar char="»"/>
              <a:defRPr sz="2000">
                <a:solidFill>
                  <a:schemeClr val="tx1"/>
                </a:solidFill>
                <a:latin typeface="+mn-lt"/>
                <a:ea typeface="宋体" pitchFamily="2" charset="-122"/>
              </a:defRPr>
            </a:lvl9pPr>
          </a:lstStyle>
          <a:p>
            <a:pPr marL="0" indent="0">
              <a:buNone/>
            </a:pPr>
            <a:r>
              <a:rPr lang="en-US" altLang="zh-CN" sz="1800" kern="0" dirty="0" smtClean="0"/>
              <a:t>(</a:t>
            </a:r>
            <a:r>
              <a:rPr lang="en-US" altLang="zh-CN" sz="1800" dirty="0" smtClean="0"/>
              <a:t>a) </a:t>
            </a:r>
            <a:r>
              <a:rPr lang="zh-CN" altLang="en-US" sz="1800" dirty="0" smtClean="0"/>
              <a:t>如果</a:t>
            </a:r>
            <a:r>
              <a:rPr lang="zh-CN" altLang="en-US" sz="1800" dirty="0"/>
              <a:t>产生</a:t>
            </a:r>
            <a:r>
              <a:rPr lang="en-US" altLang="zh-CN" sz="1800" i="1" dirty="0"/>
              <a:t>ab initio </a:t>
            </a:r>
            <a:r>
              <a:rPr lang="zh-CN" altLang="en-US" sz="1800" dirty="0"/>
              <a:t>能谱时都</a:t>
            </a:r>
            <a:r>
              <a:rPr lang="zh-CN" altLang="en-US" sz="1800" dirty="0" smtClean="0"/>
              <a:t>为允许衰变，则结果一致</a:t>
            </a:r>
            <a:endParaRPr lang="en-US" altLang="zh-CN" sz="1800" dirty="0" smtClean="0"/>
          </a:p>
          <a:p>
            <a:pPr marL="0" indent="0">
              <a:buNone/>
            </a:pPr>
            <a:r>
              <a:rPr lang="en-US" altLang="zh-CN" sz="1800" dirty="0" smtClean="0"/>
              <a:t>(b) </a:t>
            </a:r>
            <a:r>
              <a:rPr lang="zh-CN" altLang="en-US" sz="1800" dirty="0" smtClean="0"/>
              <a:t>禁忌衰变的</a:t>
            </a:r>
            <a:r>
              <a:rPr lang="en-US" altLang="zh-CN" sz="1800" dirty="0" smtClean="0"/>
              <a:t>Q</a:t>
            </a:r>
            <a:r>
              <a:rPr lang="zh-CN" altLang="en-US" sz="1800" dirty="0" smtClean="0"/>
              <a:t>值分布以及</a:t>
            </a:r>
            <a:r>
              <a:rPr lang="en-US" altLang="zh-CN" sz="1800" dirty="0" smtClean="0"/>
              <a:t>Z(Q)</a:t>
            </a:r>
            <a:r>
              <a:rPr lang="zh-CN" altLang="en-US" sz="1800" dirty="0" smtClean="0"/>
              <a:t>关系都和</a:t>
            </a:r>
            <a:r>
              <a:rPr lang="zh-CN" altLang="en-US" sz="1800" dirty="0"/>
              <a:t>允许</a:t>
            </a:r>
            <a:r>
              <a:rPr lang="zh-CN" altLang="en-US" sz="1800" dirty="0" smtClean="0"/>
              <a:t>衰变不同</a:t>
            </a:r>
            <a:endParaRPr lang="en-US" altLang="zh-CN" sz="1800" dirty="0" smtClean="0"/>
          </a:p>
          <a:p>
            <a:pPr marL="0" indent="0">
              <a:buNone/>
            </a:pPr>
            <a:r>
              <a:rPr lang="en-US" altLang="zh-CN" sz="1800" dirty="0" smtClean="0"/>
              <a:t>(c) GT 1-</a:t>
            </a:r>
            <a:r>
              <a:rPr lang="zh-CN" altLang="en-US" sz="1800" dirty="0" smtClean="0"/>
              <a:t>的衰变能谱和</a:t>
            </a:r>
            <a:r>
              <a:rPr lang="zh-CN" altLang="en-US" sz="1800" dirty="0"/>
              <a:t>允许</a:t>
            </a:r>
            <a:r>
              <a:rPr lang="zh-CN" altLang="en-US" sz="1800" dirty="0" smtClean="0"/>
              <a:t>衰变差别最大</a:t>
            </a:r>
            <a:endParaRPr lang="en-US" altLang="zh-CN" sz="1800" dirty="0" smtClean="0"/>
          </a:p>
          <a:p>
            <a:pPr marL="0" indent="0">
              <a:buNone/>
            </a:pPr>
            <a:r>
              <a:rPr lang="en-US" altLang="zh-CN" sz="1800" dirty="0" smtClean="0">
                <a:solidFill>
                  <a:srgbClr val="FF0000"/>
                </a:solidFill>
              </a:rPr>
              <a:t>(d) </a:t>
            </a:r>
            <a:r>
              <a:rPr lang="zh-CN" altLang="en-US" sz="1800" dirty="0" smtClean="0">
                <a:solidFill>
                  <a:srgbClr val="FF0000"/>
                </a:solidFill>
              </a:rPr>
              <a:t>需要很好地了解</a:t>
            </a:r>
            <a:r>
              <a:rPr lang="en-US" altLang="zh-CN" sz="1800" dirty="0" smtClean="0">
                <a:solidFill>
                  <a:srgbClr val="FF0000"/>
                </a:solidFill>
              </a:rPr>
              <a:t>Q&gt;4 MeV</a:t>
            </a:r>
            <a:r>
              <a:rPr lang="zh-CN" altLang="en-US" sz="1800" dirty="0" smtClean="0">
                <a:solidFill>
                  <a:srgbClr val="FF0000"/>
                </a:solidFill>
              </a:rPr>
              <a:t>的贝塔衰变类型及其分布！</a:t>
            </a:r>
            <a:endParaRPr lang="en-US" altLang="zh-CN" sz="1800" dirty="0">
              <a:solidFill>
                <a:srgbClr val="FF0000"/>
              </a:solidFill>
            </a:endParaRPr>
          </a:p>
        </p:txBody>
      </p:sp>
      <p:sp>
        <p:nvSpPr>
          <p:cNvPr id="11" name="文本框 10"/>
          <p:cNvSpPr txBox="1"/>
          <p:nvPr/>
        </p:nvSpPr>
        <p:spPr>
          <a:xfrm>
            <a:off x="5701955" y="2996952"/>
            <a:ext cx="886269" cy="335692"/>
          </a:xfrm>
          <a:prstGeom prst="rect">
            <a:avLst/>
          </a:prstGeom>
          <a:noFill/>
        </p:spPr>
        <p:txBody>
          <a:bodyPr wrap="square" rtlCol="0">
            <a:spAutoFit/>
          </a:bodyPr>
          <a:lstStyle/>
          <a:p>
            <a:r>
              <a:rPr lang="en-US" altLang="zh-CN" sz="1600" b="1" dirty="0" smtClean="0"/>
              <a:t>U235</a:t>
            </a:r>
            <a:endParaRPr lang="zh-CN" altLang="en-US" sz="1600" b="1" dirty="0"/>
          </a:p>
        </p:txBody>
      </p:sp>
    </p:spTree>
    <p:extLst>
      <p:ext uri="{BB962C8B-B14F-4D97-AF65-F5344CB8AC3E}">
        <p14:creationId xmlns:p14="http://schemas.microsoft.com/office/powerpoint/2010/main" val="2047951784"/>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88640"/>
            <a:ext cx="8319868" cy="714380"/>
          </a:xfrm>
        </p:spPr>
        <p:txBody>
          <a:bodyPr/>
          <a:lstStyle/>
          <a:p>
            <a:r>
              <a:rPr lang="zh-CN" altLang="en-US" sz="2800" dirty="0" smtClean="0"/>
              <a:t>针对江门中微子实验的研究</a:t>
            </a:r>
            <a:r>
              <a:rPr lang="zh-CN" altLang="en-US" sz="2800" dirty="0"/>
              <a:t>工作</a:t>
            </a:r>
          </a:p>
        </p:txBody>
      </p:sp>
      <p:sp>
        <p:nvSpPr>
          <p:cNvPr id="3" name="内容占位符 2"/>
          <p:cNvSpPr>
            <a:spLocks noGrp="1"/>
          </p:cNvSpPr>
          <p:nvPr>
            <p:ph idx="1"/>
          </p:nvPr>
        </p:nvSpPr>
        <p:spPr>
          <a:xfrm>
            <a:off x="107504" y="1124744"/>
            <a:ext cx="8928992" cy="5040560"/>
          </a:xfrm>
        </p:spPr>
        <p:txBody>
          <a:bodyPr/>
          <a:lstStyle/>
          <a:p>
            <a:pPr marL="0" indent="0">
              <a:buNone/>
            </a:pPr>
            <a:r>
              <a:rPr lang="zh-CN" altLang="en-US" sz="2000" dirty="0" smtClean="0"/>
              <a:t>作为理论</a:t>
            </a:r>
            <a:r>
              <a:rPr lang="en-US" altLang="zh-CN" sz="2000" dirty="0" smtClean="0"/>
              <a:t>/</a:t>
            </a:r>
            <a:r>
              <a:rPr lang="zh-CN" altLang="en-US" sz="2000" dirty="0" smtClean="0"/>
              <a:t>唯象研究，有很多方面可以为江门中微子实验的取数分析提供帮助</a:t>
            </a:r>
            <a:endParaRPr lang="en-US" altLang="zh-CN" sz="2000" dirty="0" smtClean="0"/>
          </a:p>
          <a:p>
            <a:pPr marL="0" indent="0">
              <a:buNone/>
            </a:pPr>
            <a:endParaRPr lang="en-US" altLang="zh-CN" sz="2000" dirty="0"/>
          </a:p>
          <a:p>
            <a:pPr marL="0" indent="0">
              <a:buNone/>
            </a:pPr>
            <a:r>
              <a:rPr lang="zh-CN" altLang="en-US" sz="2000" dirty="0" smtClean="0"/>
              <a:t>（</a:t>
            </a:r>
            <a:r>
              <a:rPr lang="en-US" altLang="zh-CN" sz="2000" dirty="0" smtClean="0"/>
              <a:t>1</a:t>
            </a:r>
            <a:r>
              <a:rPr lang="zh-CN" altLang="en-US" sz="2000" dirty="0" smtClean="0"/>
              <a:t>）分析方法的发展和优化</a:t>
            </a:r>
            <a:endParaRPr lang="en-US" altLang="zh-CN" sz="2000" dirty="0" smtClean="0"/>
          </a:p>
          <a:p>
            <a:pPr marL="0" indent="0">
              <a:buNone/>
            </a:pPr>
            <a:endParaRPr lang="en-US" altLang="zh-CN" sz="2000" dirty="0"/>
          </a:p>
          <a:p>
            <a:pPr marL="0" indent="0">
              <a:buNone/>
            </a:pPr>
            <a:r>
              <a:rPr lang="zh-CN" altLang="en-US" sz="2000" dirty="0" smtClean="0"/>
              <a:t>（</a:t>
            </a:r>
            <a:r>
              <a:rPr lang="en-US" altLang="zh-CN" sz="2000" dirty="0" smtClean="0"/>
              <a:t>2</a:t>
            </a:r>
            <a:r>
              <a:rPr lang="zh-CN" altLang="en-US" sz="2000" dirty="0" smtClean="0"/>
              <a:t>）重要本底的计算和模拟</a:t>
            </a:r>
            <a:endParaRPr lang="en-US" altLang="zh-CN" sz="2000" dirty="0" smtClean="0"/>
          </a:p>
          <a:p>
            <a:pPr marL="0" indent="0">
              <a:buNone/>
            </a:pPr>
            <a:endParaRPr lang="en-US" altLang="zh-CN" sz="2000" dirty="0"/>
          </a:p>
          <a:p>
            <a:pPr marL="0" indent="0">
              <a:buNone/>
            </a:pPr>
            <a:r>
              <a:rPr lang="zh-CN" altLang="en-US" sz="2000" dirty="0" smtClean="0"/>
              <a:t>（</a:t>
            </a:r>
            <a:r>
              <a:rPr lang="en-US" altLang="zh-CN" sz="2000" dirty="0" smtClean="0"/>
              <a:t>3</a:t>
            </a:r>
            <a:r>
              <a:rPr lang="zh-CN" altLang="en-US" sz="2000" dirty="0" smtClean="0"/>
              <a:t>）中微子通量的计算</a:t>
            </a:r>
            <a:endParaRPr lang="en-US" altLang="zh-CN" sz="2000" dirty="0" smtClean="0"/>
          </a:p>
          <a:p>
            <a:pPr marL="0" indent="0">
              <a:buNone/>
            </a:pPr>
            <a:endParaRPr lang="en-US" altLang="zh-CN" sz="2000" dirty="0"/>
          </a:p>
          <a:p>
            <a:pPr marL="0" indent="0">
              <a:buNone/>
            </a:pPr>
            <a:r>
              <a:rPr lang="zh-CN" altLang="en-US" sz="2000" dirty="0" smtClean="0"/>
              <a:t>（</a:t>
            </a:r>
            <a:r>
              <a:rPr lang="en-US" altLang="zh-CN" sz="2000" dirty="0" smtClean="0"/>
              <a:t>4</a:t>
            </a:r>
            <a:r>
              <a:rPr lang="zh-CN" altLang="en-US" sz="2000" dirty="0" smtClean="0"/>
              <a:t>）提出新的物理目标</a:t>
            </a:r>
            <a:endParaRPr lang="en-US" altLang="zh-CN" sz="2000" dirty="0" smtClean="0"/>
          </a:p>
          <a:p>
            <a:pPr marL="0" indent="0">
              <a:buNone/>
            </a:pPr>
            <a:endParaRPr lang="en-US" altLang="zh-CN" sz="2000" dirty="0"/>
          </a:p>
          <a:p>
            <a:pPr marL="0" indent="0">
              <a:buNone/>
            </a:pPr>
            <a:r>
              <a:rPr lang="zh-CN" altLang="en-US" sz="2000" dirty="0" smtClean="0"/>
              <a:t>（</a:t>
            </a:r>
            <a:r>
              <a:rPr lang="en-US" altLang="zh-CN" sz="2000" dirty="0" smtClean="0"/>
              <a:t>5</a:t>
            </a:r>
            <a:r>
              <a:rPr lang="zh-CN" altLang="en-US" sz="2000" dirty="0" smtClean="0"/>
              <a:t>）</a:t>
            </a:r>
            <a:r>
              <a:rPr lang="en-US" altLang="zh-CN" sz="2000" dirty="0" smtClean="0"/>
              <a:t>… …</a:t>
            </a:r>
            <a:endParaRPr lang="en-US" altLang="zh-CN" sz="2000" dirty="0"/>
          </a:p>
        </p:txBody>
      </p:sp>
    </p:spTree>
    <p:extLst>
      <p:ext uri="{BB962C8B-B14F-4D97-AF65-F5344CB8AC3E}">
        <p14:creationId xmlns:p14="http://schemas.microsoft.com/office/powerpoint/2010/main" val="3893676622"/>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28596" y="142852"/>
            <a:ext cx="8319868" cy="714380"/>
          </a:xfrm>
        </p:spPr>
        <p:txBody>
          <a:bodyPr/>
          <a:lstStyle/>
          <a:p>
            <a:pPr algn="just"/>
            <a:r>
              <a:rPr lang="zh-CN" altLang="en-US" sz="2800" kern="1200" dirty="0" smtClean="0">
                <a:solidFill>
                  <a:srgbClr val="FF0000"/>
                </a:solidFill>
              </a:rPr>
              <a:t>重建</a:t>
            </a:r>
            <a:r>
              <a:rPr lang="zh-CN" altLang="en-US" sz="2800" kern="1200" dirty="0" smtClean="0"/>
              <a:t>超新星中微子能谱</a:t>
            </a:r>
            <a:endParaRPr lang="zh-CN" altLang="en-US" sz="1800" kern="1200" dirty="0"/>
          </a:p>
        </p:txBody>
      </p:sp>
      <p:pic>
        <p:nvPicPr>
          <p:cNvPr id="5" name="图片 4"/>
          <p:cNvPicPr>
            <a:picLocks noChangeAspect="1"/>
          </p:cNvPicPr>
          <p:nvPr/>
        </p:nvPicPr>
        <p:blipFill>
          <a:blip r:embed="rId2"/>
          <a:stretch>
            <a:fillRect/>
          </a:stretch>
        </p:blipFill>
        <p:spPr>
          <a:xfrm>
            <a:off x="395536" y="1844824"/>
            <a:ext cx="8104417" cy="2736304"/>
          </a:xfrm>
          <a:prstGeom prst="rect">
            <a:avLst/>
          </a:prstGeom>
        </p:spPr>
      </p:pic>
      <p:sp>
        <p:nvSpPr>
          <p:cNvPr id="6" name="内容占位符 2"/>
          <p:cNvSpPr>
            <a:spLocks noGrp="1"/>
          </p:cNvSpPr>
          <p:nvPr>
            <p:ph idx="1"/>
          </p:nvPr>
        </p:nvSpPr>
        <p:spPr>
          <a:xfrm>
            <a:off x="107504" y="1124744"/>
            <a:ext cx="9036496" cy="720080"/>
          </a:xfrm>
        </p:spPr>
        <p:txBody>
          <a:bodyPr/>
          <a:lstStyle/>
          <a:p>
            <a:pPr marL="0" indent="0">
              <a:buNone/>
            </a:pPr>
            <a:r>
              <a:rPr lang="en-US" altLang="zh-CN" sz="2000" dirty="0" smtClean="0"/>
              <a:t>(1) </a:t>
            </a:r>
            <a:r>
              <a:rPr lang="zh-CN" altLang="en-US" sz="2000" dirty="0" smtClean="0"/>
              <a:t>江门中微子实验是唯一可以同时探测三种味道超新星中微子的实验，研究了</a:t>
            </a:r>
            <a:r>
              <a:rPr lang="en-US" altLang="zh-CN" sz="2000" dirty="0" smtClean="0"/>
              <a:t>Unfolding</a:t>
            </a:r>
            <a:r>
              <a:rPr lang="zh-CN" altLang="en-US" sz="2000" dirty="0" smtClean="0"/>
              <a:t>方法在重建超新星中微子能谱的应用</a:t>
            </a:r>
            <a:endParaRPr lang="en-US" altLang="zh-CN" sz="2000" dirty="0" smtClean="0"/>
          </a:p>
        </p:txBody>
      </p:sp>
      <p:sp>
        <p:nvSpPr>
          <p:cNvPr id="2" name="矩形 1"/>
          <p:cNvSpPr/>
          <p:nvPr/>
        </p:nvSpPr>
        <p:spPr>
          <a:xfrm>
            <a:off x="3851920" y="4319518"/>
            <a:ext cx="3384376" cy="261610"/>
          </a:xfrm>
          <a:prstGeom prst="rect">
            <a:avLst/>
          </a:prstGeom>
        </p:spPr>
        <p:txBody>
          <a:bodyPr wrap="square">
            <a:spAutoFit/>
          </a:bodyPr>
          <a:lstStyle/>
          <a:p>
            <a:r>
              <a:rPr lang="en-US" altLang="zh-CN" sz="1100" b="1" dirty="0" smtClean="0">
                <a:solidFill>
                  <a:srgbClr val="FF0000"/>
                </a:solidFill>
              </a:rPr>
              <a:t>H.L. Li, YFL, et al. </a:t>
            </a:r>
            <a:r>
              <a:rPr lang="en-US" altLang="zh-CN" sz="1100" b="1" dirty="0" err="1" smtClean="0">
                <a:solidFill>
                  <a:srgbClr val="FF0000"/>
                </a:solidFill>
              </a:rPr>
              <a:t>Phys.Rev</a:t>
            </a:r>
            <a:r>
              <a:rPr lang="en-US" altLang="zh-CN" sz="1100" b="1" dirty="0">
                <a:solidFill>
                  <a:srgbClr val="FF0000"/>
                </a:solidFill>
              </a:rPr>
              <a:t>. </a:t>
            </a:r>
            <a:r>
              <a:rPr lang="en-US" altLang="zh-CN" sz="1100" b="1" dirty="0" smtClean="0">
                <a:solidFill>
                  <a:srgbClr val="FF0000"/>
                </a:solidFill>
              </a:rPr>
              <a:t>D 97 </a:t>
            </a:r>
            <a:r>
              <a:rPr lang="en-US" altLang="zh-CN" sz="1100" b="1" dirty="0">
                <a:solidFill>
                  <a:srgbClr val="FF0000"/>
                </a:solidFill>
              </a:rPr>
              <a:t>(2018) </a:t>
            </a:r>
            <a:r>
              <a:rPr lang="en-US" altLang="zh-CN" sz="1100" b="1" dirty="0" smtClean="0">
                <a:solidFill>
                  <a:srgbClr val="FF0000"/>
                </a:solidFill>
              </a:rPr>
              <a:t> </a:t>
            </a:r>
            <a:r>
              <a:rPr lang="en-US" altLang="zh-CN" sz="1100" b="1" dirty="0">
                <a:solidFill>
                  <a:srgbClr val="FF0000"/>
                </a:solidFill>
              </a:rPr>
              <a:t>063014 </a:t>
            </a:r>
            <a:endParaRPr lang="zh-CN" altLang="en-US" sz="1100" b="1" dirty="0">
              <a:solidFill>
                <a:srgbClr val="FF0000"/>
              </a:solidFill>
            </a:endParaRPr>
          </a:p>
        </p:txBody>
      </p:sp>
      <p:sp>
        <p:nvSpPr>
          <p:cNvPr id="3" name="矩形 2"/>
          <p:cNvSpPr/>
          <p:nvPr/>
        </p:nvSpPr>
        <p:spPr>
          <a:xfrm>
            <a:off x="107504" y="4653136"/>
            <a:ext cx="5256584" cy="1969770"/>
          </a:xfrm>
          <a:prstGeom prst="rect">
            <a:avLst/>
          </a:prstGeom>
        </p:spPr>
        <p:txBody>
          <a:bodyPr wrap="square">
            <a:spAutoFit/>
          </a:bodyPr>
          <a:lstStyle/>
          <a:p>
            <a:pPr marL="0" indent="0">
              <a:buNone/>
            </a:pPr>
            <a:r>
              <a:rPr lang="en-US" altLang="zh-CN" sz="2000" b="1" dirty="0">
                <a:latin typeface="微软雅黑" pitchFamily="34" charset="-122"/>
                <a:ea typeface="微软雅黑" pitchFamily="34" charset="-122"/>
              </a:rPr>
              <a:t>(2) </a:t>
            </a:r>
            <a:r>
              <a:rPr lang="zh-CN" altLang="en-US" sz="2000" b="1" dirty="0">
                <a:latin typeface="微软雅黑" pitchFamily="34" charset="-122"/>
                <a:ea typeface="微软雅黑" pitchFamily="34" charset="-122"/>
              </a:rPr>
              <a:t>进一步的优化采用了联合</a:t>
            </a:r>
            <a:r>
              <a:rPr lang="en-US" altLang="zh-CN" sz="2000" b="1" dirty="0">
                <a:latin typeface="微软雅黑" pitchFamily="34" charset="-122"/>
                <a:ea typeface="微软雅黑" pitchFamily="34" charset="-122"/>
              </a:rPr>
              <a:t>Unfolding</a:t>
            </a:r>
            <a:r>
              <a:rPr lang="zh-CN" altLang="en-US" sz="2000" b="1" dirty="0" smtClean="0">
                <a:latin typeface="微软雅黑" pitchFamily="34" charset="-122"/>
                <a:ea typeface="微软雅黑" pitchFamily="34" charset="-122"/>
              </a:rPr>
              <a:t>的方案</a:t>
            </a:r>
            <a:r>
              <a:rPr lang="zh-CN" altLang="en-US" sz="2000" b="1" dirty="0">
                <a:latin typeface="微软雅黑" pitchFamily="34" charset="-122"/>
                <a:ea typeface="微软雅黑" pitchFamily="34" charset="-122"/>
              </a:rPr>
              <a:t>，可以包含任何类型的中微子味转化</a:t>
            </a:r>
            <a:r>
              <a:rPr lang="zh-CN" altLang="en-US" sz="2000" b="1" dirty="0" smtClean="0">
                <a:latin typeface="微软雅黑" pitchFamily="34" charset="-122"/>
                <a:ea typeface="微软雅黑" pitchFamily="34" charset="-122"/>
              </a:rPr>
              <a:t>效应。</a:t>
            </a:r>
            <a:endParaRPr lang="en-US" altLang="zh-CN" sz="2000" b="1" dirty="0" smtClean="0">
              <a:latin typeface="微软雅黑" pitchFamily="34" charset="-122"/>
              <a:ea typeface="微软雅黑" pitchFamily="34" charset="-122"/>
            </a:endParaRPr>
          </a:p>
          <a:p>
            <a:pPr marL="0" indent="0">
              <a:buNone/>
            </a:pPr>
            <a:endParaRPr lang="en-US" altLang="zh-CN" sz="2000" b="1" dirty="0" smtClean="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(3) </a:t>
            </a:r>
            <a:r>
              <a:rPr lang="zh-CN" altLang="en-US" sz="2000" b="1" dirty="0" smtClean="0">
                <a:latin typeface="微软雅黑" pitchFamily="34" charset="-122"/>
                <a:ea typeface="微软雅黑" pitchFamily="34" charset="-122"/>
              </a:rPr>
              <a:t>对研究</a:t>
            </a:r>
            <a:r>
              <a:rPr lang="zh-CN" altLang="en-US" sz="2000" b="1" dirty="0" smtClean="0">
                <a:solidFill>
                  <a:srgbClr val="FF0000"/>
                </a:solidFill>
                <a:latin typeface="微软雅黑" pitchFamily="34" charset="-122"/>
                <a:ea typeface="微软雅黑" pitchFamily="34" charset="-122"/>
              </a:rPr>
              <a:t>中微子基本性质</a:t>
            </a:r>
            <a:r>
              <a:rPr lang="zh-CN" altLang="en-US" sz="2000" b="1" dirty="0" smtClean="0">
                <a:latin typeface="微软雅黑" pitchFamily="34" charset="-122"/>
                <a:ea typeface="微软雅黑" pitchFamily="34" charset="-122"/>
              </a:rPr>
              <a:t>以及</a:t>
            </a:r>
            <a:r>
              <a:rPr lang="zh-CN" altLang="en-US" sz="2000" b="1" dirty="0" smtClean="0">
                <a:solidFill>
                  <a:srgbClr val="FF0000"/>
                </a:solidFill>
                <a:latin typeface="微软雅黑" pitchFamily="34" charset="-122"/>
                <a:ea typeface="微软雅黑" pitchFamily="34" charset="-122"/>
              </a:rPr>
              <a:t>超新星爆发机制</a:t>
            </a:r>
            <a:r>
              <a:rPr lang="zh-CN" altLang="en-US" sz="2000" b="1" dirty="0" smtClean="0">
                <a:latin typeface="微软雅黑" pitchFamily="34" charset="-122"/>
                <a:ea typeface="微软雅黑" pitchFamily="34" charset="-122"/>
              </a:rPr>
              <a:t>有重要意义。</a:t>
            </a:r>
            <a:endParaRPr lang="en-US" altLang="zh-CN" sz="2000" b="1" dirty="0">
              <a:latin typeface="微软雅黑" pitchFamily="34" charset="-122"/>
              <a:ea typeface="微软雅黑" pitchFamily="34" charset="-122"/>
            </a:endParaRPr>
          </a:p>
          <a:p>
            <a:pPr marL="0" indent="0">
              <a:buNone/>
            </a:pPr>
            <a:endParaRPr lang="en-US" altLang="zh-CN" sz="1000" b="1" dirty="0" smtClean="0">
              <a:latin typeface="微软雅黑" pitchFamily="34" charset="-122"/>
              <a:ea typeface="微软雅黑" pitchFamily="34" charset="-122"/>
            </a:endParaRPr>
          </a:p>
          <a:p>
            <a:pPr marL="0" indent="0">
              <a:buNone/>
            </a:pPr>
            <a:r>
              <a:rPr lang="en-US" altLang="zh-CN" sz="1200" b="1" dirty="0">
                <a:solidFill>
                  <a:srgbClr val="FF0000"/>
                </a:solidFill>
              </a:rPr>
              <a:t>H.L. Li, YFL, et al</a:t>
            </a:r>
            <a:r>
              <a:rPr lang="en-US" altLang="zh-CN" sz="1200" b="1" dirty="0" smtClean="0">
                <a:solidFill>
                  <a:srgbClr val="FF0000"/>
                </a:solidFill>
              </a:rPr>
              <a:t>., to appear, [</a:t>
            </a:r>
            <a:r>
              <a:rPr lang="en-US" altLang="zh-CN" sz="1200" b="1" dirty="0">
                <a:solidFill>
                  <a:srgbClr val="FF0000"/>
                </a:solidFill>
              </a:rPr>
              <a:t>see </a:t>
            </a:r>
            <a:r>
              <a:rPr lang="en-US" altLang="zh-CN" sz="1200" b="1" dirty="0" err="1">
                <a:solidFill>
                  <a:srgbClr val="FF0000"/>
                </a:solidFill>
              </a:rPr>
              <a:t>DocDB</a:t>
            </a:r>
            <a:r>
              <a:rPr lang="en-US" altLang="zh-CN" sz="1200" b="1" dirty="0">
                <a:solidFill>
                  <a:srgbClr val="FF0000"/>
                </a:solidFill>
              </a:rPr>
              <a:t> </a:t>
            </a:r>
            <a:r>
              <a:rPr lang="en-US" altLang="zh-CN" sz="1200" b="1" dirty="0" smtClean="0">
                <a:solidFill>
                  <a:srgbClr val="FF0000"/>
                </a:solidFill>
              </a:rPr>
              <a:t>3926 for </a:t>
            </a:r>
            <a:r>
              <a:rPr lang="en-US" altLang="zh-CN" sz="1200" b="1" dirty="0" err="1" smtClean="0">
                <a:solidFill>
                  <a:srgbClr val="FF0000"/>
                </a:solidFill>
              </a:rPr>
              <a:t>TechNote</a:t>
            </a:r>
            <a:r>
              <a:rPr lang="en-US" altLang="zh-CN" sz="1200" b="1" dirty="0" smtClean="0">
                <a:solidFill>
                  <a:srgbClr val="FF0000"/>
                </a:solidFill>
              </a:rPr>
              <a:t>]</a:t>
            </a:r>
            <a:endParaRPr lang="en-US" altLang="zh-CN" sz="1200" b="1" dirty="0">
              <a:solidFill>
                <a:srgbClr val="FF0000"/>
              </a:solidFill>
            </a:endParaRPr>
          </a:p>
        </p:txBody>
      </p:sp>
      <p:pic>
        <p:nvPicPr>
          <p:cNvPr id="7" name="图片 6"/>
          <p:cNvPicPr>
            <a:picLocks noChangeAspect="1"/>
          </p:cNvPicPr>
          <p:nvPr/>
        </p:nvPicPr>
        <p:blipFill>
          <a:blip r:embed="rId3"/>
          <a:stretch>
            <a:fillRect/>
          </a:stretch>
        </p:blipFill>
        <p:spPr>
          <a:xfrm>
            <a:off x="5580112" y="4653136"/>
            <a:ext cx="2919841" cy="1944216"/>
          </a:xfrm>
          <a:prstGeom prst="rect">
            <a:avLst/>
          </a:prstGeom>
        </p:spPr>
      </p:pic>
    </p:spTree>
    <p:extLst>
      <p:ext uri="{BB962C8B-B14F-4D97-AF65-F5344CB8AC3E}">
        <p14:creationId xmlns:p14="http://schemas.microsoft.com/office/powerpoint/2010/main" val="648250540"/>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7504" y="1124744"/>
            <a:ext cx="8928992" cy="1323439"/>
          </a:xfrm>
          <a:prstGeom prst="rect">
            <a:avLst/>
          </a:prstGeom>
        </p:spPr>
        <p:txBody>
          <a:bodyPr wrap="square">
            <a:spAutoFit/>
          </a:bodyPr>
          <a:lstStyle/>
          <a:p>
            <a:pPr marL="0" indent="0">
              <a:buNone/>
            </a:pPr>
            <a:r>
              <a:rPr lang="zh-CN" altLang="en-US" sz="2000" b="1" dirty="0" smtClean="0">
                <a:latin typeface="微软雅黑" pitchFamily="34" charset="-122"/>
                <a:ea typeface="微软雅黑" pitchFamily="34" charset="-122"/>
              </a:rPr>
              <a:t>在超新星遗迹中微子探测中，大气中微子的中性流事例是最大的本底：</a:t>
            </a:r>
            <a:endParaRPr lang="en-US" altLang="zh-CN" sz="2000" b="1" dirty="0" smtClean="0">
              <a:latin typeface="微软雅黑" pitchFamily="34" charset="-122"/>
              <a:ea typeface="微软雅黑" pitchFamily="34" charset="-122"/>
            </a:endParaRPr>
          </a:p>
          <a:p>
            <a:pPr marL="0" indent="0">
              <a:buNone/>
            </a:pPr>
            <a:r>
              <a:rPr lang="zh-CN" altLang="en-US" sz="2000" b="1" dirty="0" smtClean="0">
                <a:latin typeface="微软雅黑" pitchFamily="34" charset="-122"/>
                <a:ea typeface="微软雅黑" pitchFamily="34" charset="-122"/>
              </a:rPr>
              <a:t>信号</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3-5/</a:t>
            </a:r>
            <a:r>
              <a:rPr lang="zh-CN" altLang="en-US" sz="2000" b="1" dirty="0" smtClean="0">
                <a:latin typeface="微软雅黑" pitchFamily="34" charset="-122"/>
                <a:ea typeface="微软雅黑" pitchFamily="34" charset="-122"/>
              </a:rPr>
              <a:t>年，</a:t>
            </a:r>
            <a:r>
              <a:rPr lang="en-US" altLang="zh-CN" sz="2000" b="1" dirty="0" smtClean="0">
                <a:latin typeface="微软雅黑" pitchFamily="34" charset="-122"/>
                <a:ea typeface="微软雅黑" pitchFamily="34" charset="-122"/>
              </a:rPr>
              <a:t>ATM</a:t>
            </a:r>
            <a:r>
              <a:rPr lang="en-US" altLang="zh-CN" sz="2000" b="1" dirty="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NC: ~50/</a:t>
            </a:r>
            <a:r>
              <a:rPr lang="zh-CN" altLang="en-US" sz="2000" b="1" dirty="0" smtClean="0">
                <a:latin typeface="微软雅黑" pitchFamily="34" charset="-122"/>
                <a:ea typeface="微软雅黑" pitchFamily="34" charset="-122"/>
              </a:rPr>
              <a:t>年</a:t>
            </a:r>
            <a:endParaRPr lang="en-US" altLang="zh-CN" sz="2000" b="1" dirty="0" smtClean="0">
              <a:latin typeface="微软雅黑" pitchFamily="34" charset="-122"/>
              <a:ea typeface="微软雅黑" pitchFamily="34" charset="-122"/>
            </a:endParaRPr>
          </a:p>
          <a:p>
            <a:pPr marL="0" indent="0">
              <a:buNone/>
            </a:pPr>
            <a:endParaRPr lang="en-US" altLang="zh-CN" sz="2000" b="1" dirty="0" smtClean="0">
              <a:latin typeface="微软雅黑" pitchFamily="34" charset="-122"/>
              <a:ea typeface="微软雅黑" pitchFamily="34" charset="-122"/>
            </a:endParaRPr>
          </a:p>
          <a:p>
            <a:pPr marL="0" indent="0">
              <a:buNone/>
            </a:pPr>
            <a:r>
              <a:rPr lang="zh-CN" altLang="en-US" sz="2000" b="1" dirty="0" smtClean="0">
                <a:latin typeface="微软雅黑" pitchFamily="34" charset="-122"/>
                <a:ea typeface="微软雅黑" pitchFamily="34" charset="-122"/>
              </a:rPr>
              <a:t>严重依赖核物理的原子核退激发过程</a:t>
            </a:r>
            <a:r>
              <a:rPr lang="zh-CN" altLang="en-US"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需要</a:t>
            </a:r>
            <a:r>
              <a:rPr lang="zh-CN" altLang="en-US" sz="2000" b="1" dirty="0">
                <a:latin typeface="微软雅黑" pitchFamily="34" charset="-122"/>
                <a:ea typeface="微软雅黑" pitchFamily="34" charset="-122"/>
              </a:rPr>
              <a:t>精确计算和理解此</a:t>
            </a:r>
            <a:r>
              <a:rPr lang="zh-CN" altLang="en-US" sz="2000" b="1" dirty="0" smtClean="0">
                <a:latin typeface="微软雅黑" pitchFamily="34" charset="-122"/>
                <a:ea typeface="微软雅黑" pitchFamily="34" charset="-122"/>
              </a:rPr>
              <a:t>本底</a:t>
            </a:r>
            <a:endParaRPr lang="en-US" altLang="zh-CN" sz="2000" b="1" dirty="0" smtClean="0">
              <a:latin typeface="微软雅黑" pitchFamily="34" charset="-122"/>
              <a:ea typeface="微软雅黑" pitchFamily="34" charset="-122"/>
            </a:endParaRPr>
          </a:p>
        </p:txBody>
      </p:sp>
      <p:sp>
        <p:nvSpPr>
          <p:cNvPr id="11" name="标题 1"/>
          <p:cNvSpPr>
            <a:spLocks noGrp="1"/>
          </p:cNvSpPr>
          <p:nvPr>
            <p:ph type="title"/>
          </p:nvPr>
        </p:nvSpPr>
        <p:spPr>
          <a:xfrm>
            <a:off x="428596" y="142852"/>
            <a:ext cx="8319868" cy="714380"/>
          </a:xfrm>
        </p:spPr>
        <p:txBody>
          <a:bodyPr/>
          <a:lstStyle/>
          <a:p>
            <a:pPr algn="just"/>
            <a:r>
              <a:rPr lang="zh-CN" altLang="en-US" sz="2800" kern="1200" dirty="0" smtClean="0"/>
              <a:t>超新星遗迹中微子的</a:t>
            </a:r>
            <a:r>
              <a:rPr lang="zh-CN" altLang="en-US" sz="2800" kern="1200" dirty="0" smtClean="0">
                <a:solidFill>
                  <a:srgbClr val="FF0000"/>
                </a:solidFill>
              </a:rPr>
              <a:t>“中性流本底”</a:t>
            </a:r>
            <a:endParaRPr lang="zh-CN" altLang="en-US" sz="1800" kern="1200" dirty="0">
              <a:solidFill>
                <a:srgbClr val="FF0000"/>
              </a:solidFill>
            </a:endParaRPr>
          </a:p>
        </p:txBody>
      </p:sp>
      <p:pic>
        <p:nvPicPr>
          <p:cNvPr id="13" name="图片 12"/>
          <p:cNvPicPr>
            <a:picLocks noChangeAspect="1"/>
          </p:cNvPicPr>
          <p:nvPr/>
        </p:nvPicPr>
        <p:blipFill>
          <a:blip r:embed="rId2"/>
          <a:stretch>
            <a:fillRect/>
          </a:stretch>
        </p:blipFill>
        <p:spPr>
          <a:xfrm>
            <a:off x="252413" y="2604016"/>
            <a:ext cx="8064004" cy="3639447"/>
          </a:xfrm>
          <a:prstGeom prst="rect">
            <a:avLst/>
          </a:prstGeom>
        </p:spPr>
      </p:pic>
      <p:sp>
        <p:nvSpPr>
          <p:cNvPr id="14" name="矩形 13"/>
          <p:cNvSpPr/>
          <p:nvPr/>
        </p:nvSpPr>
        <p:spPr>
          <a:xfrm>
            <a:off x="611560" y="3212976"/>
            <a:ext cx="1747562" cy="2880000"/>
          </a:xfrm>
          <a:prstGeom prst="rect">
            <a:avLst/>
          </a:prstGeom>
          <a:ln w="25400">
            <a:solidFill>
              <a:srgbClr val="FF0000"/>
            </a:solidFill>
          </a:ln>
        </p:spPr>
        <p:txBody>
          <a:bodyPr wrap="square" rtlCol="0" anchor="ctr">
            <a:spAutoFit/>
          </a:bodyPr>
          <a:lstStyle/>
          <a:p>
            <a:pPr algn="ctr"/>
            <a:endParaRPr lang="zh-CN" altLang="en-US" dirty="0" smtClean="0">
              <a:solidFill>
                <a:srgbClr val="0070C0"/>
              </a:solidFill>
              <a:latin typeface="Calibri" pitchFamily="34" charset="0"/>
              <a:ea typeface="楷体" pitchFamily="49" charset="-122"/>
            </a:endParaRPr>
          </a:p>
        </p:txBody>
      </p:sp>
      <p:sp>
        <p:nvSpPr>
          <p:cNvPr id="15" name="文本框 14"/>
          <p:cNvSpPr txBox="1"/>
          <p:nvPr/>
        </p:nvSpPr>
        <p:spPr>
          <a:xfrm>
            <a:off x="468436" y="6237312"/>
            <a:ext cx="7775972" cy="400110"/>
          </a:xfrm>
          <a:prstGeom prst="rect">
            <a:avLst/>
          </a:prstGeom>
          <a:noFill/>
        </p:spPr>
        <p:txBody>
          <a:bodyPr wrap="squar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对每一个反应道，研究末态核的退激发在液闪探测器中产生的信号</a:t>
            </a:r>
            <a:endParaRPr lang="en-US" altLang="zh-CN" sz="2000" b="1" dirty="0" smtClean="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756954"/>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83568" y="2492896"/>
            <a:ext cx="7561707" cy="4092824"/>
          </a:xfrm>
          <a:prstGeom prst="rect">
            <a:avLst/>
          </a:prstGeom>
        </p:spPr>
      </p:pic>
      <p:sp>
        <p:nvSpPr>
          <p:cNvPr id="5" name="矩形 4"/>
          <p:cNvSpPr/>
          <p:nvPr/>
        </p:nvSpPr>
        <p:spPr>
          <a:xfrm>
            <a:off x="107504" y="1124744"/>
            <a:ext cx="8928992" cy="1323439"/>
          </a:xfrm>
          <a:prstGeom prst="rect">
            <a:avLst/>
          </a:prstGeom>
        </p:spPr>
        <p:txBody>
          <a:bodyPr wrap="square">
            <a:spAutoFit/>
          </a:bodyPr>
          <a:lstStyle/>
          <a:p>
            <a:pPr marL="0" indent="0">
              <a:buNone/>
            </a:pPr>
            <a:r>
              <a:rPr lang="zh-CN" altLang="en-US" sz="2000" b="1" dirty="0" smtClean="0">
                <a:latin typeface="微软雅黑" pitchFamily="34" charset="-122"/>
                <a:ea typeface="微软雅黑" pitchFamily="34" charset="-122"/>
              </a:rPr>
              <a:t>在超新星遗迹中微子探测中，大气中微子的中性流事例是最大的本底：</a:t>
            </a:r>
            <a:endParaRPr lang="en-US" altLang="zh-CN" sz="2000" b="1" dirty="0" smtClean="0">
              <a:latin typeface="微软雅黑" pitchFamily="34" charset="-122"/>
              <a:ea typeface="微软雅黑" pitchFamily="34" charset="-122"/>
            </a:endParaRPr>
          </a:p>
          <a:p>
            <a:pPr marL="0" indent="0">
              <a:buNone/>
            </a:pPr>
            <a:r>
              <a:rPr lang="zh-CN" altLang="en-US" sz="2000" b="1" dirty="0" smtClean="0">
                <a:latin typeface="微软雅黑" pitchFamily="34" charset="-122"/>
                <a:ea typeface="微软雅黑" pitchFamily="34" charset="-122"/>
              </a:rPr>
              <a:t>信号</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3-5/</a:t>
            </a:r>
            <a:r>
              <a:rPr lang="zh-CN" altLang="en-US" sz="2000" b="1" dirty="0" smtClean="0">
                <a:latin typeface="微软雅黑" pitchFamily="34" charset="-122"/>
                <a:ea typeface="微软雅黑" pitchFamily="34" charset="-122"/>
              </a:rPr>
              <a:t>年，</a:t>
            </a:r>
            <a:r>
              <a:rPr lang="en-US" altLang="zh-CN" sz="2000" b="1" dirty="0" smtClean="0">
                <a:latin typeface="微软雅黑" pitchFamily="34" charset="-122"/>
                <a:ea typeface="微软雅黑" pitchFamily="34" charset="-122"/>
              </a:rPr>
              <a:t>ATM</a:t>
            </a:r>
            <a:r>
              <a:rPr lang="en-US" altLang="zh-CN" sz="2000" b="1" dirty="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NC: ~50/</a:t>
            </a:r>
            <a:r>
              <a:rPr lang="zh-CN" altLang="en-US" sz="2000" b="1" dirty="0" smtClean="0">
                <a:latin typeface="微软雅黑" pitchFamily="34" charset="-122"/>
                <a:ea typeface="微软雅黑" pitchFamily="34" charset="-122"/>
              </a:rPr>
              <a:t>年</a:t>
            </a:r>
            <a:endParaRPr lang="en-US" altLang="zh-CN" sz="2000" b="1" dirty="0" smtClean="0">
              <a:latin typeface="微软雅黑" pitchFamily="34" charset="-122"/>
              <a:ea typeface="微软雅黑" pitchFamily="34" charset="-122"/>
            </a:endParaRPr>
          </a:p>
          <a:p>
            <a:pPr marL="0" indent="0">
              <a:buNone/>
            </a:pPr>
            <a:endParaRPr lang="en-US" altLang="zh-CN" sz="2000" b="1" dirty="0" smtClean="0">
              <a:latin typeface="微软雅黑" pitchFamily="34" charset="-122"/>
              <a:ea typeface="微软雅黑" pitchFamily="34" charset="-122"/>
            </a:endParaRPr>
          </a:p>
          <a:p>
            <a:pPr marL="0" indent="0">
              <a:buNone/>
            </a:pPr>
            <a:r>
              <a:rPr lang="zh-CN" altLang="en-US" sz="2000" b="1" dirty="0" smtClean="0">
                <a:latin typeface="微软雅黑" pitchFamily="34" charset="-122"/>
                <a:ea typeface="微软雅黑" pitchFamily="34" charset="-122"/>
              </a:rPr>
              <a:t>严重依赖核物理的原子核退激发过程</a:t>
            </a:r>
            <a:r>
              <a:rPr lang="zh-CN" altLang="en-US"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需要</a:t>
            </a:r>
            <a:r>
              <a:rPr lang="zh-CN" altLang="en-US" sz="2000" b="1" dirty="0">
                <a:latin typeface="微软雅黑" pitchFamily="34" charset="-122"/>
                <a:ea typeface="微软雅黑" pitchFamily="34" charset="-122"/>
              </a:rPr>
              <a:t>精确计算和理解此</a:t>
            </a:r>
            <a:r>
              <a:rPr lang="zh-CN" altLang="en-US" sz="2000" b="1" dirty="0" smtClean="0">
                <a:latin typeface="微软雅黑" pitchFamily="34" charset="-122"/>
                <a:ea typeface="微软雅黑" pitchFamily="34" charset="-122"/>
              </a:rPr>
              <a:t>本底</a:t>
            </a:r>
            <a:endParaRPr lang="en-US" altLang="zh-CN" sz="2000" b="1" dirty="0" smtClean="0">
              <a:latin typeface="微软雅黑" pitchFamily="34" charset="-122"/>
              <a:ea typeface="微软雅黑" pitchFamily="34" charset="-122"/>
            </a:endParaRPr>
          </a:p>
        </p:txBody>
      </p:sp>
      <p:sp>
        <p:nvSpPr>
          <p:cNvPr id="6" name="标题 1"/>
          <p:cNvSpPr>
            <a:spLocks noGrp="1"/>
          </p:cNvSpPr>
          <p:nvPr>
            <p:ph type="title"/>
          </p:nvPr>
        </p:nvSpPr>
        <p:spPr>
          <a:xfrm>
            <a:off x="428596" y="142852"/>
            <a:ext cx="8319868" cy="714380"/>
          </a:xfrm>
        </p:spPr>
        <p:txBody>
          <a:bodyPr/>
          <a:lstStyle/>
          <a:p>
            <a:pPr algn="just"/>
            <a:r>
              <a:rPr lang="zh-CN" altLang="en-US" sz="2800" kern="1200" dirty="0" smtClean="0"/>
              <a:t>超新星遗迹中微子的</a:t>
            </a:r>
            <a:r>
              <a:rPr lang="zh-CN" altLang="en-US" sz="2800" kern="1200" dirty="0" smtClean="0">
                <a:solidFill>
                  <a:srgbClr val="FF0000"/>
                </a:solidFill>
              </a:rPr>
              <a:t>“中性流本底”</a:t>
            </a:r>
            <a:endParaRPr lang="zh-CN" altLang="en-US" sz="1800" kern="1200" dirty="0">
              <a:solidFill>
                <a:srgbClr val="FF0000"/>
              </a:solidFill>
            </a:endParaRPr>
          </a:p>
        </p:txBody>
      </p:sp>
      <p:sp>
        <p:nvSpPr>
          <p:cNvPr id="7" name="矩形 6"/>
          <p:cNvSpPr/>
          <p:nvPr/>
        </p:nvSpPr>
        <p:spPr>
          <a:xfrm>
            <a:off x="3240360" y="6263734"/>
            <a:ext cx="4572000" cy="261610"/>
          </a:xfrm>
          <a:prstGeom prst="rect">
            <a:avLst/>
          </a:prstGeom>
        </p:spPr>
        <p:txBody>
          <a:bodyPr>
            <a:spAutoFit/>
          </a:bodyPr>
          <a:lstStyle/>
          <a:p>
            <a:pPr marL="0" indent="0">
              <a:buNone/>
            </a:pPr>
            <a:r>
              <a:rPr lang="en-US" altLang="zh-CN" sz="1100" b="1" dirty="0" smtClean="0">
                <a:solidFill>
                  <a:srgbClr val="FF0000"/>
                </a:solidFill>
              </a:rPr>
              <a:t>J</a:t>
            </a:r>
            <a:r>
              <a:rPr lang="en-US" altLang="zh-CN" sz="1100" b="1" dirty="0">
                <a:solidFill>
                  <a:srgbClr val="FF0000"/>
                </a:solidFill>
              </a:rPr>
              <a:t>. Cheng, YFL, et al., to appear, [see </a:t>
            </a:r>
            <a:r>
              <a:rPr lang="en-US" altLang="zh-CN" sz="1100" b="1" dirty="0" err="1">
                <a:solidFill>
                  <a:srgbClr val="FF0000"/>
                </a:solidFill>
              </a:rPr>
              <a:t>DocDB</a:t>
            </a:r>
            <a:r>
              <a:rPr lang="en-US" altLang="zh-CN" sz="1100" b="1" dirty="0">
                <a:solidFill>
                  <a:srgbClr val="FF0000"/>
                </a:solidFill>
              </a:rPr>
              <a:t> 3884 for </a:t>
            </a:r>
            <a:r>
              <a:rPr lang="en-US" altLang="zh-CN" sz="1100" b="1" dirty="0" err="1">
                <a:solidFill>
                  <a:srgbClr val="FF0000"/>
                </a:solidFill>
              </a:rPr>
              <a:t>TechNote</a:t>
            </a:r>
            <a:r>
              <a:rPr lang="en-US" altLang="zh-CN" sz="1100" b="1" dirty="0">
                <a:solidFill>
                  <a:srgbClr val="FF0000"/>
                </a:solidFill>
              </a:rPr>
              <a:t>]</a:t>
            </a:r>
          </a:p>
        </p:txBody>
      </p:sp>
    </p:spTree>
    <p:extLst>
      <p:ext uri="{BB962C8B-B14F-4D97-AF65-F5344CB8AC3E}">
        <p14:creationId xmlns:p14="http://schemas.microsoft.com/office/powerpoint/2010/main" val="1870219968"/>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28596" y="142852"/>
            <a:ext cx="8319868" cy="714380"/>
          </a:xfrm>
        </p:spPr>
        <p:txBody>
          <a:bodyPr/>
          <a:lstStyle/>
          <a:p>
            <a:pPr algn="just"/>
            <a:r>
              <a:rPr lang="zh-CN" altLang="en-US" sz="2800" kern="1200" dirty="0" smtClean="0"/>
              <a:t>地点依赖的</a:t>
            </a:r>
            <a:r>
              <a:rPr lang="zh-CN" altLang="en-US" sz="2800" kern="1200" dirty="0" smtClean="0">
                <a:solidFill>
                  <a:srgbClr val="FF0000"/>
                </a:solidFill>
              </a:rPr>
              <a:t>地球</a:t>
            </a:r>
            <a:r>
              <a:rPr lang="zh-CN" altLang="en-US" sz="2800" kern="1200" dirty="0" smtClean="0"/>
              <a:t>和</a:t>
            </a:r>
            <a:r>
              <a:rPr lang="zh-CN" altLang="en-US" sz="2800" kern="1200" dirty="0" smtClean="0">
                <a:solidFill>
                  <a:srgbClr val="FF0000"/>
                </a:solidFill>
              </a:rPr>
              <a:t>大气</a:t>
            </a:r>
            <a:r>
              <a:rPr lang="zh-CN" altLang="en-US" sz="2800" kern="1200" dirty="0" smtClean="0"/>
              <a:t>中微子通量计算</a:t>
            </a:r>
            <a:endParaRPr lang="zh-CN" altLang="en-US" sz="1800" kern="1200" dirty="0">
              <a:solidFill>
                <a:srgbClr val="FF0000"/>
              </a:solidFill>
            </a:endParaRPr>
          </a:p>
        </p:txBody>
      </p:sp>
      <p:sp>
        <p:nvSpPr>
          <p:cNvPr id="5" name="矩形 4"/>
          <p:cNvSpPr/>
          <p:nvPr/>
        </p:nvSpPr>
        <p:spPr bwMode="auto">
          <a:xfrm flipH="1">
            <a:off x="4644008" y="1089352"/>
            <a:ext cx="45719" cy="55080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6" name="矩形 5"/>
          <p:cNvSpPr/>
          <p:nvPr/>
        </p:nvSpPr>
        <p:spPr>
          <a:xfrm>
            <a:off x="107504" y="1052736"/>
            <a:ext cx="4464496" cy="1692771"/>
          </a:xfrm>
          <a:prstGeom prst="rect">
            <a:avLst/>
          </a:prstGeom>
        </p:spPr>
        <p:txBody>
          <a:bodyPr wrap="square">
            <a:spAutoFit/>
          </a:bodyPr>
          <a:lstStyle/>
          <a:p>
            <a:pPr marL="0" indent="0">
              <a:buNone/>
            </a:pPr>
            <a:r>
              <a:rPr lang="zh-CN" altLang="en-US" sz="2000" b="1" dirty="0" smtClean="0">
                <a:solidFill>
                  <a:srgbClr val="FF0000"/>
                </a:solidFill>
                <a:latin typeface="微软雅黑" pitchFamily="34" charset="-122"/>
                <a:ea typeface="微软雅黑" pitchFamily="34" charset="-122"/>
              </a:rPr>
              <a:t>地球中微子</a:t>
            </a:r>
            <a:r>
              <a:rPr lang="zh-CN" altLang="en-US" sz="2000" b="1" dirty="0" smtClean="0">
                <a:latin typeface="微软雅黑" pitchFamily="34" charset="-122"/>
                <a:ea typeface="微软雅黑" pitchFamily="34" charset="-122"/>
              </a:rPr>
              <a:t>依赖于附近的</a:t>
            </a:r>
            <a:r>
              <a:rPr lang="en-US" altLang="zh-CN" sz="2000" b="1" dirty="0" smtClean="0">
                <a:latin typeface="微软雅黑" pitchFamily="34" charset="-122"/>
                <a:ea typeface="微软雅黑" pitchFamily="34" charset="-122"/>
              </a:rPr>
              <a:t>U/</a:t>
            </a:r>
            <a:r>
              <a:rPr lang="en-US" altLang="zh-CN" sz="2000" b="1" dirty="0" err="1" smtClean="0">
                <a:latin typeface="微软雅黑" pitchFamily="34" charset="-122"/>
                <a:ea typeface="微软雅黑" pitchFamily="34" charset="-122"/>
              </a:rPr>
              <a:t>Th</a:t>
            </a:r>
            <a:r>
              <a:rPr lang="zh-CN" altLang="en-US" sz="2000" b="1" dirty="0" smtClean="0">
                <a:latin typeface="微软雅黑" pitchFamily="34" charset="-122"/>
                <a:ea typeface="微软雅黑" pitchFamily="34" charset="-122"/>
              </a:rPr>
              <a:t>分布</a:t>
            </a:r>
            <a:endParaRPr lang="en-US" altLang="zh-CN" sz="2000" b="1" dirty="0" smtClean="0">
              <a:latin typeface="微软雅黑" pitchFamily="34" charset="-122"/>
              <a:ea typeface="微软雅黑" pitchFamily="34" charset="-122"/>
            </a:endParaRPr>
          </a:p>
          <a:p>
            <a:pPr marL="0" indent="0">
              <a:buNone/>
            </a:pPr>
            <a:r>
              <a:rPr lang="en-US" altLang="zh-CN" b="1" dirty="0" smtClean="0">
                <a:latin typeface="微软雅黑" pitchFamily="34" charset="-122"/>
                <a:ea typeface="微软雅黑" pitchFamily="34" charset="-122"/>
              </a:rPr>
              <a:t>R. Han, YFL + </a:t>
            </a:r>
            <a:r>
              <a:rPr lang="zh-CN" altLang="en-US" b="1" dirty="0" smtClean="0">
                <a:latin typeface="微软雅黑" pitchFamily="34" charset="-122"/>
                <a:ea typeface="微软雅黑" pitchFamily="34" charset="-122"/>
              </a:rPr>
              <a:t>地学专家</a:t>
            </a:r>
            <a:endParaRPr lang="en-US" altLang="zh-CN" b="1" dirty="0" smtClean="0">
              <a:latin typeface="微软雅黑" pitchFamily="34" charset="-122"/>
              <a:ea typeface="微软雅黑" pitchFamily="34" charset="-122"/>
            </a:endParaRPr>
          </a:p>
          <a:p>
            <a:pPr marL="0" indent="0">
              <a:buNone/>
            </a:pPr>
            <a:r>
              <a:rPr lang="zh-CN" altLang="en-US" sz="2000" b="1" dirty="0" smtClean="0">
                <a:latin typeface="微软雅黑" pitchFamily="34" charset="-122"/>
                <a:ea typeface="微软雅黑" pitchFamily="34" charset="-122"/>
              </a:rPr>
              <a:t>组成了江门地球中微子预测的工作组</a:t>
            </a:r>
            <a:endParaRPr lang="en-US" altLang="zh-CN" sz="2000" b="1" dirty="0" smtClean="0">
              <a:latin typeface="微软雅黑" pitchFamily="34" charset="-122"/>
              <a:ea typeface="微软雅黑" pitchFamily="34" charset="-122"/>
            </a:endParaRPr>
          </a:p>
          <a:p>
            <a:pPr marL="0" indent="0">
              <a:buNone/>
            </a:pPr>
            <a:endParaRPr lang="en-US" altLang="zh-CN" sz="1000" b="1" dirty="0" smtClean="0">
              <a:latin typeface="微软雅黑" pitchFamily="34" charset="-122"/>
              <a:ea typeface="微软雅黑" pitchFamily="34" charset="-122"/>
            </a:endParaRPr>
          </a:p>
          <a:p>
            <a:pPr marL="0" indent="0">
              <a:buNone/>
            </a:pPr>
            <a:r>
              <a:rPr lang="zh-CN" altLang="en-US" b="1" dirty="0" smtClean="0">
                <a:solidFill>
                  <a:srgbClr val="FF0000"/>
                </a:solidFill>
                <a:latin typeface="微软雅黑" pitchFamily="34" charset="-122"/>
                <a:ea typeface="微软雅黑" pitchFamily="34" charset="-122"/>
              </a:rPr>
              <a:t>本人角色：</a:t>
            </a:r>
            <a:r>
              <a:rPr lang="zh-CN" altLang="en-US" sz="1600" b="1" dirty="0" smtClean="0">
                <a:latin typeface="微软雅黑" pitchFamily="34" charset="-122"/>
                <a:ea typeface="微软雅黑" pitchFamily="34" charset="-122"/>
              </a:rPr>
              <a:t>协调、建模指导和误差分析</a:t>
            </a:r>
            <a:endParaRPr lang="en-US" altLang="zh-CN" sz="1600" b="1" dirty="0" smtClean="0">
              <a:latin typeface="微软雅黑" pitchFamily="34" charset="-122"/>
              <a:ea typeface="微软雅黑" pitchFamily="34" charset="-122"/>
            </a:endParaRPr>
          </a:p>
          <a:p>
            <a:pPr marL="0" indent="0">
              <a:buNone/>
            </a:pPr>
            <a:r>
              <a:rPr lang="zh-CN" altLang="en-US" sz="1600" b="1" dirty="0" smtClean="0">
                <a:latin typeface="微软雅黑" pitchFamily="34" charset="-122"/>
                <a:ea typeface="微软雅黑" pitchFamily="34" charset="-122"/>
              </a:rPr>
              <a:t>还基于</a:t>
            </a:r>
            <a:r>
              <a:rPr lang="en-US" altLang="zh-CN" sz="1600" b="1" dirty="0" smtClean="0">
                <a:latin typeface="微软雅黑" pitchFamily="34" charset="-122"/>
                <a:ea typeface="微软雅黑" pitchFamily="34" charset="-122"/>
              </a:rPr>
              <a:t>summation</a:t>
            </a:r>
            <a:r>
              <a:rPr lang="zh-CN" altLang="en-US" sz="1600" b="1" dirty="0" smtClean="0">
                <a:latin typeface="微软雅黑" pitchFamily="34" charset="-122"/>
                <a:ea typeface="微软雅黑" pitchFamily="34" charset="-122"/>
              </a:rPr>
              <a:t>方法计算了地球中微子能谱</a:t>
            </a:r>
            <a:endParaRPr lang="en-US" altLang="zh-CN" sz="1600" b="1" dirty="0">
              <a:latin typeface="微软雅黑" pitchFamily="34" charset="-122"/>
              <a:ea typeface="微软雅黑" pitchFamily="34" charset="-122"/>
            </a:endParaRPr>
          </a:p>
        </p:txBody>
      </p:sp>
      <p:pic>
        <p:nvPicPr>
          <p:cNvPr id="7" name="Picture 3"/>
          <p:cNvPicPr/>
          <p:nvPr/>
        </p:nvPicPr>
        <p:blipFill>
          <a:blip r:embed="rId2" cstate="print">
            <a:extLst>
              <a:ext uri="{28A0092B-C50C-407E-A947-70E740481C1C}">
                <a14:useLocalDpi xmlns:a14="http://schemas.microsoft.com/office/drawing/2010/main" val="0"/>
              </a:ext>
            </a:extLst>
          </a:blip>
          <a:stretch>
            <a:fillRect/>
          </a:stretch>
        </p:blipFill>
        <p:spPr>
          <a:xfrm>
            <a:off x="611560" y="2708920"/>
            <a:ext cx="3096344" cy="2021711"/>
          </a:xfrm>
          <a:prstGeom prst="rect">
            <a:avLst/>
          </a:prstGeom>
        </p:spPr>
      </p:pic>
      <p:pic>
        <p:nvPicPr>
          <p:cNvPr id="9" name="图片 8" descr="C:\Users\hanra\AppData\Local\Temp\1537845056(1).png"/>
          <p:cNvPicPr/>
          <p:nvPr/>
        </p:nvPicPr>
        <p:blipFill>
          <a:blip r:embed="rId3" cstate="print">
            <a:extLst>
              <a:ext uri="{28A0092B-C50C-407E-A947-70E740481C1C}">
                <a14:useLocalDpi xmlns:a14="http://schemas.microsoft.com/office/drawing/2010/main" val="0"/>
              </a:ext>
            </a:extLst>
          </a:blip>
          <a:srcRect/>
          <a:stretch>
            <a:fillRect/>
          </a:stretch>
        </p:blipFill>
        <p:spPr>
          <a:xfrm>
            <a:off x="608143" y="4797152"/>
            <a:ext cx="3099762" cy="1800200"/>
          </a:xfrm>
          <a:prstGeom prst="rect">
            <a:avLst/>
          </a:prstGeom>
          <a:noFill/>
          <a:ln>
            <a:noFill/>
          </a:ln>
        </p:spPr>
      </p:pic>
      <p:sp>
        <p:nvSpPr>
          <p:cNvPr id="11" name="矩形 10"/>
          <p:cNvSpPr/>
          <p:nvPr/>
        </p:nvSpPr>
        <p:spPr>
          <a:xfrm>
            <a:off x="4788024" y="1084674"/>
            <a:ext cx="4248472" cy="3016210"/>
          </a:xfrm>
          <a:prstGeom prst="rect">
            <a:avLst/>
          </a:prstGeom>
        </p:spPr>
        <p:txBody>
          <a:bodyPr wrap="square">
            <a:spAutoFit/>
          </a:bodyPr>
          <a:lstStyle/>
          <a:p>
            <a:pPr marL="0" indent="0">
              <a:buNone/>
            </a:pPr>
            <a:r>
              <a:rPr lang="zh-CN" altLang="en-US" sz="2000" b="1" dirty="0" smtClean="0">
                <a:solidFill>
                  <a:srgbClr val="FF0000"/>
                </a:solidFill>
                <a:latin typeface="微软雅黑" pitchFamily="34" charset="-122"/>
                <a:ea typeface="微软雅黑" pitchFamily="34" charset="-122"/>
              </a:rPr>
              <a:t>大气中微子</a:t>
            </a:r>
            <a:r>
              <a:rPr lang="zh-CN" altLang="en-US" sz="2000" b="1" dirty="0" smtClean="0">
                <a:latin typeface="微软雅黑" pitchFamily="34" charset="-122"/>
                <a:ea typeface="微软雅黑" pitchFamily="34" charset="-122"/>
              </a:rPr>
              <a:t>通量依赖于：</a:t>
            </a:r>
            <a:endParaRPr lang="en-US" altLang="zh-CN" sz="2000" b="1" dirty="0" smtClean="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a)</a:t>
            </a:r>
            <a:r>
              <a:rPr lang="zh-CN" altLang="en-US" sz="2000" b="1" dirty="0" smtClean="0">
                <a:latin typeface="微软雅黑" pitchFamily="34" charset="-122"/>
                <a:ea typeface="微软雅黑" pitchFamily="34" charset="-122"/>
              </a:rPr>
              <a:t>原初宇宙线模型；</a:t>
            </a:r>
            <a:endParaRPr lang="en-US" altLang="zh-CN" sz="2000" b="1" dirty="0" smtClean="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d</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地球</a:t>
            </a:r>
            <a:r>
              <a:rPr lang="zh-CN" altLang="en-US" sz="2000" b="1" dirty="0" smtClean="0">
                <a:latin typeface="微软雅黑" pitchFamily="34" charset="-122"/>
                <a:ea typeface="微软雅黑" pitchFamily="34" charset="-122"/>
              </a:rPr>
              <a:t>磁场；</a:t>
            </a:r>
            <a:endParaRPr lang="en-US" altLang="zh-CN" sz="2000" b="1" dirty="0">
              <a:latin typeface="微软雅黑" pitchFamily="34" charset="-122"/>
              <a:ea typeface="微软雅黑" pitchFamily="34" charset="-122"/>
            </a:endParaRPr>
          </a:p>
          <a:p>
            <a:pPr marL="0" indent="0">
              <a:buNone/>
            </a:pPr>
            <a:r>
              <a:rPr lang="en-US" altLang="zh-CN" sz="2000" b="1" dirty="0">
                <a:latin typeface="微软雅黑" pitchFamily="34" charset="-122"/>
                <a:ea typeface="微软雅黑" pitchFamily="34" charset="-122"/>
              </a:rPr>
              <a:t>c</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太阳调制；</a:t>
            </a:r>
            <a:endParaRPr lang="en-US" altLang="zh-CN" sz="2000" b="1" dirty="0" smtClean="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d)</a:t>
            </a:r>
            <a:r>
              <a:rPr lang="zh-CN" altLang="en-US" sz="2000" b="1" dirty="0" smtClean="0">
                <a:latin typeface="微软雅黑" pitchFamily="34" charset="-122"/>
                <a:ea typeface="微软雅黑" pitchFamily="34" charset="-122"/>
              </a:rPr>
              <a:t>强相互作用模型</a:t>
            </a:r>
            <a:endParaRPr lang="en-US" altLang="zh-CN" sz="2000" b="1" dirty="0" smtClean="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e)</a:t>
            </a:r>
            <a:r>
              <a:rPr lang="zh-CN" altLang="en-US" sz="2000" b="1" dirty="0" smtClean="0">
                <a:latin typeface="微软雅黑" pitchFamily="34" charset="-122"/>
                <a:ea typeface="微软雅黑" pitchFamily="34" charset="-122"/>
              </a:rPr>
              <a:t>介子衰变；</a:t>
            </a:r>
            <a:endParaRPr lang="en-US" altLang="zh-CN" sz="2000" b="1" dirty="0" smtClean="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f)mu</a:t>
            </a:r>
            <a:r>
              <a:rPr lang="zh-CN" altLang="en-US" sz="2000" b="1" dirty="0" smtClean="0">
                <a:latin typeface="微软雅黑" pitchFamily="34" charset="-122"/>
                <a:ea typeface="微软雅黑" pitchFamily="34" charset="-122"/>
              </a:rPr>
              <a:t>子测量的刻度</a:t>
            </a:r>
            <a:endParaRPr lang="en-US" altLang="zh-CN" sz="2000" b="1" dirty="0">
              <a:latin typeface="微软雅黑" pitchFamily="34" charset="-122"/>
              <a:ea typeface="微软雅黑" pitchFamily="34" charset="-122"/>
            </a:endParaRPr>
          </a:p>
          <a:p>
            <a:pPr marL="0" indent="0">
              <a:buNone/>
            </a:pPr>
            <a:endParaRPr lang="en-US" altLang="zh-CN" sz="1000" b="1" dirty="0">
              <a:latin typeface="微软雅黑" pitchFamily="34" charset="-122"/>
              <a:ea typeface="微软雅黑" pitchFamily="34" charset="-122"/>
            </a:endParaRPr>
          </a:p>
          <a:p>
            <a:pPr marL="0" indent="0">
              <a:buNone/>
            </a:pPr>
            <a:r>
              <a:rPr lang="zh-CN" altLang="en-US" sz="2000" b="1" dirty="0" smtClean="0">
                <a:latin typeface="微软雅黑" pitchFamily="34" charset="-122"/>
                <a:ea typeface="微软雅黑" pitchFamily="34" charset="-122"/>
              </a:rPr>
              <a:t>正在和东京大学的</a:t>
            </a:r>
            <a:r>
              <a:rPr lang="en-US" altLang="zh-CN" sz="2000" b="1" dirty="0" smtClean="0">
                <a:latin typeface="微软雅黑" pitchFamily="34" charset="-122"/>
                <a:ea typeface="微软雅黑" pitchFamily="34" charset="-122"/>
              </a:rPr>
              <a:t>M. Honda</a:t>
            </a:r>
            <a:r>
              <a:rPr lang="zh-CN" altLang="en-US" sz="2000" b="1" dirty="0" smtClean="0">
                <a:latin typeface="微软雅黑" pitchFamily="34" charset="-122"/>
                <a:ea typeface="微软雅黑" pitchFamily="34" charset="-122"/>
              </a:rPr>
              <a:t>教授合作进行江门大气中微子通量的计算</a:t>
            </a:r>
            <a:endParaRPr lang="en-US" altLang="zh-CN" sz="2000" b="1" dirty="0" smtClean="0">
              <a:latin typeface="微软雅黑" pitchFamily="34" charset="-122"/>
              <a:ea typeface="微软雅黑" pitchFamily="34" charset="-122"/>
            </a:endParaRPr>
          </a:p>
        </p:txBody>
      </p:sp>
      <p:pic>
        <p:nvPicPr>
          <p:cNvPr id="12" name="内容占位符 4">
            <a:extLst>
              <a:ext uri="{FF2B5EF4-FFF2-40B4-BE49-F238E27FC236}">
                <a16:creationId xmlns:a16="http://schemas.microsoft.com/office/drawing/2014/main" xmlns="" id="{25BA8FC8-EB8F-454C-86E6-378E50E420D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76056" y="4149080"/>
            <a:ext cx="3456384" cy="2343984"/>
          </a:xfrm>
        </p:spPr>
      </p:pic>
      <p:pic>
        <p:nvPicPr>
          <p:cNvPr id="13" name="图片 12"/>
          <p:cNvPicPr>
            <a:picLocks noChangeAspect="1"/>
          </p:cNvPicPr>
          <p:nvPr/>
        </p:nvPicPr>
        <p:blipFill>
          <a:blip r:embed="rId5"/>
          <a:stretch>
            <a:fillRect/>
          </a:stretch>
        </p:blipFill>
        <p:spPr>
          <a:xfrm>
            <a:off x="7092280" y="1556792"/>
            <a:ext cx="1965788" cy="1512168"/>
          </a:xfrm>
          <a:prstGeom prst="rect">
            <a:avLst/>
          </a:prstGeom>
        </p:spPr>
      </p:pic>
      <p:sp>
        <p:nvSpPr>
          <p:cNvPr id="14" name="文本框 13"/>
          <p:cNvSpPr txBox="1"/>
          <p:nvPr/>
        </p:nvSpPr>
        <p:spPr>
          <a:xfrm>
            <a:off x="8172400" y="1628800"/>
            <a:ext cx="648072" cy="430887"/>
          </a:xfrm>
          <a:prstGeom prst="rect">
            <a:avLst/>
          </a:prstGeom>
          <a:noFill/>
        </p:spPr>
        <p:txBody>
          <a:bodyPr wrap="square" rtlCol="0">
            <a:spAutoFit/>
          </a:bodyPr>
          <a:lstStyle/>
          <a:p>
            <a:r>
              <a:rPr lang="en-US" altLang="zh-CN" sz="1100" b="1" dirty="0" smtClean="0"/>
              <a:t>Honda 2011</a:t>
            </a:r>
            <a:endParaRPr lang="zh-CN" altLang="en-US" sz="1100" b="1" dirty="0"/>
          </a:p>
        </p:txBody>
      </p:sp>
      <p:sp>
        <p:nvSpPr>
          <p:cNvPr id="15" name="文本框 14"/>
          <p:cNvSpPr txBox="1"/>
          <p:nvPr/>
        </p:nvSpPr>
        <p:spPr>
          <a:xfrm>
            <a:off x="6372200" y="4797152"/>
            <a:ext cx="1728192" cy="430887"/>
          </a:xfrm>
          <a:prstGeom prst="rect">
            <a:avLst/>
          </a:prstGeom>
          <a:noFill/>
        </p:spPr>
        <p:txBody>
          <a:bodyPr wrap="square" rtlCol="0">
            <a:spAutoFit/>
          </a:bodyPr>
          <a:lstStyle/>
          <a:p>
            <a:r>
              <a:rPr lang="en-US" altLang="zh-CN" sz="1100" b="1" dirty="0" smtClean="0">
                <a:solidFill>
                  <a:srgbClr val="FF0000"/>
                </a:solidFill>
              </a:rPr>
              <a:t>Vertical Direction</a:t>
            </a:r>
          </a:p>
          <a:p>
            <a:r>
              <a:rPr lang="en-US" altLang="zh-CN" sz="1100" b="1" dirty="0" smtClean="0">
                <a:solidFill>
                  <a:srgbClr val="FF0000"/>
                </a:solidFill>
              </a:rPr>
              <a:t>J. Cheng, Honda, YFL</a:t>
            </a:r>
            <a:endParaRPr lang="zh-CN" altLang="en-US" sz="1100" b="1" dirty="0">
              <a:solidFill>
                <a:srgbClr val="FF0000"/>
              </a:solidFill>
            </a:endParaRPr>
          </a:p>
        </p:txBody>
      </p:sp>
    </p:spTree>
    <p:extLst>
      <p:ext uri="{BB962C8B-B14F-4D97-AF65-F5344CB8AC3E}">
        <p14:creationId xmlns:p14="http://schemas.microsoft.com/office/powerpoint/2010/main" val="322391120"/>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物理目标：</a:t>
            </a:r>
            <a:r>
              <a:rPr lang="zh-CN" altLang="en-US" sz="2800" dirty="0" smtClean="0">
                <a:solidFill>
                  <a:srgbClr val="FF0000"/>
                </a:solidFill>
              </a:rPr>
              <a:t>低阈值的</a:t>
            </a:r>
            <a:r>
              <a:rPr lang="en-US" altLang="zh-CN" sz="2800" dirty="0" smtClean="0">
                <a:solidFill>
                  <a:srgbClr val="FF0000"/>
                </a:solidFill>
              </a:rPr>
              <a:t>B8</a:t>
            </a:r>
            <a:r>
              <a:rPr lang="zh-CN" altLang="en-US" sz="2800" dirty="0" smtClean="0">
                <a:solidFill>
                  <a:srgbClr val="FF0000"/>
                </a:solidFill>
              </a:rPr>
              <a:t>太阳中微子探测 ？</a:t>
            </a:r>
            <a:endParaRPr lang="zh-CN" altLang="en-US" sz="2800" dirty="0">
              <a:solidFill>
                <a:srgbClr val="FF0000"/>
              </a:solidFill>
            </a:endParaRPr>
          </a:p>
        </p:txBody>
      </p:sp>
      <p:pic>
        <p:nvPicPr>
          <p:cNvPr id="4" name="图片 3"/>
          <p:cNvPicPr>
            <a:picLocks noChangeAspect="1"/>
          </p:cNvPicPr>
          <p:nvPr/>
        </p:nvPicPr>
        <p:blipFill>
          <a:blip r:embed="rId2"/>
          <a:stretch>
            <a:fillRect/>
          </a:stretch>
        </p:blipFill>
        <p:spPr>
          <a:xfrm>
            <a:off x="107504" y="1124744"/>
            <a:ext cx="4529288" cy="2766614"/>
          </a:xfrm>
          <a:prstGeom prst="rect">
            <a:avLst/>
          </a:prstGeom>
        </p:spPr>
      </p:pic>
      <p:sp>
        <p:nvSpPr>
          <p:cNvPr id="5" name="矩形 4"/>
          <p:cNvSpPr/>
          <p:nvPr/>
        </p:nvSpPr>
        <p:spPr>
          <a:xfrm>
            <a:off x="4716016" y="1124744"/>
            <a:ext cx="4248472" cy="4062651"/>
          </a:xfrm>
          <a:prstGeom prst="rect">
            <a:avLst/>
          </a:prstGeom>
        </p:spPr>
        <p:txBody>
          <a:bodyPr wrap="square">
            <a:spAutoFit/>
          </a:bodyPr>
          <a:lstStyle/>
          <a:p>
            <a:pPr marL="0" indent="0">
              <a:buNone/>
            </a:pPr>
            <a:r>
              <a:rPr lang="en-US" altLang="zh-CN" b="1" dirty="0" smtClean="0">
                <a:latin typeface="微软雅黑" pitchFamily="34" charset="-122"/>
                <a:ea typeface="微软雅黑" pitchFamily="34" charset="-122"/>
              </a:rPr>
              <a:t>(1) </a:t>
            </a:r>
            <a:r>
              <a:rPr lang="zh-CN" altLang="en-US" b="1" dirty="0" smtClean="0">
                <a:latin typeface="微软雅黑" pitchFamily="34" charset="-122"/>
                <a:ea typeface="微软雅黑" pitchFamily="34" charset="-122"/>
              </a:rPr>
              <a:t>标准三代中微子混合框架中唯一的不一致来着于</a:t>
            </a:r>
            <a:r>
              <a:rPr lang="zh-CN" altLang="en-US" b="1" dirty="0" smtClean="0">
                <a:solidFill>
                  <a:srgbClr val="FF0000"/>
                </a:solidFill>
                <a:latin typeface="微软雅黑" pitchFamily="34" charset="-122"/>
                <a:ea typeface="微软雅黑" pitchFamily="34" charset="-122"/>
              </a:rPr>
              <a:t>太阳和反应堆的质量平方差的差异</a:t>
            </a:r>
            <a:r>
              <a:rPr lang="en-US" altLang="zh-CN" b="1" dirty="0" smtClean="0">
                <a:latin typeface="微软雅黑" pitchFamily="34" charset="-122"/>
                <a:ea typeface="微软雅黑" pitchFamily="34" charset="-122"/>
              </a:rPr>
              <a:t>(~2</a:t>
            </a:r>
            <a:r>
              <a:rPr lang="el-GR" altLang="zh-CN" b="1" dirty="0" smtClean="0">
                <a:latin typeface="微软雅黑" pitchFamily="34" charset="-122"/>
                <a:ea typeface="微软雅黑" pitchFamily="34" charset="-122"/>
              </a:rPr>
              <a:t>σ</a:t>
            </a:r>
            <a:r>
              <a:rPr lang="en-US" altLang="zh-CN" b="1" dirty="0" smtClean="0">
                <a:latin typeface="微软雅黑" pitchFamily="34" charset="-122"/>
                <a:ea typeface="微软雅黑" pitchFamily="34" charset="-122"/>
              </a:rPr>
              <a:t>)</a:t>
            </a:r>
          </a:p>
          <a:p>
            <a:pPr marL="0" indent="0">
              <a:buNone/>
            </a:pPr>
            <a:endParaRPr lang="en-US" altLang="zh-CN" sz="1000" b="1" dirty="0" smtClean="0">
              <a:latin typeface="微软雅黑" pitchFamily="34" charset="-122"/>
              <a:ea typeface="微软雅黑" pitchFamily="34" charset="-122"/>
            </a:endParaRPr>
          </a:p>
          <a:p>
            <a:pPr marL="0" indent="0">
              <a:buNone/>
            </a:pPr>
            <a:r>
              <a:rPr lang="en-US" altLang="zh-CN" b="1" dirty="0" smtClean="0">
                <a:latin typeface="微软雅黑" pitchFamily="34" charset="-122"/>
                <a:ea typeface="微软雅黑" pitchFamily="34" charset="-122"/>
              </a:rPr>
              <a:t>(2) </a:t>
            </a:r>
            <a:r>
              <a:rPr lang="zh-CN" altLang="en-US" b="1" dirty="0" smtClean="0">
                <a:latin typeface="微软雅黑" pitchFamily="34" charset="-122"/>
                <a:ea typeface="微软雅黑" pitchFamily="34" charset="-122"/>
              </a:rPr>
              <a:t>能否利用江门中微子实验同时测量反应堆和太阳中微子的优势检验此问题？</a:t>
            </a:r>
            <a:endParaRPr lang="en-US" altLang="zh-CN" b="1" dirty="0" smtClean="0">
              <a:latin typeface="微软雅黑" pitchFamily="34" charset="-122"/>
              <a:ea typeface="微软雅黑" pitchFamily="34" charset="-122"/>
            </a:endParaRPr>
          </a:p>
          <a:p>
            <a:pPr marL="0" indent="0">
              <a:buNone/>
            </a:pPr>
            <a:endParaRPr lang="en-US" altLang="zh-CN" sz="1000" b="1" dirty="0">
              <a:latin typeface="微软雅黑" pitchFamily="34" charset="-122"/>
              <a:ea typeface="微软雅黑" pitchFamily="34" charset="-122"/>
            </a:endParaRPr>
          </a:p>
          <a:p>
            <a:pPr marL="0" indent="0">
              <a:buNone/>
            </a:pPr>
            <a:r>
              <a:rPr lang="en-US" altLang="zh-CN" b="1" dirty="0" smtClean="0">
                <a:latin typeface="微软雅黑" pitchFamily="34" charset="-122"/>
                <a:ea typeface="微软雅黑" pitchFamily="34" charset="-122"/>
              </a:rPr>
              <a:t>(3) </a:t>
            </a:r>
            <a:r>
              <a:rPr lang="zh-CN" altLang="en-US" b="1" dirty="0" smtClean="0">
                <a:latin typeface="微软雅黑" pitchFamily="34" charset="-122"/>
                <a:ea typeface="微软雅黑" pitchFamily="34" charset="-122"/>
              </a:rPr>
              <a:t>关键点是测量</a:t>
            </a:r>
            <a:r>
              <a:rPr lang="en-US" altLang="zh-CN" b="1" dirty="0" smtClean="0">
                <a:solidFill>
                  <a:srgbClr val="FF0000"/>
                </a:solidFill>
                <a:latin typeface="微软雅黑" pitchFamily="34" charset="-122"/>
                <a:ea typeface="微软雅黑" pitchFamily="34" charset="-122"/>
              </a:rPr>
              <a:t>2-4 MeV</a:t>
            </a:r>
            <a:r>
              <a:rPr lang="zh-CN" altLang="en-US" b="1" dirty="0" smtClean="0">
                <a:latin typeface="微软雅黑" pitchFamily="34" charset="-122"/>
                <a:ea typeface="微软雅黑" pitchFamily="34" charset="-122"/>
              </a:rPr>
              <a:t>的</a:t>
            </a:r>
            <a:r>
              <a:rPr lang="en-US" altLang="zh-CN" b="1" dirty="0" smtClean="0">
                <a:latin typeface="微软雅黑" pitchFamily="34" charset="-122"/>
                <a:ea typeface="微软雅黑" pitchFamily="34" charset="-122"/>
              </a:rPr>
              <a:t>B8</a:t>
            </a:r>
            <a:r>
              <a:rPr lang="zh-CN" altLang="en-US" b="1" dirty="0" smtClean="0">
                <a:latin typeface="微软雅黑" pitchFamily="34" charset="-122"/>
                <a:ea typeface="微软雅黑" pitchFamily="34" charset="-122"/>
              </a:rPr>
              <a:t>中微子：</a:t>
            </a:r>
            <a:endParaRPr lang="en-US" altLang="zh-CN" b="1" dirty="0" smtClean="0">
              <a:latin typeface="微软雅黑" pitchFamily="34" charset="-122"/>
              <a:ea typeface="微软雅黑" pitchFamily="34" charset="-122"/>
            </a:endParaRPr>
          </a:p>
          <a:p>
            <a:pPr marL="0" indent="0">
              <a:buNone/>
            </a:pPr>
            <a:r>
              <a:rPr lang="zh-CN" altLang="en-US" b="1" dirty="0" smtClean="0">
                <a:latin typeface="微软雅黑" pitchFamily="34" charset="-122"/>
                <a:ea typeface="微软雅黑" pitchFamily="34" charset="-122"/>
              </a:rPr>
              <a:t>      </a:t>
            </a:r>
            <a:r>
              <a:rPr lang="en-US" altLang="zh-CN"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去除或减少长寿命同位素</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放射性本底</a:t>
            </a:r>
            <a:r>
              <a:rPr lang="en-US" altLang="zh-CN" sz="1600" b="1" dirty="0" smtClean="0">
                <a:latin typeface="微软雅黑" pitchFamily="34" charset="-122"/>
                <a:ea typeface="微软雅黑" pitchFamily="34" charset="-122"/>
              </a:rPr>
              <a:t>)</a:t>
            </a:r>
          </a:p>
          <a:p>
            <a:pPr marL="0" indent="0">
              <a:buNone/>
            </a:pPr>
            <a:endParaRPr lang="en-US" altLang="zh-CN" sz="1000" b="1" dirty="0">
              <a:latin typeface="微软雅黑" pitchFamily="34" charset="-122"/>
              <a:ea typeface="微软雅黑" pitchFamily="34" charset="-122"/>
            </a:endParaRPr>
          </a:p>
          <a:p>
            <a:pPr marL="0" indent="0">
              <a:buNone/>
            </a:pPr>
            <a:r>
              <a:rPr lang="en-US" altLang="zh-CN" b="1" dirty="0" smtClean="0">
                <a:latin typeface="微软雅黑" pitchFamily="34" charset="-122"/>
                <a:ea typeface="微软雅黑" pitchFamily="34" charset="-122"/>
              </a:rPr>
              <a:t>(4) </a:t>
            </a:r>
            <a:r>
              <a:rPr lang="zh-CN" altLang="en-US" b="1" dirty="0" smtClean="0">
                <a:latin typeface="微软雅黑" pitchFamily="34" charset="-122"/>
                <a:ea typeface="微软雅黑" pitchFamily="34" charset="-122"/>
              </a:rPr>
              <a:t>充分利用电子弹性散射</a:t>
            </a:r>
            <a:r>
              <a:rPr lang="en-US" altLang="zh-CN" b="1" dirty="0" smtClean="0">
                <a:latin typeface="微软雅黑" pitchFamily="34" charset="-122"/>
                <a:ea typeface="微软雅黑" pitchFamily="34" charset="-122"/>
              </a:rPr>
              <a:t>+C13</a:t>
            </a:r>
            <a:r>
              <a:rPr lang="zh-CN" altLang="en-US" b="1" dirty="0" smtClean="0">
                <a:latin typeface="微软雅黑" pitchFamily="34" charset="-122"/>
                <a:ea typeface="微软雅黑" pitchFamily="34" charset="-122"/>
              </a:rPr>
              <a:t>带电流过程</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日夜效应</a:t>
            </a:r>
            <a:endParaRPr lang="en-US" altLang="zh-CN" b="1" dirty="0" smtClean="0">
              <a:latin typeface="微软雅黑" pitchFamily="34" charset="-122"/>
              <a:ea typeface="微软雅黑" pitchFamily="34" charset="-122"/>
            </a:endParaRPr>
          </a:p>
          <a:p>
            <a:pPr marL="0" indent="0">
              <a:buNone/>
            </a:pPr>
            <a:endParaRPr lang="en-US" altLang="zh-CN" sz="1200" b="1" dirty="0">
              <a:latin typeface="微软雅黑" pitchFamily="34" charset="-122"/>
              <a:ea typeface="微软雅黑" pitchFamily="34" charset="-122"/>
            </a:endParaRPr>
          </a:p>
          <a:p>
            <a:pPr marL="0" indent="0">
              <a:buNone/>
            </a:pPr>
            <a:r>
              <a:rPr lang="en-US" altLang="zh-CN" b="1" dirty="0" smtClean="0">
                <a:latin typeface="微软雅黑" pitchFamily="34" charset="-122"/>
                <a:ea typeface="微软雅黑" pitchFamily="34" charset="-122"/>
              </a:rPr>
              <a:t>(5) </a:t>
            </a:r>
            <a:r>
              <a:rPr lang="zh-CN" altLang="en-US" b="1" dirty="0" smtClean="0">
                <a:latin typeface="微软雅黑" pitchFamily="34" charset="-122"/>
                <a:ea typeface="微软雅黑" pitchFamily="34" charset="-122"/>
              </a:rPr>
              <a:t>液闪放射性提高到</a:t>
            </a:r>
            <a:r>
              <a:rPr lang="en-US" altLang="zh-CN" b="1" dirty="0" smtClean="0">
                <a:latin typeface="微软雅黑" pitchFamily="34" charset="-122"/>
                <a:ea typeface="微软雅黑" pitchFamily="34" charset="-122"/>
              </a:rPr>
              <a:t>10</a:t>
            </a:r>
            <a:r>
              <a:rPr lang="en-US" altLang="zh-CN" b="1" baseline="30000" dirty="0" smtClean="0">
                <a:latin typeface="微软雅黑" pitchFamily="34" charset="-122"/>
                <a:ea typeface="微软雅黑" pitchFamily="34" charset="-122"/>
              </a:rPr>
              <a:t>-17</a:t>
            </a:r>
            <a:r>
              <a:rPr lang="zh-CN" altLang="en-US" b="1" dirty="0" smtClean="0">
                <a:latin typeface="微软雅黑" pitchFamily="34" charset="-122"/>
                <a:ea typeface="微软雅黑" pitchFamily="34" charset="-122"/>
              </a:rPr>
              <a:t>水平，</a:t>
            </a:r>
            <a:r>
              <a:rPr lang="zh-CN" altLang="en-US" b="1" dirty="0">
                <a:latin typeface="微软雅黑" pitchFamily="34" charset="-122"/>
                <a:ea typeface="微软雅黑" pitchFamily="34" charset="-122"/>
              </a:rPr>
              <a:t>检验</a:t>
            </a:r>
            <a:r>
              <a:rPr lang="en-US" altLang="zh-CN" b="1" dirty="0" smtClean="0">
                <a:latin typeface="微软雅黑" pitchFamily="34" charset="-122"/>
                <a:ea typeface="微软雅黑" pitchFamily="34" charset="-122"/>
              </a:rPr>
              <a:t>upturn ~3</a:t>
            </a:r>
            <a:r>
              <a:rPr lang="el-GR" altLang="zh-CN" b="1" dirty="0" smtClean="0">
                <a:latin typeface="微软雅黑" pitchFamily="34" charset="-122"/>
                <a:ea typeface="微软雅黑" pitchFamily="34" charset="-122"/>
              </a:rPr>
              <a:t>σ</a:t>
            </a:r>
            <a:r>
              <a:rPr lang="zh-CN" altLang="en-US" b="1" dirty="0" smtClean="0">
                <a:latin typeface="微软雅黑" pitchFamily="34" charset="-122"/>
                <a:ea typeface="微软雅黑" pitchFamily="34" charset="-122"/>
              </a:rPr>
              <a:t>，质量平方差</a:t>
            </a:r>
            <a:r>
              <a:rPr lang="en-US" altLang="zh-CN" b="1" dirty="0" smtClean="0">
                <a:latin typeface="微软雅黑" pitchFamily="34" charset="-122"/>
                <a:ea typeface="微软雅黑" pitchFamily="34" charset="-122"/>
              </a:rPr>
              <a:t>~5</a:t>
            </a:r>
            <a:r>
              <a:rPr lang="el-GR" altLang="zh-CN" b="1" dirty="0" smtClean="0">
                <a:latin typeface="微软雅黑" pitchFamily="34" charset="-122"/>
                <a:ea typeface="微软雅黑" pitchFamily="34" charset="-122"/>
              </a:rPr>
              <a:t>σ</a:t>
            </a:r>
            <a:endParaRPr lang="en-US" altLang="zh-CN" b="1" dirty="0">
              <a:latin typeface="微软雅黑" pitchFamily="34" charset="-122"/>
              <a:ea typeface="微软雅黑" pitchFamily="34" charset="-122"/>
            </a:endParaRPr>
          </a:p>
          <a:p>
            <a:pPr marL="0" indent="0">
              <a:buNone/>
            </a:pPr>
            <a:r>
              <a:rPr lang="en-US" altLang="zh-CN" sz="1400" b="1" dirty="0" smtClean="0">
                <a:solidFill>
                  <a:srgbClr val="FF0000"/>
                </a:solidFill>
                <a:latin typeface="微软雅黑" pitchFamily="34" charset="-122"/>
                <a:ea typeface="微软雅黑" pitchFamily="34" charset="-122"/>
              </a:rPr>
              <a:t>J. Zhao, YFL, DocDB-3961</a:t>
            </a:r>
            <a:endParaRPr lang="en-US" altLang="zh-CN" sz="1400" b="1" dirty="0">
              <a:solidFill>
                <a:srgbClr val="FF0000"/>
              </a:solidFill>
              <a:latin typeface="微软雅黑" pitchFamily="34" charset="-122"/>
              <a:ea typeface="微软雅黑" pitchFamily="34" charset="-122"/>
            </a:endParaRPr>
          </a:p>
        </p:txBody>
      </p:sp>
      <p:pic>
        <p:nvPicPr>
          <p:cNvPr id="6" name="图片 5"/>
          <p:cNvPicPr>
            <a:picLocks noChangeAspect="1"/>
          </p:cNvPicPr>
          <p:nvPr/>
        </p:nvPicPr>
        <p:blipFill>
          <a:blip r:embed="rId3"/>
          <a:stretch>
            <a:fillRect/>
          </a:stretch>
        </p:blipFill>
        <p:spPr>
          <a:xfrm>
            <a:off x="611560" y="3951641"/>
            <a:ext cx="3384514" cy="1331204"/>
          </a:xfrm>
          <a:prstGeom prst="rect">
            <a:avLst/>
          </a:prstGeom>
        </p:spPr>
      </p:pic>
      <p:pic>
        <p:nvPicPr>
          <p:cNvPr id="7" name="图片 6"/>
          <p:cNvPicPr>
            <a:picLocks noChangeAspect="1"/>
          </p:cNvPicPr>
          <p:nvPr/>
        </p:nvPicPr>
        <p:blipFill>
          <a:blip r:embed="rId4"/>
          <a:stretch>
            <a:fillRect/>
          </a:stretch>
        </p:blipFill>
        <p:spPr>
          <a:xfrm>
            <a:off x="611560" y="5372967"/>
            <a:ext cx="3384514" cy="1224385"/>
          </a:xfrm>
          <a:prstGeom prst="rect">
            <a:avLst/>
          </a:prstGeom>
        </p:spPr>
      </p:pic>
      <p:pic>
        <p:nvPicPr>
          <p:cNvPr id="9" name="图片 8"/>
          <p:cNvPicPr>
            <a:picLocks noChangeAspect="1"/>
          </p:cNvPicPr>
          <p:nvPr/>
        </p:nvPicPr>
        <p:blipFill>
          <a:blip r:embed="rId5"/>
          <a:stretch>
            <a:fillRect/>
          </a:stretch>
        </p:blipFill>
        <p:spPr>
          <a:xfrm>
            <a:off x="4932040" y="5229200"/>
            <a:ext cx="3225073" cy="1374425"/>
          </a:xfrm>
          <a:prstGeom prst="rect">
            <a:avLst/>
          </a:prstGeom>
        </p:spPr>
      </p:pic>
    </p:spTree>
    <p:extLst>
      <p:ext uri="{BB962C8B-B14F-4D97-AF65-F5344CB8AC3E}">
        <p14:creationId xmlns:p14="http://schemas.microsoft.com/office/powerpoint/2010/main" val="1273232804"/>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28596" y="142852"/>
            <a:ext cx="8319868" cy="714380"/>
          </a:xfrm>
        </p:spPr>
        <p:txBody>
          <a:bodyPr/>
          <a:lstStyle/>
          <a:p>
            <a:pPr algn="just"/>
            <a:r>
              <a:rPr lang="zh-CN" altLang="en-US" sz="3200" kern="1200" dirty="0" smtClean="0"/>
              <a:t>惰性中微子全局拟合</a:t>
            </a:r>
            <a:endParaRPr lang="zh-CN" altLang="en-US" sz="1800" kern="1200" dirty="0"/>
          </a:p>
        </p:txBody>
      </p:sp>
      <p:sp>
        <p:nvSpPr>
          <p:cNvPr id="5" name="内容占位符 2"/>
          <p:cNvSpPr>
            <a:spLocks noGrp="1"/>
          </p:cNvSpPr>
          <p:nvPr>
            <p:ph idx="1"/>
          </p:nvPr>
        </p:nvSpPr>
        <p:spPr>
          <a:xfrm>
            <a:off x="107504" y="1124745"/>
            <a:ext cx="8856984" cy="1440160"/>
          </a:xfrm>
        </p:spPr>
        <p:txBody>
          <a:bodyPr/>
          <a:lstStyle/>
          <a:p>
            <a:pPr marL="0" indent="0">
              <a:buNone/>
            </a:pPr>
            <a:r>
              <a:rPr lang="zh-CN" altLang="en-US" sz="2400" dirty="0" smtClean="0"/>
              <a:t>更新短</a:t>
            </a:r>
            <a:r>
              <a:rPr lang="zh-CN" altLang="en-US" sz="2400" dirty="0"/>
              <a:t>基线振荡</a:t>
            </a:r>
            <a:r>
              <a:rPr lang="zh-CN" altLang="en-US" sz="2400" dirty="0" smtClean="0"/>
              <a:t>数据全局拟合</a:t>
            </a:r>
            <a:r>
              <a:rPr lang="en-US" altLang="zh-CN" sz="1800" dirty="0" smtClean="0">
                <a:solidFill>
                  <a:srgbClr val="FF0000"/>
                </a:solidFill>
                <a:sym typeface="Wingdings" panose="05000000000000000000" pitchFamily="2" charset="2"/>
              </a:rPr>
              <a:t> </a:t>
            </a:r>
            <a:r>
              <a:rPr lang="zh-CN" altLang="en-US" sz="1800" dirty="0" smtClean="0">
                <a:solidFill>
                  <a:srgbClr val="FF0000"/>
                </a:solidFill>
                <a:sym typeface="Wingdings" panose="05000000000000000000" pitchFamily="2" charset="2"/>
              </a:rPr>
              <a:t>新的反应堆数据，</a:t>
            </a:r>
            <a:r>
              <a:rPr lang="en-US" altLang="zh-CN" sz="1800" dirty="0" err="1" smtClean="0">
                <a:solidFill>
                  <a:srgbClr val="FF0000"/>
                </a:solidFill>
                <a:sym typeface="Wingdings" panose="05000000000000000000" pitchFamily="2" charset="2"/>
              </a:rPr>
              <a:t>MiniBOONE</a:t>
            </a:r>
            <a:r>
              <a:rPr lang="en-US" altLang="zh-CN" sz="1800" dirty="0" smtClean="0">
                <a:solidFill>
                  <a:srgbClr val="FF0000"/>
                </a:solidFill>
                <a:sym typeface="Wingdings" panose="05000000000000000000" pitchFamily="2" charset="2"/>
              </a:rPr>
              <a:t>, MINOS+</a:t>
            </a:r>
            <a:endParaRPr lang="en-US" altLang="zh-CN" sz="1800" dirty="0">
              <a:solidFill>
                <a:srgbClr val="FF0000"/>
              </a:solidFill>
              <a:sym typeface="Wingdings" panose="05000000000000000000" pitchFamily="2" charset="2"/>
            </a:endParaRPr>
          </a:p>
          <a:p>
            <a:pPr marL="0" indent="0">
              <a:buNone/>
            </a:pPr>
            <a:endParaRPr lang="en-US" altLang="zh-CN" sz="1000" dirty="0" smtClean="0">
              <a:latin typeface="Tahoma" pitchFamily="34" charset="0"/>
              <a:cs typeface="Tahoma" pitchFamily="34" charset="0"/>
            </a:endParaRPr>
          </a:p>
          <a:p>
            <a:pPr marL="0" indent="0">
              <a:buNone/>
            </a:pPr>
            <a:r>
              <a:rPr lang="zh-CN" altLang="en-US" sz="2000" dirty="0" smtClean="0">
                <a:latin typeface="Tahoma" pitchFamily="34" charset="0"/>
                <a:cs typeface="Tahoma" pitchFamily="34" charset="0"/>
              </a:rPr>
              <a:t>包含</a:t>
            </a:r>
            <a:r>
              <a:rPr lang="zh-CN" altLang="en-US" sz="2000" dirty="0">
                <a:latin typeface="Tahoma" pitchFamily="34" charset="0"/>
                <a:cs typeface="Tahoma" pitchFamily="34" charset="0"/>
              </a:rPr>
              <a:t>所有的短基线</a:t>
            </a:r>
            <a:r>
              <a:rPr lang="en-US" altLang="zh-CN" sz="2000" dirty="0">
                <a:latin typeface="Tahoma" pitchFamily="34" charset="0"/>
                <a:cs typeface="Tahoma" pitchFamily="34" charset="0"/>
              </a:rPr>
              <a:t>+</a:t>
            </a:r>
            <a:r>
              <a:rPr lang="zh-CN" altLang="en-US" sz="2000" dirty="0">
                <a:latin typeface="Tahoma" pitchFamily="34" charset="0"/>
                <a:cs typeface="Tahoma" pitchFamily="34" charset="0"/>
              </a:rPr>
              <a:t>长基线</a:t>
            </a:r>
            <a:r>
              <a:rPr lang="en-US" altLang="zh-CN" sz="2000" dirty="0">
                <a:latin typeface="Tahoma" pitchFamily="34" charset="0"/>
                <a:cs typeface="Tahoma" pitchFamily="34" charset="0"/>
              </a:rPr>
              <a:t>+</a:t>
            </a:r>
            <a:r>
              <a:rPr lang="zh-CN" altLang="en-US" sz="2000" dirty="0">
                <a:latin typeface="Tahoma" pitchFamily="34" charset="0"/>
                <a:cs typeface="Tahoma" pitchFamily="34" charset="0"/>
              </a:rPr>
              <a:t>大气中微子</a:t>
            </a:r>
            <a:r>
              <a:rPr lang="en-US" altLang="zh-CN" sz="2000" dirty="0">
                <a:latin typeface="Tahoma" pitchFamily="34" charset="0"/>
                <a:cs typeface="Tahoma" pitchFamily="34" charset="0"/>
              </a:rPr>
              <a:t>+</a:t>
            </a:r>
            <a:r>
              <a:rPr lang="zh-CN" altLang="en-US" sz="2000" dirty="0">
                <a:latin typeface="Tahoma" pitchFamily="34" charset="0"/>
                <a:cs typeface="Tahoma" pitchFamily="34" charset="0"/>
              </a:rPr>
              <a:t>太阳中微子</a:t>
            </a:r>
            <a:r>
              <a:rPr lang="zh-CN" altLang="en-US" sz="2000" dirty="0" smtClean="0">
                <a:latin typeface="Tahoma" pitchFamily="34" charset="0"/>
                <a:cs typeface="Tahoma" pitchFamily="34" charset="0"/>
              </a:rPr>
              <a:t>数据，国际</a:t>
            </a:r>
            <a:r>
              <a:rPr lang="zh-CN" altLang="en-US" sz="2000" dirty="0">
                <a:latin typeface="Tahoma" pitchFamily="34" charset="0"/>
                <a:cs typeface="Tahoma" pitchFamily="34" charset="0"/>
              </a:rPr>
              <a:t>上</a:t>
            </a:r>
            <a:r>
              <a:rPr lang="zh-CN" altLang="en-US" sz="2000" dirty="0">
                <a:solidFill>
                  <a:srgbClr val="FF0000"/>
                </a:solidFill>
                <a:latin typeface="Tahoma" pitchFamily="34" charset="0"/>
                <a:cs typeface="Tahoma" pitchFamily="34" charset="0"/>
              </a:rPr>
              <a:t>仅有的两个</a:t>
            </a:r>
            <a:r>
              <a:rPr lang="zh-CN" altLang="en-US" sz="2000" dirty="0">
                <a:latin typeface="Tahoma" pitchFamily="34" charset="0"/>
                <a:cs typeface="Tahoma" pitchFamily="34" charset="0"/>
              </a:rPr>
              <a:t>惰性中微子</a:t>
            </a:r>
            <a:r>
              <a:rPr lang="zh-CN" altLang="en-US" sz="2000" dirty="0" smtClean="0">
                <a:latin typeface="Tahoma" pitchFamily="34" charset="0"/>
                <a:cs typeface="Tahoma" pitchFamily="34" charset="0"/>
              </a:rPr>
              <a:t>全局拟合</a:t>
            </a:r>
            <a:r>
              <a:rPr lang="zh-CN" altLang="en-US" sz="2000" dirty="0">
                <a:latin typeface="Tahoma" pitchFamily="34" charset="0"/>
                <a:cs typeface="Tahoma" pitchFamily="34" charset="0"/>
              </a:rPr>
              <a:t>的研究组</a:t>
            </a:r>
            <a:r>
              <a:rPr lang="zh-CN" altLang="en-US" sz="2000" dirty="0" smtClean="0">
                <a:latin typeface="Tahoma" pitchFamily="34" charset="0"/>
                <a:cs typeface="Tahoma" pitchFamily="34" charset="0"/>
              </a:rPr>
              <a:t>之一</a:t>
            </a:r>
            <a:endParaRPr lang="en-US" altLang="zh-CN" sz="2000" dirty="0">
              <a:latin typeface="Tahoma" pitchFamily="34" charset="0"/>
              <a:cs typeface="Tahoma" pitchFamily="34" charset="0"/>
            </a:endParaRPr>
          </a:p>
        </p:txBody>
      </p:sp>
      <p:sp>
        <p:nvSpPr>
          <p:cNvPr id="3" name="矩形 2"/>
          <p:cNvSpPr/>
          <p:nvPr/>
        </p:nvSpPr>
        <p:spPr>
          <a:xfrm>
            <a:off x="179512" y="2609617"/>
            <a:ext cx="4032448" cy="3785652"/>
          </a:xfrm>
          <a:prstGeom prst="rect">
            <a:avLst/>
          </a:prstGeom>
        </p:spPr>
        <p:txBody>
          <a:bodyPr wrap="square">
            <a:spAutoFit/>
          </a:bodyPr>
          <a:lstStyle/>
          <a:p>
            <a:pPr marL="457200" indent="-457200">
              <a:buAutoNum type="alphaLcParenR"/>
            </a:pPr>
            <a:r>
              <a:rPr lang="zh-CN" altLang="en-US" sz="2000" b="1" dirty="0" smtClean="0">
                <a:latin typeface="Tahoma" pitchFamily="34" charset="0"/>
                <a:ea typeface="微软雅黑" pitchFamily="34" charset="-122"/>
                <a:cs typeface="Tahoma" pitchFamily="34" charset="0"/>
              </a:rPr>
              <a:t>多篇高被引论文</a:t>
            </a:r>
            <a:r>
              <a:rPr lang="en-US" altLang="zh-CN" sz="2000" b="1" dirty="0" smtClean="0">
                <a:latin typeface="Tahoma" pitchFamily="34" charset="0"/>
                <a:ea typeface="微软雅黑" pitchFamily="34" charset="-122"/>
                <a:cs typeface="Tahoma" pitchFamily="34" charset="0"/>
              </a:rPr>
              <a:t>(</a:t>
            </a:r>
            <a:r>
              <a:rPr lang="zh-CN" altLang="en-US" sz="2000" b="1" dirty="0" smtClean="0">
                <a:latin typeface="Tahoma" pitchFamily="34" charset="0"/>
                <a:ea typeface="微软雅黑" pitchFamily="34" charset="-122"/>
                <a:cs typeface="Tahoma" pitchFamily="34" charset="0"/>
              </a:rPr>
              <a:t>单篇</a:t>
            </a:r>
            <a:r>
              <a:rPr lang="en-US" altLang="zh-CN" sz="2000" b="1" dirty="0" smtClean="0">
                <a:latin typeface="Tahoma" pitchFamily="34" charset="0"/>
                <a:ea typeface="微软雅黑" pitchFamily="34" charset="-122"/>
                <a:cs typeface="Tahoma" pitchFamily="34" charset="0"/>
              </a:rPr>
              <a:t>&gt;100</a:t>
            </a:r>
            <a:r>
              <a:rPr lang="zh-CN" altLang="en-US" sz="2000" b="1" dirty="0" smtClean="0">
                <a:latin typeface="Tahoma" pitchFamily="34" charset="0"/>
                <a:ea typeface="微软雅黑" pitchFamily="34" charset="-122"/>
                <a:cs typeface="Tahoma" pitchFamily="34" charset="0"/>
              </a:rPr>
              <a:t>次</a:t>
            </a:r>
            <a:r>
              <a:rPr lang="en-US" altLang="zh-CN" sz="2000" b="1" dirty="0" smtClean="0">
                <a:latin typeface="Tahoma" pitchFamily="34" charset="0"/>
                <a:ea typeface="微软雅黑" pitchFamily="34" charset="-122"/>
                <a:cs typeface="Tahoma" pitchFamily="34" charset="0"/>
              </a:rPr>
              <a:t>)</a:t>
            </a:r>
          </a:p>
          <a:p>
            <a:endParaRPr lang="en-US" altLang="zh-CN" sz="2000" b="1" dirty="0">
              <a:latin typeface="Tahoma" pitchFamily="34" charset="0"/>
              <a:ea typeface="微软雅黑" pitchFamily="34" charset="-122"/>
              <a:cs typeface="Tahoma" pitchFamily="34" charset="0"/>
            </a:endParaRPr>
          </a:p>
          <a:p>
            <a:pPr marL="0" indent="0">
              <a:buNone/>
            </a:pPr>
            <a:r>
              <a:rPr lang="en-US" altLang="zh-CN" sz="2000" b="1" dirty="0">
                <a:latin typeface="Tahoma" pitchFamily="34" charset="0"/>
                <a:ea typeface="微软雅黑" pitchFamily="34" charset="-122"/>
                <a:cs typeface="Tahoma" pitchFamily="34" charset="0"/>
              </a:rPr>
              <a:t>b) </a:t>
            </a:r>
            <a:r>
              <a:rPr lang="zh-CN" altLang="en-US" sz="2000" b="1" dirty="0">
                <a:latin typeface="Tahoma" pitchFamily="34" charset="0"/>
                <a:ea typeface="微软雅黑" pitchFamily="34" charset="-122"/>
                <a:cs typeface="Tahoma" pitchFamily="34" charset="0"/>
              </a:rPr>
              <a:t>被粒子数据组</a:t>
            </a:r>
            <a:r>
              <a:rPr lang="en-US" altLang="zh-CN" sz="2000" b="1" dirty="0">
                <a:latin typeface="Tahoma" pitchFamily="34" charset="0"/>
                <a:ea typeface="微软雅黑" pitchFamily="34" charset="-122"/>
                <a:cs typeface="Tahoma" pitchFamily="34" charset="0"/>
              </a:rPr>
              <a:t>2014/2016</a:t>
            </a:r>
          </a:p>
          <a:p>
            <a:pPr marL="0" indent="0">
              <a:buNone/>
            </a:pPr>
            <a:r>
              <a:rPr lang="en-US" altLang="zh-CN" sz="2000" b="1" dirty="0">
                <a:latin typeface="Tahoma" pitchFamily="34" charset="0"/>
                <a:ea typeface="微软雅黑" pitchFamily="34" charset="-122"/>
                <a:cs typeface="Tahoma" pitchFamily="34" charset="0"/>
              </a:rPr>
              <a:t>/2018</a:t>
            </a:r>
            <a:r>
              <a:rPr lang="zh-CN" altLang="en-US" sz="2000" b="1" dirty="0">
                <a:latin typeface="Tahoma" pitchFamily="34" charset="0"/>
                <a:ea typeface="微软雅黑" pitchFamily="34" charset="-122"/>
                <a:cs typeface="Tahoma" pitchFamily="34" charset="0"/>
              </a:rPr>
              <a:t>开辟新的章节引用和介绍</a:t>
            </a:r>
            <a:endParaRPr lang="en-US" altLang="zh-CN" sz="2000" b="1" dirty="0">
              <a:latin typeface="Tahoma" pitchFamily="34" charset="0"/>
              <a:ea typeface="微软雅黑" pitchFamily="34" charset="-122"/>
              <a:cs typeface="Tahoma" pitchFamily="34" charset="0"/>
            </a:endParaRPr>
          </a:p>
          <a:p>
            <a:pPr marL="0" indent="0">
              <a:buNone/>
            </a:pPr>
            <a:endParaRPr lang="en-US" altLang="zh-CN" sz="2000" b="1" dirty="0" smtClean="0">
              <a:latin typeface="Tahoma" pitchFamily="34" charset="0"/>
              <a:ea typeface="微软雅黑" pitchFamily="34" charset="-122"/>
              <a:cs typeface="Tahoma" pitchFamily="34" charset="0"/>
            </a:endParaRPr>
          </a:p>
          <a:p>
            <a:pPr marL="0" indent="0">
              <a:buNone/>
            </a:pPr>
            <a:r>
              <a:rPr lang="en-US" altLang="zh-CN" sz="2000" b="1" dirty="0" smtClean="0">
                <a:latin typeface="Tahoma" pitchFamily="34" charset="0"/>
                <a:ea typeface="微软雅黑" pitchFamily="34" charset="-122"/>
                <a:cs typeface="Tahoma" pitchFamily="34" charset="0"/>
              </a:rPr>
              <a:t>c) </a:t>
            </a:r>
            <a:r>
              <a:rPr lang="en-US" altLang="zh-CN" sz="2000" b="1" dirty="0">
                <a:latin typeface="Tahoma" pitchFamily="34" charset="0"/>
                <a:ea typeface="微软雅黑" pitchFamily="34" charset="-122"/>
                <a:cs typeface="Tahoma" pitchFamily="34" charset="0"/>
              </a:rPr>
              <a:t>2018</a:t>
            </a:r>
            <a:r>
              <a:rPr lang="zh-CN" altLang="en-US" sz="2000" b="1" dirty="0">
                <a:latin typeface="Tahoma" pitchFamily="34" charset="0"/>
                <a:ea typeface="微软雅黑" pitchFamily="34" charset="-122"/>
                <a:cs typeface="Tahoma" pitchFamily="34" charset="0"/>
              </a:rPr>
              <a:t>年的新动态</a:t>
            </a:r>
            <a:r>
              <a:rPr lang="en-US" altLang="zh-CN" sz="2000" b="1" dirty="0">
                <a:latin typeface="Tahoma" pitchFamily="34" charset="0"/>
                <a:ea typeface="微软雅黑" pitchFamily="34" charset="-122"/>
                <a:cs typeface="Tahoma" pitchFamily="34" charset="0"/>
              </a:rPr>
              <a:t>: </a:t>
            </a:r>
            <a:endParaRPr lang="en-US" altLang="zh-CN" sz="2000" b="1" dirty="0" smtClean="0">
              <a:latin typeface="Tahoma" pitchFamily="34" charset="0"/>
              <a:ea typeface="微软雅黑" pitchFamily="34" charset="-122"/>
              <a:cs typeface="Tahoma" pitchFamily="34" charset="0"/>
            </a:endParaRPr>
          </a:p>
          <a:p>
            <a:pPr marL="0" indent="0">
              <a:buNone/>
            </a:pPr>
            <a:endParaRPr lang="en-US" altLang="zh-CN" sz="2000" b="1" dirty="0" smtClean="0">
              <a:latin typeface="Tahoma" pitchFamily="34" charset="0"/>
              <a:ea typeface="微软雅黑" pitchFamily="34" charset="-122"/>
              <a:cs typeface="Tahoma" pitchFamily="34" charset="0"/>
            </a:endParaRPr>
          </a:p>
          <a:p>
            <a:pPr marL="0" indent="0">
              <a:buNone/>
            </a:pPr>
            <a:r>
              <a:rPr lang="en-US" altLang="zh-CN" sz="2000" b="1" dirty="0" smtClean="0">
                <a:solidFill>
                  <a:srgbClr val="0000FF"/>
                </a:solidFill>
                <a:latin typeface="Tahoma" pitchFamily="34" charset="0"/>
                <a:ea typeface="微软雅黑" pitchFamily="34" charset="-122"/>
                <a:cs typeface="Tahoma" pitchFamily="34" charset="0"/>
              </a:rPr>
              <a:t>LSND</a:t>
            </a:r>
            <a:r>
              <a:rPr lang="zh-CN" altLang="en-US" sz="2000" b="1" dirty="0" smtClean="0">
                <a:solidFill>
                  <a:srgbClr val="0000FF"/>
                </a:solidFill>
                <a:latin typeface="Tahoma" pitchFamily="34" charset="0"/>
                <a:ea typeface="微软雅黑" pitchFamily="34" charset="-122"/>
                <a:cs typeface="Tahoma" pitchFamily="34" charset="0"/>
              </a:rPr>
              <a:t>和最新的</a:t>
            </a:r>
            <a:r>
              <a:rPr lang="en-US" altLang="zh-CN" sz="2000" b="1" dirty="0" smtClean="0">
                <a:solidFill>
                  <a:srgbClr val="0000FF"/>
                </a:solidFill>
                <a:latin typeface="Tahoma" pitchFamily="34" charset="0"/>
                <a:ea typeface="微软雅黑" pitchFamily="34" charset="-122"/>
                <a:cs typeface="Tahoma" pitchFamily="34" charset="0"/>
              </a:rPr>
              <a:t>MINOS+</a:t>
            </a:r>
            <a:r>
              <a:rPr lang="zh-CN" altLang="en-US" sz="2000" b="1" dirty="0" smtClean="0">
                <a:solidFill>
                  <a:srgbClr val="0000FF"/>
                </a:solidFill>
                <a:latin typeface="Tahoma" pitchFamily="34" charset="0"/>
                <a:ea typeface="微软雅黑" pitchFamily="34" charset="-122"/>
                <a:cs typeface="Tahoma" pitchFamily="34" charset="0"/>
              </a:rPr>
              <a:t>存在</a:t>
            </a:r>
            <a:r>
              <a:rPr lang="en-US" altLang="zh-CN" sz="2000" b="1" dirty="0" smtClean="0">
                <a:solidFill>
                  <a:srgbClr val="0000FF"/>
                </a:solidFill>
                <a:latin typeface="Tahoma" pitchFamily="34" charset="0"/>
                <a:ea typeface="微软雅黑" pitchFamily="34" charset="-122"/>
                <a:cs typeface="Tahoma" pitchFamily="34" charset="0"/>
              </a:rPr>
              <a:t>tension</a:t>
            </a:r>
          </a:p>
          <a:p>
            <a:pPr marL="0" indent="0">
              <a:buNone/>
            </a:pPr>
            <a:endParaRPr lang="en-US" altLang="zh-CN" sz="2000" b="1" dirty="0">
              <a:solidFill>
                <a:srgbClr val="0000FF"/>
              </a:solidFill>
              <a:latin typeface="Tahoma" pitchFamily="34" charset="0"/>
              <a:ea typeface="微软雅黑" pitchFamily="34" charset="-122"/>
              <a:cs typeface="Tahoma" pitchFamily="34" charset="0"/>
            </a:endParaRPr>
          </a:p>
          <a:p>
            <a:pPr marL="0" indent="0">
              <a:buNone/>
            </a:pPr>
            <a:r>
              <a:rPr lang="en-US" altLang="zh-CN" sz="2000" b="1" dirty="0" smtClean="0">
                <a:solidFill>
                  <a:srgbClr val="0000FF"/>
                </a:solidFill>
                <a:latin typeface="Tahoma" pitchFamily="34" charset="0"/>
                <a:ea typeface="微软雅黑" pitchFamily="34" charset="-122"/>
                <a:cs typeface="Tahoma" pitchFamily="34" charset="0"/>
              </a:rPr>
              <a:t>DANSS/NEOS </a:t>
            </a:r>
            <a:r>
              <a:rPr lang="zh-CN" altLang="en-US" sz="2000" b="1" dirty="0" smtClean="0">
                <a:solidFill>
                  <a:srgbClr val="0000FF"/>
                </a:solidFill>
                <a:latin typeface="Tahoma" pitchFamily="34" charset="0"/>
                <a:ea typeface="微软雅黑" pitchFamily="34" charset="-122"/>
                <a:cs typeface="Tahoma" pitchFamily="34" charset="0"/>
              </a:rPr>
              <a:t>反应堆能谱比例</a:t>
            </a:r>
            <a:endParaRPr lang="en-US" altLang="zh-CN" sz="2000" b="1" dirty="0" smtClean="0">
              <a:solidFill>
                <a:srgbClr val="0000FF"/>
              </a:solidFill>
              <a:latin typeface="Tahoma" pitchFamily="34" charset="0"/>
              <a:ea typeface="微软雅黑" pitchFamily="34" charset="-122"/>
              <a:cs typeface="Tahoma" pitchFamily="34" charset="0"/>
            </a:endParaRPr>
          </a:p>
          <a:p>
            <a:pPr marL="0" indent="0">
              <a:buNone/>
            </a:pPr>
            <a:r>
              <a:rPr lang="zh-CN" altLang="en-US" sz="2000" b="1" dirty="0" smtClean="0">
                <a:solidFill>
                  <a:srgbClr val="0000FF"/>
                </a:solidFill>
                <a:latin typeface="Tahoma" pitchFamily="34" charset="0"/>
                <a:ea typeface="微软雅黑" pitchFamily="34" charset="-122"/>
                <a:cs typeface="Tahoma" pitchFamily="34" charset="0"/>
              </a:rPr>
              <a:t>数据</a:t>
            </a:r>
            <a:endParaRPr lang="en-US" altLang="zh-CN" sz="2000" b="1" dirty="0">
              <a:solidFill>
                <a:srgbClr val="0000FF"/>
              </a:solidFill>
              <a:latin typeface="Tahoma" pitchFamily="34" charset="0"/>
              <a:ea typeface="微软雅黑" pitchFamily="34" charset="-122"/>
              <a:cs typeface="Tahoma" pitchFamily="34" charset="0"/>
            </a:endParaRPr>
          </a:p>
        </p:txBody>
      </p:sp>
      <p:pic>
        <p:nvPicPr>
          <p:cNvPr id="6" name="图片 5"/>
          <p:cNvPicPr>
            <a:picLocks noChangeAspect="1"/>
          </p:cNvPicPr>
          <p:nvPr/>
        </p:nvPicPr>
        <p:blipFill>
          <a:blip r:embed="rId2"/>
          <a:stretch>
            <a:fillRect/>
          </a:stretch>
        </p:blipFill>
        <p:spPr>
          <a:xfrm>
            <a:off x="4860032" y="2708920"/>
            <a:ext cx="3672408" cy="3744416"/>
          </a:xfrm>
          <a:prstGeom prst="rect">
            <a:avLst/>
          </a:prstGeom>
        </p:spPr>
      </p:pic>
    </p:spTree>
    <p:extLst>
      <p:ext uri="{BB962C8B-B14F-4D97-AF65-F5344CB8AC3E}">
        <p14:creationId xmlns:p14="http://schemas.microsoft.com/office/powerpoint/2010/main" val="2924668141"/>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个人简介：李玉峰</a:t>
            </a:r>
            <a:endParaRPr lang="zh-CN" altLang="en-US" dirty="0"/>
          </a:p>
        </p:txBody>
      </p:sp>
      <p:sp>
        <p:nvSpPr>
          <p:cNvPr id="3" name="内容占位符 2"/>
          <p:cNvSpPr>
            <a:spLocks noGrp="1"/>
          </p:cNvSpPr>
          <p:nvPr>
            <p:ph idx="1"/>
          </p:nvPr>
        </p:nvSpPr>
        <p:spPr>
          <a:xfrm>
            <a:off x="107504" y="1214422"/>
            <a:ext cx="8892480" cy="4911741"/>
          </a:xfrm>
        </p:spPr>
        <p:txBody>
          <a:bodyPr/>
          <a:lstStyle/>
          <a:p>
            <a:pPr marL="0" indent="0">
              <a:buNone/>
            </a:pPr>
            <a:r>
              <a:rPr lang="en-US" altLang="zh-CN" dirty="0" smtClean="0"/>
              <a:t>2004</a:t>
            </a:r>
            <a:r>
              <a:rPr lang="zh-CN" altLang="en-US" dirty="0" smtClean="0"/>
              <a:t>年</a:t>
            </a:r>
            <a:r>
              <a:rPr lang="en-US" altLang="zh-CN" dirty="0" smtClean="0"/>
              <a:t>7</a:t>
            </a:r>
            <a:r>
              <a:rPr lang="zh-CN" altLang="en-US" dirty="0" smtClean="0"/>
              <a:t>月 中国科学技术大学 学士</a:t>
            </a:r>
            <a:endParaRPr lang="en-US" altLang="zh-CN" dirty="0" smtClean="0"/>
          </a:p>
          <a:p>
            <a:pPr marL="0" indent="0">
              <a:buNone/>
            </a:pPr>
            <a:r>
              <a:rPr lang="en-US" altLang="zh-CN" dirty="0" smtClean="0"/>
              <a:t>2010</a:t>
            </a:r>
            <a:r>
              <a:rPr lang="zh-CN" altLang="en-US" dirty="0" smtClean="0"/>
              <a:t>年</a:t>
            </a:r>
            <a:r>
              <a:rPr lang="en-US" altLang="zh-CN" dirty="0"/>
              <a:t>6</a:t>
            </a:r>
            <a:r>
              <a:rPr lang="zh-CN" altLang="en-US" dirty="0" smtClean="0"/>
              <a:t>月 中国科学技术大学</a:t>
            </a:r>
            <a:r>
              <a:rPr lang="en-US" altLang="zh-CN" dirty="0" smtClean="0"/>
              <a:t>/</a:t>
            </a:r>
            <a:r>
              <a:rPr lang="zh-CN" altLang="en-US" dirty="0" smtClean="0"/>
              <a:t>都灵大学联合培养博士</a:t>
            </a:r>
            <a:endParaRPr lang="en-US" altLang="zh-CN" dirty="0" smtClean="0"/>
          </a:p>
          <a:p>
            <a:pPr marL="0" indent="0">
              <a:buNone/>
            </a:pPr>
            <a:r>
              <a:rPr lang="en-US" altLang="zh-CN" dirty="0" smtClean="0"/>
              <a:t>2008-2010</a:t>
            </a:r>
            <a:r>
              <a:rPr lang="zh-CN" altLang="en-US" dirty="0" smtClean="0"/>
              <a:t>年 都灵大学研究助理</a:t>
            </a:r>
            <a:endParaRPr lang="en-US" altLang="zh-CN" dirty="0" smtClean="0"/>
          </a:p>
          <a:p>
            <a:pPr marL="0" indent="0">
              <a:buNone/>
            </a:pPr>
            <a:r>
              <a:rPr lang="en-US" altLang="zh-CN" dirty="0" smtClean="0"/>
              <a:t>2010-2012</a:t>
            </a:r>
            <a:r>
              <a:rPr lang="zh-CN" altLang="en-US" dirty="0" smtClean="0"/>
              <a:t>年 高能所</a:t>
            </a:r>
            <a:r>
              <a:rPr lang="zh-CN" altLang="en-US" dirty="0"/>
              <a:t>理论室</a:t>
            </a:r>
            <a:r>
              <a:rPr lang="zh-CN" altLang="en-US" dirty="0" smtClean="0"/>
              <a:t> 博士后</a:t>
            </a:r>
            <a:endParaRPr lang="en-US" altLang="zh-CN" dirty="0" smtClean="0"/>
          </a:p>
          <a:p>
            <a:pPr marL="0" indent="0">
              <a:buNone/>
            </a:pPr>
            <a:r>
              <a:rPr lang="en-US" altLang="zh-CN" dirty="0" smtClean="0"/>
              <a:t>2012</a:t>
            </a:r>
            <a:r>
              <a:rPr lang="zh-CN" altLang="en-US" dirty="0" smtClean="0"/>
              <a:t>年</a:t>
            </a:r>
            <a:r>
              <a:rPr lang="en-US" altLang="zh-CN" dirty="0" smtClean="0"/>
              <a:t>5</a:t>
            </a:r>
            <a:r>
              <a:rPr lang="zh-CN" altLang="en-US" dirty="0" smtClean="0"/>
              <a:t>月 进入高能所实验物理中心 现任副研究员</a:t>
            </a:r>
            <a:endParaRPr lang="en-US" altLang="zh-CN" dirty="0" smtClean="0"/>
          </a:p>
          <a:p>
            <a:pPr marL="0" indent="0">
              <a:buNone/>
            </a:pPr>
            <a:endParaRPr lang="en-US" altLang="zh-CN" sz="1000" dirty="0"/>
          </a:p>
          <a:p>
            <a:pPr marL="0" indent="0">
              <a:buNone/>
            </a:pPr>
            <a:r>
              <a:rPr lang="zh-CN" altLang="en-US" dirty="0">
                <a:solidFill>
                  <a:srgbClr val="FF0000"/>
                </a:solidFill>
              </a:rPr>
              <a:t>中微子实验和理论的交叉课题</a:t>
            </a:r>
            <a:r>
              <a:rPr lang="zh-CN" altLang="en-US" dirty="0"/>
              <a:t>：包括中微子</a:t>
            </a:r>
            <a:r>
              <a:rPr lang="zh-CN" altLang="en-US" dirty="0" smtClean="0"/>
              <a:t>物理学、中微子天文学</a:t>
            </a:r>
            <a:r>
              <a:rPr lang="zh-CN" altLang="en-US" dirty="0"/>
              <a:t>的唯象研究以及</a:t>
            </a:r>
            <a:r>
              <a:rPr lang="zh-CN" altLang="en-US" dirty="0" smtClean="0"/>
              <a:t>实验的</a:t>
            </a:r>
            <a:r>
              <a:rPr lang="zh-CN" altLang="en-US" dirty="0"/>
              <a:t>物理</a:t>
            </a:r>
            <a:r>
              <a:rPr lang="zh-CN" altLang="en-US" dirty="0" smtClean="0"/>
              <a:t>分析</a:t>
            </a:r>
            <a:endParaRPr lang="en-US" altLang="zh-CN" dirty="0"/>
          </a:p>
          <a:p>
            <a:pPr marL="0" indent="0">
              <a:buNone/>
            </a:pPr>
            <a:endParaRPr lang="en-US" altLang="zh-CN" sz="1000" dirty="0"/>
          </a:p>
          <a:p>
            <a:pPr marL="0" indent="0">
              <a:buNone/>
            </a:pPr>
            <a:r>
              <a:rPr lang="zh-CN" altLang="en-US" dirty="0" smtClean="0"/>
              <a:t>在中微子物理唯象</a:t>
            </a:r>
            <a:r>
              <a:rPr lang="zh-CN" altLang="en-US" dirty="0"/>
              <a:t>学</a:t>
            </a:r>
            <a:r>
              <a:rPr lang="zh-CN" altLang="en-US" dirty="0" smtClean="0"/>
              <a:t>方面发表论文超过</a:t>
            </a:r>
            <a:r>
              <a:rPr lang="en-US" altLang="zh-CN" dirty="0" smtClean="0"/>
              <a:t>40</a:t>
            </a:r>
            <a:r>
              <a:rPr lang="zh-CN" altLang="en-US" dirty="0" smtClean="0"/>
              <a:t>篇（非合作组），第一</a:t>
            </a:r>
            <a:r>
              <a:rPr lang="zh-CN" altLang="en-US" dirty="0"/>
              <a:t>作者</a:t>
            </a:r>
            <a:r>
              <a:rPr lang="en-US" altLang="zh-CN" dirty="0" smtClean="0"/>
              <a:t>/</a:t>
            </a:r>
            <a:r>
              <a:rPr lang="zh-CN" altLang="en-US" dirty="0" smtClean="0"/>
              <a:t>通讯作者</a:t>
            </a:r>
            <a:r>
              <a:rPr lang="en-US" altLang="zh-CN" dirty="0" smtClean="0"/>
              <a:t>30</a:t>
            </a:r>
            <a:r>
              <a:rPr lang="zh-CN" altLang="en-US" dirty="0" smtClean="0"/>
              <a:t>篇，引用</a:t>
            </a:r>
            <a:r>
              <a:rPr lang="zh-CN" altLang="en-US" dirty="0"/>
              <a:t>率</a:t>
            </a:r>
            <a:r>
              <a:rPr lang="zh-CN" altLang="en-US" dirty="0" smtClean="0"/>
              <a:t>超过</a:t>
            </a:r>
            <a:r>
              <a:rPr lang="en-US" altLang="zh-CN" dirty="0" smtClean="0"/>
              <a:t>1400</a:t>
            </a:r>
            <a:r>
              <a:rPr lang="zh-CN" altLang="en-US" dirty="0" smtClean="0"/>
              <a:t>次。</a:t>
            </a:r>
            <a:endParaRPr lang="en-US" altLang="zh-CN" dirty="0"/>
          </a:p>
        </p:txBody>
      </p:sp>
    </p:spTree>
    <p:extLst>
      <p:ext uri="{BB962C8B-B14F-4D97-AF65-F5344CB8AC3E}">
        <p14:creationId xmlns:p14="http://schemas.microsoft.com/office/powerpoint/2010/main" val="3301181703"/>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457200" y="1214422"/>
            <a:ext cx="8229600" cy="4911741"/>
          </a:xfrm>
        </p:spPr>
        <p:txBody>
          <a:bodyPr/>
          <a:lstStyle/>
          <a:p>
            <a:pPr marL="0" indent="0" algn="ctr">
              <a:buNone/>
            </a:pPr>
            <a:endParaRPr lang="en-US" altLang="zh-CN" sz="4400" dirty="0" smtClean="0"/>
          </a:p>
          <a:p>
            <a:pPr marL="0" indent="0" algn="ctr">
              <a:buNone/>
            </a:pPr>
            <a:r>
              <a:rPr lang="zh-CN" altLang="en-US" sz="4400" dirty="0" smtClean="0"/>
              <a:t>谢谢</a:t>
            </a:r>
            <a:r>
              <a:rPr lang="en-US" altLang="zh-CN" sz="4400" dirty="0" smtClean="0"/>
              <a:t>!</a:t>
            </a:r>
            <a:endParaRPr lang="zh-CN" altLang="en-US" sz="4400" dirty="0"/>
          </a:p>
        </p:txBody>
      </p:sp>
    </p:spTree>
    <p:extLst>
      <p:ext uri="{BB962C8B-B14F-4D97-AF65-F5344CB8AC3E}">
        <p14:creationId xmlns:p14="http://schemas.microsoft.com/office/powerpoint/2010/main" val="1104128627"/>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Neutrino Electromagnetic Property</a:t>
            </a:r>
            <a:endParaRPr lang="zh-CN" altLang="en-US" sz="3200" dirty="0"/>
          </a:p>
        </p:txBody>
      </p:sp>
      <p:pic>
        <p:nvPicPr>
          <p:cNvPr id="10" name="图片 9"/>
          <p:cNvPicPr>
            <a:picLocks noChangeAspect="1"/>
          </p:cNvPicPr>
          <p:nvPr/>
        </p:nvPicPr>
        <p:blipFill>
          <a:blip r:embed="rId2"/>
          <a:stretch>
            <a:fillRect/>
          </a:stretch>
        </p:blipFill>
        <p:spPr>
          <a:xfrm>
            <a:off x="188080" y="1628800"/>
            <a:ext cx="3405153" cy="2972688"/>
          </a:xfrm>
          <a:prstGeom prst="rect">
            <a:avLst/>
          </a:prstGeom>
        </p:spPr>
      </p:pic>
      <p:pic>
        <p:nvPicPr>
          <p:cNvPr id="11" name="图片 10"/>
          <p:cNvPicPr>
            <a:picLocks noChangeAspect="1"/>
          </p:cNvPicPr>
          <p:nvPr/>
        </p:nvPicPr>
        <p:blipFill>
          <a:blip r:embed="rId3"/>
          <a:stretch>
            <a:fillRect/>
          </a:stretch>
        </p:blipFill>
        <p:spPr>
          <a:xfrm>
            <a:off x="3809257" y="1484784"/>
            <a:ext cx="5004384" cy="1944216"/>
          </a:xfrm>
          <a:prstGeom prst="rect">
            <a:avLst/>
          </a:prstGeom>
        </p:spPr>
      </p:pic>
      <p:pic>
        <p:nvPicPr>
          <p:cNvPr id="12" name="图片 11"/>
          <p:cNvPicPr>
            <a:picLocks noChangeAspect="1"/>
          </p:cNvPicPr>
          <p:nvPr/>
        </p:nvPicPr>
        <p:blipFill>
          <a:blip r:embed="rId4"/>
          <a:stretch>
            <a:fillRect/>
          </a:stretch>
        </p:blipFill>
        <p:spPr>
          <a:xfrm>
            <a:off x="3837741" y="3861048"/>
            <a:ext cx="4947415" cy="1248399"/>
          </a:xfrm>
          <a:prstGeom prst="rect">
            <a:avLst/>
          </a:prstGeom>
        </p:spPr>
      </p:pic>
      <p:sp>
        <p:nvSpPr>
          <p:cNvPr id="13" name="矩形 12"/>
          <p:cNvSpPr/>
          <p:nvPr/>
        </p:nvSpPr>
        <p:spPr>
          <a:xfrm>
            <a:off x="3779912" y="1115452"/>
            <a:ext cx="1274708" cy="369332"/>
          </a:xfrm>
          <a:prstGeom prst="rect">
            <a:avLst/>
          </a:prstGeom>
        </p:spPr>
        <p:txBody>
          <a:bodyPr wrap="none">
            <a:spAutoFit/>
          </a:bodyPr>
          <a:lstStyle/>
          <a:p>
            <a:r>
              <a:rPr lang="en-US" altLang="zh-CN" b="1" dirty="0"/>
              <a:t>1403.6344</a:t>
            </a:r>
            <a:endParaRPr lang="zh-CN" altLang="en-US" b="1" dirty="0"/>
          </a:p>
        </p:txBody>
      </p:sp>
      <p:sp>
        <p:nvSpPr>
          <p:cNvPr id="14" name="矩形 13"/>
          <p:cNvSpPr/>
          <p:nvPr/>
        </p:nvSpPr>
        <p:spPr>
          <a:xfrm>
            <a:off x="3745116" y="3501008"/>
            <a:ext cx="1402948" cy="369332"/>
          </a:xfrm>
          <a:prstGeom prst="rect">
            <a:avLst/>
          </a:prstGeom>
        </p:spPr>
        <p:txBody>
          <a:bodyPr wrap="square">
            <a:spAutoFit/>
          </a:bodyPr>
          <a:lstStyle/>
          <a:p>
            <a:r>
              <a:rPr lang="en-US" altLang="zh-CN" b="1" dirty="0"/>
              <a:t>1810.05606</a:t>
            </a:r>
            <a:endParaRPr lang="zh-CN" altLang="en-US" b="1" dirty="0"/>
          </a:p>
        </p:txBody>
      </p:sp>
    </p:spTree>
    <p:extLst>
      <p:ext uri="{BB962C8B-B14F-4D97-AF65-F5344CB8AC3E}">
        <p14:creationId xmlns:p14="http://schemas.microsoft.com/office/powerpoint/2010/main" val="2950292707"/>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Reactor rate measurements</a:t>
            </a:r>
            <a:endParaRPr lang="zh-CN" altLang="en-US" sz="3200" dirty="0"/>
          </a:p>
        </p:txBody>
      </p:sp>
      <p:pic>
        <p:nvPicPr>
          <p:cNvPr id="4" name="图片 3"/>
          <p:cNvPicPr>
            <a:picLocks noChangeAspect="1"/>
          </p:cNvPicPr>
          <p:nvPr/>
        </p:nvPicPr>
        <p:blipFill>
          <a:blip r:embed="rId2"/>
          <a:stretch>
            <a:fillRect/>
          </a:stretch>
        </p:blipFill>
        <p:spPr>
          <a:xfrm>
            <a:off x="81858" y="1124744"/>
            <a:ext cx="6362350" cy="5472608"/>
          </a:xfrm>
          <a:prstGeom prst="rect">
            <a:avLst/>
          </a:prstGeom>
        </p:spPr>
      </p:pic>
      <p:sp>
        <p:nvSpPr>
          <p:cNvPr id="5" name="右箭头 4"/>
          <p:cNvSpPr/>
          <p:nvPr/>
        </p:nvSpPr>
        <p:spPr bwMode="auto">
          <a:xfrm>
            <a:off x="6516216" y="2132856"/>
            <a:ext cx="864096" cy="21602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6" name="矩形 5"/>
          <p:cNvSpPr/>
          <p:nvPr/>
        </p:nvSpPr>
        <p:spPr>
          <a:xfrm>
            <a:off x="6519460" y="2379652"/>
            <a:ext cx="2589044" cy="3785652"/>
          </a:xfrm>
          <a:prstGeom prst="rect">
            <a:avLst/>
          </a:prstGeom>
        </p:spPr>
        <p:txBody>
          <a:bodyPr wrap="square">
            <a:spAutoFit/>
          </a:bodyPr>
          <a:lstStyle/>
          <a:p>
            <a:r>
              <a:rPr kumimoji="1" lang="en-US" altLang="zh-CN" sz="1600" b="1" dirty="0" smtClean="0">
                <a:latin typeface="微软雅黑" panose="020B0503020204020204" pitchFamily="34" charset="-122"/>
                <a:ea typeface="微软雅黑" panose="020B0503020204020204" pitchFamily="34" charset="-122"/>
                <a:cs typeface="Tahoma" pitchFamily="34" charset="0"/>
              </a:rPr>
              <a:t>Bugey4 </a:t>
            </a:r>
            <a:r>
              <a:rPr kumimoji="1" lang="en-US" altLang="zh-CN" sz="1600" b="1" dirty="0">
                <a:latin typeface="微软雅黑" panose="020B0503020204020204" pitchFamily="34" charset="-122"/>
                <a:ea typeface="微软雅黑" panose="020B0503020204020204" pitchFamily="34" charset="-122"/>
                <a:cs typeface="Tahoma" pitchFamily="34" charset="0"/>
              </a:rPr>
              <a:t>measurement</a:t>
            </a:r>
            <a:r>
              <a:rPr kumimoji="1" lang="en-US" altLang="zh-CN" sz="1600" b="1" dirty="0" smtClean="0">
                <a:latin typeface="微软雅黑" panose="020B0503020204020204" pitchFamily="34" charset="-122"/>
                <a:ea typeface="微软雅黑" panose="020B0503020204020204" pitchFamily="34" charset="-122"/>
                <a:cs typeface="Tahoma" pitchFamily="34" charset="0"/>
              </a:rPr>
              <a:t> was the benchmark in the past years.</a:t>
            </a:r>
          </a:p>
          <a:p>
            <a:endParaRPr kumimoji="1" lang="en-US" altLang="zh-CN" sz="1600" b="1" dirty="0">
              <a:latin typeface="微软雅黑" panose="020B0503020204020204" pitchFamily="34" charset="-122"/>
              <a:ea typeface="微软雅黑" panose="020B0503020204020204" pitchFamily="34" charset="-122"/>
              <a:cs typeface="Tahoma" pitchFamily="34" charset="0"/>
            </a:endParaRPr>
          </a:p>
          <a:p>
            <a:r>
              <a:rPr kumimoji="1" lang="en-US" altLang="zh-CN" sz="1600" b="1" dirty="0" err="1" smtClean="0">
                <a:latin typeface="微软雅黑" panose="020B0503020204020204" pitchFamily="34" charset="-122"/>
                <a:ea typeface="微软雅黑" panose="020B0503020204020204" pitchFamily="34" charset="-122"/>
                <a:cs typeface="Tahoma" pitchFamily="34" charset="0"/>
              </a:rPr>
              <a:t>Daya</a:t>
            </a:r>
            <a:r>
              <a:rPr kumimoji="1" lang="en-US" altLang="zh-CN" sz="1600" b="1" dirty="0" smtClean="0">
                <a:latin typeface="微软雅黑" panose="020B0503020204020204" pitchFamily="34" charset="-122"/>
                <a:ea typeface="微软雅黑" panose="020B0503020204020204" pitchFamily="34" charset="-122"/>
                <a:cs typeface="Tahoma" pitchFamily="34" charset="0"/>
              </a:rPr>
              <a:t> Bay reached a similar level this year.</a:t>
            </a:r>
          </a:p>
          <a:p>
            <a:endParaRPr kumimoji="1" lang="en-US" altLang="zh-CN" sz="1600" b="1" dirty="0">
              <a:latin typeface="微软雅黑" panose="020B0503020204020204" pitchFamily="34" charset="-122"/>
              <a:ea typeface="微软雅黑" panose="020B0503020204020204" pitchFamily="34" charset="-122"/>
              <a:cs typeface="Tahoma" pitchFamily="34" charset="0"/>
            </a:endParaRPr>
          </a:p>
          <a:p>
            <a:endParaRPr kumimoji="1" lang="en-US" altLang="zh-CN" sz="1600" b="1" dirty="0" smtClean="0">
              <a:latin typeface="微软雅黑" panose="020B0503020204020204" pitchFamily="34" charset="-122"/>
              <a:ea typeface="微软雅黑" panose="020B0503020204020204" pitchFamily="34" charset="-122"/>
              <a:cs typeface="Tahoma" pitchFamily="34" charset="0"/>
            </a:endParaRPr>
          </a:p>
          <a:p>
            <a:endParaRPr kumimoji="1" lang="en-US" altLang="zh-CN" sz="1600" b="1" dirty="0">
              <a:latin typeface="微软雅黑" panose="020B0503020204020204" pitchFamily="34" charset="-122"/>
              <a:ea typeface="微软雅黑" panose="020B0503020204020204" pitchFamily="34" charset="-122"/>
              <a:cs typeface="Tahoma" pitchFamily="34" charset="0"/>
            </a:endParaRPr>
          </a:p>
          <a:p>
            <a:endParaRPr kumimoji="1" lang="en-US" altLang="zh-CN" sz="1600" b="1" dirty="0" smtClean="0">
              <a:latin typeface="微软雅黑" panose="020B0503020204020204" pitchFamily="34" charset="-122"/>
              <a:ea typeface="微软雅黑" panose="020B0503020204020204" pitchFamily="34" charset="-122"/>
              <a:cs typeface="Tahoma" pitchFamily="34" charset="0"/>
            </a:endParaRPr>
          </a:p>
          <a:p>
            <a:endParaRPr kumimoji="1" lang="en-US" altLang="zh-CN" sz="1600" b="1" dirty="0">
              <a:latin typeface="微软雅黑" panose="020B0503020204020204" pitchFamily="34" charset="-122"/>
              <a:ea typeface="微软雅黑" panose="020B0503020204020204" pitchFamily="34" charset="-122"/>
              <a:cs typeface="Tahoma" pitchFamily="34" charset="0"/>
            </a:endParaRPr>
          </a:p>
          <a:p>
            <a:endParaRPr kumimoji="1" lang="en-US" altLang="zh-CN" sz="1600" b="1" dirty="0" smtClean="0">
              <a:latin typeface="微软雅黑" panose="020B0503020204020204" pitchFamily="34" charset="-122"/>
              <a:ea typeface="微软雅黑" panose="020B0503020204020204" pitchFamily="34" charset="-122"/>
              <a:cs typeface="Tahoma" pitchFamily="34" charset="0"/>
            </a:endParaRPr>
          </a:p>
          <a:p>
            <a:r>
              <a:rPr kumimoji="1" lang="en-US" altLang="zh-CN" sz="1600" b="1" dirty="0" smtClean="0">
                <a:latin typeface="微软雅黑" panose="020B0503020204020204" pitchFamily="34" charset="-122"/>
                <a:ea typeface="微软雅黑" panose="020B0503020204020204" pitchFamily="34" charset="-122"/>
                <a:cs typeface="Tahoma" pitchFamily="34" charset="0"/>
              </a:rPr>
              <a:t>The fission rate for 235</a:t>
            </a:r>
            <a:r>
              <a:rPr kumimoji="1" lang="en-US" altLang="zh-CN" sz="1600" b="1" dirty="0">
                <a:latin typeface="微软雅黑" panose="020B0503020204020204" pitchFamily="34" charset="-122"/>
                <a:ea typeface="微软雅黑" panose="020B0503020204020204" pitchFamily="34" charset="-122"/>
                <a:cs typeface="Tahoma" pitchFamily="34" charset="0"/>
              </a:rPr>
              <a:t>U</a:t>
            </a:r>
            <a:r>
              <a:rPr kumimoji="1" lang="en-US" altLang="zh-CN" sz="1600" b="1" dirty="0" smtClean="0">
                <a:latin typeface="微软雅黑" panose="020B0503020204020204" pitchFamily="34" charset="-122"/>
                <a:ea typeface="微软雅黑" panose="020B0503020204020204" pitchFamily="34" charset="-122"/>
                <a:cs typeface="Tahoma" pitchFamily="34" charset="0"/>
              </a:rPr>
              <a:t> is dominated by High Enriched Reactors</a:t>
            </a:r>
          </a:p>
        </p:txBody>
      </p:sp>
      <p:sp>
        <p:nvSpPr>
          <p:cNvPr id="7" name="矩形 6"/>
          <p:cNvSpPr/>
          <p:nvPr/>
        </p:nvSpPr>
        <p:spPr bwMode="auto">
          <a:xfrm>
            <a:off x="179512" y="3937518"/>
            <a:ext cx="6264696" cy="165172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8" name="右箭头 7"/>
          <p:cNvSpPr/>
          <p:nvPr/>
        </p:nvSpPr>
        <p:spPr bwMode="auto">
          <a:xfrm>
            <a:off x="6517522" y="5085184"/>
            <a:ext cx="864096" cy="21602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3" name="矩形 2"/>
          <p:cNvSpPr/>
          <p:nvPr/>
        </p:nvSpPr>
        <p:spPr>
          <a:xfrm>
            <a:off x="6516216" y="1115452"/>
            <a:ext cx="2520280" cy="307777"/>
          </a:xfrm>
          <a:prstGeom prst="rect">
            <a:avLst/>
          </a:prstGeom>
        </p:spPr>
        <p:txBody>
          <a:bodyPr wrap="square">
            <a:spAutoFit/>
          </a:bodyPr>
          <a:lstStyle/>
          <a:p>
            <a:r>
              <a:rPr lang="en-US" altLang="zh-CN" sz="1400" b="1" i="1" dirty="0"/>
              <a:t>JHEP 1706 (2017) </a:t>
            </a:r>
            <a:r>
              <a:rPr lang="en-US" altLang="zh-CN" sz="1400" b="1" i="1" dirty="0" smtClean="0"/>
              <a:t>135</a:t>
            </a:r>
            <a:endParaRPr lang="zh-CN" altLang="en-US" sz="1400" b="1" i="1" dirty="0"/>
          </a:p>
        </p:txBody>
      </p:sp>
    </p:spTree>
    <p:extLst>
      <p:ext uri="{BB962C8B-B14F-4D97-AF65-F5344CB8AC3E}">
        <p14:creationId xmlns:p14="http://schemas.microsoft.com/office/powerpoint/2010/main" val="1881200113"/>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19672" y="1052736"/>
            <a:ext cx="5760640" cy="5570075"/>
          </a:xfrm>
          <a:prstGeom prst="rect">
            <a:avLst/>
          </a:prstGeom>
        </p:spPr>
      </p:pic>
    </p:spTree>
    <p:extLst>
      <p:ext uri="{BB962C8B-B14F-4D97-AF65-F5344CB8AC3E}">
        <p14:creationId xmlns:p14="http://schemas.microsoft.com/office/powerpoint/2010/main" val="3483590488"/>
      </p:ext>
    </p:extLst>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644008" y="1124744"/>
            <a:ext cx="3433403" cy="2952328"/>
          </a:xfrm>
          <a:prstGeom prst="rect">
            <a:avLst/>
          </a:prstGeom>
          <a:ln>
            <a:solidFill>
              <a:srgbClr val="0D08E8"/>
            </a:solidFill>
          </a:ln>
        </p:spPr>
      </p:pic>
      <p:pic>
        <p:nvPicPr>
          <p:cNvPr id="6" name="图片 5"/>
          <p:cNvPicPr>
            <a:picLocks noChangeAspect="1"/>
          </p:cNvPicPr>
          <p:nvPr/>
        </p:nvPicPr>
        <p:blipFill>
          <a:blip r:embed="rId3"/>
          <a:stretch>
            <a:fillRect/>
          </a:stretch>
        </p:blipFill>
        <p:spPr>
          <a:xfrm>
            <a:off x="1547664" y="4365104"/>
            <a:ext cx="5409173" cy="2055051"/>
          </a:xfrm>
          <a:prstGeom prst="rect">
            <a:avLst/>
          </a:prstGeom>
          <a:ln>
            <a:solidFill>
              <a:srgbClr val="0D08E8"/>
            </a:solidFill>
          </a:ln>
        </p:spPr>
      </p:pic>
      <p:pic>
        <p:nvPicPr>
          <p:cNvPr id="7" name="图片 6"/>
          <p:cNvPicPr>
            <a:picLocks noChangeAspect="1"/>
          </p:cNvPicPr>
          <p:nvPr/>
        </p:nvPicPr>
        <p:blipFill>
          <a:blip r:embed="rId4"/>
          <a:stretch>
            <a:fillRect/>
          </a:stretch>
        </p:blipFill>
        <p:spPr>
          <a:xfrm>
            <a:off x="755576" y="1110155"/>
            <a:ext cx="3240360" cy="2966917"/>
          </a:xfrm>
          <a:prstGeom prst="rect">
            <a:avLst/>
          </a:prstGeom>
        </p:spPr>
      </p:pic>
    </p:spTree>
    <p:extLst>
      <p:ext uri="{BB962C8B-B14F-4D97-AF65-F5344CB8AC3E}">
        <p14:creationId xmlns:p14="http://schemas.microsoft.com/office/powerpoint/2010/main" val="535585328"/>
      </p:ext>
    </p:extLst>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地球中微子模型</a:t>
            </a:r>
            <a:endParaRPr lang="zh-CN" altLang="en-US" sz="3200" dirty="0"/>
          </a:p>
        </p:txBody>
      </p:sp>
      <p:pic>
        <p:nvPicPr>
          <p:cNvPr id="4" name="图片 3" descr="C:\WORKS\稿件\中微子实验中的地下地震学观测与研究\地球中微子文章-20180913\稿件20180918\地震-图件jpeg-20180920\Fig. 002 密度水平剖面图.jpg"/>
          <p:cNvPicPr/>
          <p:nvPr/>
        </p:nvPicPr>
        <p:blipFill>
          <a:blip r:embed="rId2" cstate="print">
            <a:extLst>
              <a:ext uri="{28A0092B-C50C-407E-A947-70E740481C1C}">
                <a14:useLocalDpi xmlns:a14="http://schemas.microsoft.com/office/drawing/2010/main" val="0"/>
              </a:ext>
            </a:extLst>
          </a:blip>
          <a:srcRect/>
          <a:stretch>
            <a:fillRect/>
          </a:stretch>
        </p:blipFill>
        <p:spPr>
          <a:xfrm>
            <a:off x="179512" y="1340768"/>
            <a:ext cx="3744416" cy="4162167"/>
          </a:xfrm>
          <a:prstGeom prst="rect">
            <a:avLst/>
          </a:prstGeom>
          <a:noFill/>
          <a:ln>
            <a:noFill/>
          </a:ln>
        </p:spPr>
      </p:pic>
      <p:pic>
        <p:nvPicPr>
          <p:cNvPr id="1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58493"/>
            <a:ext cx="2498725" cy="187801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7" y="1358493"/>
            <a:ext cx="2506663" cy="1882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228600" y="233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5"/>
          <p:cNvSpPr>
            <a:spLocks noChangeArrowheads="1"/>
          </p:cNvSpPr>
          <p:nvPr/>
        </p:nvSpPr>
        <p:spPr bwMode="auto">
          <a:xfrm>
            <a:off x="228600" y="421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descr="C:\Users\hanra\AppData\Local\Temp\1537845056(1).png"/>
          <p:cNvPicPr/>
          <p:nvPr/>
        </p:nvPicPr>
        <p:blipFill>
          <a:blip r:embed="rId5" cstate="print">
            <a:extLst>
              <a:ext uri="{28A0092B-C50C-407E-A947-70E740481C1C}">
                <a14:useLocalDpi xmlns:a14="http://schemas.microsoft.com/office/drawing/2010/main" val="0"/>
              </a:ext>
            </a:extLst>
          </a:blip>
          <a:srcRect/>
          <a:stretch>
            <a:fillRect/>
          </a:stretch>
        </p:blipFill>
        <p:spPr>
          <a:xfrm>
            <a:off x="4572000" y="3645024"/>
            <a:ext cx="3853815" cy="2683510"/>
          </a:xfrm>
          <a:prstGeom prst="rect">
            <a:avLst/>
          </a:prstGeom>
          <a:noFill/>
          <a:ln>
            <a:solidFill>
              <a:srgbClr val="FF0000"/>
            </a:solidFill>
          </a:ln>
        </p:spPr>
      </p:pic>
    </p:spTree>
    <p:extLst>
      <p:ext uri="{BB962C8B-B14F-4D97-AF65-F5344CB8AC3E}">
        <p14:creationId xmlns:p14="http://schemas.microsoft.com/office/powerpoint/2010/main" val="85911737"/>
      </p:ext>
    </p:extLst>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42852"/>
            <a:ext cx="8823924" cy="714380"/>
          </a:xfrm>
        </p:spPr>
        <p:txBody>
          <a:bodyPr/>
          <a:lstStyle/>
          <a:p>
            <a:r>
              <a:rPr lang="zh-CN" altLang="en-US" sz="2800" dirty="0" smtClean="0"/>
              <a:t>惰性中微子总结</a:t>
            </a:r>
            <a:endParaRPr lang="zh-CN" altLang="en-US" sz="2800" dirty="0"/>
          </a:p>
        </p:txBody>
      </p:sp>
      <p:pic>
        <p:nvPicPr>
          <p:cNvPr id="4" name="图片 3"/>
          <p:cNvPicPr>
            <a:picLocks noChangeAspect="1"/>
          </p:cNvPicPr>
          <p:nvPr/>
        </p:nvPicPr>
        <p:blipFill>
          <a:blip r:embed="rId3"/>
          <a:stretch>
            <a:fillRect/>
          </a:stretch>
        </p:blipFill>
        <p:spPr>
          <a:xfrm>
            <a:off x="4211960" y="1124744"/>
            <a:ext cx="4533534" cy="4608512"/>
          </a:xfrm>
          <a:prstGeom prst="rect">
            <a:avLst/>
          </a:prstGeom>
        </p:spPr>
      </p:pic>
      <p:pic>
        <p:nvPicPr>
          <p:cNvPr id="5" name="图片 4"/>
          <p:cNvPicPr>
            <a:picLocks noChangeAspect="1"/>
          </p:cNvPicPr>
          <p:nvPr/>
        </p:nvPicPr>
        <p:blipFill>
          <a:blip r:embed="rId4"/>
          <a:stretch>
            <a:fillRect/>
          </a:stretch>
        </p:blipFill>
        <p:spPr>
          <a:xfrm>
            <a:off x="428596" y="1124744"/>
            <a:ext cx="3384376" cy="2664296"/>
          </a:xfrm>
          <a:prstGeom prst="rect">
            <a:avLst/>
          </a:prstGeom>
        </p:spPr>
      </p:pic>
      <p:pic>
        <p:nvPicPr>
          <p:cNvPr id="6" name="图片 5"/>
          <p:cNvPicPr>
            <a:picLocks noChangeAspect="1"/>
          </p:cNvPicPr>
          <p:nvPr/>
        </p:nvPicPr>
        <p:blipFill>
          <a:blip r:embed="rId5"/>
          <a:stretch>
            <a:fillRect/>
          </a:stretch>
        </p:blipFill>
        <p:spPr>
          <a:xfrm>
            <a:off x="428596" y="3933056"/>
            <a:ext cx="3384376" cy="2588692"/>
          </a:xfrm>
          <a:prstGeom prst="rect">
            <a:avLst/>
          </a:prstGeom>
        </p:spPr>
      </p:pic>
      <p:pic>
        <p:nvPicPr>
          <p:cNvPr id="7" name="图片 6"/>
          <p:cNvPicPr>
            <a:picLocks noChangeAspect="1"/>
          </p:cNvPicPr>
          <p:nvPr/>
        </p:nvPicPr>
        <p:blipFill>
          <a:blip r:embed="rId6"/>
          <a:stretch>
            <a:fillRect/>
          </a:stretch>
        </p:blipFill>
        <p:spPr>
          <a:xfrm>
            <a:off x="4211960" y="5850761"/>
            <a:ext cx="4533534" cy="648433"/>
          </a:xfrm>
          <a:prstGeom prst="rect">
            <a:avLst/>
          </a:prstGeom>
        </p:spPr>
      </p:pic>
    </p:spTree>
    <p:extLst>
      <p:ext uri="{BB962C8B-B14F-4D97-AF65-F5344CB8AC3E}">
        <p14:creationId xmlns:p14="http://schemas.microsoft.com/office/powerpoint/2010/main" val="1200026749"/>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2018</a:t>
            </a:r>
            <a:r>
              <a:rPr lang="zh-CN" altLang="en-US" sz="3200" dirty="0" smtClean="0"/>
              <a:t>年工作总结</a:t>
            </a:r>
            <a:endParaRPr lang="zh-CN" altLang="en-US" sz="3200" dirty="0"/>
          </a:p>
        </p:txBody>
      </p:sp>
      <p:sp>
        <p:nvSpPr>
          <p:cNvPr id="4" name="内容占位符 2"/>
          <p:cNvSpPr>
            <a:spLocks noGrp="1"/>
          </p:cNvSpPr>
          <p:nvPr>
            <p:ph idx="1"/>
          </p:nvPr>
        </p:nvSpPr>
        <p:spPr>
          <a:xfrm>
            <a:off x="186968" y="1124744"/>
            <a:ext cx="8803123" cy="5001419"/>
          </a:xfrm>
        </p:spPr>
        <p:txBody>
          <a:bodyPr/>
          <a:lstStyle/>
          <a:p>
            <a:pPr marL="0" indent="0">
              <a:buNone/>
            </a:pPr>
            <a:r>
              <a:rPr lang="zh-CN" altLang="en-US" dirty="0" smtClean="0">
                <a:solidFill>
                  <a:srgbClr val="FF0000"/>
                </a:solidFill>
              </a:rPr>
              <a:t>科研工作</a:t>
            </a:r>
            <a:endParaRPr lang="en-US" altLang="zh-CN" dirty="0" smtClean="0">
              <a:solidFill>
                <a:srgbClr val="FF0000"/>
              </a:solidFill>
            </a:endParaRPr>
          </a:p>
          <a:p>
            <a:pPr marL="0" indent="0">
              <a:buNone/>
            </a:pPr>
            <a:r>
              <a:rPr lang="en-US" altLang="zh-CN" sz="1800" dirty="0"/>
              <a:t>a)</a:t>
            </a:r>
            <a:r>
              <a:rPr lang="zh-CN" altLang="en-US" sz="1800" dirty="0"/>
              <a:t>中微子与原子核的相干</a:t>
            </a:r>
            <a:r>
              <a:rPr lang="zh-CN" altLang="en-US" sz="1800" dirty="0" smtClean="0"/>
              <a:t>散射；</a:t>
            </a:r>
            <a:r>
              <a:rPr lang="en-US" altLang="zh-CN" sz="1800" dirty="0" smtClean="0"/>
              <a:t>b</a:t>
            </a:r>
            <a:r>
              <a:rPr lang="en-US" altLang="zh-CN" sz="1800" dirty="0"/>
              <a:t>)</a:t>
            </a:r>
            <a:r>
              <a:rPr lang="zh-CN" altLang="en-US" sz="1800" dirty="0"/>
              <a:t>反应堆中微子束流及其</a:t>
            </a:r>
            <a:r>
              <a:rPr lang="zh-CN" altLang="en-US" sz="1800" dirty="0" smtClean="0"/>
              <a:t>能谱；</a:t>
            </a:r>
            <a:r>
              <a:rPr lang="en-US" altLang="zh-CN" sz="1800" dirty="0" smtClean="0"/>
              <a:t>c)</a:t>
            </a:r>
            <a:r>
              <a:rPr lang="zh-CN" altLang="en-US" sz="1800" dirty="0" smtClean="0"/>
              <a:t>针对</a:t>
            </a:r>
            <a:r>
              <a:rPr lang="zh-CN" altLang="en-US" sz="1800" dirty="0"/>
              <a:t>江门中微子实验的</a:t>
            </a:r>
            <a:r>
              <a:rPr lang="zh-CN" altLang="en-US" sz="1800" dirty="0" smtClean="0"/>
              <a:t>研究工作</a:t>
            </a:r>
            <a:r>
              <a:rPr lang="en-US" altLang="zh-CN" sz="1800" dirty="0" smtClean="0"/>
              <a:t>; d)</a:t>
            </a:r>
            <a:r>
              <a:rPr lang="zh-CN" altLang="en-US" sz="1800" dirty="0" smtClean="0"/>
              <a:t>惰性中微子全局拟合。</a:t>
            </a:r>
            <a:endParaRPr lang="en-US" altLang="zh-CN" sz="1800" dirty="0" smtClean="0"/>
          </a:p>
          <a:p>
            <a:pPr marL="0" indent="0">
              <a:buNone/>
            </a:pPr>
            <a:endParaRPr lang="en-US" altLang="zh-CN" sz="1600" dirty="0"/>
          </a:p>
          <a:p>
            <a:pPr marL="0" indent="0">
              <a:buNone/>
            </a:pPr>
            <a:r>
              <a:rPr lang="zh-CN" altLang="en-US" dirty="0">
                <a:solidFill>
                  <a:srgbClr val="FF0000"/>
                </a:solidFill>
              </a:rPr>
              <a:t>国际会议</a:t>
            </a:r>
            <a:r>
              <a:rPr lang="zh-CN" altLang="en-US" dirty="0" smtClean="0">
                <a:solidFill>
                  <a:srgbClr val="FF0000"/>
                </a:solidFill>
              </a:rPr>
              <a:t>报告</a:t>
            </a:r>
            <a:endParaRPr lang="en-US" altLang="zh-CN" dirty="0">
              <a:solidFill>
                <a:srgbClr val="FF0000"/>
              </a:solidFill>
            </a:endParaRPr>
          </a:p>
          <a:p>
            <a:pPr marL="0" indent="0">
              <a:buNone/>
            </a:pPr>
            <a:r>
              <a:rPr lang="en-US" altLang="zh-CN" sz="1600" dirty="0" smtClean="0"/>
              <a:t>(a) 6th </a:t>
            </a:r>
            <a:r>
              <a:rPr lang="en-US" altLang="zh-CN" sz="1600" dirty="0"/>
              <a:t>Symposium on Neutrinos and Dark Matter in Nuclear Physics, </a:t>
            </a:r>
            <a:r>
              <a:rPr lang="zh-CN" altLang="en-US" sz="1600" dirty="0" smtClean="0"/>
              <a:t>邀请报告</a:t>
            </a:r>
            <a:endParaRPr lang="en-US" altLang="zh-CN" sz="1600" dirty="0" smtClean="0"/>
          </a:p>
          <a:p>
            <a:pPr marL="0" indent="0">
              <a:buNone/>
            </a:pPr>
            <a:r>
              <a:rPr lang="en-US" altLang="zh-CN" sz="1600" dirty="0"/>
              <a:t>(</a:t>
            </a:r>
            <a:r>
              <a:rPr lang="en-US" altLang="zh-CN" sz="1600" dirty="0" smtClean="0"/>
              <a:t>b) 2018</a:t>
            </a:r>
            <a:r>
              <a:rPr lang="zh-CN" altLang="en-US" sz="1600" dirty="0" smtClean="0"/>
              <a:t>年 国际高能物理大会，分会报告</a:t>
            </a:r>
            <a:endParaRPr lang="en-US" altLang="zh-CN" sz="1600" dirty="0" smtClean="0"/>
          </a:p>
          <a:p>
            <a:pPr marL="0" indent="0">
              <a:buNone/>
            </a:pPr>
            <a:r>
              <a:rPr lang="en-US" altLang="zh-CN" sz="1600" dirty="0" smtClean="0"/>
              <a:t>(c) 2018 Neutrino Oscillation Workshop, </a:t>
            </a:r>
            <a:r>
              <a:rPr lang="zh-CN" altLang="en-US" sz="1600" dirty="0" smtClean="0"/>
              <a:t>邀请报告</a:t>
            </a:r>
            <a:endParaRPr lang="en-US" altLang="zh-CN" sz="1600" dirty="0" smtClean="0"/>
          </a:p>
          <a:p>
            <a:pPr marL="0" indent="0">
              <a:buNone/>
            </a:pPr>
            <a:endParaRPr lang="en-US" altLang="zh-CN" sz="1600" dirty="0"/>
          </a:p>
          <a:p>
            <a:pPr marL="0" indent="0">
              <a:buNone/>
            </a:pPr>
            <a:r>
              <a:rPr lang="zh-CN" altLang="en-US" dirty="0">
                <a:solidFill>
                  <a:srgbClr val="FF0000"/>
                </a:solidFill>
              </a:rPr>
              <a:t>服务</a:t>
            </a:r>
            <a:r>
              <a:rPr lang="zh-CN" altLang="en-US" dirty="0" smtClean="0">
                <a:solidFill>
                  <a:srgbClr val="FF0000"/>
                </a:solidFill>
              </a:rPr>
              <a:t>工作</a:t>
            </a:r>
            <a:endParaRPr lang="en-US" altLang="zh-CN" dirty="0">
              <a:solidFill>
                <a:srgbClr val="FF0000"/>
              </a:solidFill>
            </a:endParaRPr>
          </a:p>
          <a:p>
            <a:pPr marL="0" indent="0">
              <a:buNone/>
            </a:pPr>
            <a:r>
              <a:rPr lang="en-US" altLang="zh-CN" sz="1800" dirty="0" smtClean="0"/>
              <a:t>a) </a:t>
            </a:r>
            <a:r>
              <a:rPr lang="zh-CN" altLang="en-US" sz="1800" dirty="0" smtClean="0"/>
              <a:t>江门中微子实验</a:t>
            </a:r>
            <a:r>
              <a:rPr lang="en-US" altLang="zh-CN" sz="1800" dirty="0" smtClean="0"/>
              <a:t>Publication Committee</a:t>
            </a:r>
            <a:r>
              <a:rPr lang="zh-CN" altLang="en-US" sz="1800" dirty="0" smtClean="0"/>
              <a:t>成员</a:t>
            </a:r>
            <a:endParaRPr lang="en-US" altLang="zh-CN" sz="1800" dirty="0" smtClean="0"/>
          </a:p>
          <a:p>
            <a:pPr marL="0" indent="0">
              <a:buNone/>
            </a:pPr>
            <a:r>
              <a:rPr lang="en-US" altLang="zh-CN" sz="1800" dirty="0" smtClean="0"/>
              <a:t>b) </a:t>
            </a:r>
            <a:r>
              <a:rPr lang="zh-CN" altLang="en-US" sz="1800" dirty="0" smtClean="0"/>
              <a:t>大亚湾实验的分析评审</a:t>
            </a:r>
            <a:r>
              <a:rPr lang="en-US" altLang="zh-CN" sz="1800" dirty="0" smtClean="0"/>
              <a:t>Reviewer, (Sterile</a:t>
            </a:r>
            <a:r>
              <a:rPr lang="en-US" altLang="zh-CN" sz="1800" dirty="0"/>
              <a:t>,&amp; </a:t>
            </a:r>
            <a:r>
              <a:rPr lang="en-US" altLang="zh-CN" sz="1800" dirty="0" smtClean="0"/>
              <a:t>Isotopic spectra)</a:t>
            </a:r>
          </a:p>
          <a:p>
            <a:pPr marL="0" indent="0">
              <a:buNone/>
            </a:pPr>
            <a:r>
              <a:rPr lang="en-US" altLang="zh-CN" sz="1800" dirty="0" smtClean="0"/>
              <a:t>c) </a:t>
            </a:r>
            <a:r>
              <a:rPr lang="zh-CN" altLang="en-US" sz="1800" dirty="0" smtClean="0"/>
              <a:t>中微子组组会的组织工作</a:t>
            </a:r>
            <a:endParaRPr lang="en-US" altLang="zh-CN" sz="1800" dirty="0"/>
          </a:p>
          <a:p>
            <a:pPr marL="0" indent="0">
              <a:buNone/>
            </a:pPr>
            <a:endParaRPr lang="zh-CN" altLang="en-US" sz="2000" dirty="0"/>
          </a:p>
        </p:txBody>
      </p:sp>
    </p:spTree>
    <p:extLst>
      <p:ext uri="{BB962C8B-B14F-4D97-AF65-F5344CB8AC3E}">
        <p14:creationId xmlns:p14="http://schemas.microsoft.com/office/powerpoint/2010/main" val="3618735729"/>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107504" y="1124744"/>
            <a:ext cx="8928992" cy="5526946"/>
          </a:xfrm>
        </p:spPr>
        <p:txBody>
          <a:bodyPr/>
          <a:lstStyle/>
          <a:p>
            <a:pPr marL="0" indent="0">
              <a:buNone/>
            </a:pPr>
            <a:r>
              <a:rPr lang="zh-CN" altLang="en-US" sz="2200" dirty="0">
                <a:solidFill>
                  <a:srgbClr val="FF0000"/>
                </a:solidFill>
              </a:rPr>
              <a:t>基金：</a:t>
            </a:r>
            <a:endParaRPr lang="en-US" altLang="zh-CN" sz="2200" dirty="0">
              <a:solidFill>
                <a:srgbClr val="FF0000"/>
              </a:solidFill>
            </a:endParaRPr>
          </a:p>
          <a:p>
            <a:pPr marL="0" indent="0">
              <a:buNone/>
            </a:pPr>
            <a:r>
              <a:rPr lang="zh-CN" altLang="en-US" sz="2000" dirty="0" smtClean="0"/>
              <a:t>主持两项国家自然科学基金，新增一项自然科学基金</a:t>
            </a:r>
            <a:r>
              <a:rPr lang="zh-CN" altLang="en-US" sz="2000" dirty="0"/>
              <a:t>重点</a:t>
            </a:r>
            <a:r>
              <a:rPr lang="zh-CN" altLang="en-US" sz="2000" dirty="0" smtClean="0"/>
              <a:t>基金</a:t>
            </a:r>
            <a:r>
              <a:rPr lang="en-US" altLang="zh-CN" sz="2000" dirty="0" smtClean="0"/>
              <a:t>(</a:t>
            </a:r>
            <a:r>
              <a:rPr lang="zh-CN" altLang="en-US" sz="2000" dirty="0" smtClean="0"/>
              <a:t>排名第三</a:t>
            </a:r>
            <a:r>
              <a:rPr lang="en-US" altLang="zh-CN" sz="2000" dirty="0" smtClean="0"/>
              <a:t>)</a:t>
            </a:r>
            <a:r>
              <a:rPr lang="zh-CN" altLang="en-US" sz="2000"/>
              <a:t>和</a:t>
            </a:r>
            <a:r>
              <a:rPr lang="zh-CN" altLang="en-US" sz="2000" smtClean="0"/>
              <a:t>一</a:t>
            </a:r>
            <a:r>
              <a:rPr lang="zh-CN" altLang="en-US" sz="2000" dirty="0" smtClean="0"/>
              <a:t>项</a:t>
            </a:r>
            <a:r>
              <a:rPr lang="zh-CN" altLang="zh-CN" sz="2000" dirty="0"/>
              <a:t>国家重点研发</a:t>
            </a:r>
            <a:r>
              <a:rPr lang="zh-CN" altLang="zh-CN" sz="2000" dirty="0" smtClean="0"/>
              <a:t>计划</a:t>
            </a:r>
            <a:r>
              <a:rPr lang="en-US" altLang="zh-CN" sz="2000" dirty="0" smtClean="0"/>
              <a:t>(</a:t>
            </a:r>
            <a:r>
              <a:rPr lang="zh-CN" altLang="en-US" sz="2000" dirty="0" smtClean="0"/>
              <a:t>课题骨干</a:t>
            </a:r>
            <a:r>
              <a:rPr lang="en-US" altLang="zh-CN" sz="2000" dirty="0" smtClean="0"/>
              <a:t>)</a:t>
            </a:r>
            <a:r>
              <a:rPr lang="zh-CN" altLang="en-US" sz="2000" dirty="0" smtClean="0"/>
              <a:t>，</a:t>
            </a:r>
            <a:r>
              <a:rPr lang="zh-CN" altLang="en-US" sz="2000" dirty="0"/>
              <a:t>参与</a:t>
            </a:r>
            <a:r>
              <a:rPr lang="en-US" altLang="zh-CN" sz="2000" dirty="0"/>
              <a:t>“</a:t>
            </a:r>
            <a:r>
              <a:rPr lang="zh-CN" altLang="en-US" sz="2000" dirty="0"/>
              <a:t>江门中微子实验</a:t>
            </a:r>
            <a:r>
              <a:rPr lang="en-US" altLang="zh-CN" sz="2000" dirty="0"/>
              <a:t>”</a:t>
            </a:r>
            <a:r>
              <a:rPr lang="zh-CN" altLang="en-US" sz="2000" dirty="0"/>
              <a:t>先导专项</a:t>
            </a:r>
            <a:r>
              <a:rPr lang="en-US" altLang="zh-CN" sz="2000" dirty="0" smtClean="0"/>
              <a:t>A</a:t>
            </a:r>
          </a:p>
          <a:p>
            <a:pPr marL="0" indent="0">
              <a:buNone/>
            </a:pPr>
            <a:endParaRPr lang="en-US" altLang="zh-CN" sz="2200" dirty="0" smtClean="0"/>
          </a:p>
          <a:p>
            <a:pPr marL="0" indent="0">
              <a:buNone/>
            </a:pPr>
            <a:r>
              <a:rPr lang="zh-CN" altLang="en-US" sz="2200" dirty="0" smtClean="0">
                <a:solidFill>
                  <a:srgbClr val="FF0000"/>
                </a:solidFill>
              </a:rPr>
              <a:t>担任 </a:t>
            </a:r>
            <a:r>
              <a:rPr lang="en-US" altLang="zh-CN" sz="2200" dirty="0" smtClean="0">
                <a:solidFill>
                  <a:srgbClr val="FF0000"/>
                </a:solidFill>
              </a:rPr>
              <a:t>Applied Antineutrino Physics</a:t>
            </a:r>
            <a:r>
              <a:rPr lang="zh-CN" altLang="en-US" sz="2200" dirty="0" smtClean="0">
                <a:solidFill>
                  <a:srgbClr val="FF0000"/>
                </a:solidFill>
              </a:rPr>
              <a:t> 国际会议 </a:t>
            </a:r>
            <a:r>
              <a:rPr lang="en-US" altLang="zh-CN" sz="2200" dirty="0" smtClean="0">
                <a:solidFill>
                  <a:srgbClr val="FF0000"/>
                </a:solidFill>
              </a:rPr>
              <a:t>International Advisory Committee</a:t>
            </a:r>
            <a:r>
              <a:rPr lang="zh-CN" altLang="en-US" sz="2200" dirty="0" smtClean="0">
                <a:solidFill>
                  <a:srgbClr val="FF0000"/>
                </a:solidFill>
              </a:rPr>
              <a:t>成员</a:t>
            </a:r>
            <a:endParaRPr lang="en-US" altLang="zh-CN" sz="2200" dirty="0" smtClean="0">
              <a:solidFill>
                <a:srgbClr val="FF0000"/>
              </a:solidFill>
            </a:endParaRPr>
          </a:p>
          <a:p>
            <a:pPr marL="0" indent="0">
              <a:buNone/>
            </a:pPr>
            <a:endParaRPr lang="en-US" altLang="zh-CN" sz="2200" dirty="0" smtClean="0"/>
          </a:p>
          <a:p>
            <a:pPr marL="0" indent="0">
              <a:buNone/>
            </a:pPr>
            <a:r>
              <a:rPr lang="zh-CN" altLang="en-US" sz="2200" dirty="0">
                <a:solidFill>
                  <a:srgbClr val="FF0000"/>
                </a:solidFill>
              </a:rPr>
              <a:t>指导学生：</a:t>
            </a:r>
            <a:endParaRPr lang="en-US" altLang="zh-CN" sz="2200" dirty="0">
              <a:solidFill>
                <a:srgbClr val="FF0000"/>
              </a:solidFill>
            </a:endParaRPr>
          </a:p>
          <a:p>
            <a:pPr marL="0" indent="0">
              <a:buNone/>
            </a:pPr>
            <a:r>
              <a:rPr lang="zh-CN" altLang="en-US" sz="2000" dirty="0"/>
              <a:t>联合</a:t>
            </a:r>
            <a:r>
              <a:rPr lang="zh-CN" altLang="en-US" sz="2000" dirty="0" smtClean="0"/>
              <a:t>指导</a:t>
            </a:r>
            <a:r>
              <a:rPr lang="zh-CN" altLang="en-US" sz="2000" dirty="0"/>
              <a:t>两名博士后；指导一名博士生</a:t>
            </a:r>
            <a:r>
              <a:rPr lang="en-US" altLang="zh-CN" sz="2000" dirty="0"/>
              <a:t>(</a:t>
            </a:r>
            <a:r>
              <a:rPr lang="zh-CN" altLang="en-US" sz="2000" dirty="0"/>
              <a:t>张易于</a:t>
            </a:r>
            <a:r>
              <a:rPr lang="en-US" altLang="zh-CN" sz="2000" dirty="0"/>
              <a:t>), </a:t>
            </a:r>
            <a:r>
              <a:rPr lang="zh-CN" altLang="en-US" sz="2000" dirty="0"/>
              <a:t>已转博，担任研究生副导师</a:t>
            </a:r>
            <a:endParaRPr lang="en-US" altLang="zh-CN" sz="2000" dirty="0"/>
          </a:p>
          <a:p>
            <a:pPr marL="0" indent="0">
              <a:buNone/>
            </a:pPr>
            <a:r>
              <a:rPr lang="zh-CN" altLang="en-US" sz="2000" dirty="0"/>
              <a:t>指导两名联合培养</a:t>
            </a:r>
            <a:r>
              <a:rPr lang="zh-CN" altLang="en-US" sz="2000" dirty="0" smtClean="0"/>
              <a:t>学生</a:t>
            </a:r>
            <a:endParaRPr lang="en-US" altLang="zh-CN" sz="2000" dirty="0" smtClean="0"/>
          </a:p>
          <a:p>
            <a:pPr marL="0" indent="0">
              <a:buNone/>
            </a:pPr>
            <a:endParaRPr lang="en-US" altLang="zh-CN" sz="2000" dirty="0"/>
          </a:p>
          <a:p>
            <a:pPr marL="0" indent="0">
              <a:buNone/>
            </a:pPr>
            <a:r>
              <a:rPr lang="zh-CN" altLang="en-US" sz="2200" dirty="0" smtClean="0">
                <a:solidFill>
                  <a:srgbClr val="FF0000"/>
                </a:solidFill>
              </a:rPr>
              <a:t>担任 国科大 </a:t>
            </a:r>
            <a:r>
              <a:rPr lang="en-US" altLang="zh-CN" sz="2200" dirty="0" smtClean="0">
                <a:solidFill>
                  <a:srgbClr val="FF0000"/>
                </a:solidFill>
              </a:rPr>
              <a:t>《</a:t>
            </a:r>
            <a:r>
              <a:rPr lang="zh-CN" altLang="en-US" sz="2200" dirty="0" smtClean="0">
                <a:solidFill>
                  <a:srgbClr val="FF0000"/>
                </a:solidFill>
              </a:rPr>
              <a:t>中微子物理</a:t>
            </a:r>
            <a:r>
              <a:rPr lang="en-US" altLang="zh-CN" sz="2200" dirty="0" smtClean="0">
                <a:solidFill>
                  <a:srgbClr val="FF0000"/>
                </a:solidFill>
              </a:rPr>
              <a:t>》</a:t>
            </a:r>
            <a:r>
              <a:rPr lang="zh-CN" altLang="en-US" sz="2200" dirty="0" smtClean="0">
                <a:solidFill>
                  <a:srgbClr val="FF0000"/>
                </a:solidFill>
              </a:rPr>
              <a:t>研究生专业课 主讲</a:t>
            </a:r>
          </a:p>
        </p:txBody>
      </p:sp>
      <p:sp>
        <p:nvSpPr>
          <p:cNvPr id="6" name="标题 1"/>
          <p:cNvSpPr>
            <a:spLocks noGrp="1"/>
          </p:cNvSpPr>
          <p:nvPr>
            <p:ph type="title"/>
          </p:nvPr>
        </p:nvSpPr>
        <p:spPr>
          <a:xfrm>
            <a:off x="428596" y="142852"/>
            <a:ext cx="8319868" cy="714380"/>
          </a:xfrm>
        </p:spPr>
        <p:txBody>
          <a:bodyPr/>
          <a:lstStyle/>
          <a:p>
            <a:r>
              <a:rPr lang="en-US" altLang="zh-CN" sz="3200" dirty="0" smtClean="0"/>
              <a:t>2018</a:t>
            </a:r>
            <a:r>
              <a:rPr lang="zh-CN" altLang="en-US" sz="3200" dirty="0" smtClean="0"/>
              <a:t>年工作总结</a:t>
            </a:r>
            <a:endParaRPr lang="zh-CN" altLang="en-US" sz="3200" dirty="0"/>
          </a:p>
        </p:txBody>
      </p:sp>
    </p:spTree>
    <p:extLst>
      <p:ext uri="{BB962C8B-B14F-4D97-AF65-F5344CB8AC3E}">
        <p14:creationId xmlns:p14="http://schemas.microsoft.com/office/powerpoint/2010/main" val="2952303866"/>
      </p:ext>
    </p:extLst>
  </p:cSld>
  <p:clrMapOvr>
    <a:masterClrMapping/>
  </p:clrMapOvr>
  <p:transition spd="med" advTm="11673">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42852"/>
            <a:ext cx="8607900" cy="714380"/>
          </a:xfrm>
        </p:spPr>
        <p:txBody>
          <a:bodyPr/>
          <a:lstStyle/>
          <a:p>
            <a:pPr algn="just"/>
            <a:r>
              <a:rPr lang="zh-CN" altLang="en-US" sz="3200" kern="1200" dirty="0" smtClean="0"/>
              <a:t>中微子物理热点</a:t>
            </a:r>
            <a:r>
              <a:rPr lang="zh-CN" altLang="en-US" sz="3200" kern="1200" dirty="0"/>
              <a:t>问题</a:t>
            </a:r>
            <a:r>
              <a:rPr lang="zh-CN" altLang="en-US" sz="3200" kern="1200" dirty="0" smtClean="0"/>
              <a:t>：</a:t>
            </a:r>
            <a:r>
              <a:rPr lang="zh-CN" altLang="en-US" sz="2800" kern="1200" dirty="0" smtClean="0">
                <a:solidFill>
                  <a:srgbClr val="FF0000"/>
                </a:solidFill>
              </a:rPr>
              <a:t>中微子与核子相干散射</a:t>
            </a:r>
            <a:r>
              <a:rPr lang="zh-CN" altLang="en-US" sz="2800" kern="1200" dirty="0">
                <a:solidFill>
                  <a:srgbClr val="FF0000"/>
                </a:solidFill>
              </a:rPr>
              <a:t>过程</a:t>
            </a:r>
          </a:p>
        </p:txBody>
      </p:sp>
      <p:pic>
        <p:nvPicPr>
          <p:cNvPr id="3" name="图片 2"/>
          <p:cNvPicPr>
            <a:picLocks noChangeAspect="1"/>
          </p:cNvPicPr>
          <p:nvPr/>
        </p:nvPicPr>
        <p:blipFill>
          <a:blip r:embed="rId2"/>
          <a:stretch>
            <a:fillRect/>
          </a:stretch>
        </p:blipFill>
        <p:spPr>
          <a:xfrm>
            <a:off x="107504" y="1196753"/>
            <a:ext cx="3074780" cy="3600400"/>
          </a:xfrm>
          <a:prstGeom prst="rect">
            <a:avLst/>
          </a:prstGeom>
        </p:spPr>
      </p:pic>
      <p:sp>
        <p:nvSpPr>
          <p:cNvPr id="6" name="矩形 5"/>
          <p:cNvSpPr/>
          <p:nvPr/>
        </p:nvSpPr>
        <p:spPr>
          <a:xfrm>
            <a:off x="3254292" y="1201976"/>
            <a:ext cx="5854212" cy="1815882"/>
          </a:xfrm>
          <a:prstGeom prst="rect">
            <a:avLst/>
          </a:prstGeom>
        </p:spPr>
        <p:txBody>
          <a:bodyPr wrap="square">
            <a:spAutoFit/>
          </a:bodyPr>
          <a:lstStyle/>
          <a:p>
            <a:pPr marL="0" indent="0">
              <a:buNone/>
            </a:pPr>
            <a:r>
              <a:rPr lang="en-US" altLang="zh-CN" sz="2000" b="1" dirty="0" smtClean="0">
                <a:latin typeface="微软雅黑" pitchFamily="34" charset="-122"/>
                <a:ea typeface="微软雅黑" pitchFamily="34" charset="-122"/>
              </a:rPr>
              <a:t>Freedman</a:t>
            </a:r>
            <a:r>
              <a:rPr lang="zh-CN" altLang="en-US" sz="2000" b="1" dirty="0" smtClean="0">
                <a:latin typeface="微软雅黑" pitchFamily="34" charset="-122"/>
                <a:ea typeface="微软雅黑" pitchFamily="34" charset="-122"/>
              </a:rPr>
              <a:t>在</a:t>
            </a:r>
            <a:r>
              <a:rPr lang="en-US" altLang="zh-CN" sz="2000" b="1" dirty="0" smtClean="0">
                <a:latin typeface="微软雅黑" pitchFamily="34" charset="-122"/>
                <a:ea typeface="微软雅黑" pitchFamily="34" charset="-122"/>
              </a:rPr>
              <a:t>1974</a:t>
            </a:r>
            <a:r>
              <a:rPr lang="zh-CN" altLang="en-US" sz="2000" b="1" dirty="0" smtClean="0">
                <a:latin typeface="微软雅黑" pitchFamily="34" charset="-122"/>
                <a:ea typeface="微软雅黑" pitchFamily="34" charset="-122"/>
              </a:rPr>
              <a:t>年首次提出：</a:t>
            </a:r>
            <a:r>
              <a:rPr lang="en-US" altLang="zh-CN" sz="2000" b="1" dirty="0" smtClean="0">
                <a:latin typeface="微软雅黑" pitchFamily="34" charset="-122"/>
                <a:ea typeface="微软雅黑" pitchFamily="34" charset="-122"/>
              </a:rPr>
              <a:t>Phys.</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Rev</a:t>
            </a: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D</a:t>
            </a: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9 </a:t>
            </a:r>
            <a:r>
              <a:rPr lang="en-US" altLang="zh-CN" sz="2000" b="1" dirty="0">
                <a:latin typeface="微软雅黑" pitchFamily="34" charset="-122"/>
                <a:ea typeface="微软雅黑" pitchFamily="34" charset="-122"/>
              </a:rPr>
              <a:t>(1974) </a:t>
            </a:r>
            <a:r>
              <a:rPr lang="en-US" altLang="zh-CN" sz="2000" b="1" dirty="0" smtClean="0">
                <a:latin typeface="微软雅黑" pitchFamily="34" charset="-122"/>
                <a:ea typeface="微软雅黑" pitchFamily="34" charset="-122"/>
              </a:rPr>
              <a:t>1389.</a:t>
            </a:r>
          </a:p>
          <a:p>
            <a:r>
              <a:rPr lang="zh-CN" altLang="en-US" sz="2000" b="1" dirty="0" smtClean="0">
                <a:latin typeface="微软雅黑" pitchFamily="34" charset="-122"/>
                <a:ea typeface="微软雅黑" pitchFamily="34" charset="-122"/>
              </a:rPr>
              <a:t>美国</a:t>
            </a:r>
            <a:r>
              <a:rPr lang="en-US" altLang="zh-CN" sz="2000" b="1" dirty="0" smtClean="0">
                <a:latin typeface="微软雅黑" pitchFamily="34" charset="-122"/>
                <a:ea typeface="微软雅黑" pitchFamily="34" charset="-122"/>
              </a:rPr>
              <a:t>COHERENT</a:t>
            </a:r>
            <a:r>
              <a:rPr lang="zh-CN" altLang="en-US" sz="2000" b="1" dirty="0" smtClean="0">
                <a:latin typeface="微软雅黑" pitchFamily="34" charset="-122"/>
                <a:ea typeface="微软雅黑" pitchFamily="34" charset="-122"/>
              </a:rPr>
              <a:t>实验组</a:t>
            </a:r>
            <a:r>
              <a:rPr lang="en-US" altLang="zh-CN" sz="2000" b="1" dirty="0" smtClean="0">
                <a:latin typeface="微软雅黑" pitchFamily="34" charset="-122"/>
                <a:ea typeface="微软雅黑" pitchFamily="34" charset="-122"/>
              </a:rPr>
              <a:t>2017</a:t>
            </a:r>
            <a:r>
              <a:rPr lang="zh-CN" altLang="en-US" sz="2000" b="1" dirty="0" smtClean="0">
                <a:latin typeface="微软雅黑" pitchFamily="34" charset="-122"/>
                <a:ea typeface="微软雅黑" pitchFamily="34" charset="-122"/>
              </a:rPr>
              <a:t>年首次从实验观测到此过程：</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美国</a:t>
            </a:r>
            <a:r>
              <a:rPr lang="zh-CN" altLang="en-US" sz="2000" b="1" dirty="0">
                <a:latin typeface="微软雅黑" pitchFamily="34" charset="-122"/>
                <a:ea typeface="微软雅黑" pitchFamily="34" charset="-122"/>
              </a:rPr>
              <a:t>散列中子源</a:t>
            </a:r>
            <a:r>
              <a:rPr lang="en-US" altLang="zh-CN" sz="2000" b="1" dirty="0">
                <a:latin typeface="微软雅黑" pitchFamily="34" charset="-122"/>
                <a:ea typeface="微软雅黑" pitchFamily="34" charset="-122"/>
              </a:rPr>
              <a:t>+</a:t>
            </a:r>
            <a:r>
              <a:rPr lang="en-US" altLang="zh-CN" sz="2000" b="1" dirty="0" err="1">
                <a:latin typeface="微软雅黑" pitchFamily="34" charset="-122"/>
                <a:ea typeface="微软雅黑" pitchFamily="34" charset="-122"/>
              </a:rPr>
              <a:t>CsI</a:t>
            </a:r>
            <a:r>
              <a:rPr lang="en-US" altLang="zh-CN" sz="2000" b="1" dirty="0">
                <a:latin typeface="微软雅黑" pitchFamily="34" charset="-122"/>
                <a:ea typeface="微软雅黑" pitchFamily="34" charset="-122"/>
              </a:rPr>
              <a:t>(Na)</a:t>
            </a:r>
            <a:r>
              <a:rPr lang="zh-CN" altLang="en-US" sz="2000" b="1" dirty="0" smtClean="0">
                <a:latin typeface="微软雅黑" pitchFamily="34" charset="-122"/>
                <a:ea typeface="微软雅黑" pitchFamily="34" charset="-122"/>
              </a:rPr>
              <a:t>探测器</a:t>
            </a:r>
            <a:r>
              <a:rPr lang="en-US" altLang="zh-CN" sz="2000" b="1" dirty="0" smtClean="0">
                <a:latin typeface="微软雅黑" pitchFamily="34" charset="-122"/>
                <a:ea typeface="微软雅黑" pitchFamily="34" charset="-122"/>
              </a:rPr>
              <a:t>]</a:t>
            </a:r>
          </a:p>
          <a:p>
            <a:pPr marL="0" indent="0">
              <a:buNone/>
            </a:pPr>
            <a:endParaRPr lang="en-US" altLang="zh-CN" sz="1200" b="1" dirty="0">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Science </a:t>
            </a:r>
            <a:r>
              <a:rPr lang="en-US" altLang="zh-CN" sz="2000" b="1" dirty="0">
                <a:latin typeface="微软雅黑" pitchFamily="34" charset="-122"/>
                <a:ea typeface="微软雅黑" pitchFamily="34" charset="-122"/>
              </a:rPr>
              <a:t>357 (2017) </a:t>
            </a:r>
            <a:r>
              <a:rPr lang="en-US" altLang="zh-CN" sz="2000" b="1" dirty="0" smtClean="0">
                <a:latin typeface="微软雅黑" pitchFamily="34" charset="-122"/>
                <a:ea typeface="微软雅黑" pitchFamily="34" charset="-122"/>
              </a:rPr>
              <a:t>1123</a:t>
            </a:r>
            <a:r>
              <a:rPr lang="en-US" altLang="zh-CN" sz="2000" b="1" dirty="0" smtClean="0">
                <a:latin typeface="微软雅黑" pitchFamily="34" charset="-122"/>
                <a:ea typeface="微软雅黑" pitchFamily="34" charset="-122"/>
                <a:sym typeface="Wingdings" panose="05000000000000000000" pitchFamily="2" charset="2"/>
              </a:rPr>
              <a:t></a:t>
            </a:r>
            <a:r>
              <a:rPr lang="zh-CN" altLang="en-US" sz="2000" b="1" dirty="0" smtClean="0">
                <a:latin typeface="微软雅黑" pitchFamily="34" charset="-122"/>
                <a:ea typeface="微软雅黑" pitchFamily="34" charset="-122"/>
              </a:rPr>
              <a:t>年度</a:t>
            </a:r>
            <a:r>
              <a:rPr lang="en-US" altLang="zh-CN" sz="2000" b="1" dirty="0" smtClean="0">
                <a:latin typeface="微软雅黑" pitchFamily="34" charset="-122"/>
                <a:ea typeface="微软雅黑" pitchFamily="34" charset="-122"/>
              </a:rPr>
              <a:t>10</a:t>
            </a:r>
            <a:r>
              <a:rPr lang="zh-CN" altLang="en-US" sz="2000" b="1" dirty="0" smtClean="0">
                <a:latin typeface="微软雅黑" pitchFamily="34" charset="-122"/>
                <a:ea typeface="微软雅黑" pitchFamily="34" charset="-122"/>
              </a:rPr>
              <a:t>大科技新闻</a:t>
            </a:r>
            <a:endParaRPr lang="en-US" altLang="zh-CN" sz="2000" b="1"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3275856" y="3173946"/>
            <a:ext cx="5762465" cy="3423406"/>
          </a:xfrm>
          <a:prstGeom prst="rect">
            <a:avLst/>
          </a:prstGeom>
        </p:spPr>
      </p:pic>
      <p:sp>
        <p:nvSpPr>
          <p:cNvPr id="8" name="矩形 7"/>
          <p:cNvSpPr/>
          <p:nvPr/>
        </p:nvSpPr>
        <p:spPr>
          <a:xfrm>
            <a:off x="107504" y="4869160"/>
            <a:ext cx="3074780" cy="1754326"/>
          </a:xfrm>
          <a:prstGeom prst="rect">
            <a:avLst/>
          </a:prstGeom>
        </p:spPr>
        <p:txBody>
          <a:bodyPr wrap="square">
            <a:spAutoFit/>
          </a:bodyPr>
          <a:lstStyle/>
          <a:p>
            <a:pPr marL="0" indent="0">
              <a:buNone/>
            </a:pPr>
            <a:r>
              <a:rPr lang="en-US" altLang="zh-CN" sz="2000" b="1" dirty="0" smtClean="0">
                <a:latin typeface="微软雅黑" pitchFamily="34" charset="-122"/>
                <a:ea typeface="微软雅黑" pitchFamily="34" charset="-122"/>
              </a:rPr>
              <a:t>a) </a:t>
            </a:r>
            <a:r>
              <a:rPr lang="zh-CN" altLang="en-US" sz="2000" b="1" dirty="0" smtClean="0">
                <a:latin typeface="微软雅黑" pitchFamily="34" charset="-122"/>
                <a:ea typeface="微软雅黑" pitchFamily="34" charset="-122"/>
              </a:rPr>
              <a:t>相干散射</a:t>
            </a:r>
            <a:r>
              <a:rPr lang="zh-CN" altLang="en-US" sz="2000" b="1" dirty="0">
                <a:latin typeface="微软雅黑" pitchFamily="34" charset="-122"/>
                <a:ea typeface="微软雅黑" pitchFamily="34" charset="-122"/>
              </a:rPr>
              <a:t>过程</a:t>
            </a:r>
            <a:r>
              <a:rPr lang="zh-CN" altLang="en-US" sz="2000" b="1" dirty="0" smtClean="0">
                <a:latin typeface="微软雅黑" pitchFamily="34" charset="-122"/>
                <a:ea typeface="微软雅黑" pitchFamily="34" charset="-122"/>
              </a:rPr>
              <a:t>可以研究</a:t>
            </a:r>
            <a:r>
              <a:rPr lang="zh-CN" altLang="en-US" sz="2000" b="1" dirty="0" smtClean="0">
                <a:solidFill>
                  <a:srgbClr val="FF0000"/>
                </a:solidFill>
                <a:latin typeface="微软雅黑" pitchFamily="34" charset="-122"/>
                <a:ea typeface="微软雅黑" pitchFamily="34" charset="-122"/>
              </a:rPr>
              <a:t>原子核结构</a:t>
            </a:r>
            <a:endParaRPr lang="en-US" altLang="zh-CN" sz="2000" b="1" dirty="0" smtClean="0">
              <a:solidFill>
                <a:srgbClr val="FF0000"/>
              </a:solidFill>
              <a:latin typeface="微软雅黑" pitchFamily="34" charset="-122"/>
              <a:ea typeface="微软雅黑" pitchFamily="34" charset="-122"/>
            </a:endParaRPr>
          </a:p>
          <a:p>
            <a:pPr marL="0" indent="0">
              <a:buNone/>
            </a:pPr>
            <a:r>
              <a:rPr lang="en-US" altLang="zh-CN" sz="2000" b="1" dirty="0" smtClean="0">
                <a:latin typeface="微软雅黑" pitchFamily="34" charset="-122"/>
                <a:ea typeface="微软雅黑" pitchFamily="34" charset="-122"/>
              </a:rPr>
              <a:t>b) </a:t>
            </a:r>
            <a:r>
              <a:rPr lang="zh-CN" altLang="en-US" sz="2000" b="1" dirty="0" smtClean="0">
                <a:latin typeface="微软雅黑" pitchFamily="34" charset="-122"/>
                <a:ea typeface="微软雅黑" pitchFamily="34" charset="-122"/>
              </a:rPr>
              <a:t>相干散射过程可以研究</a:t>
            </a:r>
            <a:r>
              <a:rPr lang="zh-CN" altLang="en-US" sz="2000" b="1" dirty="0">
                <a:solidFill>
                  <a:srgbClr val="FF0000"/>
                </a:solidFill>
                <a:latin typeface="微软雅黑" pitchFamily="34" charset="-122"/>
                <a:ea typeface="微软雅黑" pitchFamily="34" charset="-122"/>
              </a:rPr>
              <a:t>粒子物理</a:t>
            </a:r>
            <a:r>
              <a:rPr lang="zh-CN" altLang="en-US" sz="2000" b="1" dirty="0" smtClean="0">
                <a:solidFill>
                  <a:srgbClr val="FF0000"/>
                </a:solidFill>
                <a:latin typeface="微软雅黑" pitchFamily="34" charset="-122"/>
                <a:ea typeface="微软雅黑" pitchFamily="34" charset="-122"/>
              </a:rPr>
              <a:t>效应</a:t>
            </a:r>
            <a:endParaRPr lang="en-US" altLang="zh-CN" sz="2000" b="1" dirty="0" smtClean="0">
              <a:solidFill>
                <a:srgbClr val="FF0000"/>
              </a:solidFill>
              <a:latin typeface="微软雅黑" pitchFamily="34" charset="-122"/>
              <a:ea typeface="微软雅黑" pitchFamily="34" charset="-122"/>
            </a:endParaRPr>
          </a:p>
          <a:p>
            <a:pPr marL="0" indent="0">
              <a:buNone/>
            </a:pPr>
            <a:endParaRPr lang="en-US" altLang="zh-CN" sz="1000" b="1" dirty="0" smtClean="0">
              <a:solidFill>
                <a:srgbClr val="0000FF"/>
              </a:solidFill>
              <a:latin typeface="微软雅黑" pitchFamily="34" charset="-122"/>
              <a:ea typeface="微软雅黑" pitchFamily="34" charset="-122"/>
            </a:endParaRPr>
          </a:p>
          <a:p>
            <a:pPr marL="0" indent="0">
              <a:buNone/>
            </a:pPr>
            <a:r>
              <a:rPr lang="zh-CN" altLang="en-US" b="1" dirty="0" smtClean="0">
                <a:solidFill>
                  <a:srgbClr val="0000FF"/>
                </a:solidFill>
                <a:latin typeface="微软雅黑" pitchFamily="34" charset="-122"/>
                <a:ea typeface="微软雅黑" pitchFamily="34" charset="-122"/>
              </a:rPr>
              <a:t>一种全新的中微子</a:t>
            </a:r>
            <a:r>
              <a:rPr lang="zh-CN" altLang="en-US" b="1" dirty="0" smtClean="0">
                <a:solidFill>
                  <a:srgbClr val="FF0000"/>
                </a:solidFill>
                <a:latin typeface="微软雅黑" pitchFamily="34" charset="-122"/>
                <a:ea typeface="微软雅黑" pitchFamily="34" charset="-122"/>
              </a:rPr>
              <a:t>探测方法！</a:t>
            </a:r>
            <a:endParaRPr lang="en-US" altLang="zh-CN" b="1" dirty="0" smtClean="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513173737"/>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1052736"/>
            <a:ext cx="5760640" cy="5544616"/>
          </a:xfrm>
        </p:spPr>
        <p:txBody>
          <a:bodyPr/>
          <a:lstStyle/>
          <a:p>
            <a:pPr marL="0" indent="0">
              <a:buNone/>
            </a:pPr>
            <a:r>
              <a:rPr lang="zh-CN" altLang="en-US" sz="1800" dirty="0" smtClean="0"/>
              <a:t>工作</a:t>
            </a:r>
            <a:r>
              <a:rPr lang="en-US" altLang="zh-CN" sz="1800" dirty="0" smtClean="0"/>
              <a:t>-1: Neutron </a:t>
            </a:r>
            <a:r>
              <a:rPr lang="en-US" altLang="zh-CN" sz="1800" dirty="0"/>
              <a:t>density distribution </a:t>
            </a:r>
            <a:r>
              <a:rPr lang="en-US" altLang="zh-CN" sz="1800" dirty="0" smtClean="0"/>
              <a:t>from COHERENT data, </a:t>
            </a:r>
            <a:r>
              <a:rPr lang="zh-CN" altLang="en-US" sz="1800" dirty="0"/>
              <a:t> </a:t>
            </a:r>
            <a:r>
              <a:rPr lang="en-US" altLang="zh-CN" sz="1600" dirty="0" smtClean="0"/>
              <a:t>(</a:t>
            </a:r>
            <a:r>
              <a:rPr lang="zh-CN" altLang="en-US" sz="1600" dirty="0" smtClean="0"/>
              <a:t>李玉峰，张易于</a:t>
            </a:r>
            <a:r>
              <a:rPr lang="en-US" altLang="zh-CN" sz="1600" dirty="0" smtClean="0"/>
              <a:t>)</a:t>
            </a:r>
          </a:p>
          <a:p>
            <a:pPr marL="0" indent="0">
              <a:buNone/>
            </a:pPr>
            <a:r>
              <a:rPr lang="zh-CN" altLang="en-US" sz="2000" dirty="0" smtClean="0"/>
              <a:t>作为文章的</a:t>
            </a:r>
            <a:r>
              <a:rPr lang="zh-CN" altLang="en-US" sz="2000" dirty="0" smtClean="0">
                <a:solidFill>
                  <a:srgbClr val="FF0000"/>
                </a:solidFill>
              </a:rPr>
              <a:t>通讯作者</a:t>
            </a:r>
            <a:r>
              <a:rPr lang="en-US" altLang="zh-CN" sz="2000" dirty="0" smtClean="0">
                <a:solidFill>
                  <a:srgbClr val="FF0000"/>
                </a:solidFill>
              </a:rPr>
              <a:t>, </a:t>
            </a:r>
            <a:r>
              <a:rPr lang="zh-CN" altLang="en-US" sz="2000" dirty="0" smtClean="0"/>
              <a:t>发表于</a:t>
            </a:r>
            <a:r>
              <a:rPr lang="nn-NO" altLang="zh-CN" sz="2000" dirty="0"/>
              <a:t>Phys.Rev.Lett.  </a:t>
            </a:r>
            <a:endParaRPr lang="zh-CN" altLang="en-US" sz="2000" dirty="0"/>
          </a:p>
          <a:p>
            <a:pPr marL="0" indent="0">
              <a:buNone/>
            </a:pPr>
            <a:r>
              <a:rPr lang="zh-CN" altLang="en-US" sz="1600" dirty="0">
                <a:solidFill>
                  <a:srgbClr val="FF0000"/>
                </a:solidFill>
              </a:rPr>
              <a:t>被审稿人高度评价为“开创一个新方向的重要突破</a:t>
            </a:r>
            <a:r>
              <a:rPr lang="zh-CN" altLang="en-US" sz="1600" dirty="0" smtClean="0">
                <a:solidFill>
                  <a:srgbClr val="FF0000"/>
                </a:solidFill>
              </a:rPr>
              <a:t>”</a:t>
            </a:r>
            <a:endParaRPr lang="en-US" altLang="zh-CN" sz="1600" dirty="0" smtClean="0">
              <a:solidFill>
                <a:srgbClr val="FF0000"/>
              </a:solidFill>
            </a:endParaRPr>
          </a:p>
          <a:p>
            <a:pPr marL="0" indent="0">
              <a:buNone/>
            </a:pPr>
            <a:r>
              <a:rPr lang="zh-CN" altLang="en-US" sz="1600" dirty="0" smtClean="0">
                <a:solidFill>
                  <a:srgbClr val="FF0000"/>
                </a:solidFill>
              </a:rPr>
              <a:t>（</a:t>
            </a:r>
            <a:r>
              <a:rPr lang="en-US" altLang="zh-CN" sz="1600" dirty="0">
                <a:solidFill>
                  <a:srgbClr val="FF0000"/>
                </a:solidFill>
              </a:rPr>
              <a:t>represents a significant breakthrough that opens new perspectives</a:t>
            </a:r>
            <a:r>
              <a:rPr lang="zh-CN" altLang="en-US" sz="1600" dirty="0" smtClean="0">
                <a:solidFill>
                  <a:srgbClr val="FF0000"/>
                </a:solidFill>
              </a:rPr>
              <a:t>）</a:t>
            </a:r>
            <a:endParaRPr lang="en-US" altLang="zh-CN" sz="1600" dirty="0">
              <a:solidFill>
                <a:srgbClr val="FF0000"/>
              </a:solidFill>
            </a:endParaRPr>
          </a:p>
          <a:p>
            <a:pPr marL="0" indent="0">
              <a:buNone/>
            </a:pPr>
            <a:r>
              <a:rPr lang="zh-CN" altLang="en-US" sz="2000" dirty="0" smtClean="0"/>
              <a:t>利用</a:t>
            </a:r>
            <a:r>
              <a:rPr lang="en-US" altLang="zh-CN" sz="2000" dirty="0" smtClean="0"/>
              <a:t>COHERENT</a:t>
            </a:r>
            <a:r>
              <a:rPr lang="zh-CN" altLang="en-US" sz="2000" dirty="0" smtClean="0"/>
              <a:t>数据，在国际上</a:t>
            </a:r>
            <a:r>
              <a:rPr lang="zh-CN" altLang="en-US" sz="2000" dirty="0" smtClean="0">
                <a:solidFill>
                  <a:srgbClr val="FF0000"/>
                </a:solidFill>
              </a:rPr>
              <a:t>首次</a:t>
            </a:r>
            <a:r>
              <a:rPr lang="zh-CN" altLang="en-US" sz="2000" dirty="0" smtClean="0"/>
              <a:t>利用中微子散射过程给出了中子半径的大小</a:t>
            </a:r>
            <a:endParaRPr lang="en-US" altLang="zh-CN" sz="2000" dirty="0" smtClean="0"/>
          </a:p>
          <a:p>
            <a:pPr marL="0" indent="0">
              <a:buNone/>
            </a:pPr>
            <a:endParaRPr lang="en-US" altLang="zh-CN" sz="2000" dirty="0"/>
          </a:p>
          <a:p>
            <a:pPr marL="0" indent="0">
              <a:buNone/>
            </a:pPr>
            <a:endParaRPr lang="en-US" altLang="zh-CN" sz="2000" dirty="0" smtClean="0"/>
          </a:p>
          <a:p>
            <a:pPr marL="0" indent="0">
              <a:buNone/>
            </a:pPr>
            <a:endParaRPr lang="en-US" altLang="zh-CN" sz="2000" dirty="0"/>
          </a:p>
          <a:p>
            <a:pPr marL="0" indent="0">
              <a:buNone/>
            </a:pPr>
            <a:endParaRPr lang="en-US" altLang="zh-CN" sz="2000" dirty="0" smtClean="0"/>
          </a:p>
          <a:p>
            <a:pPr marL="0" indent="0">
              <a:buNone/>
            </a:pPr>
            <a:endParaRPr lang="en-US" altLang="zh-CN" sz="2000" dirty="0" smtClean="0"/>
          </a:p>
          <a:p>
            <a:pPr marL="0" indent="0">
              <a:buNone/>
            </a:pPr>
            <a:r>
              <a:rPr lang="zh-CN" altLang="en-US" sz="1800" dirty="0" smtClean="0"/>
              <a:t>中子半径对</a:t>
            </a:r>
            <a:r>
              <a:rPr lang="zh-CN" altLang="en-US" sz="1800" dirty="0" smtClean="0">
                <a:solidFill>
                  <a:srgbClr val="0000FF"/>
                </a:solidFill>
              </a:rPr>
              <a:t>中子星半径及状态方程</a:t>
            </a:r>
            <a:r>
              <a:rPr lang="zh-CN" altLang="en-US" sz="1800" dirty="0" smtClean="0"/>
              <a:t>，暗物质直接探测的</a:t>
            </a:r>
            <a:r>
              <a:rPr lang="zh-CN" altLang="en-US" sz="1800" dirty="0" smtClean="0">
                <a:solidFill>
                  <a:srgbClr val="0000FF"/>
                </a:solidFill>
              </a:rPr>
              <a:t>“</a:t>
            </a:r>
            <a:r>
              <a:rPr lang="en-US" altLang="zh-CN" sz="1800" dirty="0" smtClean="0">
                <a:solidFill>
                  <a:srgbClr val="0000FF"/>
                </a:solidFill>
              </a:rPr>
              <a:t>neutrino floor</a:t>
            </a:r>
            <a:r>
              <a:rPr lang="zh-CN" altLang="en-US" sz="1800" dirty="0" smtClean="0">
                <a:solidFill>
                  <a:srgbClr val="0000FF"/>
                </a:solidFill>
              </a:rPr>
              <a:t>”</a:t>
            </a:r>
            <a:r>
              <a:rPr lang="zh-CN" altLang="en-US" sz="1800" dirty="0" smtClean="0"/>
              <a:t>有重要影响。</a:t>
            </a:r>
            <a:endParaRPr lang="en-US" altLang="zh-CN" sz="1800" dirty="0" smtClean="0"/>
          </a:p>
        </p:txBody>
      </p:sp>
      <p:sp>
        <p:nvSpPr>
          <p:cNvPr id="4" name="标题 1"/>
          <p:cNvSpPr>
            <a:spLocks noGrp="1"/>
          </p:cNvSpPr>
          <p:nvPr>
            <p:ph type="title"/>
          </p:nvPr>
        </p:nvSpPr>
        <p:spPr>
          <a:xfrm>
            <a:off x="323528" y="142852"/>
            <a:ext cx="8607900" cy="714380"/>
          </a:xfrm>
        </p:spPr>
        <p:txBody>
          <a:bodyPr/>
          <a:lstStyle/>
          <a:p>
            <a:pPr algn="just"/>
            <a:r>
              <a:rPr lang="zh-CN" altLang="en-US" sz="2800" kern="1200" dirty="0" smtClean="0"/>
              <a:t>中微子与核子相干散射过程：</a:t>
            </a:r>
            <a:r>
              <a:rPr lang="zh-CN" altLang="en-US" sz="2800" kern="1200" dirty="0" smtClean="0">
                <a:solidFill>
                  <a:srgbClr val="FF0000"/>
                </a:solidFill>
              </a:rPr>
              <a:t>中子半径</a:t>
            </a:r>
            <a:endParaRPr lang="zh-CN" altLang="en-US" sz="2800" kern="1200" dirty="0">
              <a:solidFill>
                <a:srgbClr val="FF0000"/>
              </a:solidFill>
            </a:endParaRPr>
          </a:p>
        </p:txBody>
      </p:sp>
      <p:pic>
        <p:nvPicPr>
          <p:cNvPr id="2" name="图片 1"/>
          <p:cNvPicPr>
            <a:picLocks noChangeAspect="1"/>
          </p:cNvPicPr>
          <p:nvPr/>
        </p:nvPicPr>
        <p:blipFill>
          <a:blip r:embed="rId2"/>
          <a:stretch>
            <a:fillRect/>
          </a:stretch>
        </p:blipFill>
        <p:spPr>
          <a:xfrm>
            <a:off x="338258" y="3789040"/>
            <a:ext cx="4665790" cy="2160240"/>
          </a:xfrm>
          <a:prstGeom prst="rect">
            <a:avLst/>
          </a:prstGeom>
        </p:spPr>
      </p:pic>
      <p:pic>
        <p:nvPicPr>
          <p:cNvPr id="5" name="图片 4"/>
          <p:cNvPicPr>
            <a:picLocks noChangeAspect="1"/>
          </p:cNvPicPr>
          <p:nvPr/>
        </p:nvPicPr>
        <p:blipFill>
          <a:blip r:embed="rId3"/>
          <a:stretch>
            <a:fillRect/>
          </a:stretch>
        </p:blipFill>
        <p:spPr>
          <a:xfrm>
            <a:off x="5868144" y="3789213"/>
            <a:ext cx="3126404" cy="2808139"/>
          </a:xfrm>
          <a:prstGeom prst="rect">
            <a:avLst/>
          </a:prstGeom>
        </p:spPr>
      </p:pic>
      <p:sp>
        <p:nvSpPr>
          <p:cNvPr id="7" name="文本框 6"/>
          <p:cNvSpPr txBox="1"/>
          <p:nvPr/>
        </p:nvSpPr>
        <p:spPr>
          <a:xfrm>
            <a:off x="4478694" y="3046445"/>
            <a:ext cx="65" cy="276999"/>
          </a:xfrm>
          <a:prstGeom prst="rect">
            <a:avLst/>
          </a:prstGeom>
          <a:noFill/>
        </p:spPr>
        <p:txBody>
          <a:bodyPr wrap="none" lIns="0" tIns="0" rIns="0" bIns="0" rtlCol="0">
            <a:spAutoFit/>
          </a:bodyPr>
          <a:lstStyle/>
          <a:p>
            <a:endParaRPr lang="zh-CN" altLang="en-US" dirty="0"/>
          </a:p>
        </p:txBody>
      </p:sp>
      <p:sp>
        <p:nvSpPr>
          <p:cNvPr id="9" name="矩形 8"/>
          <p:cNvSpPr/>
          <p:nvPr/>
        </p:nvSpPr>
        <p:spPr>
          <a:xfrm>
            <a:off x="1907704" y="4293096"/>
            <a:ext cx="3013454" cy="307777"/>
          </a:xfrm>
          <a:prstGeom prst="rect">
            <a:avLst/>
          </a:prstGeom>
        </p:spPr>
        <p:txBody>
          <a:bodyPr wrap="none">
            <a:spAutoFit/>
          </a:bodyPr>
          <a:lstStyle/>
          <a:p>
            <a:r>
              <a:rPr lang="nn-NO" altLang="zh-CN" sz="1400" b="1" i="1" dirty="0"/>
              <a:t>Phys.Rev.Lett. 120 (2018) 072501 </a:t>
            </a:r>
            <a:endParaRPr lang="zh-CN" altLang="en-US" sz="1400" b="1" i="1" dirty="0"/>
          </a:p>
        </p:txBody>
      </p:sp>
      <p:sp>
        <p:nvSpPr>
          <p:cNvPr id="10" name="矩形 9"/>
          <p:cNvSpPr/>
          <p:nvPr/>
        </p:nvSpPr>
        <p:spPr>
          <a:xfrm>
            <a:off x="6416791" y="4787860"/>
            <a:ext cx="1755609" cy="307777"/>
          </a:xfrm>
          <a:prstGeom prst="rect">
            <a:avLst/>
          </a:prstGeom>
        </p:spPr>
        <p:txBody>
          <a:bodyPr wrap="none">
            <a:spAutoFit/>
          </a:bodyPr>
          <a:lstStyle/>
          <a:p>
            <a:pPr marL="0" indent="0">
              <a:buNone/>
            </a:pPr>
            <a:r>
              <a:rPr lang="en-US" altLang="zh-CN" sz="1400" b="1" i="1" dirty="0"/>
              <a:t>Rn=5.5+0.9/-1.0</a:t>
            </a:r>
            <a:r>
              <a:rPr lang="zh-CN" altLang="en-US" sz="1400" b="1" i="1" dirty="0"/>
              <a:t> </a:t>
            </a:r>
            <a:r>
              <a:rPr lang="en-US" altLang="zh-CN" sz="1400" b="1" i="1" dirty="0" err="1" smtClean="0"/>
              <a:t>fm</a:t>
            </a:r>
            <a:endParaRPr lang="en-US" altLang="zh-CN" sz="1400" b="1" i="1" dirty="0"/>
          </a:p>
        </p:txBody>
      </p:sp>
      <p:pic>
        <p:nvPicPr>
          <p:cNvPr id="6" name="图片 5"/>
          <p:cNvPicPr>
            <a:picLocks noChangeAspect="1"/>
          </p:cNvPicPr>
          <p:nvPr/>
        </p:nvPicPr>
        <p:blipFill>
          <a:blip r:embed="rId4"/>
          <a:stretch>
            <a:fillRect/>
          </a:stretch>
        </p:blipFill>
        <p:spPr>
          <a:xfrm>
            <a:off x="5868144" y="1124744"/>
            <a:ext cx="3126404" cy="2566717"/>
          </a:xfrm>
          <a:prstGeom prst="rect">
            <a:avLst/>
          </a:prstGeom>
        </p:spPr>
      </p:pic>
    </p:spTree>
    <p:extLst>
      <p:ext uri="{BB962C8B-B14F-4D97-AF65-F5344CB8AC3E}">
        <p14:creationId xmlns:p14="http://schemas.microsoft.com/office/powerpoint/2010/main" val="1119439136"/>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23528" y="142852"/>
            <a:ext cx="8607900" cy="714380"/>
          </a:xfrm>
        </p:spPr>
        <p:txBody>
          <a:bodyPr/>
          <a:lstStyle/>
          <a:p>
            <a:pPr algn="just"/>
            <a:r>
              <a:rPr lang="zh-CN" altLang="en-US" sz="2800" kern="1200" dirty="0" smtClean="0"/>
              <a:t>中微子与核子相干散射过程：</a:t>
            </a:r>
            <a:r>
              <a:rPr lang="zh-CN" altLang="en-US" sz="2800" kern="1200" dirty="0" smtClean="0">
                <a:solidFill>
                  <a:srgbClr val="FF0000"/>
                </a:solidFill>
              </a:rPr>
              <a:t>中微子电磁性质</a:t>
            </a:r>
            <a:endParaRPr lang="zh-CN" altLang="en-US" sz="2800" kern="1200" dirty="0">
              <a:solidFill>
                <a:srgbClr val="FF0000"/>
              </a:solidFill>
            </a:endParaRPr>
          </a:p>
        </p:txBody>
      </p:sp>
      <p:pic>
        <p:nvPicPr>
          <p:cNvPr id="7" name="图片 6"/>
          <p:cNvPicPr>
            <a:picLocks noChangeAspect="1"/>
          </p:cNvPicPr>
          <p:nvPr/>
        </p:nvPicPr>
        <p:blipFill>
          <a:blip r:embed="rId2"/>
          <a:stretch>
            <a:fillRect/>
          </a:stretch>
        </p:blipFill>
        <p:spPr>
          <a:xfrm>
            <a:off x="251520" y="1196752"/>
            <a:ext cx="1800200" cy="1380816"/>
          </a:xfrm>
          <a:prstGeom prst="rect">
            <a:avLst/>
          </a:prstGeom>
        </p:spPr>
      </p:pic>
      <p:pic>
        <p:nvPicPr>
          <p:cNvPr id="8" name="图片 7"/>
          <p:cNvPicPr>
            <a:picLocks noChangeAspect="1"/>
          </p:cNvPicPr>
          <p:nvPr/>
        </p:nvPicPr>
        <p:blipFill>
          <a:blip r:embed="rId3"/>
          <a:stretch>
            <a:fillRect/>
          </a:stretch>
        </p:blipFill>
        <p:spPr>
          <a:xfrm>
            <a:off x="2267744" y="1196752"/>
            <a:ext cx="6551080" cy="696549"/>
          </a:xfrm>
          <a:prstGeom prst="rect">
            <a:avLst/>
          </a:prstGeom>
        </p:spPr>
      </p:pic>
      <p:pic>
        <p:nvPicPr>
          <p:cNvPr id="9" name="图片 8"/>
          <p:cNvPicPr>
            <a:picLocks noChangeAspect="1"/>
          </p:cNvPicPr>
          <p:nvPr/>
        </p:nvPicPr>
        <p:blipFill>
          <a:blip r:embed="rId4"/>
          <a:stretch>
            <a:fillRect/>
          </a:stretch>
        </p:blipFill>
        <p:spPr>
          <a:xfrm>
            <a:off x="2267744" y="2060848"/>
            <a:ext cx="997343" cy="462566"/>
          </a:xfrm>
          <a:prstGeom prst="rect">
            <a:avLst/>
          </a:prstGeom>
        </p:spPr>
      </p:pic>
      <p:pic>
        <p:nvPicPr>
          <p:cNvPr id="10" name="图片 9"/>
          <p:cNvPicPr>
            <a:picLocks noChangeAspect="1"/>
          </p:cNvPicPr>
          <p:nvPr/>
        </p:nvPicPr>
        <p:blipFill>
          <a:blip r:embed="rId5"/>
          <a:stretch>
            <a:fillRect/>
          </a:stretch>
        </p:blipFill>
        <p:spPr>
          <a:xfrm>
            <a:off x="3923928" y="2038156"/>
            <a:ext cx="3830730" cy="475382"/>
          </a:xfrm>
          <a:prstGeom prst="rect">
            <a:avLst/>
          </a:prstGeom>
        </p:spPr>
      </p:pic>
      <p:sp>
        <p:nvSpPr>
          <p:cNvPr id="11" name="右箭头 10"/>
          <p:cNvSpPr/>
          <p:nvPr/>
        </p:nvSpPr>
        <p:spPr bwMode="auto">
          <a:xfrm>
            <a:off x="3377209" y="2181813"/>
            <a:ext cx="432048" cy="18806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pic>
        <p:nvPicPr>
          <p:cNvPr id="12" name="图片 11"/>
          <p:cNvPicPr>
            <a:picLocks noChangeAspect="1"/>
          </p:cNvPicPr>
          <p:nvPr/>
        </p:nvPicPr>
        <p:blipFill>
          <a:blip r:embed="rId6"/>
          <a:stretch>
            <a:fillRect/>
          </a:stretch>
        </p:blipFill>
        <p:spPr>
          <a:xfrm>
            <a:off x="7904429" y="2050021"/>
            <a:ext cx="914395" cy="463517"/>
          </a:xfrm>
          <a:prstGeom prst="rect">
            <a:avLst/>
          </a:prstGeom>
          <a:ln>
            <a:solidFill>
              <a:srgbClr val="FF0000"/>
            </a:solidFill>
          </a:ln>
        </p:spPr>
      </p:pic>
      <p:sp>
        <p:nvSpPr>
          <p:cNvPr id="13" name="内容占位符 2"/>
          <p:cNvSpPr>
            <a:spLocks noGrp="1"/>
          </p:cNvSpPr>
          <p:nvPr>
            <p:ph idx="1"/>
          </p:nvPr>
        </p:nvSpPr>
        <p:spPr>
          <a:xfrm>
            <a:off x="179512" y="2636912"/>
            <a:ext cx="5832648" cy="3916268"/>
          </a:xfrm>
        </p:spPr>
        <p:txBody>
          <a:bodyPr/>
          <a:lstStyle/>
          <a:p>
            <a:pPr marL="0" indent="0">
              <a:buNone/>
            </a:pPr>
            <a:r>
              <a:rPr lang="zh-CN" altLang="en-US" sz="1800" dirty="0" smtClean="0"/>
              <a:t>工作</a:t>
            </a:r>
            <a:r>
              <a:rPr lang="en-US" altLang="zh-CN" sz="1800" dirty="0" smtClean="0"/>
              <a:t>-2: Neutrino Charge Radii from COHERENT data, </a:t>
            </a:r>
            <a:r>
              <a:rPr lang="en-US" altLang="zh-CN" sz="1400" i="1" dirty="0" smtClean="0">
                <a:solidFill>
                  <a:srgbClr val="FF0000"/>
                </a:solidFill>
              </a:rPr>
              <a:t>arXiv:1810.05606 (PRD) </a:t>
            </a:r>
            <a:r>
              <a:rPr lang="en-US" altLang="zh-CN" sz="1400" dirty="0"/>
              <a:t>(</a:t>
            </a:r>
            <a:r>
              <a:rPr lang="zh-CN" altLang="en-US" sz="1400" dirty="0"/>
              <a:t>李玉峰，张易于</a:t>
            </a:r>
            <a:r>
              <a:rPr lang="en-US" altLang="zh-CN" sz="1400" dirty="0" smtClean="0"/>
              <a:t>)</a:t>
            </a:r>
            <a:endParaRPr lang="en-US" altLang="zh-CN" sz="1400" i="1" dirty="0" smtClean="0">
              <a:solidFill>
                <a:srgbClr val="FF0000"/>
              </a:solidFill>
            </a:endParaRPr>
          </a:p>
          <a:p>
            <a:pPr marL="0" indent="0">
              <a:buNone/>
            </a:pPr>
            <a:r>
              <a:rPr lang="zh-CN" altLang="en-US" sz="1800" dirty="0" smtClean="0"/>
              <a:t>对极端相对论中微子，只有电荷半径和磁矩两个可观测量</a:t>
            </a:r>
            <a:r>
              <a:rPr lang="en-US" altLang="zh-CN" sz="1800" dirty="0" smtClean="0"/>
              <a:t>(</a:t>
            </a:r>
            <a:r>
              <a:rPr lang="el-GR" altLang="zh-CN" sz="1800" dirty="0" smtClean="0"/>
              <a:t>γ</a:t>
            </a:r>
            <a:r>
              <a:rPr lang="en-US" altLang="zh-CN" sz="1800" baseline="30000" dirty="0" smtClean="0"/>
              <a:t>5</a:t>
            </a:r>
            <a:r>
              <a:rPr lang="en-US" altLang="zh-CN" sz="1800" dirty="0" smtClean="0"/>
              <a:t>=-1)</a:t>
            </a:r>
            <a:r>
              <a:rPr lang="zh-CN" altLang="en-US" sz="1800" dirty="0"/>
              <a:t>：</a:t>
            </a:r>
            <a:r>
              <a:rPr lang="zh-CN" altLang="en-US" sz="1800" dirty="0" smtClean="0">
                <a:solidFill>
                  <a:srgbClr val="FF0000"/>
                </a:solidFill>
              </a:rPr>
              <a:t>电荷半径</a:t>
            </a:r>
            <a:r>
              <a:rPr lang="en-US" altLang="zh-CN" sz="1800" dirty="0" smtClean="0"/>
              <a:t>(</a:t>
            </a:r>
            <a:r>
              <a:rPr lang="zh-CN" altLang="en-US" sz="1800" dirty="0" smtClean="0"/>
              <a:t>手征不变</a:t>
            </a:r>
            <a:r>
              <a:rPr lang="en-US" altLang="zh-CN" sz="1800" dirty="0" smtClean="0"/>
              <a:t>)</a:t>
            </a:r>
            <a:r>
              <a:rPr lang="zh-CN" altLang="en-US" sz="1800" dirty="0" smtClean="0"/>
              <a:t>和</a:t>
            </a:r>
            <a:r>
              <a:rPr lang="zh-CN" altLang="en-US" sz="1800" dirty="0" smtClean="0">
                <a:solidFill>
                  <a:srgbClr val="FF0000"/>
                </a:solidFill>
              </a:rPr>
              <a:t>磁矩</a:t>
            </a:r>
            <a:r>
              <a:rPr lang="en-US" altLang="zh-CN" sz="1800" dirty="0" smtClean="0"/>
              <a:t>(</a:t>
            </a:r>
            <a:r>
              <a:rPr lang="zh-CN" altLang="en-US" sz="1800" dirty="0" smtClean="0"/>
              <a:t>手征改变</a:t>
            </a:r>
            <a:r>
              <a:rPr lang="en-US" altLang="zh-CN" sz="1800" dirty="0" smtClean="0"/>
              <a:t>)</a:t>
            </a:r>
            <a:r>
              <a:rPr lang="zh-CN" altLang="en-US" sz="1800" dirty="0" smtClean="0"/>
              <a:t>。</a:t>
            </a:r>
            <a:endParaRPr lang="en-US" altLang="zh-CN" sz="1800" dirty="0" smtClean="0"/>
          </a:p>
          <a:p>
            <a:pPr marL="0" indent="0">
              <a:buNone/>
            </a:pPr>
            <a:endParaRPr lang="en-US" altLang="zh-CN" sz="1200" dirty="0" smtClean="0"/>
          </a:p>
          <a:p>
            <a:pPr marL="0" indent="0">
              <a:buNone/>
            </a:pPr>
            <a:r>
              <a:rPr lang="zh-CN" altLang="en-US" sz="1800" dirty="0" smtClean="0"/>
              <a:t>利用</a:t>
            </a:r>
            <a:r>
              <a:rPr lang="en-US" altLang="zh-CN" sz="1800" dirty="0" smtClean="0"/>
              <a:t>COHERENT</a:t>
            </a:r>
            <a:r>
              <a:rPr lang="zh-CN" altLang="en-US" sz="1800" dirty="0" smtClean="0"/>
              <a:t>数据，限制中微子的电荷半径</a:t>
            </a:r>
            <a:r>
              <a:rPr lang="en-US" altLang="zh-CN" sz="1800" dirty="0" smtClean="0"/>
              <a:t>(10</a:t>
            </a:r>
            <a:r>
              <a:rPr lang="en-US" altLang="zh-CN" sz="1800" baseline="30000" dirty="0" smtClean="0"/>
              <a:t>-31</a:t>
            </a:r>
            <a:r>
              <a:rPr lang="en-US" altLang="zh-CN" sz="1800" dirty="0" smtClean="0"/>
              <a:t> cm</a:t>
            </a:r>
            <a:r>
              <a:rPr lang="en-US" altLang="zh-CN" sz="1800" baseline="30000" dirty="0" smtClean="0"/>
              <a:t>2</a:t>
            </a:r>
            <a:r>
              <a:rPr lang="en-US" altLang="zh-CN" sz="1800" dirty="0" smtClean="0"/>
              <a:t>)</a:t>
            </a:r>
            <a:r>
              <a:rPr lang="zh-CN" altLang="en-US" sz="1800" dirty="0" smtClean="0"/>
              <a:t>，距离标准模型预期</a:t>
            </a:r>
            <a:r>
              <a:rPr lang="en-US" altLang="zh-CN" sz="1800" dirty="0" smtClean="0"/>
              <a:t>(10</a:t>
            </a:r>
            <a:r>
              <a:rPr lang="en-US" altLang="zh-CN" sz="1800" baseline="30000" dirty="0" smtClean="0"/>
              <a:t>-33</a:t>
            </a:r>
            <a:r>
              <a:rPr lang="en-US" altLang="zh-CN" sz="1800" dirty="0" smtClean="0"/>
              <a:t> cm</a:t>
            </a:r>
            <a:r>
              <a:rPr lang="en-US" altLang="zh-CN" sz="1800" baseline="30000" dirty="0" smtClean="0"/>
              <a:t>2</a:t>
            </a:r>
            <a:r>
              <a:rPr lang="en-US" altLang="zh-CN" sz="1800" dirty="0" smtClean="0"/>
              <a:t>)</a:t>
            </a:r>
            <a:r>
              <a:rPr lang="zh-CN" altLang="en-US" sz="1800" dirty="0" smtClean="0"/>
              <a:t>两个数量级左右</a:t>
            </a:r>
            <a:endParaRPr lang="en-US" altLang="zh-CN" sz="1800" dirty="0" smtClean="0"/>
          </a:p>
          <a:p>
            <a:pPr marL="0" indent="0">
              <a:buNone/>
            </a:pPr>
            <a:r>
              <a:rPr lang="en-US" altLang="zh-CN" sz="1800" dirty="0" smtClean="0"/>
              <a:t>[</a:t>
            </a:r>
            <a:r>
              <a:rPr lang="zh-CN" altLang="en-US" sz="1800" dirty="0" smtClean="0"/>
              <a:t>由于阈值较高</a:t>
            </a:r>
            <a:r>
              <a:rPr lang="en-US" altLang="zh-CN" sz="1800" dirty="0" smtClean="0"/>
              <a:t>COHERENT</a:t>
            </a:r>
            <a:r>
              <a:rPr lang="zh-CN" altLang="en-US" sz="1800" dirty="0"/>
              <a:t>的</a:t>
            </a:r>
            <a:r>
              <a:rPr lang="zh-CN" altLang="en-US" sz="1800" dirty="0" smtClean="0"/>
              <a:t>磁矩灵敏度</a:t>
            </a:r>
            <a:r>
              <a:rPr lang="zh-CN" altLang="en-US" sz="1800" dirty="0"/>
              <a:t>只有</a:t>
            </a:r>
            <a:r>
              <a:rPr lang="en-US" altLang="zh-CN" sz="1800" dirty="0" smtClean="0"/>
              <a:t>10</a:t>
            </a:r>
            <a:r>
              <a:rPr lang="en-US" altLang="zh-CN" sz="1800" baseline="30000" dirty="0" smtClean="0"/>
              <a:t>-9</a:t>
            </a:r>
            <a:r>
              <a:rPr lang="en-US" altLang="zh-CN" sz="1800" dirty="0" smtClean="0"/>
              <a:t> </a:t>
            </a:r>
            <a:r>
              <a:rPr lang="en-US" altLang="zh-CN" sz="1800" dirty="0" err="1" smtClean="0"/>
              <a:t>μB</a:t>
            </a:r>
            <a:r>
              <a:rPr lang="en-US" altLang="zh-CN" sz="1800" dirty="0" smtClean="0"/>
              <a:t>]</a:t>
            </a:r>
          </a:p>
          <a:p>
            <a:pPr marL="0" indent="0">
              <a:buNone/>
            </a:pPr>
            <a:endParaRPr lang="en-US" altLang="zh-CN" sz="1200" dirty="0" smtClean="0"/>
          </a:p>
          <a:p>
            <a:pPr marL="0" indent="0">
              <a:buNone/>
            </a:pPr>
            <a:r>
              <a:rPr lang="zh-CN" altLang="en-US" sz="1800" dirty="0" smtClean="0"/>
              <a:t>未来散列中子源和反应堆的相干散射测量有机会检验标准模型的预测</a:t>
            </a:r>
            <a:r>
              <a:rPr lang="zh-CN" altLang="en-US" sz="1800" dirty="0"/>
              <a:t>水平</a:t>
            </a:r>
            <a:r>
              <a:rPr lang="zh-CN" altLang="en-US" sz="1800" dirty="0" smtClean="0"/>
              <a:t>。</a:t>
            </a:r>
            <a:endParaRPr lang="en-US" altLang="zh-CN" sz="1800" dirty="0" smtClean="0"/>
          </a:p>
          <a:p>
            <a:pPr marL="0" indent="0">
              <a:buNone/>
            </a:pPr>
            <a:r>
              <a:rPr lang="zh-CN" altLang="en-US" sz="1800" dirty="0" smtClean="0">
                <a:solidFill>
                  <a:srgbClr val="FF0000"/>
                </a:solidFill>
              </a:rPr>
              <a:t>首次检验中微子的内禀电磁性质的可能性</a:t>
            </a:r>
            <a:r>
              <a:rPr lang="en-US" altLang="zh-CN" sz="1800" dirty="0" smtClean="0">
                <a:solidFill>
                  <a:srgbClr val="FF0000"/>
                </a:solidFill>
              </a:rPr>
              <a:t>!</a:t>
            </a:r>
            <a:endParaRPr lang="en-US" altLang="zh-CN" sz="1800" dirty="0">
              <a:solidFill>
                <a:srgbClr val="FF0000"/>
              </a:solidFill>
            </a:endParaRPr>
          </a:p>
          <a:p>
            <a:pPr marL="0" indent="0">
              <a:buNone/>
            </a:pPr>
            <a:endParaRPr lang="en-US" altLang="zh-CN" sz="1800" dirty="0" smtClean="0"/>
          </a:p>
        </p:txBody>
      </p:sp>
      <p:pic>
        <p:nvPicPr>
          <p:cNvPr id="2" name="图片 1"/>
          <p:cNvPicPr>
            <a:picLocks noChangeAspect="1"/>
          </p:cNvPicPr>
          <p:nvPr/>
        </p:nvPicPr>
        <p:blipFill>
          <a:blip r:embed="rId7"/>
          <a:stretch>
            <a:fillRect/>
          </a:stretch>
        </p:blipFill>
        <p:spPr>
          <a:xfrm>
            <a:off x="6227434" y="2718665"/>
            <a:ext cx="2807414" cy="2654551"/>
          </a:xfrm>
          <a:prstGeom prst="rect">
            <a:avLst/>
          </a:prstGeom>
        </p:spPr>
      </p:pic>
      <p:pic>
        <p:nvPicPr>
          <p:cNvPr id="3" name="图片 2"/>
          <p:cNvPicPr>
            <a:picLocks noChangeAspect="1"/>
          </p:cNvPicPr>
          <p:nvPr/>
        </p:nvPicPr>
        <p:blipFill>
          <a:blip r:embed="rId8"/>
          <a:stretch>
            <a:fillRect/>
          </a:stretch>
        </p:blipFill>
        <p:spPr>
          <a:xfrm>
            <a:off x="6227434" y="5517232"/>
            <a:ext cx="2807413" cy="941523"/>
          </a:xfrm>
          <a:prstGeom prst="rect">
            <a:avLst/>
          </a:prstGeom>
        </p:spPr>
      </p:pic>
    </p:spTree>
    <p:extLst>
      <p:ext uri="{BB962C8B-B14F-4D97-AF65-F5344CB8AC3E}">
        <p14:creationId xmlns:p14="http://schemas.microsoft.com/office/powerpoint/2010/main" val="1381790130"/>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95536" y="142852"/>
            <a:ext cx="7344816" cy="714380"/>
          </a:xfrm>
        </p:spPr>
        <p:txBody>
          <a:bodyPr/>
          <a:lstStyle/>
          <a:p>
            <a:pPr algn="just"/>
            <a:r>
              <a:rPr lang="zh-CN" altLang="en-US" sz="2800" kern="1200" dirty="0" smtClean="0"/>
              <a:t>国内反应堆中微子相干散射的</a:t>
            </a:r>
            <a:r>
              <a:rPr lang="en-US" altLang="zh-CN" sz="2800" kern="1200" dirty="0"/>
              <a:t> </a:t>
            </a:r>
            <a:r>
              <a:rPr lang="en-US" altLang="zh-CN" sz="2800" kern="1200" dirty="0" smtClean="0">
                <a:solidFill>
                  <a:srgbClr val="FF0000"/>
                </a:solidFill>
              </a:rPr>
              <a:t>Initiatives</a:t>
            </a:r>
            <a:endParaRPr lang="zh-CN" altLang="en-US" sz="2800" kern="1200" dirty="0">
              <a:solidFill>
                <a:srgbClr val="FF0000"/>
              </a:solidFill>
            </a:endParaRPr>
          </a:p>
        </p:txBody>
      </p:sp>
      <p:pic>
        <p:nvPicPr>
          <p:cNvPr id="5" name="图片 4"/>
          <p:cNvPicPr>
            <a:picLocks noChangeAspect="1"/>
          </p:cNvPicPr>
          <p:nvPr/>
        </p:nvPicPr>
        <p:blipFill>
          <a:blip r:embed="rId2"/>
          <a:stretch>
            <a:fillRect/>
          </a:stretch>
        </p:blipFill>
        <p:spPr>
          <a:xfrm>
            <a:off x="251520" y="1124744"/>
            <a:ext cx="3960440" cy="2808312"/>
          </a:xfrm>
          <a:prstGeom prst="rect">
            <a:avLst/>
          </a:prstGeom>
        </p:spPr>
      </p:pic>
      <p:pic>
        <p:nvPicPr>
          <p:cNvPr id="6" name="图片 5"/>
          <p:cNvPicPr>
            <a:picLocks noChangeAspect="1"/>
          </p:cNvPicPr>
          <p:nvPr/>
        </p:nvPicPr>
        <p:blipFill>
          <a:blip r:embed="rId3"/>
          <a:stretch>
            <a:fillRect/>
          </a:stretch>
        </p:blipFill>
        <p:spPr>
          <a:xfrm>
            <a:off x="4716016" y="1124744"/>
            <a:ext cx="4176464" cy="2808312"/>
          </a:xfrm>
          <a:prstGeom prst="rect">
            <a:avLst/>
          </a:prstGeom>
        </p:spPr>
      </p:pic>
      <p:sp>
        <p:nvSpPr>
          <p:cNvPr id="7" name="内容占位符 2"/>
          <p:cNvSpPr>
            <a:spLocks noGrp="1"/>
          </p:cNvSpPr>
          <p:nvPr>
            <p:ph idx="1"/>
          </p:nvPr>
        </p:nvSpPr>
        <p:spPr>
          <a:xfrm>
            <a:off x="107504" y="4077072"/>
            <a:ext cx="8856984" cy="2376264"/>
          </a:xfrm>
        </p:spPr>
        <p:txBody>
          <a:bodyPr/>
          <a:lstStyle/>
          <a:p>
            <a:pPr marL="0" indent="0">
              <a:buNone/>
            </a:pPr>
            <a:r>
              <a:rPr lang="en-US" altLang="zh-CN" sz="1800" dirty="0" smtClean="0"/>
              <a:t>(1) </a:t>
            </a:r>
            <a:r>
              <a:rPr lang="zh-CN" altLang="en-US" sz="1800" dirty="0" smtClean="0"/>
              <a:t>积极推动国内利用</a:t>
            </a:r>
            <a:r>
              <a:rPr lang="zh-CN" altLang="en-US" sz="1800" dirty="0" smtClean="0">
                <a:solidFill>
                  <a:srgbClr val="FF0000"/>
                </a:solidFill>
              </a:rPr>
              <a:t>反应堆中微子测量相干散射的倡议</a:t>
            </a:r>
            <a:r>
              <a:rPr lang="zh-CN" altLang="en-US" sz="1800" dirty="0" smtClean="0"/>
              <a:t>，从物理层面促进实验的进展</a:t>
            </a:r>
            <a:endParaRPr lang="en-US" altLang="zh-CN" sz="1800" dirty="0" smtClean="0"/>
          </a:p>
          <a:p>
            <a:pPr marL="0" indent="0">
              <a:buNone/>
            </a:pPr>
            <a:endParaRPr lang="en-US" altLang="zh-CN" sz="1000" dirty="0" smtClean="0"/>
          </a:p>
          <a:p>
            <a:pPr marL="0" indent="0">
              <a:buNone/>
            </a:pPr>
            <a:r>
              <a:rPr lang="en-US" altLang="zh-CN" sz="1800" dirty="0" smtClean="0"/>
              <a:t>(2) </a:t>
            </a:r>
            <a:r>
              <a:rPr lang="zh-CN" altLang="en-US" sz="1800" dirty="0" smtClean="0"/>
              <a:t>几个重要的物理目标 </a:t>
            </a:r>
            <a:r>
              <a:rPr lang="en-US" altLang="zh-CN" sz="1800" dirty="0"/>
              <a:t>(</a:t>
            </a:r>
            <a:r>
              <a:rPr lang="zh-CN" altLang="en-US" sz="1800" dirty="0"/>
              <a:t>李玉峰，张易于</a:t>
            </a:r>
            <a:r>
              <a:rPr lang="en-US" altLang="zh-CN" sz="1800" dirty="0" smtClean="0"/>
              <a:t>)</a:t>
            </a:r>
            <a:r>
              <a:rPr lang="zh-CN" altLang="en-US" sz="1800" dirty="0" smtClean="0"/>
              <a:t>：</a:t>
            </a:r>
            <a:endParaRPr lang="en-US" altLang="zh-CN" sz="1800" dirty="0" smtClean="0"/>
          </a:p>
          <a:p>
            <a:pPr marL="0" indent="0">
              <a:buNone/>
            </a:pPr>
            <a:r>
              <a:rPr lang="en-US" altLang="zh-CN" sz="1800" dirty="0" smtClean="0"/>
              <a:t>a)</a:t>
            </a:r>
            <a:r>
              <a:rPr lang="zh-CN" altLang="en-US" sz="1800" dirty="0" smtClean="0"/>
              <a:t> 低能极限下测量</a:t>
            </a:r>
            <a:r>
              <a:rPr lang="zh-CN" altLang="en-US" sz="1800" dirty="0" smtClean="0">
                <a:solidFill>
                  <a:srgbClr val="FF0000"/>
                </a:solidFill>
              </a:rPr>
              <a:t>弱混合角</a:t>
            </a:r>
            <a:r>
              <a:rPr lang="zh-CN" altLang="en-US" sz="1800" dirty="0" smtClean="0"/>
              <a:t>到好于</a:t>
            </a:r>
            <a:r>
              <a:rPr lang="en-US" altLang="zh-CN" sz="1800" dirty="0" smtClean="0">
                <a:solidFill>
                  <a:srgbClr val="FF0000"/>
                </a:solidFill>
              </a:rPr>
              <a:t>1% </a:t>
            </a:r>
            <a:r>
              <a:rPr lang="en-US" altLang="zh-CN" sz="1800" dirty="0" smtClean="0"/>
              <a:t>[</a:t>
            </a:r>
            <a:r>
              <a:rPr lang="zh-CN" altLang="en-US" sz="1800" dirty="0"/>
              <a:t>散</a:t>
            </a:r>
            <a:r>
              <a:rPr lang="zh-CN" altLang="en-US" sz="1800" dirty="0" smtClean="0"/>
              <a:t>列中子源 </a:t>
            </a:r>
            <a:r>
              <a:rPr lang="en-US" altLang="zh-CN" sz="1800" dirty="0" smtClean="0"/>
              <a:t>5%</a:t>
            </a:r>
            <a:r>
              <a:rPr lang="zh-CN" altLang="en-US" sz="1800" dirty="0" smtClean="0"/>
              <a:t>，反应堆的电子散射过程</a:t>
            </a:r>
            <a:r>
              <a:rPr lang="en-US" altLang="zh-CN" sz="1800" dirty="0" smtClean="0"/>
              <a:t>4%]</a:t>
            </a:r>
          </a:p>
          <a:p>
            <a:pPr marL="0" indent="0">
              <a:buNone/>
            </a:pPr>
            <a:endParaRPr lang="en-US" altLang="zh-CN" sz="1000" dirty="0" smtClean="0"/>
          </a:p>
          <a:p>
            <a:pPr marL="0" indent="0">
              <a:buNone/>
            </a:pPr>
            <a:r>
              <a:rPr lang="en-US" altLang="zh-CN" sz="1800" dirty="0" smtClean="0"/>
              <a:t>b) </a:t>
            </a:r>
            <a:r>
              <a:rPr lang="zh-CN" altLang="en-US" sz="1800" dirty="0" smtClean="0"/>
              <a:t>测量</a:t>
            </a:r>
            <a:r>
              <a:rPr lang="zh-CN" altLang="en-US" sz="1800" dirty="0" smtClean="0">
                <a:solidFill>
                  <a:srgbClr val="FF0000"/>
                </a:solidFill>
              </a:rPr>
              <a:t>中微子电磁性质</a:t>
            </a:r>
            <a:r>
              <a:rPr lang="zh-CN" altLang="en-US" sz="1800" dirty="0" smtClean="0"/>
              <a:t>到：电荷半径 </a:t>
            </a:r>
            <a:r>
              <a:rPr lang="en-US" altLang="zh-CN" sz="1800" dirty="0" smtClean="0">
                <a:solidFill>
                  <a:srgbClr val="FF0000"/>
                </a:solidFill>
              </a:rPr>
              <a:t>1x10</a:t>
            </a:r>
            <a:r>
              <a:rPr lang="en-US" altLang="zh-CN" sz="1800" baseline="30000" dirty="0" smtClean="0">
                <a:solidFill>
                  <a:srgbClr val="FF0000"/>
                </a:solidFill>
              </a:rPr>
              <a:t>-33</a:t>
            </a:r>
            <a:r>
              <a:rPr lang="en-US" altLang="zh-CN" sz="1800" dirty="0" smtClean="0">
                <a:solidFill>
                  <a:srgbClr val="FF0000"/>
                </a:solidFill>
              </a:rPr>
              <a:t> cm</a:t>
            </a:r>
            <a:r>
              <a:rPr lang="en-US" altLang="zh-CN" sz="1800" baseline="30000" dirty="0" smtClean="0">
                <a:solidFill>
                  <a:srgbClr val="FF0000"/>
                </a:solidFill>
              </a:rPr>
              <a:t>2     </a:t>
            </a:r>
            <a:r>
              <a:rPr lang="zh-CN" altLang="en-US" sz="1800" dirty="0"/>
              <a:t>磁矩</a:t>
            </a:r>
            <a:r>
              <a:rPr lang="zh-CN" altLang="en-US" sz="1800" dirty="0" smtClean="0"/>
              <a:t> </a:t>
            </a:r>
            <a:r>
              <a:rPr lang="en-US" altLang="zh-CN" sz="1800" dirty="0" smtClean="0">
                <a:solidFill>
                  <a:srgbClr val="FF0000"/>
                </a:solidFill>
              </a:rPr>
              <a:t>1x10</a:t>
            </a:r>
            <a:r>
              <a:rPr lang="en-US" altLang="zh-CN" sz="1800" baseline="30000" dirty="0" smtClean="0">
                <a:solidFill>
                  <a:srgbClr val="FF0000"/>
                </a:solidFill>
              </a:rPr>
              <a:t>-12</a:t>
            </a:r>
            <a:r>
              <a:rPr lang="en-US" altLang="zh-CN" sz="1800" dirty="0" smtClean="0">
                <a:solidFill>
                  <a:srgbClr val="FF0000"/>
                </a:solidFill>
              </a:rPr>
              <a:t> </a:t>
            </a:r>
            <a:r>
              <a:rPr lang="en-US" altLang="zh-CN" sz="1800" dirty="0" err="1">
                <a:solidFill>
                  <a:srgbClr val="FF0000"/>
                </a:solidFill>
              </a:rPr>
              <a:t>μB</a:t>
            </a:r>
            <a:endParaRPr lang="en-US" altLang="zh-CN" sz="1800" dirty="0">
              <a:solidFill>
                <a:srgbClr val="FF0000"/>
              </a:solidFill>
            </a:endParaRPr>
          </a:p>
          <a:p>
            <a:pPr marL="0" indent="0">
              <a:buNone/>
            </a:pPr>
            <a:endParaRPr lang="en-US" altLang="zh-CN" sz="1000" dirty="0" smtClean="0"/>
          </a:p>
          <a:p>
            <a:pPr marL="0" indent="0">
              <a:buNone/>
            </a:pPr>
            <a:r>
              <a:rPr lang="en-US" altLang="zh-CN" sz="1800" dirty="0" smtClean="0"/>
              <a:t>(3) </a:t>
            </a:r>
            <a:r>
              <a:rPr lang="zh-CN" altLang="en-US" sz="1800" dirty="0" smtClean="0"/>
              <a:t>与实验家积极互动，</a:t>
            </a:r>
            <a:r>
              <a:rPr lang="en-US" altLang="zh-CN" sz="1800" dirty="0" smtClean="0"/>
              <a:t>IHEP&amp;BISEE: </a:t>
            </a:r>
            <a:r>
              <a:rPr lang="en-US" altLang="zh-CN" sz="1800" dirty="0" err="1" smtClean="0"/>
              <a:t>Ar</a:t>
            </a:r>
            <a:r>
              <a:rPr lang="zh-CN" altLang="en-US" sz="1800" dirty="0" smtClean="0"/>
              <a:t>；</a:t>
            </a:r>
            <a:r>
              <a:rPr lang="en-US" altLang="zh-CN" sz="1800" dirty="0" smtClean="0"/>
              <a:t>USTC: CaWO</a:t>
            </a:r>
            <a:r>
              <a:rPr lang="en-US" altLang="zh-CN" sz="1800" baseline="-25000" dirty="0" smtClean="0"/>
              <a:t>4</a:t>
            </a:r>
            <a:r>
              <a:rPr lang="zh-CN" altLang="en-US" sz="1800" dirty="0" smtClean="0"/>
              <a:t>；</a:t>
            </a:r>
            <a:r>
              <a:rPr lang="en-US" altLang="zh-CN" sz="1800" dirty="0" err="1" smtClean="0"/>
              <a:t>NaI</a:t>
            </a:r>
            <a:r>
              <a:rPr lang="en-US" altLang="zh-CN" sz="1800" dirty="0" smtClean="0"/>
              <a:t>/</a:t>
            </a:r>
            <a:r>
              <a:rPr lang="en-US" altLang="zh-CN" sz="1800" dirty="0" err="1" smtClean="0"/>
              <a:t>CsI</a:t>
            </a:r>
            <a:r>
              <a:rPr lang="en-US" altLang="zh-CN" sz="1800" dirty="0" smtClean="0"/>
              <a:t> etc. </a:t>
            </a:r>
          </a:p>
        </p:txBody>
      </p:sp>
    </p:spTree>
    <p:extLst>
      <p:ext uri="{BB962C8B-B14F-4D97-AF65-F5344CB8AC3E}">
        <p14:creationId xmlns:p14="http://schemas.microsoft.com/office/powerpoint/2010/main" val="3467139830"/>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3528" y="142852"/>
            <a:ext cx="8607900" cy="714380"/>
          </a:xfrm>
        </p:spPr>
        <p:txBody>
          <a:bodyPr/>
          <a:lstStyle/>
          <a:p>
            <a:pPr algn="just"/>
            <a:r>
              <a:rPr lang="zh-CN" altLang="en-US" sz="3200" kern="1200" dirty="0" smtClean="0"/>
              <a:t>中微子物理热点</a:t>
            </a:r>
            <a:r>
              <a:rPr lang="zh-CN" altLang="en-US" sz="3200" kern="1200" dirty="0"/>
              <a:t>问题</a:t>
            </a:r>
            <a:r>
              <a:rPr lang="zh-CN" altLang="en-US" sz="3200" kern="1200" dirty="0" smtClean="0"/>
              <a:t>：</a:t>
            </a:r>
            <a:r>
              <a:rPr lang="zh-CN" altLang="en-US" sz="2800" kern="1200" dirty="0" smtClean="0">
                <a:solidFill>
                  <a:srgbClr val="FF0000"/>
                </a:solidFill>
              </a:rPr>
              <a:t>反应堆中微子束流与能谱</a:t>
            </a:r>
            <a:endParaRPr lang="zh-CN" altLang="en-US" sz="2800" kern="1200" dirty="0">
              <a:solidFill>
                <a:srgbClr val="FF0000"/>
              </a:solidFill>
            </a:endParaRPr>
          </a:p>
        </p:txBody>
      </p:sp>
      <p:sp>
        <p:nvSpPr>
          <p:cNvPr id="5" name="矩形 4"/>
          <p:cNvSpPr/>
          <p:nvPr/>
        </p:nvSpPr>
        <p:spPr>
          <a:xfrm>
            <a:off x="179512" y="1124744"/>
            <a:ext cx="8568952" cy="400110"/>
          </a:xfrm>
          <a:prstGeom prst="rect">
            <a:avLst/>
          </a:prstGeom>
        </p:spPr>
        <p:txBody>
          <a:bodyPr wrap="square">
            <a:spAutoFit/>
          </a:bodyPr>
          <a:lstStyle/>
          <a:p>
            <a:pPr marL="0" indent="0">
              <a:buNone/>
            </a:pPr>
            <a:r>
              <a:rPr lang="zh-CN" altLang="en-US" sz="2000" b="1" dirty="0" smtClean="0">
                <a:latin typeface="微软雅黑" pitchFamily="34" charset="-122"/>
                <a:ea typeface="微软雅黑" pitchFamily="34" charset="-122"/>
              </a:rPr>
              <a:t>反应堆中微子束流模型的</a:t>
            </a:r>
            <a:r>
              <a:rPr lang="zh-CN" altLang="en-US" sz="2000" b="1" dirty="0" smtClean="0">
                <a:solidFill>
                  <a:srgbClr val="FF0000"/>
                </a:solidFill>
                <a:latin typeface="微软雅黑" pitchFamily="34" charset="-122"/>
                <a:ea typeface="微软雅黑" pitchFamily="34" charset="-122"/>
              </a:rPr>
              <a:t>总事例率</a:t>
            </a:r>
            <a:r>
              <a:rPr lang="zh-CN" altLang="en-US" sz="2000" b="1" dirty="0" smtClean="0">
                <a:latin typeface="微软雅黑" pitchFamily="34" charset="-122"/>
                <a:ea typeface="微软雅黑" pitchFamily="34" charset="-122"/>
              </a:rPr>
              <a:t>和</a:t>
            </a:r>
            <a:r>
              <a:rPr lang="zh-CN" altLang="en-US" sz="2000" b="1" dirty="0" smtClean="0">
                <a:solidFill>
                  <a:srgbClr val="FF0000"/>
                </a:solidFill>
                <a:latin typeface="微软雅黑" pitchFamily="34" charset="-122"/>
                <a:ea typeface="微软雅黑" pitchFamily="34" charset="-122"/>
              </a:rPr>
              <a:t>能谱</a:t>
            </a:r>
            <a:r>
              <a:rPr lang="zh-CN" altLang="en-US" sz="2000" b="1" dirty="0" smtClean="0">
                <a:latin typeface="微软雅黑" pitchFamily="34" charset="-122"/>
                <a:ea typeface="微软雅黑" pitchFamily="34" charset="-122"/>
              </a:rPr>
              <a:t>都和实验测量结果存在偏差</a:t>
            </a:r>
            <a:endParaRPr lang="en-US" altLang="zh-CN" sz="2000" b="1" dirty="0" smtClean="0">
              <a:latin typeface="微软雅黑" pitchFamily="34" charset="-122"/>
              <a:ea typeface="微软雅黑" pitchFamily="34" charset="-122"/>
            </a:endParaRPr>
          </a:p>
        </p:txBody>
      </p:sp>
      <p:pic>
        <p:nvPicPr>
          <p:cNvPr id="6" name="图片 5"/>
          <p:cNvPicPr>
            <a:picLocks noChangeAspect="1"/>
          </p:cNvPicPr>
          <p:nvPr/>
        </p:nvPicPr>
        <p:blipFill>
          <a:blip r:embed="rId2"/>
          <a:stretch>
            <a:fillRect/>
          </a:stretch>
        </p:blipFill>
        <p:spPr>
          <a:xfrm>
            <a:off x="107503" y="4293096"/>
            <a:ext cx="8928991" cy="2220813"/>
          </a:xfrm>
          <a:prstGeom prst="rect">
            <a:avLst/>
          </a:prstGeom>
        </p:spPr>
      </p:pic>
      <p:pic>
        <p:nvPicPr>
          <p:cNvPr id="7" name="图片 6"/>
          <p:cNvPicPr>
            <a:picLocks noChangeAspect="1"/>
          </p:cNvPicPr>
          <p:nvPr/>
        </p:nvPicPr>
        <p:blipFill>
          <a:blip r:embed="rId3"/>
          <a:stretch>
            <a:fillRect/>
          </a:stretch>
        </p:blipFill>
        <p:spPr>
          <a:xfrm>
            <a:off x="107504" y="1628800"/>
            <a:ext cx="6336704" cy="2520280"/>
          </a:xfrm>
          <a:prstGeom prst="rect">
            <a:avLst/>
          </a:prstGeom>
        </p:spPr>
      </p:pic>
      <p:pic>
        <p:nvPicPr>
          <p:cNvPr id="10" name="图片 9"/>
          <p:cNvPicPr>
            <a:picLocks noChangeAspect="1"/>
          </p:cNvPicPr>
          <p:nvPr/>
        </p:nvPicPr>
        <p:blipFill>
          <a:blip r:embed="rId4"/>
          <a:stretch>
            <a:fillRect/>
          </a:stretch>
        </p:blipFill>
        <p:spPr>
          <a:xfrm>
            <a:off x="6516216" y="1628800"/>
            <a:ext cx="2520279" cy="2520280"/>
          </a:xfrm>
          <a:prstGeom prst="rect">
            <a:avLst/>
          </a:prstGeom>
        </p:spPr>
      </p:pic>
      <p:sp>
        <p:nvSpPr>
          <p:cNvPr id="2" name="矩形 1"/>
          <p:cNvSpPr/>
          <p:nvPr/>
        </p:nvSpPr>
        <p:spPr>
          <a:xfrm>
            <a:off x="6588224" y="1628800"/>
            <a:ext cx="1128835" cy="523220"/>
          </a:xfrm>
          <a:prstGeom prst="rect">
            <a:avLst/>
          </a:prstGeom>
        </p:spPr>
        <p:txBody>
          <a:bodyPr wrap="none">
            <a:spAutoFit/>
          </a:bodyPr>
          <a:lstStyle/>
          <a:p>
            <a:r>
              <a:rPr lang="en-US" altLang="zh-CN" sz="1400" b="1" i="1" dirty="0" err="1" smtClean="0"/>
              <a:t>Daya</a:t>
            </a:r>
            <a:r>
              <a:rPr lang="en-US" altLang="zh-CN" sz="1400" b="1" i="1" dirty="0" smtClean="0"/>
              <a:t> Bay</a:t>
            </a:r>
          </a:p>
          <a:p>
            <a:r>
              <a:rPr lang="en-US" altLang="zh-CN" sz="1400" b="1" i="1" dirty="0" smtClean="0"/>
              <a:t>1704.01082</a:t>
            </a:r>
            <a:endParaRPr lang="en-US" altLang="zh-CN" sz="1400" b="1" i="1" dirty="0"/>
          </a:p>
        </p:txBody>
      </p:sp>
      <p:sp>
        <p:nvSpPr>
          <p:cNvPr id="3" name="矩形 2"/>
          <p:cNvSpPr/>
          <p:nvPr/>
        </p:nvSpPr>
        <p:spPr>
          <a:xfrm>
            <a:off x="683568" y="3481263"/>
            <a:ext cx="2008627" cy="307777"/>
          </a:xfrm>
          <a:prstGeom prst="rect">
            <a:avLst/>
          </a:prstGeom>
        </p:spPr>
        <p:txBody>
          <a:bodyPr wrap="none">
            <a:spAutoFit/>
          </a:bodyPr>
          <a:lstStyle/>
          <a:p>
            <a:r>
              <a:rPr lang="en-US" altLang="zh-CN" sz="1400" b="1" i="1" dirty="0"/>
              <a:t>JHEP 1706 (2017) 135</a:t>
            </a:r>
            <a:endParaRPr lang="zh-CN" altLang="en-US" sz="1400" b="1" i="1" dirty="0"/>
          </a:p>
        </p:txBody>
      </p:sp>
    </p:spTree>
    <p:extLst>
      <p:ext uri="{BB962C8B-B14F-4D97-AF65-F5344CB8AC3E}">
        <p14:creationId xmlns:p14="http://schemas.microsoft.com/office/powerpoint/2010/main" val="3292499761"/>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9330</TotalTime>
  <Words>1900</Words>
  <Application>Microsoft Office PowerPoint</Application>
  <PresentationFormat>全屏显示(4:3)</PresentationFormat>
  <Paragraphs>224</Paragraphs>
  <Slides>26</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黑体</vt:lpstr>
      <vt:lpstr>华文新魏</vt:lpstr>
      <vt:lpstr>楷体</vt:lpstr>
      <vt:lpstr>宋体</vt:lpstr>
      <vt:lpstr>微软雅黑</vt:lpstr>
      <vt:lpstr>Arial</vt:lpstr>
      <vt:lpstr>Calibri</vt:lpstr>
      <vt:lpstr>Tahoma</vt:lpstr>
      <vt:lpstr>Times New Roman</vt:lpstr>
      <vt:lpstr>Wingdings</vt:lpstr>
      <vt:lpstr>默认设计模板</vt:lpstr>
      <vt:lpstr>卓越创新中心青年骨干评审 年度工作报告</vt:lpstr>
      <vt:lpstr>个人简介：李玉峰</vt:lpstr>
      <vt:lpstr>2018年工作总结</vt:lpstr>
      <vt:lpstr>2018年工作总结</vt:lpstr>
      <vt:lpstr>中微子物理热点问题：中微子与核子相干散射过程</vt:lpstr>
      <vt:lpstr>中微子与核子相干散射过程：中子半径</vt:lpstr>
      <vt:lpstr>中微子与核子相干散射过程：中微子电磁性质</vt:lpstr>
      <vt:lpstr>国内反应堆中微子相干散射的 Initiatives</vt:lpstr>
      <vt:lpstr>中微子物理热点问题：反应堆中微子束流与能谱</vt:lpstr>
      <vt:lpstr>反应堆中微子束流与能谱：基于实验数据的分析</vt:lpstr>
      <vt:lpstr>反应堆中微子能谱：基于理论计算的分析-1</vt:lpstr>
      <vt:lpstr>反应堆中微子能谱：基于理论计算的分析-2</vt:lpstr>
      <vt:lpstr>针对江门中微子实验的研究工作</vt:lpstr>
      <vt:lpstr>重建超新星中微子能谱</vt:lpstr>
      <vt:lpstr>超新星遗迹中微子的“中性流本底”</vt:lpstr>
      <vt:lpstr>超新星遗迹中微子的“中性流本底”</vt:lpstr>
      <vt:lpstr>地点依赖的地球和大气中微子通量计算</vt:lpstr>
      <vt:lpstr>物理目标：低阈值的B8太阳中微子探测 ？</vt:lpstr>
      <vt:lpstr>惰性中微子全局拟合</vt:lpstr>
      <vt:lpstr>PowerPoint 演示文稿</vt:lpstr>
      <vt:lpstr>Neutrino Electromagnetic Property</vt:lpstr>
      <vt:lpstr>Reactor rate measurements</vt:lpstr>
      <vt:lpstr>PowerPoint 演示文稿</vt:lpstr>
      <vt:lpstr>PowerPoint 演示文稿</vt:lpstr>
      <vt:lpstr>地球中微子模型</vt:lpstr>
      <vt:lpstr>惰性中微子总结</vt:lpstr>
    </vt:vector>
  </TitlesOfParts>
  <Company>soft.netnest.com.cn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软件仓库</dc:creator>
  <cp:lastModifiedBy>IHEP</cp:lastModifiedBy>
  <cp:revision>2119</cp:revision>
  <cp:lastPrinted>2015-06-23T02:46:37Z</cp:lastPrinted>
  <dcterms:created xsi:type="dcterms:W3CDTF">2011-04-13T06:46:14Z</dcterms:created>
  <dcterms:modified xsi:type="dcterms:W3CDTF">2018-11-23T00:38:32Z</dcterms:modified>
</cp:coreProperties>
</file>