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9"/>
  </p:notesMasterIdLst>
  <p:sldIdLst>
    <p:sldId id="321" r:id="rId2"/>
    <p:sldId id="344" r:id="rId3"/>
    <p:sldId id="345" r:id="rId4"/>
    <p:sldId id="370" r:id="rId5"/>
    <p:sldId id="346" r:id="rId6"/>
    <p:sldId id="359" r:id="rId7"/>
    <p:sldId id="371" r:id="rId8"/>
    <p:sldId id="364" r:id="rId9"/>
    <p:sldId id="372" r:id="rId10"/>
    <p:sldId id="365" r:id="rId11"/>
    <p:sldId id="373" r:id="rId12"/>
    <p:sldId id="360" r:id="rId13"/>
    <p:sldId id="361" r:id="rId14"/>
    <p:sldId id="369" r:id="rId15"/>
    <p:sldId id="362" r:id="rId16"/>
    <p:sldId id="363" r:id="rId17"/>
    <p:sldId id="366"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50D62-B0B1-4BF6-ABB8-51DA63D743EF}" type="datetimeFigureOut">
              <a:rPr lang="zh-CN" altLang="en-US" smtClean="0"/>
              <a:pPr/>
              <a:t>2018-11-21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35FA8-6FE6-40F9-9BB1-3FE62D525837}" type="slidenum">
              <a:rPr lang="zh-CN" altLang="en-US" smtClean="0"/>
              <a:pPr/>
              <a:t>‹#›</a:t>
            </a:fld>
            <a:endParaRPr lang="zh-CN" altLang="en-US"/>
          </a:p>
        </p:txBody>
      </p:sp>
    </p:spTree>
    <p:extLst>
      <p:ext uri="{BB962C8B-B14F-4D97-AF65-F5344CB8AC3E}">
        <p14:creationId xmlns:p14="http://schemas.microsoft.com/office/powerpoint/2010/main" val="95843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E7D730C-E0D4-4B1D-B9AC-5F137D7EF67E}" type="slidenum">
              <a:rPr lang="zh-CN" altLang="en-US" smtClean="0"/>
              <a:pPr/>
              <a:t>1</a:t>
            </a:fld>
            <a:endParaRPr lang="zh-CN" altLang="en-US"/>
          </a:p>
        </p:txBody>
      </p:sp>
    </p:spTree>
    <p:extLst>
      <p:ext uri="{BB962C8B-B14F-4D97-AF65-F5344CB8AC3E}">
        <p14:creationId xmlns:p14="http://schemas.microsoft.com/office/powerpoint/2010/main" val="347185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935FA8-6FE6-40F9-9BB1-3FE62D525837}" type="slidenum">
              <a:rPr lang="zh-CN" altLang="en-US" smtClean="0"/>
              <a:pPr/>
              <a:t>4</a:t>
            </a:fld>
            <a:endParaRPr lang="zh-CN" altLang="en-US"/>
          </a:p>
        </p:txBody>
      </p:sp>
    </p:spTree>
    <p:extLst>
      <p:ext uri="{BB962C8B-B14F-4D97-AF65-F5344CB8AC3E}">
        <p14:creationId xmlns:p14="http://schemas.microsoft.com/office/powerpoint/2010/main" val="377993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935FA8-6FE6-40F9-9BB1-3FE62D525837}" type="slidenum">
              <a:rPr lang="zh-CN" altLang="en-US" smtClean="0"/>
              <a:pPr/>
              <a:t>6</a:t>
            </a:fld>
            <a:endParaRPr lang="zh-CN" altLang="en-US"/>
          </a:p>
        </p:txBody>
      </p:sp>
    </p:spTree>
    <p:extLst>
      <p:ext uri="{BB962C8B-B14F-4D97-AF65-F5344CB8AC3E}">
        <p14:creationId xmlns:p14="http://schemas.microsoft.com/office/powerpoint/2010/main" val="264703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935FA8-6FE6-40F9-9BB1-3FE62D525837}" type="slidenum">
              <a:rPr lang="zh-CN" altLang="en-US" smtClean="0"/>
              <a:pPr/>
              <a:t>7</a:t>
            </a:fld>
            <a:endParaRPr lang="zh-CN" altLang="en-US"/>
          </a:p>
        </p:txBody>
      </p:sp>
    </p:spTree>
    <p:extLst>
      <p:ext uri="{BB962C8B-B14F-4D97-AF65-F5344CB8AC3E}">
        <p14:creationId xmlns:p14="http://schemas.microsoft.com/office/powerpoint/2010/main" val="426884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935FA8-6FE6-40F9-9BB1-3FE62D525837}" type="slidenum">
              <a:rPr lang="zh-CN" altLang="en-US" smtClean="0"/>
              <a:pPr/>
              <a:t>12</a:t>
            </a:fld>
            <a:endParaRPr lang="zh-CN" altLang="en-US"/>
          </a:p>
        </p:txBody>
      </p:sp>
    </p:spTree>
    <p:extLst>
      <p:ext uri="{BB962C8B-B14F-4D97-AF65-F5344CB8AC3E}">
        <p14:creationId xmlns:p14="http://schemas.microsoft.com/office/powerpoint/2010/main" val="275089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935FA8-6FE6-40F9-9BB1-3FE62D525837}" type="slidenum">
              <a:rPr lang="zh-CN" altLang="en-US" smtClean="0"/>
              <a:pPr/>
              <a:t>13</a:t>
            </a:fld>
            <a:endParaRPr lang="zh-CN" altLang="en-US"/>
          </a:p>
        </p:txBody>
      </p:sp>
    </p:spTree>
    <p:extLst>
      <p:ext uri="{BB962C8B-B14F-4D97-AF65-F5344CB8AC3E}">
        <p14:creationId xmlns:p14="http://schemas.microsoft.com/office/powerpoint/2010/main" val="35739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0935FA8-6FE6-40F9-9BB1-3FE62D525837}" type="slidenum">
              <a:rPr lang="zh-CN" altLang="en-US" smtClean="0"/>
              <a:pPr/>
              <a:t>15</a:t>
            </a:fld>
            <a:endParaRPr lang="zh-CN" altLang="en-US"/>
          </a:p>
        </p:txBody>
      </p:sp>
    </p:spTree>
    <p:extLst>
      <p:ext uri="{BB962C8B-B14F-4D97-AF65-F5344CB8AC3E}">
        <p14:creationId xmlns:p14="http://schemas.microsoft.com/office/powerpoint/2010/main" val="248825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3999" cy="812803"/>
          </a:xfrm>
          <a:solidFill>
            <a:srgbClr val="D3D3D3"/>
          </a:solidFill>
        </p:spPr>
        <p:txBody>
          <a:bodyPr>
            <a:normAutofit/>
          </a:bodyPr>
          <a:lstStyle>
            <a:lvl1pPr algn="ctr">
              <a:defRPr sz="3600">
                <a:solidFill>
                  <a:srgbClr val="C0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052736"/>
            <a:ext cx="8229600" cy="5073427"/>
          </a:xfrm>
        </p:spPr>
        <p:txBody>
          <a:bodyPr>
            <a:normAutofit/>
          </a:bodyPr>
          <a:lstStyle>
            <a:lvl1pPr>
              <a:defRPr sz="2800">
                <a:solidFill>
                  <a:schemeClr val="tx1"/>
                </a:solidFill>
              </a:defRPr>
            </a:lvl1pPr>
            <a:lvl2pPr>
              <a:defRPr sz="2400">
                <a:solidFill>
                  <a:schemeClr val="tx2"/>
                </a:solidFill>
              </a:defRPr>
            </a:lvl2pPr>
            <a:lvl3pPr>
              <a:defRPr sz="2000">
                <a:solidFill>
                  <a:srgbClr val="0070C0"/>
                </a:solidFill>
              </a:defRPr>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977153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2018/11/23</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707208" y="6489437"/>
            <a:ext cx="442392" cy="365125"/>
          </a:xfrm>
          <a:solidFill>
            <a:schemeClr val="accent1">
              <a:lumMod val="20000"/>
              <a:lumOff val="80000"/>
            </a:schemeClr>
          </a:solidFill>
        </p:spPr>
        <p:txBody>
          <a:bodyPr/>
          <a:lstStyle>
            <a:lvl1pPr>
              <a:defRPr sz="1600"/>
            </a:lvl1pPr>
          </a:lstStyle>
          <a:p>
            <a:fld id="{0C913308-F349-4B6D-A68A-DD1791B4A57B}"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3999" cy="812803"/>
          </a:xfrm>
          <a:solidFill>
            <a:srgbClr val="D3D3D3"/>
          </a:solidFill>
        </p:spPr>
        <p:txBody>
          <a:bodyPr>
            <a:normAutofit/>
          </a:bodyPr>
          <a:lstStyle>
            <a:lvl1pPr algn="ctr">
              <a:defRPr sz="3600">
                <a:solidFill>
                  <a:srgbClr val="C0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052736"/>
            <a:ext cx="8229600" cy="5073427"/>
          </a:xfrm>
        </p:spPr>
        <p:txBody>
          <a:bodyPr>
            <a:normAutofit/>
          </a:bodyPr>
          <a:lstStyle>
            <a:lvl1pPr>
              <a:defRPr sz="2800">
                <a:solidFill>
                  <a:schemeClr val="tx1"/>
                </a:solidFill>
              </a:defRPr>
            </a:lvl1pPr>
            <a:lvl2pPr>
              <a:defRPr sz="2400">
                <a:solidFill>
                  <a:schemeClr val="tx2"/>
                </a:solidFill>
              </a:defRPr>
            </a:lvl2pPr>
            <a:lvl3pPr>
              <a:defRPr sz="2000">
                <a:solidFill>
                  <a:srgbClr val="0070C0"/>
                </a:solidFill>
              </a:defRPr>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2018/11/23</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2018/11/23</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2018/11/23</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2018/11/23</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2018/11/23</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162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0" y="7510"/>
            <a:ext cx="9144000" cy="829202"/>
          </a:xfrm>
          <a:prstGeom prst="rect">
            <a:avLst/>
          </a:prstGeom>
          <a:solidFill>
            <a:schemeClr val="accent1">
              <a:lumMod val="20000"/>
              <a:lumOff val="80000"/>
            </a:schemeClr>
          </a:solid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908720"/>
            <a:ext cx="8229600" cy="514543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ltLang="zh-CN" smtClean="0"/>
              <a:t>2018/11/23</a:t>
            </a:r>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97074" y="6525344"/>
            <a:ext cx="442252" cy="334213"/>
          </a:xfrm>
          <a:prstGeom prst="rect">
            <a:avLst/>
          </a:prstGeom>
          <a:solidFill>
            <a:schemeClr val="accent1">
              <a:lumMod val="20000"/>
              <a:lumOff val="80000"/>
            </a:schemeClr>
          </a:solidFill>
        </p:spPr>
        <p:txBody>
          <a:bodyPr vert="horz" lIns="91440" tIns="45720" rIns="91440" bIns="45720" rtlCol="0" anchor="ctr"/>
          <a:lstStyle>
            <a:lvl1pPr algn="ctr">
              <a:defRPr sz="1400">
                <a:solidFill>
                  <a:schemeClr val="tx1"/>
                </a:solidFill>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828"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iming>
    <p:tnLst>
      <p:par>
        <p:cTn id="1" dur="indefinite" restart="never" nodeType="tmRoot"/>
      </p:par>
    </p:tnLst>
  </p:timing>
  <p:hf hdr="0" ftr="0"/>
  <p:txStyles>
    <p:titleStyle>
      <a:lvl1pPr algn="ctr" defTabSz="914400" rtl="0" eaLnBrk="1" latinLnBrk="0" hangingPunct="1">
        <a:spcBef>
          <a:spcPct val="0"/>
        </a:spcBef>
        <a:buNone/>
        <a:defRPr sz="4000" b="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FF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43608" y="2060848"/>
            <a:ext cx="7128792" cy="1470025"/>
          </a:xfrm>
        </p:spPr>
        <p:txBody>
          <a:bodyPr/>
          <a:lstStyle/>
          <a:p>
            <a:r>
              <a:rPr lang="en-US" altLang="zh-CN" dirty="0" smtClean="0"/>
              <a:t>2019</a:t>
            </a:r>
            <a:r>
              <a:rPr lang="zh-CN" altLang="en-US" dirty="0"/>
              <a:t>年粒子物理卓越中心</a:t>
            </a:r>
            <a:r>
              <a:rPr lang="zh-CN" altLang="en-US" dirty="0" smtClean="0"/>
              <a:t>青年拔尖人才奖评审报告</a:t>
            </a:r>
            <a:endParaRPr lang="zh-CN" altLang="en-US" dirty="0"/>
          </a:p>
        </p:txBody>
      </p:sp>
      <p:sp>
        <p:nvSpPr>
          <p:cNvPr id="3" name="副标题 2"/>
          <p:cNvSpPr>
            <a:spLocks noGrp="1"/>
          </p:cNvSpPr>
          <p:nvPr>
            <p:ph type="subTitle" idx="1"/>
          </p:nvPr>
        </p:nvSpPr>
        <p:spPr/>
        <p:txBody>
          <a:bodyPr/>
          <a:lstStyle/>
          <a:p>
            <a:r>
              <a:rPr lang="zh-CN" altLang="en-US" dirty="0" smtClean="0"/>
              <a:t>占</a:t>
            </a:r>
            <a:r>
              <a:rPr lang="zh-CN" altLang="en-US" dirty="0" smtClean="0"/>
              <a:t>亮</a:t>
            </a:r>
            <a:endParaRPr lang="en-US" altLang="zh-CN" dirty="0"/>
          </a:p>
          <a:p>
            <a:r>
              <a:rPr lang="zh-CN" altLang="en-US" dirty="0" smtClean="0"/>
              <a:t>中国科学院高能物理研究所</a:t>
            </a:r>
            <a:endParaRPr lang="en-US" altLang="zh-CN" dirty="0" smtClean="0"/>
          </a:p>
          <a:p>
            <a:r>
              <a:rPr lang="en-US" altLang="zh-CN" dirty="0" smtClean="0"/>
              <a:t>2018</a:t>
            </a:r>
            <a:r>
              <a:rPr lang="zh-CN" altLang="en-US" dirty="0" smtClean="0"/>
              <a:t>年</a:t>
            </a:r>
            <a:r>
              <a:rPr lang="en-US" altLang="zh-CN" dirty="0" smtClean="0"/>
              <a:t>11</a:t>
            </a:r>
            <a:r>
              <a:rPr lang="zh-CN" altLang="en-US" dirty="0" smtClean="0"/>
              <a:t>月</a:t>
            </a:r>
            <a:r>
              <a:rPr lang="en-US" altLang="zh-CN" dirty="0" smtClean="0"/>
              <a:t>23</a:t>
            </a:r>
            <a:r>
              <a:rPr lang="zh-CN" altLang="en-US" dirty="0" smtClean="0"/>
              <a:t>日</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a:t>
            </a:fld>
            <a:endParaRPr lang="zh-CN" altLang="en-US" dirty="0"/>
          </a:p>
        </p:txBody>
      </p:sp>
    </p:spTree>
    <p:extLst>
      <p:ext uri="{BB962C8B-B14F-4D97-AF65-F5344CB8AC3E}">
        <p14:creationId xmlns:p14="http://schemas.microsoft.com/office/powerpoint/2010/main" val="3692936548"/>
      </p:ext>
    </p:extLst>
  </p:cSld>
  <p:clrMapOvr>
    <a:masterClrMapping/>
  </p:clrMapOvr>
  <mc:AlternateContent xmlns:mc="http://schemas.openxmlformats.org/markup-compatibility/2006" xmlns:p14="http://schemas.microsoft.com/office/powerpoint/2010/main">
    <mc:Choice Requires="p14">
      <p:transition spd="slow" p14:dur="2000" advTm="3511"/>
    </mc:Choice>
    <mc:Fallback xmlns="">
      <p:transition spd="slow" advTm="35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反应堆监测</a:t>
            </a:r>
            <a:endParaRPr lang="zh-CN" altLang="en-US" dirty="0"/>
          </a:p>
        </p:txBody>
      </p:sp>
      <p:sp>
        <p:nvSpPr>
          <p:cNvPr id="3" name="内容占位符 2"/>
          <p:cNvSpPr>
            <a:spLocks noGrp="1"/>
          </p:cNvSpPr>
          <p:nvPr>
            <p:ph idx="1"/>
          </p:nvPr>
        </p:nvSpPr>
        <p:spPr>
          <a:xfrm>
            <a:off x="457200" y="1052737"/>
            <a:ext cx="8229600" cy="1656184"/>
          </a:xfrm>
        </p:spPr>
        <p:txBody>
          <a:bodyPr>
            <a:normAutofit fontScale="92500" lnSpcReduction="10000"/>
          </a:bodyPr>
          <a:lstStyle/>
          <a:p>
            <a:r>
              <a:rPr lang="zh-CN" altLang="en-US" sz="2000" dirty="0" smtClean="0"/>
              <a:t>中微子探测器测量反应堆流强和能谱技术，可以用于反应堆堆外监测。</a:t>
            </a:r>
            <a:endParaRPr lang="en-US" altLang="zh-CN" sz="2000" dirty="0" smtClean="0"/>
          </a:p>
          <a:p>
            <a:r>
              <a:rPr lang="zh-CN" altLang="en-US" sz="2000" dirty="0" smtClean="0"/>
              <a:t>国际原子能机构希望利用中微子探测器监测反应堆内燃料是否被非法转移，比如用于核武器原料。</a:t>
            </a:r>
            <a:endParaRPr lang="en-US" altLang="zh-CN" sz="2000" dirty="0" smtClean="0"/>
          </a:p>
          <a:p>
            <a:r>
              <a:rPr lang="zh-CN" altLang="en-US" sz="2000" dirty="0" smtClean="0"/>
              <a:t>参加了中微子探测器用于朝鲜无核化可能方案研究</a:t>
            </a:r>
            <a:endParaRPr lang="en-US" altLang="zh-CN" sz="2000" dirty="0" smtClean="0"/>
          </a:p>
          <a:p>
            <a:pPr lvl="1"/>
            <a:r>
              <a:rPr lang="zh-CN" altLang="en-US" sz="1800" dirty="0" smtClean="0"/>
              <a:t>参加工作组讨论和会议，修改文章</a:t>
            </a:r>
            <a:r>
              <a:rPr lang="en-US" altLang="zh-CN" sz="1800" dirty="0" smtClean="0"/>
              <a:t>(20</a:t>
            </a:r>
            <a:r>
              <a:rPr lang="zh-CN" altLang="en-US" sz="1800" dirty="0" smtClean="0"/>
              <a:t>名作者</a:t>
            </a:r>
            <a:r>
              <a:rPr lang="en-US" altLang="zh-CN" sz="1800" dirty="0" smtClean="0"/>
              <a:t>)</a:t>
            </a:r>
          </a:p>
          <a:p>
            <a:pPr lvl="1"/>
            <a:endParaRPr lang="en-US" altLang="zh-CN" sz="1800" dirty="0" smtClean="0"/>
          </a:p>
          <a:p>
            <a:endParaRPr lang="en-US" altLang="zh-CN" dirty="0" smtClean="0"/>
          </a:p>
          <a:p>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a:p>
        </p:txBody>
      </p:sp>
      <p:pic>
        <p:nvPicPr>
          <p:cNvPr id="6" name="图片 5"/>
          <p:cNvPicPr>
            <a:picLocks noChangeAspect="1"/>
          </p:cNvPicPr>
          <p:nvPr/>
        </p:nvPicPr>
        <p:blipFill>
          <a:blip r:embed="rId2"/>
          <a:stretch>
            <a:fillRect/>
          </a:stretch>
        </p:blipFill>
        <p:spPr>
          <a:xfrm>
            <a:off x="290511" y="4749924"/>
            <a:ext cx="8562975" cy="2095500"/>
          </a:xfrm>
          <a:prstGeom prst="rect">
            <a:avLst/>
          </a:prstGeom>
        </p:spPr>
      </p:pic>
      <p:sp>
        <p:nvSpPr>
          <p:cNvPr id="7" name="矩形 6"/>
          <p:cNvSpPr/>
          <p:nvPr/>
        </p:nvSpPr>
        <p:spPr>
          <a:xfrm>
            <a:off x="4788024" y="6538912"/>
            <a:ext cx="864096" cy="306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1115616" y="2656017"/>
            <a:ext cx="6658322" cy="2093907"/>
          </a:xfrm>
          <a:prstGeom prst="rect">
            <a:avLst/>
          </a:prstGeom>
        </p:spPr>
      </p:pic>
      <p:sp>
        <p:nvSpPr>
          <p:cNvPr id="9" name="文本框 8"/>
          <p:cNvSpPr txBox="1"/>
          <p:nvPr/>
        </p:nvSpPr>
        <p:spPr>
          <a:xfrm>
            <a:off x="3995936" y="2853806"/>
            <a:ext cx="2738250" cy="369332"/>
          </a:xfrm>
          <a:prstGeom prst="rect">
            <a:avLst/>
          </a:prstGeom>
          <a:solidFill>
            <a:schemeClr val="bg2"/>
          </a:solidFill>
        </p:spPr>
        <p:txBody>
          <a:bodyPr wrap="none" rtlCol="0">
            <a:spAutoFit/>
          </a:bodyPr>
          <a:lstStyle/>
          <a:p>
            <a:r>
              <a:rPr lang="en-US" altLang="zh-CN" dirty="0" smtClean="0"/>
              <a:t>Science</a:t>
            </a:r>
            <a:r>
              <a:rPr lang="zh-CN" altLang="en-US" dirty="0" smtClean="0"/>
              <a:t>上发表的一篇短信</a:t>
            </a:r>
            <a:endParaRPr lang="zh-CN" altLang="en-US" dirty="0"/>
          </a:p>
        </p:txBody>
      </p:sp>
      <p:sp>
        <p:nvSpPr>
          <p:cNvPr id="10" name="文本框 9"/>
          <p:cNvSpPr txBox="1"/>
          <p:nvPr/>
        </p:nvSpPr>
        <p:spPr>
          <a:xfrm>
            <a:off x="4024950" y="4827460"/>
            <a:ext cx="2680221" cy="369332"/>
          </a:xfrm>
          <a:prstGeom prst="rect">
            <a:avLst/>
          </a:prstGeom>
          <a:solidFill>
            <a:schemeClr val="bg2"/>
          </a:solidFill>
        </p:spPr>
        <p:txBody>
          <a:bodyPr wrap="none" rtlCol="0">
            <a:spAutoFit/>
          </a:bodyPr>
          <a:lstStyle/>
          <a:p>
            <a:r>
              <a:rPr lang="zh-CN" altLang="en-US" dirty="0" smtClean="0"/>
              <a:t>相应学术论文已投</a:t>
            </a:r>
            <a:r>
              <a:rPr lang="en-US" altLang="zh-CN" dirty="0" smtClean="0"/>
              <a:t>Nature</a:t>
            </a:r>
            <a:endParaRPr lang="zh-CN" altLang="en-US" dirty="0"/>
          </a:p>
        </p:txBody>
      </p:sp>
      <p:sp>
        <p:nvSpPr>
          <p:cNvPr id="11" name="矩形 10"/>
          <p:cNvSpPr/>
          <p:nvPr/>
        </p:nvSpPr>
        <p:spPr>
          <a:xfrm>
            <a:off x="1979712" y="3861048"/>
            <a:ext cx="62099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8920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利用数据库计算中微子能谱</a:t>
            </a:r>
            <a:endParaRPr lang="zh-CN" altLang="en-US" dirty="0"/>
          </a:p>
        </p:txBody>
      </p:sp>
      <p:sp>
        <p:nvSpPr>
          <p:cNvPr id="3" name="内容占位符 2"/>
          <p:cNvSpPr>
            <a:spLocks noGrp="1"/>
          </p:cNvSpPr>
          <p:nvPr>
            <p:ph idx="1"/>
          </p:nvPr>
        </p:nvSpPr>
        <p:spPr/>
        <p:txBody>
          <a:bodyPr/>
          <a:lstStyle/>
          <a:p>
            <a:r>
              <a:rPr lang="zh-CN" altLang="en-US" dirty="0" smtClean="0"/>
              <a:t>联合华北电力大学马续波，华东师范安丰鹏等，利用核数据库计算反应堆中微子能谱。</a:t>
            </a:r>
            <a:endParaRPr lang="en-US" altLang="zh-CN" dirty="0" smtClean="0"/>
          </a:p>
          <a:p>
            <a:r>
              <a:rPr lang="zh-CN" altLang="en-US" dirty="0" smtClean="0"/>
              <a:t>计算中微子谱微结构</a:t>
            </a:r>
            <a:r>
              <a:rPr lang="en-US" altLang="zh-CN" dirty="0" smtClean="0">
                <a:sym typeface="Wingdings" panose="05000000000000000000" pitchFamily="2" charset="2"/>
              </a:rPr>
              <a:t></a:t>
            </a:r>
            <a:r>
              <a:rPr lang="zh-CN" altLang="en-US" dirty="0" smtClean="0">
                <a:sym typeface="Wingdings" panose="05000000000000000000" pitchFamily="2" charset="2"/>
              </a:rPr>
              <a:t>江门实验可能的误差来源</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11</a:t>
            </a:fld>
            <a:endParaRPr lang="zh-CN" altLang="en-US"/>
          </a:p>
        </p:txBody>
      </p:sp>
      <p:pic>
        <p:nvPicPr>
          <p:cNvPr id="6" name="图片 5"/>
          <p:cNvPicPr>
            <a:picLocks noChangeAspect="1"/>
          </p:cNvPicPr>
          <p:nvPr/>
        </p:nvPicPr>
        <p:blipFill>
          <a:blip r:embed="rId2"/>
          <a:stretch>
            <a:fillRect/>
          </a:stretch>
        </p:blipFill>
        <p:spPr>
          <a:xfrm>
            <a:off x="179512" y="4809061"/>
            <a:ext cx="8591550" cy="1847850"/>
          </a:xfrm>
          <a:prstGeom prst="rect">
            <a:avLst/>
          </a:prstGeom>
        </p:spPr>
      </p:pic>
      <p:sp>
        <p:nvSpPr>
          <p:cNvPr id="7" name="矩形 6"/>
          <p:cNvSpPr/>
          <p:nvPr/>
        </p:nvSpPr>
        <p:spPr>
          <a:xfrm>
            <a:off x="1547664" y="6126162"/>
            <a:ext cx="792088" cy="230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539552" y="2564454"/>
            <a:ext cx="3203740" cy="2224498"/>
          </a:xfrm>
          <a:prstGeom prst="rect">
            <a:avLst/>
          </a:prstGeom>
        </p:spPr>
      </p:pic>
      <p:sp>
        <p:nvSpPr>
          <p:cNvPr id="9" name="文本框 9"/>
          <p:cNvSpPr txBox="1"/>
          <p:nvPr/>
        </p:nvSpPr>
        <p:spPr>
          <a:xfrm>
            <a:off x="1006988" y="4120882"/>
            <a:ext cx="2423933"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By Liang Zhan, Xubo Ma</a:t>
            </a:r>
            <a:endParaRPr lang="zh-CN" altLang="en-US" dirty="0"/>
          </a:p>
        </p:txBody>
      </p:sp>
      <p:sp>
        <p:nvSpPr>
          <p:cNvPr id="10" name="文本框 9"/>
          <p:cNvSpPr txBox="1"/>
          <p:nvPr/>
        </p:nvSpPr>
        <p:spPr>
          <a:xfrm>
            <a:off x="3995936" y="2667423"/>
            <a:ext cx="4464496" cy="163121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t>中微子谱有微结构，但是利用数据库无法精确计算和得到可靠误差</a:t>
            </a:r>
            <a:endParaRPr lang="en-US" altLang="zh-CN" sz="2000" dirty="0" smtClean="0"/>
          </a:p>
          <a:p>
            <a:pPr marL="342900" indent="-342900">
              <a:buFont typeface="Arial" panose="020B0604020202020204" pitchFamily="34" charset="0"/>
              <a:buChar char="•"/>
            </a:pPr>
            <a:r>
              <a:rPr lang="zh-CN" altLang="en-US" sz="2000" dirty="0" smtClean="0"/>
              <a:t>江门近点实验的物理目标之一：精确测量的中微子谱结构，消除数据库依赖的不确定性。</a:t>
            </a:r>
            <a:endParaRPr lang="zh-CN" altLang="en-US" sz="2000" dirty="0"/>
          </a:p>
        </p:txBody>
      </p:sp>
    </p:spTree>
    <p:extLst>
      <p:ext uri="{BB962C8B-B14F-4D97-AF65-F5344CB8AC3E}">
        <p14:creationId xmlns:p14="http://schemas.microsoft.com/office/powerpoint/2010/main" val="851613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a:t>联合分析提高</a:t>
            </a:r>
            <a:r>
              <a:rPr lang="zh-CN" altLang="en-US" dirty="0" smtClean="0"/>
              <a:t>江门灵敏度</a:t>
            </a:r>
            <a:endParaRPr lang="zh-CN" altLang="en-US" dirty="0"/>
          </a:p>
        </p:txBody>
      </p:sp>
      <p:sp>
        <p:nvSpPr>
          <p:cNvPr id="3" name="内容占位符 2"/>
          <p:cNvSpPr>
            <a:spLocks noGrp="1"/>
          </p:cNvSpPr>
          <p:nvPr>
            <p:ph idx="1"/>
          </p:nvPr>
        </p:nvSpPr>
        <p:spPr>
          <a:xfrm>
            <a:off x="457200" y="1052737"/>
            <a:ext cx="4999046" cy="3315099"/>
          </a:xfrm>
        </p:spPr>
        <p:txBody>
          <a:bodyPr>
            <a:normAutofit/>
          </a:bodyPr>
          <a:lstStyle/>
          <a:p>
            <a:r>
              <a:rPr lang="zh-CN" altLang="en-US" sz="2400" dirty="0" smtClean="0"/>
              <a:t>提出联合</a:t>
            </a:r>
            <a:r>
              <a:rPr lang="zh-CN" altLang="en-US" sz="2400" dirty="0" smtClean="0"/>
              <a:t>分析的</a:t>
            </a:r>
            <a:r>
              <a:rPr lang="zh-CN" altLang="en-US" sz="2400" dirty="0" smtClean="0"/>
              <a:t>可能方案</a:t>
            </a:r>
            <a:endParaRPr lang="en-US" altLang="zh-CN" sz="2400" dirty="0" smtClean="0"/>
          </a:p>
          <a:p>
            <a:pPr lvl="1"/>
            <a:r>
              <a:rPr lang="zh-CN" altLang="en-US" sz="2000" dirty="0" smtClean="0"/>
              <a:t>小联合：</a:t>
            </a:r>
            <a:r>
              <a:rPr lang="en-US" altLang="zh-CN" sz="2000" dirty="0" smtClean="0"/>
              <a:t>JUNO+</a:t>
            </a:r>
            <a:r>
              <a:rPr lang="zh-CN" altLang="en-US" sz="2000" dirty="0" smtClean="0"/>
              <a:t>大亚湾</a:t>
            </a:r>
            <a:r>
              <a:rPr lang="en-US" altLang="zh-CN" sz="2000" dirty="0" smtClean="0"/>
              <a:t>+JUNO</a:t>
            </a:r>
            <a:r>
              <a:rPr lang="zh-CN" altLang="en-US" sz="2000" dirty="0" smtClean="0"/>
              <a:t>近点</a:t>
            </a:r>
            <a:endParaRPr lang="en-US" altLang="zh-CN" sz="2000" dirty="0" smtClean="0"/>
          </a:p>
          <a:p>
            <a:pPr lvl="1"/>
            <a:r>
              <a:rPr lang="zh-CN" altLang="en-US" sz="2000" dirty="0" smtClean="0"/>
              <a:t>大联合</a:t>
            </a:r>
            <a:r>
              <a:rPr lang="zh-CN" altLang="en-US" sz="2000" dirty="0"/>
              <a:t>：</a:t>
            </a:r>
            <a:r>
              <a:rPr lang="en-US" altLang="zh-CN" sz="2000" dirty="0"/>
              <a:t>JUNO+</a:t>
            </a:r>
            <a:r>
              <a:rPr lang="zh-CN" altLang="en-US" sz="2000" dirty="0"/>
              <a:t>大气中微子实验</a:t>
            </a:r>
            <a:r>
              <a:rPr lang="en-US" altLang="zh-CN" sz="2000" dirty="0"/>
              <a:t>+</a:t>
            </a:r>
            <a:r>
              <a:rPr lang="zh-CN" altLang="en-US" sz="2000" dirty="0"/>
              <a:t>加速器中微子</a:t>
            </a:r>
            <a:r>
              <a:rPr lang="zh-CN" altLang="en-US" sz="2000" dirty="0" smtClean="0"/>
              <a:t>实验</a:t>
            </a:r>
            <a:endParaRPr lang="en-US" altLang="zh-CN" sz="2000" dirty="0" smtClean="0"/>
          </a:p>
          <a:p>
            <a:r>
              <a:rPr lang="zh-CN" altLang="en-US" sz="2400" dirty="0"/>
              <a:t>大亚湾</a:t>
            </a:r>
            <a:r>
              <a:rPr lang="zh-CN" altLang="en-US" sz="2400" dirty="0" smtClean="0"/>
              <a:t>实验精确能谱数据用于江门实验（ “虚拟近点”</a:t>
            </a:r>
            <a:r>
              <a:rPr lang="zh-CN" altLang="en-US" sz="2400" dirty="0"/>
              <a:t> ）</a:t>
            </a:r>
            <a:endParaRPr lang="en-US" altLang="zh-CN" sz="2400" dirty="0"/>
          </a:p>
          <a:p>
            <a:r>
              <a:rPr lang="zh-CN" altLang="en-US" sz="2400" dirty="0"/>
              <a:t>研究的关键点：两个实验非全同的探测器，系统误差部分关联</a:t>
            </a:r>
            <a:r>
              <a:rPr lang="zh-CN" altLang="en-US" sz="2400" dirty="0" smtClean="0"/>
              <a:t>。</a:t>
            </a:r>
            <a:endParaRPr lang="en-US" altLang="zh-CN" sz="2400" dirty="0"/>
          </a:p>
          <a:p>
            <a:pPr>
              <a:buFontTx/>
              <a:buChar char="-"/>
            </a:pP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dirty="0"/>
          </a:p>
        </p:txBody>
      </p:sp>
      <p:sp>
        <p:nvSpPr>
          <p:cNvPr id="5" name="灯片编号占位符 4"/>
          <p:cNvSpPr>
            <a:spLocks noGrp="1"/>
          </p:cNvSpPr>
          <p:nvPr>
            <p:ph type="sldNum" sz="quarter" idx="12"/>
          </p:nvPr>
        </p:nvSpPr>
        <p:spPr/>
        <p:txBody>
          <a:bodyPr/>
          <a:lstStyle/>
          <a:p>
            <a:fld id="{AA2695BD-B95B-487E-884A-720EFFC8E1E5}" type="slidenum">
              <a:rPr lang="zh-CN" altLang="en-US" smtClean="0"/>
              <a:t>12</a:t>
            </a:fld>
            <a:endParaRPr lang="zh-CN" altLang="en-US"/>
          </a:p>
        </p:txBody>
      </p:sp>
      <p:pic>
        <p:nvPicPr>
          <p:cNvPr id="6" name="图片 5"/>
          <p:cNvPicPr>
            <a:picLocks noChangeAspect="1"/>
          </p:cNvPicPr>
          <p:nvPr/>
        </p:nvPicPr>
        <p:blipFill>
          <a:blip r:embed="rId3"/>
          <a:stretch>
            <a:fillRect/>
          </a:stretch>
        </p:blipFill>
        <p:spPr>
          <a:xfrm>
            <a:off x="5457899" y="1371601"/>
            <a:ext cx="3686101" cy="2324481"/>
          </a:xfrm>
          <a:prstGeom prst="rect">
            <a:avLst/>
          </a:prstGeom>
        </p:spPr>
      </p:pic>
      <p:pic>
        <p:nvPicPr>
          <p:cNvPr id="7" name="图片 6"/>
          <p:cNvPicPr>
            <a:picLocks noChangeAspect="1"/>
          </p:cNvPicPr>
          <p:nvPr/>
        </p:nvPicPr>
        <p:blipFill>
          <a:blip r:embed="rId4"/>
          <a:stretch>
            <a:fillRect/>
          </a:stretch>
        </p:blipFill>
        <p:spPr>
          <a:xfrm>
            <a:off x="231871" y="4652770"/>
            <a:ext cx="5065817" cy="1193210"/>
          </a:xfrm>
          <a:prstGeom prst="rect">
            <a:avLst/>
          </a:prstGeom>
        </p:spPr>
      </p:pic>
      <p:pic>
        <p:nvPicPr>
          <p:cNvPr id="9" name="图片 8"/>
          <p:cNvPicPr>
            <a:picLocks noChangeAspect="1"/>
          </p:cNvPicPr>
          <p:nvPr/>
        </p:nvPicPr>
        <p:blipFill>
          <a:blip r:embed="rId5"/>
          <a:stretch>
            <a:fillRect/>
          </a:stretch>
        </p:blipFill>
        <p:spPr>
          <a:xfrm>
            <a:off x="5456246" y="3902008"/>
            <a:ext cx="3650454" cy="2694735"/>
          </a:xfrm>
          <a:prstGeom prst="rect">
            <a:avLst/>
          </a:prstGeom>
        </p:spPr>
      </p:pic>
      <p:sp>
        <p:nvSpPr>
          <p:cNvPr id="10" name="下箭头 9"/>
          <p:cNvSpPr/>
          <p:nvPr/>
        </p:nvSpPr>
        <p:spPr>
          <a:xfrm>
            <a:off x="7489371" y="4114800"/>
            <a:ext cx="163286" cy="195942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226630" y="4408714"/>
            <a:ext cx="1261884" cy="307777"/>
          </a:xfrm>
          <a:prstGeom prst="rect">
            <a:avLst/>
          </a:prstGeom>
          <a:solidFill>
            <a:schemeClr val="bg2"/>
          </a:solidFill>
        </p:spPr>
        <p:txBody>
          <a:bodyPr wrap="none" rtlCol="0">
            <a:spAutoFit/>
          </a:bodyPr>
          <a:lstStyle/>
          <a:p>
            <a:r>
              <a:rPr lang="zh-CN" altLang="en-US" sz="1400" dirty="0" smtClean="0"/>
              <a:t>能量分辨变好</a:t>
            </a:r>
            <a:endParaRPr lang="zh-CN" altLang="en-US" sz="1400" dirty="0"/>
          </a:p>
        </p:txBody>
      </p:sp>
      <p:sp>
        <p:nvSpPr>
          <p:cNvPr id="12" name="文本框 11"/>
          <p:cNvSpPr txBox="1"/>
          <p:nvPr/>
        </p:nvSpPr>
        <p:spPr>
          <a:xfrm>
            <a:off x="2149489" y="6227411"/>
            <a:ext cx="3409908" cy="369332"/>
          </a:xfrm>
          <a:prstGeom prst="rect">
            <a:avLst/>
          </a:prstGeom>
          <a:solidFill>
            <a:schemeClr val="accent1"/>
          </a:solidFill>
        </p:spPr>
        <p:txBody>
          <a:bodyPr wrap="none" rtlCol="0">
            <a:spAutoFit/>
          </a:bodyPr>
          <a:lstStyle/>
          <a:p>
            <a:r>
              <a:rPr lang="zh-CN" altLang="en-US" dirty="0" smtClean="0"/>
              <a:t>基金委</a:t>
            </a:r>
            <a:r>
              <a:rPr lang="zh-CN" altLang="en-US" dirty="0"/>
              <a:t>面上</a:t>
            </a:r>
            <a:r>
              <a:rPr lang="zh-CN" altLang="en-US" dirty="0" smtClean="0"/>
              <a:t>项目</a:t>
            </a:r>
            <a:r>
              <a:rPr lang="en-US" altLang="zh-CN" dirty="0" smtClean="0"/>
              <a:t>(</a:t>
            </a:r>
            <a:r>
              <a:rPr lang="en-US" altLang="zh-CN" dirty="0"/>
              <a:t>2018-2021</a:t>
            </a:r>
            <a:r>
              <a:rPr lang="en-US" altLang="zh-CN" dirty="0" smtClean="0"/>
              <a:t>)</a:t>
            </a:r>
            <a:r>
              <a:rPr lang="zh-CN" altLang="en-US" dirty="0" smtClean="0"/>
              <a:t>支持</a:t>
            </a:r>
            <a:endParaRPr lang="zh-CN" altLang="en-US" dirty="0"/>
          </a:p>
        </p:txBody>
      </p:sp>
    </p:spTree>
    <p:extLst>
      <p:ext uri="{BB962C8B-B14F-4D97-AF65-F5344CB8AC3E}">
        <p14:creationId xmlns:p14="http://schemas.microsoft.com/office/powerpoint/2010/main" val="256224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8682" y="908721"/>
            <a:ext cx="8501789" cy="3311946"/>
          </a:xfrm>
        </p:spPr>
        <p:txBody>
          <a:bodyPr>
            <a:normAutofit fontScale="92500" lnSpcReduction="10000"/>
          </a:bodyPr>
          <a:lstStyle/>
          <a:p>
            <a:r>
              <a:rPr lang="zh-CN" altLang="en-US" sz="2400" dirty="0" smtClean="0"/>
              <a:t>方案研究：</a:t>
            </a:r>
            <a:r>
              <a:rPr lang="en-US" altLang="zh-CN" sz="2400" dirty="0" smtClean="0"/>
              <a:t>GasTPC</a:t>
            </a:r>
            <a:r>
              <a:rPr lang="zh-CN" altLang="en-US" sz="2400" dirty="0" smtClean="0"/>
              <a:t>探测器液</a:t>
            </a:r>
            <a:r>
              <a:rPr lang="zh-CN" altLang="en-US" sz="2400" dirty="0" smtClean="0"/>
              <a:t>闪</a:t>
            </a:r>
            <a:r>
              <a:rPr lang="zh-CN" altLang="en-US" sz="2400" dirty="0" smtClean="0"/>
              <a:t>探测器</a:t>
            </a:r>
            <a:r>
              <a:rPr lang="zh-CN" altLang="en-US" sz="2400" dirty="0" smtClean="0"/>
              <a:t>物理</a:t>
            </a:r>
            <a:r>
              <a:rPr lang="zh-CN" altLang="en-US" sz="2400" dirty="0"/>
              <a:t>目标</a:t>
            </a:r>
            <a:endParaRPr lang="en-US" altLang="zh-CN" sz="2400" dirty="0"/>
          </a:p>
          <a:p>
            <a:pPr lvl="1"/>
            <a:r>
              <a:rPr lang="zh-CN" altLang="en-US" sz="2100" dirty="0"/>
              <a:t>测量能谱微结构，为</a:t>
            </a:r>
            <a:r>
              <a:rPr lang="zh-CN" altLang="en-US" sz="2100" dirty="0" smtClean="0"/>
              <a:t>江门实验提供</a:t>
            </a:r>
            <a:r>
              <a:rPr lang="zh-CN" altLang="en-US" sz="2100" dirty="0"/>
              <a:t>输入</a:t>
            </a:r>
            <a:endParaRPr lang="en-US" altLang="zh-CN" sz="2100" dirty="0"/>
          </a:p>
          <a:p>
            <a:pPr lvl="1"/>
            <a:r>
              <a:rPr lang="zh-CN" altLang="en-US" sz="2100" dirty="0">
                <a:sym typeface="Wingdings" panose="05000000000000000000" pitchFamily="2" charset="2"/>
              </a:rPr>
              <a:t>提供额外数据，研究中微子谱反常</a:t>
            </a:r>
            <a:r>
              <a:rPr lang="zh-CN" altLang="en-US" sz="2100" dirty="0" smtClean="0">
                <a:sym typeface="Wingdings" panose="05000000000000000000" pitchFamily="2" charset="2"/>
              </a:rPr>
              <a:t>问题</a:t>
            </a:r>
            <a:endParaRPr lang="en-US" altLang="zh-CN" sz="2400" dirty="0" smtClean="0"/>
          </a:p>
          <a:p>
            <a:r>
              <a:rPr lang="en-US" altLang="zh-CN" sz="2400" dirty="0" smtClean="0"/>
              <a:t>GasTPC</a:t>
            </a:r>
            <a:r>
              <a:rPr lang="zh-CN" altLang="en-US" sz="2400" dirty="0" smtClean="0"/>
              <a:t>探测器</a:t>
            </a:r>
            <a:r>
              <a:rPr lang="en-US" altLang="zh-CN" sz="2400" dirty="0" smtClean="0">
                <a:sym typeface="Wingdings" panose="05000000000000000000" pitchFamily="2" charset="2"/>
              </a:rPr>
              <a:t></a:t>
            </a:r>
            <a:r>
              <a:rPr lang="zh-CN" altLang="en-US" sz="2400" dirty="0" smtClean="0">
                <a:sym typeface="Wingdings" panose="05000000000000000000" pitchFamily="2" charset="2"/>
              </a:rPr>
              <a:t>备选方案</a:t>
            </a:r>
            <a:endParaRPr lang="en-US" altLang="zh-CN" sz="2400" dirty="0" smtClean="0"/>
          </a:p>
          <a:p>
            <a:pPr lvl="1"/>
            <a:r>
              <a:rPr lang="zh-CN" altLang="en-US" sz="2000" dirty="0" smtClean="0"/>
              <a:t>发现统计量不满足</a:t>
            </a:r>
            <a:r>
              <a:rPr lang="en-US" altLang="zh-CN" sz="2000" dirty="0" smtClean="0"/>
              <a:t>JUNO</a:t>
            </a:r>
            <a:r>
              <a:rPr lang="zh-CN" altLang="en-US" sz="2000" dirty="0" smtClean="0"/>
              <a:t>近点要求</a:t>
            </a:r>
            <a:endParaRPr lang="en-US" altLang="zh-CN" sz="2000" dirty="0" smtClean="0"/>
          </a:p>
          <a:p>
            <a:pPr lvl="1"/>
            <a:r>
              <a:rPr lang="zh-CN" altLang="en-US" sz="2000" dirty="0" smtClean="0"/>
              <a:t>能量分辨难以满足</a:t>
            </a:r>
            <a:r>
              <a:rPr lang="zh-CN" altLang="en-US" sz="2000" dirty="0" smtClean="0"/>
              <a:t>要求</a:t>
            </a:r>
            <a:endParaRPr lang="en-US" altLang="zh-CN" sz="2000" dirty="0" smtClean="0"/>
          </a:p>
          <a:p>
            <a:r>
              <a:rPr lang="zh-CN" altLang="en-US" sz="2400" dirty="0"/>
              <a:t>液</a:t>
            </a:r>
            <a:r>
              <a:rPr lang="zh-CN" altLang="en-US" sz="2400" dirty="0" smtClean="0"/>
              <a:t>闪</a:t>
            </a:r>
            <a:r>
              <a:rPr lang="zh-CN" altLang="en-US" sz="2400" dirty="0" smtClean="0"/>
              <a:t>探测器</a:t>
            </a:r>
            <a:r>
              <a:rPr lang="en-US" altLang="zh-CN" sz="2400" dirty="0" smtClean="0">
                <a:sym typeface="Wingdings" panose="05000000000000000000" pitchFamily="2" charset="2"/>
              </a:rPr>
              <a:t></a:t>
            </a:r>
            <a:r>
              <a:rPr lang="zh-CN" altLang="en-US" sz="2400" dirty="0" smtClean="0">
                <a:sym typeface="Wingdings" panose="05000000000000000000" pitchFamily="2" charset="2"/>
              </a:rPr>
              <a:t>正式方案</a:t>
            </a:r>
            <a:endParaRPr lang="en-US" altLang="zh-CN" sz="2400" dirty="0" smtClean="0"/>
          </a:p>
          <a:p>
            <a:pPr lvl="1"/>
            <a:r>
              <a:rPr lang="zh-CN" altLang="en-US" sz="2000" dirty="0" smtClean="0"/>
              <a:t>负责物理潜力研究</a:t>
            </a:r>
            <a:endParaRPr lang="en-US" altLang="zh-CN" sz="2000" dirty="0" smtClean="0"/>
          </a:p>
          <a:p>
            <a:pPr lvl="1"/>
            <a:r>
              <a:rPr lang="zh-CN" altLang="en-US" sz="2000" dirty="0" smtClean="0"/>
              <a:t>负责探测器模拟</a:t>
            </a:r>
            <a:endParaRPr lang="en-US" altLang="zh-CN" sz="2000" dirty="0" smtClean="0"/>
          </a:p>
        </p:txBody>
      </p:sp>
      <p:sp>
        <p:nvSpPr>
          <p:cNvPr id="3" name="标题 2"/>
          <p:cNvSpPr>
            <a:spLocks noGrp="1"/>
          </p:cNvSpPr>
          <p:nvPr>
            <p:ph type="title"/>
          </p:nvPr>
        </p:nvSpPr>
        <p:spPr/>
        <p:txBody>
          <a:bodyPr/>
          <a:lstStyle/>
          <a:p>
            <a:r>
              <a:rPr lang="zh-CN" altLang="en-US" dirty="0" smtClean="0"/>
              <a:t>江门近点实验方案</a:t>
            </a:r>
            <a:endParaRPr lang="zh-CN" altLang="en-US" dirty="0"/>
          </a:p>
        </p:txBody>
      </p:sp>
      <p:sp>
        <p:nvSpPr>
          <p:cNvPr id="6" name="文本框 5"/>
          <p:cNvSpPr txBox="1"/>
          <p:nvPr/>
        </p:nvSpPr>
        <p:spPr>
          <a:xfrm>
            <a:off x="5868144" y="2012822"/>
            <a:ext cx="2736304" cy="1200329"/>
          </a:xfrm>
          <a:prstGeom prst="rect">
            <a:avLst/>
          </a:prstGeom>
          <a:solidFill>
            <a:schemeClr val="accent1">
              <a:lumMod val="20000"/>
              <a:lumOff val="80000"/>
            </a:schemeClr>
          </a:solidFill>
        </p:spPr>
        <p:txBody>
          <a:bodyPr wrap="square" rtlCol="0">
            <a:spAutoFit/>
          </a:bodyPr>
          <a:lstStyle/>
          <a:p>
            <a:r>
              <a:rPr lang="zh-CN" altLang="en-US" dirty="0" smtClean="0"/>
              <a:t>代表江门近点工作组（曹俊领导）首次在国际会议 </a:t>
            </a:r>
            <a:r>
              <a:rPr lang="en-US" altLang="zh-CN" dirty="0" smtClean="0"/>
              <a:t>ESCAPE 2018 </a:t>
            </a:r>
            <a:r>
              <a:rPr lang="zh-CN" altLang="en-US" dirty="0" smtClean="0"/>
              <a:t>做江门近点实验的报告</a:t>
            </a:r>
            <a:endParaRPr lang="zh-CN" altLang="en-US" dirty="0"/>
          </a:p>
        </p:txBody>
      </p:sp>
      <p:sp>
        <p:nvSpPr>
          <p:cNvPr id="7" name="日期占位符 6"/>
          <p:cNvSpPr>
            <a:spLocks noGrp="1"/>
          </p:cNvSpPr>
          <p:nvPr>
            <p:ph type="dt" sz="half" idx="10"/>
          </p:nvPr>
        </p:nvSpPr>
        <p:spPr/>
        <p:txBody>
          <a:bodyPr/>
          <a:lstStyle/>
          <a:p>
            <a:r>
              <a:rPr lang="en-US" altLang="zh-CN" smtClean="0"/>
              <a:t>2018/11/23</a:t>
            </a:r>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13</a:t>
            </a:fld>
            <a:endParaRPr lang="zh-CN" altLang="en-US"/>
          </a:p>
        </p:txBody>
      </p:sp>
      <p:pic>
        <p:nvPicPr>
          <p:cNvPr id="10" name="图片 9"/>
          <p:cNvPicPr>
            <a:picLocks noChangeAspect="1"/>
          </p:cNvPicPr>
          <p:nvPr/>
        </p:nvPicPr>
        <p:blipFill>
          <a:blip r:embed="rId3"/>
          <a:stretch>
            <a:fillRect/>
          </a:stretch>
        </p:blipFill>
        <p:spPr>
          <a:xfrm>
            <a:off x="5330970" y="3861048"/>
            <a:ext cx="3767190" cy="2676688"/>
          </a:xfrm>
          <a:prstGeom prst="rect">
            <a:avLst/>
          </a:prstGeom>
        </p:spPr>
      </p:pic>
      <p:pic>
        <p:nvPicPr>
          <p:cNvPr id="11" name="图片 10"/>
          <p:cNvPicPr>
            <a:picLocks noChangeAspect="1"/>
          </p:cNvPicPr>
          <p:nvPr/>
        </p:nvPicPr>
        <p:blipFill>
          <a:blip r:embed="rId4"/>
          <a:stretch>
            <a:fillRect/>
          </a:stretch>
        </p:blipFill>
        <p:spPr>
          <a:xfrm>
            <a:off x="179512" y="4149080"/>
            <a:ext cx="4915259" cy="2388656"/>
          </a:xfrm>
          <a:prstGeom prst="rect">
            <a:avLst/>
          </a:prstGeom>
        </p:spPr>
      </p:pic>
    </p:spTree>
    <p:extLst>
      <p:ext uri="{BB962C8B-B14F-4D97-AF65-F5344CB8AC3E}">
        <p14:creationId xmlns:p14="http://schemas.microsoft.com/office/powerpoint/2010/main" val="2445161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江门</a:t>
            </a:r>
            <a:r>
              <a:rPr lang="zh-CN" altLang="en-US" dirty="0" smtClean="0"/>
              <a:t>近点</a:t>
            </a:r>
            <a:r>
              <a:rPr lang="zh-CN" altLang="en-US" dirty="0"/>
              <a:t>模拟</a:t>
            </a:r>
          </a:p>
        </p:txBody>
      </p:sp>
      <p:sp>
        <p:nvSpPr>
          <p:cNvPr id="3" name="内容占位符 2"/>
          <p:cNvSpPr>
            <a:spLocks noGrp="1"/>
          </p:cNvSpPr>
          <p:nvPr>
            <p:ph idx="1"/>
          </p:nvPr>
        </p:nvSpPr>
        <p:spPr>
          <a:xfrm>
            <a:off x="457200" y="1052736"/>
            <a:ext cx="8229600" cy="2512989"/>
          </a:xfrm>
        </p:spPr>
        <p:txBody>
          <a:bodyPr>
            <a:normAutofit fontScale="92500" lnSpcReduction="10000"/>
          </a:bodyPr>
          <a:lstStyle/>
          <a:p>
            <a:r>
              <a:rPr lang="zh-CN" altLang="en-US" dirty="0" smtClean="0"/>
              <a:t>带领三名研究生开展探测器模拟研究</a:t>
            </a:r>
            <a:endParaRPr lang="en-US" altLang="zh-CN" dirty="0" smtClean="0"/>
          </a:p>
          <a:p>
            <a:pPr lvl="1"/>
            <a:r>
              <a:rPr lang="zh-CN" altLang="en-US" dirty="0" smtClean="0"/>
              <a:t>中心探测器方案模拟（王维）</a:t>
            </a:r>
            <a:endParaRPr lang="en-US" altLang="zh-CN" dirty="0" smtClean="0"/>
          </a:p>
          <a:p>
            <a:pPr lvl="1"/>
            <a:r>
              <a:rPr lang="zh-CN" altLang="en-US" dirty="0" smtClean="0"/>
              <a:t>宇宙线本底和屏蔽模拟（</a:t>
            </a:r>
            <a:r>
              <a:rPr lang="zh-CN" altLang="en-US" dirty="0"/>
              <a:t>韦良红</a:t>
            </a:r>
            <a:r>
              <a:rPr lang="zh-CN" altLang="en-US" dirty="0" smtClean="0"/>
              <a:t>）</a:t>
            </a:r>
            <a:endParaRPr lang="en-US" altLang="zh-CN" dirty="0" smtClean="0"/>
          </a:p>
          <a:p>
            <a:pPr lvl="1"/>
            <a:r>
              <a:rPr lang="zh-CN" altLang="en-US" dirty="0" smtClean="0"/>
              <a:t>材料放射性本底模拟（</a:t>
            </a:r>
            <a:r>
              <a:rPr lang="zh-CN" altLang="en-US" dirty="0"/>
              <a:t>姚海峰</a:t>
            </a:r>
            <a:r>
              <a:rPr lang="zh-CN" altLang="en-US" dirty="0" smtClean="0"/>
              <a:t>）</a:t>
            </a:r>
            <a:endParaRPr lang="en-US" altLang="zh-CN" dirty="0" smtClean="0"/>
          </a:p>
          <a:p>
            <a:endParaRPr lang="en-US" altLang="zh-CN" dirty="0" smtClean="0"/>
          </a:p>
          <a:p>
            <a:r>
              <a:rPr lang="zh-CN" altLang="en-US" dirty="0" smtClean="0"/>
              <a:t>形成</a:t>
            </a:r>
            <a:r>
              <a:rPr lang="zh-CN" altLang="en-US" dirty="0"/>
              <a:t>物理和模拟</a:t>
            </a:r>
            <a:r>
              <a:rPr lang="zh-CN" altLang="en-US" dirty="0" smtClean="0"/>
              <a:t>任务列表，推动工作进展。</a:t>
            </a:r>
            <a:endParaRPr lang="en-US" altLang="zh-CN" dirty="0" smtClean="0"/>
          </a:p>
          <a:p>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pic>
        <p:nvPicPr>
          <p:cNvPr id="6" name="图片 5"/>
          <p:cNvPicPr>
            <a:picLocks noChangeAspect="1"/>
          </p:cNvPicPr>
          <p:nvPr/>
        </p:nvPicPr>
        <p:blipFill>
          <a:blip r:embed="rId2"/>
          <a:stretch>
            <a:fillRect/>
          </a:stretch>
        </p:blipFill>
        <p:spPr>
          <a:xfrm>
            <a:off x="611560" y="3717032"/>
            <a:ext cx="7951702" cy="2560437"/>
          </a:xfrm>
          <a:prstGeom prst="rect">
            <a:avLst/>
          </a:prstGeom>
        </p:spPr>
      </p:pic>
      <p:pic>
        <p:nvPicPr>
          <p:cNvPr id="7" name="图片 6"/>
          <p:cNvPicPr>
            <a:picLocks noChangeAspect="1"/>
          </p:cNvPicPr>
          <p:nvPr/>
        </p:nvPicPr>
        <p:blipFill>
          <a:blip r:embed="rId3"/>
          <a:stretch>
            <a:fillRect/>
          </a:stretch>
        </p:blipFill>
        <p:spPr>
          <a:xfrm>
            <a:off x="6444208" y="957421"/>
            <a:ext cx="2718797" cy="1926637"/>
          </a:xfrm>
          <a:prstGeom prst="rect">
            <a:avLst/>
          </a:prstGeom>
        </p:spPr>
      </p:pic>
      <p:sp>
        <p:nvSpPr>
          <p:cNvPr id="8" name="文本框 7"/>
          <p:cNvSpPr txBox="1"/>
          <p:nvPr/>
        </p:nvSpPr>
        <p:spPr>
          <a:xfrm>
            <a:off x="6818810" y="972159"/>
            <a:ext cx="2339102" cy="276999"/>
          </a:xfrm>
          <a:prstGeom prst="rect">
            <a:avLst/>
          </a:prstGeom>
          <a:noFill/>
        </p:spPr>
        <p:txBody>
          <a:bodyPr wrap="none" rtlCol="0">
            <a:spAutoFit/>
          </a:bodyPr>
          <a:lstStyle/>
          <a:p>
            <a:r>
              <a:rPr lang="zh-CN" altLang="en-US" sz="1200" dirty="0" smtClean="0"/>
              <a:t>模拟研究探测器大小和能谱误差</a:t>
            </a:r>
            <a:endParaRPr lang="zh-CN" altLang="en-US" sz="1200" dirty="0"/>
          </a:p>
        </p:txBody>
      </p:sp>
    </p:spTree>
    <p:extLst>
      <p:ext uri="{BB962C8B-B14F-4D97-AF65-F5344CB8AC3E}">
        <p14:creationId xmlns:p14="http://schemas.microsoft.com/office/powerpoint/2010/main" val="93790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论文、会议、奖励</a:t>
            </a:r>
            <a:endParaRPr lang="zh-CN" altLang="en-US" dirty="0"/>
          </a:p>
        </p:txBody>
      </p:sp>
      <p:sp>
        <p:nvSpPr>
          <p:cNvPr id="3" name="内容占位符 2"/>
          <p:cNvSpPr>
            <a:spLocks noGrp="1"/>
          </p:cNvSpPr>
          <p:nvPr>
            <p:ph idx="1"/>
          </p:nvPr>
        </p:nvSpPr>
        <p:spPr>
          <a:xfrm>
            <a:off x="457200" y="812804"/>
            <a:ext cx="8229600" cy="5543546"/>
          </a:xfrm>
        </p:spPr>
        <p:txBody>
          <a:bodyPr>
            <a:normAutofit lnSpcReduction="10000"/>
          </a:bodyPr>
          <a:lstStyle/>
          <a:p>
            <a:r>
              <a:rPr lang="zh-CN" altLang="en-US" sz="1800" dirty="0"/>
              <a:t>大亚</a:t>
            </a:r>
            <a:r>
              <a:rPr lang="zh-CN" altLang="en-US" sz="1800" dirty="0" smtClean="0"/>
              <a:t>湾合作组论文</a:t>
            </a:r>
            <a:endParaRPr lang="en-US" altLang="zh-CN" sz="1800" dirty="0" smtClean="0"/>
          </a:p>
          <a:p>
            <a:pPr marL="914400" lvl="1" indent="-457200">
              <a:buFont typeface="+mj-lt"/>
              <a:buAutoNum type="arabicPeriod"/>
            </a:pPr>
            <a:r>
              <a:rPr lang="en-US" altLang="zh-CN" sz="1600" dirty="0" smtClean="0"/>
              <a:t>Measurement </a:t>
            </a:r>
            <a:r>
              <a:rPr lang="en-US" altLang="zh-CN" sz="1600" dirty="0"/>
              <a:t>of electron antineutrino oscillation with 1958 days of operation at Daya </a:t>
            </a:r>
            <a:r>
              <a:rPr lang="en-US" altLang="zh-CN" sz="1600" dirty="0" smtClean="0"/>
              <a:t>Bay</a:t>
            </a:r>
            <a:r>
              <a:rPr lang="zh-CN" altLang="en-US" sz="1600" dirty="0" smtClean="0"/>
              <a:t>，</a:t>
            </a:r>
            <a:r>
              <a:rPr lang="en-US" altLang="zh-CN" sz="1600" dirty="0" smtClean="0"/>
              <a:t>PRL</a:t>
            </a:r>
            <a:r>
              <a:rPr lang="zh-CN" altLang="en-US" sz="1600" dirty="0" smtClean="0"/>
              <a:t>已接收</a:t>
            </a:r>
            <a:endParaRPr lang="en-US" altLang="zh-CN" sz="1600" dirty="0" smtClean="0"/>
          </a:p>
          <a:p>
            <a:pPr marL="914400" lvl="1" indent="-457200">
              <a:buFont typeface="+mj-lt"/>
              <a:buAutoNum type="arabicPeriod"/>
            </a:pPr>
            <a:r>
              <a:rPr lang="zh-CN" altLang="en-US" sz="1600" dirty="0" smtClean="0"/>
              <a:t>中微子</a:t>
            </a:r>
            <a:r>
              <a:rPr lang="zh-CN" altLang="en-US" sz="1600" dirty="0" smtClean="0"/>
              <a:t>能谱测量文章</a:t>
            </a:r>
            <a:r>
              <a:rPr lang="zh-CN" altLang="en-US" sz="1600" dirty="0" smtClean="0"/>
              <a:t>，分析基本完成，准备撰写论文</a:t>
            </a:r>
            <a:endParaRPr lang="en-US" altLang="zh-CN" sz="1600" dirty="0" smtClean="0"/>
          </a:p>
          <a:p>
            <a:pPr marL="914400" lvl="1" indent="-457200">
              <a:buFont typeface="+mj-lt"/>
              <a:buAutoNum type="arabicPeriod"/>
            </a:pPr>
            <a:r>
              <a:rPr lang="zh-CN" altLang="en-US" sz="1600" dirty="0"/>
              <a:t>大亚</a:t>
            </a:r>
            <a:r>
              <a:rPr lang="zh-CN" altLang="en-US" sz="1600" dirty="0" smtClean="0"/>
              <a:t>湾核素能谱反解，计划投</a:t>
            </a:r>
            <a:r>
              <a:rPr lang="en-US" altLang="zh-CN" sz="1600" dirty="0" smtClean="0"/>
              <a:t>PRL</a:t>
            </a:r>
            <a:r>
              <a:rPr lang="zh-CN" altLang="en-US" sz="1600" dirty="0" smtClean="0"/>
              <a:t>，正在撰写论文（占亮，安丰鹏）</a:t>
            </a:r>
            <a:endParaRPr lang="en-US" altLang="zh-CN" sz="1600" dirty="0" smtClean="0"/>
          </a:p>
          <a:p>
            <a:r>
              <a:rPr lang="zh-CN" altLang="en-US" sz="1800" dirty="0" smtClean="0"/>
              <a:t>非合作组论文</a:t>
            </a:r>
            <a:endParaRPr lang="en-US" altLang="zh-CN" sz="1800" dirty="0" smtClean="0"/>
          </a:p>
          <a:p>
            <a:pPr marL="914400" lvl="1" indent="-457200">
              <a:buFont typeface="+mj-lt"/>
              <a:buAutoNum type="arabicPeriod"/>
            </a:pPr>
            <a:r>
              <a:rPr lang="en-US" altLang="zh-CN" sz="1600" dirty="0"/>
              <a:t>Investigation of antineutrino spectral anomaly with updated nuclear </a:t>
            </a:r>
            <a:r>
              <a:rPr lang="en-US" altLang="zh-CN" sz="1600" dirty="0" smtClean="0"/>
              <a:t>database</a:t>
            </a:r>
            <a:r>
              <a:rPr lang="zh-CN" altLang="en-US" sz="1600" dirty="0" smtClean="0"/>
              <a:t>，</a:t>
            </a:r>
            <a:r>
              <a:rPr lang="en-US" altLang="zh-CN" sz="1600" dirty="0"/>
              <a:t>Xubo Ma, Le Yang, </a:t>
            </a:r>
            <a:r>
              <a:rPr lang="en-US" altLang="zh-CN" sz="1600" b="1" dirty="0">
                <a:solidFill>
                  <a:schemeClr val="tx1"/>
                </a:solidFill>
              </a:rPr>
              <a:t>Liang Zhan</a:t>
            </a:r>
            <a:r>
              <a:rPr lang="en-US" altLang="zh-CN" sz="1600" dirty="0"/>
              <a:t>, Fengpeng An, Jun </a:t>
            </a:r>
            <a:r>
              <a:rPr lang="en-US" altLang="zh-CN" sz="1600" dirty="0" smtClean="0"/>
              <a:t>Cao</a:t>
            </a:r>
            <a:r>
              <a:rPr lang="zh-CN" altLang="en-US" sz="1600" dirty="0" smtClean="0"/>
              <a:t>，已投</a:t>
            </a:r>
            <a:r>
              <a:rPr lang="en-US" altLang="zh-CN" sz="1600" dirty="0" smtClean="0"/>
              <a:t>NPA, </a:t>
            </a:r>
            <a:r>
              <a:rPr lang="zh-CN" altLang="en-US" sz="1600" dirty="0" smtClean="0"/>
              <a:t>合作论文</a:t>
            </a:r>
            <a:endParaRPr lang="en-US" altLang="zh-CN" sz="1600" dirty="0" smtClean="0"/>
          </a:p>
          <a:p>
            <a:pPr marL="914400" lvl="1" indent="-457200">
              <a:buFont typeface="+mj-lt"/>
              <a:buAutoNum type="arabicPeriod"/>
            </a:pPr>
            <a:r>
              <a:rPr lang="en-US" altLang="zh-CN" sz="1600" dirty="0" smtClean="0"/>
              <a:t>Neutrino-based tools for nuclear verification and diplomacy in North Korea</a:t>
            </a:r>
            <a:r>
              <a:rPr lang="zh-CN" altLang="en-US" sz="1600" dirty="0" smtClean="0"/>
              <a:t>，</a:t>
            </a:r>
            <a:r>
              <a:rPr lang="en-US" altLang="zh-CN" sz="1600" dirty="0" smtClean="0"/>
              <a:t>arXiv:1811.04737, </a:t>
            </a:r>
            <a:r>
              <a:rPr lang="zh-CN" altLang="en-US" sz="1600" dirty="0" smtClean="0"/>
              <a:t>已投</a:t>
            </a:r>
            <a:r>
              <a:rPr lang="en-US" altLang="zh-CN" sz="1600" dirty="0" smtClean="0"/>
              <a:t>Nature</a:t>
            </a:r>
            <a:r>
              <a:rPr lang="zh-CN" altLang="en-US" sz="1600" dirty="0" smtClean="0"/>
              <a:t>，合作论文</a:t>
            </a:r>
            <a:endParaRPr lang="en-US" altLang="zh-CN" sz="1600" dirty="0" smtClean="0"/>
          </a:p>
          <a:p>
            <a:pPr marL="914400" lvl="1" indent="-457200">
              <a:buFont typeface="+mj-lt"/>
              <a:buAutoNum type="arabicPeriod"/>
            </a:pPr>
            <a:endParaRPr lang="en-US" altLang="zh-CN" sz="1600" dirty="0"/>
          </a:p>
          <a:p>
            <a:pPr marL="400050"/>
            <a:r>
              <a:rPr lang="zh-CN" altLang="en-US" sz="1800" dirty="0" smtClean="0"/>
              <a:t>国际会议</a:t>
            </a:r>
            <a:endParaRPr lang="en-US" altLang="zh-CN" sz="1800" dirty="0" smtClean="0"/>
          </a:p>
          <a:p>
            <a:pPr marL="400050"/>
            <a:endParaRPr lang="en-US" altLang="zh-CN" sz="1800" dirty="0"/>
          </a:p>
          <a:p>
            <a:pPr marL="400050"/>
            <a:endParaRPr lang="en-US" altLang="zh-CN" sz="1800" dirty="0" smtClean="0"/>
          </a:p>
          <a:p>
            <a:pPr marL="400050"/>
            <a:endParaRPr lang="en-US" altLang="zh-CN" sz="1800" dirty="0"/>
          </a:p>
          <a:p>
            <a:pPr marL="400050"/>
            <a:endParaRPr lang="en-US" altLang="zh-CN" sz="1800" dirty="0" smtClean="0"/>
          </a:p>
          <a:p>
            <a:pPr marL="400050"/>
            <a:endParaRPr lang="en-US" altLang="zh-CN" sz="1800" dirty="0"/>
          </a:p>
          <a:p>
            <a:pPr marL="400050"/>
            <a:r>
              <a:rPr lang="zh-CN" altLang="en-US" sz="1800" kern="0" dirty="0" smtClean="0">
                <a:latin typeface="Times New Roman" panose="02020603050405020304" pitchFamily="18" charset="0"/>
              </a:rPr>
              <a:t>论文奖励：反应堆</a:t>
            </a:r>
            <a:r>
              <a:rPr lang="zh-CN" altLang="en-US" sz="1800" kern="0" dirty="0">
                <a:latin typeface="Times New Roman" panose="02020603050405020304" pitchFamily="18" charset="0"/>
              </a:rPr>
              <a:t>中微子流强和能谱测量，</a:t>
            </a:r>
            <a:r>
              <a:rPr lang="en-US" altLang="zh-CN" sz="1800" kern="0" dirty="0">
                <a:latin typeface="Times New Roman" panose="02020603050405020304" pitchFamily="18" charset="0"/>
              </a:rPr>
              <a:t>Chin.Phys. C41 (2017) no.1, 013002</a:t>
            </a:r>
            <a:r>
              <a:rPr lang="zh-CN" altLang="en-US" sz="1800" kern="0" dirty="0" smtClean="0">
                <a:latin typeface="Times New Roman" panose="02020603050405020304" pitchFamily="18" charset="0"/>
              </a:rPr>
              <a:t>，中国物理学会</a:t>
            </a:r>
            <a:r>
              <a:rPr lang="en-US" altLang="zh-CN" sz="1800" kern="0" dirty="0">
                <a:latin typeface="Times New Roman" panose="02020603050405020304" pitchFamily="18" charset="0"/>
              </a:rPr>
              <a:t>2018</a:t>
            </a:r>
            <a:r>
              <a:rPr lang="zh-CN" altLang="en-US" sz="1800" kern="0" dirty="0">
                <a:latin typeface="Times New Roman" panose="02020603050405020304" pitchFamily="18" charset="0"/>
              </a:rPr>
              <a:t>年度“最有影响力论文奖</a:t>
            </a:r>
            <a:r>
              <a:rPr lang="zh-CN" altLang="en-US" sz="1800" kern="0" dirty="0" smtClean="0">
                <a:latin typeface="Times New Roman" panose="02020603050405020304" pitchFamily="18" charset="0"/>
              </a:rPr>
              <a:t>”</a:t>
            </a:r>
            <a:r>
              <a:rPr lang="zh-CN" altLang="en-US" sz="1800" kern="0" dirty="0">
                <a:latin typeface="Times New Roman" panose="02020603050405020304" pitchFamily="18" charset="0"/>
              </a:rPr>
              <a:t> </a:t>
            </a:r>
            <a:r>
              <a:rPr lang="zh-CN" altLang="en-US" sz="1800" kern="0" dirty="0" smtClean="0">
                <a:latin typeface="Times New Roman" panose="02020603050405020304" pitchFamily="18" charset="0"/>
              </a:rPr>
              <a:t>（论文通讯</a:t>
            </a:r>
            <a:r>
              <a:rPr lang="zh-CN" altLang="en-US" sz="1800" kern="0" dirty="0">
                <a:latin typeface="Times New Roman" panose="02020603050405020304" pitchFamily="18" charset="0"/>
              </a:rPr>
              <a:t>作者：占亮）</a:t>
            </a:r>
            <a:endParaRPr lang="en-US" altLang="zh-CN" sz="1800" kern="0" dirty="0">
              <a:latin typeface="Times New Roman" panose="02020603050405020304" pitchFamily="18" charset="0"/>
            </a:endParaRPr>
          </a:p>
          <a:p>
            <a:pPr marL="400050"/>
            <a:endParaRPr lang="en-US" altLang="zh-CN" sz="1800" dirty="0" smtClean="0"/>
          </a:p>
          <a:p>
            <a:pPr marL="514350" lvl="1" indent="0">
              <a:buNone/>
            </a:pPr>
            <a:endParaRPr lang="en-US" altLang="zh-CN" sz="1400"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15</a:t>
            </a:fld>
            <a:endParaRPr lang="zh-CN" altLang="en-US"/>
          </a:p>
        </p:txBody>
      </p:sp>
      <p:pic>
        <p:nvPicPr>
          <p:cNvPr id="2" name="图片 1"/>
          <p:cNvPicPr>
            <a:picLocks noChangeAspect="1"/>
          </p:cNvPicPr>
          <p:nvPr/>
        </p:nvPicPr>
        <p:blipFill>
          <a:blip r:embed="rId3"/>
          <a:stretch>
            <a:fillRect/>
          </a:stretch>
        </p:blipFill>
        <p:spPr>
          <a:xfrm>
            <a:off x="1835696" y="4005064"/>
            <a:ext cx="5766242" cy="1417928"/>
          </a:xfrm>
          <a:prstGeom prst="rect">
            <a:avLst/>
          </a:prstGeom>
        </p:spPr>
      </p:pic>
    </p:spTree>
    <p:extLst>
      <p:ext uri="{BB962C8B-B14F-4D97-AF65-F5344CB8AC3E}">
        <p14:creationId xmlns:p14="http://schemas.microsoft.com/office/powerpoint/2010/main" val="2565521328"/>
      </p:ext>
    </p:extLst>
  </p:cSld>
  <p:clrMapOvr>
    <a:masterClrMapping/>
  </p:clrMapOvr>
  <mc:AlternateContent xmlns:mc="http://schemas.openxmlformats.org/markup-compatibility/2006" xmlns:p14="http://schemas.microsoft.com/office/powerpoint/2010/main">
    <mc:Choice Requires="p14">
      <p:transition spd="slow" p14:dur="2000" advTm="53082"/>
    </mc:Choice>
    <mc:Fallback xmlns="">
      <p:transition spd="slow" advTm="5308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项目情况</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16</a:t>
            </a:fld>
            <a:endParaRPr lang="zh-CN" altLang="en-US"/>
          </a:p>
        </p:txBody>
      </p:sp>
      <p:sp>
        <p:nvSpPr>
          <p:cNvPr id="5" name="文本框 4"/>
          <p:cNvSpPr txBox="1"/>
          <p:nvPr/>
        </p:nvSpPr>
        <p:spPr>
          <a:xfrm>
            <a:off x="1835696" y="4955812"/>
            <a:ext cx="5724644" cy="1261884"/>
          </a:xfrm>
          <a:prstGeom prst="rect">
            <a:avLst/>
          </a:prstGeom>
          <a:solidFill>
            <a:schemeClr val="bg2"/>
          </a:solidFill>
        </p:spPr>
        <p:txBody>
          <a:bodyPr wrap="none" rtlCol="0">
            <a:spAutoFit/>
          </a:bodyPr>
          <a:lstStyle/>
          <a:p>
            <a:r>
              <a:rPr lang="zh-CN" altLang="en-US" sz="2800" dirty="0" smtClean="0"/>
              <a:t>聚焦核心物理分析</a:t>
            </a:r>
            <a:endParaRPr lang="en-US" altLang="zh-CN" sz="2800" dirty="0" smtClean="0"/>
          </a:p>
          <a:p>
            <a:r>
              <a:rPr lang="zh-CN" altLang="en-US" sz="2400" dirty="0" smtClean="0"/>
              <a:t>大亚湾：振荡分析和能谱测量</a:t>
            </a:r>
            <a:endParaRPr lang="en-US" altLang="zh-CN" sz="2400" dirty="0" smtClean="0"/>
          </a:p>
          <a:p>
            <a:r>
              <a:rPr lang="zh-CN" altLang="en-US" sz="2400" dirty="0" smtClean="0"/>
              <a:t>江门：通过联合分析提高质量等级灵敏度</a:t>
            </a:r>
            <a:endParaRPr lang="zh-CN" altLang="en-US" sz="2400" dirty="0"/>
          </a:p>
        </p:txBody>
      </p:sp>
      <p:graphicFrame>
        <p:nvGraphicFramePr>
          <p:cNvPr id="11" name="内容占位符 5"/>
          <p:cNvGraphicFramePr>
            <a:graphicFrameLocks/>
          </p:cNvGraphicFramePr>
          <p:nvPr>
            <p:extLst>
              <p:ext uri="{D42A27DB-BD31-4B8C-83A1-F6EECF244321}">
                <p14:modId xmlns:p14="http://schemas.microsoft.com/office/powerpoint/2010/main" val="689155140"/>
              </p:ext>
            </p:extLst>
          </p:nvPr>
        </p:nvGraphicFramePr>
        <p:xfrm>
          <a:off x="415322" y="1580054"/>
          <a:ext cx="8202150" cy="3200364"/>
        </p:xfrm>
        <a:graphic>
          <a:graphicData uri="http://schemas.openxmlformats.org/drawingml/2006/table">
            <a:tbl>
              <a:tblPr firstRow="1" bandRow="1">
                <a:tableStyleId>{E8B1032C-EA38-4F05-BA0D-38AFFFC7BED3}</a:tableStyleId>
              </a:tblPr>
              <a:tblGrid>
                <a:gridCol w="2492901"/>
                <a:gridCol w="1944216"/>
                <a:gridCol w="1008112"/>
                <a:gridCol w="1440160"/>
                <a:gridCol w="1316761"/>
              </a:tblGrid>
              <a:tr h="532865">
                <a:tc>
                  <a:txBody>
                    <a:bodyPr/>
                    <a:lstStyle/>
                    <a:p>
                      <a:r>
                        <a:rPr lang="zh-CN" altLang="en-US" dirty="0" smtClean="0"/>
                        <a:t>项目或课题名称</a:t>
                      </a:r>
                      <a:endParaRPr lang="zh-CN" altLang="en-US" dirty="0"/>
                    </a:p>
                  </a:txBody>
                  <a:tcPr/>
                </a:tc>
                <a:tc>
                  <a:txBody>
                    <a:bodyPr/>
                    <a:lstStyle/>
                    <a:p>
                      <a:r>
                        <a:rPr lang="zh-CN" altLang="en-US" dirty="0" smtClean="0"/>
                        <a:t>项目或课题类别</a:t>
                      </a:r>
                      <a:endParaRPr lang="zh-CN" altLang="en-US" dirty="0"/>
                    </a:p>
                  </a:txBody>
                  <a:tcPr/>
                </a:tc>
                <a:tc>
                  <a:txBody>
                    <a:bodyPr/>
                    <a:lstStyle/>
                    <a:p>
                      <a:r>
                        <a:rPr lang="zh-CN" altLang="en-US" dirty="0" smtClean="0"/>
                        <a:t>负责经费</a:t>
                      </a:r>
                      <a:endParaRPr lang="zh-CN" altLang="en-US" dirty="0"/>
                    </a:p>
                  </a:txBody>
                  <a:tcPr/>
                </a:tc>
                <a:tc>
                  <a:txBody>
                    <a:bodyPr/>
                    <a:lstStyle/>
                    <a:p>
                      <a:r>
                        <a:rPr lang="zh-CN" altLang="en-US" dirty="0" smtClean="0"/>
                        <a:t>任务</a:t>
                      </a:r>
                      <a:endParaRPr lang="zh-CN" altLang="en-US" dirty="0"/>
                    </a:p>
                  </a:txBody>
                  <a:tcPr/>
                </a:tc>
                <a:tc>
                  <a:txBody>
                    <a:bodyPr/>
                    <a:lstStyle/>
                    <a:p>
                      <a:r>
                        <a:rPr lang="zh-CN" altLang="en-US" dirty="0" smtClean="0"/>
                        <a:t>项目起止</a:t>
                      </a:r>
                      <a:endParaRPr lang="zh-CN" altLang="en-US" dirty="0"/>
                    </a:p>
                  </a:txBody>
                  <a:tcPr/>
                </a:tc>
              </a:tr>
              <a:tr h="532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kern="1200" dirty="0" smtClean="0"/>
                        <a:t>大亚湾实验中微子混合角θ</a:t>
                      </a:r>
                      <a:r>
                        <a:rPr lang="en-US" altLang="zh-CN" sz="1800" kern="1200" baseline="-25000" dirty="0" smtClean="0"/>
                        <a:t>13</a:t>
                      </a:r>
                      <a:r>
                        <a:rPr lang="zh-CN" altLang="zh-CN" sz="1800" kern="1200" dirty="0" smtClean="0"/>
                        <a:t>的分析方法</a:t>
                      </a:r>
                      <a:endParaRPr lang="zh-CN" altLang="en-US" sz="1800" dirty="0" smtClean="0"/>
                    </a:p>
                  </a:txBody>
                  <a:tcPr marL="91441" marR="91441" marT="45714" marB="45714"/>
                </a:tc>
                <a:tc>
                  <a:txBody>
                    <a:bodyPr/>
                    <a:lstStyle/>
                    <a:p>
                      <a:pPr algn="ctr"/>
                      <a:r>
                        <a:rPr lang="zh-CN" altLang="en-US" sz="1800" dirty="0" smtClean="0"/>
                        <a:t>基金委青年科学基金</a:t>
                      </a:r>
                      <a:endParaRPr lang="zh-CN" altLang="en-US" sz="1800" dirty="0">
                        <a:solidFill>
                          <a:schemeClr val="tx1"/>
                        </a:solidFill>
                      </a:endParaRPr>
                    </a:p>
                  </a:txBody>
                  <a:tcPr marL="91441" marR="91441" marT="45714" marB="45714"/>
                </a:tc>
                <a:tc>
                  <a:txBody>
                    <a:bodyPr/>
                    <a:lstStyle/>
                    <a:p>
                      <a:r>
                        <a:rPr lang="en-US" altLang="zh-CN" dirty="0" smtClean="0"/>
                        <a:t>30</a:t>
                      </a:r>
                      <a:r>
                        <a:rPr lang="zh-CN" altLang="en-US" dirty="0" smtClean="0"/>
                        <a:t>万</a:t>
                      </a:r>
                      <a:endParaRPr lang="zh-CN" altLang="en-US" dirty="0"/>
                    </a:p>
                  </a:txBody>
                  <a:tcPr/>
                </a:tc>
                <a:tc>
                  <a:txBody>
                    <a:bodyPr/>
                    <a:lstStyle/>
                    <a:p>
                      <a:r>
                        <a:rPr lang="zh-CN" altLang="en-US" dirty="0" smtClean="0"/>
                        <a:t>负责人</a:t>
                      </a:r>
                      <a:endParaRPr lang="zh-CN" altLang="en-US" dirty="0"/>
                    </a:p>
                  </a:txBody>
                  <a:tcPr/>
                </a:tc>
                <a:tc>
                  <a:txBody>
                    <a:bodyPr/>
                    <a:lstStyle/>
                    <a:p>
                      <a:r>
                        <a:rPr lang="en-US" altLang="zh-CN" dirty="0" smtClean="0"/>
                        <a:t>2013-2015</a:t>
                      </a:r>
                      <a:endParaRPr lang="zh-CN" altLang="en-US" dirty="0"/>
                    </a:p>
                  </a:txBody>
                  <a:tcPr/>
                </a:tc>
              </a:tr>
              <a:tr h="532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高精度反应堆中微子能谱研究</a:t>
                      </a:r>
                      <a:endParaRPr lang="zh-CN" altLang="en-US" dirty="0"/>
                    </a:p>
                  </a:txBody>
                  <a:tcPr marL="91441" marR="91441" marT="45714" marB="45714"/>
                </a:tc>
                <a:tc>
                  <a:txBody>
                    <a:bodyPr/>
                    <a:lstStyle/>
                    <a:p>
                      <a:pPr algn="ctr"/>
                      <a:r>
                        <a:rPr lang="zh-CN" altLang="en-US" sz="1800" dirty="0" smtClean="0"/>
                        <a:t>基金委重大</a:t>
                      </a:r>
                      <a:r>
                        <a:rPr lang="zh-CN" altLang="en-US" sz="1800" dirty="0" smtClean="0"/>
                        <a:t>项目的子课题</a:t>
                      </a:r>
                      <a:endParaRPr lang="zh-CN" altLang="en-US" sz="1800" dirty="0">
                        <a:solidFill>
                          <a:schemeClr val="tx1"/>
                        </a:solidFill>
                      </a:endParaRPr>
                    </a:p>
                  </a:txBody>
                  <a:tcPr marL="91441" marR="91441"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97</a:t>
                      </a:r>
                      <a:r>
                        <a:rPr lang="zh-CN" altLang="en-US" dirty="0" smtClean="0"/>
                        <a:t>万</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合作负责子课题</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2014-2018</a:t>
                      </a:r>
                      <a:endParaRPr lang="zh-CN" altLang="en-US" dirty="0" smtClean="0"/>
                    </a:p>
                  </a:txBody>
                  <a:tcPr/>
                </a:tc>
              </a:tr>
              <a:tr h="532855">
                <a:tc>
                  <a:txBody>
                    <a:bodyPr/>
                    <a:lstStyle/>
                    <a:p>
                      <a:pPr algn="ctr"/>
                      <a:r>
                        <a:rPr lang="zh-CN" altLang="en-US" sz="1800" dirty="0" smtClean="0"/>
                        <a:t>大亚湾和江门实验物理研究</a:t>
                      </a:r>
                      <a:endParaRPr lang="zh-CN" altLang="en-US" sz="1800" dirty="0">
                        <a:solidFill>
                          <a:schemeClr val="tx1"/>
                        </a:solidFill>
                      </a:endParaRPr>
                    </a:p>
                  </a:txBody>
                  <a:tcPr marL="91441" marR="91441" marT="45714" marB="45714"/>
                </a:tc>
                <a:tc>
                  <a:txBody>
                    <a:bodyPr/>
                    <a:lstStyle/>
                    <a:p>
                      <a:pPr algn="ctr"/>
                      <a:r>
                        <a:rPr lang="zh-CN" altLang="en-US" sz="1800" dirty="0" smtClean="0"/>
                        <a:t>中科院青年创新促进会</a:t>
                      </a:r>
                      <a:endParaRPr lang="zh-CN" altLang="en-US" sz="1800" dirty="0">
                        <a:solidFill>
                          <a:schemeClr val="tx1"/>
                        </a:solidFill>
                      </a:endParaRPr>
                    </a:p>
                  </a:txBody>
                  <a:tcPr marL="91441" marR="91441" marT="45714" marB="45714"/>
                </a:tc>
                <a:tc>
                  <a:txBody>
                    <a:bodyPr/>
                    <a:lstStyle/>
                    <a:p>
                      <a:r>
                        <a:rPr lang="en-US" altLang="zh-CN" dirty="0" smtClean="0"/>
                        <a:t>70</a:t>
                      </a:r>
                      <a:r>
                        <a:rPr lang="zh-CN" altLang="en-US" dirty="0" smtClean="0"/>
                        <a:t>万</a:t>
                      </a:r>
                    </a:p>
                  </a:txBody>
                  <a:tcPr/>
                </a:tc>
                <a:tc>
                  <a:txBody>
                    <a:bodyPr/>
                    <a:lstStyle/>
                    <a:p>
                      <a:r>
                        <a:rPr lang="zh-CN" altLang="en-US" dirty="0" smtClean="0"/>
                        <a:t>负责人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2016-2019</a:t>
                      </a:r>
                      <a:endParaRPr lang="zh-CN" altLang="en-US" dirty="0" smtClean="0"/>
                    </a:p>
                  </a:txBody>
                  <a:tcPr/>
                </a:tc>
              </a:tr>
              <a:tr h="532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u="none" strike="noStrike" kern="1200" baseline="0" dirty="0" smtClean="0"/>
                        <a:t>江门中微子实验质量等级灵敏度的联合分析</a:t>
                      </a:r>
                      <a:endParaRPr lang="zh-CN" altLang="en-US" sz="1800" dirty="0">
                        <a:solidFill>
                          <a:schemeClr val="tx1"/>
                        </a:solidFill>
                      </a:endParaRPr>
                    </a:p>
                  </a:txBody>
                  <a:tcPr marL="91441" marR="91441" marT="45714" marB="45714"/>
                </a:tc>
                <a:tc>
                  <a:txBody>
                    <a:bodyPr/>
                    <a:lstStyle/>
                    <a:p>
                      <a:pPr algn="ctr"/>
                      <a:r>
                        <a:rPr lang="zh-CN" altLang="en-US" sz="1800" dirty="0" smtClean="0"/>
                        <a:t>面上项目</a:t>
                      </a:r>
                      <a:endParaRPr lang="zh-CN" altLang="en-US" sz="1800" dirty="0">
                        <a:solidFill>
                          <a:schemeClr val="tx1"/>
                        </a:solidFill>
                      </a:endParaRPr>
                    </a:p>
                  </a:txBody>
                  <a:tcPr marL="91441" marR="91441" marT="45714" marB="45714"/>
                </a:tc>
                <a:tc>
                  <a:txBody>
                    <a:bodyPr/>
                    <a:lstStyle/>
                    <a:p>
                      <a:r>
                        <a:rPr lang="en-US" altLang="zh-CN" dirty="0" smtClean="0"/>
                        <a:t>78</a:t>
                      </a:r>
                      <a:r>
                        <a:rPr lang="zh-CN" altLang="en-US" dirty="0" smtClean="0"/>
                        <a:t>万</a:t>
                      </a:r>
                    </a:p>
                  </a:txBody>
                  <a:tcPr/>
                </a:tc>
                <a:tc>
                  <a:txBody>
                    <a:bodyPr/>
                    <a:lstStyle/>
                    <a:p>
                      <a:r>
                        <a:rPr lang="zh-CN" altLang="en-US" dirty="0" smtClean="0"/>
                        <a:t>负责人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2018-2021</a:t>
                      </a:r>
                      <a:endParaRPr lang="zh-CN" altLang="en-US" dirty="0" smtClean="0"/>
                    </a:p>
                  </a:txBody>
                  <a:tcPr/>
                </a:tc>
              </a:tr>
            </a:tbl>
          </a:graphicData>
        </a:graphic>
      </p:graphicFrame>
      <p:sp>
        <p:nvSpPr>
          <p:cNvPr id="12" name="文本框 11"/>
          <p:cNvSpPr txBox="1"/>
          <p:nvPr/>
        </p:nvSpPr>
        <p:spPr>
          <a:xfrm>
            <a:off x="395536" y="942995"/>
            <a:ext cx="3262432" cy="461665"/>
          </a:xfrm>
          <a:prstGeom prst="rect">
            <a:avLst/>
          </a:prstGeom>
          <a:solidFill>
            <a:schemeClr val="bg2"/>
          </a:solidFill>
        </p:spPr>
        <p:txBody>
          <a:bodyPr wrap="none" rtlCol="0">
            <a:spAutoFit/>
          </a:bodyPr>
          <a:lstStyle/>
          <a:p>
            <a:r>
              <a:rPr lang="zh-CN" altLang="en-US" sz="2400" dirty="0" smtClean="0"/>
              <a:t>有经费负责的项目情况</a:t>
            </a:r>
            <a:endParaRPr lang="zh-CN" altLang="en-US" sz="2400" dirty="0"/>
          </a:p>
        </p:txBody>
      </p:sp>
    </p:spTree>
    <p:extLst>
      <p:ext uri="{BB962C8B-B14F-4D97-AF65-F5344CB8AC3E}">
        <p14:creationId xmlns:p14="http://schemas.microsoft.com/office/powerpoint/2010/main" val="23208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zh-CN" altLang="en-US" dirty="0" smtClean="0"/>
              <a:t>谢谢！</a:t>
            </a:r>
            <a:endParaRPr lang="zh-CN" altLang="en-US" dirty="0"/>
          </a:p>
        </p:txBody>
      </p:sp>
      <p:sp>
        <p:nvSpPr>
          <p:cNvPr id="7" name="副标题 6"/>
          <p:cNvSpPr>
            <a:spLocks noGrp="1"/>
          </p:cNvSpPr>
          <p:nvPr>
            <p:ph type="subTitle" idx="1"/>
          </p:nvPr>
        </p:nvSpPr>
        <p:spPr/>
        <p:txBody>
          <a:bodyPr/>
          <a:lstStyle/>
          <a:p>
            <a:endParaRPr lang="zh-CN" altLang="en-US"/>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extLst>
      <p:ext uri="{BB962C8B-B14F-4D97-AF65-F5344CB8AC3E}">
        <p14:creationId xmlns:p14="http://schemas.microsoft.com/office/powerpoint/2010/main" val="4092371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个人介绍</a:t>
            </a:r>
            <a:endParaRPr lang="zh-CN" altLang="en-US" dirty="0"/>
          </a:p>
        </p:txBody>
      </p:sp>
      <p:sp>
        <p:nvSpPr>
          <p:cNvPr id="3" name="内容占位符 2"/>
          <p:cNvSpPr>
            <a:spLocks noGrp="1"/>
          </p:cNvSpPr>
          <p:nvPr>
            <p:ph idx="1"/>
          </p:nvPr>
        </p:nvSpPr>
        <p:spPr>
          <a:xfrm>
            <a:off x="628649" y="1196752"/>
            <a:ext cx="7886700" cy="4351338"/>
          </a:xfrm>
        </p:spPr>
        <p:txBody>
          <a:bodyPr>
            <a:normAutofit/>
          </a:bodyPr>
          <a:lstStyle/>
          <a:p>
            <a:r>
              <a:rPr lang="en-US" altLang="zh-CN" sz="2000" dirty="0" smtClean="0"/>
              <a:t>2000.7-2004.7  </a:t>
            </a:r>
            <a:r>
              <a:rPr lang="zh-CN" altLang="en-US" sz="2000" dirty="0" smtClean="0"/>
              <a:t>中国科学技术大学  学士</a:t>
            </a:r>
          </a:p>
          <a:p>
            <a:r>
              <a:rPr lang="en-US" altLang="zh-CN" sz="2000" dirty="0" smtClean="0"/>
              <a:t>2004.9-2009.7  </a:t>
            </a:r>
            <a:r>
              <a:rPr lang="zh-CN" altLang="en-US" sz="2000" dirty="0" smtClean="0"/>
              <a:t>中国科学院高能物理研究所  博士</a:t>
            </a:r>
            <a:endParaRPr lang="en-US" altLang="zh-CN" sz="2000" dirty="0" smtClean="0"/>
          </a:p>
          <a:p>
            <a:r>
              <a:rPr lang="en-US" altLang="zh-CN" sz="2000" dirty="0" smtClean="0"/>
              <a:t>2009.7-2011.3  </a:t>
            </a:r>
            <a:r>
              <a:rPr lang="zh-CN" altLang="en-US" sz="2000" dirty="0" smtClean="0"/>
              <a:t>中国科学院高能物理研究所  博士后</a:t>
            </a:r>
            <a:endParaRPr lang="en-US" altLang="zh-CN" sz="2000" dirty="0" smtClean="0"/>
          </a:p>
          <a:p>
            <a:r>
              <a:rPr lang="en-US" altLang="zh-CN" sz="2000" dirty="0" smtClean="0"/>
              <a:t>2011.3-2012.7  </a:t>
            </a:r>
            <a:r>
              <a:rPr lang="zh-CN" altLang="en-US" sz="2000" dirty="0" smtClean="0"/>
              <a:t>中国科学院高能物理研究所  助理研究员</a:t>
            </a:r>
            <a:endParaRPr lang="en-US" altLang="zh-CN" sz="2000" dirty="0" smtClean="0"/>
          </a:p>
          <a:p>
            <a:r>
              <a:rPr lang="en-US" altLang="zh-CN" sz="2000" dirty="0" smtClean="0"/>
              <a:t>2012.7-</a:t>
            </a:r>
            <a:r>
              <a:rPr lang="zh-CN" altLang="en-US" sz="2000" dirty="0" smtClean="0"/>
              <a:t>至今  中国科学院高能物理研究所  </a:t>
            </a:r>
            <a:r>
              <a:rPr lang="zh-CN" altLang="en-US" sz="2000" dirty="0" smtClean="0"/>
              <a:t>副研究员</a:t>
            </a:r>
            <a:endParaRPr lang="en-US" altLang="zh-CN" sz="2000" dirty="0" smtClean="0"/>
          </a:p>
          <a:p>
            <a:pPr lvl="1"/>
            <a:endParaRPr lang="en-US" altLang="zh-CN" sz="1600" dirty="0" smtClean="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AA2695BD-B95B-487E-884A-720EFFC8E1E5}" type="slidenum">
              <a:rPr lang="zh-CN" altLang="en-US" smtClean="0"/>
              <a:t>2</a:t>
            </a:fld>
            <a:endParaRPr lang="zh-CN" altLang="en-US" dirty="0"/>
          </a:p>
        </p:txBody>
      </p:sp>
    </p:spTree>
    <p:extLst>
      <p:ext uri="{BB962C8B-B14F-4D97-AF65-F5344CB8AC3E}">
        <p14:creationId xmlns:p14="http://schemas.microsoft.com/office/powerpoint/2010/main" val="751093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研究方向：反应堆中微子物理</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AA2695BD-B95B-487E-884A-720EFFC8E1E5}" type="slidenum">
              <a:rPr lang="zh-CN" altLang="en-US" smtClean="0"/>
              <a:t>3</a:t>
            </a:fld>
            <a:endParaRPr lang="zh-CN" altLang="en-US"/>
          </a:p>
        </p:txBody>
      </p:sp>
      <p:grpSp>
        <p:nvGrpSpPr>
          <p:cNvPr id="14" name="组合 13"/>
          <p:cNvGrpSpPr/>
          <p:nvPr/>
        </p:nvGrpSpPr>
        <p:grpSpPr>
          <a:xfrm>
            <a:off x="1230083" y="1628800"/>
            <a:ext cx="6106887" cy="947057"/>
            <a:chOff x="1121230" y="1785257"/>
            <a:chExt cx="6193970" cy="947057"/>
          </a:xfrm>
        </p:grpSpPr>
        <p:sp>
          <p:nvSpPr>
            <p:cNvPr id="9" name="燕尾形箭头 8"/>
            <p:cNvSpPr/>
            <p:nvPr/>
          </p:nvSpPr>
          <p:spPr>
            <a:xfrm>
              <a:off x="1121230" y="1785257"/>
              <a:ext cx="6193970" cy="947057"/>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837846" y="2056144"/>
              <a:ext cx="2682997" cy="400110"/>
            </a:xfrm>
            <a:prstGeom prst="rect">
              <a:avLst/>
            </a:prstGeom>
            <a:noFill/>
          </p:spPr>
          <p:txBody>
            <a:bodyPr wrap="none" rtlCol="0">
              <a:spAutoFit/>
            </a:bodyPr>
            <a:lstStyle/>
            <a:p>
              <a:r>
                <a:rPr lang="zh-CN" altLang="en-US" sz="2000" dirty="0" smtClean="0"/>
                <a:t>大亚湾实验 </a:t>
              </a:r>
              <a:r>
                <a:rPr lang="en-US" altLang="zh-CN" sz="2000" dirty="0" smtClean="0"/>
                <a:t>(2005</a:t>
              </a:r>
              <a:r>
                <a:rPr lang="en-US" altLang="zh-CN" sz="2000" dirty="0" smtClean="0">
                  <a:sym typeface="Wingdings" panose="05000000000000000000" pitchFamily="2" charset="2"/>
                </a:rPr>
                <a:t></a:t>
              </a:r>
              <a:r>
                <a:rPr lang="en-US" altLang="zh-CN" sz="2000" dirty="0" smtClean="0">
                  <a:sym typeface="Wingdings" panose="05000000000000000000" pitchFamily="2" charset="2"/>
                </a:rPr>
                <a:t>…</a:t>
              </a:r>
              <a:r>
                <a:rPr lang="en-US" altLang="zh-CN" sz="2000" dirty="0" smtClean="0">
                  <a:sym typeface="Wingdings" panose="05000000000000000000" pitchFamily="2" charset="2"/>
                </a:rPr>
                <a:t>)</a:t>
              </a:r>
              <a:endParaRPr lang="zh-CN" altLang="en-US" sz="2000" dirty="0"/>
            </a:p>
          </p:txBody>
        </p:sp>
      </p:grpSp>
      <p:grpSp>
        <p:nvGrpSpPr>
          <p:cNvPr id="13" name="组合 12"/>
          <p:cNvGrpSpPr/>
          <p:nvPr/>
        </p:nvGrpSpPr>
        <p:grpSpPr>
          <a:xfrm>
            <a:off x="1230083" y="4625777"/>
            <a:ext cx="6150429" cy="947057"/>
            <a:chOff x="1164773" y="4386941"/>
            <a:chExt cx="6193970" cy="947057"/>
          </a:xfrm>
        </p:grpSpPr>
        <p:sp>
          <p:nvSpPr>
            <p:cNvPr id="11" name="燕尾形箭头 10"/>
            <p:cNvSpPr/>
            <p:nvPr/>
          </p:nvSpPr>
          <p:spPr>
            <a:xfrm>
              <a:off x="1164773" y="4386941"/>
              <a:ext cx="6193970" cy="947057"/>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737687" y="4660414"/>
              <a:ext cx="3276105" cy="400110"/>
            </a:xfrm>
            <a:prstGeom prst="rect">
              <a:avLst/>
            </a:prstGeom>
            <a:noFill/>
          </p:spPr>
          <p:txBody>
            <a:bodyPr wrap="square" rtlCol="0">
              <a:spAutoFit/>
            </a:bodyPr>
            <a:lstStyle/>
            <a:p>
              <a:r>
                <a:rPr lang="en-US" altLang="zh-CN" sz="2000" dirty="0"/>
                <a:t>JUNO</a:t>
              </a:r>
              <a:r>
                <a:rPr lang="zh-CN" altLang="en-US" sz="2000" dirty="0" smtClean="0"/>
                <a:t>实验 </a:t>
              </a:r>
              <a:r>
                <a:rPr lang="en-US" altLang="zh-CN" sz="2000" dirty="0"/>
                <a:t>(</a:t>
              </a:r>
              <a:r>
                <a:rPr lang="en-US" altLang="zh-CN" sz="2000" dirty="0" smtClean="0"/>
                <a:t>2008</a:t>
              </a:r>
              <a:r>
                <a:rPr lang="en-US" altLang="zh-CN" sz="2000" dirty="0" smtClean="0">
                  <a:sym typeface="Wingdings" panose="05000000000000000000" pitchFamily="2" charset="2"/>
                </a:rPr>
                <a:t>…)</a:t>
              </a:r>
              <a:endParaRPr lang="zh-CN" altLang="en-US" sz="2000" dirty="0"/>
            </a:p>
          </p:txBody>
        </p:sp>
      </p:grpSp>
      <p:sp>
        <p:nvSpPr>
          <p:cNvPr id="15" name="文本框 14"/>
          <p:cNvSpPr txBox="1"/>
          <p:nvPr/>
        </p:nvSpPr>
        <p:spPr>
          <a:xfrm>
            <a:off x="1317169" y="2362291"/>
            <a:ext cx="979717" cy="646331"/>
          </a:xfrm>
          <a:prstGeom prst="rect">
            <a:avLst/>
          </a:prstGeom>
          <a:solidFill>
            <a:schemeClr val="bg2"/>
          </a:solidFill>
        </p:spPr>
        <p:txBody>
          <a:bodyPr wrap="square" rtlCol="0">
            <a:spAutoFit/>
          </a:bodyPr>
          <a:lstStyle/>
          <a:p>
            <a:r>
              <a:rPr lang="zh-CN" altLang="en-US" sz="1200" dirty="0" smtClean="0"/>
              <a:t>实验设计建造，探测器模拟</a:t>
            </a:r>
            <a:endParaRPr lang="zh-CN" altLang="en-US" sz="1200" dirty="0"/>
          </a:p>
        </p:txBody>
      </p:sp>
      <p:sp>
        <p:nvSpPr>
          <p:cNvPr id="16" name="文本框 15"/>
          <p:cNvSpPr txBox="1"/>
          <p:nvPr/>
        </p:nvSpPr>
        <p:spPr>
          <a:xfrm>
            <a:off x="2621213" y="2362291"/>
            <a:ext cx="4117044" cy="646331"/>
          </a:xfrm>
          <a:prstGeom prst="rect">
            <a:avLst/>
          </a:prstGeom>
          <a:solidFill>
            <a:schemeClr val="bg2"/>
          </a:solidFill>
        </p:spPr>
        <p:txBody>
          <a:bodyPr wrap="square" rtlCol="0">
            <a:spAutoFit/>
          </a:bodyPr>
          <a:lstStyle/>
          <a:p>
            <a:r>
              <a:rPr lang="zh-CN" altLang="en-US" sz="1200" dirty="0" smtClean="0"/>
              <a:t>核心物理分析：</a:t>
            </a:r>
            <a:endParaRPr lang="en-US" altLang="zh-CN" sz="1200" dirty="0" smtClean="0"/>
          </a:p>
          <a:p>
            <a:r>
              <a:rPr lang="en-US" altLang="zh-CN" sz="1200" dirty="0" smtClean="0"/>
              <a:t>1. </a:t>
            </a:r>
            <a:r>
              <a:rPr lang="zh-CN" altLang="en-US" sz="1200" dirty="0" smtClean="0"/>
              <a:t>混合角</a:t>
            </a:r>
            <a:r>
              <a:rPr lang="el-GR" altLang="zh-CN" sz="1200" dirty="0" smtClean="0"/>
              <a:t>θ</a:t>
            </a:r>
            <a:r>
              <a:rPr lang="en-US" altLang="zh-CN" sz="1200" baseline="-25000" dirty="0" smtClean="0"/>
              <a:t>13</a:t>
            </a:r>
            <a:r>
              <a:rPr lang="en-US" altLang="zh-CN" sz="1200" dirty="0" smtClean="0"/>
              <a:t> </a:t>
            </a:r>
            <a:r>
              <a:rPr lang="en-US" altLang="zh-CN" sz="1200" dirty="0" smtClean="0">
                <a:sym typeface="Wingdings" panose="05000000000000000000" pitchFamily="2" charset="2"/>
              </a:rPr>
              <a:t> </a:t>
            </a:r>
            <a:r>
              <a:rPr lang="zh-CN" altLang="en-US" sz="1200" dirty="0" smtClean="0">
                <a:sym typeface="Wingdings" panose="05000000000000000000" pitchFamily="2" charset="2"/>
              </a:rPr>
              <a:t>“晨光杯”</a:t>
            </a:r>
            <a:r>
              <a:rPr lang="zh-CN" altLang="en-US" sz="1200" dirty="0">
                <a:sym typeface="Wingdings" panose="05000000000000000000" pitchFamily="2" charset="2"/>
              </a:rPr>
              <a:t>优秀</a:t>
            </a:r>
            <a:r>
              <a:rPr lang="zh-CN" altLang="en-US" sz="1200" dirty="0" smtClean="0">
                <a:sym typeface="Wingdings" panose="05000000000000000000" pitchFamily="2" charset="2"/>
              </a:rPr>
              <a:t>论文特别奖，青年基金项目</a:t>
            </a:r>
            <a:endParaRPr lang="en-US" altLang="zh-CN" sz="1200" dirty="0" smtClean="0"/>
          </a:p>
          <a:p>
            <a:r>
              <a:rPr lang="en-US" altLang="zh-CN" sz="1200" dirty="0" smtClean="0"/>
              <a:t>2. </a:t>
            </a:r>
            <a:r>
              <a:rPr lang="zh-CN" altLang="en-US" sz="1200" dirty="0" smtClean="0"/>
              <a:t>精确测量中微子能谱 </a:t>
            </a:r>
            <a:r>
              <a:rPr lang="en-US" altLang="zh-CN" sz="1200" dirty="0" smtClean="0">
                <a:sym typeface="Wingdings" panose="05000000000000000000" pitchFamily="2" charset="2"/>
              </a:rPr>
              <a:t></a:t>
            </a:r>
            <a:r>
              <a:rPr lang="zh-CN" altLang="en-US" sz="1200" dirty="0" smtClean="0">
                <a:sym typeface="Wingdings" panose="05000000000000000000" pitchFamily="2" charset="2"/>
              </a:rPr>
              <a:t>通讯作者文章，重大项目子课题</a:t>
            </a:r>
            <a:endParaRPr lang="en-US" altLang="zh-CN" sz="1200" dirty="0" smtClean="0"/>
          </a:p>
        </p:txBody>
      </p:sp>
      <p:sp>
        <p:nvSpPr>
          <p:cNvPr id="17" name="文本框 16"/>
          <p:cNvSpPr txBox="1"/>
          <p:nvPr/>
        </p:nvSpPr>
        <p:spPr>
          <a:xfrm>
            <a:off x="1415143" y="4378073"/>
            <a:ext cx="979717" cy="461665"/>
          </a:xfrm>
          <a:prstGeom prst="rect">
            <a:avLst/>
          </a:prstGeom>
          <a:solidFill>
            <a:schemeClr val="bg2"/>
          </a:solidFill>
        </p:spPr>
        <p:txBody>
          <a:bodyPr wrap="square" rtlCol="0">
            <a:spAutoFit/>
          </a:bodyPr>
          <a:lstStyle/>
          <a:p>
            <a:r>
              <a:rPr lang="zh-CN" altLang="en-US" sz="1200" dirty="0" smtClean="0"/>
              <a:t>可行性研究</a:t>
            </a:r>
            <a:endParaRPr lang="en-US" altLang="zh-CN" sz="1200" dirty="0">
              <a:sym typeface="Wingdings" panose="05000000000000000000" pitchFamily="2" charset="2"/>
            </a:endParaRPr>
          </a:p>
          <a:p>
            <a:r>
              <a:rPr lang="zh-CN" altLang="en-US" sz="1200" dirty="0" smtClean="0"/>
              <a:t>高引用论文</a:t>
            </a:r>
            <a:endParaRPr lang="zh-CN" altLang="en-US" sz="1200" dirty="0"/>
          </a:p>
        </p:txBody>
      </p:sp>
      <p:cxnSp>
        <p:nvCxnSpPr>
          <p:cNvPr id="19" name="肘形连接符 18"/>
          <p:cNvCxnSpPr>
            <a:stCxn id="16" idx="1"/>
            <a:endCxn id="23" idx="0"/>
          </p:cNvCxnSpPr>
          <p:nvPr/>
        </p:nvCxnSpPr>
        <p:spPr>
          <a:xfrm rot="10800000" flipH="1" flipV="1">
            <a:off x="2621212" y="2685456"/>
            <a:ext cx="524759" cy="1692615"/>
          </a:xfrm>
          <a:prstGeom prst="bentConnector4">
            <a:avLst>
              <a:gd name="adj1" fmla="val -43563"/>
              <a:gd name="adj2" fmla="val 59546"/>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601686" y="4378072"/>
            <a:ext cx="1088571" cy="461665"/>
          </a:xfrm>
          <a:prstGeom prst="rect">
            <a:avLst/>
          </a:prstGeom>
          <a:solidFill>
            <a:schemeClr val="bg2"/>
          </a:solidFill>
        </p:spPr>
        <p:txBody>
          <a:bodyPr wrap="square" rtlCol="0">
            <a:spAutoFit/>
          </a:bodyPr>
          <a:lstStyle/>
          <a:p>
            <a:r>
              <a:rPr lang="zh-CN" altLang="en-US" sz="1200" dirty="0" smtClean="0"/>
              <a:t>实验物理目标，黄皮书</a:t>
            </a:r>
            <a:endParaRPr lang="zh-CN" altLang="en-US" sz="1200" dirty="0"/>
          </a:p>
        </p:txBody>
      </p:sp>
      <p:sp>
        <p:nvSpPr>
          <p:cNvPr id="35" name="文本框 34"/>
          <p:cNvSpPr txBox="1"/>
          <p:nvPr/>
        </p:nvSpPr>
        <p:spPr>
          <a:xfrm>
            <a:off x="3766457" y="4382492"/>
            <a:ext cx="1730829" cy="461665"/>
          </a:xfrm>
          <a:prstGeom prst="rect">
            <a:avLst/>
          </a:prstGeom>
          <a:solidFill>
            <a:schemeClr val="bg2"/>
          </a:solidFill>
        </p:spPr>
        <p:txBody>
          <a:bodyPr wrap="square" rtlCol="0">
            <a:spAutoFit/>
          </a:bodyPr>
          <a:lstStyle/>
          <a:p>
            <a:r>
              <a:rPr lang="zh-CN" altLang="en-US" sz="1200" b="1" dirty="0" smtClean="0"/>
              <a:t>大亚湾和</a:t>
            </a:r>
            <a:r>
              <a:rPr lang="en-US" altLang="zh-CN" sz="1200" b="1" dirty="0" smtClean="0"/>
              <a:t>JUNO</a:t>
            </a:r>
            <a:r>
              <a:rPr lang="zh-CN" altLang="en-US" sz="1200" b="1" dirty="0" smtClean="0"/>
              <a:t>实验联合分析方法</a:t>
            </a:r>
            <a:r>
              <a:rPr lang="en-US" altLang="zh-CN" sz="1200" b="1" dirty="0" smtClean="0">
                <a:sym typeface="Wingdings" panose="05000000000000000000" pitchFamily="2" charset="2"/>
              </a:rPr>
              <a:t></a:t>
            </a:r>
            <a:r>
              <a:rPr lang="zh-CN" altLang="en-US" sz="1200" b="1" dirty="0" smtClean="0">
                <a:sym typeface="Wingdings" panose="05000000000000000000" pitchFamily="2" charset="2"/>
              </a:rPr>
              <a:t>面上项目</a:t>
            </a:r>
            <a:endParaRPr lang="zh-CN" altLang="en-US" sz="1200" b="1" dirty="0"/>
          </a:p>
        </p:txBody>
      </p:sp>
      <p:cxnSp>
        <p:nvCxnSpPr>
          <p:cNvPr id="7" name="肘形连接符 6"/>
          <p:cNvCxnSpPr>
            <a:endCxn id="35" idx="0"/>
          </p:cNvCxnSpPr>
          <p:nvPr/>
        </p:nvCxnSpPr>
        <p:spPr>
          <a:xfrm rot="16200000" flipH="1">
            <a:off x="3597502" y="3348122"/>
            <a:ext cx="1344840" cy="7239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573484" y="4378071"/>
            <a:ext cx="1001487" cy="461665"/>
          </a:xfrm>
          <a:prstGeom prst="rect">
            <a:avLst/>
          </a:prstGeom>
          <a:solidFill>
            <a:schemeClr val="bg2"/>
          </a:solidFill>
        </p:spPr>
        <p:txBody>
          <a:bodyPr wrap="square" rtlCol="0">
            <a:spAutoFit/>
          </a:bodyPr>
          <a:lstStyle/>
          <a:p>
            <a:r>
              <a:rPr lang="en-US" altLang="zh-CN" sz="1200" b="1" dirty="0" smtClean="0"/>
              <a:t>JUNO</a:t>
            </a:r>
            <a:r>
              <a:rPr lang="zh-CN" altLang="en-US" sz="1200" b="1" dirty="0" smtClean="0"/>
              <a:t>实验近点探测器</a:t>
            </a:r>
            <a:endParaRPr lang="zh-CN" altLang="en-US" sz="1200" b="1" dirty="0"/>
          </a:p>
        </p:txBody>
      </p:sp>
    </p:spTree>
    <p:extLst>
      <p:ext uri="{BB962C8B-B14F-4D97-AF65-F5344CB8AC3E}">
        <p14:creationId xmlns:p14="http://schemas.microsoft.com/office/powerpoint/2010/main" val="408253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2018</a:t>
            </a:r>
            <a:r>
              <a:rPr lang="zh-CN" altLang="en-US" dirty="0" smtClean="0"/>
              <a:t>年工作内容</a:t>
            </a:r>
            <a:endParaRPr lang="zh-CN" altLang="en-US" dirty="0"/>
          </a:p>
        </p:txBody>
      </p:sp>
      <p:sp>
        <p:nvSpPr>
          <p:cNvPr id="3" name="内容占位符 2"/>
          <p:cNvSpPr>
            <a:spLocks noGrp="1"/>
          </p:cNvSpPr>
          <p:nvPr>
            <p:ph idx="1"/>
          </p:nvPr>
        </p:nvSpPr>
        <p:spPr/>
        <p:txBody>
          <a:bodyPr/>
          <a:lstStyle/>
          <a:p>
            <a:r>
              <a:rPr lang="zh-CN" altLang="en-US" dirty="0" smtClean="0"/>
              <a:t>大亚湾实验核心物理分析</a:t>
            </a:r>
            <a:endParaRPr lang="en-US" altLang="zh-CN" dirty="0" smtClean="0"/>
          </a:p>
          <a:p>
            <a:pPr lvl="1"/>
            <a:r>
              <a:rPr lang="zh-CN" altLang="en-US" dirty="0" smtClean="0"/>
              <a:t>振荡分析，最新测量结果</a:t>
            </a:r>
            <a:endParaRPr lang="en-US" altLang="zh-CN" dirty="0" smtClean="0"/>
          </a:p>
          <a:p>
            <a:pPr lvl="1"/>
            <a:r>
              <a:rPr lang="zh-CN" altLang="en-US" dirty="0" smtClean="0"/>
              <a:t>中微子能谱测量，核素能谱反解</a:t>
            </a:r>
            <a:endParaRPr lang="en-US" altLang="zh-CN" dirty="0" smtClean="0"/>
          </a:p>
          <a:p>
            <a:r>
              <a:rPr lang="zh-CN" altLang="en-US" dirty="0" smtClean="0"/>
              <a:t>江门实验灵敏度联合分析</a:t>
            </a:r>
            <a:endParaRPr lang="en-US" altLang="zh-CN" dirty="0" smtClean="0"/>
          </a:p>
          <a:p>
            <a:r>
              <a:rPr lang="zh-CN" altLang="en-US" dirty="0" smtClean="0"/>
              <a:t>江门实验近点</a:t>
            </a:r>
            <a:endParaRPr lang="en-US" altLang="zh-CN" dirty="0" smtClean="0"/>
          </a:p>
          <a:p>
            <a:pPr lvl="1"/>
            <a:r>
              <a:rPr lang="zh-CN" altLang="en-US" dirty="0" smtClean="0"/>
              <a:t>物理目标和模拟研究</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extLst>
      <p:ext uri="{BB962C8B-B14F-4D97-AF65-F5344CB8AC3E}">
        <p14:creationId xmlns:p14="http://schemas.microsoft.com/office/powerpoint/2010/main" val="188468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中微子振荡测量</a:t>
            </a:r>
            <a:endParaRPr lang="zh-CN" altLang="en-US" dirty="0"/>
          </a:p>
        </p:txBody>
      </p:sp>
      <p:sp>
        <p:nvSpPr>
          <p:cNvPr id="6" name="内容占位符 5"/>
          <p:cNvSpPr>
            <a:spLocks noGrp="1"/>
          </p:cNvSpPr>
          <p:nvPr>
            <p:ph idx="1"/>
          </p:nvPr>
        </p:nvSpPr>
        <p:spPr>
          <a:xfrm>
            <a:off x="342635" y="3408038"/>
            <a:ext cx="5050904" cy="2037035"/>
          </a:xfrm>
          <a:solidFill>
            <a:schemeClr val="bg2"/>
          </a:solidFill>
        </p:spPr>
        <p:txBody>
          <a:bodyPr>
            <a:normAutofit fontScale="85000" lnSpcReduction="10000"/>
          </a:bodyPr>
          <a:lstStyle/>
          <a:p>
            <a:r>
              <a:rPr lang="en-US" altLang="zh-CN" sz="2400" dirty="0" smtClean="0"/>
              <a:t>2018</a:t>
            </a:r>
            <a:r>
              <a:rPr lang="zh-CN" altLang="en-US" sz="2400" dirty="0" smtClean="0"/>
              <a:t>年最新结果中的个人贡献</a:t>
            </a:r>
            <a:endParaRPr lang="en-US" altLang="zh-CN" sz="2400" dirty="0" smtClean="0"/>
          </a:p>
          <a:p>
            <a:pPr lvl="1"/>
            <a:r>
              <a:rPr lang="zh-CN" altLang="en-US" sz="2000" dirty="0" smtClean="0"/>
              <a:t>分析基于本人开发的振荡拟合程序</a:t>
            </a:r>
            <a:endParaRPr lang="en-US" altLang="zh-CN" sz="2000" dirty="0" smtClean="0"/>
          </a:p>
          <a:p>
            <a:pPr lvl="1"/>
            <a:r>
              <a:rPr lang="zh-CN" altLang="en-US" sz="2000" dirty="0" smtClean="0"/>
              <a:t>开会讨论，问题检查，训练学生，</a:t>
            </a:r>
            <a:r>
              <a:rPr lang="en-US" altLang="zh-CN" sz="2000" dirty="0" smtClean="0"/>
              <a:t>…</a:t>
            </a:r>
          </a:p>
          <a:p>
            <a:pPr lvl="1"/>
            <a:r>
              <a:rPr lang="zh-CN" altLang="en-US" sz="2000" dirty="0" smtClean="0"/>
              <a:t>指导研究生完成振荡分析</a:t>
            </a:r>
            <a:r>
              <a:rPr lang="en-US" altLang="zh-CN" sz="2000" dirty="0" smtClean="0"/>
              <a:t>(</a:t>
            </a:r>
            <a:r>
              <a:rPr lang="zh-CN" altLang="en-US" sz="2000" dirty="0" smtClean="0"/>
              <a:t>吴文杰，韦良红</a:t>
            </a:r>
            <a:r>
              <a:rPr lang="en-US" altLang="zh-CN" sz="2000" dirty="0" smtClean="0"/>
              <a:t>)</a:t>
            </a:r>
          </a:p>
          <a:p>
            <a:r>
              <a:rPr lang="zh-CN" altLang="en-US" sz="2400" dirty="0" smtClean="0"/>
              <a:t>代表合作组在国际高能物理会议</a:t>
            </a:r>
            <a:r>
              <a:rPr lang="en-US" altLang="zh-CN" sz="2400" dirty="0" smtClean="0"/>
              <a:t>(ICHEP2018)</a:t>
            </a:r>
            <a:r>
              <a:rPr lang="zh-CN" altLang="en-US" sz="2400" dirty="0" smtClean="0"/>
              <a:t>分会场报告最新结果</a:t>
            </a:r>
            <a:endParaRPr lang="zh-CN" altLang="en-US" sz="2400"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AA2695BD-B95B-487E-884A-720EFFC8E1E5}" type="slidenum">
              <a:rPr lang="zh-CN" altLang="en-US" smtClean="0"/>
              <a:t>5</a:t>
            </a:fld>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40992"/>
            <a:ext cx="6915472" cy="1884272"/>
          </a:xfrm>
          <a:prstGeom prst="rect">
            <a:avLst/>
          </a:prstGeom>
        </p:spPr>
      </p:pic>
      <p:sp>
        <p:nvSpPr>
          <p:cNvPr id="7" name="矩形 6"/>
          <p:cNvSpPr/>
          <p:nvPr/>
        </p:nvSpPr>
        <p:spPr>
          <a:xfrm>
            <a:off x="539552" y="1700808"/>
            <a:ext cx="64087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9713" y="956916"/>
            <a:ext cx="6983980" cy="338554"/>
          </a:xfrm>
          <a:prstGeom prst="rect">
            <a:avLst/>
          </a:prstGeom>
          <a:solidFill>
            <a:schemeClr val="bg2"/>
          </a:solidFill>
        </p:spPr>
        <p:txBody>
          <a:bodyPr wrap="square" rtlCol="0">
            <a:spAutoFit/>
          </a:bodyPr>
          <a:lstStyle/>
          <a:p>
            <a:r>
              <a:rPr lang="zh-CN" altLang="en-US" sz="1600" dirty="0" smtClean="0"/>
              <a:t>发现第三种中微子振荡，获得晨光杯优秀论文特别奖</a:t>
            </a:r>
            <a:r>
              <a:rPr lang="en-US" altLang="zh-CN" sz="1600" dirty="0" smtClean="0"/>
              <a:t>(</a:t>
            </a:r>
            <a:r>
              <a:rPr lang="zh-CN" altLang="en-US" sz="1600" dirty="0" smtClean="0"/>
              <a:t>温良剑、占亮、于泽源</a:t>
            </a:r>
            <a:r>
              <a:rPr lang="en-US" altLang="zh-CN" sz="1600" dirty="0" smtClean="0"/>
              <a:t>)</a:t>
            </a:r>
            <a:endParaRPr lang="zh-CN" altLang="en-US" sz="1600" dirty="0"/>
          </a:p>
        </p:txBody>
      </p:sp>
      <p:cxnSp>
        <p:nvCxnSpPr>
          <p:cNvPr id="10" name="直接箭头连接符 9"/>
          <p:cNvCxnSpPr>
            <a:stCxn id="8" idx="1"/>
          </p:cNvCxnSpPr>
          <p:nvPr/>
        </p:nvCxnSpPr>
        <p:spPr>
          <a:xfrm flipH="1">
            <a:off x="1475657" y="1126193"/>
            <a:ext cx="504056" cy="747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39552" y="2852936"/>
            <a:ext cx="64087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334524" y="1501011"/>
            <a:ext cx="1629964" cy="1323439"/>
          </a:xfrm>
          <a:prstGeom prst="rect">
            <a:avLst/>
          </a:prstGeom>
          <a:solidFill>
            <a:schemeClr val="bg2"/>
          </a:solidFill>
        </p:spPr>
        <p:txBody>
          <a:bodyPr wrap="square" rtlCol="0">
            <a:spAutoFit/>
          </a:bodyPr>
          <a:lstStyle/>
          <a:p>
            <a:r>
              <a:rPr lang="zh-CN" altLang="en-US" sz="1600" dirty="0" smtClean="0"/>
              <a:t>一直保持世界上最精确的测量。在同年发表文章中，引用率都是</a:t>
            </a:r>
            <a:r>
              <a:rPr lang="en-US" altLang="zh-CN" sz="1600" dirty="0" smtClean="0"/>
              <a:t>top 1%</a:t>
            </a:r>
            <a:endParaRPr lang="zh-CN" altLang="en-US" sz="1600" dirty="0"/>
          </a:p>
        </p:txBody>
      </p:sp>
      <p:sp>
        <p:nvSpPr>
          <p:cNvPr id="27" name="文本框 26"/>
          <p:cNvSpPr txBox="1"/>
          <p:nvPr/>
        </p:nvSpPr>
        <p:spPr>
          <a:xfrm>
            <a:off x="360893" y="5550330"/>
            <a:ext cx="2236510" cy="830997"/>
          </a:xfrm>
          <a:prstGeom prst="rect">
            <a:avLst/>
          </a:prstGeom>
          <a:solidFill>
            <a:schemeClr val="bg2"/>
          </a:solidFill>
        </p:spPr>
        <p:txBody>
          <a:bodyPr wrap="none" rtlCol="0">
            <a:spAutoFit/>
          </a:bodyPr>
          <a:lstStyle/>
          <a:p>
            <a:r>
              <a:rPr lang="en-US" altLang="zh-CN" sz="1600" dirty="0" smtClean="0"/>
              <a:t>sin</a:t>
            </a:r>
            <a:r>
              <a:rPr lang="en-US" altLang="zh-CN" sz="1600" baseline="30000" dirty="0" smtClean="0"/>
              <a:t>2</a:t>
            </a:r>
            <a:r>
              <a:rPr lang="en-US" altLang="zh-CN" sz="1600" dirty="0" smtClean="0"/>
              <a:t>2</a:t>
            </a:r>
            <a:r>
              <a:rPr lang="el-GR" altLang="zh-CN" sz="1600" dirty="0" smtClean="0"/>
              <a:t>θ</a:t>
            </a:r>
            <a:r>
              <a:rPr lang="en-US" altLang="zh-CN" sz="1600" baseline="-25000" dirty="0" smtClean="0"/>
              <a:t>13</a:t>
            </a:r>
          </a:p>
          <a:p>
            <a:r>
              <a:rPr lang="zh-CN" altLang="en-US" sz="1600" dirty="0"/>
              <a:t>精度</a:t>
            </a:r>
            <a:r>
              <a:rPr lang="zh-CN" altLang="en-US" sz="1600" dirty="0" smtClean="0"/>
              <a:t>改进 </a:t>
            </a:r>
            <a:r>
              <a:rPr lang="en-US" altLang="zh-CN" sz="1600" dirty="0"/>
              <a:t>4</a:t>
            </a:r>
            <a:r>
              <a:rPr lang="en-US" altLang="zh-CN" sz="1600" dirty="0" smtClean="0"/>
              <a:t>%</a:t>
            </a:r>
            <a:r>
              <a:rPr lang="en-US" altLang="zh-CN" sz="1600" dirty="0" smtClean="0">
                <a:sym typeface="Wingdings" panose="05000000000000000000" pitchFamily="2" charset="2"/>
              </a:rPr>
              <a:t>3.4%</a:t>
            </a:r>
            <a:endParaRPr lang="en-US" altLang="zh-CN" sz="1600" dirty="0" smtClean="0">
              <a:sym typeface="Wingdings" panose="05000000000000000000" pitchFamily="2" charset="2"/>
            </a:endParaRPr>
          </a:p>
          <a:p>
            <a:r>
              <a:rPr lang="zh-CN" altLang="en-US" sz="1600" dirty="0" smtClean="0">
                <a:sym typeface="Wingdings" panose="05000000000000000000" pitchFamily="2" charset="2"/>
              </a:rPr>
              <a:t>保持世界最精确的结果</a:t>
            </a:r>
            <a:endParaRPr lang="zh-CN" altLang="en-US" sz="1600" dirty="0"/>
          </a:p>
        </p:txBody>
      </p:sp>
      <p:sp>
        <p:nvSpPr>
          <p:cNvPr id="30" name="文本框 29"/>
          <p:cNvSpPr txBox="1"/>
          <p:nvPr/>
        </p:nvSpPr>
        <p:spPr>
          <a:xfrm>
            <a:off x="2951845" y="5550329"/>
            <a:ext cx="2441694" cy="830997"/>
          </a:xfrm>
          <a:prstGeom prst="rect">
            <a:avLst/>
          </a:prstGeom>
          <a:solidFill>
            <a:schemeClr val="bg2"/>
          </a:solidFill>
        </p:spPr>
        <p:txBody>
          <a:bodyPr wrap="none" rtlCol="0">
            <a:spAutoFit/>
          </a:bodyPr>
          <a:lstStyle/>
          <a:p>
            <a:r>
              <a:rPr lang="en-US" altLang="zh-CN" sz="1600" dirty="0" smtClean="0"/>
              <a:t>Δm</a:t>
            </a:r>
            <a:r>
              <a:rPr lang="en-US" altLang="zh-CN" sz="1600" baseline="30000" dirty="0" smtClean="0"/>
              <a:t>2</a:t>
            </a:r>
            <a:r>
              <a:rPr lang="en-US" altLang="zh-CN" sz="1600" baseline="-25000" dirty="0" smtClean="0"/>
              <a:t>ee</a:t>
            </a:r>
          </a:p>
          <a:p>
            <a:r>
              <a:rPr lang="zh-CN" altLang="en-US" sz="1600" dirty="0" smtClean="0"/>
              <a:t>精度改进 </a:t>
            </a:r>
            <a:r>
              <a:rPr lang="en-US" altLang="zh-CN" sz="1600" dirty="0" smtClean="0"/>
              <a:t>3.5</a:t>
            </a:r>
            <a:r>
              <a:rPr lang="en-US" altLang="zh-CN" sz="1600" dirty="0" smtClean="0"/>
              <a:t>%</a:t>
            </a:r>
            <a:r>
              <a:rPr lang="en-US" altLang="zh-CN" sz="1600" dirty="0" smtClean="0">
                <a:sym typeface="Wingdings" panose="05000000000000000000" pitchFamily="2" charset="2"/>
              </a:rPr>
              <a:t></a:t>
            </a:r>
            <a:r>
              <a:rPr lang="en-US" altLang="zh-CN" sz="1600" dirty="0" smtClean="0">
                <a:sym typeface="Wingdings" panose="05000000000000000000" pitchFamily="2" charset="2"/>
              </a:rPr>
              <a:t>2.8</a:t>
            </a:r>
            <a:r>
              <a:rPr lang="en-US" altLang="zh-CN" sz="1600" dirty="0" smtClean="0">
                <a:sym typeface="Wingdings" panose="05000000000000000000" pitchFamily="2" charset="2"/>
              </a:rPr>
              <a:t>%</a:t>
            </a:r>
            <a:r>
              <a:rPr lang="zh-CN" altLang="en-US" sz="1600" dirty="0" smtClean="0">
                <a:sym typeface="Wingdings" panose="05000000000000000000" pitchFamily="2" charset="2"/>
              </a:rPr>
              <a:t>，</a:t>
            </a:r>
            <a:endParaRPr lang="en-US" altLang="zh-CN" sz="1600" dirty="0" smtClean="0">
              <a:sym typeface="Wingdings" panose="05000000000000000000" pitchFamily="2" charset="2"/>
            </a:endParaRPr>
          </a:p>
          <a:p>
            <a:r>
              <a:rPr lang="zh-CN" altLang="en-US" sz="1600" dirty="0" smtClean="0">
                <a:sym typeface="Wingdings" panose="05000000000000000000" pitchFamily="2" charset="2"/>
              </a:rPr>
              <a:t>与加速器</a:t>
            </a:r>
            <a:r>
              <a:rPr lang="zh-CN" altLang="en-US" sz="1600" dirty="0" smtClean="0">
                <a:sym typeface="Wingdings" panose="05000000000000000000" pitchFamily="2" charset="2"/>
              </a:rPr>
              <a:t>中微子</a:t>
            </a:r>
            <a:r>
              <a:rPr lang="zh-CN" altLang="en-US" sz="1600" dirty="0" smtClean="0">
                <a:sym typeface="Wingdings" panose="05000000000000000000" pitchFamily="2" charset="2"/>
              </a:rPr>
              <a:t>实验相当</a:t>
            </a:r>
            <a:endParaRPr lang="zh-CN" altLang="en-US" sz="1600" dirty="0"/>
          </a:p>
        </p:txBody>
      </p:sp>
      <p:pic>
        <p:nvPicPr>
          <p:cNvPr id="31" name="图片 30"/>
          <p:cNvPicPr>
            <a:picLocks noChangeAspect="1"/>
          </p:cNvPicPr>
          <p:nvPr/>
        </p:nvPicPr>
        <p:blipFill>
          <a:blip r:embed="rId3"/>
          <a:stretch>
            <a:fillRect/>
          </a:stretch>
        </p:blipFill>
        <p:spPr>
          <a:xfrm>
            <a:off x="5471703" y="3960144"/>
            <a:ext cx="3536758" cy="2410883"/>
          </a:xfrm>
          <a:prstGeom prst="rect">
            <a:avLst/>
          </a:prstGeom>
        </p:spPr>
      </p:pic>
      <p:sp>
        <p:nvSpPr>
          <p:cNvPr id="23" name="文本框 22"/>
          <p:cNvSpPr txBox="1"/>
          <p:nvPr/>
        </p:nvSpPr>
        <p:spPr>
          <a:xfrm>
            <a:off x="5730115" y="3408038"/>
            <a:ext cx="3233578" cy="369332"/>
          </a:xfrm>
          <a:prstGeom prst="rect">
            <a:avLst/>
          </a:prstGeom>
          <a:solidFill>
            <a:schemeClr val="bg2"/>
          </a:solidFill>
        </p:spPr>
        <p:txBody>
          <a:bodyPr wrap="none" rtlCol="0">
            <a:spAutoFit/>
          </a:bodyPr>
          <a:lstStyle/>
          <a:p>
            <a:r>
              <a:rPr lang="en-US" altLang="zh-CN" dirty="0"/>
              <a:t>s</a:t>
            </a:r>
            <a:r>
              <a:rPr lang="en-US" altLang="zh-CN" dirty="0" smtClean="0"/>
              <a:t>in</a:t>
            </a:r>
            <a:r>
              <a:rPr lang="en-US" altLang="zh-CN" baseline="30000" dirty="0" smtClean="0"/>
              <a:t>2</a:t>
            </a:r>
            <a:r>
              <a:rPr lang="en-US" altLang="zh-CN" dirty="0" smtClean="0"/>
              <a:t>2</a:t>
            </a:r>
            <a:r>
              <a:rPr lang="el-GR" altLang="zh-CN" dirty="0"/>
              <a:t>θ</a:t>
            </a:r>
            <a:r>
              <a:rPr lang="en-US" altLang="zh-CN" baseline="-25000" dirty="0" smtClean="0"/>
              <a:t>13</a:t>
            </a:r>
            <a:r>
              <a:rPr lang="zh-CN" altLang="en-US" dirty="0" smtClean="0"/>
              <a:t>精度远超国际同类实验</a:t>
            </a:r>
            <a:endParaRPr lang="en-US" altLang="zh-CN" baseline="-25000" dirty="0"/>
          </a:p>
        </p:txBody>
      </p:sp>
    </p:spTree>
    <p:extLst>
      <p:ext uri="{BB962C8B-B14F-4D97-AF65-F5344CB8AC3E}">
        <p14:creationId xmlns:p14="http://schemas.microsoft.com/office/powerpoint/2010/main" val="2311976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中微子流强和能谱精确测量</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9" name="内容占位符 2"/>
          <p:cNvSpPr txBox="1">
            <a:spLocks/>
          </p:cNvSpPr>
          <p:nvPr/>
        </p:nvSpPr>
        <p:spPr>
          <a:xfrm>
            <a:off x="539552" y="2906514"/>
            <a:ext cx="8064896" cy="15425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400" dirty="0" smtClean="0"/>
              <a:t>论文科学意义</a:t>
            </a:r>
            <a:endParaRPr lang="en-US" altLang="zh-CN" sz="2400" dirty="0" smtClean="0"/>
          </a:p>
          <a:p>
            <a:pPr lvl="1"/>
            <a:r>
              <a:rPr lang="zh-CN" altLang="en-US" sz="1800" dirty="0" smtClean="0"/>
              <a:t>测量到中微子</a:t>
            </a:r>
            <a:r>
              <a:rPr lang="zh-CN" altLang="en-US" sz="1800" b="1" dirty="0" smtClean="0"/>
              <a:t>事例率反常</a:t>
            </a:r>
            <a:r>
              <a:rPr lang="zh-CN" altLang="en-US" sz="1800" dirty="0" smtClean="0"/>
              <a:t>，与其他实验结果一致</a:t>
            </a:r>
            <a:endParaRPr lang="en-US" altLang="zh-CN" sz="1800" dirty="0" smtClean="0"/>
          </a:p>
          <a:p>
            <a:pPr lvl="1"/>
            <a:r>
              <a:rPr lang="zh-CN" altLang="en-US" sz="1800" dirty="0" smtClean="0"/>
              <a:t>精确测量中微子能谱，发现</a:t>
            </a:r>
            <a:r>
              <a:rPr lang="zh-CN" altLang="en-US" sz="1800" b="1" dirty="0" smtClean="0"/>
              <a:t>能谱反常</a:t>
            </a:r>
            <a:endParaRPr lang="en-US" altLang="zh-CN" sz="1800" b="1" dirty="0" smtClean="0"/>
          </a:p>
          <a:p>
            <a:pPr lvl="1"/>
            <a:r>
              <a:rPr lang="zh-CN" altLang="en-US" sz="1800" dirty="0" smtClean="0"/>
              <a:t>为其他反应堆实验提供精确能谱数据输入（</a:t>
            </a:r>
            <a:r>
              <a:rPr lang="en-US" altLang="zh-CN" sz="1800" dirty="0" smtClean="0"/>
              <a:t>NEOS, JUNO, …</a:t>
            </a:r>
            <a:r>
              <a:rPr lang="zh-CN" altLang="en-US" sz="1800" dirty="0" smtClean="0"/>
              <a:t>）</a:t>
            </a:r>
            <a:endParaRPr lang="zh-CN" altLang="en-US" sz="1800"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3928514069"/>
              </p:ext>
            </p:extLst>
          </p:nvPr>
        </p:nvGraphicFramePr>
        <p:xfrm>
          <a:off x="714399" y="980728"/>
          <a:ext cx="7715200" cy="1828800"/>
        </p:xfrm>
        <a:graphic>
          <a:graphicData uri="http://schemas.openxmlformats.org/drawingml/2006/table">
            <a:tbl>
              <a:tblPr firstRow="1" bandRow="1">
                <a:tableStyleId>{93296810-A885-4BE3-A3E7-6D5BEEA58F35}</a:tableStyleId>
              </a:tblPr>
              <a:tblGrid>
                <a:gridCol w="1645920"/>
                <a:gridCol w="956712"/>
                <a:gridCol w="822921"/>
                <a:gridCol w="4289647"/>
              </a:tblGrid>
              <a:tr h="270030">
                <a:tc>
                  <a:txBody>
                    <a:bodyPr/>
                    <a:lstStyle/>
                    <a:p>
                      <a:r>
                        <a:rPr lang="zh-CN" altLang="en-US" sz="1600" dirty="0" smtClean="0"/>
                        <a:t>文章</a:t>
                      </a:r>
                      <a:endParaRPr lang="zh-CN" altLang="en-US" sz="1600" dirty="0"/>
                    </a:p>
                  </a:txBody>
                  <a:tcPr/>
                </a:tc>
                <a:tc>
                  <a:txBody>
                    <a:bodyPr/>
                    <a:lstStyle/>
                    <a:p>
                      <a:r>
                        <a:rPr lang="zh-CN" altLang="en-US" sz="1600" dirty="0" smtClean="0"/>
                        <a:t>统计量</a:t>
                      </a:r>
                      <a:endParaRPr lang="zh-CN" altLang="en-US" sz="1600" dirty="0"/>
                    </a:p>
                  </a:txBody>
                  <a:tcPr/>
                </a:tc>
                <a:tc>
                  <a:txBody>
                    <a:bodyPr/>
                    <a:lstStyle/>
                    <a:p>
                      <a:r>
                        <a:rPr lang="zh-CN" altLang="en-US" sz="1600" dirty="0" smtClean="0"/>
                        <a:t>误差</a:t>
                      </a:r>
                      <a:endParaRPr lang="zh-CN" altLang="en-US" sz="1600" dirty="0"/>
                    </a:p>
                  </a:txBody>
                  <a:tcPr/>
                </a:tc>
                <a:tc>
                  <a:txBody>
                    <a:bodyPr/>
                    <a:lstStyle/>
                    <a:p>
                      <a:r>
                        <a:rPr lang="zh-CN" altLang="en-US" sz="1600" dirty="0" smtClean="0"/>
                        <a:t>个人贡献，论文影响力</a:t>
                      </a:r>
                      <a:endParaRPr lang="zh-CN" altLang="en-US" sz="1600" dirty="0"/>
                    </a:p>
                  </a:txBody>
                  <a:tcPr/>
                </a:tc>
              </a:tr>
              <a:tr h="270030">
                <a:tc>
                  <a:txBody>
                    <a:bodyPr/>
                    <a:lstStyle/>
                    <a:p>
                      <a:r>
                        <a:rPr lang="en-US" altLang="zh-CN" sz="1600" dirty="0" smtClean="0"/>
                        <a:t>2015</a:t>
                      </a:r>
                      <a:r>
                        <a:rPr lang="zh-CN" altLang="en-US" sz="1600" dirty="0" smtClean="0"/>
                        <a:t>年</a:t>
                      </a:r>
                      <a:r>
                        <a:rPr lang="en-US" altLang="zh-CN" sz="1600" dirty="0" smtClean="0"/>
                        <a:t>PRL</a:t>
                      </a:r>
                      <a:endParaRPr lang="zh-CN" altLang="en-US" sz="1600" dirty="0"/>
                    </a:p>
                  </a:txBody>
                  <a:tcPr/>
                </a:tc>
                <a:tc>
                  <a:txBody>
                    <a:bodyPr/>
                    <a:lstStyle/>
                    <a:p>
                      <a:r>
                        <a:rPr lang="en-US" altLang="zh-CN" sz="1600" dirty="0" smtClean="0"/>
                        <a:t>217</a:t>
                      </a:r>
                      <a:r>
                        <a:rPr lang="zh-CN" altLang="en-US" sz="1600" dirty="0" smtClean="0"/>
                        <a:t>天</a:t>
                      </a:r>
                      <a:endParaRPr lang="zh-CN" altLang="en-US" sz="1600" dirty="0"/>
                    </a:p>
                  </a:txBody>
                  <a:tcPr/>
                </a:tc>
                <a:tc>
                  <a:txBody>
                    <a:bodyPr/>
                    <a:lstStyle/>
                    <a:p>
                      <a:r>
                        <a:rPr lang="en-US" altLang="zh-CN" sz="1600" dirty="0" smtClean="0"/>
                        <a:t>2%</a:t>
                      </a:r>
                      <a:endParaRPr lang="zh-CN" altLang="en-US" sz="1600" dirty="0"/>
                    </a:p>
                  </a:txBody>
                  <a:tcPr/>
                </a:tc>
                <a:tc>
                  <a:txBody>
                    <a:bodyPr/>
                    <a:lstStyle/>
                    <a:p>
                      <a:r>
                        <a:rPr lang="zh-CN" altLang="en-US" sz="1600" dirty="0" smtClean="0"/>
                        <a:t>分析主要完成人之一，论文撰写人之一</a:t>
                      </a:r>
                      <a:endParaRPr lang="en-US" altLang="zh-CN"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t>《</a:t>
                      </a:r>
                      <a:r>
                        <a:rPr lang="zh-CN" altLang="en-US" sz="1600" b="1" dirty="0" smtClean="0"/>
                        <a:t>科技日报</a:t>
                      </a:r>
                      <a:r>
                        <a:rPr lang="en-US" altLang="zh-CN" sz="1600" b="1" dirty="0" smtClean="0"/>
                        <a:t>》2016</a:t>
                      </a:r>
                      <a:r>
                        <a:rPr lang="zh-CN" altLang="en-US" sz="1600" b="1" dirty="0" smtClean="0"/>
                        <a:t>国内十大科技新闻</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txBody>
                  <a:tcPr/>
                </a:tc>
              </a:tr>
              <a:tr h="270030">
                <a:tc>
                  <a:txBody>
                    <a:bodyPr/>
                    <a:lstStyle/>
                    <a:p>
                      <a:r>
                        <a:rPr lang="en-US" altLang="zh-CN" sz="1600" dirty="0" smtClean="0"/>
                        <a:t>2017</a:t>
                      </a:r>
                      <a:r>
                        <a:rPr lang="zh-CN" altLang="en-US" sz="1600" dirty="0" smtClean="0"/>
                        <a:t>年</a:t>
                      </a:r>
                      <a:r>
                        <a:rPr lang="en-US" altLang="zh-CN" sz="1600" dirty="0" smtClean="0"/>
                        <a:t>CPC</a:t>
                      </a:r>
                      <a:endParaRPr lang="zh-CN" altLang="en-US" sz="1600" dirty="0"/>
                    </a:p>
                  </a:txBody>
                  <a:tcPr/>
                </a:tc>
                <a:tc>
                  <a:txBody>
                    <a:bodyPr/>
                    <a:lstStyle/>
                    <a:p>
                      <a:r>
                        <a:rPr lang="en-US" altLang="zh-CN" sz="1600" dirty="0" smtClean="0"/>
                        <a:t>621</a:t>
                      </a:r>
                      <a:r>
                        <a:rPr lang="zh-CN" altLang="en-US" sz="1600" dirty="0" smtClean="0"/>
                        <a:t>天</a:t>
                      </a:r>
                      <a:endParaRPr lang="zh-CN" altLang="en-US" sz="1600" dirty="0"/>
                    </a:p>
                  </a:txBody>
                  <a:tcPr/>
                </a:tc>
                <a:tc>
                  <a:txBody>
                    <a:bodyPr/>
                    <a:lstStyle/>
                    <a:p>
                      <a:r>
                        <a:rPr lang="en-US" altLang="zh-CN" sz="1600" dirty="0" smtClean="0"/>
                        <a:t>1-2%</a:t>
                      </a:r>
                      <a:endParaRPr lang="zh-CN" altLang="en-US" sz="1600" dirty="0"/>
                    </a:p>
                  </a:txBody>
                  <a:tcPr/>
                </a:tc>
                <a:tc>
                  <a:txBody>
                    <a:bodyPr/>
                    <a:lstStyle/>
                    <a:p>
                      <a:r>
                        <a:rPr lang="zh-CN" altLang="en-US" sz="1600" dirty="0" smtClean="0"/>
                        <a:t>分析主要完成人之一，论文通讯作者</a:t>
                      </a:r>
                      <a:endParaRPr lang="en-US" altLang="zh-CN" sz="1600" dirty="0" smtClean="0"/>
                    </a:p>
                    <a:p>
                      <a:r>
                        <a:rPr lang="zh-CN" altLang="en-US" sz="1600" b="1" kern="1200" dirty="0" smtClean="0"/>
                        <a:t>中国物理学会</a:t>
                      </a:r>
                      <a:r>
                        <a:rPr lang="en-US" altLang="zh-CN" sz="1600" b="1" kern="1200" dirty="0" smtClean="0"/>
                        <a:t>2018</a:t>
                      </a:r>
                      <a:r>
                        <a:rPr lang="zh-CN" altLang="en-US" sz="1600" b="1" kern="1200" dirty="0" smtClean="0"/>
                        <a:t>年度“最有影响力论文奖”</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a:tc>
              </a:tr>
              <a:tr h="270030">
                <a:tc>
                  <a:txBody>
                    <a:bodyPr/>
                    <a:lstStyle/>
                    <a:p>
                      <a:r>
                        <a:rPr lang="zh-CN" altLang="en-US" sz="1600" dirty="0" smtClean="0"/>
                        <a:t>准备中</a:t>
                      </a:r>
                      <a:endParaRPr lang="zh-CN" altLang="en-US" sz="1600" dirty="0"/>
                    </a:p>
                  </a:txBody>
                  <a:tcPr/>
                </a:tc>
                <a:tc>
                  <a:txBody>
                    <a:bodyPr/>
                    <a:lstStyle/>
                    <a:p>
                      <a:r>
                        <a:rPr lang="en-US" altLang="zh-CN" sz="1600" dirty="0" smtClean="0"/>
                        <a:t>1958</a:t>
                      </a:r>
                      <a:r>
                        <a:rPr lang="zh-CN" altLang="en-US" sz="1600" dirty="0" smtClean="0"/>
                        <a:t>天</a:t>
                      </a:r>
                      <a:endParaRPr lang="zh-CN" altLang="en-US" sz="1600" dirty="0"/>
                    </a:p>
                  </a:txBody>
                  <a:tcPr/>
                </a:tc>
                <a:tc>
                  <a:txBody>
                    <a:bodyPr/>
                    <a:lstStyle/>
                    <a:p>
                      <a:r>
                        <a:rPr lang="en-US" altLang="zh-CN" sz="1600" dirty="0" smtClean="0"/>
                        <a:t>0.5%</a:t>
                      </a:r>
                      <a:endParaRPr lang="zh-CN" altLang="en-US" sz="1600" dirty="0"/>
                    </a:p>
                  </a:txBody>
                  <a:tcPr/>
                </a:tc>
                <a:tc>
                  <a:txBody>
                    <a:bodyPr/>
                    <a:lstStyle/>
                    <a:p>
                      <a:r>
                        <a:rPr lang="zh-CN" altLang="en-US" sz="1600" dirty="0" smtClean="0"/>
                        <a:t>带领团队完成分析，将撰写论文</a:t>
                      </a:r>
                      <a:endParaRPr lang="zh-CN" altLang="en-US" sz="1600" dirty="0"/>
                    </a:p>
                  </a:txBody>
                  <a:tcPr/>
                </a:tc>
              </a:tr>
            </a:tbl>
          </a:graphicData>
        </a:graphic>
      </p:graphicFrame>
      <p:pic>
        <p:nvPicPr>
          <p:cNvPr id="11" name="图片 10"/>
          <p:cNvPicPr>
            <a:picLocks noChangeAspect="1"/>
          </p:cNvPicPr>
          <p:nvPr/>
        </p:nvPicPr>
        <p:blipFill>
          <a:blip r:embed="rId3"/>
          <a:stretch>
            <a:fillRect/>
          </a:stretch>
        </p:blipFill>
        <p:spPr>
          <a:xfrm>
            <a:off x="6228184" y="4312425"/>
            <a:ext cx="2915816" cy="2174332"/>
          </a:xfrm>
          <a:prstGeom prst="rect">
            <a:avLst/>
          </a:prstGeom>
        </p:spPr>
      </p:pic>
      <p:pic>
        <p:nvPicPr>
          <p:cNvPr id="12" name="图片 11"/>
          <p:cNvPicPr>
            <a:picLocks noChangeAspect="1"/>
          </p:cNvPicPr>
          <p:nvPr/>
        </p:nvPicPr>
        <p:blipFill>
          <a:blip r:embed="rId4"/>
          <a:stretch>
            <a:fillRect/>
          </a:stretch>
        </p:blipFill>
        <p:spPr>
          <a:xfrm>
            <a:off x="0" y="4519679"/>
            <a:ext cx="3565538" cy="1944839"/>
          </a:xfrm>
          <a:prstGeom prst="rect">
            <a:avLst/>
          </a:prstGeom>
        </p:spPr>
      </p:pic>
      <p:sp>
        <p:nvSpPr>
          <p:cNvPr id="13" name="文本框 12"/>
          <p:cNvSpPr txBox="1"/>
          <p:nvPr/>
        </p:nvSpPr>
        <p:spPr>
          <a:xfrm>
            <a:off x="827584" y="6489925"/>
            <a:ext cx="2031325" cy="369332"/>
          </a:xfrm>
          <a:prstGeom prst="rect">
            <a:avLst/>
          </a:prstGeom>
          <a:solidFill>
            <a:schemeClr val="bg2"/>
          </a:solidFill>
        </p:spPr>
        <p:txBody>
          <a:bodyPr wrap="none" rtlCol="0">
            <a:spAutoFit/>
          </a:bodyPr>
          <a:lstStyle/>
          <a:p>
            <a:r>
              <a:rPr lang="zh-CN" altLang="en-US" dirty="0" smtClean="0"/>
              <a:t>中微子事例率反常</a:t>
            </a:r>
            <a:endParaRPr lang="zh-CN" altLang="en-US" dirty="0"/>
          </a:p>
        </p:txBody>
      </p:sp>
      <p:sp>
        <p:nvSpPr>
          <p:cNvPr id="14" name="文本框 13"/>
          <p:cNvSpPr txBox="1"/>
          <p:nvPr/>
        </p:nvSpPr>
        <p:spPr>
          <a:xfrm>
            <a:off x="6515923" y="6490366"/>
            <a:ext cx="1800493" cy="369332"/>
          </a:xfrm>
          <a:prstGeom prst="rect">
            <a:avLst/>
          </a:prstGeom>
          <a:solidFill>
            <a:schemeClr val="bg2"/>
          </a:solidFill>
        </p:spPr>
        <p:txBody>
          <a:bodyPr wrap="none" rtlCol="0">
            <a:spAutoFit/>
          </a:bodyPr>
          <a:lstStyle/>
          <a:p>
            <a:r>
              <a:rPr lang="zh-CN" altLang="en-US" dirty="0" smtClean="0"/>
              <a:t>中微子能谱反常</a:t>
            </a:r>
            <a:endParaRPr lang="zh-CN" altLang="en-US" dirty="0"/>
          </a:p>
        </p:txBody>
      </p:sp>
      <p:sp>
        <p:nvSpPr>
          <p:cNvPr id="15" name="文本框 14"/>
          <p:cNvSpPr txBox="1"/>
          <p:nvPr/>
        </p:nvSpPr>
        <p:spPr>
          <a:xfrm>
            <a:off x="4118972" y="4424657"/>
            <a:ext cx="1569660" cy="369332"/>
          </a:xfrm>
          <a:prstGeom prst="rect">
            <a:avLst/>
          </a:prstGeom>
          <a:solidFill>
            <a:schemeClr val="bg2"/>
          </a:solidFill>
        </p:spPr>
        <p:txBody>
          <a:bodyPr wrap="none" rtlCol="0">
            <a:spAutoFit/>
          </a:bodyPr>
          <a:lstStyle/>
          <a:p>
            <a:r>
              <a:rPr lang="zh-CN" altLang="en-US" dirty="0" smtClean="0"/>
              <a:t>惰性中微子？</a:t>
            </a:r>
            <a:endParaRPr lang="zh-CN" altLang="en-US" dirty="0"/>
          </a:p>
        </p:txBody>
      </p:sp>
      <p:sp>
        <p:nvSpPr>
          <p:cNvPr id="16" name="文本框 15"/>
          <p:cNvSpPr txBox="1"/>
          <p:nvPr/>
        </p:nvSpPr>
        <p:spPr>
          <a:xfrm>
            <a:off x="4118972" y="5098597"/>
            <a:ext cx="1569660" cy="369332"/>
          </a:xfrm>
          <a:prstGeom prst="rect">
            <a:avLst/>
          </a:prstGeom>
          <a:solidFill>
            <a:schemeClr val="bg2"/>
          </a:solidFill>
        </p:spPr>
        <p:txBody>
          <a:bodyPr wrap="none" rtlCol="0">
            <a:spAutoFit/>
          </a:bodyPr>
          <a:lstStyle/>
          <a:p>
            <a:r>
              <a:rPr lang="zh-CN" altLang="en-US" dirty="0" smtClean="0"/>
              <a:t>模型预期问题</a:t>
            </a:r>
            <a:endParaRPr lang="zh-CN" altLang="en-US" dirty="0"/>
          </a:p>
        </p:txBody>
      </p:sp>
      <p:cxnSp>
        <p:nvCxnSpPr>
          <p:cNvPr id="18" name="直接箭头连接符 17"/>
          <p:cNvCxnSpPr>
            <a:endCxn id="15" idx="1"/>
          </p:cNvCxnSpPr>
          <p:nvPr/>
        </p:nvCxnSpPr>
        <p:spPr>
          <a:xfrm flipV="1">
            <a:off x="3491880" y="4609323"/>
            <a:ext cx="627092" cy="673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6" idx="1"/>
          </p:cNvCxnSpPr>
          <p:nvPr/>
        </p:nvCxnSpPr>
        <p:spPr>
          <a:xfrm>
            <a:off x="3496071" y="5280462"/>
            <a:ext cx="622901" cy="2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5679922" y="5280462"/>
            <a:ext cx="562144" cy="19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853277" y="5708467"/>
            <a:ext cx="2106798" cy="923330"/>
          </a:xfrm>
          <a:prstGeom prst="rect">
            <a:avLst/>
          </a:prstGeom>
          <a:solidFill>
            <a:schemeClr val="bg2"/>
          </a:solidFill>
        </p:spPr>
        <p:txBody>
          <a:bodyPr wrap="square" rtlCol="0">
            <a:spAutoFit/>
          </a:bodyPr>
          <a:lstStyle/>
          <a:p>
            <a:r>
              <a:rPr lang="zh-CN" altLang="en-US" dirty="0" smtClean="0"/>
              <a:t>模型替代品：大亚湾提供精确的能谱测量数据</a:t>
            </a:r>
            <a:endParaRPr lang="zh-CN" altLang="en-US" dirty="0"/>
          </a:p>
        </p:txBody>
      </p:sp>
      <p:cxnSp>
        <p:nvCxnSpPr>
          <p:cNvPr id="29" name="直接箭头连接符 28"/>
          <p:cNvCxnSpPr>
            <a:stCxn id="16" idx="2"/>
            <a:endCxn id="27" idx="0"/>
          </p:cNvCxnSpPr>
          <p:nvPr/>
        </p:nvCxnSpPr>
        <p:spPr>
          <a:xfrm>
            <a:off x="4903802" y="5467929"/>
            <a:ext cx="2874" cy="240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218773" y="6606061"/>
            <a:ext cx="3153427" cy="253916"/>
          </a:xfrm>
          <a:prstGeom prst="rect">
            <a:avLst/>
          </a:prstGeom>
          <a:noFill/>
        </p:spPr>
        <p:txBody>
          <a:bodyPr wrap="none" rtlCol="0">
            <a:spAutoFit/>
          </a:bodyPr>
          <a:lstStyle/>
          <a:p>
            <a:r>
              <a:rPr lang="zh-CN" altLang="en-US" sz="1050" dirty="0"/>
              <a:t>卓越</a:t>
            </a:r>
            <a:r>
              <a:rPr lang="zh-CN" altLang="en-US" sz="1050" dirty="0" smtClean="0"/>
              <a:t>中心</a:t>
            </a:r>
            <a:r>
              <a:rPr lang="en-US" altLang="zh-CN" sz="1050" dirty="0" smtClean="0"/>
              <a:t>2018</a:t>
            </a:r>
            <a:r>
              <a:rPr lang="zh-CN" altLang="en-US" sz="1050" dirty="0" smtClean="0"/>
              <a:t>年大会报告：反应堆中微子能谱问题</a:t>
            </a:r>
            <a:endParaRPr lang="zh-CN" altLang="en-US" sz="1050" dirty="0"/>
          </a:p>
        </p:txBody>
      </p:sp>
    </p:spTree>
    <p:extLst>
      <p:ext uri="{BB962C8B-B14F-4D97-AF65-F5344CB8AC3E}">
        <p14:creationId xmlns:p14="http://schemas.microsoft.com/office/powerpoint/2010/main" val="1387376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中微子流强和能谱精确测量</a:t>
            </a:r>
          </a:p>
        </p:txBody>
      </p:sp>
      <p:sp>
        <p:nvSpPr>
          <p:cNvPr id="3" name="内容占位符 2"/>
          <p:cNvSpPr>
            <a:spLocks noGrp="1"/>
          </p:cNvSpPr>
          <p:nvPr>
            <p:ph idx="1"/>
          </p:nvPr>
        </p:nvSpPr>
        <p:spPr>
          <a:xfrm>
            <a:off x="457200" y="1052737"/>
            <a:ext cx="8229600" cy="1910431"/>
          </a:xfrm>
        </p:spPr>
        <p:txBody>
          <a:bodyPr>
            <a:normAutofit/>
          </a:bodyPr>
          <a:lstStyle/>
          <a:p>
            <a:r>
              <a:rPr lang="en-US" altLang="zh-CN" sz="2400" dirty="0" smtClean="0"/>
              <a:t>2018</a:t>
            </a:r>
            <a:r>
              <a:rPr lang="zh-CN" altLang="en-US" sz="2400" dirty="0" smtClean="0"/>
              <a:t>年，带领高能所团队改进能谱分析</a:t>
            </a:r>
            <a:endParaRPr lang="en-US" altLang="zh-CN" sz="2400" dirty="0" smtClean="0"/>
          </a:p>
          <a:p>
            <a:pPr lvl="1"/>
            <a:r>
              <a:rPr lang="zh-CN" altLang="en-US" sz="2000" dirty="0" smtClean="0"/>
              <a:t>统计误差和系统误差减小几乎一半，能谱精度</a:t>
            </a:r>
            <a:r>
              <a:rPr lang="en-US" altLang="zh-CN" sz="2000" dirty="0" smtClean="0"/>
              <a:t>1%</a:t>
            </a:r>
            <a:r>
              <a:rPr lang="en-US" altLang="zh-CN" sz="2000" dirty="0" smtClean="0">
                <a:sym typeface="Wingdings" panose="05000000000000000000" pitchFamily="2" charset="2"/>
              </a:rPr>
              <a:t>0.5%</a:t>
            </a:r>
            <a:r>
              <a:rPr lang="zh-CN" altLang="en-US" sz="2000" dirty="0" smtClean="0">
                <a:sym typeface="Wingdings" panose="05000000000000000000" pitchFamily="2" charset="2"/>
              </a:rPr>
              <a:t>。</a:t>
            </a:r>
            <a:endParaRPr lang="en-US" altLang="zh-CN" sz="2000" dirty="0" smtClean="0"/>
          </a:p>
          <a:p>
            <a:pPr lvl="1"/>
            <a:r>
              <a:rPr lang="zh-CN" altLang="en-US" sz="2000" dirty="0" smtClean="0"/>
              <a:t>团队：胡健闰，吴文杰，于泽源，黄永波，占亮</a:t>
            </a:r>
            <a:endParaRPr lang="en-US" altLang="zh-CN" sz="2000" dirty="0" smtClean="0"/>
          </a:p>
          <a:p>
            <a:r>
              <a:rPr lang="zh-CN" altLang="en-US" sz="2400" dirty="0" smtClean="0"/>
              <a:t>分析基本完成，准备撰写论文中</a:t>
            </a:r>
            <a:endParaRPr lang="en-US" altLang="zh-CN" sz="2400" dirty="0" smtClean="0"/>
          </a:p>
          <a:p>
            <a:endParaRPr lang="zh-CN" altLang="en-US" sz="2400"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a:p>
        </p:txBody>
      </p:sp>
      <p:pic>
        <p:nvPicPr>
          <p:cNvPr id="8" name="图片 7"/>
          <p:cNvPicPr>
            <a:picLocks noChangeAspect="1"/>
          </p:cNvPicPr>
          <p:nvPr/>
        </p:nvPicPr>
        <p:blipFill>
          <a:blip r:embed="rId3"/>
          <a:stretch>
            <a:fillRect/>
          </a:stretch>
        </p:blipFill>
        <p:spPr>
          <a:xfrm>
            <a:off x="5855746" y="2708920"/>
            <a:ext cx="3283579" cy="2955221"/>
          </a:xfrm>
          <a:prstGeom prst="rect">
            <a:avLst/>
          </a:prstGeom>
        </p:spPr>
      </p:pic>
      <p:sp>
        <p:nvSpPr>
          <p:cNvPr id="9" name="右箭头 8"/>
          <p:cNvSpPr/>
          <p:nvPr/>
        </p:nvSpPr>
        <p:spPr>
          <a:xfrm>
            <a:off x="3419872" y="4127594"/>
            <a:ext cx="238777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332127" y="3789040"/>
            <a:ext cx="2392001" cy="338554"/>
          </a:xfrm>
          <a:prstGeom prst="rect">
            <a:avLst/>
          </a:prstGeom>
          <a:solidFill>
            <a:schemeClr val="bg2"/>
          </a:solidFill>
        </p:spPr>
        <p:txBody>
          <a:bodyPr wrap="none" rtlCol="0">
            <a:spAutoFit/>
          </a:bodyPr>
          <a:lstStyle/>
          <a:p>
            <a:r>
              <a:rPr lang="zh-CN" altLang="en-US" sz="1600" dirty="0" smtClean="0"/>
              <a:t>统计量：</a:t>
            </a:r>
            <a:r>
              <a:rPr lang="en-US" altLang="zh-CN" sz="1600" dirty="0" smtClean="0"/>
              <a:t>621</a:t>
            </a:r>
            <a:r>
              <a:rPr lang="zh-CN" altLang="en-US" sz="1600" dirty="0" smtClean="0"/>
              <a:t>天</a:t>
            </a:r>
            <a:r>
              <a:rPr lang="en-US" altLang="zh-CN" sz="1600" dirty="0" smtClean="0">
                <a:sym typeface="Wingdings" panose="05000000000000000000" pitchFamily="2" charset="2"/>
              </a:rPr>
              <a:t></a:t>
            </a:r>
            <a:r>
              <a:rPr lang="en-US" altLang="zh-CN" sz="1600" dirty="0" smtClean="0"/>
              <a:t>1958</a:t>
            </a:r>
            <a:r>
              <a:rPr lang="zh-CN" altLang="en-US" sz="1600" dirty="0" smtClean="0"/>
              <a:t>天 </a:t>
            </a:r>
            <a:endParaRPr lang="zh-CN" altLang="en-US" sz="1600" dirty="0"/>
          </a:p>
        </p:txBody>
      </p:sp>
      <p:sp>
        <p:nvSpPr>
          <p:cNvPr id="11" name="文本框 10"/>
          <p:cNvSpPr txBox="1"/>
          <p:nvPr/>
        </p:nvSpPr>
        <p:spPr>
          <a:xfrm>
            <a:off x="3371774" y="4415626"/>
            <a:ext cx="2321469" cy="338554"/>
          </a:xfrm>
          <a:prstGeom prst="rect">
            <a:avLst/>
          </a:prstGeom>
          <a:solidFill>
            <a:schemeClr val="bg2"/>
          </a:solidFill>
        </p:spPr>
        <p:txBody>
          <a:bodyPr wrap="none" rtlCol="0">
            <a:spAutoFit/>
          </a:bodyPr>
          <a:lstStyle/>
          <a:p>
            <a:r>
              <a:rPr lang="zh-CN" altLang="en-US" sz="1600" dirty="0" smtClean="0"/>
              <a:t>非线性误差：</a:t>
            </a:r>
            <a:r>
              <a:rPr lang="en-US" altLang="zh-CN" sz="1600" dirty="0" smtClean="0"/>
              <a:t>1%</a:t>
            </a:r>
            <a:r>
              <a:rPr lang="en-US" altLang="zh-CN" sz="1600" dirty="0" smtClean="0">
                <a:sym typeface="Wingdings" panose="05000000000000000000" pitchFamily="2" charset="2"/>
              </a:rPr>
              <a:t>0.5%</a:t>
            </a:r>
            <a:r>
              <a:rPr lang="zh-CN" altLang="en-US" sz="1600" dirty="0" smtClean="0"/>
              <a:t> </a:t>
            </a:r>
            <a:endParaRPr lang="zh-CN" altLang="en-US" sz="1600" dirty="0"/>
          </a:p>
        </p:txBody>
      </p:sp>
      <p:grpSp>
        <p:nvGrpSpPr>
          <p:cNvPr id="13" name="组合 12"/>
          <p:cNvGrpSpPr/>
          <p:nvPr/>
        </p:nvGrpSpPr>
        <p:grpSpPr>
          <a:xfrm>
            <a:off x="-1" y="2780928"/>
            <a:ext cx="3257369" cy="2952327"/>
            <a:chOff x="0" y="3284984"/>
            <a:chExt cx="3314700" cy="3114675"/>
          </a:xfrm>
        </p:grpSpPr>
        <p:pic>
          <p:nvPicPr>
            <p:cNvPr id="7" name="图片 6"/>
            <p:cNvPicPr>
              <a:picLocks noChangeAspect="1"/>
            </p:cNvPicPr>
            <p:nvPr/>
          </p:nvPicPr>
          <p:blipFill>
            <a:blip r:embed="rId4"/>
            <a:stretch>
              <a:fillRect/>
            </a:stretch>
          </p:blipFill>
          <p:spPr>
            <a:xfrm>
              <a:off x="0" y="3284984"/>
              <a:ext cx="3314700" cy="3114675"/>
            </a:xfrm>
            <a:prstGeom prst="rect">
              <a:avLst/>
            </a:prstGeom>
          </p:spPr>
        </p:pic>
        <p:pic>
          <p:nvPicPr>
            <p:cNvPr id="12" name="图片 11"/>
            <p:cNvPicPr>
              <a:picLocks noChangeAspect="1"/>
            </p:cNvPicPr>
            <p:nvPr/>
          </p:nvPicPr>
          <p:blipFill>
            <a:blip r:embed="rId5"/>
            <a:stretch>
              <a:fillRect/>
            </a:stretch>
          </p:blipFill>
          <p:spPr>
            <a:xfrm>
              <a:off x="611560" y="6105103"/>
              <a:ext cx="809625" cy="276225"/>
            </a:xfrm>
            <a:prstGeom prst="rect">
              <a:avLst/>
            </a:prstGeom>
          </p:spPr>
        </p:pic>
      </p:grpSp>
      <p:pic>
        <p:nvPicPr>
          <p:cNvPr id="14" name="图片 13"/>
          <p:cNvPicPr>
            <a:picLocks noChangeAspect="1"/>
          </p:cNvPicPr>
          <p:nvPr/>
        </p:nvPicPr>
        <p:blipFill>
          <a:blip r:embed="rId6"/>
          <a:stretch>
            <a:fillRect/>
          </a:stretch>
        </p:blipFill>
        <p:spPr>
          <a:xfrm>
            <a:off x="1524000" y="5793414"/>
            <a:ext cx="6408327" cy="1068055"/>
          </a:xfrm>
          <a:prstGeom prst="rect">
            <a:avLst/>
          </a:prstGeom>
        </p:spPr>
      </p:pic>
      <p:sp>
        <p:nvSpPr>
          <p:cNvPr id="15" name="椭圆 14"/>
          <p:cNvSpPr/>
          <p:nvPr/>
        </p:nvSpPr>
        <p:spPr>
          <a:xfrm>
            <a:off x="4528127" y="5808157"/>
            <a:ext cx="763953" cy="1005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275856" y="5435932"/>
            <a:ext cx="2723823" cy="369332"/>
          </a:xfrm>
          <a:prstGeom prst="rect">
            <a:avLst/>
          </a:prstGeom>
          <a:solidFill>
            <a:schemeClr val="bg2"/>
          </a:solidFill>
          <a:ln>
            <a:noFill/>
          </a:ln>
        </p:spPr>
        <p:txBody>
          <a:bodyPr wrap="none" rtlCol="0">
            <a:spAutoFit/>
          </a:bodyPr>
          <a:lstStyle/>
          <a:p>
            <a:r>
              <a:rPr lang="zh-CN" altLang="en-US" dirty="0" smtClean="0"/>
              <a:t>江门质量等级预期灵敏度</a:t>
            </a:r>
            <a:endParaRPr lang="zh-CN" altLang="en-US" dirty="0"/>
          </a:p>
        </p:txBody>
      </p:sp>
    </p:spTree>
    <p:extLst>
      <p:ext uri="{BB962C8B-B14F-4D97-AF65-F5344CB8AC3E}">
        <p14:creationId xmlns:p14="http://schemas.microsoft.com/office/powerpoint/2010/main" val="228162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反解核素能谱</a:t>
            </a:r>
            <a:endParaRPr lang="zh-CN" altLang="en-US" dirty="0"/>
          </a:p>
        </p:txBody>
      </p:sp>
      <p:sp>
        <p:nvSpPr>
          <p:cNvPr id="3" name="内容占位符 2"/>
          <p:cNvSpPr>
            <a:spLocks noGrp="1"/>
          </p:cNvSpPr>
          <p:nvPr>
            <p:ph idx="1"/>
          </p:nvPr>
        </p:nvSpPr>
        <p:spPr>
          <a:xfrm>
            <a:off x="457200" y="1052737"/>
            <a:ext cx="8229600" cy="2232247"/>
          </a:xfrm>
        </p:spPr>
        <p:txBody>
          <a:bodyPr>
            <a:normAutofit fontScale="77500" lnSpcReduction="20000"/>
          </a:bodyPr>
          <a:lstStyle/>
          <a:p>
            <a:r>
              <a:rPr lang="zh-CN" altLang="en-US" dirty="0" smtClean="0"/>
              <a:t>反应堆燃料成分（</a:t>
            </a:r>
            <a:r>
              <a:rPr lang="en-US" altLang="zh-CN" baseline="30000" dirty="0"/>
              <a:t>235</a:t>
            </a:r>
            <a:r>
              <a:rPr lang="en-US" altLang="zh-CN" dirty="0"/>
              <a:t>U, </a:t>
            </a:r>
            <a:r>
              <a:rPr lang="en-US" altLang="zh-CN" baseline="30000" dirty="0"/>
              <a:t>239</a:t>
            </a:r>
            <a:r>
              <a:rPr lang="en-US" altLang="zh-CN" dirty="0"/>
              <a:t>Pu, </a:t>
            </a:r>
            <a:r>
              <a:rPr lang="en-US" altLang="zh-CN" baseline="30000" dirty="0"/>
              <a:t>241</a:t>
            </a:r>
            <a:r>
              <a:rPr lang="en-US" altLang="zh-CN" dirty="0"/>
              <a:t>Pu </a:t>
            </a:r>
            <a:r>
              <a:rPr lang="en-US" altLang="zh-CN" baseline="30000" dirty="0" smtClean="0"/>
              <a:t>238</a:t>
            </a:r>
            <a:r>
              <a:rPr lang="en-US" altLang="zh-CN" dirty="0" smtClean="0"/>
              <a:t>U </a:t>
            </a:r>
            <a:r>
              <a:rPr lang="zh-CN" altLang="en-US" dirty="0" smtClean="0"/>
              <a:t>）变化</a:t>
            </a:r>
            <a:r>
              <a:rPr lang="en-US" altLang="zh-CN" dirty="0" smtClean="0">
                <a:sym typeface="Wingdings" panose="05000000000000000000" pitchFamily="2" charset="2"/>
              </a:rPr>
              <a:t></a:t>
            </a:r>
            <a:r>
              <a:rPr lang="zh-CN" altLang="en-US" dirty="0" smtClean="0">
                <a:sym typeface="Wingdings" panose="05000000000000000000" pitchFamily="2" charset="2"/>
              </a:rPr>
              <a:t>观测到中微子能谱变化，因此可以反解出各燃料成分能谱。</a:t>
            </a:r>
            <a:endParaRPr lang="en-US" altLang="zh-CN" dirty="0" smtClean="0">
              <a:sym typeface="Wingdings" panose="05000000000000000000" pitchFamily="2" charset="2"/>
            </a:endParaRPr>
          </a:p>
          <a:p>
            <a:r>
              <a:rPr lang="zh-CN" altLang="en-US" dirty="0" smtClean="0">
                <a:sym typeface="Wingdings" panose="05000000000000000000" pitchFamily="2" charset="2"/>
              </a:rPr>
              <a:t>带领团队完成分析，正撰写论文（占亮，安丰鹏）</a:t>
            </a:r>
            <a:endParaRPr lang="en-US" altLang="zh-CN" dirty="0">
              <a:sym typeface="Wingdings" panose="05000000000000000000" pitchFamily="2" charset="2"/>
            </a:endParaRPr>
          </a:p>
          <a:p>
            <a:pPr lvl="1"/>
            <a:r>
              <a:rPr lang="zh-CN" altLang="en-US" dirty="0" smtClean="0">
                <a:sym typeface="Wingdings" panose="05000000000000000000" pitchFamily="2" charset="2"/>
              </a:rPr>
              <a:t>团队：胡健闰，吴文杰，于泽源，占亮</a:t>
            </a:r>
            <a:r>
              <a:rPr lang="zh-CN" altLang="en-US" dirty="0">
                <a:sym typeface="Wingdings" panose="05000000000000000000" pitchFamily="2" charset="2"/>
              </a:rPr>
              <a:t>，</a:t>
            </a:r>
            <a:r>
              <a:rPr lang="zh-CN" altLang="en-US" dirty="0" smtClean="0">
                <a:sym typeface="Wingdings" panose="05000000000000000000" pitchFamily="2" charset="2"/>
              </a:rPr>
              <a:t>安丰鹏</a:t>
            </a:r>
            <a:r>
              <a:rPr lang="en-US" altLang="zh-CN" dirty="0">
                <a:sym typeface="Wingdings" panose="05000000000000000000" pitchFamily="2" charset="2"/>
              </a:rPr>
              <a:t>(</a:t>
            </a:r>
            <a:r>
              <a:rPr lang="zh-CN" altLang="en-US" dirty="0">
                <a:sym typeface="Wingdings" panose="05000000000000000000" pitchFamily="2" charset="2"/>
              </a:rPr>
              <a:t>华东师范</a:t>
            </a:r>
            <a:r>
              <a:rPr lang="en-US" altLang="zh-CN" dirty="0">
                <a:sym typeface="Wingdings" panose="05000000000000000000" pitchFamily="2" charset="2"/>
              </a:rPr>
              <a:t>)</a:t>
            </a:r>
            <a:endParaRPr lang="en-US" altLang="zh-CN" dirty="0" smtClean="0">
              <a:sym typeface="Wingdings" panose="05000000000000000000" pitchFamily="2" charset="2"/>
            </a:endParaRPr>
          </a:p>
          <a:p>
            <a:pPr lvl="1"/>
            <a:r>
              <a:rPr lang="zh-CN" altLang="en-US" dirty="0" smtClean="0">
                <a:sym typeface="Wingdings" panose="05000000000000000000" pitchFamily="2" charset="2"/>
              </a:rPr>
              <a:t>解</a:t>
            </a:r>
            <a:r>
              <a:rPr lang="zh-CN" altLang="en-US" dirty="0">
                <a:sym typeface="Wingdings" panose="05000000000000000000" pitchFamily="2" charset="2"/>
              </a:rPr>
              <a:t>出</a:t>
            </a:r>
            <a:r>
              <a:rPr lang="zh-CN" altLang="en-US" dirty="0" smtClean="0">
                <a:sym typeface="Wingdings" panose="05000000000000000000" pitchFamily="2" charset="2"/>
              </a:rPr>
              <a:t>两种主要</a:t>
            </a:r>
            <a:r>
              <a:rPr lang="zh-CN" altLang="en-US" dirty="0">
                <a:sym typeface="Wingdings" panose="05000000000000000000" pitchFamily="2" charset="2"/>
              </a:rPr>
              <a:t>成分能谱，</a:t>
            </a:r>
            <a:r>
              <a:rPr lang="en-US" altLang="zh-CN" baseline="30000" dirty="0"/>
              <a:t>235</a:t>
            </a:r>
            <a:r>
              <a:rPr lang="en-US" altLang="zh-CN" dirty="0"/>
              <a:t>U</a:t>
            </a:r>
            <a:r>
              <a:rPr lang="zh-CN" altLang="en-US" dirty="0"/>
              <a:t>和</a:t>
            </a:r>
            <a:r>
              <a:rPr lang="en-US" altLang="zh-CN" baseline="30000" dirty="0" smtClean="0"/>
              <a:t>239</a:t>
            </a:r>
            <a:r>
              <a:rPr lang="en-US" altLang="zh-CN" dirty="0" smtClean="0"/>
              <a:t>Pu </a:t>
            </a:r>
            <a:r>
              <a:rPr lang="zh-CN" altLang="en-US" dirty="0" smtClean="0"/>
              <a:t>（贡献约</a:t>
            </a:r>
            <a:r>
              <a:rPr lang="en-US" altLang="zh-CN" dirty="0" smtClean="0"/>
              <a:t>87%</a:t>
            </a:r>
            <a:r>
              <a:rPr lang="zh-CN" altLang="en-US" dirty="0" smtClean="0"/>
              <a:t>）</a:t>
            </a:r>
            <a:endParaRPr lang="en-US" altLang="zh-CN" dirty="0" smtClean="0"/>
          </a:p>
          <a:p>
            <a:r>
              <a:rPr lang="zh-CN" altLang="en-US" dirty="0"/>
              <a:t>大亚</a:t>
            </a:r>
            <a:r>
              <a:rPr lang="zh-CN" altLang="en-US" dirty="0" smtClean="0"/>
              <a:t>湾测量总能谱对应固定裂变份额，有了核素能谱，可以组合出适合其他反应堆实验的裂变份额能谱。</a:t>
            </a:r>
            <a:endParaRPr lang="en-US" altLang="zh-CN" dirty="0"/>
          </a:p>
          <a:p>
            <a:pPr marL="0" indent="0">
              <a:buNone/>
            </a:pPr>
            <a:endParaRPr lang="en-US" altLang="zh-CN" sz="2400" dirty="0" smtClean="0">
              <a:sym typeface="Wingdings" panose="05000000000000000000" pitchFamily="2" charset="2"/>
            </a:endParaRPr>
          </a:p>
          <a:p>
            <a:endParaRPr lang="zh-CN" altLang="en-US" sz="2400"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a:t>
            </a:fld>
            <a:endParaRPr lang="zh-CN" altLang="en-US"/>
          </a:p>
        </p:txBody>
      </p:sp>
      <p:pic>
        <p:nvPicPr>
          <p:cNvPr id="8" name="图片 7"/>
          <p:cNvPicPr>
            <a:picLocks noChangeAspect="1"/>
          </p:cNvPicPr>
          <p:nvPr/>
        </p:nvPicPr>
        <p:blipFill>
          <a:blip r:embed="rId2"/>
          <a:stretch>
            <a:fillRect/>
          </a:stretch>
        </p:blipFill>
        <p:spPr>
          <a:xfrm>
            <a:off x="2915816" y="3356992"/>
            <a:ext cx="5112568" cy="347382"/>
          </a:xfrm>
          <a:prstGeom prst="rect">
            <a:avLst/>
          </a:prstGeom>
        </p:spPr>
      </p:pic>
      <p:sp>
        <p:nvSpPr>
          <p:cNvPr id="9" name="文本框 8"/>
          <p:cNvSpPr txBox="1"/>
          <p:nvPr/>
        </p:nvSpPr>
        <p:spPr>
          <a:xfrm>
            <a:off x="692639" y="3347700"/>
            <a:ext cx="1935145" cy="369332"/>
          </a:xfrm>
          <a:prstGeom prst="rect">
            <a:avLst/>
          </a:prstGeom>
          <a:noFill/>
        </p:spPr>
        <p:txBody>
          <a:bodyPr wrap="none" rtlCol="0">
            <a:spAutoFit/>
          </a:bodyPr>
          <a:lstStyle/>
          <a:p>
            <a:r>
              <a:rPr lang="en-US" altLang="zh-CN" dirty="0" smtClean="0"/>
              <a:t>CPC</a:t>
            </a:r>
            <a:r>
              <a:rPr lang="zh-CN" altLang="en-US" dirty="0" smtClean="0"/>
              <a:t>文章裂变份额</a:t>
            </a:r>
            <a:endParaRPr lang="zh-CN" altLang="en-US" dirty="0"/>
          </a:p>
        </p:txBody>
      </p:sp>
      <p:sp>
        <p:nvSpPr>
          <p:cNvPr id="10" name="右箭头 9"/>
          <p:cNvSpPr/>
          <p:nvPr/>
        </p:nvSpPr>
        <p:spPr>
          <a:xfrm>
            <a:off x="2590800" y="3447789"/>
            <a:ext cx="325016" cy="125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457201" y="3684227"/>
            <a:ext cx="3970784" cy="2689125"/>
          </a:xfrm>
          <a:prstGeom prst="rect">
            <a:avLst/>
          </a:prstGeom>
        </p:spPr>
      </p:pic>
      <p:pic>
        <p:nvPicPr>
          <p:cNvPr id="12" name="图片 11"/>
          <p:cNvPicPr>
            <a:picLocks noChangeAspect="1"/>
          </p:cNvPicPr>
          <p:nvPr/>
        </p:nvPicPr>
        <p:blipFill>
          <a:blip r:embed="rId4"/>
          <a:stretch>
            <a:fillRect/>
          </a:stretch>
        </p:blipFill>
        <p:spPr>
          <a:xfrm>
            <a:off x="4788024" y="3838610"/>
            <a:ext cx="4097833" cy="2534742"/>
          </a:xfrm>
          <a:prstGeom prst="rect">
            <a:avLst/>
          </a:prstGeom>
        </p:spPr>
      </p:pic>
    </p:spTree>
    <p:extLst>
      <p:ext uri="{BB962C8B-B14F-4D97-AF65-F5344CB8AC3E}">
        <p14:creationId xmlns:p14="http://schemas.microsoft.com/office/powerpoint/2010/main" val="1344995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反解核素能谱</a:t>
            </a:r>
            <a:endParaRPr lang="zh-CN" altLang="en-US" dirty="0"/>
          </a:p>
        </p:txBody>
      </p:sp>
      <p:sp>
        <p:nvSpPr>
          <p:cNvPr id="4" name="日期占位符 3"/>
          <p:cNvSpPr>
            <a:spLocks noGrp="1"/>
          </p:cNvSpPr>
          <p:nvPr>
            <p:ph type="dt" sz="half" idx="10"/>
          </p:nvPr>
        </p:nvSpPr>
        <p:spPr/>
        <p:txBody>
          <a:bodyPr/>
          <a:lstStyle/>
          <a:p>
            <a:r>
              <a:rPr lang="en-US" altLang="zh-CN" smtClean="0"/>
              <a:t>2018/11/23</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a:t>
            </a:fld>
            <a:endParaRPr lang="zh-CN" altLang="en-US"/>
          </a:p>
        </p:txBody>
      </p:sp>
      <p:sp>
        <p:nvSpPr>
          <p:cNvPr id="7" name="内容占位符 6"/>
          <p:cNvSpPr>
            <a:spLocks noGrp="1"/>
          </p:cNvSpPr>
          <p:nvPr>
            <p:ph idx="1"/>
          </p:nvPr>
        </p:nvSpPr>
        <p:spPr>
          <a:xfrm>
            <a:off x="457200" y="1052736"/>
            <a:ext cx="8229600" cy="1164223"/>
          </a:xfrm>
        </p:spPr>
        <p:txBody>
          <a:bodyPr>
            <a:normAutofit lnSpcReduction="10000"/>
          </a:bodyPr>
          <a:lstStyle/>
          <a:p>
            <a:r>
              <a:rPr lang="zh-CN" altLang="en-US" sz="2400" dirty="0" smtClean="0"/>
              <a:t>世界首次解出反应堆核素</a:t>
            </a:r>
            <a:r>
              <a:rPr lang="en-US" altLang="zh-CN" sz="2400" baseline="30000" dirty="0"/>
              <a:t>235</a:t>
            </a:r>
            <a:r>
              <a:rPr lang="en-US" altLang="zh-CN" sz="2400" dirty="0"/>
              <a:t>U</a:t>
            </a:r>
            <a:r>
              <a:rPr lang="zh-CN" altLang="en-US" sz="2400" dirty="0"/>
              <a:t>和</a:t>
            </a:r>
            <a:r>
              <a:rPr lang="en-US" altLang="zh-CN" sz="2400" baseline="30000" dirty="0" smtClean="0"/>
              <a:t>239</a:t>
            </a:r>
            <a:r>
              <a:rPr lang="en-US" altLang="zh-CN" sz="2400" dirty="0" smtClean="0"/>
              <a:t>Pu</a:t>
            </a:r>
            <a:r>
              <a:rPr lang="zh-CN" altLang="en-US" sz="2400" dirty="0" smtClean="0"/>
              <a:t>对应的中微子快信号能谱，可以取代使用了十几年的模型预期能谱，为反应堆实验提供更好的输入。</a:t>
            </a:r>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p:txBody>
      </p:sp>
      <p:graphicFrame>
        <p:nvGraphicFramePr>
          <p:cNvPr id="8" name="内容占位符 5"/>
          <p:cNvGraphicFramePr>
            <a:graphicFrameLocks/>
          </p:cNvGraphicFramePr>
          <p:nvPr>
            <p:extLst>
              <p:ext uri="{D42A27DB-BD31-4B8C-83A1-F6EECF244321}">
                <p14:modId xmlns:p14="http://schemas.microsoft.com/office/powerpoint/2010/main" val="1995417794"/>
              </p:ext>
            </p:extLst>
          </p:nvPr>
        </p:nvGraphicFramePr>
        <p:xfrm>
          <a:off x="467544" y="2326000"/>
          <a:ext cx="8352928" cy="1463040"/>
        </p:xfrm>
        <a:graphic>
          <a:graphicData uri="http://schemas.openxmlformats.org/drawingml/2006/table">
            <a:tbl>
              <a:tblPr firstRow="1" bandRow="1">
                <a:tableStyleId>{5940675A-B579-460E-94D1-54222C63F5DA}</a:tableStyleId>
              </a:tblPr>
              <a:tblGrid>
                <a:gridCol w="1234481"/>
                <a:gridCol w="2016224"/>
                <a:gridCol w="2088232"/>
                <a:gridCol w="3013991"/>
              </a:tblGrid>
              <a:tr h="324036">
                <a:tc>
                  <a:txBody>
                    <a:bodyPr/>
                    <a:lstStyle/>
                    <a:p>
                      <a:endParaRPr lang="zh-CN" altLang="en-US" dirty="0"/>
                    </a:p>
                  </a:txBody>
                  <a:tcPr/>
                </a:tc>
                <a:tc>
                  <a:txBody>
                    <a:bodyPr/>
                    <a:lstStyle/>
                    <a:p>
                      <a:endParaRPr lang="zh-CN" altLang="en-US" dirty="0"/>
                    </a:p>
                  </a:txBody>
                  <a:tcPr/>
                </a:tc>
                <a:tc>
                  <a:txBody>
                    <a:bodyPr/>
                    <a:lstStyle/>
                    <a:p>
                      <a:r>
                        <a:rPr lang="zh-CN" altLang="en-US" dirty="0" smtClean="0"/>
                        <a:t>与实验数据符合？</a:t>
                      </a:r>
                      <a:endParaRPr lang="zh-CN" altLang="en-US" dirty="0"/>
                    </a:p>
                  </a:txBody>
                  <a:tcPr/>
                </a:tc>
                <a:tc>
                  <a:txBody>
                    <a:bodyPr/>
                    <a:lstStyle/>
                    <a:p>
                      <a:r>
                        <a:rPr lang="zh-CN" altLang="en-US" dirty="0" smtClean="0"/>
                        <a:t>误差</a:t>
                      </a:r>
                      <a:endParaRPr lang="zh-CN" altLang="en-US" dirty="0"/>
                    </a:p>
                  </a:txBody>
                  <a:tcPr/>
                </a:tc>
              </a:tr>
              <a:tr h="324036">
                <a:tc rowSpan="2">
                  <a:txBody>
                    <a:bodyPr/>
                    <a:lstStyle/>
                    <a:p>
                      <a:r>
                        <a:rPr lang="zh-CN" altLang="en-US" dirty="0" smtClean="0"/>
                        <a:t>模型预期</a:t>
                      </a:r>
                      <a:endParaRPr lang="zh-CN" altLang="en-US" dirty="0"/>
                    </a:p>
                  </a:txBody>
                  <a:tcPr/>
                </a:tc>
                <a:tc>
                  <a:txBody>
                    <a:bodyPr/>
                    <a:lstStyle/>
                    <a:p>
                      <a:r>
                        <a:rPr lang="en-US" altLang="zh-CN" dirty="0" smtClean="0"/>
                        <a:t>Ab-initio method</a:t>
                      </a:r>
                      <a:endParaRPr lang="zh-CN" altLang="en-US" dirty="0"/>
                    </a:p>
                  </a:txBody>
                  <a:tcPr/>
                </a:tc>
                <a:tc rowSpan="2">
                  <a:txBody>
                    <a:bodyPr/>
                    <a:lstStyle/>
                    <a:p>
                      <a:r>
                        <a:rPr lang="zh-CN" altLang="en-US" dirty="0" smtClean="0"/>
                        <a:t>不符合，</a:t>
                      </a:r>
                      <a:r>
                        <a:rPr lang="en-US" altLang="zh-CN" dirty="0" smtClean="0"/>
                        <a:t>5 MeV</a:t>
                      </a:r>
                      <a:r>
                        <a:rPr lang="zh-CN" altLang="en-US" dirty="0" smtClean="0"/>
                        <a:t>与实验数据相差</a:t>
                      </a:r>
                      <a:r>
                        <a:rPr lang="en-US" altLang="zh-CN" dirty="0" smtClean="0"/>
                        <a:t>10%</a:t>
                      </a:r>
                      <a:endParaRPr lang="zh-CN" altLang="en-US" dirty="0"/>
                    </a:p>
                  </a:txBody>
                  <a:tcPr/>
                </a:tc>
                <a:tc>
                  <a:txBody>
                    <a:bodyPr/>
                    <a:lstStyle/>
                    <a:p>
                      <a:r>
                        <a:rPr lang="zh-CN" altLang="en-US" dirty="0" smtClean="0"/>
                        <a:t>不可靠，估计</a:t>
                      </a:r>
                      <a:r>
                        <a:rPr lang="en-US" altLang="zh-CN" dirty="0" smtClean="0"/>
                        <a:t>10%--20%</a:t>
                      </a:r>
                      <a:endParaRPr lang="zh-CN" altLang="en-US" dirty="0"/>
                    </a:p>
                  </a:txBody>
                  <a:tcPr/>
                </a:tc>
              </a:tr>
              <a:tr h="324036">
                <a:tc vMerge="1">
                  <a:txBody>
                    <a:bodyPr/>
                    <a:lstStyle/>
                    <a:p>
                      <a:endParaRPr lang="zh-CN" altLang="en-US" dirty="0"/>
                    </a:p>
                  </a:txBody>
                  <a:tcPr/>
                </a:tc>
                <a:tc>
                  <a:txBody>
                    <a:bodyPr/>
                    <a:lstStyle/>
                    <a:p>
                      <a:pPr marL="0" algn="l" defTabSz="914400" rtl="0" eaLnBrk="1" latinLnBrk="0" hangingPunct="1"/>
                      <a:r>
                        <a:rPr lang="en-US" altLang="zh-CN" sz="1800" kern="1200" dirty="0" smtClean="0"/>
                        <a:t>Conversion method</a:t>
                      </a:r>
                      <a:endParaRPr lang="zh-CN" altLang="en-US" sz="1800" kern="1200" dirty="0">
                        <a:solidFill>
                          <a:schemeClr val="tx1"/>
                        </a:solidFill>
                        <a:latin typeface="+mn-lt"/>
                        <a:ea typeface="+mn-ea"/>
                        <a:cs typeface="+mn-cs"/>
                      </a:endParaRPr>
                    </a:p>
                  </a:txBody>
                  <a:tcPr/>
                </a:tc>
                <a:tc vMerge="1">
                  <a:txBody>
                    <a:bodyPr/>
                    <a:lstStyle/>
                    <a:p>
                      <a:endParaRPr lang="zh-CN" altLang="en-US" dirty="0"/>
                    </a:p>
                  </a:txBody>
                  <a:tcPr/>
                </a:tc>
                <a:tc>
                  <a:txBody>
                    <a:bodyPr/>
                    <a:lstStyle/>
                    <a:p>
                      <a:r>
                        <a:rPr lang="zh-CN" altLang="en-US" dirty="0" smtClean="0"/>
                        <a:t>宣称</a:t>
                      </a:r>
                      <a:r>
                        <a:rPr lang="en-US" altLang="zh-CN" dirty="0" smtClean="0"/>
                        <a:t>3%</a:t>
                      </a:r>
                      <a:r>
                        <a:rPr lang="zh-CN" altLang="en-US" dirty="0" smtClean="0"/>
                        <a:t>，不可靠，估计</a:t>
                      </a:r>
                      <a:r>
                        <a:rPr lang="en-US" altLang="zh-CN" dirty="0" smtClean="0"/>
                        <a:t>10%</a:t>
                      </a:r>
                      <a:endParaRPr lang="zh-CN" altLang="en-US" dirty="0"/>
                    </a:p>
                  </a:txBody>
                  <a:tcPr/>
                </a:tc>
              </a:tr>
              <a:tr h="324036">
                <a:tc gridSpan="2">
                  <a:txBody>
                    <a:bodyPr/>
                    <a:lstStyle/>
                    <a:p>
                      <a:pPr algn="ctr"/>
                      <a:r>
                        <a:rPr lang="zh-CN" altLang="en-US" dirty="0" smtClean="0"/>
                        <a:t>大亚湾测量核素能谱</a:t>
                      </a:r>
                      <a:endParaRPr lang="zh-CN" altLang="en-US" dirty="0"/>
                    </a:p>
                  </a:txBody>
                  <a:tcPr/>
                </a:tc>
                <a:tc hMerge="1">
                  <a:txBody>
                    <a:bodyPr/>
                    <a:lstStyle/>
                    <a:p>
                      <a:endParaRPr lang="zh-CN" altLang="en-US" dirty="0"/>
                    </a:p>
                  </a:txBody>
                  <a:tcPr/>
                </a:tc>
                <a:tc>
                  <a:txBody>
                    <a:bodyPr/>
                    <a:lstStyle/>
                    <a:p>
                      <a:r>
                        <a:rPr lang="zh-CN" altLang="en-US" dirty="0" smtClean="0"/>
                        <a:t>与实验数据符合</a:t>
                      </a:r>
                      <a:endParaRPr lang="zh-CN" altLang="en-US" dirty="0"/>
                    </a:p>
                  </a:txBody>
                  <a:tcPr/>
                </a:tc>
                <a:tc>
                  <a:txBody>
                    <a:bodyPr/>
                    <a:lstStyle/>
                    <a:p>
                      <a:r>
                        <a:rPr lang="en-US" altLang="zh-CN" baseline="30000" dirty="0" smtClean="0"/>
                        <a:t>235</a:t>
                      </a:r>
                      <a:r>
                        <a:rPr lang="en-US" altLang="zh-CN" dirty="0" smtClean="0"/>
                        <a:t>U: </a:t>
                      </a:r>
                      <a:r>
                        <a:rPr lang="en-US" altLang="zh-CN" dirty="0" smtClean="0"/>
                        <a:t>4-5% , </a:t>
                      </a:r>
                      <a:r>
                        <a:rPr lang="en-US" altLang="zh-CN" baseline="30000" dirty="0" smtClean="0"/>
                        <a:t>239</a:t>
                      </a:r>
                      <a:r>
                        <a:rPr lang="en-US" altLang="zh-CN" baseline="0" dirty="0" smtClean="0"/>
                        <a:t>Pu: 10%, </a:t>
                      </a:r>
                      <a:r>
                        <a:rPr lang="zh-CN" altLang="en-US" baseline="0" dirty="0" smtClean="0"/>
                        <a:t>可靠</a:t>
                      </a:r>
                      <a:endParaRPr lang="zh-CN" altLang="en-US" baseline="30000" dirty="0"/>
                    </a:p>
                  </a:txBody>
                  <a:tcPr/>
                </a:tc>
              </a:tr>
            </a:tbl>
          </a:graphicData>
        </a:graphic>
      </p:graphicFrame>
      <p:pic>
        <p:nvPicPr>
          <p:cNvPr id="9" name="图片 8"/>
          <p:cNvPicPr>
            <a:picLocks noChangeAspect="1"/>
          </p:cNvPicPr>
          <p:nvPr/>
        </p:nvPicPr>
        <p:blipFill>
          <a:blip r:embed="rId2"/>
          <a:stretch>
            <a:fillRect/>
          </a:stretch>
        </p:blipFill>
        <p:spPr>
          <a:xfrm>
            <a:off x="5148064" y="3943841"/>
            <a:ext cx="3731439" cy="2808312"/>
          </a:xfrm>
          <a:prstGeom prst="rect">
            <a:avLst/>
          </a:prstGeom>
        </p:spPr>
      </p:pic>
      <p:sp>
        <p:nvSpPr>
          <p:cNvPr id="10" name="内容占位符 6"/>
          <p:cNvSpPr txBox="1">
            <a:spLocks/>
          </p:cNvSpPr>
          <p:nvPr/>
        </p:nvSpPr>
        <p:spPr>
          <a:xfrm>
            <a:off x="489046" y="4107269"/>
            <a:ext cx="4515002" cy="22740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400" dirty="0"/>
              <a:t>科研反应堆（</a:t>
            </a:r>
            <a:r>
              <a:rPr lang="en-US" altLang="zh-CN" sz="2400" dirty="0"/>
              <a:t>PROSPECT</a:t>
            </a:r>
            <a:r>
              <a:rPr lang="zh-CN" altLang="en-US" sz="2400" dirty="0"/>
              <a:t>实验）可以测量纯</a:t>
            </a:r>
            <a:r>
              <a:rPr lang="en-US" altLang="zh-CN" sz="2400" baseline="30000" dirty="0"/>
              <a:t>235</a:t>
            </a:r>
            <a:r>
              <a:rPr lang="en-US" altLang="zh-CN" sz="2400" dirty="0"/>
              <a:t>U</a:t>
            </a:r>
            <a:r>
              <a:rPr lang="zh-CN" altLang="en-US" sz="2400" dirty="0"/>
              <a:t>能谱，目前还没有结果，误差与我们相当。</a:t>
            </a:r>
            <a:endParaRPr lang="en-US" altLang="zh-CN" sz="2400" dirty="0"/>
          </a:p>
          <a:p>
            <a:r>
              <a:rPr lang="zh-CN" altLang="en-US" sz="2400" dirty="0"/>
              <a:t>下一步工作：和</a:t>
            </a:r>
            <a:r>
              <a:rPr lang="en-US" altLang="zh-CN" sz="2400" dirty="0"/>
              <a:t>PROSPECT</a:t>
            </a:r>
            <a:r>
              <a:rPr lang="zh-CN" altLang="en-US" sz="2400" dirty="0"/>
              <a:t>实验联合分析，得到更精确的</a:t>
            </a:r>
            <a:r>
              <a:rPr lang="en-US" altLang="zh-CN" sz="2400" baseline="30000" dirty="0"/>
              <a:t>235</a:t>
            </a:r>
            <a:r>
              <a:rPr lang="en-US" altLang="zh-CN" sz="2400" dirty="0"/>
              <a:t>U</a:t>
            </a:r>
            <a:r>
              <a:rPr lang="zh-CN" altLang="en-US" sz="2400" dirty="0"/>
              <a:t>和</a:t>
            </a:r>
            <a:r>
              <a:rPr lang="en-US" altLang="zh-CN" sz="2400" baseline="30000" dirty="0"/>
              <a:t>239</a:t>
            </a:r>
            <a:r>
              <a:rPr lang="en-US" altLang="zh-CN" sz="2400" dirty="0"/>
              <a:t>Pu</a:t>
            </a:r>
            <a:r>
              <a:rPr lang="zh-CN" altLang="en-US" sz="2400" dirty="0"/>
              <a:t>能谱。</a:t>
            </a:r>
          </a:p>
          <a:p>
            <a:endParaRPr lang="en-US" altLang="zh-CN" sz="2400" dirty="0" smtClean="0"/>
          </a:p>
          <a:p>
            <a:endParaRPr lang="en-US" altLang="zh-CN" sz="2400" dirty="0" smtClean="0"/>
          </a:p>
          <a:p>
            <a:endParaRPr lang="en-US" altLang="zh-CN" sz="2400" dirty="0" smtClean="0"/>
          </a:p>
          <a:p>
            <a:endParaRPr lang="en-US" altLang="zh-CN" sz="2400" dirty="0" smtClean="0"/>
          </a:p>
        </p:txBody>
      </p:sp>
    </p:spTree>
    <p:extLst>
      <p:ext uri="{BB962C8B-B14F-4D97-AF65-F5344CB8AC3E}">
        <p14:creationId xmlns:p14="http://schemas.microsoft.com/office/powerpoint/2010/main" val="367520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16313</TotalTime>
  <Words>1448</Words>
  <Application>Microsoft Office PowerPoint</Application>
  <PresentationFormat>全屏显示(4:3)</PresentationFormat>
  <Paragraphs>236</Paragraphs>
  <Slides>17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宋体</vt:lpstr>
      <vt:lpstr>微软雅黑</vt:lpstr>
      <vt:lpstr>Arial</vt:lpstr>
      <vt:lpstr>Calibri</vt:lpstr>
      <vt:lpstr>Times New Roman</vt:lpstr>
      <vt:lpstr>Wingdings</vt:lpstr>
      <vt:lpstr>Office 主题</vt:lpstr>
      <vt:lpstr>2019年粒子物理卓越中心青年拔尖人才奖评审报告</vt:lpstr>
      <vt:lpstr>个人介绍</vt:lpstr>
      <vt:lpstr>研究方向：反应堆中微子物理</vt:lpstr>
      <vt:lpstr>2018年工作内容</vt:lpstr>
      <vt:lpstr>中微子振荡测量</vt:lpstr>
      <vt:lpstr>中微子流强和能谱精确测量</vt:lpstr>
      <vt:lpstr>中微子流强和能谱精确测量</vt:lpstr>
      <vt:lpstr>反解核素能谱</vt:lpstr>
      <vt:lpstr>反解核素能谱</vt:lpstr>
      <vt:lpstr>反应堆监测</vt:lpstr>
      <vt:lpstr>利用数据库计算中微子能谱</vt:lpstr>
      <vt:lpstr>联合分析提高江门灵敏度</vt:lpstr>
      <vt:lpstr>江门近点实验方案</vt:lpstr>
      <vt:lpstr>江门近点模拟</vt:lpstr>
      <vt:lpstr>论文、会议、奖励</vt:lpstr>
      <vt:lpstr>项目情况</vt:lpstr>
      <vt:lpstr>谢谢！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LiangZhan</dc:creator>
  <cp:lastModifiedBy>unknown</cp:lastModifiedBy>
  <cp:revision>1323</cp:revision>
  <dcterms:modified xsi:type="dcterms:W3CDTF">2018-11-22T15:33:27Z</dcterms:modified>
</cp:coreProperties>
</file>