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306" r:id="rId3"/>
    <p:sldId id="259" r:id="rId4"/>
    <p:sldId id="294" r:id="rId5"/>
    <p:sldId id="301" r:id="rId6"/>
    <p:sldId id="303" r:id="rId7"/>
    <p:sldId id="302" r:id="rId8"/>
    <p:sldId id="297" r:id="rId9"/>
    <p:sldId id="305" r:id="rId10"/>
    <p:sldId id="298" r:id="rId11"/>
    <p:sldId id="286" r:id="rId12"/>
    <p:sldId id="299" r:id="rId13"/>
    <p:sldId id="304" r:id="rId14"/>
    <p:sldId id="282" r:id="rId15"/>
    <p:sldId id="261" r:id="rId16"/>
    <p:sldId id="266" r:id="rId17"/>
  </p:sldIdLst>
  <p:sldSz cx="9144000" cy="6858000" type="screen4x3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CC"/>
    <a:srgbClr val="CC0000"/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261" autoAdjust="0"/>
  </p:normalViewPr>
  <p:slideViewPr>
    <p:cSldViewPr>
      <p:cViewPr>
        <p:scale>
          <a:sx n="125" d="100"/>
          <a:sy n="125" d="100"/>
        </p:scale>
        <p:origin x="-122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6EBC11F-B7F0-44D4-A71F-B9BBD6798584}" type="datetimeFigureOut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02CF64C-940B-4E81-976A-2956A3B960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53744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F64C-940B-4E81-976A-2956A3B960EA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930D-956B-401A-936F-10DDDC9C9FF8}" type="datetime1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451D-617D-4621-8A72-2560C58EEFA7}" type="datetime1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BEF0-AE9A-452D-B87F-A7E78E14FA77}" type="datetime1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3933-5162-4972-A8FE-3277C4809216}" type="datetime1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467544" y="1196752"/>
            <a:ext cx="8208912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DC3E-950E-40F5-8841-FD2990A5CEBB}" type="datetime1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195F-93ED-4AD0-AF96-51A22DBA5B8B}" type="datetime1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467544" y="1196752"/>
            <a:ext cx="8208912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C2B5-0962-4C63-8868-3A25B30AF4B4}" type="datetime1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467544" y="1196752"/>
            <a:ext cx="8208912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BB03-0C96-4BCF-852C-93EC777B8876}" type="datetime1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467544" y="1196752"/>
            <a:ext cx="8208912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3E6C-2D64-43B8-B8D0-D5E2B5101F3D}" type="datetime1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4B51-5D5F-49F7-A249-86D7000DB68B}" type="datetime1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DEF0-2A11-4A46-A6D2-E625DA00D732}" type="datetime1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6E115-160F-42A0-BB27-6B11F7BB69EB}" type="datetime1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粒子物理卓越中心工作报告</a:t>
            </a:r>
            <a:r>
              <a:rPr lang="en-US" altLang="zh-CN" dirty="0" smtClean="0">
                <a:solidFill>
                  <a:schemeClr val="bg1"/>
                </a:solidFill>
              </a:rPr>
              <a:t/>
            </a:r>
            <a:br>
              <a:rPr lang="en-US" altLang="zh-CN" dirty="0" smtClean="0">
                <a:solidFill>
                  <a:schemeClr val="bg1"/>
                </a:solidFill>
              </a:rPr>
            </a:br>
            <a:r>
              <a:rPr lang="zh-CN" altLang="en-US" dirty="0" smtClean="0">
                <a:solidFill>
                  <a:schemeClr val="bg1"/>
                </a:solidFill>
              </a:rPr>
              <a:t> （</a:t>
            </a:r>
            <a:r>
              <a:rPr lang="en-US" altLang="zh-CN" dirty="0" smtClean="0">
                <a:solidFill>
                  <a:schemeClr val="bg1"/>
                </a:solidFill>
              </a:rPr>
              <a:t>2017 ~ 2018</a:t>
            </a:r>
            <a:r>
              <a:rPr lang="zh-CN" altLang="en-US" dirty="0" smtClean="0">
                <a:solidFill>
                  <a:schemeClr val="bg1"/>
                </a:solidFill>
              </a:rPr>
              <a:t>年度）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伍灵慧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高能所 实验物理中心 软件组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2018-11-23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D:\wulh\gem\mini_workshop\180909\residual_distribution\p_kal_p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89099"/>
            <a:ext cx="3384376" cy="2431989"/>
          </a:xfrm>
          <a:prstGeom prst="rect">
            <a:avLst/>
          </a:prstGeom>
          <a:noFill/>
        </p:spPr>
      </p:pic>
      <p:pic>
        <p:nvPicPr>
          <p:cNvPr id="10" name="Picture 8" descr="D:\wulh\gem\guofy\deltaZ residual distribution\dz_kal_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165363"/>
            <a:ext cx="3384376" cy="2431989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CGEM</a:t>
            </a:r>
            <a:r>
              <a:rPr lang="zh-CN" altLang="en-US" dirty="0" smtClean="0">
                <a:solidFill>
                  <a:srgbClr val="0070C0"/>
                </a:solidFill>
              </a:rPr>
              <a:t>离线校准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4690864" cy="280831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 smtClean="0"/>
              <a:t>目的：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修正位置偏差，提高动量分辨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</a:pPr>
            <a:r>
              <a:rPr lang="zh-CN" altLang="en-US" sz="2000" b="1" dirty="0" smtClean="0"/>
              <a:t>难点</a:t>
            </a:r>
            <a:r>
              <a:rPr lang="zh-CN" altLang="en-US" sz="2000" b="1" dirty="0" smtClean="0"/>
              <a:t>：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MDC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的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z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向精度差，能否有效修正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CGEM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的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z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向偏移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</a:pPr>
            <a:r>
              <a:rPr lang="zh-CN" altLang="en-US" sz="2000" b="1" dirty="0" smtClean="0"/>
              <a:t>研究方法</a:t>
            </a:r>
            <a:endParaRPr lang="en-US" altLang="zh-CN" sz="2000" b="1" dirty="0" smtClean="0"/>
          </a:p>
          <a:p>
            <a:pPr lvl="1">
              <a:spcBef>
                <a:spcPts val="600"/>
              </a:spcBef>
            </a:pPr>
            <a:r>
              <a:rPr lang="en-US" altLang="zh-CN" sz="1600" dirty="0" smtClean="0"/>
              <a:t>Misalignment</a:t>
            </a:r>
            <a:r>
              <a:rPr lang="zh-CN" altLang="en-US" sz="1600" dirty="0" smtClean="0"/>
              <a:t>效应研究</a:t>
            </a:r>
            <a:endParaRPr lang="en-US" altLang="zh-CN" sz="1600" dirty="0" smtClean="0"/>
          </a:p>
          <a:p>
            <a:pPr lvl="1">
              <a:spcBef>
                <a:spcPts val="600"/>
              </a:spcBef>
            </a:pPr>
            <a:r>
              <a:rPr lang="zh-CN" altLang="en-US" sz="1600" dirty="0" smtClean="0"/>
              <a:t>校准方法的</a:t>
            </a:r>
            <a:r>
              <a:rPr lang="en-US" altLang="zh-CN" sz="1600" dirty="0" smtClean="0"/>
              <a:t>toy MC</a:t>
            </a:r>
            <a:r>
              <a:rPr lang="zh-CN" altLang="en-US" sz="1600" dirty="0" smtClean="0"/>
              <a:t>研究</a:t>
            </a:r>
            <a:endParaRPr lang="en-US" altLang="zh-CN" sz="1600" dirty="0" smtClean="0"/>
          </a:p>
          <a:p>
            <a:pPr lvl="1">
              <a:spcBef>
                <a:spcPts val="600"/>
              </a:spcBef>
            </a:pPr>
            <a:r>
              <a:rPr lang="zh-CN" altLang="en-US" sz="1600" dirty="0" smtClean="0"/>
              <a:t>宇宙线数据检验</a:t>
            </a:r>
            <a:endParaRPr lang="en-US" altLang="zh-CN" sz="16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724128" y="14127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</a:rPr>
              <a:t>Misalignment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</a:rPr>
              <a:t>研究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323528" y="4314352"/>
            <a:ext cx="4968552" cy="3651152"/>
            <a:chOff x="323528" y="4314352"/>
            <a:chExt cx="4968552" cy="3651152"/>
          </a:xfrm>
        </p:grpSpPr>
        <p:grpSp>
          <p:nvGrpSpPr>
            <p:cNvPr id="13" name="组合 12"/>
            <p:cNvGrpSpPr/>
            <p:nvPr/>
          </p:nvGrpSpPr>
          <p:grpSpPr>
            <a:xfrm>
              <a:off x="323528" y="4602384"/>
              <a:ext cx="3746719" cy="3363120"/>
              <a:chOff x="5503842" y="1548199"/>
              <a:chExt cx="3746719" cy="336312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5580112" y="1700808"/>
                <a:ext cx="1800200" cy="10801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5" name="组合 33"/>
              <p:cNvGrpSpPr/>
              <p:nvPr/>
            </p:nvGrpSpPr>
            <p:grpSpPr>
              <a:xfrm rot="-60000">
                <a:off x="5503842" y="2852936"/>
                <a:ext cx="1800200" cy="504056"/>
                <a:chOff x="5580112" y="2852936"/>
                <a:chExt cx="1800200" cy="504056"/>
              </a:xfrm>
            </p:grpSpPr>
            <p:sp>
              <p:nvSpPr>
                <p:cNvPr id="23" name="矩形 22"/>
                <p:cNvSpPr/>
                <p:nvPr/>
              </p:nvSpPr>
              <p:spPr>
                <a:xfrm>
                  <a:off x="5580112" y="2852936"/>
                  <a:ext cx="1800200" cy="5040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椭圆 23"/>
                <p:cNvSpPr>
                  <a:spLocks noChangeAspect="1"/>
                </p:cNvSpPr>
                <p:nvPr/>
              </p:nvSpPr>
              <p:spPr>
                <a:xfrm>
                  <a:off x="6108020" y="2924943"/>
                  <a:ext cx="72000" cy="72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椭圆 24"/>
                <p:cNvSpPr>
                  <a:spLocks noChangeAspect="1"/>
                </p:cNvSpPr>
                <p:nvPr/>
              </p:nvSpPr>
              <p:spPr>
                <a:xfrm>
                  <a:off x="6100070" y="3077343"/>
                  <a:ext cx="72000" cy="72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椭圆 25"/>
                <p:cNvSpPr>
                  <a:spLocks noChangeAspect="1"/>
                </p:cNvSpPr>
                <p:nvPr/>
              </p:nvSpPr>
              <p:spPr>
                <a:xfrm>
                  <a:off x="6124372" y="3212984"/>
                  <a:ext cx="72000" cy="72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6" name="椭圆 15"/>
              <p:cNvSpPr>
                <a:spLocks noChangeAspect="1"/>
              </p:cNvSpPr>
              <p:nvPr/>
            </p:nvSpPr>
            <p:spPr>
              <a:xfrm>
                <a:off x="6156176" y="2636912"/>
                <a:ext cx="72000" cy="72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>
                <a:spLocks noChangeAspect="1"/>
              </p:cNvSpPr>
              <p:nvPr/>
            </p:nvSpPr>
            <p:spPr>
              <a:xfrm>
                <a:off x="6228192" y="2420888"/>
                <a:ext cx="72000" cy="72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>
                <a:spLocks noChangeAspect="1"/>
              </p:cNvSpPr>
              <p:nvPr/>
            </p:nvSpPr>
            <p:spPr>
              <a:xfrm>
                <a:off x="6324478" y="2212815"/>
                <a:ext cx="72000" cy="72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>
                <a:spLocks noChangeAspect="1"/>
              </p:cNvSpPr>
              <p:nvPr/>
            </p:nvSpPr>
            <p:spPr>
              <a:xfrm>
                <a:off x="6444216" y="2060848"/>
                <a:ext cx="72000" cy="72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>
                <a:spLocks noChangeAspect="1"/>
              </p:cNvSpPr>
              <p:nvPr/>
            </p:nvSpPr>
            <p:spPr>
              <a:xfrm>
                <a:off x="6588232" y="1916832"/>
                <a:ext cx="72000" cy="72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>
                <a:spLocks noChangeAspect="1"/>
              </p:cNvSpPr>
              <p:nvPr/>
            </p:nvSpPr>
            <p:spPr>
              <a:xfrm>
                <a:off x="6732240" y="1772824"/>
                <a:ext cx="72000" cy="72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弧形 21"/>
              <p:cNvSpPr/>
              <p:nvPr/>
            </p:nvSpPr>
            <p:spPr>
              <a:xfrm rot="-900000" flipH="1">
                <a:off x="6078194" y="1548199"/>
                <a:ext cx="3172367" cy="3363120"/>
              </a:xfrm>
              <a:prstGeom prst="arc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627784" y="4674392"/>
              <a:ext cx="2544133" cy="1944216"/>
              <a:chOff x="2627784" y="3933056"/>
              <a:chExt cx="2544133" cy="1944216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2627784" y="3995528"/>
                <a:ext cx="2448272" cy="10801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723645" y="5147656"/>
                <a:ext cx="2448272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>
                <a:spLocks noChangeAspect="1"/>
              </p:cNvSpPr>
              <p:nvPr/>
            </p:nvSpPr>
            <p:spPr>
              <a:xfrm>
                <a:off x="3571847" y="5219663"/>
                <a:ext cx="72000" cy="72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椭圆 29"/>
              <p:cNvSpPr>
                <a:spLocks noChangeAspect="1"/>
              </p:cNvSpPr>
              <p:nvPr/>
            </p:nvSpPr>
            <p:spPr>
              <a:xfrm>
                <a:off x="3467586" y="5364112"/>
                <a:ext cx="72000" cy="72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/>
              <p:cNvSpPr>
                <a:spLocks noChangeAspect="1"/>
              </p:cNvSpPr>
              <p:nvPr/>
            </p:nvSpPr>
            <p:spPr>
              <a:xfrm>
                <a:off x="3355823" y="5507704"/>
                <a:ext cx="72000" cy="72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/>
              <p:cNvSpPr>
                <a:spLocks noChangeAspect="1"/>
              </p:cNvSpPr>
              <p:nvPr/>
            </p:nvSpPr>
            <p:spPr>
              <a:xfrm>
                <a:off x="3667708" y="4931632"/>
                <a:ext cx="72000" cy="72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32"/>
              <p:cNvSpPr>
                <a:spLocks noChangeAspect="1"/>
              </p:cNvSpPr>
              <p:nvPr/>
            </p:nvSpPr>
            <p:spPr>
              <a:xfrm>
                <a:off x="3812173" y="4755363"/>
                <a:ext cx="72000" cy="72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椭圆 33"/>
              <p:cNvSpPr>
                <a:spLocks noChangeAspect="1"/>
              </p:cNvSpPr>
              <p:nvPr/>
            </p:nvSpPr>
            <p:spPr>
              <a:xfrm>
                <a:off x="3939830" y="4581136"/>
                <a:ext cx="72000" cy="72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>
                <a:spLocks noChangeAspect="1"/>
              </p:cNvSpPr>
              <p:nvPr/>
            </p:nvSpPr>
            <p:spPr>
              <a:xfrm>
                <a:off x="4067952" y="4403274"/>
                <a:ext cx="72000" cy="72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/>
              <p:cNvSpPr>
                <a:spLocks noChangeAspect="1"/>
              </p:cNvSpPr>
              <p:nvPr/>
            </p:nvSpPr>
            <p:spPr>
              <a:xfrm>
                <a:off x="4188115" y="4235405"/>
                <a:ext cx="72000" cy="72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>
                <a:spLocks noChangeAspect="1"/>
              </p:cNvSpPr>
              <p:nvPr/>
            </p:nvSpPr>
            <p:spPr>
              <a:xfrm>
                <a:off x="4283976" y="4067544"/>
                <a:ext cx="72000" cy="72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 flipV="1">
                <a:off x="3196353" y="3933056"/>
                <a:ext cx="1224136" cy="1944216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1331640" y="5538488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Outer DC</a:t>
              </a:r>
              <a:endParaRPr lang="zh-CN" altLang="en-US" sz="1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31640" y="6114552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CGEM-IT</a:t>
              </a:r>
              <a:endParaRPr lang="zh-CN" altLang="en-US" sz="1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211960" y="5538488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Outer DC</a:t>
              </a:r>
              <a:endParaRPr lang="zh-CN" altLang="en-US" sz="1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355976" y="6114552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CGEM-IT</a:t>
              </a:r>
              <a:endParaRPr lang="zh-CN" altLang="en-US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5536" y="4314352"/>
              <a:ext cx="18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x-y</a:t>
              </a:r>
              <a:r>
                <a:rPr lang="zh-CN" altLang="en-US" sz="1400" dirty="0" smtClean="0"/>
                <a:t>平面</a:t>
              </a:r>
              <a:r>
                <a:rPr lang="en-US" altLang="zh-CN" sz="1400" dirty="0" smtClean="0"/>
                <a:t>misalignment</a:t>
              </a:r>
              <a:endParaRPr lang="zh-CN" altLang="en-US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15816" y="4314352"/>
              <a:ext cx="18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/>
                <a:t>z</a:t>
              </a:r>
              <a:r>
                <a:rPr lang="zh-CN" altLang="en-US" sz="1400" dirty="0" smtClean="0"/>
                <a:t>向</a:t>
              </a:r>
              <a:r>
                <a:rPr lang="en-US" altLang="zh-CN" sz="1400" dirty="0" smtClean="0"/>
                <a:t>misalignment</a:t>
              </a:r>
              <a:endParaRPr lang="zh-CN" altLang="en-US" sz="14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900864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860032" y="1484784"/>
            <a:ext cx="4212674" cy="2519960"/>
            <a:chOff x="467544" y="4005064"/>
            <a:chExt cx="4212674" cy="25199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4005064"/>
              <a:ext cx="4212674" cy="2519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259632" y="4005064"/>
              <a:ext cx="2304256" cy="369332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C00000"/>
                  </a:solidFill>
                </a:rPr>
                <a:t>有问题的前放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  <p:cxnSp>
          <p:nvCxnSpPr>
            <p:cNvPr id="11" name="直接箭头连接符 10"/>
            <p:cNvCxnSpPr/>
            <p:nvPr/>
          </p:nvCxnSpPr>
          <p:spPr>
            <a:xfrm flipH="1" flipV="1">
              <a:off x="2411760" y="4581128"/>
              <a:ext cx="72008" cy="1368152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H="1" flipV="1">
              <a:off x="2987824" y="4509120"/>
              <a:ext cx="72008" cy="1368152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MDC</a:t>
            </a:r>
            <a:r>
              <a:rPr lang="zh-CN" altLang="en-US" dirty="0" smtClean="0">
                <a:solidFill>
                  <a:srgbClr val="0070C0"/>
                </a:solidFill>
              </a:rPr>
              <a:t>数据质量检查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484784"/>
            <a:ext cx="4762872" cy="2548880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</a:rPr>
              <a:t>发现各种潜在问题，确保数据质量</a:t>
            </a:r>
            <a:endParaRPr lang="en-US" altLang="zh-CN" sz="2800" b="1" dirty="0" smtClean="0">
              <a:solidFill>
                <a:srgbClr val="C00000"/>
              </a:solidFill>
            </a:endParaRPr>
          </a:p>
          <a:p>
            <a:pPr lvl="1"/>
            <a:r>
              <a:rPr lang="zh-CN" altLang="en-US" sz="2400" dirty="0" smtClean="0"/>
              <a:t>发现两块有问题的前放，通知硬件检查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动量下滑问题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增益问题</a:t>
            </a:r>
            <a:endParaRPr lang="en-US" altLang="zh-CN" sz="2400" dirty="0" smtClean="0"/>
          </a:p>
          <a:p>
            <a:pPr>
              <a:spcBef>
                <a:spcPts val="1200"/>
              </a:spcBef>
            </a:pPr>
            <a:r>
              <a:rPr lang="zh-CN" altLang="en-US" sz="2800" b="1" dirty="0" smtClean="0">
                <a:solidFill>
                  <a:srgbClr val="C00000"/>
                </a:solidFill>
              </a:rPr>
              <a:t>协助检查其它子探测器刻度问题</a:t>
            </a:r>
            <a:endParaRPr lang="en-US" altLang="zh-CN" sz="2800" b="1" dirty="0" smtClean="0">
              <a:solidFill>
                <a:srgbClr val="C00000"/>
              </a:solidFill>
            </a:endParaRPr>
          </a:p>
          <a:p>
            <a:pPr lvl="1"/>
            <a:r>
              <a:rPr lang="en-US" altLang="zh-CN" sz="2400" dirty="0" smtClean="0"/>
              <a:t>TOF</a:t>
            </a:r>
            <a:r>
              <a:rPr lang="zh-CN" altLang="en-US" sz="2400" dirty="0" smtClean="0"/>
              <a:t>、</a:t>
            </a:r>
            <a:r>
              <a:rPr lang="en-US" altLang="zh-CN" sz="2400" dirty="0" err="1" smtClean="0"/>
              <a:t>Estime</a:t>
            </a:r>
            <a:r>
              <a:rPr lang="zh-CN" altLang="en-US" sz="2400" dirty="0" smtClean="0"/>
              <a:t>的时间对齐问题</a:t>
            </a:r>
            <a:endParaRPr lang="en-US" altLang="zh-CN" sz="2400" dirty="0" smtClean="0"/>
          </a:p>
          <a:p>
            <a:pPr lvl="1"/>
            <a:r>
              <a:rPr lang="en-US" altLang="zh-CN" sz="2400" dirty="0" smtClean="0"/>
              <a:t>TOF bad run</a:t>
            </a:r>
          </a:p>
          <a:p>
            <a:pPr lvl="1"/>
            <a:r>
              <a:rPr lang="en-US" altLang="zh-CN" sz="2400" dirty="0" smtClean="0"/>
              <a:t>TOF</a:t>
            </a:r>
            <a:r>
              <a:rPr lang="zh-CN" altLang="en-US" sz="2400" dirty="0" smtClean="0"/>
              <a:t>时间谱的凸起</a:t>
            </a:r>
            <a:endParaRPr lang="en-US" altLang="zh-CN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179512" y="4221088"/>
            <a:ext cx="3828374" cy="2468017"/>
            <a:chOff x="4860032" y="4005064"/>
            <a:chExt cx="3828374" cy="246801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2" y="4005064"/>
              <a:ext cx="3828374" cy="242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6804248" y="6165304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Run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4257836" y="5039307"/>
              <a:ext cx="18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/>
                <a:t>Shift of </a:t>
              </a:r>
              <a:r>
                <a:rPr lang="en-US" altLang="zh-CN" sz="1400" dirty="0" err="1" smtClean="0"/>
                <a:t>Estime</a:t>
              </a:r>
              <a:r>
                <a:rPr lang="en-US" altLang="zh-CN" sz="1400" dirty="0" smtClean="0"/>
                <a:t> (ns)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08104" y="4005064"/>
              <a:ext cx="2880320" cy="338554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rgbClr val="C00000"/>
                  </a:solidFill>
                </a:rPr>
                <a:t>束团间隔变化后的</a:t>
              </a:r>
              <a:r>
                <a:rPr lang="en-US" altLang="zh-CN" sz="1600" b="1" dirty="0" err="1" smtClean="0">
                  <a:solidFill>
                    <a:srgbClr val="C00000"/>
                  </a:solidFill>
                </a:rPr>
                <a:t>Estime</a:t>
              </a:r>
              <a:r>
                <a:rPr lang="zh-CN" altLang="en-US" sz="1600" b="1" dirty="0" smtClean="0">
                  <a:solidFill>
                    <a:srgbClr val="C00000"/>
                  </a:solidFill>
                </a:rPr>
                <a:t>偏移</a:t>
              </a:r>
              <a:endParaRPr lang="zh-CN" altLang="en-US" sz="16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365104"/>
            <a:ext cx="49970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436096" y="4005064"/>
            <a:ext cx="2304256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C00000"/>
                </a:solidFill>
              </a:rPr>
              <a:t>动量下滑问题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77072"/>
            <a:ext cx="3979897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MDC</a:t>
            </a:r>
            <a:r>
              <a:rPr lang="zh-CN" altLang="en-US" dirty="0" smtClean="0">
                <a:solidFill>
                  <a:srgbClr val="0070C0"/>
                </a:solidFill>
              </a:rPr>
              <a:t>数据刻度和性能研究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988840"/>
            <a:ext cx="4176464" cy="1368152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</a:rPr>
              <a:t>完成本年度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BESIII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数据的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MDC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刻度和性能分析</a:t>
            </a:r>
            <a:endParaRPr lang="en-US" altLang="zh-CN" sz="2800" b="1" dirty="0" smtClean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77072"/>
            <a:ext cx="397989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628800"/>
            <a:ext cx="3960440" cy="250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67744" y="42930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</a:rPr>
              <a:t>空间分辨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18448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</a:rPr>
              <a:t>噪声本底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0312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</a:rPr>
              <a:t>击中效率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860032" y="4149080"/>
            <a:ext cx="3528392" cy="2540025"/>
            <a:chOff x="5364088" y="3861048"/>
            <a:chExt cx="3528392" cy="254002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3659" t="8189" r="6693" b="2700"/>
            <a:stretch>
              <a:fillRect/>
            </a:stretch>
          </p:blipFill>
          <p:spPr bwMode="auto">
            <a:xfrm>
              <a:off x="5364088" y="3861048"/>
              <a:ext cx="3528392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矩形 9"/>
            <p:cNvSpPr/>
            <p:nvPr/>
          </p:nvSpPr>
          <p:spPr>
            <a:xfrm>
              <a:off x="5652120" y="4725144"/>
              <a:ext cx="216024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altLang="zh-CN" sz="1600" dirty="0" err="1" smtClean="0">
                  <a:solidFill>
                    <a:srgbClr val="C00000"/>
                  </a:solidFill>
                  <a:latin typeface="Symbol" pitchFamily="18" charset="2"/>
                </a:rPr>
                <a:t>s</a:t>
              </a:r>
              <a:r>
                <a:rPr lang="en-US" altLang="zh-CN" sz="1600" dirty="0" err="1" smtClean="0">
                  <a:solidFill>
                    <a:srgbClr val="C00000"/>
                  </a:solidFill>
                </a:rPr>
                <a:t>P</a:t>
              </a:r>
              <a:r>
                <a:rPr lang="en-US" altLang="zh-CN" sz="1600" dirty="0" smtClean="0">
                  <a:solidFill>
                    <a:srgbClr val="C00000"/>
                  </a:solidFill>
                </a:rPr>
                <a:t>/P=0.53% @ 1GeV/c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60232" y="6093296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/>
                <a:t>P (</a:t>
              </a:r>
              <a:r>
                <a:rPr lang="en-US" altLang="zh-CN" sz="1400" dirty="0" err="1" smtClean="0"/>
                <a:t>GeV</a:t>
              </a:r>
              <a:r>
                <a:rPr lang="en-US" altLang="zh-CN" sz="1400" dirty="0" smtClean="0"/>
                <a:t>/c)</a:t>
              </a:r>
              <a:endParaRPr lang="zh-CN" altLang="en-US" sz="1400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>
                <a:solidFill>
                  <a:srgbClr val="0070C0"/>
                </a:solidFill>
              </a:rPr>
              <a:t>漂移室</a:t>
            </a:r>
            <a:r>
              <a:rPr kumimoji="1" lang="zh-CN" altLang="en-US" dirty="0" smtClean="0">
                <a:solidFill>
                  <a:srgbClr val="0070C0"/>
                </a:solidFill>
              </a:rPr>
              <a:t>性能</a:t>
            </a:r>
            <a:r>
              <a:rPr kumimoji="1" lang="zh-CN" altLang="en-US" dirty="0" smtClean="0">
                <a:solidFill>
                  <a:srgbClr val="0070C0"/>
                </a:solidFill>
              </a:rPr>
              <a:t>数据</a:t>
            </a:r>
            <a:r>
              <a:rPr kumimoji="1" lang="zh-CN" altLang="en-US" dirty="0" smtClean="0">
                <a:solidFill>
                  <a:srgbClr val="0070C0"/>
                </a:solidFill>
              </a:rPr>
              <a:t>整理</a:t>
            </a:r>
            <a:endParaRPr kumimoji="1"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12776"/>
            <a:ext cx="4896544" cy="2952328"/>
          </a:xfrm>
        </p:spPr>
        <p:txBody>
          <a:bodyPr>
            <a:normAutofit lnSpcReduction="10000"/>
          </a:bodyPr>
          <a:lstStyle/>
          <a:p>
            <a:r>
              <a:rPr kumimoji="1" lang="zh-CN" altLang="en-US" sz="2400" dirty="0" smtClean="0"/>
              <a:t>整理</a:t>
            </a:r>
            <a:r>
              <a:rPr kumimoji="1" lang="en-US" altLang="zh-CN" sz="2400" dirty="0" smtClean="0"/>
              <a:t>MDC</a:t>
            </a:r>
            <a:r>
              <a:rPr kumimoji="1" lang="zh-CN" altLang="en-US" sz="2400" dirty="0" smtClean="0"/>
              <a:t>各年度的数据，给出探测器性能，参与撰写</a:t>
            </a:r>
            <a:r>
              <a:rPr kumimoji="1" lang="en-US" altLang="zh-CN" sz="2400" dirty="0" smtClean="0"/>
              <a:t>BESIII</a:t>
            </a:r>
            <a:r>
              <a:rPr kumimoji="1" lang="zh-CN" altLang="en-US" sz="2400" dirty="0" smtClean="0"/>
              <a:t>探测器性能的文章</a:t>
            </a:r>
            <a:endParaRPr kumimoji="1" lang="en-US" altLang="zh-CN" sz="2400" dirty="0" smtClean="0"/>
          </a:p>
          <a:p>
            <a:r>
              <a:rPr kumimoji="1" lang="zh-CN" altLang="en-US" sz="2400" b="1" smtClean="0">
                <a:solidFill>
                  <a:srgbClr val="C00000"/>
                </a:solidFill>
              </a:rPr>
              <a:t>难点：</a:t>
            </a:r>
            <a:r>
              <a:rPr kumimoji="1" lang="zh-CN" altLang="en-US" sz="2400" b="1" dirty="0" smtClean="0">
                <a:solidFill>
                  <a:srgbClr val="C00000"/>
                </a:solidFill>
              </a:rPr>
              <a:t>运行参数多次调整，噪声本底变化大</a:t>
            </a:r>
            <a:endParaRPr kumimoji="1" lang="en-US" altLang="zh-CN" sz="2400" b="1" dirty="0" smtClean="0">
              <a:solidFill>
                <a:srgbClr val="C00000"/>
              </a:solidFill>
            </a:endParaRPr>
          </a:p>
          <a:p>
            <a:pPr lvl="1"/>
            <a:r>
              <a:rPr kumimoji="1" lang="zh-CN" altLang="en-US" sz="2000" dirty="0" smtClean="0"/>
              <a:t>不同高压</a:t>
            </a:r>
            <a:endParaRPr kumimoji="1" lang="en-US" altLang="zh-CN" sz="2000" dirty="0" smtClean="0"/>
          </a:p>
          <a:p>
            <a:pPr lvl="1"/>
            <a:r>
              <a:rPr kumimoji="1" lang="zh-CN" altLang="en-US" sz="2000" dirty="0" smtClean="0"/>
              <a:t>不同磁场</a:t>
            </a:r>
            <a:endParaRPr kumimoji="1" lang="en-US" altLang="zh-CN" sz="2000" dirty="0" smtClean="0"/>
          </a:p>
          <a:p>
            <a:pPr lvl="1"/>
            <a:r>
              <a:rPr kumimoji="1" lang="zh-CN" altLang="en-US" sz="2000" dirty="0" smtClean="0"/>
              <a:t>不同工作气体</a:t>
            </a:r>
            <a:endParaRPr kumimoji="1" lang="en-US" altLang="zh-CN" sz="200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39552" y="4725144"/>
          <a:ext cx="3528392" cy="1685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098"/>
                <a:gridCol w="882098"/>
                <a:gridCol w="882098"/>
                <a:gridCol w="882098"/>
              </a:tblGrid>
              <a:tr h="58853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年份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高压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磁场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气体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5588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2009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未优化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1.0 T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标准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5588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2012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优化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 T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加</a:t>
                      </a:r>
                      <a:r>
                        <a:rPr lang="en-US" altLang="zh-CN" dirty="0" smtClean="0"/>
                        <a:t>H</a:t>
                      </a:r>
                      <a:r>
                        <a:rPr lang="en-US" altLang="zh-CN" baseline="-25000" dirty="0" smtClean="0"/>
                        <a:t>2</a:t>
                      </a:r>
                      <a:r>
                        <a:rPr lang="en-US" altLang="zh-CN" dirty="0" smtClean="0"/>
                        <a:t>O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5588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2018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优化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1.0 T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加</a:t>
                      </a:r>
                      <a:r>
                        <a:rPr lang="en-US" altLang="zh-CN" dirty="0" smtClean="0"/>
                        <a:t>H</a:t>
                      </a:r>
                      <a:r>
                        <a:rPr lang="en-US" altLang="zh-CN" baseline="-25000" dirty="0" smtClean="0"/>
                        <a:t>2</a:t>
                      </a:r>
                      <a:r>
                        <a:rPr lang="en-US" altLang="zh-CN" dirty="0" smtClean="0"/>
                        <a:t>O</a:t>
                      </a:r>
                      <a:endParaRPr lang="zh-CN" altLang="en-US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59632" y="436510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accent6">
                    <a:lumMod val="75000"/>
                  </a:schemeClr>
                </a:solidFill>
              </a:rPr>
              <a:t>J/psi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取数设置</a:t>
            </a:r>
            <a:endParaRPr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Group 8"/>
          <p:cNvGraphicFramePr>
            <a:graphicFrameLocks noGrp="1"/>
          </p:cNvGraphicFramePr>
          <p:nvPr/>
        </p:nvGraphicFramePr>
        <p:xfrm>
          <a:off x="5580112" y="1484784"/>
          <a:ext cx="3024336" cy="2417760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</a:tblGrid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Experiment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Spatial resolution(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宋体" pitchFamily="2" charset="-122"/>
                        </a:rPr>
                        <a:t>m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m)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3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CLEOIII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3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Babar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125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3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Belle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BESIII (2014)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117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BESIII (2015)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123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BESIII (2017)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116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80999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其他工作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>
                <a:solidFill>
                  <a:srgbClr val="C00000"/>
                </a:solidFill>
              </a:rPr>
              <a:t>实验中心新生的</a:t>
            </a:r>
            <a:r>
              <a:rPr lang="en-US" altLang="zh-CN" dirty="0" smtClean="0">
                <a:solidFill>
                  <a:srgbClr val="C00000"/>
                </a:solidFill>
              </a:rPr>
              <a:t>BESIII</a:t>
            </a:r>
            <a:r>
              <a:rPr lang="zh-CN" altLang="en-US" dirty="0" smtClean="0">
                <a:solidFill>
                  <a:srgbClr val="C00000"/>
                </a:solidFill>
              </a:rPr>
              <a:t>软件培训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r>
              <a:rPr lang="zh-CN" altLang="en-US" dirty="0" smtClean="0">
                <a:solidFill>
                  <a:srgbClr val="C00000"/>
                </a:solidFill>
              </a:rPr>
              <a:t>学术交流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lvl="1"/>
            <a:r>
              <a:rPr lang="zh-CN" altLang="en-US" dirty="0" smtClean="0"/>
              <a:t>先进气体探测器研讨会</a:t>
            </a:r>
            <a:r>
              <a:rPr lang="en-US" altLang="zh-CN" sz="1900" dirty="0" smtClean="0"/>
              <a:t>(</a:t>
            </a:r>
            <a:r>
              <a:rPr lang="zh-CN" altLang="en-US" sz="1900" dirty="0" smtClean="0"/>
              <a:t>做报告： </a:t>
            </a:r>
            <a:r>
              <a:rPr lang="en-US" altLang="zh-CN" sz="1900" dirty="0" smtClean="0"/>
              <a:t>CGEM</a:t>
            </a:r>
            <a:r>
              <a:rPr lang="zh-CN" altLang="en-US" sz="1900" dirty="0" smtClean="0"/>
              <a:t>探测器的数字化</a:t>
            </a:r>
            <a:r>
              <a:rPr lang="en-US" altLang="zh-CN" sz="1900" dirty="0" smtClean="0"/>
              <a:t>)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全国粒子物理大会</a:t>
            </a:r>
            <a:r>
              <a:rPr lang="en-US" altLang="zh-CN" sz="2100" dirty="0" smtClean="0"/>
              <a:t>(</a:t>
            </a:r>
            <a:r>
              <a:rPr lang="zh-CN" altLang="en-US" sz="2100" dirty="0" smtClean="0"/>
              <a:t>做报告：</a:t>
            </a:r>
            <a:r>
              <a:rPr lang="en-US" altLang="zh-CN" sz="2100" dirty="0" smtClean="0"/>
              <a:t>CGEM</a:t>
            </a:r>
            <a:r>
              <a:rPr lang="zh-CN" altLang="en-US" sz="2100" dirty="0" smtClean="0"/>
              <a:t>探测器软件研究</a:t>
            </a:r>
            <a:r>
              <a:rPr lang="en-US" altLang="zh-CN" sz="2100" dirty="0" smtClean="0"/>
              <a:t>)</a:t>
            </a:r>
          </a:p>
          <a:p>
            <a:pPr lvl="1"/>
            <a:r>
              <a:rPr lang="zh-CN" altLang="en-US" dirty="0" smtClean="0"/>
              <a:t>威海南山清暑期学校 </a:t>
            </a:r>
            <a:r>
              <a:rPr lang="en-US" altLang="zh-CN" sz="2100" dirty="0" smtClean="0">
                <a:solidFill>
                  <a:prstClr val="black"/>
                </a:solidFill>
              </a:rPr>
              <a:t>(</a:t>
            </a:r>
            <a:r>
              <a:rPr lang="zh-CN" altLang="en-US" sz="2100" dirty="0" smtClean="0">
                <a:solidFill>
                  <a:prstClr val="black"/>
                </a:solidFill>
              </a:rPr>
              <a:t>介绍</a:t>
            </a:r>
            <a:r>
              <a:rPr lang="en-US" altLang="zh-CN" sz="2100" dirty="0" smtClean="0">
                <a:solidFill>
                  <a:prstClr val="black"/>
                </a:solidFill>
              </a:rPr>
              <a:t>MDC</a:t>
            </a:r>
            <a:r>
              <a:rPr lang="zh-CN" altLang="en-US" sz="2100" dirty="0" smtClean="0">
                <a:solidFill>
                  <a:prstClr val="black"/>
                </a:solidFill>
              </a:rPr>
              <a:t>的设计、建造和运行性能）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C00000"/>
                </a:solidFill>
              </a:rPr>
              <a:t>研究生培养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lvl="1"/>
            <a:r>
              <a:rPr lang="zh-CN" altLang="en-US" dirty="0" smtClean="0"/>
              <a:t>黄震：</a:t>
            </a:r>
            <a:r>
              <a:rPr lang="en-US" altLang="zh-CN" dirty="0" smtClean="0"/>
              <a:t>CGEM</a:t>
            </a:r>
            <a:r>
              <a:rPr lang="zh-CN" altLang="en-US" dirty="0" smtClean="0"/>
              <a:t>寻迹算法研究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苗楠楠：</a:t>
            </a:r>
            <a:r>
              <a:rPr lang="en-US" altLang="zh-CN" dirty="0" smtClean="0"/>
              <a:t>CGEM</a:t>
            </a:r>
            <a:r>
              <a:rPr lang="zh-CN" altLang="en-US" dirty="0" smtClean="0"/>
              <a:t>数字化研究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郭方毅：</a:t>
            </a:r>
            <a:r>
              <a:rPr lang="en-US" altLang="zh-CN" dirty="0" smtClean="0"/>
              <a:t>CGEM</a:t>
            </a:r>
            <a:r>
              <a:rPr lang="zh-CN" altLang="en-US" dirty="0" smtClean="0"/>
              <a:t>软件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CC0000"/>
                </a:solidFill>
              </a:rPr>
              <a:t>协助指导博士后</a:t>
            </a:r>
            <a:r>
              <a:rPr lang="zh-CN" altLang="en-US" dirty="0" smtClean="0"/>
              <a:t>：赵静宜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发表论文及争取经费情况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</a:rPr>
              <a:t>发表论文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lvl="1"/>
            <a:r>
              <a:rPr lang="en-US" altLang="zh-CN" sz="2600" dirty="0" smtClean="0"/>
              <a:t>Garfield++ Simulation of the CGEM Detector for Digitization Model (</a:t>
            </a:r>
            <a:r>
              <a:rPr lang="zh-CN" altLang="en-US" sz="2600" dirty="0" smtClean="0"/>
              <a:t>准备投</a:t>
            </a:r>
            <a:r>
              <a:rPr lang="en-US" altLang="zh-CN" sz="2600" dirty="0" smtClean="0"/>
              <a:t>RDTM)</a:t>
            </a:r>
          </a:p>
          <a:p>
            <a:r>
              <a:rPr lang="zh-CN" altLang="en-US" dirty="0" smtClean="0">
                <a:solidFill>
                  <a:srgbClr val="C00000"/>
                </a:solidFill>
              </a:rPr>
              <a:t>争取经费情况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lvl="1"/>
            <a:r>
              <a:rPr lang="en-US" altLang="zh-CN" dirty="0" smtClean="0"/>
              <a:t>CGEM</a:t>
            </a:r>
            <a:r>
              <a:rPr lang="zh-CN" altLang="en-US" dirty="0" smtClean="0"/>
              <a:t>探测器数据处理的关键技术和性能研究，面上项目，</a:t>
            </a:r>
            <a:r>
              <a:rPr lang="en-US" altLang="zh-CN" dirty="0" smtClean="0"/>
              <a:t> 70</a:t>
            </a:r>
            <a:r>
              <a:rPr lang="zh-CN" altLang="en-US" dirty="0" smtClean="0"/>
              <a:t>万，课题负责人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下年度工作计划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312368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sym typeface="Wingdings" pitchFamily="2" charset="2"/>
              </a:rPr>
              <a:t>CGEM</a:t>
            </a:r>
            <a:r>
              <a:rPr lang="zh-CN" altLang="en-US" dirty="0" smtClean="0">
                <a:solidFill>
                  <a:srgbClr val="C00000"/>
                </a:solidFill>
                <a:sym typeface="Wingdings" pitchFamily="2" charset="2"/>
              </a:rPr>
              <a:t>软件：为运行取数做全面准备</a:t>
            </a:r>
            <a:endParaRPr lang="en-US" altLang="zh-CN" dirty="0" smtClean="0">
              <a:solidFill>
                <a:srgbClr val="C00000"/>
              </a:solidFill>
              <a:sym typeface="Wingdings" pitchFamily="2" charset="2"/>
            </a:endParaRPr>
          </a:p>
          <a:p>
            <a:pPr lvl="1"/>
            <a:r>
              <a:rPr lang="zh-CN" altLang="en-US" dirty="0" smtClean="0"/>
              <a:t>数字化</a:t>
            </a:r>
            <a:r>
              <a:rPr lang="en-US" altLang="zh-CN" dirty="0" smtClean="0"/>
              <a:t>tuning</a:t>
            </a:r>
          </a:p>
          <a:p>
            <a:pPr lvl="1"/>
            <a:r>
              <a:rPr lang="zh-CN" altLang="en-US" dirty="0" smtClean="0"/>
              <a:t>刻度校准软件开发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Beam test</a:t>
            </a:r>
            <a:r>
              <a:rPr lang="zh-CN" altLang="en-US" dirty="0" smtClean="0"/>
              <a:t>数据分析及宇宙线测试</a:t>
            </a:r>
            <a:endParaRPr lang="en-US" altLang="zh-CN" dirty="0" smtClean="0"/>
          </a:p>
          <a:p>
            <a:r>
              <a:rPr lang="en-US" altLang="zh-CN" dirty="0" smtClean="0">
                <a:solidFill>
                  <a:srgbClr val="C00000"/>
                </a:solidFill>
              </a:rPr>
              <a:t>CMS</a:t>
            </a:r>
            <a:r>
              <a:rPr lang="zh-CN" altLang="en-US" dirty="0" smtClean="0">
                <a:solidFill>
                  <a:srgbClr val="C00000"/>
                </a:solidFill>
              </a:rPr>
              <a:t>升级项目的</a:t>
            </a:r>
            <a:r>
              <a:rPr lang="en-US" altLang="zh-CN" dirty="0" smtClean="0">
                <a:solidFill>
                  <a:srgbClr val="C00000"/>
                </a:solidFill>
              </a:rPr>
              <a:t>HGCAL</a:t>
            </a:r>
            <a:r>
              <a:rPr lang="zh-CN" altLang="en-US" dirty="0" smtClean="0">
                <a:solidFill>
                  <a:srgbClr val="C00000"/>
                </a:solidFill>
              </a:rPr>
              <a:t>软件研究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r>
              <a:rPr lang="en-US" altLang="zh-CN" dirty="0" smtClean="0">
                <a:solidFill>
                  <a:srgbClr val="C00000"/>
                </a:solidFill>
              </a:rPr>
              <a:t>MDC</a:t>
            </a:r>
            <a:r>
              <a:rPr lang="zh-CN" altLang="en-US" dirty="0" smtClean="0">
                <a:solidFill>
                  <a:srgbClr val="C00000"/>
                </a:solidFill>
              </a:rPr>
              <a:t>运行取数的软件任务</a:t>
            </a:r>
            <a:endParaRPr lang="en-US" altLang="zh-CN" dirty="0" smtClean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261752" y="5085184"/>
            <a:ext cx="21662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隶书" pitchFamily="49" charset="-122"/>
                <a:ea typeface="隶书" pitchFamily="49" charset="-122"/>
              </a:rPr>
              <a:t>谢谢！</a:t>
            </a:r>
            <a:endParaRPr lang="zh-CN" alt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34697" y="3722487"/>
            <a:ext cx="217115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092280" y="3789040"/>
            <a:ext cx="899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</a:rPr>
              <a:t>HGCAL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个人简介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728191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2009 ~ </a:t>
            </a:r>
            <a:r>
              <a:rPr lang="zh-CN" altLang="en-US" dirty="0" smtClean="0"/>
              <a:t>至今，高能所，副研究员</a:t>
            </a:r>
            <a:endParaRPr lang="en-US" altLang="zh-CN" dirty="0" smtClean="0"/>
          </a:p>
          <a:p>
            <a:r>
              <a:rPr lang="en-US" altLang="zh-CN" dirty="0" smtClean="0"/>
              <a:t>2007 ~ 2009</a:t>
            </a:r>
            <a:r>
              <a:rPr lang="zh-CN" altLang="en-US" dirty="0" smtClean="0"/>
              <a:t>，高能所，博士后</a:t>
            </a:r>
            <a:endParaRPr lang="en-US" altLang="zh-CN" dirty="0" smtClean="0"/>
          </a:p>
          <a:p>
            <a:r>
              <a:rPr lang="en-US" altLang="zh-CN" dirty="0" smtClean="0"/>
              <a:t>2002 ~ 2007</a:t>
            </a:r>
            <a:r>
              <a:rPr lang="zh-CN" altLang="en-US" dirty="0" smtClean="0"/>
              <a:t>，高能所，硕博连读，导师</a:t>
            </a:r>
            <a:r>
              <a:rPr lang="en-US" altLang="zh-CN" dirty="0" smtClean="0"/>
              <a:t>:</a:t>
            </a:r>
            <a:r>
              <a:rPr lang="zh-CN" altLang="en-US" dirty="0" smtClean="0"/>
              <a:t>王贻芳</a:t>
            </a:r>
            <a:endParaRPr lang="en-US" altLang="zh-CN" dirty="0" smtClean="0"/>
          </a:p>
          <a:p>
            <a:r>
              <a:rPr lang="en-US" altLang="zh-CN" dirty="0" smtClean="0"/>
              <a:t>1998 ~ 2002</a:t>
            </a:r>
            <a:r>
              <a:rPr lang="zh-CN" altLang="en-US" dirty="0" smtClean="0"/>
              <a:t>，清华大学工程物理系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grpSp>
        <p:nvGrpSpPr>
          <p:cNvPr id="40" name="组合 39"/>
          <p:cNvGrpSpPr/>
          <p:nvPr/>
        </p:nvGrpSpPr>
        <p:grpSpPr>
          <a:xfrm>
            <a:off x="611560" y="3356992"/>
            <a:ext cx="7704856" cy="3168352"/>
            <a:chOff x="467544" y="3356992"/>
            <a:chExt cx="7704856" cy="3168352"/>
          </a:xfrm>
        </p:grpSpPr>
        <p:cxnSp>
          <p:nvCxnSpPr>
            <p:cNvPr id="6" name="直接箭头连接符 5"/>
            <p:cNvCxnSpPr/>
            <p:nvPr/>
          </p:nvCxnSpPr>
          <p:spPr>
            <a:xfrm>
              <a:off x="683568" y="6237312"/>
              <a:ext cx="7488832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123728" y="3573016"/>
              <a:ext cx="0" cy="2664296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827584" y="3573016"/>
              <a:ext cx="0" cy="2664296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67544" y="615601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2002</a:t>
              </a:r>
              <a:endParaRPr lang="zh-CN" altLang="en-US" dirty="0"/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491880" y="3717032"/>
              <a:ext cx="0" cy="252028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835696" y="615601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2006</a:t>
              </a:r>
              <a:endParaRPr lang="zh-CN" altLang="en-US" dirty="0"/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4932040" y="4365104"/>
              <a:ext cx="0" cy="1872208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6372200" y="4509120"/>
              <a:ext cx="0" cy="1656184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203848" y="615601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2010</a:t>
              </a:r>
              <a:endParaRPr lang="zh-CN" alt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44008" y="615601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2014</a:t>
              </a:r>
              <a:endParaRPr lang="zh-CN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84168" y="615601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2018</a:t>
              </a:r>
              <a:endParaRPr lang="zh-CN" altLang="en-US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827584" y="3356992"/>
              <a:ext cx="1656184" cy="3600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5099" y="3409255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BESIII  MDC</a:t>
              </a:r>
              <a:r>
                <a:rPr lang="zh-CN" altLang="en-US" sz="1400" dirty="0" smtClean="0"/>
                <a:t>设计建造</a:t>
              </a:r>
              <a:endParaRPr lang="zh-CN" altLang="en-US" sz="1400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2339752" y="3744070"/>
              <a:ext cx="1944216" cy="3600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2339752" y="3789040"/>
              <a:ext cx="17924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/>
                <a:t>MDC</a:t>
              </a:r>
              <a:r>
                <a:rPr lang="zh-CN" altLang="en-US" sz="1400" dirty="0" smtClean="0"/>
                <a:t>测试</a:t>
              </a:r>
              <a:r>
                <a:rPr lang="en-US" altLang="zh-CN" sz="1400" dirty="0" smtClean="0"/>
                <a:t>, </a:t>
              </a:r>
              <a:r>
                <a:rPr lang="zh-CN" altLang="en-US" sz="1400" dirty="0" smtClean="0"/>
                <a:t>运行</a:t>
              </a:r>
              <a:r>
                <a:rPr lang="en-US" altLang="zh-CN" sz="1400" dirty="0" smtClean="0"/>
                <a:t>, </a:t>
              </a:r>
              <a:r>
                <a:rPr lang="zh-CN" altLang="en-US" sz="1400" dirty="0" smtClean="0"/>
                <a:t>优化</a:t>
              </a:r>
              <a:endParaRPr lang="zh-CN" altLang="en-US" sz="1400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2987824" y="4146138"/>
              <a:ext cx="4608512" cy="3600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2843808" y="4149080"/>
              <a:ext cx="487505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 smtClean="0"/>
                <a:t>MDC </a:t>
              </a:r>
              <a:r>
                <a:rPr lang="zh-CN" altLang="en-US" sz="1400" dirty="0" smtClean="0"/>
                <a:t>软件优化</a:t>
              </a:r>
              <a:r>
                <a:rPr lang="en-US" altLang="zh-CN" sz="1400" dirty="0" smtClean="0"/>
                <a:t>, </a:t>
              </a:r>
              <a:r>
                <a:rPr lang="zh-CN" altLang="en-US" sz="1400" dirty="0" smtClean="0"/>
                <a:t>离线刻度</a:t>
              </a:r>
              <a:r>
                <a:rPr lang="en-US" altLang="zh-CN" sz="1400" dirty="0" smtClean="0"/>
                <a:t>, </a:t>
              </a:r>
              <a:r>
                <a:rPr lang="zh-CN" altLang="en-US" sz="1400" dirty="0" smtClean="0"/>
                <a:t>性能研究</a:t>
              </a:r>
              <a:r>
                <a:rPr lang="en-US" altLang="zh-CN" sz="1400" dirty="0" smtClean="0"/>
                <a:t>, </a:t>
              </a:r>
              <a:r>
                <a:rPr lang="zh-CN" altLang="en-US" sz="1400" dirty="0" smtClean="0"/>
                <a:t>老化研究</a:t>
              </a:r>
              <a:r>
                <a:rPr lang="en-US" altLang="zh-CN" sz="1400" dirty="0" smtClean="0"/>
                <a:t>, </a:t>
              </a:r>
              <a:r>
                <a:rPr lang="zh-CN" altLang="en-US" sz="1400" dirty="0" smtClean="0"/>
                <a:t>数据质量</a:t>
              </a:r>
              <a:r>
                <a:rPr lang="zh-CN" altLang="en-US" sz="1400" dirty="0" smtClean="0"/>
                <a:t>检查</a:t>
              </a:r>
              <a:endParaRPr lang="zh-CN" altLang="en-US" sz="1400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4932040" y="4998186"/>
              <a:ext cx="2664296" cy="3600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92080" y="5013176"/>
              <a:ext cx="19442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/>
                <a:t>BESIII</a:t>
              </a:r>
              <a:r>
                <a:rPr lang="zh-CN" altLang="en-US" sz="1400" dirty="0" smtClean="0"/>
                <a:t>上</a:t>
              </a:r>
              <a:r>
                <a:rPr lang="en-US" altLang="zh-CN" sz="1400" dirty="0" smtClean="0"/>
                <a:t>CGEM</a:t>
              </a:r>
              <a:r>
                <a:rPr lang="zh-CN" altLang="en-US" sz="1400" dirty="0" smtClean="0"/>
                <a:t>软件研究</a:t>
              </a:r>
              <a:endParaRPr lang="zh-CN" altLang="en-US" sz="1400" dirty="0"/>
            </a:p>
          </p:txBody>
        </p:sp>
        <p:sp>
          <p:nvSpPr>
            <p:cNvPr id="33" name="矩形 32"/>
            <p:cNvSpPr/>
            <p:nvPr/>
          </p:nvSpPr>
          <p:spPr>
            <a:xfrm>
              <a:off x="6876256" y="5373216"/>
              <a:ext cx="720080" cy="3600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6300192" y="5373216"/>
              <a:ext cx="13532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 smtClean="0"/>
                <a:t>CGEM</a:t>
              </a:r>
              <a:r>
                <a:rPr lang="zh-CN" altLang="en-US" sz="1400" dirty="0" smtClean="0"/>
                <a:t>测试运行</a:t>
              </a:r>
              <a:endParaRPr lang="zh-CN" altLang="en-US" sz="1400" dirty="0"/>
            </a:p>
          </p:txBody>
        </p:sp>
        <p:sp>
          <p:nvSpPr>
            <p:cNvPr id="35" name="矩形 34"/>
            <p:cNvSpPr/>
            <p:nvPr/>
          </p:nvSpPr>
          <p:spPr>
            <a:xfrm>
              <a:off x="6876256" y="5767789"/>
              <a:ext cx="720080" cy="36004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228184" y="5805264"/>
              <a:ext cx="145745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/>
                <a:t>CMS  HGCAL</a:t>
              </a:r>
              <a:r>
                <a:rPr lang="zh-CN" altLang="en-US" sz="1400" dirty="0" smtClean="0"/>
                <a:t>软件</a:t>
              </a:r>
              <a:endParaRPr lang="zh-CN" altLang="en-US" sz="1400" dirty="0"/>
            </a:p>
          </p:txBody>
        </p:sp>
      </p:grpSp>
      <p:sp>
        <p:nvSpPr>
          <p:cNvPr id="41" name="矩形 40"/>
          <p:cNvSpPr/>
          <p:nvPr/>
        </p:nvSpPr>
        <p:spPr>
          <a:xfrm>
            <a:off x="4860032" y="4581128"/>
            <a:ext cx="936104" cy="3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4472954" y="4623156"/>
            <a:ext cx="1395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D0-&gt;</a:t>
            </a:r>
            <a:r>
              <a:rPr lang="en-US" altLang="zh-CN" sz="1400" dirty="0" err="1" smtClean="0"/>
              <a:t>Kkpipi</a:t>
            </a:r>
            <a:r>
              <a:rPr lang="en-US" altLang="zh-CN" sz="1400" dirty="0" smtClean="0"/>
              <a:t> </a:t>
            </a:r>
            <a:r>
              <a:rPr lang="zh-CN" altLang="en-US" sz="1400" dirty="0" smtClean="0"/>
              <a:t>分析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承担的任务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BESIII</a:t>
            </a:r>
            <a:r>
              <a:rPr lang="zh-CN" altLang="en-US" dirty="0" smtClean="0">
                <a:solidFill>
                  <a:srgbClr val="0070C0"/>
                </a:solidFill>
              </a:rPr>
              <a:t>上</a:t>
            </a:r>
            <a:r>
              <a:rPr lang="en-US" altLang="zh-CN" dirty="0" smtClean="0">
                <a:solidFill>
                  <a:srgbClr val="0070C0"/>
                </a:solidFill>
              </a:rPr>
              <a:t>CGEM</a:t>
            </a:r>
            <a:r>
              <a:rPr lang="zh-CN" altLang="en-US" dirty="0" smtClean="0">
                <a:solidFill>
                  <a:srgbClr val="0070C0"/>
                </a:solidFill>
              </a:rPr>
              <a:t>软件研究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 lvl="1"/>
            <a:r>
              <a:rPr lang="zh-CN" altLang="en-US" dirty="0" smtClean="0"/>
              <a:t>探测器模拟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刻度校准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软件发布和</a:t>
            </a:r>
            <a:r>
              <a:rPr lang="en-US" altLang="zh-CN" dirty="0" smtClean="0"/>
              <a:t>CVS</a:t>
            </a:r>
            <a:r>
              <a:rPr lang="zh-CN" altLang="en-US" dirty="0" smtClean="0"/>
              <a:t>管理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宇宙线测试数据分析</a:t>
            </a:r>
            <a:endParaRPr lang="en-US" altLang="zh-CN" dirty="0" smtClean="0"/>
          </a:p>
          <a:p>
            <a:r>
              <a:rPr lang="en-US" altLang="zh-CN" dirty="0" smtClean="0">
                <a:solidFill>
                  <a:srgbClr val="0070C0"/>
                </a:solidFill>
              </a:rPr>
              <a:t>BESIII</a:t>
            </a:r>
            <a:r>
              <a:rPr lang="zh-CN" altLang="en-US" dirty="0" smtClean="0">
                <a:solidFill>
                  <a:srgbClr val="0070C0"/>
                </a:solidFill>
              </a:rPr>
              <a:t>上</a:t>
            </a:r>
            <a:r>
              <a:rPr lang="en-US" altLang="zh-CN" dirty="0" smtClean="0">
                <a:solidFill>
                  <a:srgbClr val="0070C0"/>
                </a:solidFill>
              </a:rPr>
              <a:t>MDC</a:t>
            </a:r>
            <a:r>
              <a:rPr lang="zh-CN" altLang="en-US" dirty="0" smtClean="0">
                <a:solidFill>
                  <a:srgbClr val="0070C0"/>
                </a:solidFill>
              </a:rPr>
              <a:t>相关工作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 lvl="1"/>
            <a:r>
              <a:rPr lang="zh-CN" altLang="en-US" dirty="0" smtClean="0"/>
              <a:t>数据质量检查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数据</a:t>
            </a:r>
            <a:r>
              <a:rPr lang="zh-CN" altLang="en-US" dirty="0" smtClean="0"/>
              <a:t>刻度和性能研究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性能</a:t>
            </a:r>
            <a:r>
              <a:rPr lang="zh-CN" altLang="en-US" dirty="0" smtClean="0"/>
              <a:t>数据</a:t>
            </a:r>
            <a:r>
              <a:rPr lang="zh-CN" altLang="en-US" dirty="0" smtClean="0"/>
              <a:t>整理</a:t>
            </a:r>
            <a:r>
              <a:rPr lang="zh-CN" altLang="en-US" dirty="0" smtClean="0"/>
              <a:t>和</a:t>
            </a:r>
            <a:r>
              <a:rPr lang="zh-CN" altLang="en-US" dirty="0" smtClean="0"/>
              <a:t>文章</a:t>
            </a:r>
            <a:r>
              <a:rPr lang="zh-CN" altLang="en-US" dirty="0" smtClean="0"/>
              <a:t>撰写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1235"/>
          <a:stretch>
            <a:fillRect/>
          </a:stretch>
        </p:blipFill>
        <p:spPr bwMode="auto">
          <a:xfrm>
            <a:off x="467544" y="4221088"/>
            <a:ext cx="4632170" cy="233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CGEM</a:t>
            </a:r>
            <a:r>
              <a:rPr lang="zh-CN" altLang="en-US" dirty="0" smtClean="0">
                <a:solidFill>
                  <a:srgbClr val="0070C0"/>
                </a:solidFill>
              </a:rPr>
              <a:t>软件研究</a:t>
            </a:r>
            <a:endParaRPr lang="en-US" altLang="zh-CN" dirty="0" smtClean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2764904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zh-CN" altLang="en-US" sz="2400" b="1" dirty="0" smtClean="0">
                <a:solidFill>
                  <a:srgbClr val="C00000"/>
                </a:solidFill>
              </a:rPr>
              <a:t>漂移室内室老化，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CGEM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探测器是重要的升级方案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</a:pPr>
            <a:r>
              <a:rPr lang="zh-CN" altLang="en-US" sz="2400" b="1" dirty="0" smtClean="0">
                <a:solidFill>
                  <a:srgbClr val="C00000"/>
                </a:solidFill>
              </a:rPr>
              <a:t>任务特点：时间紧，人力少，难度大</a:t>
            </a:r>
            <a:r>
              <a:rPr lang="zh-CN" altLang="en-US" sz="1800" b="1" dirty="0" smtClean="0">
                <a:solidFill>
                  <a:srgbClr val="C00000"/>
                </a:solidFill>
              </a:rPr>
              <a:t>（很多问题首次面临）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zh-CN" altLang="en-US" sz="2000" dirty="0" smtClean="0"/>
              <a:t>已运至高能所，计划年底进行宇宙线测试，可能明后年安装</a:t>
            </a:r>
            <a:endParaRPr lang="en-US" altLang="zh-CN" sz="2400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</a:pPr>
            <a:r>
              <a:rPr lang="zh-CN" altLang="en-US" sz="2400" b="1" dirty="0" smtClean="0">
                <a:solidFill>
                  <a:srgbClr val="C00000"/>
                </a:solidFill>
              </a:rPr>
              <a:t>参与数据处理软件工作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</a:pPr>
            <a:r>
              <a:rPr lang="zh-CN" altLang="en-US" sz="2400" b="1" dirty="0" smtClean="0">
                <a:solidFill>
                  <a:srgbClr val="C00000"/>
                </a:solidFill>
              </a:rPr>
              <a:t>协调软件合作 </a:t>
            </a:r>
            <a:r>
              <a:rPr lang="zh-CN" altLang="en-US" sz="2000" dirty="0" smtClean="0"/>
              <a:t>（与王亮亮）</a:t>
            </a:r>
            <a:endParaRPr lang="en-US" altLang="zh-CN" sz="2000" dirty="0" smtClean="0"/>
          </a:p>
          <a:p>
            <a:pPr lvl="1">
              <a:spcBef>
                <a:spcPts val="1200"/>
              </a:spcBef>
            </a:pPr>
            <a:r>
              <a:rPr lang="zh-CN" altLang="en-US" sz="2000" dirty="0" smtClean="0"/>
              <a:t>与</a:t>
            </a:r>
            <a:r>
              <a:rPr lang="en-US" altLang="zh-CN" sz="2000" dirty="0" smtClean="0"/>
              <a:t>INFN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Indiana</a:t>
            </a:r>
            <a:r>
              <a:rPr lang="zh-CN" altLang="en-US" sz="2000" dirty="0" smtClean="0"/>
              <a:t>大学的合作</a:t>
            </a:r>
            <a:endParaRPr lang="en-US" altLang="zh-CN" sz="20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12532463"/>
              </p:ext>
            </p:extLst>
          </p:nvPr>
        </p:nvGraphicFramePr>
        <p:xfrm>
          <a:off x="5508104" y="2924944"/>
          <a:ext cx="3240360" cy="3583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2088232"/>
              </a:tblGrid>
              <a:tr h="45893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分工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主要参与者</a:t>
                      </a:r>
                      <a:endParaRPr lang="zh-CN" altLang="en-US" dirty="0"/>
                    </a:p>
                  </a:txBody>
                  <a:tcPr/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重建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王亮亮，黄震</a:t>
                      </a:r>
                      <a:endParaRPr lang="zh-CN" altLang="en-US" dirty="0"/>
                    </a:p>
                  </a:txBody>
                  <a:tcPr/>
                </a:tc>
              </a:tr>
              <a:tr h="45893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模拟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伍灵慧</a:t>
                      </a:r>
                      <a:r>
                        <a:rPr lang="zh-CN" altLang="en-US" dirty="0" smtClean="0"/>
                        <a:t>，赵静宜</a:t>
                      </a:r>
                      <a:endParaRPr lang="en-US" altLang="zh-CN" dirty="0" smtClean="0"/>
                    </a:p>
                    <a:p>
                      <a:pPr algn="ctr"/>
                      <a:r>
                        <a:rPr lang="zh-CN" altLang="en-US" dirty="0" smtClean="0"/>
                        <a:t>苗楠楠，王亮亮</a:t>
                      </a:r>
                      <a:endParaRPr lang="zh-CN" altLang="en-US" dirty="0"/>
                    </a:p>
                  </a:txBody>
                  <a:tcPr/>
                </a:tc>
              </a:tr>
              <a:tr h="45893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刻度校准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伍灵慧</a:t>
                      </a:r>
                      <a:r>
                        <a:rPr lang="zh-CN" altLang="en-US" dirty="0" smtClean="0"/>
                        <a:t>，郭方毅</a:t>
                      </a:r>
                      <a:endParaRPr lang="zh-CN" altLang="en-US" dirty="0"/>
                    </a:p>
                  </a:txBody>
                  <a:tcPr/>
                </a:tc>
              </a:tr>
              <a:tr h="45893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宇宙线数据分析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郭爱强，王亮亮，</a:t>
                      </a:r>
                      <a:r>
                        <a:rPr lang="zh-CN" altLang="en-US" b="1" dirty="0" smtClean="0"/>
                        <a:t>伍灵慧</a:t>
                      </a:r>
                      <a:endParaRPr lang="zh-CN" altLang="en-US" b="1" dirty="0"/>
                    </a:p>
                  </a:txBody>
                  <a:tcPr/>
                </a:tc>
              </a:tr>
              <a:tr h="45893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软件发布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王亮亮，</a:t>
                      </a:r>
                      <a:r>
                        <a:rPr lang="zh-CN" altLang="en-US" b="1" dirty="0" smtClean="0"/>
                        <a:t>伍灵慧</a:t>
                      </a:r>
                      <a:endParaRPr lang="zh-CN" altLang="en-US" b="1" dirty="0"/>
                    </a:p>
                  </a:txBody>
                  <a:tcPr/>
                </a:tc>
              </a:tr>
              <a:tr h="458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CVS</a:t>
                      </a:r>
                      <a:r>
                        <a:rPr lang="zh-CN" altLang="en-US" dirty="0" smtClean="0"/>
                        <a:t>管理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伍灵慧</a:t>
                      </a:r>
                      <a:endParaRPr lang="zh-CN" alt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6299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软件整体进展及计划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398910"/>
            <a:ext cx="7344816" cy="219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4810509" y="1628800"/>
            <a:ext cx="0" cy="1368152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79712" y="14127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2018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40152" y="14127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2019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1916832"/>
            <a:ext cx="396044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数字化模型</a:t>
            </a:r>
            <a:r>
              <a:rPr lang="zh-CN" altLang="en-US" dirty="0" smtClean="0"/>
              <a:t>及</a:t>
            </a:r>
            <a:r>
              <a:rPr lang="zh-CN" altLang="en-US" dirty="0" smtClean="0"/>
              <a:t>软件</a:t>
            </a:r>
            <a:r>
              <a:rPr lang="zh-CN" altLang="en-US" dirty="0" smtClean="0"/>
              <a:t>开发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40152" y="1916832"/>
            <a:ext cx="208823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数字化初步</a:t>
            </a:r>
            <a:r>
              <a:rPr lang="en-US" altLang="zh-CN" dirty="0" smtClean="0"/>
              <a:t>tuning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7584" y="2348880"/>
            <a:ext cx="396044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主要算法基本完成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60032" y="2348880"/>
            <a:ext cx="3600400" cy="370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/>
              <a:t>优化寻迹，开发</a:t>
            </a:r>
            <a:r>
              <a:rPr lang="en-US" altLang="zh-CN" sz="1600" dirty="0" smtClean="0"/>
              <a:t>micro-TPC</a:t>
            </a:r>
            <a:r>
              <a:rPr lang="zh-CN" altLang="en-US" sz="1600" dirty="0" smtClean="0"/>
              <a:t>模式重建</a:t>
            </a:r>
            <a:endParaRPr lang="zh-CN" alt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419872" y="2780928"/>
            <a:ext cx="216024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Alignment</a:t>
            </a:r>
            <a:r>
              <a:rPr lang="zh-CN" altLang="en-US" dirty="0" smtClean="0"/>
              <a:t>研究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652120" y="2780928"/>
            <a:ext cx="273630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结合宇宙线</a:t>
            </a:r>
            <a:r>
              <a:rPr lang="zh-CN" altLang="en-US" dirty="0" smtClean="0"/>
              <a:t>数据</a:t>
            </a:r>
            <a:r>
              <a:rPr lang="zh-CN" altLang="en-US" dirty="0" smtClean="0"/>
              <a:t>深入研究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95936" y="3212976"/>
            <a:ext cx="302433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宇宙线测试准备及数据分析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9512" y="19168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</a:rPr>
              <a:t>模拟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23395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</a:rPr>
              <a:t>重建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27716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</a:rPr>
              <a:t>刻度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9512" y="3212976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accent1"/>
                </a:solidFill>
              </a:rPr>
              <a:t>宇宙线测试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59632" y="2780928"/>
            <a:ext cx="208823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刻度预研究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187624" y="3717032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遇到了很多困难，找到了解决办法，总体进展良好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755576" y="1772816"/>
            <a:ext cx="7776864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346843"/>
            <a:ext cx="3816424" cy="229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数字化关键问题 </a:t>
            </a:r>
            <a:r>
              <a:rPr lang="en-US" altLang="zh-CN" dirty="0" smtClean="0">
                <a:solidFill>
                  <a:srgbClr val="0070C0"/>
                </a:solidFill>
              </a:rPr>
              <a:t>-- </a:t>
            </a:r>
            <a:r>
              <a:rPr lang="zh-CN" altLang="en-US" dirty="0" smtClean="0">
                <a:solidFill>
                  <a:srgbClr val="0070C0"/>
                </a:solidFill>
              </a:rPr>
              <a:t>漂移倍增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12777"/>
            <a:ext cx="4392488" cy="295232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2200" b="1" dirty="0" smtClean="0">
                <a:solidFill>
                  <a:srgbClr val="C00000"/>
                </a:solidFill>
              </a:rPr>
              <a:t>数字化：探测器响应的模拟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000" dirty="0" smtClean="0"/>
              <a:t>入射径迹段</a:t>
            </a:r>
            <a:r>
              <a:rPr lang="en-US" altLang="zh-CN" sz="2000" dirty="0" smtClean="0">
                <a:sym typeface="Wingdings" pitchFamily="2" charset="2"/>
              </a:rPr>
              <a:t></a:t>
            </a:r>
            <a:r>
              <a:rPr lang="zh-CN" altLang="en-US" sz="2000" dirty="0" smtClean="0">
                <a:sym typeface="Wingdings" pitchFamily="2" charset="2"/>
              </a:rPr>
              <a:t>着火读出条</a:t>
            </a:r>
            <a:endParaRPr lang="en-US" altLang="zh-CN" sz="2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2200" b="1" dirty="0" smtClean="0">
                <a:solidFill>
                  <a:srgbClr val="C00000"/>
                </a:solidFill>
              </a:rPr>
              <a:t>漂移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倍增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模拟：复杂，耗时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zh-CN" altLang="en-US" sz="1800" dirty="0" smtClean="0"/>
              <a:t>多种效应：扩散、洛伦兹角、雪崩</a:t>
            </a:r>
            <a:endParaRPr lang="en-US" altLang="zh-CN" sz="18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zh-CN" altLang="en-US" sz="1800" dirty="0" smtClean="0"/>
              <a:t>全模拟非常耗时</a:t>
            </a:r>
            <a:endParaRPr lang="en-US" altLang="zh-CN" sz="1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2200" b="1" dirty="0" smtClean="0">
                <a:solidFill>
                  <a:srgbClr val="C00000"/>
                </a:solidFill>
              </a:rPr>
              <a:t>研究方法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altLang="zh-CN" sz="1800" dirty="0" smtClean="0"/>
              <a:t>Garfield</a:t>
            </a:r>
            <a:r>
              <a:rPr lang="zh-CN" altLang="en-US" sz="1800" dirty="0" smtClean="0"/>
              <a:t>模拟研究建立数字化模型</a:t>
            </a:r>
            <a:endParaRPr lang="en-US" altLang="zh-CN" sz="18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zh-CN" altLang="en-US" sz="1800" dirty="0" smtClean="0"/>
              <a:t>在</a:t>
            </a:r>
            <a:r>
              <a:rPr lang="en-US" altLang="zh-CN" sz="1800" dirty="0" err="1" smtClean="0"/>
              <a:t>CgemBoss</a:t>
            </a:r>
            <a:r>
              <a:rPr lang="zh-CN" altLang="en-US" sz="1800" dirty="0" smtClean="0"/>
              <a:t>下开发数字化软件</a:t>
            </a:r>
            <a:endParaRPr lang="en-US" altLang="zh-CN" sz="18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zh-CN" altLang="en-US" sz="1800" dirty="0" smtClean="0"/>
              <a:t>软件调试，与实验对比，优化模型</a:t>
            </a:r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365104"/>
            <a:ext cx="3888432" cy="228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628800"/>
            <a:ext cx="3744416" cy="258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5724128" y="134076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Garfield++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</a:rPr>
              <a:t>模拟研究结果</a:t>
            </a:r>
            <a:endParaRPr lang="zh-CN" alt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04248" y="4365104"/>
            <a:ext cx="1584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</a:rPr>
              <a:t>将漂移倍增简化为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</a:rPr>
              <a:t>次抽样</a:t>
            </a:r>
            <a:endParaRPr lang="zh-CN" alt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9" name="图片 58">
            <a:extLst>
              <a:ext uri="{FF2B5EF4-FFF2-40B4-BE49-F238E27FC236}">
                <a16:creationId xmlns="" xmlns:a16="http://schemas.microsoft.com/office/drawing/2014/main" id="{F2230EC6-2BA5-480B-A6A9-8F7452CC25C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3573016"/>
            <a:ext cx="864096" cy="5313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4436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AB8787A6-812D-4D2D-9679-8E749F9651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831187"/>
            <a:ext cx="1296144" cy="159781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数字化关键问题 </a:t>
            </a:r>
            <a:r>
              <a:rPr lang="en-US" altLang="zh-CN" dirty="0" smtClean="0">
                <a:solidFill>
                  <a:srgbClr val="0070C0"/>
                </a:solidFill>
              </a:rPr>
              <a:t>-- </a:t>
            </a:r>
            <a:r>
              <a:rPr lang="zh-CN" altLang="en-US" dirty="0" smtClean="0">
                <a:solidFill>
                  <a:srgbClr val="0070C0"/>
                </a:solidFill>
              </a:rPr>
              <a:t>信号感应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9" name="内容占位符 38"/>
          <p:cNvSpPr>
            <a:spLocks noGrp="1"/>
          </p:cNvSpPr>
          <p:nvPr>
            <p:ph idx="1"/>
          </p:nvPr>
        </p:nvSpPr>
        <p:spPr>
          <a:xfrm>
            <a:off x="323528" y="1412776"/>
            <a:ext cx="4896544" cy="1944216"/>
          </a:xfrm>
          <a:ln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rgbClr val="C00000"/>
                </a:solidFill>
              </a:rPr>
              <a:t>经过多次尝试，解决了信号感应的模拟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 lvl="1"/>
            <a:r>
              <a:rPr lang="zh-CN" altLang="en-US" sz="1600" dirty="0" smtClean="0"/>
              <a:t>描述</a:t>
            </a:r>
            <a:r>
              <a:rPr lang="zh-CN" altLang="en-US" sz="1600" dirty="0" smtClean="0"/>
              <a:t>信号感应的</a:t>
            </a:r>
            <a:r>
              <a:rPr lang="en-US" altLang="zh-CN" sz="1600" dirty="0" smtClean="0"/>
              <a:t>Shockley-</a:t>
            </a:r>
            <a:r>
              <a:rPr lang="en-US" altLang="zh-CN" sz="1600" dirty="0" err="1" smtClean="0"/>
              <a:t>Ramo</a:t>
            </a:r>
            <a:r>
              <a:rPr lang="en-US" altLang="zh-CN" sz="1600" dirty="0" smtClean="0"/>
              <a:t> </a:t>
            </a:r>
            <a:r>
              <a:rPr lang="zh-CN" altLang="en-US" sz="1600" dirty="0" smtClean="0"/>
              <a:t>理论</a:t>
            </a:r>
            <a:endParaRPr lang="en-US" altLang="zh-CN" sz="1600" dirty="0" smtClean="0"/>
          </a:p>
          <a:p>
            <a:pPr lvl="2">
              <a:buNone/>
            </a:pPr>
            <a:r>
              <a:rPr lang="pt-BR" altLang="zh-CN" sz="1400" b="1" dirty="0" smtClean="0">
                <a:solidFill>
                  <a:schemeClr val="accent1"/>
                </a:solidFill>
              </a:rPr>
              <a:t>i (t) = −qv · E</a:t>
            </a:r>
            <a:r>
              <a:rPr lang="pt-BR" altLang="zh-CN" sz="1400" b="1" baseline="-25000" dirty="0" smtClean="0">
                <a:solidFill>
                  <a:schemeClr val="accent1"/>
                </a:solidFill>
              </a:rPr>
              <a:t>w</a:t>
            </a:r>
            <a:r>
              <a:rPr lang="pt-BR" altLang="zh-CN" sz="1400" b="1" dirty="0" smtClean="0">
                <a:solidFill>
                  <a:schemeClr val="accent1"/>
                </a:solidFill>
              </a:rPr>
              <a:t> (r)</a:t>
            </a:r>
          </a:p>
          <a:p>
            <a:pPr lvl="1"/>
            <a:r>
              <a:rPr lang="zh-CN" altLang="en-US" sz="1800" dirty="0" smtClean="0"/>
              <a:t>不同方法验证</a:t>
            </a:r>
            <a:r>
              <a:rPr lang="en-US" altLang="zh-CN" sz="1800" dirty="0" smtClean="0"/>
              <a:t>weighting field</a:t>
            </a:r>
          </a:p>
          <a:p>
            <a:pPr lvl="1"/>
            <a:r>
              <a:rPr lang="zh-CN" altLang="en-US" sz="1800" dirty="0" smtClean="0"/>
              <a:t>模拟并记录各种情况下的电流形状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感应过程的建模</a:t>
            </a:r>
            <a:endParaRPr lang="en-US" altLang="zh-CN" sz="1800" dirty="0" smtClean="0"/>
          </a:p>
          <a:p>
            <a:endParaRPr lang="en-US" altLang="zh-CN" sz="2200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364088" y="1412776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Step 1</a:t>
            </a:r>
            <a:r>
              <a:rPr lang="zh-CN" altLang="en-US" b="1" dirty="0" smtClean="0">
                <a:solidFill>
                  <a:srgbClr val="0070C0"/>
                </a:solidFill>
              </a:rPr>
              <a:t>：求解</a:t>
            </a:r>
            <a:r>
              <a:rPr lang="en-US" altLang="zh-CN" b="1" dirty="0" smtClean="0">
                <a:solidFill>
                  <a:srgbClr val="0070C0"/>
                </a:solidFill>
              </a:rPr>
              <a:t>Weighting field </a:t>
            </a:r>
            <a:r>
              <a:rPr lang="pt-BR" altLang="zh-CN" b="1" dirty="0" smtClean="0">
                <a:solidFill>
                  <a:srgbClr val="0070C0"/>
                </a:solidFill>
              </a:rPr>
              <a:t>E</a:t>
            </a:r>
            <a:r>
              <a:rPr lang="pt-BR" altLang="zh-CN" b="1" baseline="-25000" dirty="0" smtClean="0">
                <a:solidFill>
                  <a:srgbClr val="0070C0"/>
                </a:solidFill>
              </a:rPr>
              <a:t>w</a:t>
            </a:r>
            <a:r>
              <a:rPr lang="pt-BR" altLang="zh-CN" b="1" dirty="0" smtClean="0">
                <a:solidFill>
                  <a:srgbClr val="0070C0"/>
                </a:solidFill>
              </a:rPr>
              <a:t>(r)</a:t>
            </a:r>
            <a:endParaRPr lang="en-US" altLang="zh-CN" b="1" dirty="0" smtClean="0">
              <a:solidFill>
                <a:srgbClr val="0070C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3E8440F-E33F-4B75-896D-FDFE640583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199" y="2348880"/>
            <a:ext cx="2592288" cy="16501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20072" y="35730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构建几何</a:t>
            </a:r>
            <a:endParaRPr lang="zh-CN" altLang="en-US" dirty="0"/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5724128" y="3284984"/>
            <a:ext cx="0" cy="28803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76256" y="186631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/>
              <a:t>利用</a:t>
            </a:r>
            <a:r>
              <a:rPr lang="en-US" altLang="zh-CN" sz="1600" dirty="0" err="1" smtClean="0"/>
              <a:t>Ansys</a:t>
            </a:r>
            <a:r>
              <a:rPr lang="zh-CN" altLang="en-US" sz="1600" dirty="0" smtClean="0"/>
              <a:t>计算</a:t>
            </a:r>
            <a:r>
              <a:rPr lang="pt-BR" altLang="zh-CN" sz="1600" b="1" dirty="0" smtClean="0"/>
              <a:t>E</a:t>
            </a:r>
            <a:r>
              <a:rPr lang="pt-BR" altLang="zh-CN" sz="1600" baseline="-25000" dirty="0" smtClean="0"/>
              <a:t>w</a:t>
            </a:r>
            <a:r>
              <a:rPr lang="pt-BR" altLang="zh-CN" sz="1600" dirty="0" smtClean="0"/>
              <a:t>(</a:t>
            </a:r>
            <a:r>
              <a:rPr lang="pt-BR" altLang="zh-CN" sz="1600" b="1" dirty="0" smtClean="0"/>
              <a:t>r</a:t>
            </a:r>
            <a:r>
              <a:rPr lang="pt-BR" altLang="zh-CN" sz="1600" dirty="0" smtClean="0"/>
              <a:t>)</a:t>
            </a:r>
            <a:endParaRPr lang="zh-CN" altLang="en-US" sz="1600" dirty="0"/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7812359" y="2204864"/>
            <a:ext cx="1" cy="21602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725144"/>
            <a:ext cx="2880320" cy="1950691"/>
          </a:xfrm>
          <a:prstGeom prst="rect">
            <a:avLst/>
          </a:prstGeom>
        </p:spPr>
      </p:pic>
      <p:grpSp>
        <p:nvGrpSpPr>
          <p:cNvPr id="18" name="组合 91"/>
          <p:cNvGrpSpPr/>
          <p:nvPr/>
        </p:nvGrpSpPr>
        <p:grpSpPr>
          <a:xfrm rot="16200000">
            <a:off x="2033371" y="4095074"/>
            <a:ext cx="658754" cy="1404156"/>
            <a:chOff x="6217502" y="1628800"/>
            <a:chExt cx="658754" cy="1872208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6217502" y="1628800"/>
              <a:ext cx="0" cy="93602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6865574" y="2564904"/>
              <a:ext cx="0" cy="93601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6228184" y="1628800"/>
              <a:ext cx="637390" cy="93610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6217502" y="2564904"/>
              <a:ext cx="648072" cy="93610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6228184" y="1844824"/>
              <a:ext cx="648072" cy="93610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6228184" y="2109003"/>
              <a:ext cx="648072" cy="93610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6228184" y="2348880"/>
              <a:ext cx="648072" cy="936104"/>
            </a:xfrm>
            <a:prstGeom prst="line">
              <a:avLst/>
            </a:prstGeom>
            <a:ln w="127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6372200" y="1868677"/>
              <a:ext cx="0" cy="864096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6524600" y="2092652"/>
              <a:ext cx="0" cy="864096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6684951" y="2332513"/>
              <a:ext cx="0" cy="864096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059832" y="4437112"/>
            <a:ext cx="81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GEM3</a:t>
            </a:r>
            <a:endParaRPr lang="zh-CN" altLang="en-US" sz="1400" dirty="0"/>
          </a:p>
        </p:txBody>
      </p:sp>
      <p:cxnSp>
        <p:nvCxnSpPr>
          <p:cNvPr id="20" name="直接连接符 19"/>
          <p:cNvCxnSpPr/>
          <p:nvPr/>
        </p:nvCxnSpPr>
        <p:spPr>
          <a:xfrm>
            <a:off x="1691679" y="5445224"/>
            <a:ext cx="135015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421649" y="5733256"/>
            <a:ext cx="135015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205625" y="6021288"/>
            <a:ext cx="135015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1151619" y="5373216"/>
            <a:ext cx="864096" cy="7920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1637673" y="5373216"/>
            <a:ext cx="864096" cy="7920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2123727" y="5373216"/>
            <a:ext cx="864096" cy="7920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14"/>
          <p:cNvSpPr>
            <a:spLocks/>
          </p:cNvSpPr>
          <p:nvPr/>
        </p:nvSpPr>
        <p:spPr bwMode="auto">
          <a:xfrm>
            <a:off x="3599891" y="5229200"/>
            <a:ext cx="162018" cy="239844"/>
          </a:xfrm>
          <a:custGeom>
            <a:avLst/>
            <a:gdLst>
              <a:gd name="T0" fmla="*/ 0 w 720"/>
              <a:gd name="T1" fmla="*/ 408 h 416"/>
              <a:gd name="T2" fmla="*/ 192 w 720"/>
              <a:gd name="T3" fmla="*/ 360 h 416"/>
              <a:gd name="T4" fmla="*/ 336 w 720"/>
              <a:gd name="T5" fmla="*/ 72 h 416"/>
              <a:gd name="T6" fmla="*/ 432 w 720"/>
              <a:gd name="T7" fmla="*/ 24 h 416"/>
              <a:gd name="T8" fmla="*/ 528 w 720"/>
              <a:gd name="T9" fmla="*/ 216 h 416"/>
              <a:gd name="T10" fmla="*/ 624 w 720"/>
              <a:gd name="T11" fmla="*/ 360 h 416"/>
              <a:gd name="T12" fmla="*/ 720 w 720"/>
              <a:gd name="T13" fmla="*/ 408 h 4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0"/>
              <a:gd name="T22" fmla="*/ 0 h 416"/>
              <a:gd name="T23" fmla="*/ 720 w 720"/>
              <a:gd name="T24" fmla="*/ 416 h 4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0" h="416">
                <a:moveTo>
                  <a:pt x="0" y="408"/>
                </a:moveTo>
                <a:cubicBezTo>
                  <a:pt x="68" y="412"/>
                  <a:pt x="136" y="416"/>
                  <a:pt x="192" y="360"/>
                </a:cubicBezTo>
                <a:cubicBezTo>
                  <a:pt x="248" y="304"/>
                  <a:pt x="296" y="128"/>
                  <a:pt x="336" y="72"/>
                </a:cubicBezTo>
                <a:cubicBezTo>
                  <a:pt x="376" y="16"/>
                  <a:pt x="400" y="0"/>
                  <a:pt x="432" y="24"/>
                </a:cubicBezTo>
                <a:cubicBezTo>
                  <a:pt x="464" y="48"/>
                  <a:pt x="496" y="160"/>
                  <a:pt x="528" y="216"/>
                </a:cubicBezTo>
                <a:cubicBezTo>
                  <a:pt x="560" y="272"/>
                  <a:pt x="592" y="328"/>
                  <a:pt x="624" y="360"/>
                </a:cubicBezTo>
                <a:cubicBezTo>
                  <a:pt x="656" y="392"/>
                  <a:pt x="688" y="400"/>
                  <a:pt x="720" y="40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7" name="Freeform 14"/>
          <p:cNvSpPr>
            <a:spLocks/>
          </p:cNvSpPr>
          <p:nvPr/>
        </p:nvSpPr>
        <p:spPr bwMode="auto">
          <a:xfrm>
            <a:off x="3203847" y="5589240"/>
            <a:ext cx="270030" cy="288032"/>
          </a:xfrm>
          <a:custGeom>
            <a:avLst/>
            <a:gdLst>
              <a:gd name="T0" fmla="*/ 0 w 720"/>
              <a:gd name="T1" fmla="*/ 408 h 416"/>
              <a:gd name="T2" fmla="*/ 192 w 720"/>
              <a:gd name="T3" fmla="*/ 360 h 416"/>
              <a:gd name="T4" fmla="*/ 336 w 720"/>
              <a:gd name="T5" fmla="*/ 72 h 416"/>
              <a:gd name="T6" fmla="*/ 432 w 720"/>
              <a:gd name="T7" fmla="*/ 24 h 416"/>
              <a:gd name="T8" fmla="*/ 528 w 720"/>
              <a:gd name="T9" fmla="*/ 216 h 416"/>
              <a:gd name="T10" fmla="*/ 624 w 720"/>
              <a:gd name="T11" fmla="*/ 360 h 416"/>
              <a:gd name="T12" fmla="*/ 720 w 720"/>
              <a:gd name="T13" fmla="*/ 408 h 4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0"/>
              <a:gd name="T22" fmla="*/ 0 h 416"/>
              <a:gd name="T23" fmla="*/ 720 w 720"/>
              <a:gd name="T24" fmla="*/ 416 h 4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0" h="416">
                <a:moveTo>
                  <a:pt x="0" y="408"/>
                </a:moveTo>
                <a:cubicBezTo>
                  <a:pt x="68" y="412"/>
                  <a:pt x="136" y="416"/>
                  <a:pt x="192" y="360"/>
                </a:cubicBezTo>
                <a:cubicBezTo>
                  <a:pt x="248" y="304"/>
                  <a:pt x="296" y="128"/>
                  <a:pt x="336" y="72"/>
                </a:cubicBezTo>
                <a:cubicBezTo>
                  <a:pt x="376" y="16"/>
                  <a:pt x="400" y="0"/>
                  <a:pt x="432" y="24"/>
                </a:cubicBezTo>
                <a:cubicBezTo>
                  <a:pt x="464" y="48"/>
                  <a:pt x="496" y="160"/>
                  <a:pt x="528" y="216"/>
                </a:cubicBezTo>
                <a:cubicBezTo>
                  <a:pt x="560" y="272"/>
                  <a:pt x="592" y="328"/>
                  <a:pt x="624" y="360"/>
                </a:cubicBezTo>
                <a:cubicBezTo>
                  <a:pt x="656" y="392"/>
                  <a:pt x="688" y="400"/>
                  <a:pt x="720" y="40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8" name="Freeform 14"/>
          <p:cNvSpPr>
            <a:spLocks/>
          </p:cNvSpPr>
          <p:nvPr/>
        </p:nvSpPr>
        <p:spPr bwMode="auto">
          <a:xfrm>
            <a:off x="3023827" y="5949280"/>
            <a:ext cx="162018" cy="239844"/>
          </a:xfrm>
          <a:custGeom>
            <a:avLst/>
            <a:gdLst>
              <a:gd name="T0" fmla="*/ 0 w 720"/>
              <a:gd name="T1" fmla="*/ 408 h 416"/>
              <a:gd name="T2" fmla="*/ 192 w 720"/>
              <a:gd name="T3" fmla="*/ 360 h 416"/>
              <a:gd name="T4" fmla="*/ 336 w 720"/>
              <a:gd name="T5" fmla="*/ 72 h 416"/>
              <a:gd name="T6" fmla="*/ 432 w 720"/>
              <a:gd name="T7" fmla="*/ 24 h 416"/>
              <a:gd name="T8" fmla="*/ 528 w 720"/>
              <a:gd name="T9" fmla="*/ 216 h 416"/>
              <a:gd name="T10" fmla="*/ 624 w 720"/>
              <a:gd name="T11" fmla="*/ 360 h 416"/>
              <a:gd name="T12" fmla="*/ 720 w 720"/>
              <a:gd name="T13" fmla="*/ 408 h 4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0"/>
              <a:gd name="T22" fmla="*/ 0 h 416"/>
              <a:gd name="T23" fmla="*/ 720 w 720"/>
              <a:gd name="T24" fmla="*/ 416 h 4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0" h="416">
                <a:moveTo>
                  <a:pt x="0" y="408"/>
                </a:moveTo>
                <a:cubicBezTo>
                  <a:pt x="68" y="412"/>
                  <a:pt x="136" y="416"/>
                  <a:pt x="192" y="360"/>
                </a:cubicBezTo>
                <a:cubicBezTo>
                  <a:pt x="248" y="304"/>
                  <a:pt x="296" y="128"/>
                  <a:pt x="336" y="72"/>
                </a:cubicBezTo>
                <a:cubicBezTo>
                  <a:pt x="376" y="16"/>
                  <a:pt x="400" y="0"/>
                  <a:pt x="432" y="24"/>
                </a:cubicBezTo>
                <a:cubicBezTo>
                  <a:pt x="464" y="48"/>
                  <a:pt x="496" y="160"/>
                  <a:pt x="528" y="216"/>
                </a:cubicBezTo>
                <a:cubicBezTo>
                  <a:pt x="560" y="272"/>
                  <a:pt x="592" y="328"/>
                  <a:pt x="624" y="360"/>
                </a:cubicBezTo>
                <a:cubicBezTo>
                  <a:pt x="656" y="392"/>
                  <a:pt x="688" y="400"/>
                  <a:pt x="720" y="40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9" name="Freeform 14"/>
          <p:cNvSpPr>
            <a:spLocks/>
          </p:cNvSpPr>
          <p:nvPr/>
        </p:nvSpPr>
        <p:spPr bwMode="auto">
          <a:xfrm>
            <a:off x="1475655" y="6381328"/>
            <a:ext cx="270030" cy="360040"/>
          </a:xfrm>
          <a:custGeom>
            <a:avLst/>
            <a:gdLst>
              <a:gd name="T0" fmla="*/ 0 w 720"/>
              <a:gd name="T1" fmla="*/ 408 h 416"/>
              <a:gd name="T2" fmla="*/ 192 w 720"/>
              <a:gd name="T3" fmla="*/ 360 h 416"/>
              <a:gd name="T4" fmla="*/ 336 w 720"/>
              <a:gd name="T5" fmla="*/ 72 h 416"/>
              <a:gd name="T6" fmla="*/ 432 w 720"/>
              <a:gd name="T7" fmla="*/ 24 h 416"/>
              <a:gd name="T8" fmla="*/ 528 w 720"/>
              <a:gd name="T9" fmla="*/ 216 h 416"/>
              <a:gd name="T10" fmla="*/ 624 w 720"/>
              <a:gd name="T11" fmla="*/ 360 h 416"/>
              <a:gd name="T12" fmla="*/ 720 w 720"/>
              <a:gd name="T13" fmla="*/ 408 h 4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0"/>
              <a:gd name="T22" fmla="*/ 0 h 416"/>
              <a:gd name="T23" fmla="*/ 720 w 720"/>
              <a:gd name="T24" fmla="*/ 416 h 4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0" h="416">
                <a:moveTo>
                  <a:pt x="0" y="408"/>
                </a:moveTo>
                <a:cubicBezTo>
                  <a:pt x="68" y="412"/>
                  <a:pt x="136" y="416"/>
                  <a:pt x="192" y="360"/>
                </a:cubicBezTo>
                <a:cubicBezTo>
                  <a:pt x="248" y="304"/>
                  <a:pt x="296" y="128"/>
                  <a:pt x="336" y="72"/>
                </a:cubicBezTo>
                <a:cubicBezTo>
                  <a:pt x="376" y="16"/>
                  <a:pt x="400" y="0"/>
                  <a:pt x="432" y="24"/>
                </a:cubicBezTo>
                <a:cubicBezTo>
                  <a:pt x="464" y="48"/>
                  <a:pt x="496" y="160"/>
                  <a:pt x="528" y="216"/>
                </a:cubicBezTo>
                <a:cubicBezTo>
                  <a:pt x="560" y="272"/>
                  <a:pt x="592" y="328"/>
                  <a:pt x="624" y="360"/>
                </a:cubicBezTo>
                <a:cubicBezTo>
                  <a:pt x="656" y="392"/>
                  <a:pt x="688" y="400"/>
                  <a:pt x="720" y="40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30" name="Freeform 14"/>
          <p:cNvSpPr>
            <a:spLocks/>
          </p:cNvSpPr>
          <p:nvPr/>
        </p:nvSpPr>
        <p:spPr bwMode="auto">
          <a:xfrm>
            <a:off x="1043607" y="6501524"/>
            <a:ext cx="162018" cy="239844"/>
          </a:xfrm>
          <a:custGeom>
            <a:avLst/>
            <a:gdLst>
              <a:gd name="T0" fmla="*/ 0 w 720"/>
              <a:gd name="T1" fmla="*/ 408 h 416"/>
              <a:gd name="T2" fmla="*/ 192 w 720"/>
              <a:gd name="T3" fmla="*/ 360 h 416"/>
              <a:gd name="T4" fmla="*/ 336 w 720"/>
              <a:gd name="T5" fmla="*/ 72 h 416"/>
              <a:gd name="T6" fmla="*/ 432 w 720"/>
              <a:gd name="T7" fmla="*/ 24 h 416"/>
              <a:gd name="T8" fmla="*/ 528 w 720"/>
              <a:gd name="T9" fmla="*/ 216 h 416"/>
              <a:gd name="T10" fmla="*/ 624 w 720"/>
              <a:gd name="T11" fmla="*/ 360 h 416"/>
              <a:gd name="T12" fmla="*/ 720 w 720"/>
              <a:gd name="T13" fmla="*/ 408 h 4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0"/>
              <a:gd name="T22" fmla="*/ 0 h 416"/>
              <a:gd name="T23" fmla="*/ 720 w 720"/>
              <a:gd name="T24" fmla="*/ 416 h 4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0" h="416">
                <a:moveTo>
                  <a:pt x="0" y="408"/>
                </a:moveTo>
                <a:cubicBezTo>
                  <a:pt x="68" y="412"/>
                  <a:pt x="136" y="416"/>
                  <a:pt x="192" y="360"/>
                </a:cubicBezTo>
                <a:cubicBezTo>
                  <a:pt x="248" y="304"/>
                  <a:pt x="296" y="128"/>
                  <a:pt x="336" y="72"/>
                </a:cubicBezTo>
                <a:cubicBezTo>
                  <a:pt x="376" y="16"/>
                  <a:pt x="400" y="0"/>
                  <a:pt x="432" y="24"/>
                </a:cubicBezTo>
                <a:cubicBezTo>
                  <a:pt x="464" y="48"/>
                  <a:pt x="496" y="160"/>
                  <a:pt x="528" y="216"/>
                </a:cubicBezTo>
                <a:cubicBezTo>
                  <a:pt x="560" y="272"/>
                  <a:pt x="592" y="328"/>
                  <a:pt x="624" y="360"/>
                </a:cubicBezTo>
                <a:cubicBezTo>
                  <a:pt x="656" y="392"/>
                  <a:pt x="688" y="400"/>
                  <a:pt x="720" y="40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31" name="Freeform 14"/>
          <p:cNvSpPr>
            <a:spLocks/>
          </p:cNvSpPr>
          <p:nvPr/>
        </p:nvSpPr>
        <p:spPr bwMode="auto">
          <a:xfrm>
            <a:off x="1961709" y="6501524"/>
            <a:ext cx="162018" cy="239844"/>
          </a:xfrm>
          <a:custGeom>
            <a:avLst/>
            <a:gdLst>
              <a:gd name="T0" fmla="*/ 0 w 720"/>
              <a:gd name="T1" fmla="*/ 408 h 416"/>
              <a:gd name="T2" fmla="*/ 192 w 720"/>
              <a:gd name="T3" fmla="*/ 360 h 416"/>
              <a:gd name="T4" fmla="*/ 336 w 720"/>
              <a:gd name="T5" fmla="*/ 72 h 416"/>
              <a:gd name="T6" fmla="*/ 432 w 720"/>
              <a:gd name="T7" fmla="*/ 24 h 416"/>
              <a:gd name="T8" fmla="*/ 528 w 720"/>
              <a:gd name="T9" fmla="*/ 216 h 416"/>
              <a:gd name="T10" fmla="*/ 624 w 720"/>
              <a:gd name="T11" fmla="*/ 360 h 416"/>
              <a:gd name="T12" fmla="*/ 720 w 720"/>
              <a:gd name="T13" fmla="*/ 408 h 4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0"/>
              <a:gd name="T22" fmla="*/ 0 h 416"/>
              <a:gd name="T23" fmla="*/ 720 w 720"/>
              <a:gd name="T24" fmla="*/ 416 h 4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0" h="416">
                <a:moveTo>
                  <a:pt x="0" y="408"/>
                </a:moveTo>
                <a:cubicBezTo>
                  <a:pt x="68" y="412"/>
                  <a:pt x="136" y="416"/>
                  <a:pt x="192" y="360"/>
                </a:cubicBezTo>
                <a:cubicBezTo>
                  <a:pt x="248" y="304"/>
                  <a:pt x="296" y="128"/>
                  <a:pt x="336" y="72"/>
                </a:cubicBezTo>
                <a:cubicBezTo>
                  <a:pt x="376" y="16"/>
                  <a:pt x="400" y="0"/>
                  <a:pt x="432" y="24"/>
                </a:cubicBezTo>
                <a:cubicBezTo>
                  <a:pt x="464" y="48"/>
                  <a:pt x="496" y="160"/>
                  <a:pt x="528" y="216"/>
                </a:cubicBezTo>
                <a:cubicBezTo>
                  <a:pt x="560" y="272"/>
                  <a:pt x="592" y="328"/>
                  <a:pt x="624" y="360"/>
                </a:cubicBezTo>
                <a:cubicBezTo>
                  <a:pt x="656" y="392"/>
                  <a:pt x="688" y="400"/>
                  <a:pt x="720" y="40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2123727" y="4869160"/>
            <a:ext cx="34289" cy="45719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755575" y="443711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Multiplied electron</a:t>
            </a:r>
            <a:endParaRPr lang="zh-CN" altLang="en-US" sz="1400" dirty="0"/>
          </a:p>
        </p:txBody>
      </p:sp>
      <p:cxnSp>
        <p:nvCxnSpPr>
          <p:cNvPr id="34" name="直接箭头连接符 33"/>
          <p:cNvCxnSpPr/>
          <p:nvPr/>
        </p:nvCxnSpPr>
        <p:spPr>
          <a:xfrm>
            <a:off x="1763687" y="4725144"/>
            <a:ext cx="360040" cy="144016"/>
          </a:xfrm>
          <a:prstGeom prst="straightConnector1">
            <a:avLst/>
          </a:prstGeom>
          <a:ln w="127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5796136" y="4293096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70C0"/>
                </a:solidFill>
              </a:rPr>
              <a:t>Step 2</a:t>
            </a:r>
            <a:r>
              <a:rPr lang="zh-CN" altLang="en-US" b="1" dirty="0" smtClean="0">
                <a:solidFill>
                  <a:srgbClr val="0070C0"/>
                </a:solidFill>
              </a:rPr>
              <a:t>：模拟电流形状</a:t>
            </a:r>
            <a:endParaRPr lang="en-US" altLang="zh-CN" b="1" dirty="0" smtClean="0">
              <a:solidFill>
                <a:srgbClr val="0070C0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55576" y="3717032"/>
            <a:ext cx="357020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70C0"/>
                </a:solidFill>
              </a:rPr>
              <a:t>Step 3</a:t>
            </a:r>
            <a:r>
              <a:rPr lang="zh-CN" altLang="en-US" b="1" dirty="0" smtClean="0">
                <a:solidFill>
                  <a:srgbClr val="0070C0"/>
                </a:solidFill>
              </a:rPr>
              <a:t>：感应过程的数字化</a:t>
            </a:r>
            <a:endParaRPr lang="en-US" altLang="zh-CN" b="1" dirty="0" smtClean="0">
              <a:solidFill>
                <a:srgbClr val="0070C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zh-CN" altLang="en-US" sz="1200" dirty="0" smtClean="0"/>
              <a:t>（累加所有电子的感应电流得到读出条输出信号）</a:t>
            </a:r>
            <a:endParaRPr lang="en-US" altLang="zh-CN" sz="1200" dirty="0" smtClean="0"/>
          </a:p>
        </p:txBody>
      </p:sp>
      <p:sp>
        <p:nvSpPr>
          <p:cNvPr id="54" name="任意多边形 53"/>
          <p:cNvSpPr/>
          <p:nvPr/>
        </p:nvSpPr>
        <p:spPr>
          <a:xfrm>
            <a:off x="2122654" y="4941329"/>
            <a:ext cx="36222" cy="214686"/>
          </a:xfrm>
          <a:custGeom>
            <a:avLst/>
            <a:gdLst>
              <a:gd name="connsiteX0" fmla="*/ 24442 w 48296"/>
              <a:gd name="connsiteY0" fmla="*/ 0 h 214686"/>
              <a:gd name="connsiteX1" fmla="*/ 16491 w 48296"/>
              <a:gd name="connsiteY1" fmla="*/ 31806 h 214686"/>
              <a:gd name="connsiteX2" fmla="*/ 16491 w 48296"/>
              <a:gd name="connsiteY2" fmla="*/ 79513 h 214686"/>
              <a:gd name="connsiteX3" fmla="*/ 40345 w 48296"/>
              <a:gd name="connsiteY3" fmla="*/ 87465 h 214686"/>
              <a:gd name="connsiteX4" fmla="*/ 32394 w 48296"/>
              <a:gd name="connsiteY4" fmla="*/ 111319 h 214686"/>
              <a:gd name="connsiteX5" fmla="*/ 24442 w 48296"/>
              <a:gd name="connsiteY5" fmla="*/ 159026 h 214686"/>
              <a:gd name="connsiteX6" fmla="*/ 48296 w 48296"/>
              <a:gd name="connsiteY6" fmla="*/ 166978 h 214686"/>
              <a:gd name="connsiteX7" fmla="*/ 16491 w 48296"/>
              <a:gd name="connsiteY7" fmla="*/ 198783 h 214686"/>
              <a:gd name="connsiteX8" fmla="*/ 40345 w 48296"/>
              <a:gd name="connsiteY8" fmla="*/ 214686 h 21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296" h="214686">
                <a:moveTo>
                  <a:pt x="24442" y="0"/>
                </a:moveTo>
                <a:cubicBezTo>
                  <a:pt x="21792" y="10602"/>
                  <a:pt x="19493" y="21298"/>
                  <a:pt x="16491" y="31806"/>
                </a:cubicBezTo>
                <a:cubicBezTo>
                  <a:pt x="11780" y="48297"/>
                  <a:pt x="0" y="63022"/>
                  <a:pt x="16491" y="79513"/>
                </a:cubicBezTo>
                <a:cubicBezTo>
                  <a:pt x="22418" y="85440"/>
                  <a:pt x="32394" y="84814"/>
                  <a:pt x="40345" y="87465"/>
                </a:cubicBezTo>
                <a:cubicBezTo>
                  <a:pt x="37695" y="95416"/>
                  <a:pt x="36142" y="103822"/>
                  <a:pt x="32394" y="111319"/>
                </a:cubicBezTo>
                <a:cubicBezTo>
                  <a:pt x="23609" y="128890"/>
                  <a:pt x="3149" y="137733"/>
                  <a:pt x="24442" y="159026"/>
                </a:cubicBezTo>
                <a:cubicBezTo>
                  <a:pt x="30369" y="164953"/>
                  <a:pt x="40345" y="164327"/>
                  <a:pt x="48296" y="166978"/>
                </a:cubicBezTo>
                <a:cubicBezTo>
                  <a:pt x="37070" y="170720"/>
                  <a:pt x="6513" y="173837"/>
                  <a:pt x="16491" y="198783"/>
                </a:cubicBezTo>
                <a:cubicBezTo>
                  <a:pt x="20040" y="207656"/>
                  <a:pt x="40345" y="214686"/>
                  <a:pt x="40345" y="214686"/>
                </a:cubicBezTo>
              </a:path>
            </a:pathLst>
          </a:cu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>
            <a:off x="2117133" y="5156017"/>
            <a:ext cx="63613" cy="505231"/>
          </a:xfrm>
          <a:custGeom>
            <a:avLst/>
            <a:gdLst>
              <a:gd name="connsiteX0" fmla="*/ 47708 w 84817"/>
              <a:gd name="connsiteY0" fmla="*/ 0 h 505231"/>
              <a:gd name="connsiteX1" fmla="*/ 55659 w 84817"/>
              <a:gd name="connsiteY1" fmla="*/ 23854 h 505231"/>
              <a:gd name="connsiteX2" fmla="*/ 39757 w 84817"/>
              <a:gd name="connsiteY2" fmla="*/ 47707 h 505231"/>
              <a:gd name="connsiteX3" fmla="*/ 71562 w 84817"/>
              <a:gd name="connsiteY3" fmla="*/ 79513 h 505231"/>
              <a:gd name="connsiteX4" fmla="*/ 31805 w 84817"/>
              <a:gd name="connsiteY4" fmla="*/ 119269 h 505231"/>
              <a:gd name="connsiteX5" fmla="*/ 15903 w 84817"/>
              <a:gd name="connsiteY5" fmla="*/ 143123 h 505231"/>
              <a:gd name="connsiteX6" fmla="*/ 47708 w 84817"/>
              <a:gd name="connsiteY6" fmla="*/ 174928 h 505231"/>
              <a:gd name="connsiteX7" fmla="*/ 55659 w 84817"/>
              <a:gd name="connsiteY7" fmla="*/ 198782 h 505231"/>
              <a:gd name="connsiteX8" fmla="*/ 47708 w 84817"/>
              <a:gd name="connsiteY8" fmla="*/ 222636 h 505231"/>
              <a:gd name="connsiteX9" fmla="*/ 23854 w 84817"/>
              <a:gd name="connsiteY9" fmla="*/ 230587 h 505231"/>
              <a:gd name="connsiteX10" fmla="*/ 63610 w 84817"/>
              <a:gd name="connsiteY10" fmla="*/ 294198 h 505231"/>
              <a:gd name="connsiteX11" fmla="*/ 39757 w 84817"/>
              <a:gd name="connsiteY11" fmla="*/ 310100 h 505231"/>
              <a:gd name="connsiteX12" fmla="*/ 15903 w 84817"/>
              <a:gd name="connsiteY12" fmla="*/ 318052 h 505231"/>
              <a:gd name="connsiteX13" fmla="*/ 47708 w 84817"/>
              <a:gd name="connsiteY13" fmla="*/ 381662 h 505231"/>
              <a:gd name="connsiteX14" fmla="*/ 23854 w 84817"/>
              <a:gd name="connsiteY14" fmla="*/ 397565 h 505231"/>
              <a:gd name="connsiteX15" fmla="*/ 0 w 84817"/>
              <a:gd name="connsiteY15" fmla="*/ 405516 h 505231"/>
              <a:gd name="connsiteX16" fmla="*/ 47708 w 84817"/>
              <a:gd name="connsiteY16" fmla="*/ 437321 h 505231"/>
              <a:gd name="connsiteX17" fmla="*/ 39757 w 84817"/>
              <a:gd name="connsiteY17" fmla="*/ 469127 h 505231"/>
              <a:gd name="connsiteX18" fmla="*/ 15903 w 84817"/>
              <a:gd name="connsiteY18" fmla="*/ 492980 h 50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4817" h="505231">
                <a:moveTo>
                  <a:pt x="47708" y="0"/>
                </a:moveTo>
                <a:cubicBezTo>
                  <a:pt x="50358" y="7951"/>
                  <a:pt x="57037" y="15587"/>
                  <a:pt x="55659" y="23854"/>
                </a:cubicBezTo>
                <a:cubicBezTo>
                  <a:pt x="54088" y="33280"/>
                  <a:pt x="41328" y="38281"/>
                  <a:pt x="39757" y="47707"/>
                </a:cubicBezTo>
                <a:cubicBezTo>
                  <a:pt x="35293" y="74490"/>
                  <a:pt x="54822" y="73933"/>
                  <a:pt x="71562" y="79513"/>
                </a:cubicBezTo>
                <a:cubicBezTo>
                  <a:pt x="29151" y="143128"/>
                  <a:pt x="84817" y="66257"/>
                  <a:pt x="31805" y="119269"/>
                </a:cubicBezTo>
                <a:cubicBezTo>
                  <a:pt x="25048" y="126026"/>
                  <a:pt x="21204" y="135172"/>
                  <a:pt x="15903" y="143123"/>
                </a:cubicBezTo>
                <a:cubicBezTo>
                  <a:pt x="37106" y="206734"/>
                  <a:pt x="5301" y="132521"/>
                  <a:pt x="47708" y="174928"/>
                </a:cubicBezTo>
                <a:cubicBezTo>
                  <a:pt x="53635" y="180855"/>
                  <a:pt x="53009" y="190831"/>
                  <a:pt x="55659" y="198782"/>
                </a:cubicBezTo>
                <a:cubicBezTo>
                  <a:pt x="53009" y="206733"/>
                  <a:pt x="53635" y="216709"/>
                  <a:pt x="47708" y="222636"/>
                </a:cubicBezTo>
                <a:cubicBezTo>
                  <a:pt x="41781" y="228563"/>
                  <a:pt x="25039" y="222290"/>
                  <a:pt x="23854" y="230587"/>
                </a:cubicBezTo>
                <a:cubicBezTo>
                  <a:pt x="18095" y="270903"/>
                  <a:pt x="39882" y="278378"/>
                  <a:pt x="63610" y="294198"/>
                </a:cubicBezTo>
                <a:cubicBezTo>
                  <a:pt x="55659" y="299499"/>
                  <a:pt x="48304" y="305826"/>
                  <a:pt x="39757" y="310100"/>
                </a:cubicBezTo>
                <a:cubicBezTo>
                  <a:pt x="32260" y="313848"/>
                  <a:pt x="17281" y="309785"/>
                  <a:pt x="15903" y="318052"/>
                </a:cubicBezTo>
                <a:cubicBezTo>
                  <a:pt x="13309" y="333614"/>
                  <a:pt x="38648" y="368072"/>
                  <a:pt x="47708" y="381662"/>
                </a:cubicBezTo>
                <a:cubicBezTo>
                  <a:pt x="39757" y="386963"/>
                  <a:pt x="32401" y="393291"/>
                  <a:pt x="23854" y="397565"/>
                </a:cubicBezTo>
                <a:cubicBezTo>
                  <a:pt x="16357" y="401313"/>
                  <a:pt x="0" y="397135"/>
                  <a:pt x="0" y="405516"/>
                </a:cubicBezTo>
                <a:cubicBezTo>
                  <a:pt x="0" y="425370"/>
                  <a:pt x="35383" y="433213"/>
                  <a:pt x="47708" y="437321"/>
                </a:cubicBezTo>
                <a:cubicBezTo>
                  <a:pt x="45058" y="447923"/>
                  <a:pt x="46584" y="460593"/>
                  <a:pt x="39757" y="469127"/>
                </a:cubicBezTo>
                <a:cubicBezTo>
                  <a:pt x="10874" y="505231"/>
                  <a:pt x="15903" y="451952"/>
                  <a:pt x="15903" y="492980"/>
                </a:cubicBezTo>
              </a:path>
            </a:pathLst>
          </a:cu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2771800" y="5579948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987824" y="522920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i+1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483768" y="587727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i-1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75656" y="6021288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27584" y="602128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j-1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78678" y="602128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j+1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26" name="标题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数字化</a:t>
            </a:r>
            <a:r>
              <a:rPr lang="zh-CN" altLang="en-US" sz="4400" noProof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算法的实现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611560" y="1412776"/>
            <a:ext cx="3384376" cy="3888432"/>
            <a:chOff x="683568" y="1700808"/>
            <a:chExt cx="3384376" cy="3888432"/>
          </a:xfrm>
        </p:grpSpPr>
        <p:grpSp>
          <p:nvGrpSpPr>
            <p:cNvPr id="18" name="组 4"/>
            <p:cNvGrpSpPr/>
            <p:nvPr/>
          </p:nvGrpSpPr>
          <p:grpSpPr>
            <a:xfrm>
              <a:off x="971600" y="1700808"/>
              <a:ext cx="2880320" cy="3888432"/>
              <a:chOff x="2483768" y="1556792"/>
              <a:chExt cx="2880320" cy="388843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483768" y="1556792"/>
                <a:ext cx="2880320" cy="43204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rPr>
                  <a:t>Track segment from Geant4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771800" y="2276872"/>
                <a:ext cx="2304256" cy="432048"/>
              </a:xfrm>
              <a:prstGeom prst="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rPr>
                  <a:t>Ionization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2915816" y="2996952"/>
                <a:ext cx="2016224" cy="1008112"/>
              </a:xfrm>
              <a:prstGeom prst="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rPr>
                  <a:t>Drift &amp; </a:t>
                </a:r>
                <a:r>
                  <a:rPr lang="en-US" altLang="zh-CN" kern="0" dirty="0" smtClean="0">
                    <a:solidFill>
                      <a:sysClr val="windowText" lastClr="000000"/>
                    </a:solidFill>
                    <a:latin typeface="Calibri"/>
                    <a:ea typeface="宋体"/>
                  </a:rPr>
                  <a:t>multiplication</a:t>
                </a: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rPr>
                  <a:t> in 3 Gem foils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2699792" y="4293096"/>
                <a:ext cx="2448272" cy="432048"/>
              </a:xfrm>
              <a:prstGeom prst="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rPr>
                  <a:t>Induction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3059832" y="5013176"/>
                <a:ext cx="1728192" cy="43204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rPr>
                  <a:t>Fired strips</a:t>
                </a:r>
                <a:r>
                  <a:rPr lang="en-US" altLang="zh-CN" kern="0" dirty="0">
                    <a:solidFill>
                      <a:sysClr val="window" lastClr="FFFFFF"/>
                    </a:solidFill>
                    <a:latin typeface="Calibri"/>
                    <a:ea typeface="宋体"/>
                  </a:rPr>
                  <a:t> </a:t>
                </a:r>
                <a:endPara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cxnSp>
            <p:nvCxnSpPr>
              <p:cNvPr id="25" name="直接箭头连接符 24"/>
              <p:cNvCxnSpPr>
                <a:stCxn id="19" idx="2"/>
                <a:endCxn id="20" idx="0"/>
              </p:cNvCxnSpPr>
              <p:nvPr/>
            </p:nvCxnSpPr>
            <p:spPr>
              <a:xfrm>
                <a:off x="3923928" y="1988840"/>
                <a:ext cx="0" cy="288032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1" name="直接箭头连接符 40"/>
              <p:cNvCxnSpPr>
                <a:stCxn id="20" idx="2"/>
                <a:endCxn id="21" idx="0"/>
              </p:cNvCxnSpPr>
              <p:nvPr/>
            </p:nvCxnSpPr>
            <p:spPr>
              <a:xfrm>
                <a:off x="3923928" y="2708920"/>
                <a:ext cx="0" cy="288032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2" name="直接箭头连接符 41"/>
              <p:cNvCxnSpPr>
                <a:stCxn id="21" idx="2"/>
                <a:endCxn id="23" idx="0"/>
              </p:cNvCxnSpPr>
              <p:nvPr/>
            </p:nvCxnSpPr>
            <p:spPr>
              <a:xfrm>
                <a:off x="3923928" y="4005064"/>
                <a:ext cx="0" cy="288032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3" name="直接箭头连接符 42"/>
              <p:cNvCxnSpPr>
                <a:stCxn id="23" idx="2"/>
                <a:endCxn id="24" idx="0"/>
              </p:cNvCxnSpPr>
              <p:nvPr/>
            </p:nvCxnSpPr>
            <p:spPr>
              <a:xfrm>
                <a:off x="3923928" y="4725144"/>
                <a:ext cx="0" cy="288032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</p:grpSp>
        <p:sp>
          <p:nvSpPr>
            <p:cNvPr id="44" name="矩形 43"/>
            <p:cNvSpPr/>
            <p:nvPr/>
          </p:nvSpPr>
          <p:spPr>
            <a:xfrm>
              <a:off x="683568" y="2276872"/>
              <a:ext cx="3384376" cy="2736304"/>
            </a:xfrm>
            <a:prstGeom prst="rect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6" name="文本框 5"/>
          <p:cNvSpPr txBox="1"/>
          <p:nvPr/>
        </p:nvSpPr>
        <p:spPr>
          <a:xfrm>
            <a:off x="1187624" y="5589240"/>
            <a:ext cx="237626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b="1" dirty="0" smtClean="0">
                <a:solidFill>
                  <a:srgbClr val="C00000"/>
                </a:solidFill>
              </a:rPr>
              <a:t>开发</a:t>
            </a:r>
            <a:r>
              <a:rPr kumimoji="1" lang="zh-CN" altLang="en-US" b="1" dirty="0" smtClean="0">
                <a:solidFill>
                  <a:srgbClr val="C00000"/>
                </a:solidFill>
              </a:rPr>
              <a:t>了数字化软件</a:t>
            </a:r>
            <a:endParaRPr kumimoji="1" lang="en-US" altLang="zh-CN" b="1" dirty="0" smtClean="0">
              <a:solidFill>
                <a:srgbClr val="C00000"/>
              </a:solidFill>
            </a:endParaRPr>
          </a:p>
          <a:p>
            <a:pPr algn="ctr"/>
            <a:r>
              <a:rPr kumimoji="1" lang="zh-CN" altLang="en-US" b="1" dirty="0" smtClean="0">
                <a:solidFill>
                  <a:srgbClr val="C00000"/>
                </a:solidFill>
              </a:rPr>
              <a:t>初步</a:t>
            </a:r>
            <a:r>
              <a:rPr kumimoji="1" lang="zh-CN" altLang="en-US" b="1" dirty="0" smtClean="0">
                <a:solidFill>
                  <a:srgbClr val="C00000"/>
                </a:solidFill>
              </a:rPr>
              <a:t>结果</a:t>
            </a:r>
            <a:r>
              <a:rPr kumimoji="1" lang="zh-CN" altLang="en-US" b="1" dirty="0" smtClean="0">
                <a:solidFill>
                  <a:srgbClr val="C00000"/>
                </a:solidFill>
              </a:rPr>
              <a:t>基本合理</a:t>
            </a:r>
            <a:endParaRPr kumimoji="1" lang="zh-CN" altLang="en-US" b="1" dirty="0">
              <a:solidFill>
                <a:srgbClr val="C00000"/>
              </a:solidFill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368319" y="1412776"/>
            <a:ext cx="2088231" cy="3384376"/>
            <a:chOff x="4860032" y="2636912"/>
            <a:chExt cx="2088231" cy="3384376"/>
          </a:xfrm>
        </p:grpSpPr>
        <p:grpSp>
          <p:nvGrpSpPr>
            <p:cNvPr id="48" name="组 18"/>
            <p:cNvGrpSpPr/>
            <p:nvPr/>
          </p:nvGrpSpPr>
          <p:grpSpPr>
            <a:xfrm>
              <a:off x="4860032" y="2636912"/>
              <a:ext cx="2088008" cy="2891652"/>
              <a:chOff x="5076056" y="2636912"/>
              <a:chExt cx="2088008" cy="2891652"/>
            </a:xfrm>
          </p:grpSpPr>
          <p:grpSp>
            <p:nvGrpSpPr>
              <p:cNvPr id="56" name="组合 4"/>
              <p:cNvGrpSpPr/>
              <p:nvPr/>
            </p:nvGrpSpPr>
            <p:grpSpPr>
              <a:xfrm>
                <a:off x="5076056" y="2708920"/>
                <a:ext cx="2088008" cy="2736304"/>
                <a:chOff x="1547664" y="2492896"/>
                <a:chExt cx="2088008" cy="2736304"/>
              </a:xfrm>
            </p:grpSpPr>
            <p:cxnSp>
              <p:nvCxnSpPr>
                <p:cNvPr id="89" name="直接连接符 5"/>
                <p:cNvCxnSpPr/>
                <p:nvPr/>
              </p:nvCxnSpPr>
              <p:spPr>
                <a:xfrm>
                  <a:off x="1547664" y="2492896"/>
                  <a:ext cx="20880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  <p:cxnSp>
              <p:nvCxnSpPr>
                <p:cNvPr id="90" name="直接连接符 6"/>
                <p:cNvCxnSpPr/>
                <p:nvPr/>
              </p:nvCxnSpPr>
              <p:spPr>
                <a:xfrm>
                  <a:off x="1619672" y="3356992"/>
                  <a:ext cx="1980000" cy="0"/>
                </a:xfrm>
                <a:prstGeom prst="line">
                  <a:avLst/>
                </a:prstGeom>
                <a:noFill/>
                <a:ln w="60325" cap="rnd" cmpd="sng" algn="ctr">
                  <a:solidFill>
                    <a:srgbClr val="FF9900"/>
                  </a:solidFill>
                  <a:prstDash val="sysDash"/>
                  <a:bevel/>
                </a:ln>
                <a:effectLst/>
              </p:spPr>
            </p:cxnSp>
            <p:cxnSp>
              <p:nvCxnSpPr>
                <p:cNvPr id="91" name="直接连接符 7"/>
                <p:cNvCxnSpPr/>
                <p:nvPr/>
              </p:nvCxnSpPr>
              <p:spPr>
                <a:xfrm>
                  <a:off x="1619672" y="4005064"/>
                  <a:ext cx="1980000" cy="0"/>
                </a:xfrm>
                <a:prstGeom prst="line">
                  <a:avLst/>
                </a:prstGeom>
                <a:noFill/>
                <a:ln w="60325" cap="rnd" cmpd="sng" algn="ctr">
                  <a:solidFill>
                    <a:srgbClr val="FF9900"/>
                  </a:solidFill>
                  <a:prstDash val="sysDash"/>
                </a:ln>
                <a:effectLst/>
              </p:spPr>
            </p:cxnSp>
            <p:cxnSp>
              <p:nvCxnSpPr>
                <p:cNvPr id="92" name="直接连接符 8"/>
                <p:cNvCxnSpPr/>
                <p:nvPr/>
              </p:nvCxnSpPr>
              <p:spPr>
                <a:xfrm>
                  <a:off x="1619672" y="4603808"/>
                  <a:ext cx="2016000" cy="0"/>
                </a:xfrm>
                <a:prstGeom prst="line">
                  <a:avLst/>
                </a:prstGeom>
                <a:noFill/>
                <a:ln w="60325" cap="rnd" cmpd="sng" algn="ctr">
                  <a:solidFill>
                    <a:srgbClr val="FF9900"/>
                  </a:solidFill>
                  <a:prstDash val="sysDash"/>
                </a:ln>
                <a:effectLst/>
              </p:spPr>
            </p:cxnSp>
            <p:cxnSp>
              <p:nvCxnSpPr>
                <p:cNvPr id="93" name="直接连接符 9"/>
                <p:cNvCxnSpPr/>
                <p:nvPr/>
              </p:nvCxnSpPr>
              <p:spPr>
                <a:xfrm>
                  <a:off x="1547664" y="5229200"/>
                  <a:ext cx="208800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/>
                  </a:solidFill>
                  <a:prstDash val="solid"/>
                </a:ln>
                <a:effectLst/>
              </p:spPr>
            </p:cxnSp>
          </p:grpSp>
          <p:cxnSp>
            <p:nvCxnSpPr>
              <p:cNvPr id="57" name="直线箭头连接符 14"/>
              <p:cNvCxnSpPr/>
              <p:nvPr/>
            </p:nvCxnSpPr>
            <p:spPr>
              <a:xfrm flipH="1">
                <a:off x="5076056" y="2636912"/>
                <a:ext cx="635729" cy="1584176"/>
              </a:xfrm>
              <a:prstGeom prst="straightConnector1">
                <a:avLst/>
              </a:prstGeom>
              <a:ln>
                <a:solidFill>
                  <a:srgbClr val="6699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椭圆 57"/>
              <p:cNvSpPr>
                <a:spLocks noChangeAspect="1"/>
              </p:cNvSpPr>
              <p:nvPr/>
            </p:nvSpPr>
            <p:spPr>
              <a:xfrm>
                <a:off x="5580112" y="2780936"/>
                <a:ext cx="72000" cy="72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59" name="椭圆 58"/>
              <p:cNvSpPr>
                <a:spLocks noChangeAspect="1"/>
              </p:cNvSpPr>
              <p:nvPr/>
            </p:nvSpPr>
            <p:spPr>
              <a:xfrm>
                <a:off x="5557440" y="2996960"/>
                <a:ext cx="72000" cy="72000"/>
              </a:xfrm>
              <a:prstGeom prst="ellipse">
                <a:avLst/>
              </a:prstGeom>
              <a:solidFill>
                <a:srgbClr val="4F81BD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60" name="椭圆 59"/>
              <p:cNvSpPr>
                <a:spLocks noChangeAspect="1"/>
              </p:cNvSpPr>
              <p:nvPr/>
            </p:nvSpPr>
            <p:spPr>
              <a:xfrm>
                <a:off x="5436096" y="3149360"/>
                <a:ext cx="72000" cy="72000"/>
              </a:xfrm>
              <a:prstGeom prst="ellipse">
                <a:avLst/>
              </a:prstGeom>
              <a:solidFill>
                <a:srgbClr val="4F81BD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61" name="椭圆 60"/>
              <p:cNvSpPr>
                <a:spLocks noChangeAspect="1"/>
              </p:cNvSpPr>
              <p:nvPr/>
            </p:nvSpPr>
            <p:spPr>
              <a:xfrm>
                <a:off x="5424764" y="3357000"/>
                <a:ext cx="72000" cy="72000"/>
              </a:xfrm>
              <a:prstGeom prst="ellipse">
                <a:avLst/>
              </a:prstGeom>
              <a:solidFill>
                <a:srgbClr val="4F81BD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62" name="任意多边形 149"/>
              <p:cNvSpPr/>
              <p:nvPr/>
            </p:nvSpPr>
            <p:spPr>
              <a:xfrm rot="20400000">
                <a:off x="5664594" y="3067785"/>
                <a:ext cx="63613" cy="505231"/>
              </a:xfrm>
              <a:custGeom>
                <a:avLst/>
                <a:gdLst>
                  <a:gd name="connsiteX0" fmla="*/ 47708 w 84817"/>
                  <a:gd name="connsiteY0" fmla="*/ 0 h 505231"/>
                  <a:gd name="connsiteX1" fmla="*/ 55659 w 84817"/>
                  <a:gd name="connsiteY1" fmla="*/ 23854 h 505231"/>
                  <a:gd name="connsiteX2" fmla="*/ 39757 w 84817"/>
                  <a:gd name="connsiteY2" fmla="*/ 47707 h 505231"/>
                  <a:gd name="connsiteX3" fmla="*/ 71562 w 84817"/>
                  <a:gd name="connsiteY3" fmla="*/ 79513 h 505231"/>
                  <a:gd name="connsiteX4" fmla="*/ 31805 w 84817"/>
                  <a:gd name="connsiteY4" fmla="*/ 119269 h 505231"/>
                  <a:gd name="connsiteX5" fmla="*/ 15903 w 84817"/>
                  <a:gd name="connsiteY5" fmla="*/ 143123 h 505231"/>
                  <a:gd name="connsiteX6" fmla="*/ 47708 w 84817"/>
                  <a:gd name="connsiteY6" fmla="*/ 174928 h 505231"/>
                  <a:gd name="connsiteX7" fmla="*/ 55659 w 84817"/>
                  <a:gd name="connsiteY7" fmla="*/ 198782 h 505231"/>
                  <a:gd name="connsiteX8" fmla="*/ 47708 w 84817"/>
                  <a:gd name="connsiteY8" fmla="*/ 222636 h 505231"/>
                  <a:gd name="connsiteX9" fmla="*/ 23854 w 84817"/>
                  <a:gd name="connsiteY9" fmla="*/ 230587 h 505231"/>
                  <a:gd name="connsiteX10" fmla="*/ 63610 w 84817"/>
                  <a:gd name="connsiteY10" fmla="*/ 294198 h 505231"/>
                  <a:gd name="connsiteX11" fmla="*/ 39757 w 84817"/>
                  <a:gd name="connsiteY11" fmla="*/ 310100 h 505231"/>
                  <a:gd name="connsiteX12" fmla="*/ 15903 w 84817"/>
                  <a:gd name="connsiteY12" fmla="*/ 318052 h 505231"/>
                  <a:gd name="connsiteX13" fmla="*/ 47708 w 84817"/>
                  <a:gd name="connsiteY13" fmla="*/ 381662 h 505231"/>
                  <a:gd name="connsiteX14" fmla="*/ 23854 w 84817"/>
                  <a:gd name="connsiteY14" fmla="*/ 397565 h 505231"/>
                  <a:gd name="connsiteX15" fmla="*/ 0 w 84817"/>
                  <a:gd name="connsiteY15" fmla="*/ 405516 h 505231"/>
                  <a:gd name="connsiteX16" fmla="*/ 47708 w 84817"/>
                  <a:gd name="connsiteY16" fmla="*/ 437321 h 505231"/>
                  <a:gd name="connsiteX17" fmla="*/ 39757 w 84817"/>
                  <a:gd name="connsiteY17" fmla="*/ 469127 h 505231"/>
                  <a:gd name="connsiteX18" fmla="*/ 15903 w 84817"/>
                  <a:gd name="connsiteY18" fmla="*/ 492980 h 5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4817" h="505231">
                    <a:moveTo>
                      <a:pt x="47708" y="0"/>
                    </a:moveTo>
                    <a:cubicBezTo>
                      <a:pt x="50358" y="7951"/>
                      <a:pt x="57037" y="15587"/>
                      <a:pt x="55659" y="23854"/>
                    </a:cubicBezTo>
                    <a:cubicBezTo>
                      <a:pt x="54088" y="33280"/>
                      <a:pt x="41328" y="38281"/>
                      <a:pt x="39757" y="47707"/>
                    </a:cubicBezTo>
                    <a:cubicBezTo>
                      <a:pt x="35293" y="74490"/>
                      <a:pt x="54822" y="73933"/>
                      <a:pt x="71562" y="79513"/>
                    </a:cubicBezTo>
                    <a:cubicBezTo>
                      <a:pt x="29151" y="143128"/>
                      <a:pt x="84817" y="66257"/>
                      <a:pt x="31805" y="119269"/>
                    </a:cubicBezTo>
                    <a:cubicBezTo>
                      <a:pt x="25048" y="126026"/>
                      <a:pt x="21204" y="135172"/>
                      <a:pt x="15903" y="143123"/>
                    </a:cubicBezTo>
                    <a:cubicBezTo>
                      <a:pt x="37106" y="206734"/>
                      <a:pt x="5301" y="132521"/>
                      <a:pt x="47708" y="174928"/>
                    </a:cubicBezTo>
                    <a:cubicBezTo>
                      <a:pt x="53635" y="180855"/>
                      <a:pt x="53009" y="190831"/>
                      <a:pt x="55659" y="198782"/>
                    </a:cubicBezTo>
                    <a:cubicBezTo>
                      <a:pt x="53009" y="206733"/>
                      <a:pt x="53635" y="216709"/>
                      <a:pt x="47708" y="222636"/>
                    </a:cubicBezTo>
                    <a:cubicBezTo>
                      <a:pt x="41781" y="228563"/>
                      <a:pt x="25039" y="222290"/>
                      <a:pt x="23854" y="230587"/>
                    </a:cubicBezTo>
                    <a:cubicBezTo>
                      <a:pt x="18095" y="270903"/>
                      <a:pt x="39882" y="278378"/>
                      <a:pt x="63610" y="294198"/>
                    </a:cubicBezTo>
                    <a:cubicBezTo>
                      <a:pt x="55659" y="299499"/>
                      <a:pt x="48304" y="305826"/>
                      <a:pt x="39757" y="310100"/>
                    </a:cubicBezTo>
                    <a:cubicBezTo>
                      <a:pt x="32260" y="313848"/>
                      <a:pt x="17281" y="309785"/>
                      <a:pt x="15903" y="318052"/>
                    </a:cubicBezTo>
                    <a:cubicBezTo>
                      <a:pt x="13309" y="333614"/>
                      <a:pt x="38648" y="368072"/>
                      <a:pt x="47708" y="381662"/>
                    </a:cubicBezTo>
                    <a:cubicBezTo>
                      <a:pt x="39757" y="386963"/>
                      <a:pt x="32401" y="393291"/>
                      <a:pt x="23854" y="397565"/>
                    </a:cubicBezTo>
                    <a:cubicBezTo>
                      <a:pt x="16357" y="401313"/>
                      <a:pt x="0" y="397135"/>
                      <a:pt x="0" y="405516"/>
                    </a:cubicBezTo>
                    <a:cubicBezTo>
                      <a:pt x="0" y="425370"/>
                      <a:pt x="35383" y="433213"/>
                      <a:pt x="47708" y="437321"/>
                    </a:cubicBezTo>
                    <a:cubicBezTo>
                      <a:pt x="45058" y="447923"/>
                      <a:pt x="46584" y="460593"/>
                      <a:pt x="39757" y="469127"/>
                    </a:cubicBezTo>
                    <a:cubicBezTo>
                      <a:pt x="10874" y="505231"/>
                      <a:pt x="15903" y="451952"/>
                      <a:pt x="15903" y="492980"/>
                    </a:cubicBezTo>
                  </a:path>
                </a:pathLst>
              </a:custGeom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任意多边形 149"/>
              <p:cNvSpPr/>
              <p:nvPr/>
            </p:nvSpPr>
            <p:spPr>
              <a:xfrm rot="20160000">
                <a:off x="5903717" y="3574221"/>
                <a:ext cx="45719" cy="672217"/>
              </a:xfrm>
              <a:custGeom>
                <a:avLst/>
                <a:gdLst>
                  <a:gd name="connsiteX0" fmla="*/ 47708 w 84817"/>
                  <a:gd name="connsiteY0" fmla="*/ 0 h 505231"/>
                  <a:gd name="connsiteX1" fmla="*/ 55659 w 84817"/>
                  <a:gd name="connsiteY1" fmla="*/ 23854 h 505231"/>
                  <a:gd name="connsiteX2" fmla="*/ 39757 w 84817"/>
                  <a:gd name="connsiteY2" fmla="*/ 47707 h 505231"/>
                  <a:gd name="connsiteX3" fmla="*/ 71562 w 84817"/>
                  <a:gd name="connsiteY3" fmla="*/ 79513 h 505231"/>
                  <a:gd name="connsiteX4" fmla="*/ 31805 w 84817"/>
                  <a:gd name="connsiteY4" fmla="*/ 119269 h 505231"/>
                  <a:gd name="connsiteX5" fmla="*/ 15903 w 84817"/>
                  <a:gd name="connsiteY5" fmla="*/ 143123 h 505231"/>
                  <a:gd name="connsiteX6" fmla="*/ 47708 w 84817"/>
                  <a:gd name="connsiteY6" fmla="*/ 174928 h 505231"/>
                  <a:gd name="connsiteX7" fmla="*/ 55659 w 84817"/>
                  <a:gd name="connsiteY7" fmla="*/ 198782 h 505231"/>
                  <a:gd name="connsiteX8" fmla="*/ 47708 w 84817"/>
                  <a:gd name="connsiteY8" fmla="*/ 222636 h 505231"/>
                  <a:gd name="connsiteX9" fmla="*/ 23854 w 84817"/>
                  <a:gd name="connsiteY9" fmla="*/ 230587 h 505231"/>
                  <a:gd name="connsiteX10" fmla="*/ 63610 w 84817"/>
                  <a:gd name="connsiteY10" fmla="*/ 294198 h 505231"/>
                  <a:gd name="connsiteX11" fmla="*/ 39757 w 84817"/>
                  <a:gd name="connsiteY11" fmla="*/ 310100 h 505231"/>
                  <a:gd name="connsiteX12" fmla="*/ 15903 w 84817"/>
                  <a:gd name="connsiteY12" fmla="*/ 318052 h 505231"/>
                  <a:gd name="connsiteX13" fmla="*/ 47708 w 84817"/>
                  <a:gd name="connsiteY13" fmla="*/ 381662 h 505231"/>
                  <a:gd name="connsiteX14" fmla="*/ 23854 w 84817"/>
                  <a:gd name="connsiteY14" fmla="*/ 397565 h 505231"/>
                  <a:gd name="connsiteX15" fmla="*/ 0 w 84817"/>
                  <a:gd name="connsiteY15" fmla="*/ 405516 h 505231"/>
                  <a:gd name="connsiteX16" fmla="*/ 47708 w 84817"/>
                  <a:gd name="connsiteY16" fmla="*/ 437321 h 505231"/>
                  <a:gd name="connsiteX17" fmla="*/ 39757 w 84817"/>
                  <a:gd name="connsiteY17" fmla="*/ 469127 h 505231"/>
                  <a:gd name="connsiteX18" fmla="*/ 15903 w 84817"/>
                  <a:gd name="connsiteY18" fmla="*/ 492980 h 5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4817" h="505231">
                    <a:moveTo>
                      <a:pt x="47708" y="0"/>
                    </a:moveTo>
                    <a:cubicBezTo>
                      <a:pt x="50358" y="7951"/>
                      <a:pt x="57037" y="15587"/>
                      <a:pt x="55659" y="23854"/>
                    </a:cubicBezTo>
                    <a:cubicBezTo>
                      <a:pt x="54088" y="33280"/>
                      <a:pt x="41328" y="38281"/>
                      <a:pt x="39757" y="47707"/>
                    </a:cubicBezTo>
                    <a:cubicBezTo>
                      <a:pt x="35293" y="74490"/>
                      <a:pt x="54822" y="73933"/>
                      <a:pt x="71562" y="79513"/>
                    </a:cubicBezTo>
                    <a:cubicBezTo>
                      <a:pt x="29151" y="143128"/>
                      <a:pt x="84817" y="66257"/>
                      <a:pt x="31805" y="119269"/>
                    </a:cubicBezTo>
                    <a:cubicBezTo>
                      <a:pt x="25048" y="126026"/>
                      <a:pt x="21204" y="135172"/>
                      <a:pt x="15903" y="143123"/>
                    </a:cubicBezTo>
                    <a:cubicBezTo>
                      <a:pt x="37106" y="206734"/>
                      <a:pt x="5301" y="132521"/>
                      <a:pt x="47708" y="174928"/>
                    </a:cubicBezTo>
                    <a:cubicBezTo>
                      <a:pt x="53635" y="180855"/>
                      <a:pt x="53009" y="190831"/>
                      <a:pt x="55659" y="198782"/>
                    </a:cubicBezTo>
                    <a:cubicBezTo>
                      <a:pt x="53009" y="206733"/>
                      <a:pt x="53635" y="216709"/>
                      <a:pt x="47708" y="222636"/>
                    </a:cubicBezTo>
                    <a:cubicBezTo>
                      <a:pt x="41781" y="228563"/>
                      <a:pt x="25039" y="222290"/>
                      <a:pt x="23854" y="230587"/>
                    </a:cubicBezTo>
                    <a:cubicBezTo>
                      <a:pt x="18095" y="270903"/>
                      <a:pt x="39882" y="278378"/>
                      <a:pt x="63610" y="294198"/>
                    </a:cubicBezTo>
                    <a:cubicBezTo>
                      <a:pt x="55659" y="299499"/>
                      <a:pt x="48304" y="305826"/>
                      <a:pt x="39757" y="310100"/>
                    </a:cubicBezTo>
                    <a:cubicBezTo>
                      <a:pt x="32260" y="313848"/>
                      <a:pt x="17281" y="309785"/>
                      <a:pt x="15903" y="318052"/>
                    </a:cubicBezTo>
                    <a:cubicBezTo>
                      <a:pt x="13309" y="333614"/>
                      <a:pt x="38648" y="368072"/>
                      <a:pt x="47708" y="381662"/>
                    </a:cubicBezTo>
                    <a:cubicBezTo>
                      <a:pt x="39757" y="386963"/>
                      <a:pt x="32401" y="393291"/>
                      <a:pt x="23854" y="397565"/>
                    </a:cubicBezTo>
                    <a:cubicBezTo>
                      <a:pt x="16357" y="401313"/>
                      <a:pt x="0" y="397135"/>
                      <a:pt x="0" y="405516"/>
                    </a:cubicBezTo>
                    <a:cubicBezTo>
                      <a:pt x="0" y="425370"/>
                      <a:pt x="35383" y="433213"/>
                      <a:pt x="47708" y="437321"/>
                    </a:cubicBezTo>
                    <a:cubicBezTo>
                      <a:pt x="45058" y="447923"/>
                      <a:pt x="46584" y="460593"/>
                      <a:pt x="39757" y="469127"/>
                    </a:cubicBezTo>
                    <a:cubicBezTo>
                      <a:pt x="10874" y="505231"/>
                      <a:pt x="15903" y="451952"/>
                      <a:pt x="15903" y="492980"/>
                    </a:cubicBezTo>
                  </a:path>
                </a:pathLst>
              </a:custGeom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任意多边形 149"/>
              <p:cNvSpPr/>
              <p:nvPr/>
            </p:nvSpPr>
            <p:spPr>
              <a:xfrm rot="19620000">
                <a:off x="5983215" y="3509913"/>
                <a:ext cx="45719" cy="780357"/>
              </a:xfrm>
              <a:custGeom>
                <a:avLst/>
                <a:gdLst>
                  <a:gd name="connsiteX0" fmla="*/ 47708 w 84817"/>
                  <a:gd name="connsiteY0" fmla="*/ 0 h 505231"/>
                  <a:gd name="connsiteX1" fmla="*/ 55659 w 84817"/>
                  <a:gd name="connsiteY1" fmla="*/ 23854 h 505231"/>
                  <a:gd name="connsiteX2" fmla="*/ 39757 w 84817"/>
                  <a:gd name="connsiteY2" fmla="*/ 47707 h 505231"/>
                  <a:gd name="connsiteX3" fmla="*/ 71562 w 84817"/>
                  <a:gd name="connsiteY3" fmla="*/ 79513 h 505231"/>
                  <a:gd name="connsiteX4" fmla="*/ 31805 w 84817"/>
                  <a:gd name="connsiteY4" fmla="*/ 119269 h 505231"/>
                  <a:gd name="connsiteX5" fmla="*/ 15903 w 84817"/>
                  <a:gd name="connsiteY5" fmla="*/ 143123 h 505231"/>
                  <a:gd name="connsiteX6" fmla="*/ 47708 w 84817"/>
                  <a:gd name="connsiteY6" fmla="*/ 174928 h 505231"/>
                  <a:gd name="connsiteX7" fmla="*/ 55659 w 84817"/>
                  <a:gd name="connsiteY7" fmla="*/ 198782 h 505231"/>
                  <a:gd name="connsiteX8" fmla="*/ 47708 w 84817"/>
                  <a:gd name="connsiteY8" fmla="*/ 222636 h 505231"/>
                  <a:gd name="connsiteX9" fmla="*/ 23854 w 84817"/>
                  <a:gd name="connsiteY9" fmla="*/ 230587 h 505231"/>
                  <a:gd name="connsiteX10" fmla="*/ 63610 w 84817"/>
                  <a:gd name="connsiteY10" fmla="*/ 294198 h 505231"/>
                  <a:gd name="connsiteX11" fmla="*/ 39757 w 84817"/>
                  <a:gd name="connsiteY11" fmla="*/ 310100 h 505231"/>
                  <a:gd name="connsiteX12" fmla="*/ 15903 w 84817"/>
                  <a:gd name="connsiteY12" fmla="*/ 318052 h 505231"/>
                  <a:gd name="connsiteX13" fmla="*/ 47708 w 84817"/>
                  <a:gd name="connsiteY13" fmla="*/ 381662 h 505231"/>
                  <a:gd name="connsiteX14" fmla="*/ 23854 w 84817"/>
                  <a:gd name="connsiteY14" fmla="*/ 397565 h 505231"/>
                  <a:gd name="connsiteX15" fmla="*/ 0 w 84817"/>
                  <a:gd name="connsiteY15" fmla="*/ 405516 h 505231"/>
                  <a:gd name="connsiteX16" fmla="*/ 47708 w 84817"/>
                  <a:gd name="connsiteY16" fmla="*/ 437321 h 505231"/>
                  <a:gd name="connsiteX17" fmla="*/ 39757 w 84817"/>
                  <a:gd name="connsiteY17" fmla="*/ 469127 h 505231"/>
                  <a:gd name="connsiteX18" fmla="*/ 15903 w 84817"/>
                  <a:gd name="connsiteY18" fmla="*/ 492980 h 5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4817" h="505231">
                    <a:moveTo>
                      <a:pt x="47708" y="0"/>
                    </a:moveTo>
                    <a:cubicBezTo>
                      <a:pt x="50358" y="7951"/>
                      <a:pt x="57037" y="15587"/>
                      <a:pt x="55659" y="23854"/>
                    </a:cubicBezTo>
                    <a:cubicBezTo>
                      <a:pt x="54088" y="33280"/>
                      <a:pt x="41328" y="38281"/>
                      <a:pt x="39757" y="47707"/>
                    </a:cubicBezTo>
                    <a:cubicBezTo>
                      <a:pt x="35293" y="74490"/>
                      <a:pt x="54822" y="73933"/>
                      <a:pt x="71562" y="79513"/>
                    </a:cubicBezTo>
                    <a:cubicBezTo>
                      <a:pt x="29151" y="143128"/>
                      <a:pt x="84817" y="66257"/>
                      <a:pt x="31805" y="119269"/>
                    </a:cubicBezTo>
                    <a:cubicBezTo>
                      <a:pt x="25048" y="126026"/>
                      <a:pt x="21204" y="135172"/>
                      <a:pt x="15903" y="143123"/>
                    </a:cubicBezTo>
                    <a:cubicBezTo>
                      <a:pt x="37106" y="206734"/>
                      <a:pt x="5301" y="132521"/>
                      <a:pt x="47708" y="174928"/>
                    </a:cubicBezTo>
                    <a:cubicBezTo>
                      <a:pt x="53635" y="180855"/>
                      <a:pt x="53009" y="190831"/>
                      <a:pt x="55659" y="198782"/>
                    </a:cubicBezTo>
                    <a:cubicBezTo>
                      <a:pt x="53009" y="206733"/>
                      <a:pt x="53635" y="216709"/>
                      <a:pt x="47708" y="222636"/>
                    </a:cubicBezTo>
                    <a:cubicBezTo>
                      <a:pt x="41781" y="228563"/>
                      <a:pt x="25039" y="222290"/>
                      <a:pt x="23854" y="230587"/>
                    </a:cubicBezTo>
                    <a:cubicBezTo>
                      <a:pt x="18095" y="270903"/>
                      <a:pt x="39882" y="278378"/>
                      <a:pt x="63610" y="294198"/>
                    </a:cubicBezTo>
                    <a:cubicBezTo>
                      <a:pt x="55659" y="299499"/>
                      <a:pt x="48304" y="305826"/>
                      <a:pt x="39757" y="310100"/>
                    </a:cubicBezTo>
                    <a:cubicBezTo>
                      <a:pt x="32260" y="313848"/>
                      <a:pt x="17281" y="309785"/>
                      <a:pt x="15903" y="318052"/>
                    </a:cubicBezTo>
                    <a:cubicBezTo>
                      <a:pt x="13309" y="333614"/>
                      <a:pt x="38648" y="368072"/>
                      <a:pt x="47708" y="381662"/>
                    </a:cubicBezTo>
                    <a:cubicBezTo>
                      <a:pt x="39757" y="386963"/>
                      <a:pt x="32401" y="393291"/>
                      <a:pt x="23854" y="397565"/>
                    </a:cubicBezTo>
                    <a:cubicBezTo>
                      <a:pt x="16357" y="401313"/>
                      <a:pt x="0" y="397135"/>
                      <a:pt x="0" y="405516"/>
                    </a:cubicBezTo>
                    <a:cubicBezTo>
                      <a:pt x="0" y="425370"/>
                      <a:pt x="35383" y="433213"/>
                      <a:pt x="47708" y="437321"/>
                    </a:cubicBezTo>
                    <a:cubicBezTo>
                      <a:pt x="45058" y="447923"/>
                      <a:pt x="46584" y="460593"/>
                      <a:pt x="39757" y="469127"/>
                    </a:cubicBezTo>
                    <a:cubicBezTo>
                      <a:pt x="10874" y="505231"/>
                      <a:pt x="15903" y="451952"/>
                      <a:pt x="15903" y="492980"/>
                    </a:cubicBezTo>
                  </a:path>
                </a:pathLst>
              </a:custGeom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任意多边形 149"/>
              <p:cNvSpPr/>
              <p:nvPr/>
            </p:nvSpPr>
            <p:spPr>
              <a:xfrm rot="19980000">
                <a:off x="5960358" y="3568631"/>
                <a:ext cx="45719" cy="672217"/>
              </a:xfrm>
              <a:custGeom>
                <a:avLst/>
                <a:gdLst>
                  <a:gd name="connsiteX0" fmla="*/ 47708 w 84817"/>
                  <a:gd name="connsiteY0" fmla="*/ 0 h 505231"/>
                  <a:gd name="connsiteX1" fmla="*/ 55659 w 84817"/>
                  <a:gd name="connsiteY1" fmla="*/ 23854 h 505231"/>
                  <a:gd name="connsiteX2" fmla="*/ 39757 w 84817"/>
                  <a:gd name="connsiteY2" fmla="*/ 47707 h 505231"/>
                  <a:gd name="connsiteX3" fmla="*/ 71562 w 84817"/>
                  <a:gd name="connsiteY3" fmla="*/ 79513 h 505231"/>
                  <a:gd name="connsiteX4" fmla="*/ 31805 w 84817"/>
                  <a:gd name="connsiteY4" fmla="*/ 119269 h 505231"/>
                  <a:gd name="connsiteX5" fmla="*/ 15903 w 84817"/>
                  <a:gd name="connsiteY5" fmla="*/ 143123 h 505231"/>
                  <a:gd name="connsiteX6" fmla="*/ 47708 w 84817"/>
                  <a:gd name="connsiteY6" fmla="*/ 174928 h 505231"/>
                  <a:gd name="connsiteX7" fmla="*/ 55659 w 84817"/>
                  <a:gd name="connsiteY7" fmla="*/ 198782 h 505231"/>
                  <a:gd name="connsiteX8" fmla="*/ 47708 w 84817"/>
                  <a:gd name="connsiteY8" fmla="*/ 222636 h 505231"/>
                  <a:gd name="connsiteX9" fmla="*/ 23854 w 84817"/>
                  <a:gd name="connsiteY9" fmla="*/ 230587 h 505231"/>
                  <a:gd name="connsiteX10" fmla="*/ 63610 w 84817"/>
                  <a:gd name="connsiteY10" fmla="*/ 294198 h 505231"/>
                  <a:gd name="connsiteX11" fmla="*/ 39757 w 84817"/>
                  <a:gd name="connsiteY11" fmla="*/ 310100 h 505231"/>
                  <a:gd name="connsiteX12" fmla="*/ 15903 w 84817"/>
                  <a:gd name="connsiteY12" fmla="*/ 318052 h 505231"/>
                  <a:gd name="connsiteX13" fmla="*/ 47708 w 84817"/>
                  <a:gd name="connsiteY13" fmla="*/ 381662 h 505231"/>
                  <a:gd name="connsiteX14" fmla="*/ 23854 w 84817"/>
                  <a:gd name="connsiteY14" fmla="*/ 397565 h 505231"/>
                  <a:gd name="connsiteX15" fmla="*/ 0 w 84817"/>
                  <a:gd name="connsiteY15" fmla="*/ 405516 h 505231"/>
                  <a:gd name="connsiteX16" fmla="*/ 47708 w 84817"/>
                  <a:gd name="connsiteY16" fmla="*/ 437321 h 505231"/>
                  <a:gd name="connsiteX17" fmla="*/ 39757 w 84817"/>
                  <a:gd name="connsiteY17" fmla="*/ 469127 h 505231"/>
                  <a:gd name="connsiteX18" fmla="*/ 15903 w 84817"/>
                  <a:gd name="connsiteY18" fmla="*/ 492980 h 5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4817" h="505231">
                    <a:moveTo>
                      <a:pt x="47708" y="0"/>
                    </a:moveTo>
                    <a:cubicBezTo>
                      <a:pt x="50358" y="7951"/>
                      <a:pt x="57037" y="15587"/>
                      <a:pt x="55659" y="23854"/>
                    </a:cubicBezTo>
                    <a:cubicBezTo>
                      <a:pt x="54088" y="33280"/>
                      <a:pt x="41328" y="38281"/>
                      <a:pt x="39757" y="47707"/>
                    </a:cubicBezTo>
                    <a:cubicBezTo>
                      <a:pt x="35293" y="74490"/>
                      <a:pt x="54822" y="73933"/>
                      <a:pt x="71562" y="79513"/>
                    </a:cubicBezTo>
                    <a:cubicBezTo>
                      <a:pt x="29151" y="143128"/>
                      <a:pt x="84817" y="66257"/>
                      <a:pt x="31805" y="119269"/>
                    </a:cubicBezTo>
                    <a:cubicBezTo>
                      <a:pt x="25048" y="126026"/>
                      <a:pt x="21204" y="135172"/>
                      <a:pt x="15903" y="143123"/>
                    </a:cubicBezTo>
                    <a:cubicBezTo>
                      <a:pt x="37106" y="206734"/>
                      <a:pt x="5301" y="132521"/>
                      <a:pt x="47708" y="174928"/>
                    </a:cubicBezTo>
                    <a:cubicBezTo>
                      <a:pt x="53635" y="180855"/>
                      <a:pt x="53009" y="190831"/>
                      <a:pt x="55659" y="198782"/>
                    </a:cubicBezTo>
                    <a:cubicBezTo>
                      <a:pt x="53009" y="206733"/>
                      <a:pt x="53635" y="216709"/>
                      <a:pt x="47708" y="222636"/>
                    </a:cubicBezTo>
                    <a:cubicBezTo>
                      <a:pt x="41781" y="228563"/>
                      <a:pt x="25039" y="222290"/>
                      <a:pt x="23854" y="230587"/>
                    </a:cubicBezTo>
                    <a:cubicBezTo>
                      <a:pt x="18095" y="270903"/>
                      <a:pt x="39882" y="278378"/>
                      <a:pt x="63610" y="294198"/>
                    </a:cubicBezTo>
                    <a:cubicBezTo>
                      <a:pt x="55659" y="299499"/>
                      <a:pt x="48304" y="305826"/>
                      <a:pt x="39757" y="310100"/>
                    </a:cubicBezTo>
                    <a:cubicBezTo>
                      <a:pt x="32260" y="313848"/>
                      <a:pt x="17281" y="309785"/>
                      <a:pt x="15903" y="318052"/>
                    </a:cubicBezTo>
                    <a:cubicBezTo>
                      <a:pt x="13309" y="333614"/>
                      <a:pt x="38648" y="368072"/>
                      <a:pt x="47708" y="381662"/>
                    </a:cubicBezTo>
                    <a:cubicBezTo>
                      <a:pt x="39757" y="386963"/>
                      <a:pt x="32401" y="393291"/>
                      <a:pt x="23854" y="397565"/>
                    </a:cubicBezTo>
                    <a:cubicBezTo>
                      <a:pt x="16357" y="401313"/>
                      <a:pt x="0" y="397135"/>
                      <a:pt x="0" y="405516"/>
                    </a:cubicBezTo>
                    <a:cubicBezTo>
                      <a:pt x="0" y="425370"/>
                      <a:pt x="35383" y="433213"/>
                      <a:pt x="47708" y="437321"/>
                    </a:cubicBezTo>
                    <a:cubicBezTo>
                      <a:pt x="45058" y="447923"/>
                      <a:pt x="46584" y="460593"/>
                      <a:pt x="39757" y="469127"/>
                    </a:cubicBezTo>
                    <a:cubicBezTo>
                      <a:pt x="10874" y="505231"/>
                      <a:pt x="15903" y="451952"/>
                      <a:pt x="15903" y="492980"/>
                    </a:cubicBezTo>
                  </a:path>
                </a:pathLst>
              </a:custGeom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任意多边形 149"/>
              <p:cNvSpPr/>
              <p:nvPr/>
            </p:nvSpPr>
            <p:spPr>
              <a:xfrm rot="20520000">
                <a:off x="5890851" y="3560565"/>
                <a:ext cx="45719" cy="672217"/>
              </a:xfrm>
              <a:custGeom>
                <a:avLst/>
                <a:gdLst>
                  <a:gd name="connsiteX0" fmla="*/ 47708 w 84817"/>
                  <a:gd name="connsiteY0" fmla="*/ 0 h 505231"/>
                  <a:gd name="connsiteX1" fmla="*/ 55659 w 84817"/>
                  <a:gd name="connsiteY1" fmla="*/ 23854 h 505231"/>
                  <a:gd name="connsiteX2" fmla="*/ 39757 w 84817"/>
                  <a:gd name="connsiteY2" fmla="*/ 47707 h 505231"/>
                  <a:gd name="connsiteX3" fmla="*/ 71562 w 84817"/>
                  <a:gd name="connsiteY3" fmla="*/ 79513 h 505231"/>
                  <a:gd name="connsiteX4" fmla="*/ 31805 w 84817"/>
                  <a:gd name="connsiteY4" fmla="*/ 119269 h 505231"/>
                  <a:gd name="connsiteX5" fmla="*/ 15903 w 84817"/>
                  <a:gd name="connsiteY5" fmla="*/ 143123 h 505231"/>
                  <a:gd name="connsiteX6" fmla="*/ 47708 w 84817"/>
                  <a:gd name="connsiteY6" fmla="*/ 174928 h 505231"/>
                  <a:gd name="connsiteX7" fmla="*/ 55659 w 84817"/>
                  <a:gd name="connsiteY7" fmla="*/ 198782 h 505231"/>
                  <a:gd name="connsiteX8" fmla="*/ 47708 w 84817"/>
                  <a:gd name="connsiteY8" fmla="*/ 222636 h 505231"/>
                  <a:gd name="connsiteX9" fmla="*/ 23854 w 84817"/>
                  <a:gd name="connsiteY9" fmla="*/ 230587 h 505231"/>
                  <a:gd name="connsiteX10" fmla="*/ 63610 w 84817"/>
                  <a:gd name="connsiteY10" fmla="*/ 294198 h 505231"/>
                  <a:gd name="connsiteX11" fmla="*/ 39757 w 84817"/>
                  <a:gd name="connsiteY11" fmla="*/ 310100 h 505231"/>
                  <a:gd name="connsiteX12" fmla="*/ 15903 w 84817"/>
                  <a:gd name="connsiteY12" fmla="*/ 318052 h 505231"/>
                  <a:gd name="connsiteX13" fmla="*/ 47708 w 84817"/>
                  <a:gd name="connsiteY13" fmla="*/ 381662 h 505231"/>
                  <a:gd name="connsiteX14" fmla="*/ 23854 w 84817"/>
                  <a:gd name="connsiteY14" fmla="*/ 397565 h 505231"/>
                  <a:gd name="connsiteX15" fmla="*/ 0 w 84817"/>
                  <a:gd name="connsiteY15" fmla="*/ 405516 h 505231"/>
                  <a:gd name="connsiteX16" fmla="*/ 47708 w 84817"/>
                  <a:gd name="connsiteY16" fmla="*/ 437321 h 505231"/>
                  <a:gd name="connsiteX17" fmla="*/ 39757 w 84817"/>
                  <a:gd name="connsiteY17" fmla="*/ 469127 h 505231"/>
                  <a:gd name="connsiteX18" fmla="*/ 15903 w 84817"/>
                  <a:gd name="connsiteY18" fmla="*/ 492980 h 5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4817" h="505231">
                    <a:moveTo>
                      <a:pt x="47708" y="0"/>
                    </a:moveTo>
                    <a:cubicBezTo>
                      <a:pt x="50358" y="7951"/>
                      <a:pt x="57037" y="15587"/>
                      <a:pt x="55659" y="23854"/>
                    </a:cubicBezTo>
                    <a:cubicBezTo>
                      <a:pt x="54088" y="33280"/>
                      <a:pt x="41328" y="38281"/>
                      <a:pt x="39757" y="47707"/>
                    </a:cubicBezTo>
                    <a:cubicBezTo>
                      <a:pt x="35293" y="74490"/>
                      <a:pt x="54822" y="73933"/>
                      <a:pt x="71562" y="79513"/>
                    </a:cubicBezTo>
                    <a:cubicBezTo>
                      <a:pt x="29151" y="143128"/>
                      <a:pt x="84817" y="66257"/>
                      <a:pt x="31805" y="119269"/>
                    </a:cubicBezTo>
                    <a:cubicBezTo>
                      <a:pt x="25048" y="126026"/>
                      <a:pt x="21204" y="135172"/>
                      <a:pt x="15903" y="143123"/>
                    </a:cubicBezTo>
                    <a:cubicBezTo>
                      <a:pt x="37106" y="206734"/>
                      <a:pt x="5301" y="132521"/>
                      <a:pt x="47708" y="174928"/>
                    </a:cubicBezTo>
                    <a:cubicBezTo>
                      <a:pt x="53635" y="180855"/>
                      <a:pt x="53009" y="190831"/>
                      <a:pt x="55659" y="198782"/>
                    </a:cubicBezTo>
                    <a:cubicBezTo>
                      <a:pt x="53009" y="206733"/>
                      <a:pt x="53635" y="216709"/>
                      <a:pt x="47708" y="222636"/>
                    </a:cubicBezTo>
                    <a:cubicBezTo>
                      <a:pt x="41781" y="228563"/>
                      <a:pt x="25039" y="222290"/>
                      <a:pt x="23854" y="230587"/>
                    </a:cubicBezTo>
                    <a:cubicBezTo>
                      <a:pt x="18095" y="270903"/>
                      <a:pt x="39882" y="278378"/>
                      <a:pt x="63610" y="294198"/>
                    </a:cubicBezTo>
                    <a:cubicBezTo>
                      <a:pt x="55659" y="299499"/>
                      <a:pt x="48304" y="305826"/>
                      <a:pt x="39757" y="310100"/>
                    </a:cubicBezTo>
                    <a:cubicBezTo>
                      <a:pt x="32260" y="313848"/>
                      <a:pt x="17281" y="309785"/>
                      <a:pt x="15903" y="318052"/>
                    </a:cubicBezTo>
                    <a:cubicBezTo>
                      <a:pt x="13309" y="333614"/>
                      <a:pt x="38648" y="368072"/>
                      <a:pt x="47708" y="381662"/>
                    </a:cubicBezTo>
                    <a:cubicBezTo>
                      <a:pt x="39757" y="386963"/>
                      <a:pt x="32401" y="393291"/>
                      <a:pt x="23854" y="397565"/>
                    </a:cubicBezTo>
                    <a:cubicBezTo>
                      <a:pt x="16357" y="401313"/>
                      <a:pt x="0" y="397135"/>
                      <a:pt x="0" y="405516"/>
                    </a:cubicBezTo>
                    <a:cubicBezTo>
                      <a:pt x="0" y="425370"/>
                      <a:pt x="35383" y="433213"/>
                      <a:pt x="47708" y="437321"/>
                    </a:cubicBezTo>
                    <a:cubicBezTo>
                      <a:pt x="45058" y="447923"/>
                      <a:pt x="46584" y="460593"/>
                      <a:pt x="39757" y="469127"/>
                    </a:cubicBezTo>
                    <a:cubicBezTo>
                      <a:pt x="10874" y="505231"/>
                      <a:pt x="15903" y="451952"/>
                      <a:pt x="15903" y="492980"/>
                    </a:cubicBezTo>
                  </a:path>
                </a:pathLst>
              </a:custGeom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任意多边形 149"/>
              <p:cNvSpPr/>
              <p:nvPr/>
            </p:nvSpPr>
            <p:spPr>
              <a:xfrm rot="20520000">
                <a:off x="6114905" y="4206329"/>
                <a:ext cx="45719" cy="672217"/>
              </a:xfrm>
              <a:custGeom>
                <a:avLst/>
                <a:gdLst>
                  <a:gd name="connsiteX0" fmla="*/ 47708 w 84817"/>
                  <a:gd name="connsiteY0" fmla="*/ 0 h 505231"/>
                  <a:gd name="connsiteX1" fmla="*/ 55659 w 84817"/>
                  <a:gd name="connsiteY1" fmla="*/ 23854 h 505231"/>
                  <a:gd name="connsiteX2" fmla="*/ 39757 w 84817"/>
                  <a:gd name="connsiteY2" fmla="*/ 47707 h 505231"/>
                  <a:gd name="connsiteX3" fmla="*/ 71562 w 84817"/>
                  <a:gd name="connsiteY3" fmla="*/ 79513 h 505231"/>
                  <a:gd name="connsiteX4" fmla="*/ 31805 w 84817"/>
                  <a:gd name="connsiteY4" fmla="*/ 119269 h 505231"/>
                  <a:gd name="connsiteX5" fmla="*/ 15903 w 84817"/>
                  <a:gd name="connsiteY5" fmla="*/ 143123 h 505231"/>
                  <a:gd name="connsiteX6" fmla="*/ 47708 w 84817"/>
                  <a:gd name="connsiteY6" fmla="*/ 174928 h 505231"/>
                  <a:gd name="connsiteX7" fmla="*/ 55659 w 84817"/>
                  <a:gd name="connsiteY7" fmla="*/ 198782 h 505231"/>
                  <a:gd name="connsiteX8" fmla="*/ 47708 w 84817"/>
                  <a:gd name="connsiteY8" fmla="*/ 222636 h 505231"/>
                  <a:gd name="connsiteX9" fmla="*/ 23854 w 84817"/>
                  <a:gd name="connsiteY9" fmla="*/ 230587 h 505231"/>
                  <a:gd name="connsiteX10" fmla="*/ 63610 w 84817"/>
                  <a:gd name="connsiteY10" fmla="*/ 294198 h 505231"/>
                  <a:gd name="connsiteX11" fmla="*/ 39757 w 84817"/>
                  <a:gd name="connsiteY11" fmla="*/ 310100 h 505231"/>
                  <a:gd name="connsiteX12" fmla="*/ 15903 w 84817"/>
                  <a:gd name="connsiteY12" fmla="*/ 318052 h 505231"/>
                  <a:gd name="connsiteX13" fmla="*/ 47708 w 84817"/>
                  <a:gd name="connsiteY13" fmla="*/ 381662 h 505231"/>
                  <a:gd name="connsiteX14" fmla="*/ 23854 w 84817"/>
                  <a:gd name="connsiteY14" fmla="*/ 397565 h 505231"/>
                  <a:gd name="connsiteX15" fmla="*/ 0 w 84817"/>
                  <a:gd name="connsiteY15" fmla="*/ 405516 h 505231"/>
                  <a:gd name="connsiteX16" fmla="*/ 47708 w 84817"/>
                  <a:gd name="connsiteY16" fmla="*/ 437321 h 505231"/>
                  <a:gd name="connsiteX17" fmla="*/ 39757 w 84817"/>
                  <a:gd name="connsiteY17" fmla="*/ 469127 h 505231"/>
                  <a:gd name="connsiteX18" fmla="*/ 15903 w 84817"/>
                  <a:gd name="connsiteY18" fmla="*/ 492980 h 5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4817" h="505231">
                    <a:moveTo>
                      <a:pt x="47708" y="0"/>
                    </a:moveTo>
                    <a:cubicBezTo>
                      <a:pt x="50358" y="7951"/>
                      <a:pt x="57037" y="15587"/>
                      <a:pt x="55659" y="23854"/>
                    </a:cubicBezTo>
                    <a:cubicBezTo>
                      <a:pt x="54088" y="33280"/>
                      <a:pt x="41328" y="38281"/>
                      <a:pt x="39757" y="47707"/>
                    </a:cubicBezTo>
                    <a:cubicBezTo>
                      <a:pt x="35293" y="74490"/>
                      <a:pt x="54822" y="73933"/>
                      <a:pt x="71562" y="79513"/>
                    </a:cubicBezTo>
                    <a:cubicBezTo>
                      <a:pt x="29151" y="143128"/>
                      <a:pt x="84817" y="66257"/>
                      <a:pt x="31805" y="119269"/>
                    </a:cubicBezTo>
                    <a:cubicBezTo>
                      <a:pt x="25048" y="126026"/>
                      <a:pt x="21204" y="135172"/>
                      <a:pt x="15903" y="143123"/>
                    </a:cubicBezTo>
                    <a:cubicBezTo>
                      <a:pt x="37106" y="206734"/>
                      <a:pt x="5301" y="132521"/>
                      <a:pt x="47708" y="174928"/>
                    </a:cubicBezTo>
                    <a:cubicBezTo>
                      <a:pt x="53635" y="180855"/>
                      <a:pt x="53009" y="190831"/>
                      <a:pt x="55659" y="198782"/>
                    </a:cubicBezTo>
                    <a:cubicBezTo>
                      <a:pt x="53009" y="206733"/>
                      <a:pt x="53635" y="216709"/>
                      <a:pt x="47708" y="222636"/>
                    </a:cubicBezTo>
                    <a:cubicBezTo>
                      <a:pt x="41781" y="228563"/>
                      <a:pt x="25039" y="222290"/>
                      <a:pt x="23854" y="230587"/>
                    </a:cubicBezTo>
                    <a:cubicBezTo>
                      <a:pt x="18095" y="270903"/>
                      <a:pt x="39882" y="278378"/>
                      <a:pt x="63610" y="294198"/>
                    </a:cubicBezTo>
                    <a:cubicBezTo>
                      <a:pt x="55659" y="299499"/>
                      <a:pt x="48304" y="305826"/>
                      <a:pt x="39757" y="310100"/>
                    </a:cubicBezTo>
                    <a:cubicBezTo>
                      <a:pt x="32260" y="313848"/>
                      <a:pt x="17281" y="309785"/>
                      <a:pt x="15903" y="318052"/>
                    </a:cubicBezTo>
                    <a:cubicBezTo>
                      <a:pt x="13309" y="333614"/>
                      <a:pt x="38648" y="368072"/>
                      <a:pt x="47708" y="381662"/>
                    </a:cubicBezTo>
                    <a:cubicBezTo>
                      <a:pt x="39757" y="386963"/>
                      <a:pt x="32401" y="393291"/>
                      <a:pt x="23854" y="397565"/>
                    </a:cubicBezTo>
                    <a:cubicBezTo>
                      <a:pt x="16357" y="401313"/>
                      <a:pt x="0" y="397135"/>
                      <a:pt x="0" y="405516"/>
                    </a:cubicBezTo>
                    <a:cubicBezTo>
                      <a:pt x="0" y="425370"/>
                      <a:pt x="35383" y="433213"/>
                      <a:pt x="47708" y="437321"/>
                    </a:cubicBezTo>
                    <a:cubicBezTo>
                      <a:pt x="45058" y="447923"/>
                      <a:pt x="46584" y="460593"/>
                      <a:pt x="39757" y="469127"/>
                    </a:cubicBezTo>
                    <a:cubicBezTo>
                      <a:pt x="10874" y="505231"/>
                      <a:pt x="15903" y="451952"/>
                      <a:pt x="15903" y="492980"/>
                    </a:cubicBezTo>
                  </a:path>
                </a:pathLst>
              </a:custGeom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任意多边形 149"/>
              <p:cNvSpPr/>
              <p:nvPr/>
            </p:nvSpPr>
            <p:spPr>
              <a:xfrm rot="20760000">
                <a:off x="6054805" y="4206329"/>
                <a:ext cx="45719" cy="672217"/>
              </a:xfrm>
              <a:custGeom>
                <a:avLst/>
                <a:gdLst>
                  <a:gd name="connsiteX0" fmla="*/ 47708 w 84817"/>
                  <a:gd name="connsiteY0" fmla="*/ 0 h 505231"/>
                  <a:gd name="connsiteX1" fmla="*/ 55659 w 84817"/>
                  <a:gd name="connsiteY1" fmla="*/ 23854 h 505231"/>
                  <a:gd name="connsiteX2" fmla="*/ 39757 w 84817"/>
                  <a:gd name="connsiteY2" fmla="*/ 47707 h 505231"/>
                  <a:gd name="connsiteX3" fmla="*/ 71562 w 84817"/>
                  <a:gd name="connsiteY3" fmla="*/ 79513 h 505231"/>
                  <a:gd name="connsiteX4" fmla="*/ 31805 w 84817"/>
                  <a:gd name="connsiteY4" fmla="*/ 119269 h 505231"/>
                  <a:gd name="connsiteX5" fmla="*/ 15903 w 84817"/>
                  <a:gd name="connsiteY5" fmla="*/ 143123 h 505231"/>
                  <a:gd name="connsiteX6" fmla="*/ 47708 w 84817"/>
                  <a:gd name="connsiteY6" fmla="*/ 174928 h 505231"/>
                  <a:gd name="connsiteX7" fmla="*/ 55659 w 84817"/>
                  <a:gd name="connsiteY7" fmla="*/ 198782 h 505231"/>
                  <a:gd name="connsiteX8" fmla="*/ 47708 w 84817"/>
                  <a:gd name="connsiteY8" fmla="*/ 222636 h 505231"/>
                  <a:gd name="connsiteX9" fmla="*/ 23854 w 84817"/>
                  <a:gd name="connsiteY9" fmla="*/ 230587 h 505231"/>
                  <a:gd name="connsiteX10" fmla="*/ 63610 w 84817"/>
                  <a:gd name="connsiteY10" fmla="*/ 294198 h 505231"/>
                  <a:gd name="connsiteX11" fmla="*/ 39757 w 84817"/>
                  <a:gd name="connsiteY11" fmla="*/ 310100 h 505231"/>
                  <a:gd name="connsiteX12" fmla="*/ 15903 w 84817"/>
                  <a:gd name="connsiteY12" fmla="*/ 318052 h 505231"/>
                  <a:gd name="connsiteX13" fmla="*/ 47708 w 84817"/>
                  <a:gd name="connsiteY13" fmla="*/ 381662 h 505231"/>
                  <a:gd name="connsiteX14" fmla="*/ 23854 w 84817"/>
                  <a:gd name="connsiteY14" fmla="*/ 397565 h 505231"/>
                  <a:gd name="connsiteX15" fmla="*/ 0 w 84817"/>
                  <a:gd name="connsiteY15" fmla="*/ 405516 h 505231"/>
                  <a:gd name="connsiteX16" fmla="*/ 47708 w 84817"/>
                  <a:gd name="connsiteY16" fmla="*/ 437321 h 505231"/>
                  <a:gd name="connsiteX17" fmla="*/ 39757 w 84817"/>
                  <a:gd name="connsiteY17" fmla="*/ 469127 h 505231"/>
                  <a:gd name="connsiteX18" fmla="*/ 15903 w 84817"/>
                  <a:gd name="connsiteY18" fmla="*/ 492980 h 5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4817" h="505231">
                    <a:moveTo>
                      <a:pt x="47708" y="0"/>
                    </a:moveTo>
                    <a:cubicBezTo>
                      <a:pt x="50358" y="7951"/>
                      <a:pt x="57037" y="15587"/>
                      <a:pt x="55659" y="23854"/>
                    </a:cubicBezTo>
                    <a:cubicBezTo>
                      <a:pt x="54088" y="33280"/>
                      <a:pt x="41328" y="38281"/>
                      <a:pt x="39757" y="47707"/>
                    </a:cubicBezTo>
                    <a:cubicBezTo>
                      <a:pt x="35293" y="74490"/>
                      <a:pt x="54822" y="73933"/>
                      <a:pt x="71562" y="79513"/>
                    </a:cubicBezTo>
                    <a:cubicBezTo>
                      <a:pt x="29151" y="143128"/>
                      <a:pt x="84817" y="66257"/>
                      <a:pt x="31805" y="119269"/>
                    </a:cubicBezTo>
                    <a:cubicBezTo>
                      <a:pt x="25048" y="126026"/>
                      <a:pt x="21204" y="135172"/>
                      <a:pt x="15903" y="143123"/>
                    </a:cubicBezTo>
                    <a:cubicBezTo>
                      <a:pt x="37106" y="206734"/>
                      <a:pt x="5301" y="132521"/>
                      <a:pt x="47708" y="174928"/>
                    </a:cubicBezTo>
                    <a:cubicBezTo>
                      <a:pt x="53635" y="180855"/>
                      <a:pt x="53009" y="190831"/>
                      <a:pt x="55659" y="198782"/>
                    </a:cubicBezTo>
                    <a:cubicBezTo>
                      <a:pt x="53009" y="206733"/>
                      <a:pt x="53635" y="216709"/>
                      <a:pt x="47708" y="222636"/>
                    </a:cubicBezTo>
                    <a:cubicBezTo>
                      <a:pt x="41781" y="228563"/>
                      <a:pt x="25039" y="222290"/>
                      <a:pt x="23854" y="230587"/>
                    </a:cubicBezTo>
                    <a:cubicBezTo>
                      <a:pt x="18095" y="270903"/>
                      <a:pt x="39882" y="278378"/>
                      <a:pt x="63610" y="294198"/>
                    </a:cubicBezTo>
                    <a:cubicBezTo>
                      <a:pt x="55659" y="299499"/>
                      <a:pt x="48304" y="305826"/>
                      <a:pt x="39757" y="310100"/>
                    </a:cubicBezTo>
                    <a:cubicBezTo>
                      <a:pt x="32260" y="313848"/>
                      <a:pt x="17281" y="309785"/>
                      <a:pt x="15903" y="318052"/>
                    </a:cubicBezTo>
                    <a:cubicBezTo>
                      <a:pt x="13309" y="333614"/>
                      <a:pt x="38648" y="368072"/>
                      <a:pt x="47708" y="381662"/>
                    </a:cubicBezTo>
                    <a:cubicBezTo>
                      <a:pt x="39757" y="386963"/>
                      <a:pt x="32401" y="393291"/>
                      <a:pt x="23854" y="397565"/>
                    </a:cubicBezTo>
                    <a:cubicBezTo>
                      <a:pt x="16357" y="401313"/>
                      <a:pt x="0" y="397135"/>
                      <a:pt x="0" y="405516"/>
                    </a:cubicBezTo>
                    <a:cubicBezTo>
                      <a:pt x="0" y="425370"/>
                      <a:pt x="35383" y="433213"/>
                      <a:pt x="47708" y="437321"/>
                    </a:cubicBezTo>
                    <a:cubicBezTo>
                      <a:pt x="45058" y="447923"/>
                      <a:pt x="46584" y="460593"/>
                      <a:pt x="39757" y="469127"/>
                    </a:cubicBezTo>
                    <a:cubicBezTo>
                      <a:pt x="10874" y="505231"/>
                      <a:pt x="15903" y="451952"/>
                      <a:pt x="15903" y="492980"/>
                    </a:cubicBezTo>
                  </a:path>
                </a:pathLst>
              </a:custGeom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任意多边形 149"/>
              <p:cNvSpPr/>
              <p:nvPr/>
            </p:nvSpPr>
            <p:spPr>
              <a:xfrm rot="20280000">
                <a:off x="6185732" y="4205178"/>
                <a:ext cx="45719" cy="672217"/>
              </a:xfrm>
              <a:custGeom>
                <a:avLst/>
                <a:gdLst>
                  <a:gd name="connsiteX0" fmla="*/ 47708 w 84817"/>
                  <a:gd name="connsiteY0" fmla="*/ 0 h 505231"/>
                  <a:gd name="connsiteX1" fmla="*/ 55659 w 84817"/>
                  <a:gd name="connsiteY1" fmla="*/ 23854 h 505231"/>
                  <a:gd name="connsiteX2" fmla="*/ 39757 w 84817"/>
                  <a:gd name="connsiteY2" fmla="*/ 47707 h 505231"/>
                  <a:gd name="connsiteX3" fmla="*/ 71562 w 84817"/>
                  <a:gd name="connsiteY3" fmla="*/ 79513 h 505231"/>
                  <a:gd name="connsiteX4" fmla="*/ 31805 w 84817"/>
                  <a:gd name="connsiteY4" fmla="*/ 119269 h 505231"/>
                  <a:gd name="connsiteX5" fmla="*/ 15903 w 84817"/>
                  <a:gd name="connsiteY5" fmla="*/ 143123 h 505231"/>
                  <a:gd name="connsiteX6" fmla="*/ 47708 w 84817"/>
                  <a:gd name="connsiteY6" fmla="*/ 174928 h 505231"/>
                  <a:gd name="connsiteX7" fmla="*/ 55659 w 84817"/>
                  <a:gd name="connsiteY7" fmla="*/ 198782 h 505231"/>
                  <a:gd name="connsiteX8" fmla="*/ 47708 w 84817"/>
                  <a:gd name="connsiteY8" fmla="*/ 222636 h 505231"/>
                  <a:gd name="connsiteX9" fmla="*/ 23854 w 84817"/>
                  <a:gd name="connsiteY9" fmla="*/ 230587 h 505231"/>
                  <a:gd name="connsiteX10" fmla="*/ 63610 w 84817"/>
                  <a:gd name="connsiteY10" fmla="*/ 294198 h 505231"/>
                  <a:gd name="connsiteX11" fmla="*/ 39757 w 84817"/>
                  <a:gd name="connsiteY11" fmla="*/ 310100 h 505231"/>
                  <a:gd name="connsiteX12" fmla="*/ 15903 w 84817"/>
                  <a:gd name="connsiteY12" fmla="*/ 318052 h 505231"/>
                  <a:gd name="connsiteX13" fmla="*/ 47708 w 84817"/>
                  <a:gd name="connsiteY13" fmla="*/ 381662 h 505231"/>
                  <a:gd name="connsiteX14" fmla="*/ 23854 w 84817"/>
                  <a:gd name="connsiteY14" fmla="*/ 397565 h 505231"/>
                  <a:gd name="connsiteX15" fmla="*/ 0 w 84817"/>
                  <a:gd name="connsiteY15" fmla="*/ 405516 h 505231"/>
                  <a:gd name="connsiteX16" fmla="*/ 47708 w 84817"/>
                  <a:gd name="connsiteY16" fmla="*/ 437321 h 505231"/>
                  <a:gd name="connsiteX17" fmla="*/ 39757 w 84817"/>
                  <a:gd name="connsiteY17" fmla="*/ 469127 h 505231"/>
                  <a:gd name="connsiteX18" fmla="*/ 15903 w 84817"/>
                  <a:gd name="connsiteY18" fmla="*/ 492980 h 5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4817" h="505231">
                    <a:moveTo>
                      <a:pt x="47708" y="0"/>
                    </a:moveTo>
                    <a:cubicBezTo>
                      <a:pt x="50358" y="7951"/>
                      <a:pt x="57037" y="15587"/>
                      <a:pt x="55659" y="23854"/>
                    </a:cubicBezTo>
                    <a:cubicBezTo>
                      <a:pt x="54088" y="33280"/>
                      <a:pt x="41328" y="38281"/>
                      <a:pt x="39757" y="47707"/>
                    </a:cubicBezTo>
                    <a:cubicBezTo>
                      <a:pt x="35293" y="74490"/>
                      <a:pt x="54822" y="73933"/>
                      <a:pt x="71562" y="79513"/>
                    </a:cubicBezTo>
                    <a:cubicBezTo>
                      <a:pt x="29151" y="143128"/>
                      <a:pt x="84817" y="66257"/>
                      <a:pt x="31805" y="119269"/>
                    </a:cubicBezTo>
                    <a:cubicBezTo>
                      <a:pt x="25048" y="126026"/>
                      <a:pt x="21204" y="135172"/>
                      <a:pt x="15903" y="143123"/>
                    </a:cubicBezTo>
                    <a:cubicBezTo>
                      <a:pt x="37106" y="206734"/>
                      <a:pt x="5301" y="132521"/>
                      <a:pt x="47708" y="174928"/>
                    </a:cubicBezTo>
                    <a:cubicBezTo>
                      <a:pt x="53635" y="180855"/>
                      <a:pt x="53009" y="190831"/>
                      <a:pt x="55659" y="198782"/>
                    </a:cubicBezTo>
                    <a:cubicBezTo>
                      <a:pt x="53009" y="206733"/>
                      <a:pt x="53635" y="216709"/>
                      <a:pt x="47708" y="222636"/>
                    </a:cubicBezTo>
                    <a:cubicBezTo>
                      <a:pt x="41781" y="228563"/>
                      <a:pt x="25039" y="222290"/>
                      <a:pt x="23854" y="230587"/>
                    </a:cubicBezTo>
                    <a:cubicBezTo>
                      <a:pt x="18095" y="270903"/>
                      <a:pt x="39882" y="278378"/>
                      <a:pt x="63610" y="294198"/>
                    </a:cubicBezTo>
                    <a:cubicBezTo>
                      <a:pt x="55659" y="299499"/>
                      <a:pt x="48304" y="305826"/>
                      <a:pt x="39757" y="310100"/>
                    </a:cubicBezTo>
                    <a:cubicBezTo>
                      <a:pt x="32260" y="313848"/>
                      <a:pt x="17281" y="309785"/>
                      <a:pt x="15903" y="318052"/>
                    </a:cubicBezTo>
                    <a:cubicBezTo>
                      <a:pt x="13309" y="333614"/>
                      <a:pt x="38648" y="368072"/>
                      <a:pt x="47708" y="381662"/>
                    </a:cubicBezTo>
                    <a:cubicBezTo>
                      <a:pt x="39757" y="386963"/>
                      <a:pt x="32401" y="393291"/>
                      <a:pt x="23854" y="397565"/>
                    </a:cubicBezTo>
                    <a:cubicBezTo>
                      <a:pt x="16357" y="401313"/>
                      <a:pt x="0" y="397135"/>
                      <a:pt x="0" y="405516"/>
                    </a:cubicBezTo>
                    <a:cubicBezTo>
                      <a:pt x="0" y="425370"/>
                      <a:pt x="35383" y="433213"/>
                      <a:pt x="47708" y="437321"/>
                    </a:cubicBezTo>
                    <a:cubicBezTo>
                      <a:pt x="45058" y="447923"/>
                      <a:pt x="46584" y="460593"/>
                      <a:pt x="39757" y="469127"/>
                    </a:cubicBezTo>
                    <a:cubicBezTo>
                      <a:pt x="10874" y="505231"/>
                      <a:pt x="15903" y="451952"/>
                      <a:pt x="15903" y="492980"/>
                    </a:cubicBezTo>
                  </a:path>
                </a:pathLst>
              </a:custGeom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任意多边形 149"/>
              <p:cNvSpPr/>
              <p:nvPr/>
            </p:nvSpPr>
            <p:spPr>
              <a:xfrm rot="20160000">
                <a:off x="6218900" y="4156035"/>
                <a:ext cx="45719" cy="672217"/>
              </a:xfrm>
              <a:custGeom>
                <a:avLst/>
                <a:gdLst>
                  <a:gd name="connsiteX0" fmla="*/ 47708 w 84817"/>
                  <a:gd name="connsiteY0" fmla="*/ 0 h 505231"/>
                  <a:gd name="connsiteX1" fmla="*/ 55659 w 84817"/>
                  <a:gd name="connsiteY1" fmla="*/ 23854 h 505231"/>
                  <a:gd name="connsiteX2" fmla="*/ 39757 w 84817"/>
                  <a:gd name="connsiteY2" fmla="*/ 47707 h 505231"/>
                  <a:gd name="connsiteX3" fmla="*/ 71562 w 84817"/>
                  <a:gd name="connsiteY3" fmla="*/ 79513 h 505231"/>
                  <a:gd name="connsiteX4" fmla="*/ 31805 w 84817"/>
                  <a:gd name="connsiteY4" fmla="*/ 119269 h 505231"/>
                  <a:gd name="connsiteX5" fmla="*/ 15903 w 84817"/>
                  <a:gd name="connsiteY5" fmla="*/ 143123 h 505231"/>
                  <a:gd name="connsiteX6" fmla="*/ 47708 w 84817"/>
                  <a:gd name="connsiteY6" fmla="*/ 174928 h 505231"/>
                  <a:gd name="connsiteX7" fmla="*/ 55659 w 84817"/>
                  <a:gd name="connsiteY7" fmla="*/ 198782 h 505231"/>
                  <a:gd name="connsiteX8" fmla="*/ 47708 w 84817"/>
                  <a:gd name="connsiteY8" fmla="*/ 222636 h 505231"/>
                  <a:gd name="connsiteX9" fmla="*/ 23854 w 84817"/>
                  <a:gd name="connsiteY9" fmla="*/ 230587 h 505231"/>
                  <a:gd name="connsiteX10" fmla="*/ 63610 w 84817"/>
                  <a:gd name="connsiteY10" fmla="*/ 294198 h 505231"/>
                  <a:gd name="connsiteX11" fmla="*/ 39757 w 84817"/>
                  <a:gd name="connsiteY11" fmla="*/ 310100 h 505231"/>
                  <a:gd name="connsiteX12" fmla="*/ 15903 w 84817"/>
                  <a:gd name="connsiteY12" fmla="*/ 318052 h 505231"/>
                  <a:gd name="connsiteX13" fmla="*/ 47708 w 84817"/>
                  <a:gd name="connsiteY13" fmla="*/ 381662 h 505231"/>
                  <a:gd name="connsiteX14" fmla="*/ 23854 w 84817"/>
                  <a:gd name="connsiteY14" fmla="*/ 397565 h 505231"/>
                  <a:gd name="connsiteX15" fmla="*/ 0 w 84817"/>
                  <a:gd name="connsiteY15" fmla="*/ 405516 h 505231"/>
                  <a:gd name="connsiteX16" fmla="*/ 47708 w 84817"/>
                  <a:gd name="connsiteY16" fmla="*/ 437321 h 505231"/>
                  <a:gd name="connsiteX17" fmla="*/ 39757 w 84817"/>
                  <a:gd name="connsiteY17" fmla="*/ 469127 h 505231"/>
                  <a:gd name="connsiteX18" fmla="*/ 15903 w 84817"/>
                  <a:gd name="connsiteY18" fmla="*/ 492980 h 5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4817" h="505231">
                    <a:moveTo>
                      <a:pt x="47708" y="0"/>
                    </a:moveTo>
                    <a:cubicBezTo>
                      <a:pt x="50358" y="7951"/>
                      <a:pt x="57037" y="15587"/>
                      <a:pt x="55659" y="23854"/>
                    </a:cubicBezTo>
                    <a:cubicBezTo>
                      <a:pt x="54088" y="33280"/>
                      <a:pt x="41328" y="38281"/>
                      <a:pt x="39757" y="47707"/>
                    </a:cubicBezTo>
                    <a:cubicBezTo>
                      <a:pt x="35293" y="74490"/>
                      <a:pt x="54822" y="73933"/>
                      <a:pt x="71562" y="79513"/>
                    </a:cubicBezTo>
                    <a:cubicBezTo>
                      <a:pt x="29151" y="143128"/>
                      <a:pt x="84817" y="66257"/>
                      <a:pt x="31805" y="119269"/>
                    </a:cubicBezTo>
                    <a:cubicBezTo>
                      <a:pt x="25048" y="126026"/>
                      <a:pt x="21204" y="135172"/>
                      <a:pt x="15903" y="143123"/>
                    </a:cubicBezTo>
                    <a:cubicBezTo>
                      <a:pt x="37106" y="206734"/>
                      <a:pt x="5301" y="132521"/>
                      <a:pt x="47708" y="174928"/>
                    </a:cubicBezTo>
                    <a:cubicBezTo>
                      <a:pt x="53635" y="180855"/>
                      <a:pt x="53009" y="190831"/>
                      <a:pt x="55659" y="198782"/>
                    </a:cubicBezTo>
                    <a:cubicBezTo>
                      <a:pt x="53009" y="206733"/>
                      <a:pt x="53635" y="216709"/>
                      <a:pt x="47708" y="222636"/>
                    </a:cubicBezTo>
                    <a:cubicBezTo>
                      <a:pt x="41781" y="228563"/>
                      <a:pt x="25039" y="222290"/>
                      <a:pt x="23854" y="230587"/>
                    </a:cubicBezTo>
                    <a:cubicBezTo>
                      <a:pt x="18095" y="270903"/>
                      <a:pt x="39882" y="278378"/>
                      <a:pt x="63610" y="294198"/>
                    </a:cubicBezTo>
                    <a:cubicBezTo>
                      <a:pt x="55659" y="299499"/>
                      <a:pt x="48304" y="305826"/>
                      <a:pt x="39757" y="310100"/>
                    </a:cubicBezTo>
                    <a:cubicBezTo>
                      <a:pt x="32260" y="313848"/>
                      <a:pt x="17281" y="309785"/>
                      <a:pt x="15903" y="318052"/>
                    </a:cubicBezTo>
                    <a:cubicBezTo>
                      <a:pt x="13309" y="333614"/>
                      <a:pt x="38648" y="368072"/>
                      <a:pt x="47708" y="381662"/>
                    </a:cubicBezTo>
                    <a:cubicBezTo>
                      <a:pt x="39757" y="386963"/>
                      <a:pt x="32401" y="393291"/>
                      <a:pt x="23854" y="397565"/>
                    </a:cubicBezTo>
                    <a:cubicBezTo>
                      <a:pt x="16357" y="401313"/>
                      <a:pt x="0" y="397135"/>
                      <a:pt x="0" y="405516"/>
                    </a:cubicBezTo>
                    <a:cubicBezTo>
                      <a:pt x="0" y="425370"/>
                      <a:pt x="35383" y="433213"/>
                      <a:pt x="47708" y="437321"/>
                    </a:cubicBezTo>
                    <a:cubicBezTo>
                      <a:pt x="45058" y="447923"/>
                      <a:pt x="46584" y="460593"/>
                      <a:pt x="39757" y="469127"/>
                    </a:cubicBezTo>
                    <a:cubicBezTo>
                      <a:pt x="10874" y="505231"/>
                      <a:pt x="15903" y="451952"/>
                      <a:pt x="15903" y="492980"/>
                    </a:cubicBezTo>
                  </a:path>
                </a:pathLst>
              </a:custGeom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任意多边形 149"/>
              <p:cNvSpPr/>
              <p:nvPr/>
            </p:nvSpPr>
            <p:spPr>
              <a:xfrm rot="20040000">
                <a:off x="6301203" y="4197093"/>
                <a:ext cx="45719" cy="672217"/>
              </a:xfrm>
              <a:custGeom>
                <a:avLst/>
                <a:gdLst>
                  <a:gd name="connsiteX0" fmla="*/ 47708 w 84817"/>
                  <a:gd name="connsiteY0" fmla="*/ 0 h 505231"/>
                  <a:gd name="connsiteX1" fmla="*/ 55659 w 84817"/>
                  <a:gd name="connsiteY1" fmla="*/ 23854 h 505231"/>
                  <a:gd name="connsiteX2" fmla="*/ 39757 w 84817"/>
                  <a:gd name="connsiteY2" fmla="*/ 47707 h 505231"/>
                  <a:gd name="connsiteX3" fmla="*/ 71562 w 84817"/>
                  <a:gd name="connsiteY3" fmla="*/ 79513 h 505231"/>
                  <a:gd name="connsiteX4" fmla="*/ 31805 w 84817"/>
                  <a:gd name="connsiteY4" fmla="*/ 119269 h 505231"/>
                  <a:gd name="connsiteX5" fmla="*/ 15903 w 84817"/>
                  <a:gd name="connsiteY5" fmla="*/ 143123 h 505231"/>
                  <a:gd name="connsiteX6" fmla="*/ 47708 w 84817"/>
                  <a:gd name="connsiteY6" fmla="*/ 174928 h 505231"/>
                  <a:gd name="connsiteX7" fmla="*/ 55659 w 84817"/>
                  <a:gd name="connsiteY7" fmla="*/ 198782 h 505231"/>
                  <a:gd name="connsiteX8" fmla="*/ 47708 w 84817"/>
                  <a:gd name="connsiteY8" fmla="*/ 222636 h 505231"/>
                  <a:gd name="connsiteX9" fmla="*/ 23854 w 84817"/>
                  <a:gd name="connsiteY9" fmla="*/ 230587 h 505231"/>
                  <a:gd name="connsiteX10" fmla="*/ 63610 w 84817"/>
                  <a:gd name="connsiteY10" fmla="*/ 294198 h 505231"/>
                  <a:gd name="connsiteX11" fmla="*/ 39757 w 84817"/>
                  <a:gd name="connsiteY11" fmla="*/ 310100 h 505231"/>
                  <a:gd name="connsiteX12" fmla="*/ 15903 w 84817"/>
                  <a:gd name="connsiteY12" fmla="*/ 318052 h 505231"/>
                  <a:gd name="connsiteX13" fmla="*/ 47708 w 84817"/>
                  <a:gd name="connsiteY13" fmla="*/ 381662 h 505231"/>
                  <a:gd name="connsiteX14" fmla="*/ 23854 w 84817"/>
                  <a:gd name="connsiteY14" fmla="*/ 397565 h 505231"/>
                  <a:gd name="connsiteX15" fmla="*/ 0 w 84817"/>
                  <a:gd name="connsiteY15" fmla="*/ 405516 h 505231"/>
                  <a:gd name="connsiteX16" fmla="*/ 47708 w 84817"/>
                  <a:gd name="connsiteY16" fmla="*/ 437321 h 505231"/>
                  <a:gd name="connsiteX17" fmla="*/ 39757 w 84817"/>
                  <a:gd name="connsiteY17" fmla="*/ 469127 h 505231"/>
                  <a:gd name="connsiteX18" fmla="*/ 15903 w 84817"/>
                  <a:gd name="connsiteY18" fmla="*/ 492980 h 5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4817" h="505231">
                    <a:moveTo>
                      <a:pt x="47708" y="0"/>
                    </a:moveTo>
                    <a:cubicBezTo>
                      <a:pt x="50358" y="7951"/>
                      <a:pt x="57037" y="15587"/>
                      <a:pt x="55659" y="23854"/>
                    </a:cubicBezTo>
                    <a:cubicBezTo>
                      <a:pt x="54088" y="33280"/>
                      <a:pt x="41328" y="38281"/>
                      <a:pt x="39757" y="47707"/>
                    </a:cubicBezTo>
                    <a:cubicBezTo>
                      <a:pt x="35293" y="74490"/>
                      <a:pt x="54822" y="73933"/>
                      <a:pt x="71562" y="79513"/>
                    </a:cubicBezTo>
                    <a:cubicBezTo>
                      <a:pt x="29151" y="143128"/>
                      <a:pt x="84817" y="66257"/>
                      <a:pt x="31805" y="119269"/>
                    </a:cubicBezTo>
                    <a:cubicBezTo>
                      <a:pt x="25048" y="126026"/>
                      <a:pt x="21204" y="135172"/>
                      <a:pt x="15903" y="143123"/>
                    </a:cubicBezTo>
                    <a:cubicBezTo>
                      <a:pt x="37106" y="206734"/>
                      <a:pt x="5301" y="132521"/>
                      <a:pt x="47708" y="174928"/>
                    </a:cubicBezTo>
                    <a:cubicBezTo>
                      <a:pt x="53635" y="180855"/>
                      <a:pt x="53009" y="190831"/>
                      <a:pt x="55659" y="198782"/>
                    </a:cubicBezTo>
                    <a:cubicBezTo>
                      <a:pt x="53009" y="206733"/>
                      <a:pt x="53635" y="216709"/>
                      <a:pt x="47708" y="222636"/>
                    </a:cubicBezTo>
                    <a:cubicBezTo>
                      <a:pt x="41781" y="228563"/>
                      <a:pt x="25039" y="222290"/>
                      <a:pt x="23854" y="230587"/>
                    </a:cubicBezTo>
                    <a:cubicBezTo>
                      <a:pt x="18095" y="270903"/>
                      <a:pt x="39882" y="278378"/>
                      <a:pt x="63610" y="294198"/>
                    </a:cubicBezTo>
                    <a:cubicBezTo>
                      <a:pt x="55659" y="299499"/>
                      <a:pt x="48304" y="305826"/>
                      <a:pt x="39757" y="310100"/>
                    </a:cubicBezTo>
                    <a:cubicBezTo>
                      <a:pt x="32260" y="313848"/>
                      <a:pt x="17281" y="309785"/>
                      <a:pt x="15903" y="318052"/>
                    </a:cubicBezTo>
                    <a:cubicBezTo>
                      <a:pt x="13309" y="333614"/>
                      <a:pt x="38648" y="368072"/>
                      <a:pt x="47708" y="381662"/>
                    </a:cubicBezTo>
                    <a:cubicBezTo>
                      <a:pt x="39757" y="386963"/>
                      <a:pt x="32401" y="393291"/>
                      <a:pt x="23854" y="397565"/>
                    </a:cubicBezTo>
                    <a:cubicBezTo>
                      <a:pt x="16357" y="401313"/>
                      <a:pt x="0" y="397135"/>
                      <a:pt x="0" y="405516"/>
                    </a:cubicBezTo>
                    <a:cubicBezTo>
                      <a:pt x="0" y="425370"/>
                      <a:pt x="35383" y="433213"/>
                      <a:pt x="47708" y="437321"/>
                    </a:cubicBezTo>
                    <a:cubicBezTo>
                      <a:pt x="45058" y="447923"/>
                      <a:pt x="46584" y="460593"/>
                      <a:pt x="39757" y="469127"/>
                    </a:cubicBezTo>
                    <a:cubicBezTo>
                      <a:pt x="10874" y="505231"/>
                      <a:pt x="15903" y="451952"/>
                      <a:pt x="15903" y="492980"/>
                    </a:cubicBezTo>
                  </a:path>
                </a:pathLst>
              </a:custGeom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任意多边形 149"/>
              <p:cNvSpPr/>
              <p:nvPr/>
            </p:nvSpPr>
            <p:spPr>
              <a:xfrm rot="19800000">
                <a:off x="6366173" y="4192478"/>
                <a:ext cx="45719" cy="672217"/>
              </a:xfrm>
              <a:custGeom>
                <a:avLst/>
                <a:gdLst>
                  <a:gd name="connsiteX0" fmla="*/ 47708 w 84817"/>
                  <a:gd name="connsiteY0" fmla="*/ 0 h 505231"/>
                  <a:gd name="connsiteX1" fmla="*/ 55659 w 84817"/>
                  <a:gd name="connsiteY1" fmla="*/ 23854 h 505231"/>
                  <a:gd name="connsiteX2" fmla="*/ 39757 w 84817"/>
                  <a:gd name="connsiteY2" fmla="*/ 47707 h 505231"/>
                  <a:gd name="connsiteX3" fmla="*/ 71562 w 84817"/>
                  <a:gd name="connsiteY3" fmla="*/ 79513 h 505231"/>
                  <a:gd name="connsiteX4" fmla="*/ 31805 w 84817"/>
                  <a:gd name="connsiteY4" fmla="*/ 119269 h 505231"/>
                  <a:gd name="connsiteX5" fmla="*/ 15903 w 84817"/>
                  <a:gd name="connsiteY5" fmla="*/ 143123 h 505231"/>
                  <a:gd name="connsiteX6" fmla="*/ 47708 w 84817"/>
                  <a:gd name="connsiteY6" fmla="*/ 174928 h 505231"/>
                  <a:gd name="connsiteX7" fmla="*/ 55659 w 84817"/>
                  <a:gd name="connsiteY7" fmla="*/ 198782 h 505231"/>
                  <a:gd name="connsiteX8" fmla="*/ 47708 w 84817"/>
                  <a:gd name="connsiteY8" fmla="*/ 222636 h 505231"/>
                  <a:gd name="connsiteX9" fmla="*/ 23854 w 84817"/>
                  <a:gd name="connsiteY9" fmla="*/ 230587 h 505231"/>
                  <a:gd name="connsiteX10" fmla="*/ 63610 w 84817"/>
                  <a:gd name="connsiteY10" fmla="*/ 294198 h 505231"/>
                  <a:gd name="connsiteX11" fmla="*/ 39757 w 84817"/>
                  <a:gd name="connsiteY11" fmla="*/ 310100 h 505231"/>
                  <a:gd name="connsiteX12" fmla="*/ 15903 w 84817"/>
                  <a:gd name="connsiteY12" fmla="*/ 318052 h 505231"/>
                  <a:gd name="connsiteX13" fmla="*/ 47708 w 84817"/>
                  <a:gd name="connsiteY13" fmla="*/ 381662 h 505231"/>
                  <a:gd name="connsiteX14" fmla="*/ 23854 w 84817"/>
                  <a:gd name="connsiteY14" fmla="*/ 397565 h 505231"/>
                  <a:gd name="connsiteX15" fmla="*/ 0 w 84817"/>
                  <a:gd name="connsiteY15" fmla="*/ 405516 h 505231"/>
                  <a:gd name="connsiteX16" fmla="*/ 47708 w 84817"/>
                  <a:gd name="connsiteY16" fmla="*/ 437321 h 505231"/>
                  <a:gd name="connsiteX17" fmla="*/ 39757 w 84817"/>
                  <a:gd name="connsiteY17" fmla="*/ 469127 h 505231"/>
                  <a:gd name="connsiteX18" fmla="*/ 15903 w 84817"/>
                  <a:gd name="connsiteY18" fmla="*/ 492980 h 5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4817" h="505231">
                    <a:moveTo>
                      <a:pt x="47708" y="0"/>
                    </a:moveTo>
                    <a:cubicBezTo>
                      <a:pt x="50358" y="7951"/>
                      <a:pt x="57037" y="15587"/>
                      <a:pt x="55659" y="23854"/>
                    </a:cubicBezTo>
                    <a:cubicBezTo>
                      <a:pt x="54088" y="33280"/>
                      <a:pt x="41328" y="38281"/>
                      <a:pt x="39757" y="47707"/>
                    </a:cubicBezTo>
                    <a:cubicBezTo>
                      <a:pt x="35293" y="74490"/>
                      <a:pt x="54822" y="73933"/>
                      <a:pt x="71562" y="79513"/>
                    </a:cubicBezTo>
                    <a:cubicBezTo>
                      <a:pt x="29151" y="143128"/>
                      <a:pt x="84817" y="66257"/>
                      <a:pt x="31805" y="119269"/>
                    </a:cubicBezTo>
                    <a:cubicBezTo>
                      <a:pt x="25048" y="126026"/>
                      <a:pt x="21204" y="135172"/>
                      <a:pt x="15903" y="143123"/>
                    </a:cubicBezTo>
                    <a:cubicBezTo>
                      <a:pt x="37106" y="206734"/>
                      <a:pt x="5301" y="132521"/>
                      <a:pt x="47708" y="174928"/>
                    </a:cubicBezTo>
                    <a:cubicBezTo>
                      <a:pt x="53635" y="180855"/>
                      <a:pt x="53009" y="190831"/>
                      <a:pt x="55659" y="198782"/>
                    </a:cubicBezTo>
                    <a:cubicBezTo>
                      <a:pt x="53009" y="206733"/>
                      <a:pt x="53635" y="216709"/>
                      <a:pt x="47708" y="222636"/>
                    </a:cubicBezTo>
                    <a:cubicBezTo>
                      <a:pt x="41781" y="228563"/>
                      <a:pt x="25039" y="222290"/>
                      <a:pt x="23854" y="230587"/>
                    </a:cubicBezTo>
                    <a:cubicBezTo>
                      <a:pt x="18095" y="270903"/>
                      <a:pt x="39882" y="278378"/>
                      <a:pt x="63610" y="294198"/>
                    </a:cubicBezTo>
                    <a:cubicBezTo>
                      <a:pt x="55659" y="299499"/>
                      <a:pt x="48304" y="305826"/>
                      <a:pt x="39757" y="310100"/>
                    </a:cubicBezTo>
                    <a:cubicBezTo>
                      <a:pt x="32260" y="313848"/>
                      <a:pt x="17281" y="309785"/>
                      <a:pt x="15903" y="318052"/>
                    </a:cubicBezTo>
                    <a:cubicBezTo>
                      <a:pt x="13309" y="333614"/>
                      <a:pt x="38648" y="368072"/>
                      <a:pt x="47708" y="381662"/>
                    </a:cubicBezTo>
                    <a:cubicBezTo>
                      <a:pt x="39757" y="386963"/>
                      <a:pt x="32401" y="393291"/>
                      <a:pt x="23854" y="397565"/>
                    </a:cubicBezTo>
                    <a:cubicBezTo>
                      <a:pt x="16357" y="401313"/>
                      <a:pt x="0" y="397135"/>
                      <a:pt x="0" y="405516"/>
                    </a:cubicBezTo>
                    <a:cubicBezTo>
                      <a:pt x="0" y="425370"/>
                      <a:pt x="35383" y="433213"/>
                      <a:pt x="47708" y="437321"/>
                    </a:cubicBezTo>
                    <a:cubicBezTo>
                      <a:pt x="45058" y="447923"/>
                      <a:pt x="46584" y="460593"/>
                      <a:pt x="39757" y="469127"/>
                    </a:cubicBezTo>
                    <a:cubicBezTo>
                      <a:pt x="10874" y="505231"/>
                      <a:pt x="15903" y="451952"/>
                      <a:pt x="15903" y="492980"/>
                    </a:cubicBezTo>
                  </a:path>
                </a:pathLst>
              </a:custGeom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任意多边形 149"/>
              <p:cNvSpPr/>
              <p:nvPr/>
            </p:nvSpPr>
            <p:spPr>
              <a:xfrm rot="20520000">
                <a:off x="6267305" y="4830507"/>
                <a:ext cx="45719" cy="672217"/>
              </a:xfrm>
              <a:custGeom>
                <a:avLst/>
                <a:gdLst>
                  <a:gd name="connsiteX0" fmla="*/ 47708 w 84817"/>
                  <a:gd name="connsiteY0" fmla="*/ 0 h 505231"/>
                  <a:gd name="connsiteX1" fmla="*/ 55659 w 84817"/>
                  <a:gd name="connsiteY1" fmla="*/ 23854 h 505231"/>
                  <a:gd name="connsiteX2" fmla="*/ 39757 w 84817"/>
                  <a:gd name="connsiteY2" fmla="*/ 47707 h 505231"/>
                  <a:gd name="connsiteX3" fmla="*/ 71562 w 84817"/>
                  <a:gd name="connsiteY3" fmla="*/ 79513 h 505231"/>
                  <a:gd name="connsiteX4" fmla="*/ 31805 w 84817"/>
                  <a:gd name="connsiteY4" fmla="*/ 119269 h 505231"/>
                  <a:gd name="connsiteX5" fmla="*/ 15903 w 84817"/>
                  <a:gd name="connsiteY5" fmla="*/ 143123 h 505231"/>
                  <a:gd name="connsiteX6" fmla="*/ 47708 w 84817"/>
                  <a:gd name="connsiteY6" fmla="*/ 174928 h 505231"/>
                  <a:gd name="connsiteX7" fmla="*/ 55659 w 84817"/>
                  <a:gd name="connsiteY7" fmla="*/ 198782 h 505231"/>
                  <a:gd name="connsiteX8" fmla="*/ 47708 w 84817"/>
                  <a:gd name="connsiteY8" fmla="*/ 222636 h 505231"/>
                  <a:gd name="connsiteX9" fmla="*/ 23854 w 84817"/>
                  <a:gd name="connsiteY9" fmla="*/ 230587 h 505231"/>
                  <a:gd name="connsiteX10" fmla="*/ 63610 w 84817"/>
                  <a:gd name="connsiteY10" fmla="*/ 294198 h 505231"/>
                  <a:gd name="connsiteX11" fmla="*/ 39757 w 84817"/>
                  <a:gd name="connsiteY11" fmla="*/ 310100 h 505231"/>
                  <a:gd name="connsiteX12" fmla="*/ 15903 w 84817"/>
                  <a:gd name="connsiteY12" fmla="*/ 318052 h 505231"/>
                  <a:gd name="connsiteX13" fmla="*/ 47708 w 84817"/>
                  <a:gd name="connsiteY13" fmla="*/ 381662 h 505231"/>
                  <a:gd name="connsiteX14" fmla="*/ 23854 w 84817"/>
                  <a:gd name="connsiteY14" fmla="*/ 397565 h 505231"/>
                  <a:gd name="connsiteX15" fmla="*/ 0 w 84817"/>
                  <a:gd name="connsiteY15" fmla="*/ 405516 h 505231"/>
                  <a:gd name="connsiteX16" fmla="*/ 47708 w 84817"/>
                  <a:gd name="connsiteY16" fmla="*/ 437321 h 505231"/>
                  <a:gd name="connsiteX17" fmla="*/ 39757 w 84817"/>
                  <a:gd name="connsiteY17" fmla="*/ 469127 h 505231"/>
                  <a:gd name="connsiteX18" fmla="*/ 15903 w 84817"/>
                  <a:gd name="connsiteY18" fmla="*/ 492980 h 5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4817" h="505231">
                    <a:moveTo>
                      <a:pt x="47708" y="0"/>
                    </a:moveTo>
                    <a:cubicBezTo>
                      <a:pt x="50358" y="7951"/>
                      <a:pt x="57037" y="15587"/>
                      <a:pt x="55659" y="23854"/>
                    </a:cubicBezTo>
                    <a:cubicBezTo>
                      <a:pt x="54088" y="33280"/>
                      <a:pt x="41328" y="38281"/>
                      <a:pt x="39757" y="47707"/>
                    </a:cubicBezTo>
                    <a:cubicBezTo>
                      <a:pt x="35293" y="74490"/>
                      <a:pt x="54822" y="73933"/>
                      <a:pt x="71562" y="79513"/>
                    </a:cubicBezTo>
                    <a:cubicBezTo>
                      <a:pt x="29151" y="143128"/>
                      <a:pt x="84817" y="66257"/>
                      <a:pt x="31805" y="119269"/>
                    </a:cubicBezTo>
                    <a:cubicBezTo>
                      <a:pt x="25048" y="126026"/>
                      <a:pt x="21204" y="135172"/>
                      <a:pt x="15903" y="143123"/>
                    </a:cubicBezTo>
                    <a:cubicBezTo>
                      <a:pt x="37106" y="206734"/>
                      <a:pt x="5301" y="132521"/>
                      <a:pt x="47708" y="174928"/>
                    </a:cubicBezTo>
                    <a:cubicBezTo>
                      <a:pt x="53635" y="180855"/>
                      <a:pt x="53009" y="190831"/>
                      <a:pt x="55659" y="198782"/>
                    </a:cubicBezTo>
                    <a:cubicBezTo>
                      <a:pt x="53009" y="206733"/>
                      <a:pt x="53635" y="216709"/>
                      <a:pt x="47708" y="222636"/>
                    </a:cubicBezTo>
                    <a:cubicBezTo>
                      <a:pt x="41781" y="228563"/>
                      <a:pt x="25039" y="222290"/>
                      <a:pt x="23854" y="230587"/>
                    </a:cubicBezTo>
                    <a:cubicBezTo>
                      <a:pt x="18095" y="270903"/>
                      <a:pt x="39882" y="278378"/>
                      <a:pt x="63610" y="294198"/>
                    </a:cubicBezTo>
                    <a:cubicBezTo>
                      <a:pt x="55659" y="299499"/>
                      <a:pt x="48304" y="305826"/>
                      <a:pt x="39757" y="310100"/>
                    </a:cubicBezTo>
                    <a:cubicBezTo>
                      <a:pt x="32260" y="313848"/>
                      <a:pt x="17281" y="309785"/>
                      <a:pt x="15903" y="318052"/>
                    </a:cubicBezTo>
                    <a:cubicBezTo>
                      <a:pt x="13309" y="333614"/>
                      <a:pt x="38648" y="368072"/>
                      <a:pt x="47708" y="381662"/>
                    </a:cubicBezTo>
                    <a:cubicBezTo>
                      <a:pt x="39757" y="386963"/>
                      <a:pt x="32401" y="393291"/>
                      <a:pt x="23854" y="397565"/>
                    </a:cubicBezTo>
                    <a:cubicBezTo>
                      <a:pt x="16357" y="401313"/>
                      <a:pt x="0" y="397135"/>
                      <a:pt x="0" y="405516"/>
                    </a:cubicBezTo>
                    <a:cubicBezTo>
                      <a:pt x="0" y="425370"/>
                      <a:pt x="35383" y="433213"/>
                      <a:pt x="47708" y="437321"/>
                    </a:cubicBezTo>
                    <a:cubicBezTo>
                      <a:pt x="45058" y="447923"/>
                      <a:pt x="46584" y="460593"/>
                      <a:pt x="39757" y="469127"/>
                    </a:cubicBezTo>
                    <a:cubicBezTo>
                      <a:pt x="10874" y="505231"/>
                      <a:pt x="15903" y="451952"/>
                      <a:pt x="15903" y="492980"/>
                    </a:cubicBezTo>
                  </a:path>
                </a:pathLst>
              </a:custGeom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任意多边形 149"/>
              <p:cNvSpPr/>
              <p:nvPr/>
            </p:nvSpPr>
            <p:spPr>
              <a:xfrm rot="20760000">
                <a:off x="6207205" y="4830507"/>
                <a:ext cx="45719" cy="672217"/>
              </a:xfrm>
              <a:custGeom>
                <a:avLst/>
                <a:gdLst>
                  <a:gd name="connsiteX0" fmla="*/ 47708 w 84817"/>
                  <a:gd name="connsiteY0" fmla="*/ 0 h 505231"/>
                  <a:gd name="connsiteX1" fmla="*/ 55659 w 84817"/>
                  <a:gd name="connsiteY1" fmla="*/ 23854 h 505231"/>
                  <a:gd name="connsiteX2" fmla="*/ 39757 w 84817"/>
                  <a:gd name="connsiteY2" fmla="*/ 47707 h 505231"/>
                  <a:gd name="connsiteX3" fmla="*/ 71562 w 84817"/>
                  <a:gd name="connsiteY3" fmla="*/ 79513 h 505231"/>
                  <a:gd name="connsiteX4" fmla="*/ 31805 w 84817"/>
                  <a:gd name="connsiteY4" fmla="*/ 119269 h 505231"/>
                  <a:gd name="connsiteX5" fmla="*/ 15903 w 84817"/>
                  <a:gd name="connsiteY5" fmla="*/ 143123 h 505231"/>
                  <a:gd name="connsiteX6" fmla="*/ 47708 w 84817"/>
                  <a:gd name="connsiteY6" fmla="*/ 174928 h 505231"/>
                  <a:gd name="connsiteX7" fmla="*/ 55659 w 84817"/>
                  <a:gd name="connsiteY7" fmla="*/ 198782 h 505231"/>
                  <a:gd name="connsiteX8" fmla="*/ 47708 w 84817"/>
                  <a:gd name="connsiteY8" fmla="*/ 222636 h 505231"/>
                  <a:gd name="connsiteX9" fmla="*/ 23854 w 84817"/>
                  <a:gd name="connsiteY9" fmla="*/ 230587 h 505231"/>
                  <a:gd name="connsiteX10" fmla="*/ 63610 w 84817"/>
                  <a:gd name="connsiteY10" fmla="*/ 294198 h 505231"/>
                  <a:gd name="connsiteX11" fmla="*/ 39757 w 84817"/>
                  <a:gd name="connsiteY11" fmla="*/ 310100 h 505231"/>
                  <a:gd name="connsiteX12" fmla="*/ 15903 w 84817"/>
                  <a:gd name="connsiteY12" fmla="*/ 318052 h 505231"/>
                  <a:gd name="connsiteX13" fmla="*/ 47708 w 84817"/>
                  <a:gd name="connsiteY13" fmla="*/ 381662 h 505231"/>
                  <a:gd name="connsiteX14" fmla="*/ 23854 w 84817"/>
                  <a:gd name="connsiteY14" fmla="*/ 397565 h 505231"/>
                  <a:gd name="connsiteX15" fmla="*/ 0 w 84817"/>
                  <a:gd name="connsiteY15" fmla="*/ 405516 h 505231"/>
                  <a:gd name="connsiteX16" fmla="*/ 47708 w 84817"/>
                  <a:gd name="connsiteY16" fmla="*/ 437321 h 505231"/>
                  <a:gd name="connsiteX17" fmla="*/ 39757 w 84817"/>
                  <a:gd name="connsiteY17" fmla="*/ 469127 h 505231"/>
                  <a:gd name="connsiteX18" fmla="*/ 15903 w 84817"/>
                  <a:gd name="connsiteY18" fmla="*/ 492980 h 5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4817" h="505231">
                    <a:moveTo>
                      <a:pt x="47708" y="0"/>
                    </a:moveTo>
                    <a:cubicBezTo>
                      <a:pt x="50358" y="7951"/>
                      <a:pt x="57037" y="15587"/>
                      <a:pt x="55659" y="23854"/>
                    </a:cubicBezTo>
                    <a:cubicBezTo>
                      <a:pt x="54088" y="33280"/>
                      <a:pt x="41328" y="38281"/>
                      <a:pt x="39757" y="47707"/>
                    </a:cubicBezTo>
                    <a:cubicBezTo>
                      <a:pt x="35293" y="74490"/>
                      <a:pt x="54822" y="73933"/>
                      <a:pt x="71562" y="79513"/>
                    </a:cubicBezTo>
                    <a:cubicBezTo>
                      <a:pt x="29151" y="143128"/>
                      <a:pt x="84817" y="66257"/>
                      <a:pt x="31805" y="119269"/>
                    </a:cubicBezTo>
                    <a:cubicBezTo>
                      <a:pt x="25048" y="126026"/>
                      <a:pt x="21204" y="135172"/>
                      <a:pt x="15903" y="143123"/>
                    </a:cubicBezTo>
                    <a:cubicBezTo>
                      <a:pt x="37106" y="206734"/>
                      <a:pt x="5301" y="132521"/>
                      <a:pt x="47708" y="174928"/>
                    </a:cubicBezTo>
                    <a:cubicBezTo>
                      <a:pt x="53635" y="180855"/>
                      <a:pt x="53009" y="190831"/>
                      <a:pt x="55659" y="198782"/>
                    </a:cubicBezTo>
                    <a:cubicBezTo>
                      <a:pt x="53009" y="206733"/>
                      <a:pt x="53635" y="216709"/>
                      <a:pt x="47708" y="222636"/>
                    </a:cubicBezTo>
                    <a:cubicBezTo>
                      <a:pt x="41781" y="228563"/>
                      <a:pt x="25039" y="222290"/>
                      <a:pt x="23854" y="230587"/>
                    </a:cubicBezTo>
                    <a:cubicBezTo>
                      <a:pt x="18095" y="270903"/>
                      <a:pt x="39882" y="278378"/>
                      <a:pt x="63610" y="294198"/>
                    </a:cubicBezTo>
                    <a:cubicBezTo>
                      <a:pt x="55659" y="299499"/>
                      <a:pt x="48304" y="305826"/>
                      <a:pt x="39757" y="310100"/>
                    </a:cubicBezTo>
                    <a:cubicBezTo>
                      <a:pt x="32260" y="313848"/>
                      <a:pt x="17281" y="309785"/>
                      <a:pt x="15903" y="318052"/>
                    </a:cubicBezTo>
                    <a:cubicBezTo>
                      <a:pt x="13309" y="333614"/>
                      <a:pt x="38648" y="368072"/>
                      <a:pt x="47708" y="381662"/>
                    </a:cubicBezTo>
                    <a:cubicBezTo>
                      <a:pt x="39757" y="386963"/>
                      <a:pt x="32401" y="393291"/>
                      <a:pt x="23854" y="397565"/>
                    </a:cubicBezTo>
                    <a:cubicBezTo>
                      <a:pt x="16357" y="401313"/>
                      <a:pt x="0" y="397135"/>
                      <a:pt x="0" y="405516"/>
                    </a:cubicBezTo>
                    <a:cubicBezTo>
                      <a:pt x="0" y="425370"/>
                      <a:pt x="35383" y="433213"/>
                      <a:pt x="47708" y="437321"/>
                    </a:cubicBezTo>
                    <a:cubicBezTo>
                      <a:pt x="45058" y="447923"/>
                      <a:pt x="46584" y="460593"/>
                      <a:pt x="39757" y="469127"/>
                    </a:cubicBezTo>
                    <a:cubicBezTo>
                      <a:pt x="10874" y="505231"/>
                      <a:pt x="15903" y="451952"/>
                      <a:pt x="15903" y="492980"/>
                    </a:cubicBezTo>
                  </a:path>
                </a:pathLst>
              </a:custGeom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任意多边形 149"/>
              <p:cNvSpPr/>
              <p:nvPr/>
            </p:nvSpPr>
            <p:spPr>
              <a:xfrm rot="20280000">
                <a:off x="6338132" y="4829356"/>
                <a:ext cx="45719" cy="672217"/>
              </a:xfrm>
              <a:custGeom>
                <a:avLst/>
                <a:gdLst>
                  <a:gd name="connsiteX0" fmla="*/ 47708 w 84817"/>
                  <a:gd name="connsiteY0" fmla="*/ 0 h 505231"/>
                  <a:gd name="connsiteX1" fmla="*/ 55659 w 84817"/>
                  <a:gd name="connsiteY1" fmla="*/ 23854 h 505231"/>
                  <a:gd name="connsiteX2" fmla="*/ 39757 w 84817"/>
                  <a:gd name="connsiteY2" fmla="*/ 47707 h 505231"/>
                  <a:gd name="connsiteX3" fmla="*/ 71562 w 84817"/>
                  <a:gd name="connsiteY3" fmla="*/ 79513 h 505231"/>
                  <a:gd name="connsiteX4" fmla="*/ 31805 w 84817"/>
                  <a:gd name="connsiteY4" fmla="*/ 119269 h 505231"/>
                  <a:gd name="connsiteX5" fmla="*/ 15903 w 84817"/>
                  <a:gd name="connsiteY5" fmla="*/ 143123 h 505231"/>
                  <a:gd name="connsiteX6" fmla="*/ 47708 w 84817"/>
                  <a:gd name="connsiteY6" fmla="*/ 174928 h 505231"/>
                  <a:gd name="connsiteX7" fmla="*/ 55659 w 84817"/>
                  <a:gd name="connsiteY7" fmla="*/ 198782 h 505231"/>
                  <a:gd name="connsiteX8" fmla="*/ 47708 w 84817"/>
                  <a:gd name="connsiteY8" fmla="*/ 222636 h 505231"/>
                  <a:gd name="connsiteX9" fmla="*/ 23854 w 84817"/>
                  <a:gd name="connsiteY9" fmla="*/ 230587 h 505231"/>
                  <a:gd name="connsiteX10" fmla="*/ 63610 w 84817"/>
                  <a:gd name="connsiteY10" fmla="*/ 294198 h 505231"/>
                  <a:gd name="connsiteX11" fmla="*/ 39757 w 84817"/>
                  <a:gd name="connsiteY11" fmla="*/ 310100 h 505231"/>
                  <a:gd name="connsiteX12" fmla="*/ 15903 w 84817"/>
                  <a:gd name="connsiteY12" fmla="*/ 318052 h 505231"/>
                  <a:gd name="connsiteX13" fmla="*/ 47708 w 84817"/>
                  <a:gd name="connsiteY13" fmla="*/ 381662 h 505231"/>
                  <a:gd name="connsiteX14" fmla="*/ 23854 w 84817"/>
                  <a:gd name="connsiteY14" fmla="*/ 397565 h 505231"/>
                  <a:gd name="connsiteX15" fmla="*/ 0 w 84817"/>
                  <a:gd name="connsiteY15" fmla="*/ 405516 h 505231"/>
                  <a:gd name="connsiteX16" fmla="*/ 47708 w 84817"/>
                  <a:gd name="connsiteY16" fmla="*/ 437321 h 505231"/>
                  <a:gd name="connsiteX17" fmla="*/ 39757 w 84817"/>
                  <a:gd name="connsiteY17" fmla="*/ 469127 h 505231"/>
                  <a:gd name="connsiteX18" fmla="*/ 15903 w 84817"/>
                  <a:gd name="connsiteY18" fmla="*/ 492980 h 5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4817" h="505231">
                    <a:moveTo>
                      <a:pt x="47708" y="0"/>
                    </a:moveTo>
                    <a:cubicBezTo>
                      <a:pt x="50358" y="7951"/>
                      <a:pt x="57037" y="15587"/>
                      <a:pt x="55659" y="23854"/>
                    </a:cubicBezTo>
                    <a:cubicBezTo>
                      <a:pt x="54088" y="33280"/>
                      <a:pt x="41328" y="38281"/>
                      <a:pt x="39757" y="47707"/>
                    </a:cubicBezTo>
                    <a:cubicBezTo>
                      <a:pt x="35293" y="74490"/>
                      <a:pt x="54822" y="73933"/>
                      <a:pt x="71562" y="79513"/>
                    </a:cubicBezTo>
                    <a:cubicBezTo>
                      <a:pt x="29151" y="143128"/>
                      <a:pt x="84817" y="66257"/>
                      <a:pt x="31805" y="119269"/>
                    </a:cubicBezTo>
                    <a:cubicBezTo>
                      <a:pt x="25048" y="126026"/>
                      <a:pt x="21204" y="135172"/>
                      <a:pt x="15903" y="143123"/>
                    </a:cubicBezTo>
                    <a:cubicBezTo>
                      <a:pt x="37106" y="206734"/>
                      <a:pt x="5301" y="132521"/>
                      <a:pt x="47708" y="174928"/>
                    </a:cubicBezTo>
                    <a:cubicBezTo>
                      <a:pt x="53635" y="180855"/>
                      <a:pt x="53009" y="190831"/>
                      <a:pt x="55659" y="198782"/>
                    </a:cubicBezTo>
                    <a:cubicBezTo>
                      <a:pt x="53009" y="206733"/>
                      <a:pt x="53635" y="216709"/>
                      <a:pt x="47708" y="222636"/>
                    </a:cubicBezTo>
                    <a:cubicBezTo>
                      <a:pt x="41781" y="228563"/>
                      <a:pt x="25039" y="222290"/>
                      <a:pt x="23854" y="230587"/>
                    </a:cubicBezTo>
                    <a:cubicBezTo>
                      <a:pt x="18095" y="270903"/>
                      <a:pt x="39882" y="278378"/>
                      <a:pt x="63610" y="294198"/>
                    </a:cubicBezTo>
                    <a:cubicBezTo>
                      <a:pt x="55659" y="299499"/>
                      <a:pt x="48304" y="305826"/>
                      <a:pt x="39757" y="310100"/>
                    </a:cubicBezTo>
                    <a:cubicBezTo>
                      <a:pt x="32260" y="313848"/>
                      <a:pt x="17281" y="309785"/>
                      <a:pt x="15903" y="318052"/>
                    </a:cubicBezTo>
                    <a:cubicBezTo>
                      <a:pt x="13309" y="333614"/>
                      <a:pt x="38648" y="368072"/>
                      <a:pt x="47708" y="381662"/>
                    </a:cubicBezTo>
                    <a:cubicBezTo>
                      <a:pt x="39757" y="386963"/>
                      <a:pt x="32401" y="393291"/>
                      <a:pt x="23854" y="397565"/>
                    </a:cubicBezTo>
                    <a:cubicBezTo>
                      <a:pt x="16357" y="401313"/>
                      <a:pt x="0" y="397135"/>
                      <a:pt x="0" y="405516"/>
                    </a:cubicBezTo>
                    <a:cubicBezTo>
                      <a:pt x="0" y="425370"/>
                      <a:pt x="35383" y="433213"/>
                      <a:pt x="47708" y="437321"/>
                    </a:cubicBezTo>
                    <a:cubicBezTo>
                      <a:pt x="45058" y="447923"/>
                      <a:pt x="46584" y="460593"/>
                      <a:pt x="39757" y="469127"/>
                    </a:cubicBezTo>
                    <a:cubicBezTo>
                      <a:pt x="10874" y="505231"/>
                      <a:pt x="15903" y="451952"/>
                      <a:pt x="15903" y="492980"/>
                    </a:cubicBezTo>
                  </a:path>
                </a:pathLst>
              </a:custGeom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任意多边形 149"/>
              <p:cNvSpPr/>
              <p:nvPr/>
            </p:nvSpPr>
            <p:spPr>
              <a:xfrm rot="20160000">
                <a:off x="6371300" y="4780213"/>
                <a:ext cx="45719" cy="672217"/>
              </a:xfrm>
              <a:custGeom>
                <a:avLst/>
                <a:gdLst>
                  <a:gd name="connsiteX0" fmla="*/ 47708 w 84817"/>
                  <a:gd name="connsiteY0" fmla="*/ 0 h 505231"/>
                  <a:gd name="connsiteX1" fmla="*/ 55659 w 84817"/>
                  <a:gd name="connsiteY1" fmla="*/ 23854 h 505231"/>
                  <a:gd name="connsiteX2" fmla="*/ 39757 w 84817"/>
                  <a:gd name="connsiteY2" fmla="*/ 47707 h 505231"/>
                  <a:gd name="connsiteX3" fmla="*/ 71562 w 84817"/>
                  <a:gd name="connsiteY3" fmla="*/ 79513 h 505231"/>
                  <a:gd name="connsiteX4" fmla="*/ 31805 w 84817"/>
                  <a:gd name="connsiteY4" fmla="*/ 119269 h 505231"/>
                  <a:gd name="connsiteX5" fmla="*/ 15903 w 84817"/>
                  <a:gd name="connsiteY5" fmla="*/ 143123 h 505231"/>
                  <a:gd name="connsiteX6" fmla="*/ 47708 w 84817"/>
                  <a:gd name="connsiteY6" fmla="*/ 174928 h 505231"/>
                  <a:gd name="connsiteX7" fmla="*/ 55659 w 84817"/>
                  <a:gd name="connsiteY7" fmla="*/ 198782 h 505231"/>
                  <a:gd name="connsiteX8" fmla="*/ 47708 w 84817"/>
                  <a:gd name="connsiteY8" fmla="*/ 222636 h 505231"/>
                  <a:gd name="connsiteX9" fmla="*/ 23854 w 84817"/>
                  <a:gd name="connsiteY9" fmla="*/ 230587 h 505231"/>
                  <a:gd name="connsiteX10" fmla="*/ 63610 w 84817"/>
                  <a:gd name="connsiteY10" fmla="*/ 294198 h 505231"/>
                  <a:gd name="connsiteX11" fmla="*/ 39757 w 84817"/>
                  <a:gd name="connsiteY11" fmla="*/ 310100 h 505231"/>
                  <a:gd name="connsiteX12" fmla="*/ 15903 w 84817"/>
                  <a:gd name="connsiteY12" fmla="*/ 318052 h 505231"/>
                  <a:gd name="connsiteX13" fmla="*/ 47708 w 84817"/>
                  <a:gd name="connsiteY13" fmla="*/ 381662 h 505231"/>
                  <a:gd name="connsiteX14" fmla="*/ 23854 w 84817"/>
                  <a:gd name="connsiteY14" fmla="*/ 397565 h 505231"/>
                  <a:gd name="connsiteX15" fmla="*/ 0 w 84817"/>
                  <a:gd name="connsiteY15" fmla="*/ 405516 h 505231"/>
                  <a:gd name="connsiteX16" fmla="*/ 47708 w 84817"/>
                  <a:gd name="connsiteY16" fmla="*/ 437321 h 505231"/>
                  <a:gd name="connsiteX17" fmla="*/ 39757 w 84817"/>
                  <a:gd name="connsiteY17" fmla="*/ 469127 h 505231"/>
                  <a:gd name="connsiteX18" fmla="*/ 15903 w 84817"/>
                  <a:gd name="connsiteY18" fmla="*/ 492980 h 5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4817" h="505231">
                    <a:moveTo>
                      <a:pt x="47708" y="0"/>
                    </a:moveTo>
                    <a:cubicBezTo>
                      <a:pt x="50358" y="7951"/>
                      <a:pt x="57037" y="15587"/>
                      <a:pt x="55659" y="23854"/>
                    </a:cubicBezTo>
                    <a:cubicBezTo>
                      <a:pt x="54088" y="33280"/>
                      <a:pt x="41328" y="38281"/>
                      <a:pt x="39757" y="47707"/>
                    </a:cubicBezTo>
                    <a:cubicBezTo>
                      <a:pt x="35293" y="74490"/>
                      <a:pt x="54822" y="73933"/>
                      <a:pt x="71562" y="79513"/>
                    </a:cubicBezTo>
                    <a:cubicBezTo>
                      <a:pt x="29151" y="143128"/>
                      <a:pt x="84817" y="66257"/>
                      <a:pt x="31805" y="119269"/>
                    </a:cubicBezTo>
                    <a:cubicBezTo>
                      <a:pt x="25048" y="126026"/>
                      <a:pt x="21204" y="135172"/>
                      <a:pt x="15903" y="143123"/>
                    </a:cubicBezTo>
                    <a:cubicBezTo>
                      <a:pt x="37106" y="206734"/>
                      <a:pt x="5301" y="132521"/>
                      <a:pt x="47708" y="174928"/>
                    </a:cubicBezTo>
                    <a:cubicBezTo>
                      <a:pt x="53635" y="180855"/>
                      <a:pt x="53009" y="190831"/>
                      <a:pt x="55659" y="198782"/>
                    </a:cubicBezTo>
                    <a:cubicBezTo>
                      <a:pt x="53009" y="206733"/>
                      <a:pt x="53635" y="216709"/>
                      <a:pt x="47708" y="222636"/>
                    </a:cubicBezTo>
                    <a:cubicBezTo>
                      <a:pt x="41781" y="228563"/>
                      <a:pt x="25039" y="222290"/>
                      <a:pt x="23854" y="230587"/>
                    </a:cubicBezTo>
                    <a:cubicBezTo>
                      <a:pt x="18095" y="270903"/>
                      <a:pt x="39882" y="278378"/>
                      <a:pt x="63610" y="294198"/>
                    </a:cubicBezTo>
                    <a:cubicBezTo>
                      <a:pt x="55659" y="299499"/>
                      <a:pt x="48304" y="305826"/>
                      <a:pt x="39757" y="310100"/>
                    </a:cubicBezTo>
                    <a:cubicBezTo>
                      <a:pt x="32260" y="313848"/>
                      <a:pt x="17281" y="309785"/>
                      <a:pt x="15903" y="318052"/>
                    </a:cubicBezTo>
                    <a:cubicBezTo>
                      <a:pt x="13309" y="333614"/>
                      <a:pt x="38648" y="368072"/>
                      <a:pt x="47708" y="381662"/>
                    </a:cubicBezTo>
                    <a:cubicBezTo>
                      <a:pt x="39757" y="386963"/>
                      <a:pt x="32401" y="393291"/>
                      <a:pt x="23854" y="397565"/>
                    </a:cubicBezTo>
                    <a:cubicBezTo>
                      <a:pt x="16357" y="401313"/>
                      <a:pt x="0" y="397135"/>
                      <a:pt x="0" y="405516"/>
                    </a:cubicBezTo>
                    <a:cubicBezTo>
                      <a:pt x="0" y="425370"/>
                      <a:pt x="35383" y="433213"/>
                      <a:pt x="47708" y="437321"/>
                    </a:cubicBezTo>
                    <a:cubicBezTo>
                      <a:pt x="45058" y="447923"/>
                      <a:pt x="46584" y="460593"/>
                      <a:pt x="39757" y="469127"/>
                    </a:cubicBezTo>
                    <a:cubicBezTo>
                      <a:pt x="10874" y="505231"/>
                      <a:pt x="15903" y="451952"/>
                      <a:pt x="15903" y="492980"/>
                    </a:cubicBezTo>
                  </a:path>
                </a:pathLst>
              </a:custGeom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任意多边形 149"/>
              <p:cNvSpPr/>
              <p:nvPr/>
            </p:nvSpPr>
            <p:spPr>
              <a:xfrm rot="20040000">
                <a:off x="6453603" y="4821271"/>
                <a:ext cx="45719" cy="672217"/>
              </a:xfrm>
              <a:custGeom>
                <a:avLst/>
                <a:gdLst>
                  <a:gd name="connsiteX0" fmla="*/ 47708 w 84817"/>
                  <a:gd name="connsiteY0" fmla="*/ 0 h 505231"/>
                  <a:gd name="connsiteX1" fmla="*/ 55659 w 84817"/>
                  <a:gd name="connsiteY1" fmla="*/ 23854 h 505231"/>
                  <a:gd name="connsiteX2" fmla="*/ 39757 w 84817"/>
                  <a:gd name="connsiteY2" fmla="*/ 47707 h 505231"/>
                  <a:gd name="connsiteX3" fmla="*/ 71562 w 84817"/>
                  <a:gd name="connsiteY3" fmla="*/ 79513 h 505231"/>
                  <a:gd name="connsiteX4" fmla="*/ 31805 w 84817"/>
                  <a:gd name="connsiteY4" fmla="*/ 119269 h 505231"/>
                  <a:gd name="connsiteX5" fmla="*/ 15903 w 84817"/>
                  <a:gd name="connsiteY5" fmla="*/ 143123 h 505231"/>
                  <a:gd name="connsiteX6" fmla="*/ 47708 w 84817"/>
                  <a:gd name="connsiteY6" fmla="*/ 174928 h 505231"/>
                  <a:gd name="connsiteX7" fmla="*/ 55659 w 84817"/>
                  <a:gd name="connsiteY7" fmla="*/ 198782 h 505231"/>
                  <a:gd name="connsiteX8" fmla="*/ 47708 w 84817"/>
                  <a:gd name="connsiteY8" fmla="*/ 222636 h 505231"/>
                  <a:gd name="connsiteX9" fmla="*/ 23854 w 84817"/>
                  <a:gd name="connsiteY9" fmla="*/ 230587 h 505231"/>
                  <a:gd name="connsiteX10" fmla="*/ 63610 w 84817"/>
                  <a:gd name="connsiteY10" fmla="*/ 294198 h 505231"/>
                  <a:gd name="connsiteX11" fmla="*/ 39757 w 84817"/>
                  <a:gd name="connsiteY11" fmla="*/ 310100 h 505231"/>
                  <a:gd name="connsiteX12" fmla="*/ 15903 w 84817"/>
                  <a:gd name="connsiteY12" fmla="*/ 318052 h 505231"/>
                  <a:gd name="connsiteX13" fmla="*/ 47708 w 84817"/>
                  <a:gd name="connsiteY13" fmla="*/ 381662 h 505231"/>
                  <a:gd name="connsiteX14" fmla="*/ 23854 w 84817"/>
                  <a:gd name="connsiteY14" fmla="*/ 397565 h 505231"/>
                  <a:gd name="connsiteX15" fmla="*/ 0 w 84817"/>
                  <a:gd name="connsiteY15" fmla="*/ 405516 h 505231"/>
                  <a:gd name="connsiteX16" fmla="*/ 47708 w 84817"/>
                  <a:gd name="connsiteY16" fmla="*/ 437321 h 505231"/>
                  <a:gd name="connsiteX17" fmla="*/ 39757 w 84817"/>
                  <a:gd name="connsiteY17" fmla="*/ 469127 h 505231"/>
                  <a:gd name="connsiteX18" fmla="*/ 15903 w 84817"/>
                  <a:gd name="connsiteY18" fmla="*/ 492980 h 5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4817" h="505231">
                    <a:moveTo>
                      <a:pt x="47708" y="0"/>
                    </a:moveTo>
                    <a:cubicBezTo>
                      <a:pt x="50358" y="7951"/>
                      <a:pt x="57037" y="15587"/>
                      <a:pt x="55659" y="23854"/>
                    </a:cubicBezTo>
                    <a:cubicBezTo>
                      <a:pt x="54088" y="33280"/>
                      <a:pt x="41328" y="38281"/>
                      <a:pt x="39757" y="47707"/>
                    </a:cubicBezTo>
                    <a:cubicBezTo>
                      <a:pt x="35293" y="74490"/>
                      <a:pt x="54822" y="73933"/>
                      <a:pt x="71562" y="79513"/>
                    </a:cubicBezTo>
                    <a:cubicBezTo>
                      <a:pt x="29151" y="143128"/>
                      <a:pt x="84817" y="66257"/>
                      <a:pt x="31805" y="119269"/>
                    </a:cubicBezTo>
                    <a:cubicBezTo>
                      <a:pt x="25048" y="126026"/>
                      <a:pt x="21204" y="135172"/>
                      <a:pt x="15903" y="143123"/>
                    </a:cubicBezTo>
                    <a:cubicBezTo>
                      <a:pt x="37106" y="206734"/>
                      <a:pt x="5301" y="132521"/>
                      <a:pt x="47708" y="174928"/>
                    </a:cubicBezTo>
                    <a:cubicBezTo>
                      <a:pt x="53635" y="180855"/>
                      <a:pt x="53009" y="190831"/>
                      <a:pt x="55659" y="198782"/>
                    </a:cubicBezTo>
                    <a:cubicBezTo>
                      <a:pt x="53009" y="206733"/>
                      <a:pt x="53635" y="216709"/>
                      <a:pt x="47708" y="222636"/>
                    </a:cubicBezTo>
                    <a:cubicBezTo>
                      <a:pt x="41781" y="228563"/>
                      <a:pt x="25039" y="222290"/>
                      <a:pt x="23854" y="230587"/>
                    </a:cubicBezTo>
                    <a:cubicBezTo>
                      <a:pt x="18095" y="270903"/>
                      <a:pt x="39882" y="278378"/>
                      <a:pt x="63610" y="294198"/>
                    </a:cubicBezTo>
                    <a:cubicBezTo>
                      <a:pt x="55659" y="299499"/>
                      <a:pt x="48304" y="305826"/>
                      <a:pt x="39757" y="310100"/>
                    </a:cubicBezTo>
                    <a:cubicBezTo>
                      <a:pt x="32260" y="313848"/>
                      <a:pt x="17281" y="309785"/>
                      <a:pt x="15903" y="318052"/>
                    </a:cubicBezTo>
                    <a:cubicBezTo>
                      <a:pt x="13309" y="333614"/>
                      <a:pt x="38648" y="368072"/>
                      <a:pt x="47708" y="381662"/>
                    </a:cubicBezTo>
                    <a:cubicBezTo>
                      <a:pt x="39757" y="386963"/>
                      <a:pt x="32401" y="393291"/>
                      <a:pt x="23854" y="397565"/>
                    </a:cubicBezTo>
                    <a:cubicBezTo>
                      <a:pt x="16357" y="401313"/>
                      <a:pt x="0" y="397135"/>
                      <a:pt x="0" y="405516"/>
                    </a:cubicBezTo>
                    <a:cubicBezTo>
                      <a:pt x="0" y="425370"/>
                      <a:pt x="35383" y="433213"/>
                      <a:pt x="47708" y="437321"/>
                    </a:cubicBezTo>
                    <a:cubicBezTo>
                      <a:pt x="45058" y="447923"/>
                      <a:pt x="46584" y="460593"/>
                      <a:pt x="39757" y="469127"/>
                    </a:cubicBezTo>
                    <a:cubicBezTo>
                      <a:pt x="10874" y="505231"/>
                      <a:pt x="15903" y="451952"/>
                      <a:pt x="15903" y="492980"/>
                    </a:cubicBezTo>
                  </a:path>
                </a:pathLst>
              </a:custGeom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任意多边形 149"/>
              <p:cNvSpPr/>
              <p:nvPr/>
            </p:nvSpPr>
            <p:spPr>
              <a:xfrm rot="19800000">
                <a:off x="6518573" y="4816656"/>
                <a:ext cx="45719" cy="672217"/>
              </a:xfrm>
              <a:custGeom>
                <a:avLst/>
                <a:gdLst>
                  <a:gd name="connsiteX0" fmla="*/ 47708 w 84817"/>
                  <a:gd name="connsiteY0" fmla="*/ 0 h 505231"/>
                  <a:gd name="connsiteX1" fmla="*/ 55659 w 84817"/>
                  <a:gd name="connsiteY1" fmla="*/ 23854 h 505231"/>
                  <a:gd name="connsiteX2" fmla="*/ 39757 w 84817"/>
                  <a:gd name="connsiteY2" fmla="*/ 47707 h 505231"/>
                  <a:gd name="connsiteX3" fmla="*/ 71562 w 84817"/>
                  <a:gd name="connsiteY3" fmla="*/ 79513 h 505231"/>
                  <a:gd name="connsiteX4" fmla="*/ 31805 w 84817"/>
                  <a:gd name="connsiteY4" fmla="*/ 119269 h 505231"/>
                  <a:gd name="connsiteX5" fmla="*/ 15903 w 84817"/>
                  <a:gd name="connsiteY5" fmla="*/ 143123 h 505231"/>
                  <a:gd name="connsiteX6" fmla="*/ 47708 w 84817"/>
                  <a:gd name="connsiteY6" fmla="*/ 174928 h 505231"/>
                  <a:gd name="connsiteX7" fmla="*/ 55659 w 84817"/>
                  <a:gd name="connsiteY7" fmla="*/ 198782 h 505231"/>
                  <a:gd name="connsiteX8" fmla="*/ 47708 w 84817"/>
                  <a:gd name="connsiteY8" fmla="*/ 222636 h 505231"/>
                  <a:gd name="connsiteX9" fmla="*/ 23854 w 84817"/>
                  <a:gd name="connsiteY9" fmla="*/ 230587 h 505231"/>
                  <a:gd name="connsiteX10" fmla="*/ 63610 w 84817"/>
                  <a:gd name="connsiteY10" fmla="*/ 294198 h 505231"/>
                  <a:gd name="connsiteX11" fmla="*/ 39757 w 84817"/>
                  <a:gd name="connsiteY11" fmla="*/ 310100 h 505231"/>
                  <a:gd name="connsiteX12" fmla="*/ 15903 w 84817"/>
                  <a:gd name="connsiteY12" fmla="*/ 318052 h 505231"/>
                  <a:gd name="connsiteX13" fmla="*/ 47708 w 84817"/>
                  <a:gd name="connsiteY13" fmla="*/ 381662 h 505231"/>
                  <a:gd name="connsiteX14" fmla="*/ 23854 w 84817"/>
                  <a:gd name="connsiteY14" fmla="*/ 397565 h 505231"/>
                  <a:gd name="connsiteX15" fmla="*/ 0 w 84817"/>
                  <a:gd name="connsiteY15" fmla="*/ 405516 h 505231"/>
                  <a:gd name="connsiteX16" fmla="*/ 47708 w 84817"/>
                  <a:gd name="connsiteY16" fmla="*/ 437321 h 505231"/>
                  <a:gd name="connsiteX17" fmla="*/ 39757 w 84817"/>
                  <a:gd name="connsiteY17" fmla="*/ 469127 h 505231"/>
                  <a:gd name="connsiteX18" fmla="*/ 15903 w 84817"/>
                  <a:gd name="connsiteY18" fmla="*/ 492980 h 5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4817" h="505231">
                    <a:moveTo>
                      <a:pt x="47708" y="0"/>
                    </a:moveTo>
                    <a:cubicBezTo>
                      <a:pt x="50358" y="7951"/>
                      <a:pt x="57037" y="15587"/>
                      <a:pt x="55659" y="23854"/>
                    </a:cubicBezTo>
                    <a:cubicBezTo>
                      <a:pt x="54088" y="33280"/>
                      <a:pt x="41328" y="38281"/>
                      <a:pt x="39757" y="47707"/>
                    </a:cubicBezTo>
                    <a:cubicBezTo>
                      <a:pt x="35293" y="74490"/>
                      <a:pt x="54822" y="73933"/>
                      <a:pt x="71562" y="79513"/>
                    </a:cubicBezTo>
                    <a:cubicBezTo>
                      <a:pt x="29151" y="143128"/>
                      <a:pt x="84817" y="66257"/>
                      <a:pt x="31805" y="119269"/>
                    </a:cubicBezTo>
                    <a:cubicBezTo>
                      <a:pt x="25048" y="126026"/>
                      <a:pt x="21204" y="135172"/>
                      <a:pt x="15903" y="143123"/>
                    </a:cubicBezTo>
                    <a:cubicBezTo>
                      <a:pt x="37106" y="206734"/>
                      <a:pt x="5301" y="132521"/>
                      <a:pt x="47708" y="174928"/>
                    </a:cubicBezTo>
                    <a:cubicBezTo>
                      <a:pt x="53635" y="180855"/>
                      <a:pt x="53009" y="190831"/>
                      <a:pt x="55659" y="198782"/>
                    </a:cubicBezTo>
                    <a:cubicBezTo>
                      <a:pt x="53009" y="206733"/>
                      <a:pt x="53635" y="216709"/>
                      <a:pt x="47708" y="222636"/>
                    </a:cubicBezTo>
                    <a:cubicBezTo>
                      <a:pt x="41781" y="228563"/>
                      <a:pt x="25039" y="222290"/>
                      <a:pt x="23854" y="230587"/>
                    </a:cubicBezTo>
                    <a:cubicBezTo>
                      <a:pt x="18095" y="270903"/>
                      <a:pt x="39882" y="278378"/>
                      <a:pt x="63610" y="294198"/>
                    </a:cubicBezTo>
                    <a:cubicBezTo>
                      <a:pt x="55659" y="299499"/>
                      <a:pt x="48304" y="305826"/>
                      <a:pt x="39757" y="310100"/>
                    </a:cubicBezTo>
                    <a:cubicBezTo>
                      <a:pt x="32260" y="313848"/>
                      <a:pt x="17281" y="309785"/>
                      <a:pt x="15903" y="318052"/>
                    </a:cubicBezTo>
                    <a:cubicBezTo>
                      <a:pt x="13309" y="333614"/>
                      <a:pt x="38648" y="368072"/>
                      <a:pt x="47708" y="381662"/>
                    </a:cubicBezTo>
                    <a:cubicBezTo>
                      <a:pt x="39757" y="386963"/>
                      <a:pt x="32401" y="393291"/>
                      <a:pt x="23854" y="397565"/>
                    </a:cubicBezTo>
                    <a:cubicBezTo>
                      <a:pt x="16357" y="401313"/>
                      <a:pt x="0" y="397135"/>
                      <a:pt x="0" y="405516"/>
                    </a:cubicBezTo>
                    <a:cubicBezTo>
                      <a:pt x="0" y="425370"/>
                      <a:pt x="35383" y="433213"/>
                      <a:pt x="47708" y="437321"/>
                    </a:cubicBezTo>
                    <a:cubicBezTo>
                      <a:pt x="45058" y="447923"/>
                      <a:pt x="46584" y="460593"/>
                      <a:pt x="39757" y="469127"/>
                    </a:cubicBezTo>
                    <a:cubicBezTo>
                      <a:pt x="10874" y="505231"/>
                      <a:pt x="15903" y="451952"/>
                      <a:pt x="15903" y="492980"/>
                    </a:cubicBezTo>
                  </a:path>
                </a:pathLst>
              </a:custGeom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任意多边形 149"/>
              <p:cNvSpPr/>
              <p:nvPr/>
            </p:nvSpPr>
            <p:spPr>
              <a:xfrm rot="20880000">
                <a:off x="6187481" y="4847607"/>
                <a:ext cx="45719" cy="672217"/>
              </a:xfrm>
              <a:custGeom>
                <a:avLst/>
                <a:gdLst>
                  <a:gd name="connsiteX0" fmla="*/ 47708 w 84817"/>
                  <a:gd name="connsiteY0" fmla="*/ 0 h 505231"/>
                  <a:gd name="connsiteX1" fmla="*/ 55659 w 84817"/>
                  <a:gd name="connsiteY1" fmla="*/ 23854 h 505231"/>
                  <a:gd name="connsiteX2" fmla="*/ 39757 w 84817"/>
                  <a:gd name="connsiteY2" fmla="*/ 47707 h 505231"/>
                  <a:gd name="connsiteX3" fmla="*/ 71562 w 84817"/>
                  <a:gd name="connsiteY3" fmla="*/ 79513 h 505231"/>
                  <a:gd name="connsiteX4" fmla="*/ 31805 w 84817"/>
                  <a:gd name="connsiteY4" fmla="*/ 119269 h 505231"/>
                  <a:gd name="connsiteX5" fmla="*/ 15903 w 84817"/>
                  <a:gd name="connsiteY5" fmla="*/ 143123 h 505231"/>
                  <a:gd name="connsiteX6" fmla="*/ 47708 w 84817"/>
                  <a:gd name="connsiteY6" fmla="*/ 174928 h 505231"/>
                  <a:gd name="connsiteX7" fmla="*/ 55659 w 84817"/>
                  <a:gd name="connsiteY7" fmla="*/ 198782 h 505231"/>
                  <a:gd name="connsiteX8" fmla="*/ 47708 w 84817"/>
                  <a:gd name="connsiteY8" fmla="*/ 222636 h 505231"/>
                  <a:gd name="connsiteX9" fmla="*/ 23854 w 84817"/>
                  <a:gd name="connsiteY9" fmla="*/ 230587 h 505231"/>
                  <a:gd name="connsiteX10" fmla="*/ 63610 w 84817"/>
                  <a:gd name="connsiteY10" fmla="*/ 294198 h 505231"/>
                  <a:gd name="connsiteX11" fmla="*/ 39757 w 84817"/>
                  <a:gd name="connsiteY11" fmla="*/ 310100 h 505231"/>
                  <a:gd name="connsiteX12" fmla="*/ 15903 w 84817"/>
                  <a:gd name="connsiteY12" fmla="*/ 318052 h 505231"/>
                  <a:gd name="connsiteX13" fmla="*/ 47708 w 84817"/>
                  <a:gd name="connsiteY13" fmla="*/ 381662 h 505231"/>
                  <a:gd name="connsiteX14" fmla="*/ 23854 w 84817"/>
                  <a:gd name="connsiteY14" fmla="*/ 397565 h 505231"/>
                  <a:gd name="connsiteX15" fmla="*/ 0 w 84817"/>
                  <a:gd name="connsiteY15" fmla="*/ 405516 h 505231"/>
                  <a:gd name="connsiteX16" fmla="*/ 47708 w 84817"/>
                  <a:gd name="connsiteY16" fmla="*/ 437321 h 505231"/>
                  <a:gd name="connsiteX17" fmla="*/ 39757 w 84817"/>
                  <a:gd name="connsiteY17" fmla="*/ 469127 h 505231"/>
                  <a:gd name="connsiteX18" fmla="*/ 15903 w 84817"/>
                  <a:gd name="connsiteY18" fmla="*/ 492980 h 5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4817" h="505231">
                    <a:moveTo>
                      <a:pt x="47708" y="0"/>
                    </a:moveTo>
                    <a:cubicBezTo>
                      <a:pt x="50358" y="7951"/>
                      <a:pt x="57037" y="15587"/>
                      <a:pt x="55659" y="23854"/>
                    </a:cubicBezTo>
                    <a:cubicBezTo>
                      <a:pt x="54088" y="33280"/>
                      <a:pt x="41328" y="38281"/>
                      <a:pt x="39757" y="47707"/>
                    </a:cubicBezTo>
                    <a:cubicBezTo>
                      <a:pt x="35293" y="74490"/>
                      <a:pt x="54822" y="73933"/>
                      <a:pt x="71562" y="79513"/>
                    </a:cubicBezTo>
                    <a:cubicBezTo>
                      <a:pt x="29151" y="143128"/>
                      <a:pt x="84817" y="66257"/>
                      <a:pt x="31805" y="119269"/>
                    </a:cubicBezTo>
                    <a:cubicBezTo>
                      <a:pt x="25048" y="126026"/>
                      <a:pt x="21204" y="135172"/>
                      <a:pt x="15903" y="143123"/>
                    </a:cubicBezTo>
                    <a:cubicBezTo>
                      <a:pt x="37106" y="206734"/>
                      <a:pt x="5301" y="132521"/>
                      <a:pt x="47708" y="174928"/>
                    </a:cubicBezTo>
                    <a:cubicBezTo>
                      <a:pt x="53635" y="180855"/>
                      <a:pt x="53009" y="190831"/>
                      <a:pt x="55659" y="198782"/>
                    </a:cubicBezTo>
                    <a:cubicBezTo>
                      <a:pt x="53009" y="206733"/>
                      <a:pt x="53635" y="216709"/>
                      <a:pt x="47708" y="222636"/>
                    </a:cubicBezTo>
                    <a:cubicBezTo>
                      <a:pt x="41781" y="228563"/>
                      <a:pt x="25039" y="222290"/>
                      <a:pt x="23854" y="230587"/>
                    </a:cubicBezTo>
                    <a:cubicBezTo>
                      <a:pt x="18095" y="270903"/>
                      <a:pt x="39882" y="278378"/>
                      <a:pt x="63610" y="294198"/>
                    </a:cubicBezTo>
                    <a:cubicBezTo>
                      <a:pt x="55659" y="299499"/>
                      <a:pt x="48304" y="305826"/>
                      <a:pt x="39757" y="310100"/>
                    </a:cubicBezTo>
                    <a:cubicBezTo>
                      <a:pt x="32260" y="313848"/>
                      <a:pt x="17281" y="309785"/>
                      <a:pt x="15903" y="318052"/>
                    </a:cubicBezTo>
                    <a:cubicBezTo>
                      <a:pt x="13309" y="333614"/>
                      <a:pt x="38648" y="368072"/>
                      <a:pt x="47708" y="381662"/>
                    </a:cubicBezTo>
                    <a:cubicBezTo>
                      <a:pt x="39757" y="386963"/>
                      <a:pt x="32401" y="393291"/>
                      <a:pt x="23854" y="397565"/>
                    </a:cubicBezTo>
                    <a:cubicBezTo>
                      <a:pt x="16357" y="401313"/>
                      <a:pt x="0" y="397135"/>
                      <a:pt x="0" y="405516"/>
                    </a:cubicBezTo>
                    <a:cubicBezTo>
                      <a:pt x="0" y="425370"/>
                      <a:pt x="35383" y="433213"/>
                      <a:pt x="47708" y="437321"/>
                    </a:cubicBezTo>
                    <a:cubicBezTo>
                      <a:pt x="45058" y="447923"/>
                      <a:pt x="46584" y="460593"/>
                      <a:pt x="39757" y="469127"/>
                    </a:cubicBezTo>
                    <a:cubicBezTo>
                      <a:pt x="10874" y="505231"/>
                      <a:pt x="15903" y="451952"/>
                      <a:pt x="15903" y="492980"/>
                    </a:cubicBezTo>
                  </a:path>
                </a:pathLst>
              </a:custGeom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任意多边形 149"/>
              <p:cNvSpPr/>
              <p:nvPr/>
            </p:nvSpPr>
            <p:spPr>
              <a:xfrm rot="19680000">
                <a:off x="6593892" y="4811965"/>
                <a:ext cx="45719" cy="672217"/>
              </a:xfrm>
              <a:custGeom>
                <a:avLst/>
                <a:gdLst>
                  <a:gd name="connsiteX0" fmla="*/ 47708 w 84817"/>
                  <a:gd name="connsiteY0" fmla="*/ 0 h 505231"/>
                  <a:gd name="connsiteX1" fmla="*/ 55659 w 84817"/>
                  <a:gd name="connsiteY1" fmla="*/ 23854 h 505231"/>
                  <a:gd name="connsiteX2" fmla="*/ 39757 w 84817"/>
                  <a:gd name="connsiteY2" fmla="*/ 47707 h 505231"/>
                  <a:gd name="connsiteX3" fmla="*/ 71562 w 84817"/>
                  <a:gd name="connsiteY3" fmla="*/ 79513 h 505231"/>
                  <a:gd name="connsiteX4" fmla="*/ 31805 w 84817"/>
                  <a:gd name="connsiteY4" fmla="*/ 119269 h 505231"/>
                  <a:gd name="connsiteX5" fmla="*/ 15903 w 84817"/>
                  <a:gd name="connsiteY5" fmla="*/ 143123 h 505231"/>
                  <a:gd name="connsiteX6" fmla="*/ 47708 w 84817"/>
                  <a:gd name="connsiteY6" fmla="*/ 174928 h 505231"/>
                  <a:gd name="connsiteX7" fmla="*/ 55659 w 84817"/>
                  <a:gd name="connsiteY7" fmla="*/ 198782 h 505231"/>
                  <a:gd name="connsiteX8" fmla="*/ 47708 w 84817"/>
                  <a:gd name="connsiteY8" fmla="*/ 222636 h 505231"/>
                  <a:gd name="connsiteX9" fmla="*/ 23854 w 84817"/>
                  <a:gd name="connsiteY9" fmla="*/ 230587 h 505231"/>
                  <a:gd name="connsiteX10" fmla="*/ 63610 w 84817"/>
                  <a:gd name="connsiteY10" fmla="*/ 294198 h 505231"/>
                  <a:gd name="connsiteX11" fmla="*/ 39757 w 84817"/>
                  <a:gd name="connsiteY11" fmla="*/ 310100 h 505231"/>
                  <a:gd name="connsiteX12" fmla="*/ 15903 w 84817"/>
                  <a:gd name="connsiteY12" fmla="*/ 318052 h 505231"/>
                  <a:gd name="connsiteX13" fmla="*/ 47708 w 84817"/>
                  <a:gd name="connsiteY13" fmla="*/ 381662 h 505231"/>
                  <a:gd name="connsiteX14" fmla="*/ 23854 w 84817"/>
                  <a:gd name="connsiteY14" fmla="*/ 397565 h 505231"/>
                  <a:gd name="connsiteX15" fmla="*/ 0 w 84817"/>
                  <a:gd name="connsiteY15" fmla="*/ 405516 h 505231"/>
                  <a:gd name="connsiteX16" fmla="*/ 47708 w 84817"/>
                  <a:gd name="connsiteY16" fmla="*/ 437321 h 505231"/>
                  <a:gd name="connsiteX17" fmla="*/ 39757 w 84817"/>
                  <a:gd name="connsiteY17" fmla="*/ 469127 h 505231"/>
                  <a:gd name="connsiteX18" fmla="*/ 15903 w 84817"/>
                  <a:gd name="connsiteY18" fmla="*/ 492980 h 5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4817" h="505231">
                    <a:moveTo>
                      <a:pt x="47708" y="0"/>
                    </a:moveTo>
                    <a:cubicBezTo>
                      <a:pt x="50358" y="7951"/>
                      <a:pt x="57037" y="15587"/>
                      <a:pt x="55659" y="23854"/>
                    </a:cubicBezTo>
                    <a:cubicBezTo>
                      <a:pt x="54088" y="33280"/>
                      <a:pt x="41328" y="38281"/>
                      <a:pt x="39757" y="47707"/>
                    </a:cubicBezTo>
                    <a:cubicBezTo>
                      <a:pt x="35293" y="74490"/>
                      <a:pt x="54822" y="73933"/>
                      <a:pt x="71562" y="79513"/>
                    </a:cubicBezTo>
                    <a:cubicBezTo>
                      <a:pt x="29151" y="143128"/>
                      <a:pt x="84817" y="66257"/>
                      <a:pt x="31805" y="119269"/>
                    </a:cubicBezTo>
                    <a:cubicBezTo>
                      <a:pt x="25048" y="126026"/>
                      <a:pt x="21204" y="135172"/>
                      <a:pt x="15903" y="143123"/>
                    </a:cubicBezTo>
                    <a:cubicBezTo>
                      <a:pt x="37106" y="206734"/>
                      <a:pt x="5301" y="132521"/>
                      <a:pt x="47708" y="174928"/>
                    </a:cubicBezTo>
                    <a:cubicBezTo>
                      <a:pt x="53635" y="180855"/>
                      <a:pt x="53009" y="190831"/>
                      <a:pt x="55659" y="198782"/>
                    </a:cubicBezTo>
                    <a:cubicBezTo>
                      <a:pt x="53009" y="206733"/>
                      <a:pt x="53635" y="216709"/>
                      <a:pt x="47708" y="222636"/>
                    </a:cubicBezTo>
                    <a:cubicBezTo>
                      <a:pt x="41781" y="228563"/>
                      <a:pt x="25039" y="222290"/>
                      <a:pt x="23854" y="230587"/>
                    </a:cubicBezTo>
                    <a:cubicBezTo>
                      <a:pt x="18095" y="270903"/>
                      <a:pt x="39882" y="278378"/>
                      <a:pt x="63610" y="294198"/>
                    </a:cubicBezTo>
                    <a:cubicBezTo>
                      <a:pt x="55659" y="299499"/>
                      <a:pt x="48304" y="305826"/>
                      <a:pt x="39757" y="310100"/>
                    </a:cubicBezTo>
                    <a:cubicBezTo>
                      <a:pt x="32260" y="313848"/>
                      <a:pt x="17281" y="309785"/>
                      <a:pt x="15903" y="318052"/>
                    </a:cubicBezTo>
                    <a:cubicBezTo>
                      <a:pt x="13309" y="333614"/>
                      <a:pt x="38648" y="368072"/>
                      <a:pt x="47708" y="381662"/>
                    </a:cubicBezTo>
                    <a:cubicBezTo>
                      <a:pt x="39757" y="386963"/>
                      <a:pt x="32401" y="393291"/>
                      <a:pt x="23854" y="397565"/>
                    </a:cubicBezTo>
                    <a:cubicBezTo>
                      <a:pt x="16357" y="401313"/>
                      <a:pt x="0" y="397135"/>
                      <a:pt x="0" y="405516"/>
                    </a:cubicBezTo>
                    <a:cubicBezTo>
                      <a:pt x="0" y="425370"/>
                      <a:pt x="35383" y="433213"/>
                      <a:pt x="47708" y="437321"/>
                    </a:cubicBezTo>
                    <a:cubicBezTo>
                      <a:pt x="45058" y="447923"/>
                      <a:pt x="46584" y="460593"/>
                      <a:pt x="39757" y="469127"/>
                    </a:cubicBezTo>
                    <a:cubicBezTo>
                      <a:pt x="10874" y="505231"/>
                      <a:pt x="15903" y="451952"/>
                      <a:pt x="15903" y="492980"/>
                    </a:cubicBezTo>
                  </a:path>
                </a:pathLst>
              </a:custGeom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任意多边形 149"/>
              <p:cNvSpPr/>
              <p:nvPr/>
            </p:nvSpPr>
            <p:spPr>
              <a:xfrm rot="19560000">
                <a:off x="6628250" y="4824481"/>
                <a:ext cx="45719" cy="672217"/>
              </a:xfrm>
              <a:custGeom>
                <a:avLst/>
                <a:gdLst>
                  <a:gd name="connsiteX0" fmla="*/ 47708 w 84817"/>
                  <a:gd name="connsiteY0" fmla="*/ 0 h 505231"/>
                  <a:gd name="connsiteX1" fmla="*/ 55659 w 84817"/>
                  <a:gd name="connsiteY1" fmla="*/ 23854 h 505231"/>
                  <a:gd name="connsiteX2" fmla="*/ 39757 w 84817"/>
                  <a:gd name="connsiteY2" fmla="*/ 47707 h 505231"/>
                  <a:gd name="connsiteX3" fmla="*/ 71562 w 84817"/>
                  <a:gd name="connsiteY3" fmla="*/ 79513 h 505231"/>
                  <a:gd name="connsiteX4" fmla="*/ 31805 w 84817"/>
                  <a:gd name="connsiteY4" fmla="*/ 119269 h 505231"/>
                  <a:gd name="connsiteX5" fmla="*/ 15903 w 84817"/>
                  <a:gd name="connsiteY5" fmla="*/ 143123 h 505231"/>
                  <a:gd name="connsiteX6" fmla="*/ 47708 w 84817"/>
                  <a:gd name="connsiteY6" fmla="*/ 174928 h 505231"/>
                  <a:gd name="connsiteX7" fmla="*/ 55659 w 84817"/>
                  <a:gd name="connsiteY7" fmla="*/ 198782 h 505231"/>
                  <a:gd name="connsiteX8" fmla="*/ 47708 w 84817"/>
                  <a:gd name="connsiteY8" fmla="*/ 222636 h 505231"/>
                  <a:gd name="connsiteX9" fmla="*/ 23854 w 84817"/>
                  <a:gd name="connsiteY9" fmla="*/ 230587 h 505231"/>
                  <a:gd name="connsiteX10" fmla="*/ 63610 w 84817"/>
                  <a:gd name="connsiteY10" fmla="*/ 294198 h 505231"/>
                  <a:gd name="connsiteX11" fmla="*/ 39757 w 84817"/>
                  <a:gd name="connsiteY11" fmla="*/ 310100 h 505231"/>
                  <a:gd name="connsiteX12" fmla="*/ 15903 w 84817"/>
                  <a:gd name="connsiteY12" fmla="*/ 318052 h 505231"/>
                  <a:gd name="connsiteX13" fmla="*/ 47708 w 84817"/>
                  <a:gd name="connsiteY13" fmla="*/ 381662 h 505231"/>
                  <a:gd name="connsiteX14" fmla="*/ 23854 w 84817"/>
                  <a:gd name="connsiteY14" fmla="*/ 397565 h 505231"/>
                  <a:gd name="connsiteX15" fmla="*/ 0 w 84817"/>
                  <a:gd name="connsiteY15" fmla="*/ 405516 h 505231"/>
                  <a:gd name="connsiteX16" fmla="*/ 47708 w 84817"/>
                  <a:gd name="connsiteY16" fmla="*/ 437321 h 505231"/>
                  <a:gd name="connsiteX17" fmla="*/ 39757 w 84817"/>
                  <a:gd name="connsiteY17" fmla="*/ 469127 h 505231"/>
                  <a:gd name="connsiteX18" fmla="*/ 15903 w 84817"/>
                  <a:gd name="connsiteY18" fmla="*/ 492980 h 5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4817" h="505231">
                    <a:moveTo>
                      <a:pt x="47708" y="0"/>
                    </a:moveTo>
                    <a:cubicBezTo>
                      <a:pt x="50358" y="7951"/>
                      <a:pt x="57037" y="15587"/>
                      <a:pt x="55659" y="23854"/>
                    </a:cubicBezTo>
                    <a:cubicBezTo>
                      <a:pt x="54088" y="33280"/>
                      <a:pt x="41328" y="38281"/>
                      <a:pt x="39757" y="47707"/>
                    </a:cubicBezTo>
                    <a:cubicBezTo>
                      <a:pt x="35293" y="74490"/>
                      <a:pt x="54822" y="73933"/>
                      <a:pt x="71562" y="79513"/>
                    </a:cubicBezTo>
                    <a:cubicBezTo>
                      <a:pt x="29151" y="143128"/>
                      <a:pt x="84817" y="66257"/>
                      <a:pt x="31805" y="119269"/>
                    </a:cubicBezTo>
                    <a:cubicBezTo>
                      <a:pt x="25048" y="126026"/>
                      <a:pt x="21204" y="135172"/>
                      <a:pt x="15903" y="143123"/>
                    </a:cubicBezTo>
                    <a:cubicBezTo>
                      <a:pt x="37106" y="206734"/>
                      <a:pt x="5301" y="132521"/>
                      <a:pt x="47708" y="174928"/>
                    </a:cubicBezTo>
                    <a:cubicBezTo>
                      <a:pt x="53635" y="180855"/>
                      <a:pt x="53009" y="190831"/>
                      <a:pt x="55659" y="198782"/>
                    </a:cubicBezTo>
                    <a:cubicBezTo>
                      <a:pt x="53009" y="206733"/>
                      <a:pt x="53635" y="216709"/>
                      <a:pt x="47708" y="222636"/>
                    </a:cubicBezTo>
                    <a:cubicBezTo>
                      <a:pt x="41781" y="228563"/>
                      <a:pt x="25039" y="222290"/>
                      <a:pt x="23854" y="230587"/>
                    </a:cubicBezTo>
                    <a:cubicBezTo>
                      <a:pt x="18095" y="270903"/>
                      <a:pt x="39882" y="278378"/>
                      <a:pt x="63610" y="294198"/>
                    </a:cubicBezTo>
                    <a:cubicBezTo>
                      <a:pt x="55659" y="299499"/>
                      <a:pt x="48304" y="305826"/>
                      <a:pt x="39757" y="310100"/>
                    </a:cubicBezTo>
                    <a:cubicBezTo>
                      <a:pt x="32260" y="313848"/>
                      <a:pt x="17281" y="309785"/>
                      <a:pt x="15903" y="318052"/>
                    </a:cubicBezTo>
                    <a:cubicBezTo>
                      <a:pt x="13309" y="333614"/>
                      <a:pt x="38648" y="368072"/>
                      <a:pt x="47708" y="381662"/>
                    </a:cubicBezTo>
                    <a:cubicBezTo>
                      <a:pt x="39757" y="386963"/>
                      <a:pt x="32401" y="393291"/>
                      <a:pt x="23854" y="397565"/>
                    </a:cubicBezTo>
                    <a:cubicBezTo>
                      <a:pt x="16357" y="401313"/>
                      <a:pt x="0" y="397135"/>
                      <a:pt x="0" y="405516"/>
                    </a:cubicBezTo>
                    <a:cubicBezTo>
                      <a:pt x="0" y="425370"/>
                      <a:pt x="35383" y="433213"/>
                      <a:pt x="47708" y="437321"/>
                    </a:cubicBezTo>
                    <a:cubicBezTo>
                      <a:pt x="45058" y="447923"/>
                      <a:pt x="46584" y="460593"/>
                      <a:pt x="39757" y="469127"/>
                    </a:cubicBezTo>
                    <a:cubicBezTo>
                      <a:pt x="10874" y="505231"/>
                      <a:pt x="15903" y="451952"/>
                      <a:pt x="15903" y="492980"/>
                    </a:cubicBezTo>
                  </a:path>
                </a:pathLst>
              </a:custGeom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任意多边形 149"/>
              <p:cNvSpPr/>
              <p:nvPr/>
            </p:nvSpPr>
            <p:spPr>
              <a:xfrm rot="19560000">
                <a:off x="6700932" y="4824481"/>
                <a:ext cx="45719" cy="672217"/>
              </a:xfrm>
              <a:custGeom>
                <a:avLst/>
                <a:gdLst>
                  <a:gd name="connsiteX0" fmla="*/ 47708 w 84817"/>
                  <a:gd name="connsiteY0" fmla="*/ 0 h 505231"/>
                  <a:gd name="connsiteX1" fmla="*/ 55659 w 84817"/>
                  <a:gd name="connsiteY1" fmla="*/ 23854 h 505231"/>
                  <a:gd name="connsiteX2" fmla="*/ 39757 w 84817"/>
                  <a:gd name="connsiteY2" fmla="*/ 47707 h 505231"/>
                  <a:gd name="connsiteX3" fmla="*/ 71562 w 84817"/>
                  <a:gd name="connsiteY3" fmla="*/ 79513 h 505231"/>
                  <a:gd name="connsiteX4" fmla="*/ 31805 w 84817"/>
                  <a:gd name="connsiteY4" fmla="*/ 119269 h 505231"/>
                  <a:gd name="connsiteX5" fmla="*/ 15903 w 84817"/>
                  <a:gd name="connsiteY5" fmla="*/ 143123 h 505231"/>
                  <a:gd name="connsiteX6" fmla="*/ 47708 w 84817"/>
                  <a:gd name="connsiteY6" fmla="*/ 174928 h 505231"/>
                  <a:gd name="connsiteX7" fmla="*/ 55659 w 84817"/>
                  <a:gd name="connsiteY7" fmla="*/ 198782 h 505231"/>
                  <a:gd name="connsiteX8" fmla="*/ 47708 w 84817"/>
                  <a:gd name="connsiteY8" fmla="*/ 222636 h 505231"/>
                  <a:gd name="connsiteX9" fmla="*/ 23854 w 84817"/>
                  <a:gd name="connsiteY9" fmla="*/ 230587 h 505231"/>
                  <a:gd name="connsiteX10" fmla="*/ 63610 w 84817"/>
                  <a:gd name="connsiteY10" fmla="*/ 294198 h 505231"/>
                  <a:gd name="connsiteX11" fmla="*/ 39757 w 84817"/>
                  <a:gd name="connsiteY11" fmla="*/ 310100 h 505231"/>
                  <a:gd name="connsiteX12" fmla="*/ 15903 w 84817"/>
                  <a:gd name="connsiteY12" fmla="*/ 318052 h 505231"/>
                  <a:gd name="connsiteX13" fmla="*/ 47708 w 84817"/>
                  <a:gd name="connsiteY13" fmla="*/ 381662 h 505231"/>
                  <a:gd name="connsiteX14" fmla="*/ 23854 w 84817"/>
                  <a:gd name="connsiteY14" fmla="*/ 397565 h 505231"/>
                  <a:gd name="connsiteX15" fmla="*/ 0 w 84817"/>
                  <a:gd name="connsiteY15" fmla="*/ 405516 h 505231"/>
                  <a:gd name="connsiteX16" fmla="*/ 47708 w 84817"/>
                  <a:gd name="connsiteY16" fmla="*/ 437321 h 505231"/>
                  <a:gd name="connsiteX17" fmla="*/ 39757 w 84817"/>
                  <a:gd name="connsiteY17" fmla="*/ 469127 h 505231"/>
                  <a:gd name="connsiteX18" fmla="*/ 15903 w 84817"/>
                  <a:gd name="connsiteY18" fmla="*/ 492980 h 5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4817" h="505231">
                    <a:moveTo>
                      <a:pt x="47708" y="0"/>
                    </a:moveTo>
                    <a:cubicBezTo>
                      <a:pt x="50358" y="7951"/>
                      <a:pt x="57037" y="15587"/>
                      <a:pt x="55659" y="23854"/>
                    </a:cubicBezTo>
                    <a:cubicBezTo>
                      <a:pt x="54088" y="33280"/>
                      <a:pt x="41328" y="38281"/>
                      <a:pt x="39757" y="47707"/>
                    </a:cubicBezTo>
                    <a:cubicBezTo>
                      <a:pt x="35293" y="74490"/>
                      <a:pt x="54822" y="73933"/>
                      <a:pt x="71562" y="79513"/>
                    </a:cubicBezTo>
                    <a:cubicBezTo>
                      <a:pt x="29151" y="143128"/>
                      <a:pt x="84817" y="66257"/>
                      <a:pt x="31805" y="119269"/>
                    </a:cubicBezTo>
                    <a:cubicBezTo>
                      <a:pt x="25048" y="126026"/>
                      <a:pt x="21204" y="135172"/>
                      <a:pt x="15903" y="143123"/>
                    </a:cubicBezTo>
                    <a:cubicBezTo>
                      <a:pt x="37106" y="206734"/>
                      <a:pt x="5301" y="132521"/>
                      <a:pt x="47708" y="174928"/>
                    </a:cubicBezTo>
                    <a:cubicBezTo>
                      <a:pt x="53635" y="180855"/>
                      <a:pt x="53009" y="190831"/>
                      <a:pt x="55659" y="198782"/>
                    </a:cubicBezTo>
                    <a:cubicBezTo>
                      <a:pt x="53009" y="206733"/>
                      <a:pt x="53635" y="216709"/>
                      <a:pt x="47708" y="222636"/>
                    </a:cubicBezTo>
                    <a:cubicBezTo>
                      <a:pt x="41781" y="228563"/>
                      <a:pt x="25039" y="222290"/>
                      <a:pt x="23854" y="230587"/>
                    </a:cubicBezTo>
                    <a:cubicBezTo>
                      <a:pt x="18095" y="270903"/>
                      <a:pt x="39882" y="278378"/>
                      <a:pt x="63610" y="294198"/>
                    </a:cubicBezTo>
                    <a:cubicBezTo>
                      <a:pt x="55659" y="299499"/>
                      <a:pt x="48304" y="305826"/>
                      <a:pt x="39757" y="310100"/>
                    </a:cubicBezTo>
                    <a:cubicBezTo>
                      <a:pt x="32260" y="313848"/>
                      <a:pt x="17281" y="309785"/>
                      <a:pt x="15903" y="318052"/>
                    </a:cubicBezTo>
                    <a:cubicBezTo>
                      <a:pt x="13309" y="333614"/>
                      <a:pt x="38648" y="368072"/>
                      <a:pt x="47708" y="381662"/>
                    </a:cubicBezTo>
                    <a:cubicBezTo>
                      <a:pt x="39757" y="386963"/>
                      <a:pt x="32401" y="393291"/>
                      <a:pt x="23854" y="397565"/>
                    </a:cubicBezTo>
                    <a:cubicBezTo>
                      <a:pt x="16357" y="401313"/>
                      <a:pt x="0" y="397135"/>
                      <a:pt x="0" y="405516"/>
                    </a:cubicBezTo>
                    <a:cubicBezTo>
                      <a:pt x="0" y="425370"/>
                      <a:pt x="35383" y="433213"/>
                      <a:pt x="47708" y="437321"/>
                    </a:cubicBezTo>
                    <a:cubicBezTo>
                      <a:pt x="45058" y="447923"/>
                      <a:pt x="46584" y="460593"/>
                      <a:pt x="39757" y="469127"/>
                    </a:cubicBezTo>
                    <a:cubicBezTo>
                      <a:pt x="10874" y="505231"/>
                      <a:pt x="15903" y="451952"/>
                      <a:pt x="15903" y="492980"/>
                    </a:cubicBezTo>
                  </a:path>
                </a:pathLst>
              </a:custGeom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任意多边形 149"/>
              <p:cNvSpPr/>
              <p:nvPr/>
            </p:nvSpPr>
            <p:spPr>
              <a:xfrm rot="19440000">
                <a:off x="6779171" y="4813141"/>
                <a:ext cx="45719" cy="672217"/>
              </a:xfrm>
              <a:custGeom>
                <a:avLst/>
                <a:gdLst>
                  <a:gd name="connsiteX0" fmla="*/ 47708 w 84817"/>
                  <a:gd name="connsiteY0" fmla="*/ 0 h 505231"/>
                  <a:gd name="connsiteX1" fmla="*/ 55659 w 84817"/>
                  <a:gd name="connsiteY1" fmla="*/ 23854 h 505231"/>
                  <a:gd name="connsiteX2" fmla="*/ 39757 w 84817"/>
                  <a:gd name="connsiteY2" fmla="*/ 47707 h 505231"/>
                  <a:gd name="connsiteX3" fmla="*/ 71562 w 84817"/>
                  <a:gd name="connsiteY3" fmla="*/ 79513 h 505231"/>
                  <a:gd name="connsiteX4" fmla="*/ 31805 w 84817"/>
                  <a:gd name="connsiteY4" fmla="*/ 119269 h 505231"/>
                  <a:gd name="connsiteX5" fmla="*/ 15903 w 84817"/>
                  <a:gd name="connsiteY5" fmla="*/ 143123 h 505231"/>
                  <a:gd name="connsiteX6" fmla="*/ 47708 w 84817"/>
                  <a:gd name="connsiteY6" fmla="*/ 174928 h 505231"/>
                  <a:gd name="connsiteX7" fmla="*/ 55659 w 84817"/>
                  <a:gd name="connsiteY7" fmla="*/ 198782 h 505231"/>
                  <a:gd name="connsiteX8" fmla="*/ 47708 w 84817"/>
                  <a:gd name="connsiteY8" fmla="*/ 222636 h 505231"/>
                  <a:gd name="connsiteX9" fmla="*/ 23854 w 84817"/>
                  <a:gd name="connsiteY9" fmla="*/ 230587 h 505231"/>
                  <a:gd name="connsiteX10" fmla="*/ 63610 w 84817"/>
                  <a:gd name="connsiteY10" fmla="*/ 294198 h 505231"/>
                  <a:gd name="connsiteX11" fmla="*/ 39757 w 84817"/>
                  <a:gd name="connsiteY11" fmla="*/ 310100 h 505231"/>
                  <a:gd name="connsiteX12" fmla="*/ 15903 w 84817"/>
                  <a:gd name="connsiteY12" fmla="*/ 318052 h 505231"/>
                  <a:gd name="connsiteX13" fmla="*/ 47708 w 84817"/>
                  <a:gd name="connsiteY13" fmla="*/ 381662 h 505231"/>
                  <a:gd name="connsiteX14" fmla="*/ 23854 w 84817"/>
                  <a:gd name="connsiteY14" fmla="*/ 397565 h 505231"/>
                  <a:gd name="connsiteX15" fmla="*/ 0 w 84817"/>
                  <a:gd name="connsiteY15" fmla="*/ 405516 h 505231"/>
                  <a:gd name="connsiteX16" fmla="*/ 47708 w 84817"/>
                  <a:gd name="connsiteY16" fmla="*/ 437321 h 505231"/>
                  <a:gd name="connsiteX17" fmla="*/ 39757 w 84817"/>
                  <a:gd name="connsiteY17" fmla="*/ 469127 h 505231"/>
                  <a:gd name="connsiteX18" fmla="*/ 15903 w 84817"/>
                  <a:gd name="connsiteY18" fmla="*/ 492980 h 5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4817" h="505231">
                    <a:moveTo>
                      <a:pt x="47708" y="0"/>
                    </a:moveTo>
                    <a:cubicBezTo>
                      <a:pt x="50358" y="7951"/>
                      <a:pt x="57037" y="15587"/>
                      <a:pt x="55659" y="23854"/>
                    </a:cubicBezTo>
                    <a:cubicBezTo>
                      <a:pt x="54088" y="33280"/>
                      <a:pt x="41328" y="38281"/>
                      <a:pt x="39757" y="47707"/>
                    </a:cubicBezTo>
                    <a:cubicBezTo>
                      <a:pt x="35293" y="74490"/>
                      <a:pt x="54822" y="73933"/>
                      <a:pt x="71562" y="79513"/>
                    </a:cubicBezTo>
                    <a:cubicBezTo>
                      <a:pt x="29151" y="143128"/>
                      <a:pt x="84817" y="66257"/>
                      <a:pt x="31805" y="119269"/>
                    </a:cubicBezTo>
                    <a:cubicBezTo>
                      <a:pt x="25048" y="126026"/>
                      <a:pt x="21204" y="135172"/>
                      <a:pt x="15903" y="143123"/>
                    </a:cubicBezTo>
                    <a:cubicBezTo>
                      <a:pt x="37106" y="206734"/>
                      <a:pt x="5301" y="132521"/>
                      <a:pt x="47708" y="174928"/>
                    </a:cubicBezTo>
                    <a:cubicBezTo>
                      <a:pt x="53635" y="180855"/>
                      <a:pt x="53009" y="190831"/>
                      <a:pt x="55659" y="198782"/>
                    </a:cubicBezTo>
                    <a:cubicBezTo>
                      <a:pt x="53009" y="206733"/>
                      <a:pt x="53635" y="216709"/>
                      <a:pt x="47708" y="222636"/>
                    </a:cubicBezTo>
                    <a:cubicBezTo>
                      <a:pt x="41781" y="228563"/>
                      <a:pt x="25039" y="222290"/>
                      <a:pt x="23854" y="230587"/>
                    </a:cubicBezTo>
                    <a:cubicBezTo>
                      <a:pt x="18095" y="270903"/>
                      <a:pt x="39882" y="278378"/>
                      <a:pt x="63610" y="294198"/>
                    </a:cubicBezTo>
                    <a:cubicBezTo>
                      <a:pt x="55659" y="299499"/>
                      <a:pt x="48304" y="305826"/>
                      <a:pt x="39757" y="310100"/>
                    </a:cubicBezTo>
                    <a:cubicBezTo>
                      <a:pt x="32260" y="313848"/>
                      <a:pt x="17281" y="309785"/>
                      <a:pt x="15903" y="318052"/>
                    </a:cubicBezTo>
                    <a:cubicBezTo>
                      <a:pt x="13309" y="333614"/>
                      <a:pt x="38648" y="368072"/>
                      <a:pt x="47708" y="381662"/>
                    </a:cubicBezTo>
                    <a:cubicBezTo>
                      <a:pt x="39757" y="386963"/>
                      <a:pt x="32401" y="393291"/>
                      <a:pt x="23854" y="397565"/>
                    </a:cubicBezTo>
                    <a:cubicBezTo>
                      <a:pt x="16357" y="401313"/>
                      <a:pt x="0" y="397135"/>
                      <a:pt x="0" y="405516"/>
                    </a:cubicBezTo>
                    <a:cubicBezTo>
                      <a:pt x="0" y="425370"/>
                      <a:pt x="35383" y="433213"/>
                      <a:pt x="47708" y="437321"/>
                    </a:cubicBezTo>
                    <a:cubicBezTo>
                      <a:pt x="45058" y="447923"/>
                      <a:pt x="46584" y="460593"/>
                      <a:pt x="39757" y="469127"/>
                    </a:cubicBezTo>
                    <a:cubicBezTo>
                      <a:pt x="10874" y="505231"/>
                      <a:pt x="15903" y="451952"/>
                      <a:pt x="15903" y="492980"/>
                    </a:cubicBezTo>
                  </a:path>
                </a:pathLst>
              </a:custGeom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任意多边形 149"/>
              <p:cNvSpPr/>
              <p:nvPr/>
            </p:nvSpPr>
            <p:spPr>
              <a:xfrm rot="19560000">
                <a:off x="6556242" y="4817686"/>
                <a:ext cx="45719" cy="672217"/>
              </a:xfrm>
              <a:custGeom>
                <a:avLst/>
                <a:gdLst>
                  <a:gd name="connsiteX0" fmla="*/ 47708 w 84817"/>
                  <a:gd name="connsiteY0" fmla="*/ 0 h 505231"/>
                  <a:gd name="connsiteX1" fmla="*/ 55659 w 84817"/>
                  <a:gd name="connsiteY1" fmla="*/ 23854 h 505231"/>
                  <a:gd name="connsiteX2" fmla="*/ 39757 w 84817"/>
                  <a:gd name="connsiteY2" fmla="*/ 47707 h 505231"/>
                  <a:gd name="connsiteX3" fmla="*/ 71562 w 84817"/>
                  <a:gd name="connsiteY3" fmla="*/ 79513 h 505231"/>
                  <a:gd name="connsiteX4" fmla="*/ 31805 w 84817"/>
                  <a:gd name="connsiteY4" fmla="*/ 119269 h 505231"/>
                  <a:gd name="connsiteX5" fmla="*/ 15903 w 84817"/>
                  <a:gd name="connsiteY5" fmla="*/ 143123 h 505231"/>
                  <a:gd name="connsiteX6" fmla="*/ 47708 w 84817"/>
                  <a:gd name="connsiteY6" fmla="*/ 174928 h 505231"/>
                  <a:gd name="connsiteX7" fmla="*/ 55659 w 84817"/>
                  <a:gd name="connsiteY7" fmla="*/ 198782 h 505231"/>
                  <a:gd name="connsiteX8" fmla="*/ 47708 w 84817"/>
                  <a:gd name="connsiteY8" fmla="*/ 222636 h 505231"/>
                  <a:gd name="connsiteX9" fmla="*/ 23854 w 84817"/>
                  <a:gd name="connsiteY9" fmla="*/ 230587 h 505231"/>
                  <a:gd name="connsiteX10" fmla="*/ 63610 w 84817"/>
                  <a:gd name="connsiteY10" fmla="*/ 294198 h 505231"/>
                  <a:gd name="connsiteX11" fmla="*/ 39757 w 84817"/>
                  <a:gd name="connsiteY11" fmla="*/ 310100 h 505231"/>
                  <a:gd name="connsiteX12" fmla="*/ 15903 w 84817"/>
                  <a:gd name="connsiteY12" fmla="*/ 318052 h 505231"/>
                  <a:gd name="connsiteX13" fmla="*/ 47708 w 84817"/>
                  <a:gd name="connsiteY13" fmla="*/ 381662 h 505231"/>
                  <a:gd name="connsiteX14" fmla="*/ 23854 w 84817"/>
                  <a:gd name="connsiteY14" fmla="*/ 397565 h 505231"/>
                  <a:gd name="connsiteX15" fmla="*/ 0 w 84817"/>
                  <a:gd name="connsiteY15" fmla="*/ 405516 h 505231"/>
                  <a:gd name="connsiteX16" fmla="*/ 47708 w 84817"/>
                  <a:gd name="connsiteY16" fmla="*/ 437321 h 505231"/>
                  <a:gd name="connsiteX17" fmla="*/ 39757 w 84817"/>
                  <a:gd name="connsiteY17" fmla="*/ 469127 h 505231"/>
                  <a:gd name="connsiteX18" fmla="*/ 15903 w 84817"/>
                  <a:gd name="connsiteY18" fmla="*/ 492980 h 5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4817" h="505231">
                    <a:moveTo>
                      <a:pt x="47708" y="0"/>
                    </a:moveTo>
                    <a:cubicBezTo>
                      <a:pt x="50358" y="7951"/>
                      <a:pt x="57037" y="15587"/>
                      <a:pt x="55659" y="23854"/>
                    </a:cubicBezTo>
                    <a:cubicBezTo>
                      <a:pt x="54088" y="33280"/>
                      <a:pt x="41328" y="38281"/>
                      <a:pt x="39757" y="47707"/>
                    </a:cubicBezTo>
                    <a:cubicBezTo>
                      <a:pt x="35293" y="74490"/>
                      <a:pt x="54822" y="73933"/>
                      <a:pt x="71562" y="79513"/>
                    </a:cubicBezTo>
                    <a:cubicBezTo>
                      <a:pt x="29151" y="143128"/>
                      <a:pt x="84817" y="66257"/>
                      <a:pt x="31805" y="119269"/>
                    </a:cubicBezTo>
                    <a:cubicBezTo>
                      <a:pt x="25048" y="126026"/>
                      <a:pt x="21204" y="135172"/>
                      <a:pt x="15903" y="143123"/>
                    </a:cubicBezTo>
                    <a:cubicBezTo>
                      <a:pt x="37106" y="206734"/>
                      <a:pt x="5301" y="132521"/>
                      <a:pt x="47708" y="174928"/>
                    </a:cubicBezTo>
                    <a:cubicBezTo>
                      <a:pt x="53635" y="180855"/>
                      <a:pt x="53009" y="190831"/>
                      <a:pt x="55659" y="198782"/>
                    </a:cubicBezTo>
                    <a:cubicBezTo>
                      <a:pt x="53009" y="206733"/>
                      <a:pt x="53635" y="216709"/>
                      <a:pt x="47708" y="222636"/>
                    </a:cubicBezTo>
                    <a:cubicBezTo>
                      <a:pt x="41781" y="228563"/>
                      <a:pt x="25039" y="222290"/>
                      <a:pt x="23854" y="230587"/>
                    </a:cubicBezTo>
                    <a:cubicBezTo>
                      <a:pt x="18095" y="270903"/>
                      <a:pt x="39882" y="278378"/>
                      <a:pt x="63610" y="294198"/>
                    </a:cubicBezTo>
                    <a:cubicBezTo>
                      <a:pt x="55659" y="299499"/>
                      <a:pt x="48304" y="305826"/>
                      <a:pt x="39757" y="310100"/>
                    </a:cubicBezTo>
                    <a:cubicBezTo>
                      <a:pt x="32260" y="313848"/>
                      <a:pt x="17281" y="309785"/>
                      <a:pt x="15903" y="318052"/>
                    </a:cubicBezTo>
                    <a:cubicBezTo>
                      <a:pt x="13309" y="333614"/>
                      <a:pt x="38648" y="368072"/>
                      <a:pt x="47708" y="381662"/>
                    </a:cubicBezTo>
                    <a:cubicBezTo>
                      <a:pt x="39757" y="386963"/>
                      <a:pt x="32401" y="393291"/>
                      <a:pt x="23854" y="397565"/>
                    </a:cubicBezTo>
                    <a:cubicBezTo>
                      <a:pt x="16357" y="401313"/>
                      <a:pt x="0" y="397135"/>
                      <a:pt x="0" y="405516"/>
                    </a:cubicBezTo>
                    <a:cubicBezTo>
                      <a:pt x="0" y="425370"/>
                      <a:pt x="35383" y="433213"/>
                      <a:pt x="47708" y="437321"/>
                    </a:cubicBezTo>
                    <a:cubicBezTo>
                      <a:pt x="45058" y="447923"/>
                      <a:pt x="46584" y="460593"/>
                      <a:pt x="39757" y="469127"/>
                    </a:cubicBezTo>
                    <a:cubicBezTo>
                      <a:pt x="10874" y="505231"/>
                      <a:pt x="15903" y="451952"/>
                      <a:pt x="15903" y="492980"/>
                    </a:cubicBezTo>
                  </a:path>
                </a:pathLst>
              </a:custGeom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任意多边形 149"/>
              <p:cNvSpPr/>
              <p:nvPr/>
            </p:nvSpPr>
            <p:spPr>
              <a:xfrm rot="20160000">
                <a:off x="6434924" y="4792767"/>
                <a:ext cx="45719" cy="672217"/>
              </a:xfrm>
              <a:custGeom>
                <a:avLst/>
                <a:gdLst>
                  <a:gd name="connsiteX0" fmla="*/ 47708 w 84817"/>
                  <a:gd name="connsiteY0" fmla="*/ 0 h 505231"/>
                  <a:gd name="connsiteX1" fmla="*/ 55659 w 84817"/>
                  <a:gd name="connsiteY1" fmla="*/ 23854 h 505231"/>
                  <a:gd name="connsiteX2" fmla="*/ 39757 w 84817"/>
                  <a:gd name="connsiteY2" fmla="*/ 47707 h 505231"/>
                  <a:gd name="connsiteX3" fmla="*/ 71562 w 84817"/>
                  <a:gd name="connsiteY3" fmla="*/ 79513 h 505231"/>
                  <a:gd name="connsiteX4" fmla="*/ 31805 w 84817"/>
                  <a:gd name="connsiteY4" fmla="*/ 119269 h 505231"/>
                  <a:gd name="connsiteX5" fmla="*/ 15903 w 84817"/>
                  <a:gd name="connsiteY5" fmla="*/ 143123 h 505231"/>
                  <a:gd name="connsiteX6" fmla="*/ 47708 w 84817"/>
                  <a:gd name="connsiteY6" fmla="*/ 174928 h 505231"/>
                  <a:gd name="connsiteX7" fmla="*/ 55659 w 84817"/>
                  <a:gd name="connsiteY7" fmla="*/ 198782 h 505231"/>
                  <a:gd name="connsiteX8" fmla="*/ 47708 w 84817"/>
                  <a:gd name="connsiteY8" fmla="*/ 222636 h 505231"/>
                  <a:gd name="connsiteX9" fmla="*/ 23854 w 84817"/>
                  <a:gd name="connsiteY9" fmla="*/ 230587 h 505231"/>
                  <a:gd name="connsiteX10" fmla="*/ 63610 w 84817"/>
                  <a:gd name="connsiteY10" fmla="*/ 294198 h 505231"/>
                  <a:gd name="connsiteX11" fmla="*/ 39757 w 84817"/>
                  <a:gd name="connsiteY11" fmla="*/ 310100 h 505231"/>
                  <a:gd name="connsiteX12" fmla="*/ 15903 w 84817"/>
                  <a:gd name="connsiteY12" fmla="*/ 318052 h 505231"/>
                  <a:gd name="connsiteX13" fmla="*/ 47708 w 84817"/>
                  <a:gd name="connsiteY13" fmla="*/ 381662 h 505231"/>
                  <a:gd name="connsiteX14" fmla="*/ 23854 w 84817"/>
                  <a:gd name="connsiteY14" fmla="*/ 397565 h 505231"/>
                  <a:gd name="connsiteX15" fmla="*/ 0 w 84817"/>
                  <a:gd name="connsiteY15" fmla="*/ 405516 h 505231"/>
                  <a:gd name="connsiteX16" fmla="*/ 47708 w 84817"/>
                  <a:gd name="connsiteY16" fmla="*/ 437321 h 505231"/>
                  <a:gd name="connsiteX17" fmla="*/ 39757 w 84817"/>
                  <a:gd name="connsiteY17" fmla="*/ 469127 h 505231"/>
                  <a:gd name="connsiteX18" fmla="*/ 15903 w 84817"/>
                  <a:gd name="connsiteY18" fmla="*/ 492980 h 5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4817" h="505231">
                    <a:moveTo>
                      <a:pt x="47708" y="0"/>
                    </a:moveTo>
                    <a:cubicBezTo>
                      <a:pt x="50358" y="7951"/>
                      <a:pt x="57037" y="15587"/>
                      <a:pt x="55659" y="23854"/>
                    </a:cubicBezTo>
                    <a:cubicBezTo>
                      <a:pt x="54088" y="33280"/>
                      <a:pt x="41328" y="38281"/>
                      <a:pt x="39757" y="47707"/>
                    </a:cubicBezTo>
                    <a:cubicBezTo>
                      <a:pt x="35293" y="74490"/>
                      <a:pt x="54822" y="73933"/>
                      <a:pt x="71562" y="79513"/>
                    </a:cubicBezTo>
                    <a:cubicBezTo>
                      <a:pt x="29151" y="143128"/>
                      <a:pt x="84817" y="66257"/>
                      <a:pt x="31805" y="119269"/>
                    </a:cubicBezTo>
                    <a:cubicBezTo>
                      <a:pt x="25048" y="126026"/>
                      <a:pt x="21204" y="135172"/>
                      <a:pt x="15903" y="143123"/>
                    </a:cubicBezTo>
                    <a:cubicBezTo>
                      <a:pt x="37106" y="206734"/>
                      <a:pt x="5301" y="132521"/>
                      <a:pt x="47708" y="174928"/>
                    </a:cubicBezTo>
                    <a:cubicBezTo>
                      <a:pt x="53635" y="180855"/>
                      <a:pt x="53009" y="190831"/>
                      <a:pt x="55659" y="198782"/>
                    </a:cubicBezTo>
                    <a:cubicBezTo>
                      <a:pt x="53009" y="206733"/>
                      <a:pt x="53635" y="216709"/>
                      <a:pt x="47708" y="222636"/>
                    </a:cubicBezTo>
                    <a:cubicBezTo>
                      <a:pt x="41781" y="228563"/>
                      <a:pt x="25039" y="222290"/>
                      <a:pt x="23854" y="230587"/>
                    </a:cubicBezTo>
                    <a:cubicBezTo>
                      <a:pt x="18095" y="270903"/>
                      <a:pt x="39882" y="278378"/>
                      <a:pt x="63610" y="294198"/>
                    </a:cubicBezTo>
                    <a:cubicBezTo>
                      <a:pt x="55659" y="299499"/>
                      <a:pt x="48304" y="305826"/>
                      <a:pt x="39757" y="310100"/>
                    </a:cubicBezTo>
                    <a:cubicBezTo>
                      <a:pt x="32260" y="313848"/>
                      <a:pt x="17281" y="309785"/>
                      <a:pt x="15903" y="318052"/>
                    </a:cubicBezTo>
                    <a:cubicBezTo>
                      <a:pt x="13309" y="333614"/>
                      <a:pt x="38648" y="368072"/>
                      <a:pt x="47708" y="381662"/>
                    </a:cubicBezTo>
                    <a:cubicBezTo>
                      <a:pt x="39757" y="386963"/>
                      <a:pt x="32401" y="393291"/>
                      <a:pt x="23854" y="397565"/>
                    </a:cubicBezTo>
                    <a:cubicBezTo>
                      <a:pt x="16357" y="401313"/>
                      <a:pt x="0" y="397135"/>
                      <a:pt x="0" y="405516"/>
                    </a:cubicBezTo>
                    <a:cubicBezTo>
                      <a:pt x="0" y="425370"/>
                      <a:pt x="35383" y="433213"/>
                      <a:pt x="47708" y="437321"/>
                    </a:cubicBezTo>
                    <a:cubicBezTo>
                      <a:pt x="45058" y="447923"/>
                      <a:pt x="46584" y="460593"/>
                      <a:pt x="39757" y="469127"/>
                    </a:cubicBezTo>
                    <a:cubicBezTo>
                      <a:pt x="10874" y="505231"/>
                      <a:pt x="15903" y="451952"/>
                      <a:pt x="15903" y="492980"/>
                    </a:cubicBezTo>
                  </a:path>
                </a:pathLst>
              </a:custGeom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任意多边形 149"/>
              <p:cNvSpPr/>
              <p:nvPr/>
            </p:nvSpPr>
            <p:spPr>
              <a:xfrm rot="20280000">
                <a:off x="6280420" y="4781242"/>
                <a:ext cx="45719" cy="672217"/>
              </a:xfrm>
              <a:custGeom>
                <a:avLst/>
                <a:gdLst>
                  <a:gd name="connsiteX0" fmla="*/ 47708 w 84817"/>
                  <a:gd name="connsiteY0" fmla="*/ 0 h 505231"/>
                  <a:gd name="connsiteX1" fmla="*/ 55659 w 84817"/>
                  <a:gd name="connsiteY1" fmla="*/ 23854 h 505231"/>
                  <a:gd name="connsiteX2" fmla="*/ 39757 w 84817"/>
                  <a:gd name="connsiteY2" fmla="*/ 47707 h 505231"/>
                  <a:gd name="connsiteX3" fmla="*/ 71562 w 84817"/>
                  <a:gd name="connsiteY3" fmla="*/ 79513 h 505231"/>
                  <a:gd name="connsiteX4" fmla="*/ 31805 w 84817"/>
                  <a:gd name="connsiteY4" fmla="*/ 119269 h 505231"/>
                  <a:gd name="connsiteX5" fmla="*/ 15903 w 84817"/>
                  <a:gd name="connsiteY5" fmla="*/ 143123 h 505231"/>
                  <a:gd name="connsiteX6" fmla="*/ 47708 w 84817"/>
                  <a:gd name="connsiteY6" fmla="*/ 174928 h 505231"/>
                  <a:gd name="connsiteX7" fmla="*/ 55659 w 84817"/>
                  <a:gd name="connsiteY7" fmla="*/ 198782 h 505231"/>
                  <a:gd name="connsiteX8" fmla="*/ 47708 w 84817"/>
                  <a:gd name="connsiteY8" fmla="*/ 222636 h 505231"/>
                  <a:gd name="connsiteX9" fmla="*/ 23854 w 84817"/>
                  <a:gd name="connsiteY9" fmla="*/ 230587 h 505231"/>
                  <a:gd name="connsiteX10" fmla="*/ 63610 w 84817"/>
                  <a:gd name="connsiteY10" fmla="*/ 294198 h 505231"/>
                  <a:gd name="connsiteX11" fmla="*/ 39757 w 84817"/>
                  <a:gd name="connsiteY11" fmla="*/ 310100 h 505231"/>
                  <a:gd name="connsiteX12" fmla="*/ 15903 w 84817"/>
                  <a:gd name="connsiteY12" fmla="*/ 318052 h 505231"/>
                  <a:gd name="connsiteX13" fmla="*/ 47708 w 84817"/>
                  <a:gd name="connsiteY13" fmla="*/ 381662 h 505231"/>
                  <a:gd name="connsiteX14" fmla="*/ 23854 w 84817"/>
                  <a:gd name="connsiteY14" fmla="*/ 397565 h 505231"/>
                  <a:gd name="connsiteX15" fmla="*/ 0 w 84817"/>
                  <a:gd name="connsiteY15" fmla="*/ 405516 h 505231"/>
                  <a:gd name="connsiteX16" fmla="*/ 47708 w 84817"/>
                  <a:gd name="connsiteY16" fmla="*/ 437321 h 505231"/>
                  <a:gd name="connsiteX17" fmla="*/ 39757 w 84817"/>
                  <a:gd name="connsiteY17" fmla="*/ 469127 h 505231"/>
                  <a:gd name="connsiteX18" fmla="*/ 15903 w 84817"/>
                  <a:gd name="connsiteY18" fmla="*/ 492980 h 5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4817" h="505231">
                    <a:moveTo>
                      <a:pt x="47708" y="0"/>
                    </a:moveTo>
                    <a:cubicBezTo>
                      <a:pt x="50358" y="7951"/>
                      <a:pt x="57037" y="15587"/>
                      <a:pt x="55659" y="23854"/>
                    </a:cubicBezTo>
                    <a:cubicBezTo>
                      <a:pt x="54088" y="33280"/>
                      <a:pt x="41328" y="38281"/>
                      <a:pt x="39757" y="47707"/>
                    </a:cubicBezTo>
                    <a:cubicBezTo>
                      <a:pt x="35293" y="74490"/>
                      <a:pt x="54822" y="73933"/>
                      <a:pt x="71562" y="79513"/>
                    </a:cubicBezTo>
                    <a:cubicBezTo>
                      <a:pt x="29151" y="143128"/>
                      <a:pt x="84817" y="66257"/>
                      <a:pt x="31805" y="119269"/>
                    </a:cubicBezTo>
                    <a:cubicBezTo>
                      <a:pt x="25048" y="126026"/>
                      <a:pt x="21204" y="135172"/>
                      <a:pt x="15903" y="143123"/>
                    </a:cubicBezTo>
                    <a:cubicBezTo>
                      <a:pt x="37106" y="206734"/>
                      <a:pt x="5301" y="132521"/>
                      <a:pt x="47708" y="174928"/>
                    </a:cubicBezTo>
                    <a:cubicBezTo>
                      <a:pt x="53635" y="180855"/>
                      <a:pt x="53009" y="190831"/>
                      <a:pt x="55659" y="198782"/>
                    </a:cubicBezTo>
                    <a:cubicBezTo>
                      <a:pt x="53009" y="206733"/>
                      <a:pt x="53635" y="216709"/>
                      <a:pt x="47708" y="222636"/>
                    </a:cubicBezTo>
                    <a:cubicBezTo>
                      <a:pt x="41781" y="228563"/>
                      <a:pt x="25039" y="222290"/>
                      <a:pt x="23854" y="230587"/>
                    </a:cubicBezTo>
                    <a:cubicBezTo>
                      <a:pt x="18095" y="270903"/>
                      <a:pt x="39882" y="278378"/>
                      <a:pt x="63610" y="294198"/>
                    </a:cubicBezTo>
                    <a:cubicBezTo>
                      <a:pt x="55659" y="299499"/>
                      <a:pt x="48304" y="305826"/>
                      <a:pt x="39757" y="310100"/>
                    </a:cubicBezTo>
                    <a:cubicBezTo>
                      <a:pt x="32260" y="313848"/>
                      <a:pt x="17281" y="309785"/>
                      <a:pt x="15903" y="318052"/>
                    </a:cubicBezTo>
                    <a:cubicBezTo>
                      <a:pt x="13309" y="333614"/>
                      <a:pt x="38648" y="368072"/>
                      <a:pt x="47708" y="381662"/>
                    </a:cubicBezTo>
                    <a:cubicBezTo>
                      <a:pt x="39757" y="386963"/>
                      <a:pt x="32401" y="393291"/>
                      <a:pt x="23854" y="397565"/>
                    </a:cubicBezTo>
                    <a:cubicBezTo>
                      <a:pt x="16357" y="401313"/>
                      <a:pt x="0" y="397135"/>
                      <a:pt x="0" y="405516"/>
                    </a:cubicBezTo>
                    <a:cubicBezTo>
                      <a:pt x="0" y="425370"/>
                      <a:pt x="35383" y="433213"/>
                      <a:pt x="47708" y="437321"/>
                    </a:cubicBezTo>
                    <a:cubicBezTo>
                      <a:pt x="45058" y="447923"/>
                      <a:pt x="46584" y="460593"/>
                      <a:pt x="39757" y="469127"/>
                    </a:cubicBezTo>
                    <a:cubicBezTo>
                      <a:pt x="10874" y="505231"/>
                      <a:pt x="15903" y="451952"/>
                      <a:pt x="15903" y="492980"/>
                    </a:cubicBezTo>
                  </a:path>
                </a:pathLst>
              </a:custGeom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任意多边形 149"/>
              <p:cNvSpPr/>
              <p:nvPr/>
            </p:nvSpPr>
            <p:spPr>
              <a:xfrm rot="19560000">
                <a:off x="6749586" y="4817686"/>
                <a:ext cx="45719" cy="672217"/>
              </a:xfrm>
              <a:custGeom>
                <a:avLst/>
                <a:gdLst>
                  <a:gd name="connsiteX0" fmla="*/ 47708 w 84817"/>
                  <a:gd name="connsiteY0" fmla="*/ 0 h 505231"/>
                  <a:gd name="connsiteX1" fmla="*/ 55659 w 84817"/>
                  <a:gd name="connsiteY1" fmla="*/ 23854 h 505231"/>
                  <a:gd name="connsiteX2" fmla="*/ 39757 w 84817"/>
                  <a:gd name="connsiteY2" fmla="*/ 47707 h 505231"/>
                  <a:gd name="connsiteX3" fmla="*/ 71562 w 84817"/>
                  <a:gd name="connsiteY3" fmla="*/ 79513 h 505231"/>
                  <a:gd name="connsiteX4" fmla="*/ 31805 w 84817"/>
                  <a:gd name="connsiteY4" fmla="*/ 119269 h 505231"/>
                  <a:gd name="connsiteX5" fmla="*/ 15903 w 84817"/>
                  <a:gd name="connsiteY5" fmla="*/ 143123 h 505231"/>
                  <a:gd name="connsiteX6" fmla="*/ 47708 w 84817"/>
                  <a:gd name="connsiteY6" fmla="*/ 174928 h 505231"/>
                  <a:gd name="connsiteX7" fmla="*/ 55659 w 84817"/>
                  <a:gd name="connsiteY7" fmla="*/ 198782 h 505231"/>
                  <a:gd name="connsiteX8" fmla="*/ 47708 w 84817"/>
                  <a:gd name="connsiteY8" fmla="*/ 222636 h 505231"/>
                  <a:gd name="connsiteX9" fmla="*/ 23854 w 84817"/>
                  <a:gd name="connsiteY9" fmla="*/ 230587 h 505231"/>
                  <a:gd name="connsiteX10" fmla="*/ 63610 w 84817"/>
                  <a:gd name="connsiteY10" fmla="*/ 294198 h 505231"/>
                  <a:gd name="connsiteX11" fmla="*/ 39757 w 84817"/>
                  <a:gd name="connsiteY11" fmla="*/ 310100 h 505231"/>
                  <a:gd name="connsiteX12" fmla="*/ 15903 w 84817"/>
                  <a:gd name="connsiteY12" fmla="*/ 318052 h 505231"/>
                  <a:gd name="connsiteX13" fmla="*/ 47708 w 84817"/>
                  <a:gd name="connsiteY13" fmla="*/ 381662 h 505231"/>
                  <a:gd name="connsiteX14" fmla="*/ 23854 w 84817"/>
                  <a:gd name="connsiteY14" fmla="*/ 397565 h 505231"/>
                  <a:gd name="connsiteX15" fmla="*/ 0 w 84817"/>
                  <a:gd name="connsiteY15" fmla="*/ 405516 h 505231"/>
                  <a:gd name="connsiteX16" fmla="*/ 47708 w 84817"/>
                  <a:gd name="connsiteY16" fmla="*/ 437321 h 505231"/>
                  <a:gd name="connsiteX17" fmla="*/ 39757 w 84817"/>
                  <a:gd name="connsiteY17" fmla="*/ 469127 h 505231"/>
                  <a:gd name="connsiteX18" fmla="*/ 15903 w 84817"/>
                  <a:gd name="connsiteY18" fmla="*/ 492980 h 5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4817" h="505231">
                    <a:moveTo>
                      <a:pt x="47708" y="0"/>
                    </a:moveTo>
                    <a:cubicBezTo>
                      <a:pt x="50358" y="7951"/>
                      <a:pt x="57037" y="15587"/>
                      <a:pt x="55659" y="23854"/>
                    </a:cubicBezTo>
                    <a:cubicBezTo>
                      <a:pt x="54088" y="33280"/>
                      <a:pt x="41328" y="38281"/>
                      <a:pt x="39757" y="47707"/>
                    </a:cubicBezTo>
                    <a:cubicBezTo>
                      <a:pt x="35293" y="74490"/>
                      <a:pt x="54822" y="73933"/>
                      <a:pt x="71562" y="79513"/>
                    </a:cubicBezTo>
                    <a:cubicBezTo>
                      <a:pt x="29151" y="143128"/>
                      <a:pt x="84817" y="66257"/>
                      <a:pt x="31805" y="119269"/>
                    </a:cubicBezTo>
                    <a:cubicBezTo>
                      <a:pt x="25048" y="126026"/>
                      <a:pt x="21204" y="135172"/>
                      <a:pt x="15903" y="143123"/>
                    </a:cubicBezTo>
                    <a:cubicBezTo>
                      <a:pt x="37106" y="206734"/>
                      <a:pt x="5301" y="132521"/>
                      <a:pt x="47708" y="174928"/>
                    </a:cubicBezTo>
                    <a:cubicBezTo>
                      <a:pt x="53635" y="180855"/>
                      <a:pt x="53009" y="190831"/>
                      <a:pt x="55659" y="198782"/>
                    </a:cubicBezTo>
                    <a:cubicBezTo>
                      <a:pt x="53009" y="206733"/>
                      <a:pt x="53635" y="216709"/>
                      <a:pt x="47708" y="222636"/>
                    </a:cubicBezTo>
                    <a:cubicBezTo>
                      <a:pt x="41781" y="228563"/>
                      <a:pt x="25039" y="222290"/>
                      <a:pt x="23854" y="230587"/>
                    </a:cubicBezTo>
                    <a:cubicBezTo>
                      <a:pt x="18095" y="270903"/>
                      <a:pt x="39882" y="278378"/>
                      <a:pt x="63610" y="294198"/>
                    </a:cubicBezTo>
                    <a:cubicBezTo>
                      <a:pt x="55659" y="299499"/>
                      <a:pt x="48304" y="305826"/>
                      <a:pt x="39757" y="310100"/>
                    </a:cubicBezTo>
                    <a:cubicBezTo>
                      <a:pt x="32260" y="313848"/>
                      <a:pt x="17281" y="309785"/>
                      <a:pt x="15903" y="318052"/>
                    </a:cubicBezTo>
                    <a:cubicBezTo>
                      <a:pt x="13309" y="333614"/>
                      <a:pt x="38648" y="368072"/>
                      <a:pt x="47708" y="381662"/>
                    </a:cubicBezTo>
                    <a:cubicBezTo>
                      <a:pt x="39757" y="386963"/>
                      <a:pt x="32401" y="393291"/>
                      <a:pt x="23854" y="397565"/>
                    </a:cubicBezTo>
                    <a:cubicBezTo>
                      <a:pt x="16357" y="401313"/>
                      <a:pt x="0" y="397135"/>
                      <a:pt x="0" y="405516"/>
                    </a:cubicBezTo>
                    <a:cubicBezTo>
                      <a:pt x="0" y="425370"/>
                      <a:pt x="35383" y="433213"/>
                      <a:pt x="47708" y="437321"/>
                    </a:cubicBezTo>
                    <a:cubicBezTo>
                      <a:pt x="45058" y="447923"/>
                      <a:pt x="46584" y="460593"/>
                      <a:pt x="39757" y="469127"/>
                    </a:cubicBezTo>
                    <a:cubicBezTo>
                      <a:pt x="10874" y="505231"/>
                      <a:pt x="15903" y="451952"/>
                      <a:pt x="15903" y="492980"/>
                    </a:cubicBezTo>
                  </a:path>
                </a:pathLst>
              </a:custGeom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矩形 87"/>
              <p:cNvSpPr/>
              <p:nvPr/>
            </p:nvSpPr>
            <p:spPr>
              <a:xfrm rot="10800000">
                <a:off x="6163378" y="5456564"/>
                <a:ext cx="208822" cy="72000"/>
              </a:xfrm>
              <a:prstGeom prst="rect">
                <a:avLst/>
              </a:prstGeom>
              <a:solidFill>
                <a:srgbClr val="B514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9" name="矩形 48"/>
            <p:cNvSpPr/>
            <p:nvPr/>
          </p:nvSpPr>
          <p:spPr>
            <a:xfrm rot="10800000">
              <a:off x="6212706" y="5456564"/>
              <a:ext cx="208822" cy="72000"/>
            </a:xfrm>
            <a:prstGeom prst="rect">
              <a:avLst/>
            </a:prstGeom>
            <a:solidFill>
              <a:srgbClr val="B51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 rot="10800000">
              <a:off x="6474090" y="5456564"/>
              <a:ext cx="208822" cy="72000"/>
            </a:xfrm>
            <a:prstGeom prst="rect">
              <a:avLst/>
            </a:prstGeom>
            <a:solidFill>
              <a:srgbClr val="B51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 rot="10800000">
              <a:off x="6728102" y="5456564"/>
              <a:ext cx="208822" cy="72000"/>
            </a:xfrm>
            <a:prstGeom prst="rect">
              <a:avLst/>
            </a:prstGeom>
            <a:solidFill>
              <a:srgbClr val="B51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Freeform 14"/>
            <p:cNvSpPr>
              <a:spLocks/>
            </p:cNvSpPr>
            <p:nvPr/>
          </p:nvSpPr>
          <p:spPr bwMode="auto">
            <a:xfrm rot="10800000">
              <a:off x="5994158" y="5589240"/>
              <a:ext cx="162018" cy="239844"/>
            </a:xfrm>
            <a:custGeom>
              <a:avLst/>
              <a:gdLst>
                <a:gd name="T0" fmla="*/ 0 w 720"/>
                <a:gd name="T1" fmla="*/ 408 h 416"/>
                <a:gd name="T2" fmla="*/ 192 w 720"/>
                <a:gd name="T3" fmla="*/ 360 h 416"/>
                <a:gd name="T4" fmla="*/ 336 w 720"/>
                <a:gd name="T5" fmla="*/ 72 h 416"/>
                <a:gd name="T6" fmla="*/ 432 w 720"/>
                <a:gd name="T7" fmla="*/ 24 h 416"/>
                <a:gd name="T8" fmla="*/ 528 w 720"/>
                <a:gd name="T9" fmla="*/ 216 h 416"/>
                <a:gd name="T10" fmla="*/ 624 w 720"/>
                <a:gd name="T11" fmla="*/ 360 h 416"/>
                <a:gd name="T12" fmla="*/ 720 w 720"/>
                <a:gd name="T13" fmla="*/ 408 h 4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0"/>
                <a:gd name="T22" fmla="*/ 0 h 416"/>
                <a:gd name="T23" fmla="*/ 720 w 720"/>
                <a:gd name="T24" fmla="*/ 416 h 4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0" h="416">
                  <a:moveTo>
                    <a:pt x="0" y="408"/>
                  </a:moveTo>
                  <a:cubicBezTo>
                    <a:pt x="68" y="412"/>
                    <a:pt x="136" y="416"/>
                    <a:pt x="192" y="360"/>
                  </a:cubicBezTo>
                  <a:cubicBezTo>
                    <a:pt x="248" y="304"/>
                    <a:pt x="296" y="128"/>
                    <a:pt x="336" y="72"/>
                  </a:cubicBezTo>
                  <a:cubicBezTo>
                    <a:pt x="376" y="16"/>
                    <a:pt x="400" y="0"/>
                    <a:pt x="432" y="24"/>
                  </a:cubicBezTo>
                  <a:cubicBezTo>
                    <a:pt x="464" y="48"/>
                    <a:pt x="496" y="160"/>
                    <a:pt x="528" y="216"/>
                  </a:cubicBezTo>
                  <a:cubicBezTo>
                    <a:pt x="560" y="272"/>
                    <a:pt x="592" y="328"/>
                    <a:pt x="624" y="360"/>
                  </a:cubicBezTo>
                  <a:cubicBezTo>
                    <a:pt x="656" y="392"/>
                    <a:pt x="688" y="400"/>
                    <a:pt x="720" y="408"/>
                  </a:cubicBezTo>
                </a:path>
              </a:pathLst>
            </a:custGeom>
            <a:noFill/>
            <a:ln w="254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3" name="Freeform 14"/>
            <p:cNvSpPr>
              <a:spLocks/>
            </p:cNvSpPr>
            <p:nvPr/>
          </p:nvSpPr>
          <p:spPr bwMode="auto">
            <a:xfrm rot="10800000">
              <a:off x="6228183" y="5589240"/>
              <a:ext cx="216024" cy="432048"/>
            </a:xfrm>
            <a:custGeom>
              <a:avLst/>
              <a:gdLst>
                <a:gd name="T0" fmla="*/ 0 w 720"/>
                <a:gd name="T1" fmla="*/ 408 h 416"/>
                <a:gd name="T2" fmla="*/ 192 w 720"/>
                <a:gd name="T3" fmla="*/ 360 h 416"/>
                <a:gd name="T4" fmla="*/ 336 w 720"/>
                <a:gd name="T5" fmla="*/ 72 h 416"/>
                <a:gd name="T6" fmla="*/ 432 w 720"/>
                <a:gd name="T7" fmla="*/ 24 h 416"/>
                <a:gd name="T8" fmla="*/ 528 w 720"/>
                <a:gd name="T9" fmla="*/ 216 h 416"/>
                <a:gd name="T10" fmla="*/ 624 w 720"/>
                <a:gd name="T11" fmla="*/ 360 h 416"/>
                <a:gd name="T12" fmla="*/ 720 w 720"/>
                <a:gd name="T13" fmla="*/ 408 h 4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0"/>
                <a:gd name="T22" fmla="*/ 0 h 416"/>
                <a:gd name="T23" fmla="*/ 720 w 720"/>
                <a:gd name="T24" fmla="*/ 416 h 4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0" h="416">
                  <a:moveTo>
                    <a:pt x="0" y="408"/>
                  </a:moveTo>
                  <a:cubicBezTo>
                    <a:pt x="68" y="412"/>
                    <a:pt x="136" y="416"/>
                    <a:pt x="192" y="360"/>
                  </a:cubicBezTo>
                  <a:cubicBezTo>
                    <a:pt x="248" y="304"/>
                    <a:pt x="296" y="128"/>
                    <a:pt x="336" y="72"/>
                  </a:cubicBezTo>
                  <a:cubicBezTo>
                    <a:pt x="376" y="16"/>
                    <a:pt x="400" y="0"/>
                    <a:pt x="432" y="24"/>
                  </a:cubicBezTo>
                  <a:cubicBezTo>
                    <a:pt x="464" y="48"/>
                    <a:pt x="496" y="160"/>
                    <a:pt x="528" y="216"/>
                  </a:cubicBezTo>
                  <a:cubicBezTo>
                    <a:pt x="560" y="272"/>
                    <a:pt x="592" y="328"/>
                    <a:pt x="624" y="360"/>
                  </a:cubicBezTo>
                  <a:cubicBezTo>
                    <a:pt x="656" y="392"/>
                    <a:pt x="688" y="400"/>
                    <a:pt x="720" y="408"/>
                  </a:cubicBezTo>
                </a:path>
              </a:pathLst>
            </a:custGeom>
            <a:noFill/>
            <a:ln w="25400">
              <a:solidFill>
                <a:srgbClr val="E46C0A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auto">
            <a:xfrm rot="10800000">
              <a:off x="6466888" y="5589240"/>
              <a:ext cx="193343" cy="288032"/>
            </a:xfrm>
            <a:custGeom>
              <a:avLst/>
              <a:gdLst>
                <a:gd name="T0" fmla="*/ 0 w 720"/>
                <a:gd name="T1" fmla="*/ 408 h 416"/>
                <a:gd name="T2" fmla="*/ 192 w 720"/>
                <a:gd name="T3" fmla="*/ 360 h 416"/>
                <a:gd name="T4" fmla="*/ 336 w 720"/>
                <a:gd name="T5" fmla="*/ 72 h 416"/>
                <a:gd name="T6" fmla="*/ 432 w 720"/>
                <a:gd name="T7" fmla="*/ 24 h 416"/>
                <a:gd name="T8" fmla="*/ 528 w 720"/>
                <a:gd name="T9" fmla="*/ 216 h 416"/>
                <a:gd name="T10" fmla="*/ 624 w 720"/>
                <a:gd name="T11" fmla="*/ 360 h 416"/>
                <a:gd name="T12" fmla="*/ 720 w 720"/>
                <a:gd name="T13" fmla="*/ 408 h 4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0"/>
                <a:gd name="T22" fmla="*/ 0 h 416"/>
                <a:gd name="T23" fmla="*/ 720 w 720"/>
                <a:gd name="T24" fmla="*/ 416 h 4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0" h="416">
                  <a:moveTo>
                    <a:pt x="0" y="408"/>
                  </a:moveTo>
                  <a:cubicBezTo>
                    <a:pt x="68" y="412"/>
                    <a:pt x="136" y="416"/>
                    <a:pt x="192" y="360"/>
                  </a:cubicBezTo>
                  <a:cubicBezTo>
                    <a:pt x="248" y="304"/>
                    <a:pt x="296" y="128"/>
                    <a:pt x="336" y="72"/>
                  </a:cubicBezTo>
                  <a:cubicBezTo>
                    <a:pt x="376" y="16"/>
                    <a:pt x="400" y="0"/>
                    <a:pt x="432" y="24"/>
                  </a:cubicBezTo>
                  <a:cubicBezTo>
                    <a:pt x="464" y="48"/>
                    <a:pt x="496" y="160"/>
                    <a:pt x="528" y="216"/>
                  </a:cubicBezTo>
                  <a:cubicBezTo>
                    <a:pt x="560" y="272"/>
                    <a:pt x="592" y="328"/>
                    <a:pt x="624" y="360"/>
                  </a:cubicBezTo>
                  <a:cubicBezTo>
                    <a:pt x="656" y="392"/>
                    <a:pt x="688" y="400"/>
                    <a:pt x="720" y="408"/>
                  </a:cubicBezTo>
                </a:path>
              </a:pathLst>
            </a:custGeom>
            <a:noFill/>
            <a:ln w="25400">
              <a:solidFill>
                <a:srgbClr val="E46C0A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auto">
            <a:xfrm rot="10800000">
              <a:off x="6754919" y="5589238"/>
              <a:ext cx="193344" cy="144017"/>
            </a:xfrm>
            <a:custGeom>
              <a:avLst/>
              <a:gdLst>
                <a:gd name="T0" fmla="*/ 0 w 720"/>
                <a:gd name="T1" fmla="*/ 408 h 416"/>
                <a:gd name="T2" fmla="*/ 192 w 720"/>
                <a:gd name="T3" fmla="*/ 360 h 416"/>
                <a:gd name="T4" fmla="*/ 336 w 720"/>
                <a:gd name="T5" fmla="*/ 72 h 416"/>
                <a:gd name="T6" fmla="*/ 432 w 720"/>
                <a:gd name="T7" fmla="*/ 24 h 416"/>
                <a:gd name="T8" fmla="*/ 528 w 720"/>
                <a:gd name="T9" fmla="*/ 216 h 416"/>
                <a:gd name="T10" fmla="*/ 624 w 720"/>
                <a:gd name="T11" fmla="*/ 360 h 416"/>
                <a:gd name="T12" fmla="*/ 720 w 720"/>
                <a:gd name="T13" fmla="*/ 408 h 4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0"/>
                <a:gd name="T22" fmla="*/ 0 h 416"/>
                <a:gd name="T23" fmla="*/ 720 w 720"/>
                <a:gd name="T24" fmla="*/ 416 h 4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0" h="416">
                  <a:moveTo>
                    <a:pt x="0" y="408"/>
                  </a:moveTo>
                  <a:cubicBezTo>
                    <a:pt x="68" y="412"/>
                    <a:pt x="136" y="416"/>
                    <a:pt x="192" y="360"/>
                  </a:cubicBezTo>
                  <a:cubicBezTo>
                    <a:pt x="248" y="304"/>
                    <a:pt x="296" y="128"/>
                    <a:pt x="336" y="72"/>
                  </a:cubicBezTo>
                  <a:cubicBezTo>
                    <a:pt x="376" y="16"/>
                    <a:pt x="400" y="0"/>
                    <a:pt x="432" y="24"/>
                  </a:cubicBezTo>
                  <a:cubicBezTo>
                    <a:pt x="464" y="48"/>
                    <a:pt x="496" y="160"/>
                    <a:pt x="528" y="216"/>
                  </a:cubicBezTo>
                  <a:cubicBezTo>
                    <a:pt x="560" y="272"/>
                    <a:pt x="592" y="328"/>
                    <a:pt x="624" y="360"/>
                  </a:cubicBezTo>
                  <a:cubicBezTo>
                    <a:pt x="656" y="392"/>
                    <a:pt x="688" y="400"/>
                    <a:pt x="720" y="408"/>
                  </a:cubicBezTo>
                </a:path>
              </a:pathLst>
            </a:custGeom>
            <a:noFill/>
            <a:ln w="25400">
              <a:solidFill>
                <a:srgbClr val="E46C0A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319281" y="1700808"/>
            <a:ext cx="2213159" cy="2714818"/>
            <a:chOff x="6306938" y="3356992"/>
            <a:chExt cx="2213159" cy="2714818"/>
          </a:xfrm>
        </p:grpSpPr>
        <p:sp>
          <p:nvSpPr>
            <p:cNvPr id="94" name="TextBox 8"/>
            <p:cNvSpPr txBox="1"/>
            <p:nvPr/>
          </p:nvSpPr>
          <p:spPr>
            <a:xfrm>
              <a:off x="6306938" y="3356992"/>
              <a:ext cx="1649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accent1">
                      <a:lumMod val="75000"/>
                    </a:schemeClr>
                  </a:solidFill>
                </a:rPr>
                <a:t>n</a:t>
              </a:r>
              <a:r>
                <a:rPr lang="en-US" altLang="zh-CN" baseline="-25000" dirty="0" smtClean="0">
                  <a:solidFill>
                    <a:schemeClr val="accent1">
                      <a:lumMod val="75000"/>
                    </a:schemeClr>
                  </a:solidFill>
                </a:rPr>
                <a:t>0 </a:t>
              </a:r>
              <a:r>
                <a:rPr lang="en-US" altLang="zh-CN" dirty="0" smtClean="0">
                  <a:solidFill>
                    <a:schemeClr val="accent1">
                      <a:lumMod val="75000"/>
                    </a:schemeClr>
                  </a:solidFill>
                </a:rPr>
                <a:t>, </a:t>
              </a:r>
              <a:r>
                <a:rPr lang="en-US" altLang="zh-CN" dirty="0" smtClean="0">
                  <a:solidFill>
                    <a:schemeClr val="accent1">
                      <a:lumMod val="75000"/>
                    </a:schemeClr>
                  </a:solidFill>
                  <a:latin typeface="Symbol" pitchFamily="18" charset="2"/>
                </a:rPr>
                <a:t>f </a:t>
              </a:r>
              <a:r>
                <a:rPr lang="en-US" altLang="zh-CN" baseline="-25000" dirty="0" smtClean="0">
                  <a:solidFill>
                    <a:schemeClr val="accent1">
                      <a:lumMod val="75000"/>
                    </a:schemeClr>
                  </a:solidFill>
                </a:rPr>
                <a:t>0 </a:t>
              </a:r>
              <a:r>
                <a:rPr lang="en-US" altLang="zh-CN" dirty="0" smtClean="0">
                  <a:solidFill>
                    <a:schemeClr val="accent1">
                      <a:lumMod val="75000"/>
                    </a:schemeClr>
                  </a:solidFill>
                </a:rPr>
                <a:t>, z</a:t>
              </a:r>
              <a:r>
                <a:rPr lang="en-US" altLang="zh-CN" baseline="-25000" dirty="0" smtClean="0">
                  <a:solidFill>
                    <a:schemeClr val="accent1">
                      <a:lumMod val="75000"/>
                    </a:schemeClr>
                  </a:solidFill>
                </a:rPr>
                <a:t>0 </a:t>
              </a:r>
              <a:r>
                <a:rPr lang="en-US" altLang="zh-CN" dirty="0" smtClean="0">
                  <a:solidFill>
                    <a:schemeClr val="accent1">
                      <a:lumMod val="75000"/>
                    </a:schemeClr>
                  </a:solidFill>
                </a:rPr>
                <a:t>, t</a:t>
              </a:r>
              <a:r>
                <a:rPr lang="en-US" altLang="zh-CN" baseline="-25000" dirty="0" smtClean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  <a:endParaRPr lang="en-US" altLang="zh-CN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5" name="TextBox 8"/>
            <p:cNvSpPr txBox="1"/>
            <p:nvPr/>
          </p:nvSpPr>
          <p:spPr>
            <a:xfrm>
              <a:off x="6444208" y="5075892"/>
              <a:ext cx="1649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accent1">
                      <a:lumMod val="75000"/>
                    </a:schemeClr>
                  </a:solidFill>
                </a:rPr>
                <a:t>n</a:t>
              </a:r>
              <a:r>
                <a:rPr lang="en-US" altLang="zh-CN" baseline="-25000" dirty="0" smtClean="0">
                  <a:solidFill>
                    <a:schemeClr val="accent1">
                      <a:lumMod val="75000"/>
                    </a:schemeClr>
                  </a:solidFill>
                </a:rPr>
                <a:t>3 </a:t>
              </a:r>
              <a:r>
                <a:rPr lang="en-US" altLang="zh-CN" dirty="0" smtClean="0">
                  <a:solidFill>
                    <a:schemeClr val="accent1">
                      <a:lumMod val="75000"/>
                    </a:schemeClr>
                  </a:solidFill>
                </a:rPr>
                <a:t>, </a:t>
              </a:r>
              <a:r>
                <a:rPr lang="en-US" altLang="zh-CN" dirty="0" smtClean="0">
                  <a:solidFill>
                    <a:schemeClr val="accent1">
                      <a:lumMod val="75000"/>
                    </a:schemeClr>
                  </a:solidFill>
                  <a:latin typeface="Symbol" pitchFamily="18" charset="2"/>
                </a:rPr>
                <a:t>f </a:t>
              </a:r>
              <a:r>
                <a:rPr lang="en-US" altLang="zh-CN" baseline="-25000" dirty="0" smtClean="0">
                  <a:solidFill>
                    <a:schemeClr val="accent1">
                      <a:lumMod val="75000"/>
                    </a:schemeClr>
                  </a:solidFill>
                </a:rPr>
                <a:t>3 </a:t>
              </a:r>
              <a:r>
                <a:rPr lang="en-US" altLang="zh-CN" dirty="0" smtClean="0">
                  <a:solidFill>
                    <a:schemeClr val="accent1">
                      <a:lumMod val="75000"/>
                    </a:schemeClr>
                  </a:solidFill>
                </a:rPr>
                <a:t>, z</a:t>
              </a:r>
              <a:r>
                <a:rPr lang="en-US" altLang="zh-CN" baseline="-25000" dirty="0" smtClean="0">
                  <a:solidFill>
                    <a:schemeClr val="accent1">
                      <a:lumMod val="75000"/>
                    </a:schemeClr>
                  </a:solidFill>
                </a:rPr>
                <a:t>3 </a:t>
              </a:r>
              <a:r>
                <a:rPr lang="en-US" altLang="zh-CN" dirty="0" smtClean="0">
                  <a:solidFill>
                    <a:schemeClr val="accent1">
                      <a:lumMod val="75000"/>
                    </a:schemeClr>
                  </a:solidFill>
                </a:rPr>
                <a:t>, t</a:t>
              </a:r>
              <a:r>
                <a:rPr lang="en-US" altLang="zh-CN" baseline="-25000" dirty="0" smtClean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96" name="矩形 95"/>
            <p:cNvSpPr/>
            <p:nvPr/>
          </p:nvSpPr>
          <p:spPr>
            <a:xfrm>
              <a:off x="6444208" y="5733256"/>
              <a:ext cx="207588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1600" dirty="0" smtClean="0">
                  <a:solidFill>
                    <a:schemeClr val="accent1">
                      <a:lumMod val="75000"/>
                    </a:schemeClr>
                  </a:solidFill>
                </a:rPr>
                <a:t>ID, T &amp; Q of fired strips</a:t>
              </a: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4427984" y="4941168"/>
            <a:ext cx="4052931" cy="1656184"/>
            <a:chOff x="4716016" y="1213173"/>
            <a:chExt cx="4052931" cy="1656184"/>
          </a:xfrm>
        </p:grpSpPr>
        <p:pic>
          <p:nvPicPr>
            <p:cNvPr id="98" name="图片 97">
              <a:extLst>
                <a:ext uri="{FF2B5EF4-FFF2-40B4-BE49-F238E27FC236}">
                  <a16:creationId xmlns="" xmlns:a16="http://schemas.microsoft.com/office/drawing/2014/main" id="{4AE806C6-AD70-4611-ABA8-D2E306A4D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32240" y="1412776"/>
              <a:ext cx="2036707" cy="1456579"/>
            </a:xfrm>
            <a:prstGeom prst="rect">
              <a:avLst/>
            </a:prstGeom>
          </p:spPr>
        </p:pic>
        <p:pic>
          <p:nvPicPr>
            <p:cNvPr id="99" name="图片 98">
              <a:extLst>
                <a:ext uri="{FF2B5EF4-FFF2-40B4-BE49-F238E27FC236}">
                  <a16:creationId xmlns="" xmlns:a16="http://schemas.microsoft.com/office/drawing/2014/main" id="{573506D0-6B31-4409-9D71-B2F5946CA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6016" y="1412776"/>
              <a:ext cx="2060171" cy="1456581"/>
            </a:xfrm>
            <a:prstGeom prst="rect">
              <a:avLst/>
            </a:prstGeom>
          </p:spPr>
        </p:pic>
        <p:sp>
          <p:nvSpPr>
            <p:cNvPr id="100" name="TextBox 99"/>
            <p:cNvSpPr txBox="1"/>
            <p:nvPr/>
          </p:nvSpPr>
          <p:spPr>
            <a:xfrm>
              <a:off x="6084168" y="1213173"/>
              <a:ext cx="1368152" cy="338554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/>
                <a:t>Cluster size</a:t>
              </a:r>
              <a:endParaRPr lang="zh-CN" altLang="en-US" sz="1600" dirty="0"/>
            </a:p>
          </p:txBody>
        </p:sp>
      </p:grpSp>
      <p:sp>
        <p:nvSpPr>
          <p:cNvPr id="107" name="TextBox 8"/>
          <p:cNvSpPr txBox="1"/>
          <p:nvPr/>
        </p:nvSpPr>
        <p:spPr>
          <a:xfrm>
            <a:off x="6315182" y="2123564"/>
            <a:ext cx="1649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altLang="zh-CN" baseline="-25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f </a:t>
            </a:r>
            <a:r>
              <a:rPr lang="en-US" altLang="zh-CN" baseline="-25000" dirty="0" smtClean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, z</a:t>
            </a:r>
            <a:r>
              <a:rPr lang="en-US" altLang="zh-CN" baseline="-25000" dirty="0" smtClean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n-US" altLang="zh-CN" baseline="-25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n-US" altLang="zh-CN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8" name="TextBox 8"/>
          <p:cNvSpPr txBox="1"/>
          <p:nvPr/>
        </p:nvSpPr>
        <p:spPr>
          <a:xfrm>
            <a:off x="6333976" y="2780928"/>
            <a:ext cx="1649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altLang="zh-CN" baseline="-25000" dirty="0" smtClean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f </a:t>
            </a:r>
            <a:r>
              <a:rPr lang="en-US" altLang="zh-CN" baseline="-25000" dirty="0" smtClean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, z</a:t>
            </a:r>
            <a:r>
              <a:rPr lang="en-US" altLang="zh-CN" baseline="-25000" dirty="0" smtClean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n-US" altLang="zh-CN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altLang="zh-CN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重建刻度关键问题 </a:t>
            </a:r>
            <a:r>
              <a:rPr lang="en-US" altLang="zh-CN" dirty="0" smtClean="0">
                <a:solidFill>
                  <a:srgbClr val="0070C0"/>
                </a:solidFill>
              </a:rPr>
              <a:t>-- </a:t>
            </a:r>
            <a:r>
              <a:rPr lang="en-US" altLang="zh-CN" dirty="0" err="1" smtClean="0">
                <a:solidFill>
                  <a:srgbClr val="0070C0"/>
                </a:solidFill>
                <a:latin typeface="Symbol" pitchFamily="18" charset="2"/>
              </a:rPr>
              <a:t>m</a:t>
            </a:r>
            <a:r>
              <a:rPr lang="en-US" altLang="zh-CN" dirty="0" err="1" smtClean="0">
                <a:solidFill>
                  <a:srgbClr val="0070C0"/>
                </a:solidFill>
              </a:rPr>
              <a:t>TPC</a:t>
            </a:r>
            <a:r>
              <a:rPr lang="zh-CN" altLang="en-US" dirty="0" smtClean="0">
                <a:solidFill>
                  <a:srgbClr val="0070C0"/>
                </a:solidFill>
              </a:rPr>
              <a:t>读出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  <p:grpSp>
        <p:nvGrpSpPr>
          <p:cNvPr id="4" name="组合 38"/>
          <p:cNvGrpSpPr/>
          <p:nvPr/>
        </p:nvGrpSpPr>
        <p:grpSpPr>
          <a:xfrm>
            <a:off x="4211960" y="3573016"/>
            <a:ext cx="4536504" cy="3022314"/>
            <a:chOff x="4355976" y="2062331"/>
            <a:chExt cx="4003838" cy="2734282"/>
          </a:xfrm>
        </p:grpSpPr>
        <p:grpSp>
          <p:nvGrpSpPr>
            <p:cNvPr id="5" name="组合 4"/>
            <p:cNvGrpSpPr/>
            <p:nvPr/>
          </p:nvGrpSpPr>
          <p:grpSpPr>
            <a:xfrm>
              <a:off x="5245717" y="2062331"/>
              <a:ext cx="3114097" cy="2734282"/>
              <a:chOff x="440453" y="3379054"/>
              <a:chExt cx="3114097" cy="2734282"/>
            </a:xfrm>
          </p:grpSpPr>
          <p:grpSp>
            <p:nvGrpSpPr>
              <p:cNvPr id="11" name="组合 56"/>
              <p:cNvGrpSpPr/>
              <p:nvPr/>
            </p:nvGrpSpPr>
            <p:grpSpPr>
              <a:xfrm>
                <a:off x="558824" y="3379054"/>
                <a:ext cx="2677298" cy="2734282"/>
                <a:chOff x="632947" y="2949826"/>
                <a:chExt cx="2677298" cy="2734282"/>
              </a:xfrm>
            </p:grpSpPr>
            <p:cxnSp>
              <p:nvCxnSpPr>
                <p:cNvPr id="14" name="直接连接符 8"/>
                <p:cNvCxnSpPr/>
                <p:nvPr/>
              </p:nvCxnSpPr>
              <p:spPr>
                <a:xfrm>
                  <a:off x="632947" y="5472841"/>
                  <a:ext cx="2677298" cy="0"/>
                </a:xfrm>
                <a:prstGeom prst="line">
                  <a:avLst/>
                </a:prstGeom>
                <a:ln w="28575">
                  <a:solidFill>
                    <a:schemeClr val="accent4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>
                  <a:off x="632947" y="4909739"/>
                  <a:ext cx="2677298" cy="0"/>
                </a:xfrm>
                <a:prstGeom prst="line">
                  <a:avLst/>
                </a:prstGeom>
                <a:ln w="28575">
                  <a:solidFill>
                    <a:schemeClr val="accent4">
                      <a:lumMod val="50000"/>
                      <a:lumOff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>
                  <a:off x="632947" y="4604939"/>
                  <a:ext cx="2677298" cy="0"/>
                </a:xfrm>
                <a:prstGeom prst="line">
                  <a:avLst/>
                </a:prstGeom>
                <a:ln w="28575">
                  <a:solidFill>
                    <a:schemeClr val="accent4">
                      <a:lumMod val="50000"/>
                      <a:lumOff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>
                  <a:off x="632947" y="4275425"/>
                  <a:ext cx="2677298" cy="0"/>
                </a:xfrm>
                <a:prstGeom prst="line">
                  <a:avLst/>
                </a:prstGeom>
                <a:ln w="28575">
                  <a:solidFill>
                    <a:schemeClr val="accent4">
                      <a:lumMod val="50000"/>
                      <a:lumOff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>
                  <a:off x="632947" y="3921198"/>
                  <a:ext cx="2677298" cy="0"/>
                </a:xfrm>
                <a:prstGeom prst="line">
                  <a:avLst/>
                </a:prstGeom>
                <a:ln w="9525"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箭头连接符 18"/>
                <p:cNvCxnSpPr/>
                <p:nvPr/>
              </p:nvCxnSpPr>
              <p:spPr>
                <a:xfrm flipH="1" flipV="1">
                  <a:off x="652463" y="3748216"/>
                  <a:ext cx="1512742" cy="1935892"/>
                </a:xfrm>
                <a:prstGeom prst="straightConnector1">
                  <a:avLst/>
                </a:prstGeom>
                <a:ln w="12700">
                  <a:solidFill>
                    <a:srgbClr val="FF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矩形 19"/>
                <p:cNvSpPr/>
                <p:nvPr/>
              </p:nvSpPr>
              <p:spPr>
                <a:xfrm>
                  <a:off x="632947" y="3904722"/>
                  <a:ext cx="205946" cy="45719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900679" y="3908838"/>
                  <a:ext cx="205946" cy="45719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64295" y="3908838"/>
                  <a:ext cx="205946" cy="45719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1432027" y="3904716"/>
                  <a:ext cx="205946" cy="45719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1691527" y="3908838"/>
                  <a:ext cx="205946" cy="45719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1959259" y="3904716"/>
                  <a:ext cx="205946" cy="45719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2222875" y="3904716"/>
                  <a:ext cx="205946" cy="45719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2490607" y="3908832"/>
                  <a:ext cx="205946" cy="45719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2754223" y="3908832"/>
                  <a:ext cx="205946" cy="45719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3021955" y="3904710"/>
                  <a:ext cx="205946" cy="45719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1959259" y="3501082"/>
                  <a:ext cx="205946" cy="37892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2218753" y="3163716"/>
                  <a:ext cx="205946" cy="720402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2754223" y="3616398"/>
                  <a:ext cx="205946" cy="26772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2496775" y="3286897"/>
                  <a:ext cx="205946" cy="597221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4" name="直接连接符 33"/>
                <p:cNvCxnSpPr>
                  <a:cxnSpLocks noChangeAspect="1"/>
                </p:cNvCxnSpPr>
                <p:nvPr/>
              </p:nvCxnSpPr>
              <p:spPr>
                <a:xfrm flipH="1">
                  <a:off x="1588544" y="3962795"/>
                  <a:ext cx="475051" cy="936000"/>
                </a:xfrm>
                <a:prstGeom prst="line">
                  <a:avLst/>
                </a:prstGeom>
                <a:ln w="12700">
                  <a:solidFill>
                    <a:srgbClr val="FF99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>
                  <a:cxnSpLocks noChangeAspect="1"/>
                </p:cNvCxnSpPr>
                <p:nvPr/>
              </p:nvCxnSpPr>
              <p:spPr>
                <a:xfrm flipH="1">
                  <a:off x="1732718" y="3954557"/>
                  <a:ext cx="591147" cy="1116000"/>
                </a:xfrm>
                <a:prstGeom prst="line">
                  <a:avLst/>
                </a:prstGeom>
                <a:ln w="12700">
                  <a:solidFill>
                    <a:srgbClr val="FF99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>
                  <a:cxnSpLocks noChangeAspect="1"/>
                </p:cNvCxnSpPr>
                <p:nvPr/>
              </p:nvCxnSpPr>
              <p:spPr>
                <a:xfrm flipH="1">
                  <a:off x="1880997" y="3954556"/>
                  <a:ext cx="693451" cy="1332000"/>
                </a:xfrm>
                <a:prstGeom prst="line">
                  <a:avLst/>
                </a:prstGeom>
                <a:ln w="12700">
                  <a:solidFill>
                    <a:srgbClr val="FF99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 flipH="1">
                  <a:off x="2027223" y="3954557"/>
                  <a:ext cx="824830" cy="1518284"/>
                </a:xfrm>
                <a:prstGeom prst="line">
                  <a:avLst/>
                </a:prstGeom>
                <a:ln w="12700">
                  <a:solidFill>
                    <a:srgbClr val="FF99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Freeform 14"/>
                <p:cNvSpPr>
                  <a:spLocks/>
                </p:cNvSpPr>
                <p:nvPr/>
              </p:nvSpPr>
              <p:spPr bwMode="auto">
                <a:xfrm>
                  <a:off x="1588544" y="2949826"/>
                  <a:ext cx="1433411" cy="930176"/>
                </a:xfrm>
                <a:custGeom>
                  <a:avLst/>
                  <a:gdLst>
                    <a:gd name="T0" fmla="*/ 0 w 720"/>
                    <a:gd name="T1" fmla="*/ 408 h 416"/>
                    <a:gd name="T2" fmla="*/ 192 w 720"/>
                    <a:gd name="T3" fmla="*/ 360 h 416"/>
                    <a:gd name="T4" fmla="*/ 336 w 720"/>
                    <a:gd name="T5" fmla="*/ 72 h 416"/>
                    <a:gd name="T6" fmla="*/ 432 w 720"/>
                    <a:gd name="T7" fmla="*/ 24 h 416"/>
                    <a:gd name="T8" fmla="*/ 528 w 720"/>
                    <a:gd name="T9" fmla="*/ 216 h 416"/>
                    <a:gd name="T10" fmla="*/ 624 w 720"/>
                    <a:gd name="T11" fmla="*/ 360 h 416"/>
                    <a:gd name="T12" fmla="*/ 720 w 720"/>
                    <a:gd name="T13" fmla="*/ 408 h 4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0"/>
                    <a:gd name="T22" fmla="*/ 0 h 416"/>
                    <a:gd name="T23" fmla="*/ 720 w 720"/>
                    <a:gd name="T24" fmla="*/ 416 h 4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0" h="416">
                      <a:moveTo>
                        <a:pt x="0" y="408"/>
                      </a:moveTo>
                      <a:cubicBezTo>
                        <a:pt x="68" y="412"/>
                        <a:pt x="136" y="416"/>
                        <a:pt x="192" y="360"/>
                      </a:cubicBezTo>
                      <a:cubicBezTo>
                        <a:pt x="248" y="304"/>
                        <a:pt x="296" y="128"/>
                        <a:pt x="336" y="72"/>
                      </a:cubicBezTo>
                      <a:cubicBezTo>
                        <a:pt x="376" y="16"/>
                        <a:pt x="400" y="0"/>
                        <a:pt x="432" y="24"/>
                      </a:cubicBezTo>
                      <a:cubicBezTo>
                        <a:pt x="464" y="48"/>
                        <a:pt x="496" y="160"/>
                        <a:pt x="528" y="216"/>
                      </a:cubicBezTo>
                      <a:cubicBezTo>
                        <a:pt x="560" y="272"/>
                        <a:pt x="592" y="328"/>
                        <a:pt x="624" y="360"/>
                      </a:cubicBezTo>
                      <a:cubicBezTo>
                        <a:pt x="656" y="392"/>
                        <a:pt x="688" y="400"/>
                        <a:pt x="720" y="408"/>
                      </a:cubicBezTo>
                    </a:path>
                  </a:pathLst>
                </a:custGeom>
                <a:noFill/>
                <a:ln w="254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 dirty="0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440453" y="3509345"/>
                <a:ext cx="18001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 smtClean="0"/>
                  <a:t>Charge </a:t>
                </a:r>
                <a:r>
                  <a:rPr lang="en-US" altLang="zh-CN" sz="1600" dirty="0" err="1" smtClean="0"/>
                  <a:t>centroid</a:t>
                </a:r>
                <a:r>
                  <a:rPr lang="en-US" altLang="zh-CN" sz="1600" dirty="0" smtClean="0"/>
                  <a:t> method</a:t>
                </a:r>
                <a:endParaRPr lang="zh-CN" altLang="en-US" sz="16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17541" y="5377230"/>
                <a:ext cx="133700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 smtClean="0"/>
                  <a:t>Micro-TPC method</a:t>
                </a:r>
                <a:endParaRPr lang="zh-CN" altLang="en-US" sz="1600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726042" y="4401155"/>
              <a:ext cx="5568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0070C0"/>
                  </a:solidFill>
                </a:rPr>
                <a:t>阴极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39092" y="3820268"/>
              <a:ext cx="715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GEM1</a:t>
              </a:r>
              <a:endParaRPr lang="zh-CN" altLang="en-US" sz="1400" dirty="0">
                <a:solidFill>
                  <a:srgbClr val="0070C0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39092" y="3515468"/>
              <a:ext cx="715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GEM2</a:t>
              </a:r>
              <a:endParaRPr lang="zh-CN" altLang="en-US" sz="1400" dirty="0">
                <a:solidFill>
                  <a:srgbClr val="0070C0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39092" y="3201059"/>
              <a:ext cx="715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GEM3</a:t>
              </a:r>
              <a:endParaRPr lang="zh-CN" altLang="en-US" sz="1400" dirty="0">
                <a:solidFill>
                  <a:srgbClr val="0070C0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55976" y="2852936"/>
              <a:ext cx="9989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dirty="0" smtClean="0">
                  <a:solidFill>
                    <a:srgbClr val="0070C0"/>
                  </a:solidFill>
                </a:rPr>
                <a:t>阳极读出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9" name="内容占位符 2"/>
          <p:cNvSpPr txBox="1">
            <a:spLocks/>
          </p:cNvSpPr>
          <p:nvPr/>
        </p:nvSpPr>
        <p:spPr>
          <a:xfrm>
            <a:off x="467544" y="1340768"/>
            <a:ext cx="4968552" cy="129614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模拟读出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：电荷重心法重建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cluster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micro-TPC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方法重建径迹段</a:t>
            </a:r>
            <a:endParaRPr lang="en-US" altLang="zh-CN" sz="2000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6519158" y="4762619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C00000"/>
                </a:solidFill>
              </a:rPr>
              <a:t>T1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45242" y="5092679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C00000"/>
                </a:solidFill>
              </a:rPr>
              <a:t>T2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77210" y="538820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C00000"/>
                </a:solidFill>
              </a:rPr>
              <a:t>T3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76256" y="5713511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C00000"/>
                </a:solidFill>
              </a:rPr>
              <a:t>T4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  <p:grpSp>
        <p:nvGrpSpPr>
          <p:cNvPr id="44" name="组合 42"/>
          <p:cNvGrpSpPr/>
          <p:nvPr/>
        </p:nvGrpSpPr>
        <p:grpSpPr>
          <a:xfrm>
            <a:off x="6012160" y="1484784"/>
            <a:ext cx="2160240" cy="1944216"/>
            <a:chOff x="5580112" y="3068960"/>
            <a:chExt cx="2448272" cy="2817661"/>
          </a:xfrm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80112" y="3068960"/>
              <a:ext cx="2448272" cy="2817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Box 45"/>
            <p:cNvSpPr txBox="1"/>
            <p:nvPr/>
          </p:nvSpPr>
          <p:spPr>
            <a:xfrm>
              <a:off x="5796136" y="5229200"/>
              <a:ext cx="21602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sz="1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43330" y="5051758"/>
              <a:ext cx="297633" cy="535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X</a:t>
              </a:r>
              <a:endParaRPr lang="zh-CN" altLang="en-US" dirty="0"/>
            </a:p>
          </p:txBody>
        </p:sp>
      </p:grpSp>
      <p:sp>
        <p:nvSpPr>
          <p:cNvPr id="49" name="内容占位符 2"/>
          <p:cNvSpPr txBox="1">
            <a:spLocks/>
          </p:cNvSpPr>
          <p:nvPr/>
        </p:nvSpPr>
        <p:spPr>
          <a:xfrm>
            <a:off x="467544" y="2636912"/>
            <a:ext cx="4608512" cy="3744416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rgbClr val="C00000"/>
                </a:solidFill>
              </a:rPr>
              <a:t>Micro-TPC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方式重建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000" dirty="0" smtClean="0"/>
              <a:t>利用时间信息及线性关系重建入射径迹段</a:t>
            </a:r>
            <a:endParaRPr lang="en-US" altLang="zh-CN" sz="2000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000" dirty="0" smtClean="0"/>
              <a:t>扩散效应，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电容耦合效应等影响？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rgbClr val="C00000"/>
                </a:solidFill>
              </a:rPr>
              <a:t>时间刻度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T0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000" dirty="0" smtClean="0"/>
              <a:t>Time walk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000" noProof="0" dirty="0" smtClean="0"/>
              <a:t>读出条上传播时间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16787</TotalTime>
  <Words>1057</Words>
  <Application>Microsoft Office PowerPoint</Application>
  <PresentationFormat>全屏显示(4:3)</PresentationFormat>
  <Paragraphs>252</Paragraphs>
  <Slides>16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粒子物理卓越中心工作报告  （2017 ~ 2018年度）</vt:lpstr>
      <vt:lpstr>个人简介</vt:lpstr>
      <vt:lpstr>承担的任务</vt:lpstr>
      <vt:lpstr>CGEM软件研究</vt:lpstr>
      <vt:lpstr>软件整体进展及计划</vt:lpstr>
      <vt:lpstr>数字化关键问题 -- 漂移倍增</vt:lpstr>
      <vt:lpstr>数字化关键问题 -- 信号感应</vt:lpstr>
      <vt:lpstr>幻灯片 8</vt:lpstr>
      <vt:lpstr>重建刻度关键问题 -- mTPC读出</vt:lpstr>
      <vt:lpstr>CGEM离线校准</vt:lpstr>
      <vt:lpstr>MDC数据质量检查</vt:lpstr>
      <vt:lpstr>MDC数据刻度和性能研究</vt:lpstr>
      <vt:lpstr>漂移室性能数据整理</vt:lpstr>
      <vt:lpstr>其他工作</vt:lpstr>
      <vt:lpstr>发表论文及争取经费情况</vt:lpstr>
      <vt:lpstr>下年度工作计划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wulh</dc:creator>
  <cp:lastModifiedBy>wulh</cp:lastModifiedBy>
  <cp:revision>835</cp:revision>
  <dcterms:created xsi:type="dcterms:W3CDTF">2013-06-06T02:46:36Z</dcterms:created>
  <dcterms:modified xsi:type="dcterms:W3CDTF">2018-11-23T03:44:37Z</dcterms:modified>
</cp:coreProperties>
</file>