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handoutMasterIdLst>
    <p:handoutMasterId r:id="rId44"/>
  </p:handoutMasterIdLst>
  <p:sldIdLst>
    <p:sldId id="257" r:id="rId2"/>
    <p:sldId id="258" r:id="rId3"/>
    <p:sldId id="259" r:id="rId4"/>
    <p:sldId id="260" r:id="rId5"/>
    <p:sldId id="261" r:id="rId6"/>
    <p:sldId id="262" r:id="rId7"/>
    <p:sldId id="29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1" r:id="rId36"/>
    <p:sldId id="293" r:id="rId37"/>
    <p:sldId id="298" r:id="rId38"/>
    <p:sldId id="294" r:id="rId39"/>
    <p:sldId id="295" r:id="rId40"/>
    <p:sldId id="296" r:id="rId41"/>
    <p:sldId id="297" r:id="rId4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ncent Pan" initials="V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A3"/>
    <a:srgbClr val="1A92C2"/>
    <a:srgbClr val="404040"/>
    <a:srgbClr val="FFFFFF"/>
    <a:srgbClr val="ECECEC"/>
    <a:srgbClr val="453D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81" autoAdjust="0"/>
    <p:restoredTop sz="89105" autoAdjust="0"/>
  </p:normalViewPr>
  <p:slideViewPr>
    <p:cSldViewPr snapToGrid="0" showGuides="1">
      <p:cViewPr varScale="1">
        <p:scale>
          <a:sx n="49" d="100"/>
          <a:sy n="49" d="100"/>
        </p:scale>
        <p:origin x="912" y="58"/>
      </p:cViewPr>
      <p:guideLst>
        <p:guide orient="horz" pos="2160"/>
        <p:guide pos="3840"/>
      </p:guideLst>
    </p:cSldViewPr>
  </p:slideViewPr>
  <p:notesTextViewPr>
    <p:cViewPr>
      <p:scale>
        <a:sx n="75" d="100"/>
        <a:sy n="75" d="100"/>
      </p:scale>
      <p:origin x="0" y="0"/>
    </p:cViewPr>
  </p:notesTextViewPr>
  <p:sorterViewPr>
    <p:cViewPr>
      <p:scale>
        <a:sx n="139" d="100"/>
        <a:sy n="139" d="100"/>
      </p:scale>
      <p:origin x="0" y="-55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913"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48914"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D200E7-AE6F-426E-B699-7B9ACE960325}" type="datetimeFigureOut">
              <a:rPr lang="zh-CN" altLang="en-US" smtClean="0"/>
              <a:t>2018/11/21</a:t>
            </a:fld>
            <a:endParaRPr lang="zh-CN" altLang="en-US"/>
          </a:p>
        </p:txBody>
      </p:sp>
      <p:sp>
        <p:nvSpPr>
          <p:cNvPr id="1048915"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48916"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4D3101-BF92-4039-851D-26299080DADB}" type="slidenum">
              <a:rPr lang="zh-CN" altLang="en-US" smtClean="0"/>
              <a:t>‹#›</a:t>
            </a:fld>
            <a:endParaRPr lang="zh-CN" altLang="en-US"/>
          </a:p>
        </p:txBody>
      </p:sp>
    </p:spTree>
    <p:extLst>
      <p:ext uri="{BB962C8B-B14F-4D97-AF65-F5344CB8AC3E}">
        <p14:creationId xmlns:p14="http://schemas.microsoft.com/office/powerpoint/2010/main" val="6806449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907"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48908"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2F98C7-9395-4E9A-96EC-DE4C39432AA7}" type="datetimeFigureOut">
              <a:rPr lang="zh-CN" altLang="en-US" smtClean="0"/>
              <a:t>2018/11/21</a:t>
            </a:fld>
            <a:endParaRPr lang="zh-CN" altLang="en-US"/>
          </a:p>
        </p:txBody>
      </p:sp>
      <p:sp>
        <p:nvSpPr>
          <p:cNvPr id="1048909"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1048910"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8911"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48912"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464DB0-CCE3-4363-801A-A01AADC6398D}" type="slidenum">
              <a:rPr lang="zh-CN" altLang="en-US" smtClean="0"/>
              <a:t>‹#›</a:t>
            </a:fld>
            <a:endParaRPr lang="zh-CN" altLang="en-US"/>
          </a:p>
        </p:txBody>
      </p:sp>
    </p:spTree>
    <p:extLst>
      <p:ext uri="{BB962C8B-B14F-4D97-AF65-F5344CB8AC3E}">
        <p14:creationId xmlns:p14="http://schemas.microsoft.com/office/powerpoint/2010/main" val="16511899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6" name="幻灯片图像占位符 1"/>
          <p:cNvSpPr>
            <a:spLocks noGrp="1" noRot="1" noChangeAspect="1"/>
          </p:cNvSpPr>
          <p:nvPr>
            <p:ph type="sldImg"/>
          </p:nvPr>
        </p:nvSpPr>
        <p:spPr/>
      </p:sp>
      <p:sp>
        <p:nvSpPr>
          <p:cNvPr id="1048657"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1200" kern="1200" dirty="0" smtClean="0">
                <a:solidFill>
                  <a:schemeClr val="tx1"/>
                </a:solidFill>
                <a:effectLst/>
                <a:latin typeface="+mn-lt"/>
                <a:ea typeface="+mn-ea"/>
                <a:cs typeface="+mn-cs"/>
              </a:rPr>
              <a:t>Good morning every experts in muon science or accelerator science! I am </a:t>
            </a:r>
            <a:r>
              <a:rPr lang="en-US" altLang="zh-CN" sz="1200" kern="1200" dirty="0" err="1" smtClean="0">
                <a:solidFill>
                  <a:schemeClr val="tx1"/>
                </a:solidFill>
                <a:effectLst/>
                <a:latin typeface="+mn-lt"/>
                <a:ea typeface="+mn-ea"/>
                <a:cs typeface="+mn-cs"/>
              </a:rPr>
              <a:t>Ziwen</a:t>
            </a:r>
            <a:r>
              <a:rPr lang="en-US" altLang="zh-CN" sz="1200" kern="1200" dirty="0" smtClean="0">
                <a:solidFill>
                  <a:schemeClr val="tx1"/>
                </a:solidFill>
                <a:effectLst/>
                <a:latin typeface="+mn-lt"/>
                <a:ea typeface="+mn-ea"/>
                <a:cs typeface="+mn-cs"/>
              </a:rPr>
              <a:t> Pan, from the Muon Group of University of Science and Technology of China. It’s my pleasure to present the progress of designing Baby-</a:t>
            </a:r>
            <a:r>
              <a:rPr lang="en-US" altLang="zh-CN" sz="1200" kern="1200" dirty="0" err="1" smtClean="0">
                <a:solidFill>
                  <a:schemeClr val="tx1"/>
                </a:solidFill>
                <a:effectLst/>
                <a:latin typeface="+mn-lt"/>
                <a:ea typeface="+mn-ea"/>
                <a:cs typeface="+mn-cs"/>
              </a:rPr>
              <a:t>muSR</a:t>
            </a:r>
            <a:r>
              <a:rPr lang="en-US" altLang="zh-CN" sz="1200" kern="1200" dirty="0" smtClean="0">
                <a:solidFill>
                  <a:schemeClr val="tx1"/>
                </a:solidFill>
                <a:effectLst/>
                <a:latin typeface="+mn-lt"/>
                <a:ea typeface="+mn-ea"/>
                <a:cs typeface="+mn-cs"/>
              </a:rPr>
              <a:t> and Baseline-</a:t>
            </a:r>
            <a:r>
              <a:rPr lang="en-US" altLang="zh-CN" sz="1200" kern="1200" dirty="0" err="1" smtClean="0">
                <a:solidFill>
                  <a:schemeClr val="tx1"/>
                </a:solidFill>
                <a:effectLst/>
                <a:latin typeface="+mn-lt"/>
                <a:ea typeface="+mn-ea"/>
                <a:cs typeface="+mn-cs"/>
              </a:rPr>
              <a:t>muSR</a:t>
            </a:r>
            <a:r>
              <a:rPr lang="en-US" altLang="zh-CN" sz="1200" kern="1200" dirty="0" smtClean="0">
                <a:solidFill>
                  <a:schemeClr val="tx1"/>
                </a:solidFill>
                <a:effectLst/>
                <a:latin typeface="+mn-lt"/>
                <a:ea typeface="+mn-ea"/>
                <a:cs typeface="+mn-cs"/>
              </a:rPr>
              <a:t> spectrometers on behalf of the China Spallation Neutron Source (CSNS) and the USTC Muon Group. I should mention</a:t>
            </a:r>
            <a:r>
              <a:rPr lang="en-US" altLang="zh-CN" sz="1200" kern="1200" baseline="0" dirty="0" smtClean="0">
                <a:solidFill>
                  <a:schemeClr val="tx1"/>
                </a:solidFill>
                <a:effectLst/>
                <a:latin typeface="+mn-lt"/>
                <a:ea typeface="+mn-ea"/>
                <a:cs typeface="+mn-cs"/>
              </a:rPr>
              <a:t> you that the Super-</a:t>
            </a:r>
            <a:r>
              <a:rPr lang="en-US" altLang="zh-CN" sz="1200" kern="1200" baseline="0" dirty="0" err="1" smtClean="0">
                <a:solidFill>
                  <a:schemeClr val="tx1"/>
                </a:solidFill>
                <a:effectLst/>
                <a:latin typeface="+mn-lt"/>
                <a:ea typeface="+mn-ea"/>
                <a:cs typeface="+mn-cs"/>
              </a:rPr>
              <a:t>MuSR</a:t>
            </a:r>
            <a:r>
              <a:rPr lang="en-US" altLang="zh-CN" sz="1200" kern="1200" baseline="0" dirty="0" smtClean="0">
                <a:solidFill>
                  <a:schemeClr val="tx1"/>
                </a:solidFill>
                <a:effectLst/>
                <a:latin typeface="+mn-lt"/>
                <a:ea typeface="+mn-ea"/>
                <a:cs typeface="+mn-cs"/>
              </a:rPr>
              <a:t>  is a dedicated name of a highly segmented </a:t>
            </a:r>
            <a:r>
              <a:rPr lang="en-US" altLang="zh-CN" sz="1200" kern="1200" baseline="0" dirty="0" err="1" smtClean="0">
                <a:solidFill>
                  <a:schemeClr val="tx1"/>
                </a:solidFill>
                <a:effectLst/>
                <a:latin typeface="+mn-lt"/>
                <a:ea typeface="+mn-ea"/>
                <a:cs typeface="+mn-cs"/>
              </a:rPr>
              <a:t>MuSR</a:t>
            </a:r>
            <a:r>
              <a:rPr lang="en-US" altLang="zh-CN" sz="1200" kern="1200" baseline="0" dirty="0" smtClean="0">
                <a:solidFill>
                  <a:schemeClr val="tx1"/>
                </a:solidFill>
                <a:effectLst/>
                <a:latin typeface="+mn-lt"/>
                <a:ea typeface="+mn-ea"/>
                <a:cs typeface="+mn-cs"/>
              </a:rPr>
              <a:t> spectrometer which will be built in ISIS </a:t>
            </a:r>
            <a:r>
              <a:rPr lang="en-US" altLang="zh-CN" sz="1200" kern="1200" baseline="0" dirty="0" err="1" smtClean="0">
                <a:solidFill>
                  <a:schemeClr val="tx1"/>
                </a:solidFill>
                <a:effectLst/>
                <a:latin typeface="+mn-lt"/>
                <a:ea typeface="+mn-ea"/>
                <a:cs typeface="+mn-cs"/>
              </a:rPr>
              <a:t>Muon</a:t>
            </a:r>
            <a:r>
              <a:rPr lang="en-US" altLang="zh-CN" sz="1200" kern="1200" baseline="0" dirty="0" smtClean="0">
                <a:solidFill>
                  <a:schemeClr val="tx1"/>
                </a:solidFill>
                <a:effectLst/>
                <a:latin typeface="+mn-lt"/>
                <a:ea typeface="+mn-ea"/>
                <a:cs typeface="+mn-cs"/>
              </a:rPr>
              <a:t> Source. So we use the baseline-</a:t>
            </a:r>
            <a:r>
              <a:rPr lang="en-US" altLang="zh-CN" sz="1200" kern="1200" baseline="0" dirty="0" err="1" smtClean="0">
                <a:solidFill>
                  <a:schemeClr val="tx1"/>
                </a:solidFill>
                <a:effectLst/>
                <a:latin typeface="+mn-lt"/>
                <a:ea typeface="+mn-ea"/>
                <a:cs typeface="+mn-cs"/>
              </a:rPr>
              <a:t>muSR</a:t>
            </a:r>
            <a:r>
              <a:rPr lang="en-US" altLang="zh-CN" sz="1200" kern="1200" baseline="0" dirty="0" smtClean="0">
                <a:solidFill>
                  <a:schemeClr val="tx1"/>
                </a:solidFill>
                <a:effectLst/>
                <a:latin typeface="+mn-lt"/>
                <a:ea typeface="+mn-ea"/>
                <a:cs typeface="+mn-cs"/>
              </a:rPr>
              <a:t> which is based on the design of the baseline </a:t>
            </a:r>
            <a:r>
              <a:rPr lang="en-US" altLang="zh-CN" sz="1200" kern="1200" baseline="0" dirty="0" err="1" smtClean="0">
                <a:solidFill>
                  <a:schemeClr val="tx1"/>
                </a:solidFill>
                <a:effectLst/>
                <a:latin typeface="+mn-lt"/>
                <a:ea typeface="+mn-ea"/>
                <a:cs typeface="+mn-cs"/>
              </a:rPr>
              <a:t>muon</a:t>
            </a:r>
            <a:r>
              <a:rPr lang="en-US" altLang="zh-CN" sz="1200" kern="1200" baseline="0" dirty="0" smtClean="0">
                <a:solidFill>
                  <a:schemeClr val="tx1"/>
                </a:solidFill>
                <a:effectLst/>
                <a:latin typeface="+mn-lt"/>
                <a:ea typeface="+mn-ea"/>
                <a:cs typeface="+mn-cs"/>
              </a:rPr>
              <a:t> beam currently. We will make a proper name later.</a:t>
            </a:r>
            <a:endParaRPr lang="zh-CN" altLang="zh-CN" sz="1200" kern="1200" dirty="0" smtClean="0">
              <a:solidFill>
                <a:schemeClr val="tx1"/>
              </a:solidFill>
              <a:effectLst/>
              <a:latin typeface="+mn-lt"/>
              <a:ea typeface="+mn-ea"/>
              <a:cs typeface="+mn-cs"/>
            </a:endParaRPr>
          </a:p>
          <a:p>
            <a:endParaRPr lang="zh-CN" altLang="en-US" dirty="0"/>
          </a:p>
        </p:txBody>
      </p:sp>
      <p:sp>
        <p:nvSpPr>
          <p:cNvPr id="1048658" name="灯片编号占位符 3"/>
          <p:cNvSpPr>
            <a:spLocks noGrp="1"/>
          </p:cNvSpPr>
          <p:nvPr>
            <p:ph type="sldNum" sz="quarter" idx="10"/>
          </p:nvPr>
        </p:nvSpPr>
        <p:spPr/>
        <p:txBody>
          <a:bodyPr/>
          <a:lstStyle/>
          <a:p>
            <a:fld id="{41464DB0-CCE3-4363-801A-A01AADC6398D}" type="slidenum">
              <a:rPr lang="zh-CN" altLang="en-US" smtClean="0"/>
              <a:t>1</a:t>
            </a:fld>
            <a:endParaRPr lang="zh-CN" altLang="en-US"/>
          </a:p>
        </p:txBody>
      </p:sp>
    </p:spTree>
    <p:extLst>
      <p:ext uri="{BB962C8B-B14F-4D97-AF65-F5344CB8AC3E}">
        <p14:creationId xmlns:p14="http://schemas.microsoft.com/office/powerpoint/2010/main" val="236792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9" name="幻灯片图像占位符 1"/>
          <p:cNvSpPr>
            <a:spLocks noGrp="1" noRot="1" noChangeAspect="1"/>
          </p:cNvSpPr>
          <p:nvPr>
            <p:ph type="sldImg"/>
          </p:nvPr>
        </p:nvSpPr>
        <p:spPr/>
      </p:sp>
      <p:sp>
        <p:nvSpPr>
          <p:cNvPr id="1048740" name="备注占位符 2"/>
          <p:cNvSpPr>
            <a:spLocks noGrp="1"/>
          </p:cNvSpPr>
          <p:nvPr>
            <p:ph type="body" idx="1"/>
          </p:nvPr>
        </p:nvSpPr>
        <p:spPr/>
        <p:txBody>
          <a:bodyPr/>
          <a:lstStyle/>
          <a:p>
            <a:r>
              <a:rPr lang="en-US" altLang="zh-CN" dirty="0" smtClean="0"/>
              <a:t>The current 128-channel</a:t>
            </a:r>
            <a:r>
              <a:rPr lang="en-US" altLang="zh-CN" baseline="0" dirty="0" smtClean="0"/>
              <a:t> </a:t>
            </a:r>
            <a:r>
              <a:rPr lang="en-US" altLang="zh-CN" baseline="0" dirty="0" err="1" smtClean="0"/>
              <a:t>muSR</a:t>
            </a:r>
            <a:r>
              <a:rPr lang="en-US" altLang="zh-CN" baseline="0" dirty="0" smtClean="0"/>
              <a:t> spectrometer has two rings in the forward and backward direction. In order to put 64 segments into one ring, the radius of the detector is very large, up to 150 mm. As mentioned before, if we want to get high asymmetry, the radius should be small. So we revised the two-ring structure to four-ring structure. The radius is only 90 mm which is just a little bit larger than the cruciform. As the repetition rate of the CSNS muon source is low (2.5 Hz) and the beam intensity is high, in order to accept such high beam intensity, we update the 128-channel </a:t>
            </a:r>
            <a:r>
              <a:rPr lang="en-US" altLang="zh-CN" baseline="0" dirty="0" err="1" smtClean="0"/>
              <a:t>muSR</a:t>
            </a:r>
            <a:r>
              <a:rPr lang="en-US" altLang="zh-CN" baseline="0" dirty="0" smtClean="0"/>
              <a:t> spectrometer to 256-channel Baby-</a:t>
            </a:r>
            <a:r>
              <a:rPr lang="en-US" altLang="zh-CN" baseline="0" dirty="0" err="1" smtClean="0"/>
              <a:t>muSR</a:t>
            </a:r>
            <a:r>
              <a:rPr lang="en-US" altLang="zh-CN" baseline="0" dirty="0" smtClean="0"/>
              <a:t> which will be mounted on the baby-scheme beam line. </a:t>
            </a:r>
            <a:endParaRPr lang="zh-CN" altLang="en-US" dirty="0"/>
          </a:p>
        </p:txBody>
      </p:sp>
      <p:sp>
        <p:nvSpPr>
          <p:cNvPr id="1048741" name="灯片编号占位符 3"/>
          <p:cNvSpPr>
            <a:spLocks noGrp="1"/>
          </p:cNvSpPr>
          <p:nvPr>
            <p:ph type="sldNum" sz="quarter" idx="10"/>
          </p:nvPr>
        </p:nvSpPr>
        <p:spPr/>
        <p:txBody>
          <a:bodyPr/>
          <a:lstStyle/>
          <a:p>
            <a:fld id="{41464DB0-CCE3-4363-801A-A01AADC6398D}" type="slidenum">
              <a:rPr lang="zh-CN" altLang="en-US" smtClean="0"/>
              <a:t>10</a:t>
            </a:fld>
            <a:endParaRPr lang="zh-CN" altLang="en-US"/>
          </a:p>
        </p:txBody>
      </p:sp>
    </p:spTree>
    <p:extLst>
      <p:ext uri="{BB962C8B-B14F-4D97-AF65-F5344CB8AC3E}">
        <p14:creationId xmlns:p14="http://schemas.microsoft.com/office/powerpoint/2010/main" val="3800496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0" name="幻灯片图像占位符 1"/>
          <p:cNvSpPr>
            <a:spLocks noGrp="1" noRot="1" noChangeAspect="1"/>
          </p:cNvSpPr>
          <p:nvPr>
            <p:ph type="sldImg"/>
          </p:nvPr>
        </p:nvSpPr>
        <p:spPr/>
      </p:sp>
      <p:sp>
        <p:nvSpPr>
          <p:cNvPr id="1048751" name="备注占位符 2"/>
          <p:cNvSpPr>
            <a:spLocks noGrp="1"/>
          </p:cNvSpPr>
          <p:nvPr>
            <p:ph type="body" idx="1"/>
          </p:nvPr>
        </p:nvSpPr>
        <p:spPr/>
        <p:txBody>
          <a:bodyPr/>
          <a:lstStyle/>
          <a:p>
            <a:r>
              <a:rPr lang="en-US" altLang="zh-CN" dirty="0" smtClean="0"/>
              <a:t>As</a:t>
            </a:r>
            <a:r>
              <a:rPr lang="en-US" altLang="zh-CN" baseline="0" dirty="0" smtClean="0"/>
              <a:t> shown in the graph, the 128-channel </a:t>
            </a:r>
            <a:r>
              <a:rPr lang="en-US" altLang="zh-CN" baseline="0" dirty="0" err="1" smtClean="0"/>
              <a:t>muSR</a:t>
            </a:r>
            <a:r>
              <a:rPr lang="en-US" altLang="zh-CN" baseline="0" dirty="0" smtClean="0"/>
              <a:t> spectrometer consists of two detector rings, two degraders to block low energy positrons and the cryostat to cool the sample. </a:t>
            </a:r>
          </a:p>
          <a:p>
            <a:r>
              <a:rPr lang="en-US" altLang="zh-CN" baseline="0" dirty="0" smtClean="0"/>
              <a:t>Each detector ring has 64 segments with the size of 13.5 by 5 by 175 mm. The scintillator is very long and narrow.</a:t>
            </a:r>
          </a:p>
          <a:p>
            <a:r>
              <a:rPr lang="en-US" altLang="zh-CN" baseline="0" dirty="0" smtClean="0"/>
              <a:t>The light guide is very long. Because the PMT is sensitive to the magnetic field, we have to use long light guide to transfer light to the PMT.</a:t>
            </a:r>
          </a:p>
          <a:p>
            <a:r>
              <a:rPr lang="en-US" altLang="zh-CN" baseline="0" dirty="0" smtClean="0"/>
              <a:t>The degrader is around 11 mm thick which can help us get the highest asymmetry.</a:t>
            </a:r>
          </a:p>
          <a:p>
            <a:r>
              <a:rPr lang="en-US" altLang="zh-CN" baseline="0" dirty="0" smtClean="0"/>
              <a:t>The beam intensity is 1.2X10</a:t>
            </a:r>
            <a:r>
              <a:rPr lang="en-US" altLang="zh-CN" baseline="30000" dirty="0" smtClean="0"/>
              <a:t>5</a:t>
            </a:r>
            <a:r>
              <a:rPr lang="en-US" altLang="zh-CN" baseline="0" dirty="0" smtClean="0"/>
              <a:t> </a:t>
            </a:r>
            <a:r>
              <a:rPr lang="en-US" altLang="zh-CN" baseline="0" dirty="0" err="1" smtClean="0"/>
              <a:t>muons</a:t>
            </a:r>
            <a:r>
              <a:rPr lang="en-US" altLang="zh-CN" baseline="0" dirty="0" smtClean="0"/>
              <a:t>/s, so each pulse has 4.8X10</a:t>
            </a:r>
            <a:r>
              <a:rPr lang="en-US" altLang="zh-CN" baseline="30000" dirty="0" smtClean="0"/>
              <a:t>4</a:t>
            </a:r>
            <a:r>
              <a:rPr lang="en-US" altLang="zh-CN" baseline="0" dirty="0" smtClean="0"/>
              <a:t> </a:t>
            </a:r>
            <a:r>
              <a:rPr lang="en-US" altLang="zh-CN" baseline="0" dirty="0" err="1" smtClean="0"/>
              <a:t>muons</a:t>
            </a:r>
            <a:r>
              <a:rPr lang="en-US" altLang="zh-CN" baseline="0" dirty="0" smtClean="0"/>
              <a:t>.</a:t>
            </a:r>
          </a:p>
          <a:p>
            <a:r>
              <a:rPr lang="en-US" altLang="zh-CN" baseline="0" dirty="0" smtClean="0"/>
              <a:t>The beam spot is 30 mm in diameter in full width half maximum. The sample is also 30 mm in diameter. We will face background problem.</a:t>
            </a:r>
          </a:p>
          <a:p>
            <a:endParaRPr lang="zh-CN" altLang="en-US" dirty="0"/>
          </a:p>
        </p:txBody>
      </p:sp>
      <p:sp>
        <p:nvSpPr>
          <p:cNvPr id="1048752" name="灯片编号占位符 3"/>
          <p:cNvSpPr>
            <a:spLocks noGrp="1"/>
          </p:cNvSpPr>
          <p:nvPr>
            <p:ph type="sldNum" sz="quarter" idx="10"/>
          </p:nvPr>
        </p:nvSpPr>
        <p:spPr/>
        <p:txBody>
          <a:bodyPr/>
          <a:lstStyle/>
          <a:p>
            <a:fld id="{41464DB0-CCE3-4363-801A-A01AADC6398D}" type="slidenum">
              <a:rPr lang="zh-CN" altLang="en-US" smtClean="0"/>
              <a:t>11</a:t>
            </a:fld>
            <a:endParaRPr lang="zh-CN" altLang="en-US"/>
          </a:p>
        </p:txBody>
      </p:sp>
    </p:spTree>
    <p:extLst>
      <p:ext uri="{BB962C8B-B14F-4D97-AF65-F5344CB8AC3E}">
        <p14:creationId xmlns:p14="http://schemas.microsoft.com/office/powerpoint/2010/main" val="4190193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2" name="幻灯片图像占位符 1"/>
          <p:cNvSpPr>
            <a:spLocks noGrp="1" noRot="1" noChangeAspect="1"/>
          </p:cNvSpPr>
          <p:nvPr>
            <p:ph type="sldImg"/>
          </p:nvPr>
        </p:nvSpPr>
        <p:spPr/>
      </p:sp>
      <p:sp>
        <p:nvSpPr>
          <p:cNvPr id="1048763" name="备注占位符 2"/>
          <p:cNvSpPr>
            <a:spLocks noGrp="1"/>
          </p:cNvSpPr>
          <p:nvPr>
            <p:ph type="body" idx="1"/>
          </p:nvPr>
        </p:nvSpPr>
        <p:spPr/>
        <p:txBody>
          <a:bodyPr/>
          <a:lstStyle/>
          <a:p>
            <a:r>
              <a:rPr lang="en-US" altLang="zh-CN" dirty="0" smtClean="0"/>
              <a:t>We</a:t>
            </a:r>
            <a:r>
              <a:rPr lang="en-US" altLang="zh-CN" baseline="0" dirty="0" smtClean="0"/>
              <a:t> should know where the </a:t>
            </a:r>
            <a:r>
              <a:rPr lang="en-US" altLang="zh-CN" baseline="0" dirty="0" err="1" smtClean="0"/>
              <a:t>muons</a:t>
            </a:r>
            <a:r>
              <a:rPr lang="en-US" altLang="zh-CN" baseline="0" dirty="0" smtClean="0"/>
              <a:t> decay first. I simulated the sample diameter by 30 mm and 40 mm. For the 30 mm sample , only 45% </a:t>
            </a:r>
            <a:r>
              <a:rPr lang="en-US" altLang="zh-CN" baseline="0" dirty="0" err="1" smtClean="0"/>
              <a:t>muons</a:t>
            </a:r>
            <a:r>
              <a:rPr lang="en-US" altLang="zh-CN" baseline="0" dirty="0" smtClean="0"/>
              <a:t> decay inside the sample. Most </a:t>
            </a:r>
            <a:r>
              <a:rPr lang="en-US" altLang="zh-CN" baseline="0" dirty="0" err="1" smtClean="0"/>
              <a:t>muons</a:t>
            </a:r>
            <a:r>
              <a:rPr lang="en-US" altLang="zh-CN" baseline="0" dirty="0" smtClean="0"/>
              <a:t> decay in the sample plate and cryostat. If we use 40 mm sample, 65% </a:t>
            </a:r>
            <a:r>
              <a:rPr lang="en-US" altLang="zh-CN" baseline="0" dirty="0" err="1" smtClean="0"/>
              <a:t>muons</a:t>
            </a:r>
            <a:r>
              <a:rPr lang="en-US" altLang="zh-CN" baseline="0" dirty="0" smtClean="0"/>
              <a:t> can decay inside the sample. It is a big improvement. But users should provide very large sample. We can also look at the percentage of </a:t>
            </a:r>
            <a:r>
              <a:rPr lang="en-US" altLang="zh-CN" baseline="0" dirty="0" err="1" smtClean="0"/>
              <a:t>muons</a:t>
            </a:r>
            <a:r>
              <a:rPr lang="en-US" altLang="zh-CN" baseline="0" dirty="0" smtClean="0"/>
              <a:t> decay in the beam pipe and cryostat. The percentage doesn’t change in two configurations. If we use cryostat in the future, we should do optimization on the setup of cryostat and the beam pipe and beam windows.</a:t>
            </a:r>
          </a:p>
          <a:p>
            <a:r>
              <a:rPr lang="en-US" altLang="zh-CN" dirty="0" smtClean="0"/>
              <a:t>According</a:t>
            </a:r>
            <a:r>
              <a:rPr lang="en-US" altLang="zh-CN" baseline="0" dirty="0" smtClean="0"/>
              <a:t> to the simulation, changing the sample size is not a good option, we should use fly-past structure in substitution. </a:t>
            </a:r>
            <a:endParaRPr lang="zh-CN" altLang="en-US" dirty="0"/>
          </a:p>
        </p:txBody>
      </p:sp>
      <p:sp>
        <p:nvSpPr>
          <p:cNvPr id="1048764" name="灯片编号占位符 3"/>
          <p:cNvSpPr>
            <a:spLocks noGrp="1"/>
          </p:cNvSpPr>
          <p:nvPr>
            <p:ph type="sldNum" sz="quarter" idx="10"/>
          </p:nvPr>
        </p:nvSpPr>
        <p:spPr/>
        <p:txBody>
          <a:bodyPr/>
          <a:lstStyle/>
          <a:p>
            <a:fld id="{41464DB0-CCE3-4363-801A-A01AADC6398D}" type="slidenum">
              <a:rPr lang="zh-CN" altLang="en-US" smtClean="0"/>
              <a:t>12</a:t>
            </a:fld>
            <a:endParaRPr lang="zh-CN" altLang="en-US"/>
          </a:p>
        </p:txBody>
      </p:sp>
    </p:spTree>
    <p:extLst>
      <p:ext uri="{BB962C8B-B14F-4D97-AF65-F5344CB8AC3E}">
        <p14:creationId xmlns:p14="http://schemas.microsoft.com/office/powerpoint/2010/main" val="4039707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1" name="幻灯片图像占位符 1"/>
          <p:cNvSpPr>
            <a:spLocks noGrp="1" noRot="1" noChangeAspect="1"/>
          </p:cNvSpPr>
          <p:nvPr>
            <p:ph type="sldImg"/>
          </p:nvPr>
        </p:nvSpPr>
        <p:spPr/>
      </p:sp>
      <p:sp>
        <p:nvSpPr>
          <p:cNvPr id="1048772" name="备注占位符 2"/>
          <p:cNvSpPr>
            <a:spLocks noGrp="1"/>
          </p:cNvSpPr>
          <p:nvPr>
            <p:ph type="body" idx="1"/>
          </p:nvPr>
        </p:nvSpPr>
        <p:spPr/>
        <p:txBody>
          <a:bodyPr/>
          <a:lstStyle/>
          <a:p>
            <a:r>
              <a:rPr lang="en-US" altLang="zh-CN" dirty="0" smtClean="0"/>
              <a:t>I also simulated the asymmetry with</a:t>
            </a:r>
            <a:r>
              <a:rPr lang="en-US" altLang="zh-CN" baseline="0" dirty="0" smtClean="0"/>
              <a:t> varying the thickness of the degrader in both zero-field and transverse field. We can look at the black and blue data, the sample size doesn’t affect the asymmetry. </a:t>
            </a:r>
          </a:p>
          <a:p>
            <a:r>
              <a:rPr lang="en-US" altLang="zh-CN" baseline="0" dirty="0" smtClean="0"/>
              <a:t>If we look at the blue and red data, the existence of the cryostat make the asymmetry higher. This is because the cryostat is metal, it can block low energy positrons. </a:t>
            </a:r>
          </a:p>
          <a:p>
            <a:r>
              <a:rPr lang="en-US" altLang="zh-CN" baseline="0" dirty="0" smtClean="0"/>
              <a:t>If we look at the black data, the asymmetry reaches it maximum (~0.28) with the thickness = 11 mm. Then it reduces. </a:t>
            </a:r>
          </a:p>
          <a:p>
            <a:r>
              <a:rPr lang="en-US" altLang="zh-CN" baseline="0" dirty="0" smtClean="0"/>
              <a:t>So we get the conclusion that The asymmetry reaches its highest value (~0.28) with the degrader thickness = 11 mm. The cryostat can also degrade low energy positrons.</a:t>
            </a:r>
          </a:p>
          <a:p>
            <a:endParaRPr lang="en-US" altLang="zh-CN" baseline="0" dirty="0" smtClean="0"/>
          </a:p>
          <a:p>
            <a:endParaRPr lang="zh-CN" altLang="en-US" dirty="0"/>
          </a:p>
        </p:txBody>
      </p:sp>
      <p:sp>
        <p:nvSpPr>
          <p:cNvPr id="1048773" name="灯片编号占位符 3"/>
          <p:cNvSpPr>
            <a:spLocks noGrp="1"/>
          </p:cNvSpPr>
          <p:nvPr>
            <p:ph type="sldNum" sz="quarter" idx="10"/>
          </p:nvPr>
        </p:nvSpPr>
        <p:spPr/>
        <p:txBody>
          <a:bodyPr/>
          <a:lstStyle/>
          <a:p>
            <a:fld id="{41464DB0-CCE3-4363-801A-A01AADC6398D}" type="slidenum">
              <a:rPr lang="zh-CN" altLang="en-US" smtClean="0"/>
              <a:t>13</a:t>
            </a:fld>
            <a:endParaRPr lang="zh-CN" altLang="en-US"/>
          </a:p>
        </p:txBody>
      </p:sp>
    </p:spTree>
    <p:extLst>
      <p:ext uri="{BB962C8B-B14F-4D97-AF65-F5344CB8AC3E}">
        <p14:creationId xmlns:p14="http://schemas.microsoft.com/office/powerpoint/2010/main" val="3425453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1" name="幻灯片图像占位符 1"/>
          <p:cNvSpPr>
            <a:spLocks noGrp="1" noRot="1" noChangeAspect="1"/>
          </p:cNvSpPr>
          <p:nvPr>
            <p:ph type="sldImg"/>
          </p:nvPr>
        </p:nvSpPr>
        <p:spPr/>
      </p:sp>
      <p:sp>
        <p:nvSpPr>
          <p:cNvPr id="1048782" name="备注占位符 2"/>
          <p:cNvSpPr>
            <a:spLocks noGrp="1"/>
          </p:cNvSpPr>
          <p:nvPr>
            <p:ph type="body" idx="1"/>
          </p:nvPr>
        </p:nvSpPr>
        <p:spPr/>
        <p:txBody>
          <a:bodyPr/>
          <a:lstStyle/>
          <a:p>
            <a:r>
              <a:rPr lang="en-US" altLang="zh-CN" dirty="0" smtClean="0"/>
              <a:t>The figure of merit is</a:t>
            </a:r>
            <a:r>
              <a:rPr lang="en-US" altLang="zh-CN" baseline="0" dirty="0" smtClean="0"/>
              <a:t> the asymmetry square multiply the detection rate. The asymmetry is more important than the detection rate. It can be used to quantify the usage of every muon when the muon intensity is relatively low.</a:t>
            </a:r>
          </a:p>
          <a:p>
            <a:r>
              <a:rPr lang="en-US" altLang="zh-CN" baseline="0" dirty="0" smtClean="0"/>
              <a:t>We can look at the figure of merit in both ZF and TF conditions. All curves show the same trend. The figure of merit reaches the highest when the degrader is around 3 mm in thickness. If we only consider the figure of merit, we can use 3 mm brass as the degrader.</a:t>
            </a:r>
            <a:endParaRPr lang="zh-CN" altLang="en-US" dirty="0"/>
          </a:p>
        </p:txBody>
      </p:sp>
      <p:sp>
        <p:nvSpPr>
          <p:cNvPr id="1048783" name="灯片编号占位符 3"/>
          <p:cNvSpPr>
            <a:spLocks noGrp="1"/>
          </p:cNvSpPr>
          <p:nvPr>
            <p:ph type="sldNum" sz="quarter" idx="10"/>
          </p:nvPr>
        </p:nvSpPr>
        <p:spPr/>
        <p:txBody>
          <a:bodyPr/>
          <a:lstStyle/>
          <a:p>
            <a:fld id="{41464DB0-CCE3-4363-801A-A01AADC6398D}" type="slidenum">
              <a:rPr lang="zh-CN" altLang="en-US" smtClean="0"/>
              <a:t>14</a:t>
            </a:fld>
            <a:endParaRPr lang="zh-CN" altLang="en-US"/>
          </a:p>
        </p:txBody>
      </p:sp>
    </p:spTree>
    <p:extLst>
      <p:ext uri="{BB962C8B-B14F-4D97-AF65-F5344CB8AC3E}">
        <p14:creationId xmlns:p14="http://schemas.microsoft.com/office/powerpoint/2010/main" val="3872772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1" name="幻灯片图像占位符 1"/>
          <p:cNvSpPr>
            <a:spLocks noGrp="1" noRot="1" noChangeAspect="1"/>
          </p:cNvSpPr>
          <p:nvPr>
            <p:ph type="sldImg"/>
          </p:nvPr>
        </p:nvSpPr>
        <p:spPr/>
      </p:sp>
      <p:sp>
        <p:nvSpPr>
          <p:cNvPr id="1048792" name="备注占位符 2"/>
          <p:cNvSpPr>
            <a:spLocks noGrp="1"/>
          </p:cNvSpPr>
          <p:nvPr>
            <p:ph type="body" idx="1"/>
          </p:nvPr>
        </p:nvSpPr>
        <p:spPr/>
        <p:txBody>
          <a:bodyPr/>
          <a:lstStyle/>
          <a:p>
            <a:r>
              <a:rPr lang="en-US" altLang="zh-CN" dirty="0" smtClean="0"/>
              <a:t>According to the using</a:t>
            </a:r>
            <a:r>
              <a:rPr lang="en-US" altLang="zh-CN" baseline="0" dirty="0" smtClean="0"/>
              <a:t> experience in ISIS muon source, when each detector gets around 10 events per frame, the distortion of the time spectrum of positrons can be ignored and corrected. If the count rate per frame is higher than 15, the distortion will be significant. So I use 10 counts per frame as the standard. So the required beam intensity is  10X128/Rate*2.5. </a:t>
            </a:r>
          </a:p>
          <a:p>
            <a:r>
              <a:rPr lang="en-US" altLang="zh-CN" baseline="0" dirty="0" smtClean="0"/>
              <a:t>The required beam intensity in ZF and TF is slightly different. When we do ZF or TF experiment, we can change the slit to optimize the event rate.</a:t>
            </a:r>
          </a:p>
          <a:p>
            <a:r>
              <a:rPr lang="en-US" altLang="zh-CN" baseline="0" dirty="0" smtClean="0"/>
              <a:t>For the ZF condition, 3X10</a:t>
            </a:r>
            <a:r>
              <a:rPr lang="en-US" altLang="zh-CN" baseline="30000" dirty="0" smtClean="0"/>
              <a:t>4</a:t>
            </a:r>
            <a:r>
              <a:rPr lang="en-US" altLang="zh-CN" baseline="0" dirty="0" smtClean="0"/>
              <a:t> </a:t>
            </a:r>
            <a:r>
              <a:rPr lang="en-US" altLang="zh-CN" baseline="0" dirty="0" err="1" smtClean="0"/>
              <a:t>muons</a:t>
            </a:r>
            <a:r>
              <a:rPr lang="en-US" altLang="zh-CN" baseline="0" dirty="0" smtClean="0"/>
              <a:t>/s is needed. It means the current prototype needs only 25% of the muon flux. So we can make use of the left 75% </a:t>
            </a:r>
            <a:r>
              <a:rPr lang="en-US" altLang="zh-CN" baseline="0" dirty="0" err="1" smtClean="0"/>
              <a:t>muons</a:t>
            </a:r>
            <a:r>
              <a:rPr lang="en-US" altLang="zh-CN" baseline="0" dirty="0" smtClean="0"/>
              <a:t> to get the asymmetry as high as possible.</a:t>
            </a:r>
          </a:p>
        </p:txBody>
      </p:sp>
      <p:sp>
        <p:nvSpPr>
          <p:cNvPr id="1048793" name="灯片编号占位符 3"/>
          <p:cNvSpPr>
            <a:spLocks noGrp="1"/>
          </p:cNvSpPr>
          <p:nvPr>
            <p:ph type="sldNum" sz="quarter" idx="10"/>
          </p:nvPr>
        </p:nvSpPr>
        <p:spPr/>
        <p:txBody>
          <a:bodyPr/>
          <a:lstStyle/>
          <a:p>
            <a:fld id="{41464DB0-CCE3-4363-801A-A01AADC6398D}" type="slidenum">
              <a:rPr lang="zh-CN" altLang="en-US" smtClean="0"/>
              <a:t>15</a:t>
            </a:fld>
            <a:endParaRPr lang="zh-CN" altLang="en-US"/>
          </a:p>
        </p:txBody>
      </p:sp>
    </p:spTree>
    <p:extLst>
      <p:ext uri="{BB962C8B-B14F-4D97-AF65-F5344CB8AC3E}">
        <p14:creationId xmlns:p14="http://schemas.microsoft.com/office/powerpoint/2010/main" val="1895661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9" name="幻灯片图像占位符 1"/>
          <p:cNvSpPr>
            <a:spLocks noGrp="1" noRot="1" noChangeAspect="1"/>
          </p:cNvSpPr>
          <p:nvPr>
            <p:ph type="sldImg"/>
          </p:nvPr>
        </p:nvSpPr>
        <p:spPr/>
      </p:sp>
      <p:sp>
        <p:nvSpPr>
          <p:cNvPr id="1048800" name="备注占位符 2"/>
          <p:cNvSpPr>
            <a:spLocks noGrp="1"/>
          </p:cNvSpPr>
          <p:nvPr>
            <p:ph type="body" idx="1"/>
          </p:nvPr>
        </p:nvSpPr>
        <p:spPr/>
        <p:txBody>
          <a:bodyPr/>
          <a:lstStyle/>
          <a:p>
            <a:r>
              <a:rPr lang="en-US" altLang="zh-CN" dirty="0" smtClean="0"/>
              <a:t>According to the conclusion drawn in the last slide, we decided</a:t>
            </a:r>
            <a:r>
              <a:rPr lang="en-US" altLang="zh-CN" baseline="0" dirty="0" smtClean="0"/>
              <a:t> to change the two-ring structure to four-ring structure. I used two detector rings with the radius by 90 mm or 150 mm to search the highest asymmetry in the detection area. As shown in the figure,  the location of changes from ~60 mm to ~350 mm.</a:t>
            </a:r>
          </a:p>
          <a:p>
            <a:r>
              <a:rPr lang="en-US" altLang="zh-CN" dirty="0" smtClean="0"/>
              <a:t>Then I get the asymmetry in both ZF and TF condition. Both ZF and TF conditions have same tendency in asymmetry.</a:t>
            </a:r>
          </a:p>
          <a:p>
            <a:r>
              <a:rPr lang="en-US" altLang="zh-CN" dirty="0" smtClean="0"/>
              <a:t>As you can see</a:t>
            </a:r>
            <a:r>
              <a:rPr lang="en-US" altLang="zh-CN" baseline="0" dirty="0" smtClean="0"/>
              <a:t> in the ZF condition, when the asymmetry reaches 0.42, it doesn’t change much. The fluctuation is due to the simulated number of </a:t>
            </a:r>
            <a:r>
              <a:rPr lang="en-US" altLang="zh-CN" baseline="0" dirty="0" err="1" smtClean="0"/>
              <a:t>muons</a:t>
            </a:r>
            <a:r>
              <a:rPr lang="en-US" altLang="zh-CN" baseline="0" dirty="0" smtClean="0"/>
              <a:t>. The difference between 90 mm and 150 mm is that the asymmetry reaches the highest more quickly in 90 mm. </a:t>
            </a:r>
          </a:p>
          <a:p>
            <a:r>
              <a:rPr lang="en-US" altLang="zh-CN" baseline="0" dirty="0" smtClean="0"/>
              <a:t>For the radius = 90 mm, when the location is over 150 mm, the asymmetry shows small change. So we can put one detector ring after 150 mm along the spin to get the highest asymmetry. The length can be 100 mm. And we put another ring before 150 mm to get large covered solid angle.</a:t>
            </a:r>
          </a:p>
          <a:p>
            <a:endParaRPr lang="en-US" altLang="zh-CN" baseline="0" dirty="0" smtClean="0"/>
          </a:p>
          <a:p>
            <a:endParaRPr lang="zh-CN" altLang="en-US" dirty="0"/>
          </a:p>
        </p:txBody>
      </p:sp>
      <p:sp>
        <p:nvSpPr>
          <p:cNvPr id="1048801" name="灯片编号占位符 3"/>
          <p:cNvSpPr>
            <a:spLocks noGrp="1"/>
          </p:cNvSpPr>
          <p:nvPr>
            <p:ph type="sldNum" sz="quarter" idx="10"/>
          </p:nvPr>
        </p:nvSpPr>
        <p:spPr/>
        <p:txBody>
          <a:bodyPr/>
          <a:lstStyle/>
          <a:p>
            <a:fld id="{41464DB0-CCE3-4363-801A-A01AADC6398D}" type="slidenum">
              <a:rPr lang="zh-CN" altLang="en-US" smtClean="0"/>
              <a:t>16</a:t>
            </a:fld>
            <a:endParaRPr lang="zh-CN" altLang="en-US"/>
          </a:p>
        </p:txBody>
      </p:sp>
    </p:spTree>
    <p:extLst>
      <p:ext uri="{BB962C8B-B14F-4D97-AF65-F5344CB8AC3E}">
        <p14:creationId xmlns:p14="http://schemas.microsoft.com/office/powerpoint/2010/main" val="3693898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9" name="幻灯片图像占位符 1"/>
          <p:cNvSpPr>
            <a:spLocks noGrp="1" noRot="1" noChangeAspect="1"/>
          </p:cNvSpPr>
          <p:nvPr>
            <p:ph type="sldImg"/>
          </p:nvPr>
        </p:nvSpPr>
        <p:spPr/>
      </p:sp>
      <p:sp>
        <p:nvSpPr>
          <p:cNvPr id="1048810" name="备注占位符 2"/>
          <p:cNvSpPr>
            <a:spLocks noGrp="1"/>
          </p:cNvSpPr>
          <p:nvPr>
            <p:ph type="body" idx="1"/>
          </p:nvPr>
        </p:nvSpPr>
        <p:spPr/>
        <p:txBody>
          <a:bodyPr/>
          <a:lstStyle/>
          <a:p>
            <a:r>
              <a:rPr lang="en-US" altLang="zh-CN" dirty="0" smtClean="0"/>
              <a:t>The current</a:t>
            </a:r>
            <a:r>
              <a:rPr lang="en-US" altLang="zh-CN" baseline="0" dirty="0" smtClean="0"/>
              <a:t> 128-channel </a:t>
            </a:r>
            <a:r>
              <a:rPr lang="en-US" altLang="zh-CN" baseline="0" dirty="0" err="1" smtClean="0"/>
              <a:t>muSR</a:t>
            </a:r>
            <a:r>
              <a:rPr lang="en-US" altLang="zh-CN" baseline="0" dirty="0" smtClean="0"/>
              <a:t> detector ring is 150 mm in radius and 175 mm in length.</a:t>
            </a:r>
          </a:p>
          <a:p>
            <a:r>
              <a:rPr lang="en-US" altLang="zh-CN" baseline="0" dirty="0" smtClean="0"/>
              <a:t>As confirmed in the slide 14, one detector ring is located before 150 mm and the length is 100 mm. To keep the covered solid angle of both rings the same, the length of the other ring before 150 mm should be 40 mm. As the thickness of each detector is 5 mm, the radius of the inner ring in the right picture should be 5 mm larger which can avoid double-counting event. The double-counting event here means one positron gets into two scintillator along its path.</a:t>
            </a:r>
            <a:endParaRPr lang="zh-CN" altLang="en-US" dirty="0"/>
          </a:p>
        </p:txBody>
      </p:sp>
      <p:sp>
        <p:nvSpPr>
          <p:cNvPr id="1048811" name="灯片编号占位符 3"/>
          <p:cNvSpPr>
            <a:spLocks noGrp="1"/>
          </p:cNvSpPr>
          <p:nvPr>
            <p:ph type="sldNum" sz="quarter" idx="10"/>
          </p:nvPr>
        </p:nvSpPr>
        <p:spPr/>
        <p:txBody>
          <a:bodyPr/>
          <a:lstStyle/>
          <a:p>
            <a:fld id="{41464DB0-CCE3-4363-801A-A01AADC6398D}" type="slidenum">
              <a:rPr lang="zh-CN" altLang="en-US" smtClean="0"/>
              <a:t>17</a:t>
            </a:fld>
            <a:endParaRPr lang="zh-CN" altLang="en-US"/>
          </a:p>
        </p:txBody>
      </p:sp>
    </p:spTree>
    <p:extLst>
      <p:ext uri="{BB962C8B-B14F-4D97-AF65-F5344CB8AC3E}">
        <p14:creationId xmlns:p14="http://schemas.microsoft.com/office/powerpoint/2010/main" val="1441777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7" name="幻灯片图像占位符 1"/>
          <p:cNvSpPr>
            <a:spLocks noGrp="1" noRot="1" noChangeAspect="1"/>
          </p:cNvSpPr>
          <p:nvPr>
            <p:ph type="sldImg"/>
          </p:nvPr>
        </p:nvSpPr>
        <p:spPr/>
      </p:sp>
      <p:sp>
        <p:nvSpPr>
          <p:cNvPr id="1048818" name="备注占位符 2"/>
          <p:cNvSpPr>
            <a:spLocks noGrp="1"/>
          </p:cNvSpPr>
          <p:nvPr>
            <p:ph type="body" idx="1"/>
          </p:nvPr>
        </p:nvSpPr>
        <p:spPr/>
        <p:txBody>
          <a:bodyPr/>
          <a:lstStyle/>
          <a:p>
            <a:r>
              <a:rPr lang="zh-CN" altLang="en-US" dirty="0"/>
              <a:t>Let's look at the structure on the right. The graph On the right shows the structure of the sample environment. The sample will be cooled by CCR. on the path of the muons there is no block that most mouns can decay inside the sample. So we can see the fraction of muon decay site in the left that over 90 percent muons decay in the sample. We can do further optimization of the beam optics to let more muons decay in the sample.</a:t>
            </a:r>
          </a:p>
        </p:txBody>
      </p:sp>
      <p:sp>
        <p:nvSpPr>
          <p:cNvPr id="1048819" name="灯片编号占位符 3"/>
          <p:cNvSpPr>
            <a:spLocks noGrp="1"/>
          </p:cNvSpPr>
          <p:nvPr>
            <p:ph type="sldNum" sz="quarter" idx="10"/>
          </p:nvPr>
        </p:nvSpPr>
        <p:spPr/>
        <p:txBody>
          <a:bodyPr/>
          <a:lstStyle/>
          <a:p>
            <a:fld id="{41464DB0-CCE3-4363-801A-A01AADC6398D}" type="slidenum">
              <a:rPr lang="zh-CN" altLang="en-US" smtClean="0"/>
              <a:t>18</a:t>
            </a:fld>
            <a:endParaRPr lang="zh-CN" altLang="en-US"/>
          </a:p>
        </p:txBody>
      </p:sp>
    </p:spTree>
    <p:extLst>
      <p:ext uri="{BB962C8B-B14F-4D97-AF65-F5344CB8AC3E}">
        <p14:creationId xmlns:p14="http://schemas.microsoft.com/office/powerpoint/2010/main" val="427403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8" name="幻灯片图像占位符 1"/>
          <p:cNvSpPr>
            <a:spLocks noGrp="1" noRot="1" noChangeAspect="1"/>
          </p:cNvSpPr>
          <p:nvPr>
            <p:ph type="sldImg"/>
          </p:nvPr>
        </p:nvSpPr>
        <p:spPr/>
      </p:sp>
      <p:sp>
        <p:nvSpPr>
          <p:cNvPr id="1048829" name="备注占位符 2"/>
          <p:cNvSpPr>
            <a:spLocks noGrp="1"/>
          </p:cNvSpPr>
          <p:nvPr>
            <p:ph type="body" idx="1"/>
          </p:nvPr>
        </p:nvSpPr>
        <p:spPr/>
        <p:txBody>
          <a:bodyPr/>
          <a:lstStyle/>
          <a:p>
            <a:r>
              <a:rPr lang="zh-CN" altLang="en-US"/>
              <a:t>The asymmetries of two rings are shown here. The asymmetry in ZF is higher than that in TF. The asymmetry in the outer ring is higher. As I mentioned before, the asymmetry far from the sample is higher. We can see that when the degrader is over 7 mm, the asymmetry becomes stable and reaches the highest by 0.44. The overall asymmetry is also very high by around 0.41. </a:t>
            </a:r>
          </a:p>
        </p:txBody>
      </p:sp>
      <p:sp>
        <p:nvSpPr>
          <p:cNvPr id="1048830" name="灯片编号占位符 3"/>
          <p:cNvSpPr>
            <a:spLocks noGrp="1"/>
          </p:cNvSpPr>
          <p:nvPr>
            <p:ph type="sldNum" sz="quarter" idx="10"/>
          </p:nvPr>
        </p:nvSpPr>
        <p:spPr/>
        <p:txBody>
          <a:bodyPr/>
          <a:lstStyle/>
          <a:p>
            <a:fld id="{41464DB0-CCE3-4363-801A-A01AADC6398D}" type="slidenum">
              <a:rPr lang="zh-CN" altLang="en-US" smtClean="0"/>
              <a:t>19</a:t>
            </a:fld>
            <a:endParaRPr lang="zh-CN" altLang="en-US"/>
          </a:p>
        </p:txBody>
      </p:sp>
    </p:spTree>
    <p:extLst>
      <p:ext uri="{BB962C8B-B14F-4D97-AF65-F5344CB8AC3E}">
        <p14:creationId xmlns:p14="http://schemas.microsoft.com/office/powerpoint/2010/main" val="3288416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3" name="幻灯片图像占位符 1"/>
          <p:cNvSpPr>
            <a:spLocks noGrp="1" noRot="1" noChangeAspect="1"/>
          </p:cNvSpPr>
          <p:nvPr>
            <p:ph type="sldImg"/>
          </p:nvPr>
        </p:nvSpPr>
        <p:spPr/>
      </p:sp>
      <p:sp>
        <p:nvSpPr>
          <p:cNvPr id="1048674"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r>
              <a:rPr lang="en-US" altLang="zh-CN" sz="1200" kern="1200" dirty="0" smtClean="0">
                <a:solidFill>
                  <a:schemeClr val="tx1"/>
                </a:solidFill>
                <a:effectLst/>
                <a:latin typeface="+mn-lt"/>
                <a:ea typeface="+mn-ea"/>
                <a:cs typeface="+mn-cs"/>
              </a:rPr>
              <a:t>In today’s presentation, I will tell you some basic physics of </a:t>
            </a:r>
            <a:r>
              <a:rPr lang="en-US" altLang="zh-CN" sz="1200" kern="1200" dirty="0" err="1" smtClean="0">
                <a:solidFill>
                  <a:schemeClr val="tx1"/>
                </a:solidFill>
                <a:effectLst/>
                <a:latin typeface="+mn-lt"/>
                <a:ea typeface="+mn-ea"/>
                <a:cs typeface="+mn-cs"/>
              </a:rPr>
              <a:t>muSR</a:t>
            </a:r>
            <a:r>
              <a:rPr lang="en-US" altLang="zh-CN" sz="1200" kern="1200" dirty="0" smtClean="0">
                <a:solidFill>
                  <a:schemeClr val="tx1"/>
                </a:solidFill>
                <a:effectLst/>
                <a:latin typeface="+mn-lt"/>
                <a:ea typeface="+mn-ea"/>
                <a:cs typeface="+mn-cs"/>
              </a:rPr>
              <a:t> techniques first. It can help us know the essence of the asymmetry. After that, I will show you how we update the 128-channel </a:t>
            </a:r>
            <a:r>
              <a:rPr lang="en-US" altLang="zh-CN" sz="1200" kern="1200" dirty="0" err="1" smtClean="0">
                <a:solidFill>
                  <a:schemeClr val="tx1"/>
                </a:solidFill>
                <a:effectLst/>
                <a:latin typeface="+mn-lt"/>
                <a:ea typeface="+mn-ea"/>
                <a:cs typeface="+mn-cs"/>
              </a:rPr>
              <a:t>muSR</a:t>
            </a:r>
            <a:r>
              <a:rPr lang="en-US" altLang="zh-CN" sz="1200" kern="1200" dirty="0" smtClean="0">
                <a:solidFill>
                  <a:schemeClr val="tx1"/>
                </a:solidFill>
                <a:effectLst/>
                <a:latin typeface="+mn-lt"/>
                <a:ea typeface="+mn-ea"/>
                <a:cs typeface="+mn-cs"/>
              </a:rPr>
              <a:t> prototype spectrometer to Baby-</a:t>
            </a:r>
            <a:r>
              <a:rPr lang="en-US" altLang="zh-CN" sz="1200" kern="1200" dirty="0" err="1" smtClean="0">
                <a:solidFill>
                  <a:schemeClr val="tx1"/>
                </a:solidFill>
                <a:effectLst/>
                <a:latin typeface="+mn-lt"/>
                <a:ea typeface="+mn-ea"/>
                <a:cs typeface="+mn-cs"/>
              </a:rPr>
              <a:t>muSR</a:t>
            </a:r>
            <a:r>
              <a:rPr lang="en-US" altLang="zh-CN" sz="1200" kern="1200" dirty="0" smtClean="0">
                <a:solidFill>
                  <a:schemeClr val="tx1"/>
                </a:solidFill>
                <a:effectLst/>
                <a:latin typeface="+mn-lt"/>
                <a:ea typeface="+mn-ea"/>
                <a:cs typeface="+mn-cs"/>
              </a:rPr>
              <a:t> spectrometer. It means that the later spectrometer inherits the advantage of the former spectrometer. But the later one is more advanced. Then I will show you the conceptual design of super-</a:t>
            </a:r>
            <a:r>
              <a:rPr lang="en-US" altLang="zh-CN" sz="1200" kern="1200" dirty="0" err="1" smtClean="0">
                <a:solidFill>
                  <a:schemeClr val="tx1"/>
                </a:solidFill>
                <a:effectLst/>
                <a:latin typeface="+mn-lt"/>
                <a:ea typeface="+mn-ea"/>
                <a:cs typeface="+mn-cs"/>
              </a:rPr>
              <a:t>musr</a:t>
            </a:r>
            <a:r>
              <a:rPr lang="en-US" altLang="zh-CN" sz="1200" kern="1200" dirty="0" smtClean="0">
                <a:solidFill>
                  <a:schemeClr val="tx1"/>
                </a:solidFill>
                <a:effectLst/>
                <a:latin typeface="+mn-lt"/>
                <a:ea typeface="+mn-ea"/>
                <a:cs typeface="+mn-cs"/>
              </a:rPr>
              <a:t> spectrometer for the high intensity muon beam. Finally I will conclude the work of designing </a:t>
            </a:r>
            <a:r>
              <a:rPr lang="en-US" altLang="zh-CN" sz="1200" kern="1200" dirty="0" err="1" smtClean="0">
                <a:solidFill>
                  <a:schemeClr val="tx1"/>
                </a:solidFill>
                <a:effectLst/>
                <a:latin typeface="+mn-lt"/>
                <a:ea typeface="+mn-ea"/>
                <a:cs typeface="+mn-cs"/>
              </a:rPr>
              <a:t>muSR</a:t>
            </a:r>
            <a:r>
              <a:rPr lang="en-US" altLang="zh-CN" sz="1200" kern="1200" dirty="0" smtClean="0">
                <a:solidFill>
                  <a:schemeClr val="tx1"/>
                </a:solidFill>
                <a:effectLst/>
                <a:latin typeface="+mn-lt"/>
                <a:ea typeface="+mn-ea"/>
                <a:cs typeface="+mn-cs"/>
              </a:rPr>
              <a:t> spectrometers.</a:t>
            </a:r>
            <a:endParaRPr lang="zh-CN" altLang="zh-CN" sz="1200" kern="1200" dirty="0" smtClean="0">
              <a:solidFill>
                <a:schemeClr val="tx1"/>
              </a:solidFill>
              <a:effectLst/>
              <a:latin typeface="+mn-lt"/>
              <a:ea typeface="+mn-ea"/>
              <a:cs typeface="+mn-cs"/>
            </a:endParaRPr>
          </a:p>
          <a:p>
            <a:endParaRPr lang="zh-CN" altLang="en-US" dirty="0"/>
          </a:p>
        </p:txBody>
      </p:sp>
      <p:sp>
        <p:nvSpPr>
          <p:cNvPr id="1048675" name="灯片编号占位符 3"/>
          <p:cNvSpPr>
            <a:spLocks noGrp="1"/>
          </p:cNvSpPr>
          <p:nvPr>
            <p:ph type="sldNum" sz="quarter" idx="10"/>
          </p:nvPr>
        </p:nvSpPr>
        <p:spPr/>
        <p:txBody>
          <a:bodyPr/>
          <a:lstStyle/>
          <a:p>
            <a:fld id="{41464DB0-CCE3-4363-801A-A01AADC6398D}" type="slidenum">
              <a:rPr lang="zh-CN" altLang="en-US" smtClean="0"/>
              <a:t>2</a:t>
            </a:fld>
            <a:endParaRPr lang="zh-CN" altLang="en-US"/>
          </a:p>
        </p:txBody>
      </p:sp>
    </p:spTree>
    <p:extLst>
      <p:ext uri="{BB962C8B-B14F-4D97-AF65-F5344CB8AC3E}">
        <p14:creationId xmlns:p14="http://schemas.microsoft.com/office/powerpoint/2010/main" val="3368848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6" name="幻灯片图像占位符 1"/>
          <p:cNvSpPr>
            <a:spLocks noGrp="1" noRot="1" noChangeAspect="1"/>
          </p:cNvSpPr>
          <p:nvPr>
            <p:ph type="sldImg"/>
          </p:nvPr>
        </p:nvSpPr>
        <p:spPr/>
      </p:sp>
      <p:sp>
        <p:nvSpPr>
          <p:cNvPr id="1048837" name="备注占位符 2"/>
          <p:cNvSpPr>
            <a:spLocks noGrp="1"/>
          </p:cNvSpPr>
          <p:nvPr>
            <p:ph type="body" idx="1"/>
          </p:nvPr>
        </p:nvSpPr>
        <p:spPr/>
        <p:txBody>
          <a:bodyPr/>
          <a:lstStyle/>
          <a:p>
            <a:r>
              <a:rPr lang="zh-CN" altLang="en-US"/>
              <a:t>Let's look at the rate of each ring. The count rate of each ring is very similar. This is because the covered solid angle is similar. The count rate of each ring is around 10 counts per detector per frame. I should say the count rate is acceptable.</a:t>
            </a:r>
          </a:p>
        </p:txBody>
      </p:sp>
      <p:sp>
        <p:nvSpPr>
          <p:cNvPr id="1048838" name="灯片编号占位符 3"/>
          <p:cNvSpPr>
            <a:spLocks noGrp="1"/>
          </p:cNvSpPr>
          <p:nvPr>
            <p:ph type="sldNum" sz="quarter" idx="10"/>
          </p:nvPr>
        </p:nvSpPr>
        <p:spPr/>
        <p:txBody>
          <a:bodyPr/>
          <a:lstStyle/>
          <a:p>
            <a:fld id="{41464DB0-CCE3-4363-801A-A01AADC6398D}" type="slidenum">
              <a:rPr lang="zh-CN" altLang="en-US" smtClean="0"/>
              <a:t>20</a:t>
            </a:fld>
            <a:endParaRPr lang="zh-CN" altLang="en-US"/>
          </a:p>
        </p:txBody>
      </p:sp>
    </p:spTree>
    <p:extLst>
      <p:ext uri="{BB962C8B-B14F-4D97-AF65-F5344CB8AC3E}">
        <p14:creationId xmlns:p14="http://schemas.microsoft.com/office/powerpoint/2010/main" val="3445747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8" name="幻灯片图像占位符 1"/>
          <p:cNvSpPr>
            <a:spLocks noGrp="1" noRot="1" noChangeAspect="1"/>
          </p:cNvSpPr>
          <p:nvPr>
            <p:ph type="sldImg"/>
          </p:nvPr>
        </p:nvSpPr>
        <p:spPr/>
      </p:sp>
      <p:sp>
        <p:nvSpPr>
          <p:cNvPr id="1048849" name="备注占位符 2"/>
          <p:cNvSpPr>
            <a:spLocks noGrp="1"/>
          </p:cNvSpPr>
          <p:nvPr>
            <p:ph type="body" idx="1"/>
          </p:nvPr>
        </p:nvSpPr>
        <p:spPr/>
        <p:txBody>
          <a:bodyPr/>
          <a:lstStyle/>
          <a:p>
            <a:r>
              <a:rPr lang="zh-CN" altLang="en-US"/>
              <a:t>The 128 channel is just a prototype. We can add more segments on it to get more positron event and inherit the high asymmetry. The sizes of four rings are optimized to cover the same solid angle as much as possible.  </a:t>
            </a:r>
          </a:p>
        </p:txBody>
      </p:sp>
      <p:sp>
        <p:nvSpPr>
          <p:cNvPr id="1048850" name="灯片编号占位符 3"/>
          <p:cNvSpPr>
            <a:spLocks noGrp="1"/>
          </p:cNvSpPr>
          <p:nvPr>
            <p:ph type="sldNum" sz="quarter" idx="10"/>
          </p:nvPr>
        </p:nvSpPr>
        <p:spPr/>
        <p:txBody>
          <a:bodyPr/>
          <a:lstStyle/>
          <a:p>
            <a:fld id="{41464DB0-CCE3-4363-801A-A01AADC6398D}" type="slidenum">
              <a:rPr lang="zh-CN" altLang="en-US" smtClean="0"/>
              <a:t>21</a:t>
            </a:fld>
            <a:endParaRPr lang="zh-CN" altLang="en-US"/>
          </a:p>
        </p:txBody>
      </p:sp>
    </p:spTree>
    <p:extLst>
      <p:ext uri="{BB962C8B-B14F-4D97-AF65-F5344CB8AC3E}">
        <p14:creationId xmlns:p14="http://schemas.microsoft.com/office/powerpoint/2010/main" val="481757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6" name="幻灯片图像占位符 1"/>
          <p:cNvSpPr>
            <a:spLocks noGrp="1" noRot="1" noChangeAspect="1"/>
          </p:cNvSpPr>
          <p:nvPr>
            <p:ph type="sldImg"/>
          </p:nvPr>
        </p:nvSpPr>
        <p:spPr/>
      </p:sp>
      <p:sp>
        <p:nvSpPr>
          <p:cNvPr id="1048647" name="备注占位符 2"/>
          <p:cNvSpPr>
            <a:spLocks noGrp="1"/>
          </p:cNvSpPr>
          <p:nvPr>
            <p:ph type="body" idx="1"/>
          </p:nvPr>
        </p:nvSpPr>
        <p:spPr/>
        <p:txBody>
          <a:bodyPr/>
          <a:lstStyle/>
          <a:p>
            <a:r>
              <a:rPr lang="zh-CN" altLang="en-US"/>
              <a:t>Lets look at the asymmetry in each ring. The ring further away from the sample takes up high asymmetry. </a:t>
            </a:r>
          </a:p>
        </p:txBody>
      </p:sp>
      <p:sp>
        <p:nvSpPr>
          <p:cNvPr id="1048648" name="灯片编号占位符 3"/>
          <p:cNvSpPr>
            <a:spLocks noGrp="1"/>
          </p:cNvSpPr>
          <p:nvPr>
            <p:ph type="sldNum" sz="quarter" idx="10"/>
          </p:nvPr>
        </p:nvSpPr>
        <p:spPr/>
        <p:txBody>
          <a:bodyPr/>
          <a:lstStyle/>
          <a:p>
            <a:fld id="{41464DB0-CCE3-4363-801A-A01AADC6398D}" type="slidenum">
              <a:rPr lang="zh-CN" altLang="en-US" smtClean="0"/>
              <a:t>22</a:t>
            </a:fld>
            <a:endParaRPr lang="zh-CN" altLang="en-US"/>
          </a:p>
        </p:txBody>
      </p:sp>
    </p:spTree>
    <p:extLst>
      <p:ext uri="{BB962C8B-B14F-4D97-AF65-F5344CB8AC3E}">
        <p14:creationId xmlns:p14="http://schemas.microsoft.com/office/powerpoint/2010/main" val="3480009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7" name="幻灯片图像占位符 1"/>
          <p:cNvSpPr>
            <a:spLocks noGrp="1" noRot="1" noChangeAspect="1"/>
          </p:cNvSpPr>
          <p:nvPr>
            <p:ph type="sldImg"/>
          </p:nvPr>
        </p:nvSpPr>
        <p:spPr/>
      </p:sp>
      <p:sp>
        <p:nvSpPr>
          <p:cNvPr id="1048628" name="备注占位符 2"/>
          <p:cNvSpPr>
            <a:spLocks noGrp="1"/>
          </p:cNvSpPr>
          <p:nvPr>
            <p:ph type="body" idx="1"/>
          </p:nvPr>
        </p:nvSpPr>
        <p:spPr/>
        <p:txBody>
          <a:bodyPr/>
          <a:lstStyle/>
          <a:p>
            <a:endParaRPr lang="zh-CN" altLang="en-US"/>
          </a:p>
        </p:txBody>
      </p:sp>
      <p:sp>
        <p:nvSpPr>
          <p:cNvPr id="1048629" name="灯片编号占位符 3"/>
          <p:cNvSpPr>
            <a:spLocks noGrp="1"/>
          </p:cNvSpPr>
          <p:nvPr>
            <p:ph type="sldNum" sz="quarter" idx="10"/>
          </p:nvPr>
        </p:nvSpPr>
        <p:spPr/>
        <p:txBody>
          <a:bodyPr/>
          <a:lstStyle/>
          <a:p>
            <a:fld id="{41464DB0-CCE3-4363-801A-A01AADC6398D}" type="slidenum">
              <a:rPr lang="zh-CN" altLang="en-US" smtClean="0"/>
              <a:t>23</a:t>
            </a:fld>
            <a:endParaRPr lang="zh-CN" altLang="en-US"/>
          </a:p>
        </p:txBody>
      </p:sp>
    </p:spTree>
    <p:extLst>
      <p:ext uri="{BB962C8B-B14F-4D97-AF65-F5344CB8AC3E}">
        <p14:creationId xmlns:p14="http://schemas.microsoft.com/office/powerpoint/2010/main" val="30395535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幻灯片图像占位符 1"/>
          <p:cNvSpPr>
            <a:spLocks noGrp="1" noRot="1" noChangeAspect="1"/>
          </p:cNvSpPr>
          <p:nvPr>
            <p:ph type="sldImg"/>
          </p:nvPr>
        </p:nvSpPr>
        <p:spPr/>
      </p:sp>
      <p:sp>
        <p:nvSpPr>
          <p:cNvPr id="1048614" name="备注占位符 2"/>
          <p:cNvSpPr>
            <a:spLocks noGrp="1"/>
          </p:cNvSpPr>
          <p:nvPr>
            <p:ph type="body" idx="1"/>
          </p:nvPr>
        </p:nvSpPr>
        <p:spPr/>
        <p:txBody>
          <a:bodyPr/>
          <a:lstStyle/>
          <a:p>
            <a:endParaRPr lang="zh-CN" altLang="en-US"/>
          </a:p>
        </p:txBody>
      </p:sp>
      <p:sp>
        <p:nvSpPr>
          <p:cNvPr id="1048615" name="灯片编号占位符 3"/>
          <p:cNvSpPr>
            <a:spLocks noGrp="1"/>
          </p:cNvSpPr>
          <p:nvPr>
            <p:ph type="sldNum" sz="quarter" idx="10"/>
          </p:nvPr>
        </p:nvSpPr>
        <p:spPr/>
        <p:txBody>
          <a:bodyPr/>
          <a:lstStyle/>
          <a:p>
            <a:fld id="{41464DB0-CCE3-4363-801A-A01AADC6398D}" type="slidenum">
              <a:rPr lang="zh-CN" altLang="en-US" smtClean="0"/>
              <a:t>24</a:t>
            </a:fld>
            <a:endParaRPr lang="zh-CN" altLang="en-US"/>
          </a:p>
        </p:txBody>
      </p:sp>
    </p:spTree>
    <p:extLst>
      <p:ext uri="{BB962C8B-B14F-4D97-AF65-F5344CB8AC3E}">
        <p14:creationId xmlns:p14="http://schemas.microsoft.com/office/powerpoint/2010/main" val="779537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4" name="幻灯片图像占位符 1"/>
          <p:cNvSpPr>
            <a:spLocks noGrp="1" noRot="1" noChangeAspect="1"/>
          </p:cNvSpPr>
          <p:nvPr>
            <p:ph type="sldImg"/>
          </p:nvPr>
        </p:nvSpPr>
        <p:spPr/>
      </p:sp>
      <p:sp>
        <p:nvSpPr>
          <p:cNvPr id="1048595" name="备注占位符 2"/>
          <p:cNvSpPr>
            <a:spLocks noGrp="1"/>
          </p:cNvSpPr>
          <p:nvPr>
            <p:ph type="body" idx="1"/>
          </p:nvPr>
        </p:nvSpPr>
        <p:spPr/>
        <p:txBody>
          <a:bodyPr/>
          <a:lstStyle/>
          <a:p>
            <a:endParaRPr lang="zh-CN" altLang="en-US"/>
          </a:p>
        </p:txBody>
      </p:sp>
      <p:sp>
        <p:nvSpPr>
          <p:cNvPr id="1048596" name="灯片编号占位符 3"/>
          <p:cNvSpPr>
            <a:spLocks noGrp="1"/>
          </p:cNvSpPr>
          <p:nvPr>
            <p:ph type="sldNum" sz="quarter" idx="10"/>
          </p:nvPr>
        </p:nvSpPr>
        <p:spPr/>
        <p:txBody>
          <a:bodyPr/>
          <a:lstStyle/>
          <a:p>
            <a:fld id="{41464DB0-CCE3-4363-801A-A01AADC6398D}" type="slidenum">
              <a:rPr lang="zh-CN" altLang="en-US" smtClean="0"/>
              <a:t>25</a:t>
            </a:fld>
            <a:endParaRPr lang="zh-CN" altLang="en-US"/>
          </a:p>
        </p:txBody>
      </p:sp>
    </p:spTree>
    <p:extLst>
      <p:ext uri="{BB962C8B-B14F-4D97-AF65-F5344CB8AC3E}">
        <p14:creationId xmlns:p14="http://schemas.microsoft.com/office/powerpoint/2010/main" val="26492793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fld id="{41464DB0-CCE3-4363-801A-A01AADC6398D}" type="slidenum">
              <a:rPr lang="zh-CN" altLang="en-US" smtClean="0"/>
              <a:t>26</a:t>
            </a:fld>
            <a:endParaRPr lang="zh-CN" altLang="en-US"/>
          </a:p>
        </p:txBody>
      </p:sp>
    </p:spTree>
    <p:extLst>
      <p:ext uri="{BB962C8B-B14F-4D97-AF65-F5344CB8AC3E}">
        <p14:creationId xmlns:p14="http://schemas.microsoft.com/office/powerpoint/2010/main" val="17033906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9" name="幻灯片图像占位符 1"/>
          <p:cNvSpPr>
            <a:spLocks noGrp="1" noRot="1" noChangeAspect="1"/>
          </p:cNvSpPr>
          <p:nvPr>
            <p:ph type="sldImg"/>
          </p:nvPr>
        </p:nvSpPr>
        <p:spPr/>
      </p:sp>
      <p:sp>
        <p:nvSpPr>
          <p:cNvPr id="1048620" name="备注占位符 2"/>
          <p:cNvSpPr>
            <a:spLocks noGrp="1"/>
          </p:cNvSpPr>
          <p:nvPr>
            <p:ph type="body" idx="1"/>
          </p:nvPr>
        </p:nvSpPr>
        <p:spPr/>
        <p:txBody>
          <a:bodyPr/>
          <a:lstStyle/>
          <a:p>
            <a:r>
              <a:rPr lang="en-US" altLang="zh-CN" dirty="0" smtClean="0"/>
              <a:t>The inner ring faces high count rate.</a:t>
            </a:r>
            <a:endParaRPr lang="zh-CN" altLang="en-US" dirty="0"/>
          </a:p>
        </p:txBody>
      </p:sp>
      <p:sp>
        <p:nvSpPr>
          <p:cNvPr id="1048621" name="灯片编号占位符 3"/>
          <p:cNvSpPr>
            <a:spLocks noGrp="1"/>
          </p:cNvSpPr>
          <p:nvPr>
            <p:ph type="sldNum" sz="quarter" idx="10"/>
          </p:nvPr>
        </p:nvSpPr>
        <p:spPr/>
        <p:txBody>
          <a:bodyPr/>
          <a:lstStyle/>
          <a:p>
            <a:fld id="{41464DB0-CCE3-4363-801A-A01AADC6398D}" type="slidenum">
              <a:rPr lang="zh-CN" altLang="en-US" smtClean="0"/>
              <a:t>27</a:t>
            </a:fld>
            <a:endParaRPr lang="zh-CN" altLang="en-US"/>
          </a:p>
        </p:txBody>
      </p:sp>
    </p:spTree>
    <p:extLst>
      <p:ext uri="{BB962C8B-B14F-4D97-AF65-F5344CB8AC3E}">
        <p14:creationId xmlns:p14="http://schemas.microsoft.com/office/powerpoint/2010/main" val="38643220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5" name="幻灯片图像占位符 1"/>
          <p:cNvSpPr>
            <a:spLocks noGrp="1" noRot="1" noChangeAspect="1"/>
          </p:cNvSpPr>
          <p:nvPr>
            <p:ph type="sldImg"/>
          </p:nvPr>
        </p:nvSpPr>
        <p:spPr/>
      </p:sp>
      <p:sp>
        <p:nvSpPr>
          <p:cNvPr id="1048636" name="备注占位符 2"/>
          <p:cNvSpPr>
            <a:spLocks noGrp="1"/>
          </p:cNvSpPr>
          <p:nvPr>
            <p:ph type="body" idx="1"/>
          </p:nvPr>
        </p:nvSpPr>
        <p:spPr/>
        <p:txBody>
          <a:bodyPr/>
          <a:lstStyle/>
          <a:p>
            <a:endParaRPr lang="zh-CN" altLang="en-US"/>
          </a:p>
        </p:txBody>
      </p:sp>
      <p:sp>
        <p:nvSpPr>
          <p:cNvPr id="1048637" name="灯片编号占位符 3"/>
          <p:cNvSpPr>
            <a:spLocks noGrp="1"/>
          </p:cNvSpPr>
          <p:nvPr>
            <p:ph type="sldNum" sz="quarter" idx="10"/>
          </p:nvPr>
        </p:nvSpPr>
        <p:spPr/>
        <p:txBody>
          <a:bodyPr/>
          <a:lstStyle/>
          <a:p>
            <a:fld id="{41464DB0-CCE3-4363-801A-A01AADC6398D}" type="slidenum">
              <a:rPr lang="zh-CN" altLang="en-US" smtClean="0"/>
              <a:t>28</a:t>
            </a:fld>
            <a:endParaRPr lang="zh-CN" altLang="en-US"/>
          </a:p>
        </p:txBody>
      </p:sp>
    </p:spTree>
    <p:extLst>
      <p:ext uri="{BB962C8B-B14F-4D97-AF65-F5344CB8AC3E}">
        <p14:creationId xmlns:p14="http://schemas.microsoft.com/office/powerpoint/2010/main" val="37176669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8" name="幻灯片图像占位符 1"/>
          <p:cNvSpPr>
            <a:spLocks noGrp="1" noRot="1" noChangeAspect="1"/>
          </p:cNvSpPr>
          <p:nvPr>
            <p:ph type="sldImg"/>
          </p:nvPr>
        </p:nvSpPr>
        <p:spPr/>
      </p:sp>
      <p:sp>
        <p:nvSpPr>
          <p:cNvPr id="1048859" name="备注占位符 2"/>
          <p:cNvSpPr>
            <a:spLocks noGrp="1"/>
          </p:cNvSpPr>
          <p:nvPr>
            <p:ph type="body" idx="1"/>
          </p:nvPr>
        </p:nvSpPr>
        <p:spPr/>
        <p:txBody>
          <a:bodyPr/>
          <a:lstStyle/>
          <a:p>
            <a:endParaRPr lang="zh-CN" altLang="en-US"/>
          </a:p>
        </p:txBody>
      </p:sp>
      <p:sp>
        <p:nvSpPr>
          <p:cNvPr id="1048860" name="灯片编号占位符 3"/>
          <p:cNvSpPr>
            <a:spLocks noGrp="1"/>
          </p:cNvSpPr>
          <p:nvPr>
            <p:ph type="sldNum" sz="quarter" idx="10"/>
          </p:nvPr>
        </p:nvSpPr>
        <p:spPr/>
        <p:txBody>
          <a:bodyPr/>
          <a:lstStyle/>
          <a:p>
            <a:fld id="{41464DB0-CCE3-4363-801A-A01AADC6398D}" type="slidenum">
              <a:rPr lang="zh-CN" altLang="en-US" smtClean="0"/>
              <a:t>29</a:t>
            </a:fld>
            <a:endParaRPr lang="zh-CN" altLang="en-US"/>
          </a:p>
        </p:txBody>
      </p:sp>
    </p:spTree>
    <p:extLst>
      <p:ext uri="{BB962C8B-B14F-4D97-AF65-F5344CB8AC3E}">
        <p14:creationId xmlns:p14="http://schemas.microsoft.com/office/powerpoint/2010/main" val="1912203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1" name="幻灯片图像占位符 1"/>
          <p:cNvSpPr>
            <a:spLocks noGrp="1" noRot="1" noChangeAspect="1"/>
          </p:cNvSpPr>
          <p:nvPr>
            <p:ph type="sldImg"/>
          </p:nvPr>
        </p:nvSpPr>
        <p:spPr/>
      </p:sp>
      <p:sp>
        <p:nvSpPr>
          <p:cNvPr id="1048682"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A bunch of nearly 100% polarized </a:t>
            </a:r>
            <a:r>
              <a:rPr lang="en-US" altLang="zh-CN" sz="1200" kern="1200" dirty="0" err="1" smtClean="0">
                <a:solidFill>
                  <a:schemeClr val="tx1"/>
                </a:solidFill>
                <a:effectLst/>
                <a:latin typeface="+mn-lt"/>
                <a:ea typeface="+mn-ea"/>
                <a:cs typeface="+mn-cs"/>
              </a:rPr>
              <a:t>muons</a:t>
            </a:r>
            <a:r>
              <a:rPr lang="en-US" altLang="zh-CN" sz="1200" kern="1200" dirty="0" smtClean="0">
                <a:solidFill>
                  <a:schemeClr val="tx1"/>
                </a:solidFill>
                <a:effectLst/>
                <a:latin typeface="+mn-lt"/>
                <a:ea typeface="+mn-ea"/>
                <a:cs typeface="+mn-cs"/>
              </a:rPr>
              <a:t> get though a muon detector giving the start time stamp to the electronics. For pulsed muon beam, the start signal can be given by the pulse monitor. After that </a:t>
            </a:r>
            <a:r>
              <a:rPr lang="en-US" altLang="zh-CN" sz="1200" kern="1200" dirty="0" err="1" smtClean="0">
                <a:solidFill>
                  <a:schemeClr val="tx1"/>
                </a:solidFill>
                <a:effectLst/>
                <a:latin typeface="+mn-lt"/>
                <a:ea typeface="+mn-ea"/>
                <a:cs typeface="+mn-cs"/>
              </a:rPr>
              <a:t>muons</a:t>
            </a:r>
            <a:r>
              <a:rPr lang="en-US" altLang="zh-CN" sz="1200" kern="1200" dirty="0" smtClean="0">
                <a:solidFill>
                  <a:schemeClr val="tx1"/>
                </a:solidFill>
                <a:effectLst/>
                <a:latin typeface="+mn-lt"/>
                <a:ea typeface="+mn-ea"/>
                <a:cs typeface="+mn-cs"/>
              </a:rPr>
              <a:t> get into the sample and interact with local or external magnetic field and decay into positrons with a lifetime of 2.2 microsecond. The decay positrons can be counted by detectors in the forward or backward direction along the muon spin. The positron counters will give the stop time stamp to the electronics. Then the electronic can provide us the time information of </a:t>
            </a:r>
            <a:r>
              <a:rPr lang="en-US" altLang="zh-CN" sz="1200" kern="1200" dirty="0" err="1" smtClean="0">
                <a:solidFill>
                  <a:schemeClr val="tx1"/>
                </a:solidFill>
                <a:effectLst/>
                <a:latin typeface="+mn-lt"/>
                <a:ea typeface="+mn-ea"/>
                <a:cs typeface="+mn-cs"/>
              </a:rPr>
              <a:t>muons</a:t>
            </a:r>
            <a:r>
              <a:rPr lang="en-US" altLang="zh-CN" sz="1200" kern="1200" dirty="0" smtClean="0">
                <a:solidFill>
                  <a:schemeClr val="tx1"/>
                </a:solidFill>
                <a:effectLst/>
                <a:latin typeface="+mn-lt"/>
                <a:ea typeface="+mn-ea"/>
                <a:cs typeface="+mn-cs"/>
              </a:rPr>
              <a:t> inside the sample as shown in the right side. The information of materials can be resolved by </a:t>
            </a:r>
            <a:r>
              <a:rPr lang="en-US" altLang="zh-CN" sz="1200" kern="1200" dirty="0" err="1" smtClean="0">
                <a:solidFill>
                  <a:schemeClr val="tx1"/>
                </a:solidFill>
                <a:effectLst/>
                <a:latin typeface="+mn-lt"/>
                <a:ea typeface="+mn-ea"/>
                <a:cs typeface="+mn-cs"/>
              </a:rPr>
              <a:t>Mantid</a:t>
            </a:r>
            <a:r>
              <a:rPr lang="en-US" altLang="zh-CN" sz="1200" kern="1200" dirty="0" smtClean="0">
                <a:solidFill>
                  <a:schemeClr val="tx1"/>
                </a:solidFill>
                <a:effectLst/>
                <a:latin typeface="+mn-lt"/>
                <a:ea typeface="+mn-ea"/>
                <a:cs typeface="+mn-cs"/>
              </a:rPr>
              <a:t> or other software analyzing the positron time spectrum.</a:t>
            </a:r>
            <a:endParaRPr lang="zh-CN" altLang="zh-CN" sz="1200" kern="1200" dirty="0">
              <a:solidFill>
                <a:schemeClr val="tx1"/>
              </a:solidFill>
              <a:effectLst/>
              <a:latin typeface="+mn-lt"/>
              <a:ea typeface="+mn-ea"/>
              <a:cs typeface="+mn-cs"/>
            </a:endParaRPr>
          </a:p>
        </p:txBody>
      </p:sp>
      <p:sp>
        <p:nvSpPr>
          <p:cNvPr id="1048683" name="灯片编号占位符 3"/>
          <p:cNvSpPr>
            <a:spLocks noGrp="1"/>
          </p:cNvSpPr>
          <p:nvPr>
            <p:ph type="sldNum" sz="quarter" idx="10"/>
          </p:nvPr>
        </p:nvSpPr>
        <p:spPr/>
        <p:txBody>
          <a:bodyPr/>
          <a:lstStyle/>
          <a:p>
            <a:fld id="{41464DB0-CCE3-4363-801A-A01AADC6398D}" type="slidenum">
              <a:rPr lang="zh-CN" altLang="en-US" smtClean="0"/>
              <a:t>3</a:t>
            </a:fld>
            <a:endParaRPr lang="zh-CN" altLang="en-US"/>
          </a:p>
        </p:txBody>
      </p:sp>
    </p:spTree>
    <p:extLst>
      <p:ext uri="{BB962C8B-B14F-4D97-AF65-F5344CB8AC3E}">
        <p14:creationId xmlns:p14="http://schemas.microsoft.com/office/powerpoint/2010/main" val="3016254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64" name="幻灯片图像占位符 1"/>
          <p:cNvSpPr>
            <a:spLocks noGrp="1" noRot="1" noChangeAspect="1"/>
          </p:cNvSpPr>
          <p:nvPr>
            <p:ph type="sldImg"/>
          </p:nvPr>
        </p:nvSpPr>
        <p:spPr/>
      </p:sp>
      <p:sp>
        <p:nvSpPr>
          <p:cNvPr id="1048865" name="备注占位符 2"/>
          <p:cNvSpPr>
            <a:spLocks noGrp="1"/>
          </p:cNvSpPr>
          <p:nvPr>
            <p:ph type="body" idx="1"/>
          </p:nvPr>
        </p:nvSpPr>
        <p:spPr/>
        <p:txBody>
          <a:bodyPr/>
          <a:lstStyle/>
          <a:p>
            <a:endParaRPr lang="zh-CN" altLang="en-US" dirty="0"/>
          </a:p>
        </p:txBody>
      </p:sp>
      <p:sp>
        <p:nvSpPr>
          <p:cNvPr id="1048866" name="灯片编号占位符 3"/>
          <p:cNvSpPr>
            <a:spLocks noGrp="1"/>
          </p:cNvSpPr>
          <p:nvPr>
            <p:ph type="sldNum" sz="quarter" idx="10"/>
          </p:nvPr>
        </p:nvSpPr>
        <p:spPr/>
        <p:txBody>
          <a:bodyPr/>
          <a:lstStyle/>
          <a:p>
            <a:fld id="{41464DB0-CCE3-4363-801A-A01AADC6398D}" type="slidenum">
              <a:rPr lang="zh-CN" altLang="en-US" smtClean="0"/>
              <a:t>30</a:t>
            </a:fld>
            <a:endParaRPr lang="zh-CN" altLang="en-US"/>
          </a:p>
        </p:txBody>
      </p:sp>
    </p:spTree>
    <p:extLst>
      <p:ext uri="{BB962C8B-B14F-4D97-AF65-F5344CB8AC3E}">
        <p14:creationId xmlns:p14="http://schemas.microsoft.com/office/powerpoint/2010/main" val="17526035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73" name="幻灯片图像占位符 1"/>
          <p:cNvSpPr>
            <a:spLocks noGrp="1" noRot="1" noChangeAspect="1"/>
          </p:cNvSpPr>
          <p:nvPr>
            <p:ph type="sldImg"/>
          </p:nvPr>
        </p:nvSpPr>
        <p:spPr/>
      </p:sp>
      <p:sp>
        <p:nvSpPr>
          <p:cNvPr id="1048874" name="备注占位符 2"/>
          <p:cNvSpPr>
            <a:spLocks noGrp="1"/>
          </p:cNvSpPr>
          <p:nvPr>
            <p:ph type="body" idx="1"/>
          </p:nvPr>
        </p:nvSpPr>
        <p:spPr/>
        <p:txBody>
          <a:bodyPr/>
          <a:lstStyle/>
          <a:p>
            <a:endParaRPr lang="zh-CN" altLang="en-US" dirty="0"/>
          </a:p>
        </p:txBody>
      </p:sp>
      <p:sp>
        <p:nvSpPr>
          <p:cNvPr id="1048875" name="灯片编号占位符 3"/>
          <p:cNvSpPr>
            <a:spLocks noGrp="1"/>
          </p:cNvSpPr>
          <p:nvPr>
            <p:ph type="sldNum" sz="quarter" idx="10"/>
          </p:nvPr>
        </p:nvSpPr>
        <p:spPr/>
        <p:txBody>
          <a:bodyPr/>
          <a:lstStyle/>
          <a:p>
            <a:fld id="{41464DB0-CCE3-4363-801A-A01AADC6398D}" type="slidenum">
              <a:rPr lang="zh-CN" altLang="en-US" smtClean="0"/>
              <a:t>31</a:t>
            </a:fld>
            <a:endParaRPr lang="zh-CN" altLang="en-US"/>
          </a:p>
        </p:txBody>
      </p:sp>
    </p:spTree>
    <p:extLst>
      <p:ext uri="{BB962C8B-B14F-4D97-AF65-F5344CB8AC3E}">
        <p14:creationId xmlns:p14="http://schemas.microsoft.com/office/powerpoint/2010/main" val="17140739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0" name="幻灯片图像占位符 1"/>
          <p:cNvSpPr>
            <a:spLocks noGrp="1" noRot="1" noChangeAspect="1"/>
          </p:cNvSpPr>
          <p:nvPr>
            <p:ph type="sldImg"/>
          </p:nvPr>
        </p:nvSpPr>
        <p:spPr/>
      </p:sp>
      <p:sp>
        <p:nvSpPr>
          <p:cNvPr id="1048881" name="备注占位符 2"/>
          <p:cNvSpPr>
            <a:spLocks noGrp="1"/>
          </p:cNvSpPr>
          <p:nvPr>
            <p:ph type="body" idx="1"/>
          </p:nvPr>
        </p:nvSpPr>
        <p:spPr/>
        <p:txBody>
          <a:bodyPr/>
          <a:lstStyle/>
          <a:p>
            <a:endParaRPr lang="zh-CN" altLang="en-US"/>
          </a:p>
        </p:txBody>
      </p:sp>
      <p:sp>
        <p:nvSpPr>
          <p:cNvPr id="1048882" name="灯片编号占位符 3"/>
          <p:cNvSpPr>
            <a:spLocks noGrp="1"/>
          </p:cNvSpPr>
          <p:nvPr>
            <p:ph type="sldNum" sz="quarter" idx="10"/>
          </p:nvPr>
        </p:nvSpPr>
        <p:spPr/>
        <p:txBody>
          <a:bodyPr/>
          <a:lstStyle/>
          <a:p>
            <a:fld id="{41464DB0-CCE3-4363-801A-A01AADC6398D}" type="slidenum">
              <a:rPr lang="zh-CN" altLang="en-US" smtClean="0"/>
              <a:t>32</a:t>
            </a:fld>
            <a:endParaRPr lang="zh-CN" altLang="en-US"/>
          </a:p>
        </p:txBody>
      </p:sp>
    </p:spTree>
    <p:extLst>
      <p:ext uri="{BB962C8B-B14F-4D97-AF65-F5344CB8AC3E}">
        <p14:creationId xmlns:p14="http://schemas.microsoft.com/office/powerpoint/2010/main" val="4007241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2" name="幻灯片图像占位符 1"/>
          <p:cNvSpPr>
            <a:spLocks noGrp="1" noRot="1" noChangeAspect="1"/>
          </p:cNvSpPr>
          <p:nvPr>
            <p:ph type="sldImg"/>
          </p:nvPr>
        </p:nvSpPr>
        <p:spPr/>
      </p:sp>
      <p:sp>
        <p:nvSpPr>
          <p:cNvPr id="1048893" name="备注占位符 2"/>
          <p:cNvSpPr>
            <a:spLocks noGrp="1"/>
          </p:cNvSpPr>
          <p:nvPr>
            <p:ph type="body" idx="1"/>
          </p:nvPr>
        </p:nvSpPr>
        <p:spPr/>
        <p:txBody>
          <a:bodyPr/>
          <a:lstStyle/>
          <a:p>
            <a:endParaRPr lang="zh-CN" altLang="en-US" dirty="0"/>
          </a:p>
        </p:txBody>
      </p:sp>
      <p:sp>
        <p:nvSpPr>
          <p:cNvPr id="1048894" name="灯片编号占位符 3"/>
          <p:cNvSpPr>
            <a:spLocks noGrp="1"/>
          </p:cNvSpPr>
          <p:nvPr>
            <p:ph type="sldNum" sz="quarter" idx="10"/>
          </p:nvPr>
        </p:nvSpPr>
        <p:spPr/>
        <p:txBody>
          <a:bodyPr/>
          <a:lstStyle/>
          <a:p>
            <a:fld id="{41464DB0-CCE3-4363-801A-A01AADC6398D}" type="slidenum">
              <a:rPr lang="zh-CN" altLang="en-US" smtClean="0"/>
              <a:t>34</a:t>
            </a:fld>
            <a:endParaRPr lang="zh-CN" altLang="en-US"/>
          </a:p>
        </p:txBody>
      </p:sp>
    </p:spTree>
    <p:extLst>
      <p:ext uri="{BB962C8B-B14F-4D97-AF65-F5344CB8AC3E}">
        <p14:creationId xmlns:p14="http://schemas.microsoft.com/office/powerpoint/2010/main" val="688988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04" name="幻灯片图像占位符 1"/>
          <p:cNvSpPr>
            <a:spLocks noGrp="1" noRot="1" noChangeAspect="1"/>
          </p:cNvSpPr>
          <p:nvPr>
            <p:ph type="sldImg"/>
          </p:nvPr>
        </p:nvSpPr>
        <p:spPr/>
      </p:sp>
      <p:sp>
        <p:nvSpPr>
          <p:cNvPr id="1048905" name="备注占位符 2"/>
          <p:cNvSpPr>
            <a:spLocks noGrp="1"/>
          </p:cNvSpPr>
          <p:nvPr>
            <p:ph type="body" idx="1"/>
          </p:nvPr>
        </p:nvSpPr>
        <p:spPr/>
        <p:txBody>
          <a:bodyPr/>
          <a:lstStyle/>
          <a:p>
            <a:endParaRPr lang="zh-CN" altLang="en-US" dirty="0"/>
          </a:p>
        </p:txBody>
      </p:sp>
      <p:sp>
        <p:nvSpPr>
          <p:cNvPr id="1048906" name="灯片编号占位符 3"/>
          <p:cNvSpPr>
            <a:spLocks noGrp="1"/>
          </p:cNvSpPr>
          <p:nvPr>
            <p:ph type="sldNum" sz="quarter" idx="10"/>
          </p:nvPr>
        </p:nvSpPr>
        <p:spPr/>
        <p:txBody>
          <a:bodyPr/>
          <a:lstStyle/>
          <a:p>
            <a:fld id="{41464DB0-CCE3-4363-801A-A01AADC6398D}" type="slidenum">
              <a:rPr lang="zh-CN" altLang="en-US" smtClean="0"/>
              <a:t>35</a:t>
            </a:fld>
            <a:endParaRPr lang="zh-CN" altLang="en-US"/>
          </a:p>
        </p:txBody>
      </p:sp>
    </p:spTree>
    <p:extLst>
      <p:ext uri="{BB962C8B-B14F-4D97-AF65-F5344CB8AC3E}">
        <p14:creationId xmlns:p14="http://schemas.microsoft.com/office/powerpoint/2010/main" val="39589416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04" name="幻灯片图像占位符 1"/>
          <p:cNvSpPr>
            <a:spLocks noGrp="1" noRot="1" noChangeAspect="1"/>
          </p:cNvSpPr>
          <p:nvPr>
            <p:ph type="sldImg"/>
          </p:nvPr>
        </p:nvSpPr>
        <p:spPr/>
      </p:sp>
      <p:sp>
        <p:nvSpPr>
          <p:cNvPr id="1048905" name="备注占位符 2"/>
          <p:cNvSpPr>
            <a:spLocks noGrp="1"/>
          </p:cNvSpPr>
          <p:nvPr>
            <p:ph type="body" idx="1"/>
          </p:nvPr>
        </p:nvSpPr>
        <p:spPr/>
        <p:txBody>
          <a:bodyPr/>
          <a:lstStyle/>
          <a:p>
            <a:endParaRPr lang="zh-CN" altLang="en-US" dirty="0"/>
          </a:p>
        </p:txBody>
      </p:sp>
      <p:sp>
        <p:nvSpPr>
          <p:cNvPr id="1048906" name="灯片编号占位符 3"/>
          <p:cNvSpPr>
            <a:spLocks noGrp="1"/>
          </p:cNvSpPr>
          <p:nvPr>
            <p:ph type="sldNum" sz="quarter" idx="10"/>
          </p:nvPr>
        </p:nvSpPr>
        <p:spPr/>
        <p:txBody>
          <a:bodyPr/>
          <a:lstStyle/>
          <a:p>
            <a:fld id="{41464DB0-CCE3-4363-801A-A01AADC6398D}" type="slidenum">
              <a:rPr lang="zh-CN" altLang="en-US" smtClean="0"/>
              <a:t>36</a:t>
            </a:fld>
            <a:endParaRPr lang="zh-CN" altLang="en-US"/>
          </a:p>
        </p:txBody>
      </p:sp>
    </p:spTree>
    <p:extLst>
      <p:ext uri="{BB962C8B-B14F-4D97-AF65-F5344CB8AC3E}">
        <p14:creationId xmlns:p14="http://schemas.microsoft.com/office/powerpoint/2010/main" val="18011541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04" name="幻灯片图像占位符 1"/>
          <p:cNvSpPr>
            <a:spLocks noGrp="1" noRot="1" noChangeAspect="1"/>
          </p:cNvSpPr>
          <p:nvPr>
            <p:ph type="sldImg"/>
          </p:nvPr>
        </p:nvSpPr>
        <p:spPr/>
      </p:sp>
      <p:sp>
        <p:nvSpPr>
          <p:cNvPr id="1048905" name="备注占位符 2"/>
          <p:cNvSpPr>
            <a:spLocks noGrp="1"/>
          </p:cNvSpPr>
          <p:nvPr>
            <p:ph type="body" idx="1"/>
          </p:nvPr>
        </p:nvSpPr>
        <p:spPr/>
        <p:txBody>
          <a:bodyPr/>
          <a:lstStyle/>
          <a:p>
            <a:endParaRPr lang="zh-CN" altLang="en-US" dirty="0"/>
          </a:p>
        </p:txBody>
      </p:sp>
      <p:sp>
        <p:nvSpPr>
          <p:cNvPr id="1048906" name="灯片编号占位符 3"/>
          <p:cNvSpPr>
            <a:spLocks noGrp="1"/>
          </p:cNvSpPr>
          <p:nvPr>
            <p:ph type="sldNum" sz="quarter" idx="10"/>
          </p:nvPr>
        </p:nvSpPr>
        <p:spPr/>
        <p:txBody>
          <a:bodyPr/>
          <a:lstStyle/>
          <a:p>
            <a:fld id="{41464DB0-CCE3-4363-801A-A01AADC6398D}" type="slidenum">
              <a:rPr lang="zh-CN" altLang="en-US" smtClean="0"/>
              <a:t>37</a:t>
            </a:fld>
            <a:endParaRPr lang="zh-CN" altLang="en-US"/>
          </a:p>
        </p:txBody>
      </p:sp>
    </p:spTree>
    <p:extLst>
      <p:ext uri="{BB962C8B-B14F-4D97-AF65-F5344CB8AC3E}">
        <p14:creationId xmlns:p14="http://schemas.microsoft.com/office/powerpoint/2010/main" val="14696468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04" name="幻灯片图像占位符 1"/>
          <p:cNvSpPr>
            <a:spLocks noGrp="1" noRot="1" noChangeAspect="1"/>
          </p:cNvSpPr>
          <p:nvPr>
            <p:ph type="sldImg"/>
          </p:nvPr>
        </p:nvSpPr>
        <p:spPr/>
      </p:sp>
      <p:sp>
        <p:nvSpPr>
          <p:cNvPr id="1048905" name="备注占位符 2"/>
          <p:cNvSpPr>
            <a:spLocks noGrp="1"/>
          </p:cNvSpPr>
          <p:nvPr>
            <p:ph type="body" idx="1"/>
          </p:nvPr>
        </p:nvSpPr>
        <p:spPr/>
        <p:txBody>
          <a:bodyPr/>
          <a:lstStyle/>
          <a:p>
            <a:endParaRPr lang="zh-CN" altLang="en-US" dirty="0"/>
          </a:p>
        </p:txBody>
      </p:sp>
      <p:sp>
        <p:nvSpPr>
          <p:cNvPr id="1048906" name="灯片编号占位符 3"/>
          <p:cNvSpPr>
            <a:spLocks noGrp="1"/>
          </p:cNvSpPr>
          <p:nvPr>
            <p:ph type="sldNum" sz="quarter" idx="10"/>
          </p:nvPr>
        </p:nvSpPr>
        <p:spPr/>
        <p:txBody>
          <a:bodyPr/>
          <a:lstStyle/>
          <a:p>
            <a:fld id="{41464DB0-CCE3-4363-801A-A01AADC6398D}" type="slidenum">
              <a:rPr lang="zh-CN" altLang="en-US" smtClean="0"/>
              <a:t>38</a:t>
            </a:fld>
            <a:endParaRPr lang="zh-CN" altLang="en-US"/>
          </a:p>
        </p:txBody>
      </p:sp>
    </p:spTree>
    <p:extLst>
      <p:ext uri="{BB962C8B-B14F-4D97-AF65-F5344CB8AC3E}">
        <p14:creationId xmlns:p14="http://schemas.microsoft.com/office/powerpoint/2010/main" val="28420051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04" name="幻灯片图像占位符 1"/>
          <p:cNvSpPr>
            <a:spLocks noGrp="1" noRot="1" noChangeAspect="1"/>
          </p:cNvSpPr>
          <p:nvPr>
            <p:ph type="sldImg"/>
          </p:nvPr>
        </p:nvSpPr>
        <p:spPr/>
      </p:sp>
      <p:sp>
        <p:nvSpPr>
          <p:cNvPr id="1048905" name="备注占位符 2"/>
          <p:cNvSpPr>
            <a:spLocks noGrp="1"/>
          </p:cNvSpPr>
          <p:nvPr>
            <p:ph type="body" idx="1"/>
          </p:nvPr>
        </p:nvSpPr>
        <p:spPr/>
        <p:txBody>
          <a:bodyPr/>
          <a:lstStyle/>
          <a:p>
            <a:endParaRPr lang="zh-CN" altLang="en-US" dirty="0"/>
          </a:p>
        </p:txBody>
      </p:sp>
      <p:sp>
        <p:nvSpPr>
          <p:cNvPr id="1048906" name="灯片编号占位符 3"/>
          <p:cNvSpPr>
            <a:spLocks noGrp="1"/>
          </p:cNvSpPr>
          <p:nvPr>
            <p:ph type="sldNum" sz="quarter" idx="10"/>
          </p:nvPr>
        </p:nvSpPr>
        <p:spPr/>
        <p:txBody>
          <a:bodyPr/>
          <a:lstStyle/>
          <a:p>
            <a:fld id="{41464DB0-CCE3-4363-801A-A01AADC6398D}" type="slidenum">
              <a:rPr lang="zh-CN" altLang="en-US" smtClean="0"/>
              <a:t>39</a:t>
            </a:fld>
            <a:endParaRPr lang="zh-CN" altLang="en-US"/>
          </a:p>
        </p:txBody>
      </p:sp>
    </p:spTree>
    <p:extLst>
      <p:ext uri="{BB962C8B-B14F-4D97-AF65-F5344CB8AC3E}">
        <p14:creationId xmlns:p14="http://schemas.microsoft.com/office/powerpoint/2010/main" val="38868472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04" name="幻灯片图像占位符 1"/>
          <p:cNvSpPr>
            <a:spLocks noGrp="1" noRot="1" noChangeAspect="1"/>
          </p:cNvSpPr>
          <p:nvPr>
            <p:ph type="sldImg"/>
          </p:nvPr>
        </p:nvSpPr>
        <p:spPr/>
      </p:sp>
      <p:sp>
        <p:nvSpPr>
          <p:cNvPr id="1048905" name="备注占位符 2"/>
          <p:cNvSpPr>
            <a:spLocks noGrp="1"/>
          </p:cNvSpPr>
          <p:nvPr>
            <p:ph type="body" idx="1"/>
          </p:nvPr>
        </p:nvSpPr>
        <p:spPr/>
        <p:txBody>
          <a:bodyPr/>
          <a:lstStyle/>
          <a:p>
            <a:endParaRPr lang="zh-CN" altLang="en-US" dirty="0"/>
          </a:p>
        </p:txBody>
      </p:sp>
      <p:sp>
        <p:nvSpPr>
          <p:cNvPr id="1048906" name="灯片编号占位符 3"/>
          <p:cNvSpPr>
            <a:spLocks noGrp="1"/>
          </p:cNvSpPr>
          <p:nvPr>
            <p:ph type="sldNum" sz="quarter" idx="10"/>
          </p:nvPr>
        </p:nvSpPr>
        <p:spPr/>
        <p:txBody>
          <a:bodyPr/>
          <a:lstStyle/>
          <a:p>
            <a:fld id="{41464DB0-CCE3-4363-801A-A01AADC6398D}" type="slidenum">
              <a:rPr lang="zh-CN" altLang="en-US" smtClean="0"/>
              <a:t>40</a:t>
            </a:fld>
            <a:endParaRPr lang="zh-CN" altLang="en-US"/>
          </a:p>
        </p:txBody>
      </p:sp>
    </p:spTree>
    <p:extLst>
      <p:ext uri="{BB962C8B-B14F-4D97-AF65-F5344CB8AC3E}">
        <p14:creationId xmlns:p14="http://schemas.microsoft.com/office/powerpoint/2010/main" val="1753857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4" name="幻灯片图像占位符 1"/>
          <p:cNvSpPr>
            <a:spLocks noGrp="1" noRot="1" noChangeAspect="1"/>
          </p:cNvSpPr>
          <p:nvPr>
            <p:ph type="sldImg"/>
          </p:nvPr>
        </p:nvSpPr>
        <p:spPr/>
      </p:sp>
      <p:sp>
        <p:nvSpPr>
          <p:cNvPr id="1048695"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From the Michel distribution, we can also know the relation between asymmetry and kinetic energy. The formula indicates that the asymmetry is positively relative to the kinetic energy. High energy positrons take high asymmetry. </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We can also dissolve the angular of positrons from the Michel distribution. From this formula, the angular distribution depends on the energy or asymmetry strongly. As the figure shown in the right, high energy positrons take up high asymmetry. And high asymmetric positrons emits along the spin preferentially. So we can get the conclusion that High energy positrons take high asymmetry; Positrons emit along the spin preferentially.</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In order to get high asymmetry, we should block low energy positrons as much as possible.</a:t>
            </a:r>
            <a:endParaRPr lang="zh-CN" altLang="zh-CN" sz="1200" kern="1200" dirty="0" smtClean="0">
              <a:solidFill>
                <a:schemeClr val="tx1"/>
              </a:solidFill>
              <a:effectLst/>
              <a:latin typeface="+mn-lt"/>
              <a:ea typeface="+mn-ea"/>
              <a:cs typeface="+mn-cs"/>
            </a:endParaRPr>
          </a:p>
          <a:p>
            <a:endParaRPr lang="zh-CN" altLang="en-US" dirty="0"/>
          </a:p>
        </p:txBody>
      </p:sp>
      <p:sp>
        <p:nvSpPr>
          <p:cNvPr id="1048696" name="灯片编号占位符 3"/>
          <p:cNvSpPr>
            <a:spLocks noGrp="1"/>
          </p:cNvSpPr>
          <p:nvPr>
            <p:ph type="sldNum" sz="quarter" idx="10"/>
          </p:nvPr>
        </p:nvSpPr>
        <p:spPr/>
        <p:txBody>
          <a:bodyPr/>
          <a:lstStyle/>
          <a:p>
            <a:fld id="{41464DB0-CCE3-4363-801A-A01AADC6398D}" type="slidenum">
              <a:rPr lang="zh-CN" altLang="en-US" smtClean="0"/>
              <a:t>4</a:t>
            </a:fld>
            <a:endParaRPr lang="zh-CN" altLang="en-US"/>
          </a:p>
        </p:txBody>
      </p:sp>
    </p:spTree>
    <p:extLst>
      <p:ext uri="{BB962C8B-B14F-4D97-AF65-F5344CB8AC3E}">
        <p14:creationId xmlns:p14="http://schemas.microsoft.com/office/powerpoint/2010/main" val="24341369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04" name="幻灯片图像占位符 1"/>
          <p:cNvSpPr>
            <a:spLocks noGrp="1" noRot="1" noChangeAspect="1"/>
          </p:cNvSpPr>
          <p:nvPr>
            <p:ph type="sldImg"/>
          </p:nvPr>
        </p:nvSpPr>
        <p:spPr/>
      </p:sp>
      <p:sp>
        <p:nvSpPr>
          <p:cNvPr id="1048905" name="备注占位符 2"/>
          <p:cNvSpPr>
            <a:spLocks noGrp="1"/>
          </p:cNvSpPr>
          <p:nvPr>
            <p:ph type="body" idx="1"/>
          </p:nvPr>
        </p:nvSpPr>
        <p:spPr/>
        <p:txBody>
          <a:bodyPr/>
          <a:lstStyle/>
          <a:p>
            <a:endParaRPr lang="zh-CN" altLang="en-US" dirty="0"/>
          </a:p>
        </p:txBody>
      </p:sp>
      <p:sp>
        <p:nvSpPr>
          <p:cNvPr id="1048906" name="灯片编号占位符 3"/>
          <p:cNvSpPr>
            <a:spLocks noGrp="1"/>
          </p:cNvSpPr>
          <p:nvPr>
            <p:ph type="sldNum" sz="quarter" idx="10"/>
          </p:nvPr>
        </p:nvSpPr>
        <p:spPr/>
        <p:txBody>
          <a:bodyPr/>
          <a:lstStyle/>
          <a:p>
            <a:fld id="{41464DB0-CCE3-4363-801A-A01AADC6398D}" type="slidenum">
              <a:rPr lang="zh-CN" altLang="en-US" smtClean="0"/>
              <a:t>41</a:t>
            </a:fld>
            <a:endParaRPr lang="zh-CN" altLang="en-US"/>
          </a:p>
        </p:txBody>
      </p:sp>
    </p:spTree>
    <p:extLst>
      <p:ext uri="{BB962C8B-B14F-4D97-AF65-F5344CB8AC3E}">
        <p14:creationId xmlns:p14="http://schemas.microsoft.com/office/powerpoint/2010/main" val="252373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4" name="幻灯片图像占位符 1"/>
          <p:cNvSpPr>
            <a:spLocks noGrp="1" noRot="1" noChangeAspect="1"/>
          </p:cNvSpPr>
          <p:nvPr>
            <p:ph type="sldImg"/>
          </p:nvPr>
        </p:nvSpPr>
        <p:spPr/>
      </p:sp>
      <p:sp>
        <p:nvSpPr>
          <p:cNvPr id="1048705"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We can get important information from the formula below the graph. </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If we put two detectors along the beam polarization in two sides of the sample, we can get asymmetry = 1.</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If ϴ1 is confirmed, we can get the highest asymmetry using very small detector, meaning that ϴ2</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ϴ1.</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To get high asymmetry, the radius of the detector ring should be small, or the distance should be large. We can also use degraders to block low energy positrons with low asymmetries.</a:t>
            </a:r>
            <a:endParaRPr lang="zh-CN" altLang="zh-CN" sz="1200" kern="1200" dirty="0" smtClean="0">
              <a:solidFill>
                <a:schemeClr val="tx1"/>
              </a:solidFill>
              <a:effectLst/>
              <a:latin typeface="+mn-lt"/>
              <a:ea typeface="+mn-ea"/>
              <a:cs typeface="+mn-cs"/>
            </a:endParaRPr>
          </a:p>
          <a:p>
            <a:endParaRPr lang="zh-CN" altLang="en-US" dirty="0"/>
          </a:p>
        </p:txBody>
      </p:sp>
      <p:sp>
        <p:nvSpPr>
          <p:cNvPr id="1048706" name="灯片编号占位符 3"/>
          <p:cNvSpPr>
            <a:spLocks noGrp="1"/>
          </p:cNvSpPr>
          <p:nvPr>
            <p:ph type="sldNum" sz="quarter" idx="10"/>
          </p:nvPr>
        </p:nvSpPr>
        <p:spPr/>
        <p:txBody>
          <a:bodyPr/>
          <a:lstStyle/>
          <a:p>
            <a:fld id="{41464DB0-CCE3-4363-801A-A01AADC6398D}" type="slidenum">
              <a:rPr lang="zh-CN" altLang="en-US" smtClean="0"/>
              <a:t>5</a:t>
            </a:fld>
            <a:endParaRPr lang="zh-CN" altLang="en-US"/>
          </a:p>
        </p:txBody>
      </p:sp>
    </p:spTree>
    <p:extLst>
      <p:ext uri="{BB962C8B-B14F-4D97-AF65-F5344CB8AC3E}">
        <p14:creationId xmlns:p14="http://schemas.microsoft.com/office/powerpoint/2010/main" val="1812590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9" name="幻灯片图像占位符 1"/>
          <p:cNvSpPr>
            <a:spLocks noGrp="1" noRot="1" noChangeAspect="1"/>
          </p:cNvSpPr>
          <p:nvPr>
            <p:ph type="sldImg"/>
          </p:nvPr>
        </p:nvSpPr>
        <p:spPr/>
      </p:sp>
      <p:sp>
        <p:nvSpPr>
          <p:cNvPr id="1048710" name="备注占位符 2"/>
          <p:cNvSpPr>
            <a:spLocks noGrp="1"/>
          </p:cNvSpPr>
          <p:nvPr>
            <p:ph type="body" idx="1"/>
          </p:nvPr>
        </p:nvSpPr>
        <p:spPr/>
        <p:txBody>
          <a:bodyPr/>
          <a:lstStyle/>
          <a:p>
            <a:endParaRPr lang="zh-CN" altLang="en-US" dirty="0"/>
          </a:p>
        </p:txBody>
      </p:sp>
      <p:sp>
        <p:nvSpPr>
          <p:cNvPr id="1048711" name="灯片编号占位符 3"/>
          <p:cNvSpPr>
            <a:spLocks noGrp="1"/>
          </p:cNvSpPr>
          <p:nvPr>
            <p:ph type="sldNum" sz="quarter" idx="10"/>
          </p:nvPr>
        </p:nvSpPr>
        <p:spPr/>
        <p:txBody>
          <a:bodyPr/>
          <a:lstStyle/>
          <a:p>
            <a:fld id="{41464DB0-CCE3-4363-801A-A01AADC6398D}" type="slidenum">
              <a:rPr lang="zh-CN" altLang="en-US" smtClean="0"/>
              <a:t>6</a:t>
            </a:fld>
            <a:endParaRPr lang="zh-CN" altLang="en-US"/>
          </a:p>
        </p:txBody>
      </p:sp>
    </p:spTree>
    <p:extLst>
      <p:ext uri="{BB962C8B-B14F-4D97-AF65-F5344CB8AC3E}">
        <p14:creationId xmlns:p14="http://schemas.microsoft.com/office/powerpoint/2010/main" val="1655343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9" name="幻灯片图像占位符 1"/>
          <p:cNvSpPr>
            <a:spLocks noGrp="1" noRot="1" noChangeAspect="1"/>
          </p:cNvSpPr>
          <p:nvPr>
            <p:ph type="sldImg"/>
          </p:nvPr>
        </p:nvSpPr>
        <p:spPr/>
      </p:sp>
      <p:sp>
        <p:nvSpPr>
          <p:cNvPr id="1048710" name="备注占位符 2"/>
          <p:cNvSpPr>
            <a:spLocks noGrp="1"/>
          </p:cNvSpPr>
          <p:nvPr>
            <p:ph type="body" idx="1"/>
          </p:nvPr>
        </p:nvSpPr>
        <p:spPr/>
        <p:txBody>
          <a:bodyPr/>
          <a:lstStyle/>
          <a:p>
            <a:endParaRPr lang="zh-CN" altLang="en-US" dirty="0"/>
          </a:p>
        </p:txBody>
      </p:sp>
      <p:sp>
        <p:nvSpPr>
          <p:cNvPr id="1048711" name="灯片编号占位符 3"/>
          <p:cNvSpPr>
            <a:spLocks noGrp="1"/>
          </p:cNvSpPr>
          <p:nvPr>
            <p:ph type="sldNum" sz="quarter" idx="10"/>
          </p:nvPr>
        </p:nvSpPr>
        <p:spPr/>
        <p:txBody>
          <a:bodyPr/>
          <a:lstStyle/>
          <a:p>
            <a:fld id="{41464DB0-CCE3-4363-801A-A01AADC6398D}" type="slidenum">
              <a:rPr lang="zh-CN" altLang="en-US" smtClean="0"/>
              <a:t>7</a:t>
            </a:fld>
            <a:endParaRPr lang="zh-CN" altLang="en-US"/>
          </a:p>
        </p:txBody>
      </p:sp>
    </p:spTree>
    <p:extLst>
      <p:ext uri="{BB962C8B-B14F-4D97-AF65-F5344CB8AC3E}">
        <p14:creationId xmlns:p14="http://schemas.microsoft.com/office/powerpoint/2010/main" val="4154557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6" name="幻灯片图像占位符 1"/>
          <p:cNvSpPr>
            <a:spLocks noGrp="1" noRot="1" noChangeAspect="1"/>
          </p:cNvSpPr>
          <p:nvPr>
            <p:ph type="sldImg"/>
          </p:nvPr>
        </p:nvSpPr>
        <p:spPr/>
      </p:sp>
      <p:sp>
        <p:nvSpPr>
          <p:cNvPr id="1048717" name="备注占位符 2"/>
          <p:cNvSpPr>
            <a:spLocks noGrp="1"/>
          </p:cNvSpPr>
          <p:nvPr>
            <p:ph type="body" idx="1"/>
          </p:nvPr>
        </p:nvSpPr>
        <p:spPr/>
        <p:txBody>
          <a:bodyPr/>
          <a:lstStyle/>
          <a:p>
            <a:r>
              <a:rPr lang="en-US" altLang="zh-CN" baseline="0" dirty="0" smtClean="0"/>
              <a:t>As you can see in the table, the beam intensity per pulse of CSNS is relative high compared to the muon beam in ISIS or J-PARC. But the repetition rate of CSNS muon beam in very low, just 2.5 Hz. If we want to get the same event rate per hour, we need at least 10 times the detector segments. So in the future we will build the 2560-channel super-musr spectrometer to get enough data points in limited beam time.
The purpose of getting around 100 million events per hour is to reduce the statistical fluctuation analyzing the data. But if the asymmetry of the musr spectrometer is high, I think we don’t need that much data. So We can get high asymmetry by reducing the count rate of positrons in usage of degraders when we design the baby-scheme and super-musr spectrometer.
</a:t>
            </a:r>
          </a:p>
        </p:txBody>
      </p:sp>
      <p:sp>
        <p:nvSpPr>
          <p:cNvPr id="1048718" name="灯片编号占位符 3"/>
          <p:cNvSpPr>
            <a:spLocks noGrp="1"/>
          </p:cNvSpPr>
          <p:nvPr>
            <p:ph type="sldNum" sz="quarter" idx="10"/>
          </p:nvPr>
        </p:nvSpPr>
        <p:spPr/>
        <p:txBody>
          <a:bodyPr/>
          <a:lstStyle/>
          <a:p>
            <a:fld id="{41464DB0-CCE3-4363-801A-A01AADC6398D}" type="slidenum">
              <a:rPr lang="zh-CN" altLang="en-US" smtClean="0"/>
              <a:t>8</a:t>
            </a:fld>
            <a:endParaRPr lang="zh-CN" altLang="en-US"/>
          </a:p>
        </p:txBody>
      </p:sp>
    </p:spTree>
    <p:extLst>
      <p:ext uri="{BB962C8B-B14F-4D97-AF65-F5344CB8AC3E}">
        <p14:creationId xmlns:p14="http://schemas.microsoft.com/office/powerpoint/2010/main" val="1858048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3" name="幻灯片图像占位符 1"/>
          <p:cNvSpPr>
            <a:spLocks noGrp="1" noRot="1" noChangeAspect="1"/>
          </p:cNvSpPr>
          <p:nvPr>
            <p:ph type="sldImg"/>
          </p:nvPr>
        </p:nvSpPr>
        <p:spPr/>
      </p:sp>
      <p:sp>
        <p:nvSpPr>
          <p:cNvPr id="1048724" name="备注占位符 2"/>
          <p:cNvSpPr>
            <a:spLocks noGrp="1"/>
          </p:cNvSpPr>
          <p:nvPr>
            <p:ph type="body" idx="1"/>
          </p:nvPr>
        </p:nvSpPr>
        <p:spPr/>
        <p:txBody>
          <a:bodyPr/>
          <a:lstStyle/>
          <a:p>
            <a:endParaRPr lang="zh-CN" altLang="en-US" dirty="0"/>
          </a:p>
        </p:txBody>
      </p:sp>
      <p:sp>
        <p:nvSpPr>
          <p:cNvPr id="1048725" name="灯片编号占位符 3"/>
          <p:cNvSpPr>
            <a:spLocks noGrp="1"/>
          </p:cNvSpPr>
          <p:nvPr>
            <p:ph type="sldNum" sz="quarter" idx="10"/>
          </p:nvPr>
        </p:nvSpPr>
        <p:spPr/>
        <p:txBody>
          <a:bodyPr/>
          <a:lstStyle/>
          <a:p>
            <a:fld id="{41464DB0-CCE3-4363-801A-A01AADC6398D}" type="slidenum">
              <a:rPr lang="zh-CN" altLang="en-US" smtClean="0"/>
              <a:t>9</a:t>
            </a:fld>
            <a:endParaRPr lang="zh-CN" altLang="en-US"/>
          </a:p>
        </p:txBody>
      </p:sp>
    </p:spTree>
    <p:extLst>
      <p:ext uri="{BB962C8B-B14F-4D97-AF65-F5344CB8AC3E}">
        <p14:creationId xmlns:p14="http://schemas.microsoft.com/office/powerpoint/2010/main" val="779665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sp>
        <p:nvSpPr>
          <p:cNvPr id="1048581" name="矩形 9"/>
          <p:cNvSpPr/>
          <p:nvPr userDrawn="1"/>
        </p:nvSpPr>
        <p:spPr>
          <a:xfrm>
            <a:off x="11084978" y="6595300"/>
            <a:ext cx="775136" cy="21844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
        <p:nvSpPr>
          <p:cNvPr id="1048582" name="矩形 6"/>
          <p:cNvSpPr/>
          <p:nvPr userDrawn="1"/>
        </p:nvSpPr>
        <p:spPr>
          <a:xfrm>
            <a:off x="371325" y="387275"/>
            <a:ext cx="32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3" name="矩形 7"/>
          <p:cNvSpPr/>
          <p:nvPr userDrawn="1"/>
        </p:nvSpPr>
        <p:spPr>
          <a:xfrm>
            <a:off x="119325" y="135275"/>
            <a:ext cx="252000" cy="25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4" name="矩形 8"/>
          <p:cNvSpPr/>
          <p:nvPr userDrawn="1"/>
        </p:nvSpPr>
        <p:spPr>
          <a:xfrm>
            <a:off x="11226675" y="6318000"/>
            <a:ext cx="54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5" name="灯片编号占位符 15"/>
          <p:cNvSpPr>
            <a:spLocks noGrp="1"/>
          </p:cNvSpPr>
          <p:nvPr>
            <p:ph type="sldNum" sz="quarter" idx="12"/>
          </p:nvPr>
        </p:nvSpPr>
        <p:spPr>
          <a:xfrm>
            <a:off x="10801350" y="6405438"/>
            <a:ext cx="1390650" cy="365125"/>
          </a:xfrm>
        </p:spPr>
        <p:txBody>
          <a:bodyPr/>
          <a:lstStyle>
            <a:lvl1pPr algn="ctr">
              <a:defRPr sz="2000" b="1">
                <a:solidFill>
                  <a:schemeClr val="bg1"/>
                </a:solidFill>
              </a:defRPr>
            </a:lvl1pPr>
          </a:lstStyle>
          <a:p>
            <a:fld id="{51D91E7F-84B6-4064-9D4E-CC7D244BCA0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104857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857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104857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D91E7F-84B6-4064-9D4E-CC7D244BCA0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6.jpeg"/></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55.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58.png"/><Relationship Id="rId4" Type="http://schemas.openxmlformats.org/officeDocument/2006/relationships/image" Target="../media/image57.png"/></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61.png"/><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64.png"/><Relationship Id="rId4" Type="http://schemas.openxmlformats.org/officeDocument/2006/relationships/image" Target="../media/image63.jpeg"/></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6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68.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9" name="矩形 6"/>
          <p:cNvSpPr/>
          <p:nvPr/>
        </p:nvSpPr>
        <p:spPr>
          <a:xfrm>
            <a:off x="0" y="666824"/>
            <a:ext cx="12192000" cy="17322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50" name="矩形 14"/>
          <p:cNvSpPr/>
          <p:nvPr/>
        </p:nvSpPr>
        <p:spPr>
          <a:xfrm>
            <a:off x="11172674" y="1777540"/>
            <a:ext cx="32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51" name="Freeform 5"/>
          <p:cNvSpPr>
            <a:spLocks noEditPoints="1"/>
          </p:cNvSpPr>
          <p:nvPr/>
        </p:nvSpPr>
        <p:spPr bwMode="auto">
          <a:xfrm>
            <a:off x="11404525" y="1829907"/>
            <a:ext cx="555624" cy="489478"/>
          </a:xfrm>
          <a:custGeom>
            <a:avLst/>
            <a:gdLst>
              <a:gd name="T0" fmla="*/ 17 w 68"/>
              <a:gd name="T1" fmla="*/ 26 h 60"/>
              <a:gd name="T2" fmla="*/ 33 w 68"/>
              <a:gd name="T3" fmla="*/ 31 h 60"/>
              <a:gd name="T4" fmla="*/ 33 w 68"/>
              <a:gd name="T5" fmla="*/ 31 h 60"/>
              <a:gd name="T6" fmla="*/ 49 w 68"/>
              <a:gd name="T7" fmla="*/ 26 h 60"/>
              <a:gd name="T8" fmla="*/ 34 w 68"/>
              <a:gd name="T9" fmla="*/ 18 h 60"/>
              <a:gd name="T10" fmla="*/ 59 w 68"/>
              <a:gd name="T11" fmla="*/ 16 h 60"/>
              <a:gd name="T12" fmla="*/ 55 w 68"/>
              <a:gd name="T13" fmla="*/ 23 h 60"/>
              <a:gd name="T14" fmla="*/ 56 w 68"/>
              <a:gd name="T15" fmla="*/ 15 h 60"/>
              <a:gd name="T16" fmla="*/ 56 w 68"/>
              <a:gd name="T17" fmla="*/ 12 h 60"/>
              <a:gd name="T18" fmla="*/ 52 w 68"/>
              <a:gd name="T19" fmla="*/ 23 h 60"/>
              <a:gd name="T20" fmla="*/ 68 w 68"/>
              <a:gd name="T21" fmla="*/ 32 h 60"/>
              <a:gd name="T22" fmla="*/ 68 w 68"/>
              <a:gd name="T23" fmla="*/ 34 h 60"/>
              <a:gd name="T24" fmla="*/ 67 w 68"/>
              <a:gd name="T25" fmla="*/ 34 h 60"/>
              <a:gd name="T26" fmla="*/ 29 w 68"/>
              <a:gd name="T27" fmla="*/ 50 h 60"/>
              <a:gd name="T28" fmla="*/ 68 w 68"/>
              <a:gd name="T29" fmla="*/ 45 h 60"/>
              <a:gd name="T30" fmla="*/ 30 w 68"/>
              <a:gd name="T31" fmla="*/ 60 h 60"/>
              <a:gd name="T32" fmla="*/ 28 w 68"/>
              <a:gd name="T33" fmla="*/ 59 h 60"/>
              <a:gd name="T34" fmla="*/ 3 w 68"/>
              <a:gd name="T35" fmla="*/ 25 h 60"/>
              <a:gd name="T36" fmla="*/ 14 w 68"/>
              <a:gd name="T37" fmla="*/ 23 h 60"/>
              <a:gd name="T38" fmla="*/ 1 w 68"/>
              <a:gd name="T39" fmla="*/ 10 h 60"/>
              <a:gd name="T40" fmla="*/ 32 w 68"/>
              <a:gd name="T41" fmla="*/ 0 h 60"/>
              <a:gd name="T42" fmla="*/ 65 w 68"/>
              <a:gd name="T43" fmla="*/ 9 h 60"/>
              <a:gd name="T44" fmla="*/ 59 w 68"/>
              <a:gd name="T45" fmla="*/ 14 h 60"/>
              <a:gd name="T46" fmla="*/ 59 w 68"/>
              <a:gd name="T47" fmla="*/ 16 h 60"/>
              <a:gd name="T48" fmla="*/ 58 w 68"/>
              <a:gd name="T49" fmla="*/ 9 h 60"/>
              <a:gd name="T50" fmla="*/ 33 w 68"/>
              <a:gd name="T51" fmla="*/ 4 h 60"/>
              <a:gd name="T52" fmla="*/ 33 w 68"/>
              <a:gd name="T53" fmla="*/ 8 h 60"/>
              <a:gd name="T54" fmla="*/ 54 w 68"/>
              <a:gd name="T55" fmla="*/ 10 h 60"/>
              <a:gd name="T56" fmla="*/ 32 w 68"/>
              <a:gd name="T57" fmla="*/ 53 h 60"/>
              <a:gd name="T58" fmla="*/ 67 w 68"/>
              <a:gd name="T59" fmla="*/ 42 h 60"/>
              <a:gd name="T60" fmla="*/ 32 w 68"/>
              <a:gd name="T61" fmla="*/ 49 h 60"/>
              <a:gd name="T62" fmla="*/ 67 w 68"/>
              <a:gd name="T63" fmla="*/ 40 h 60"/>
              <a:gd name="T64" fmla="*/ 32 w 68"/>
              <a:gd name="T65" fmla="*/ 49 h 60"/>
              <a:gd name="T66" fmla="*/ 32 w 68"/>
              <a:gd name="T67" fmla="*/ 47 h 60"/>
              <a:gd name="T68" fmla="*/ 67 w 68"/>
              <a:gd name="T69"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 h="60">
                <a:moveTo>
                  <a:pt x="17" y="14"/>
                </a:moveTo>
                <a:cubicBezTo>
                  <a:pt x="17" y="26"/>
                  <a:pt x="17" y="26"/>
                  <a:pt x="17" y="26"/>
                </a:cubicBezTo>
                <a:cubicBezTo>
                  <a:pt x="17" y="26"/>
                  <a:pt x="18" y="27"/>
                  <a:pt x="18" y="27"/>
                </a:cubicBezTo>
                <a:cubicBezTo>
                  <a:pt x="22" y="28"/>
                  <a:pt x="29" y="31"/>
                  <a:pt x="33" y="31"/>
                </a:cubicBezTo>
                <a:cubicBezTo>
                  <a:pt x="33" y="31"/>
                  <a:pt x="33" y="31"/>
                  <a:pt x="33" y="31"/>
                </a:cubicBezTo>
                <a:cubicBezTo>
                  <a:pt x="33" y="31"/>
                  <a:pt x="33" y="31"/>
                  <a:pt x="33" y="31"/>
                </a:cubicBezTo>
                <a:cubicBezTo>
                  <a:pt x="36" y="31"/>
                  <a:pt x="39" y="30"/>
                  <a:pt x="41" y="30"/>
                </a:cubicBezTo>
                <a:cubicBezTo>
                  <a:pt x="45" y="29"/>
                  <a:pt x="47" y="27"/>
                  <a:pt x="49" y="26"/>
                </a:cubicBezTo>
                <a:cubicBezTo>
                  <a:pt x="49" y="14"/>
                  <a:pt x="49" y="14"/>
                  <a:pt x="49" y="14"/>
                </a:cubicBezTo>
                <a:cubicBezTo>
                  <a:pt x="34" y="18"/>
                  <a:pt x="34" y="18"/>
                  <a:pt x="34" y="18"/>
                </a:cubicBezTo>
                <a:cubicBezTo>
                  <a:pt x="17" y="14"/>
                  <a:pt x="17" y="14"/>
                  <a:pt x="17" y="14"/>
                </a:cubicBezTo>
                <a:close/>
                <a:moveTo>
                  <a:pt x="59" y="16"/>
                </a:moveTo>
                <a:cubicBezTo>
                  <a:pt x="61" y="23"/>
                  <a:pt x="61" y="23"/>
                  <a:pt x="61" y="23"/>
                </a:cubicBezTo>
                <a:cubicBezTo>
                  <a:pt x="59" y="25"/>
                  <a:pt x="57" y="25"/>
                  <a:pt x="55" y="23"/>
                </a:cubicBezTo>
                <a:cubicBezTo>
                  <a:pt x="56" y="16"/>
                  <a:pt x="56" y="16"/>
                  <a:pt x="56" y="16"/>
                </a:cubicBezTo>
                <a:cubicBezTo>
                  <a:pt x="56" y="16"/>
                  <a:pt x="56" y="16"/>
                  <a:pt x="56" y="15"/>
                </a:cubicBezTo>
                <a:cubicBezTo>
                  <a:pt x="56" y="15"/>
                  <a:pt x="56" y="14"/>
                  <a:pt x="56" y="14"/>
                </a:cubicBezTo>
                <a:cubicBezTo>
                  <a:pt x="56" y="12"/>
                  <a:pt x="56" y="12"/>
                  <a:pt x="56" y="12"/>
                </a:cubicBezTo>
                <a:cubicBezTo>
                  <a:pt x="52" y="13"/>
                  <a:pt x="52" y="13"/>
                  <a:pt x="52" y="13"/>
                </a:cubicBezTo>
                <a:cubicBezTo>
                  <a:pt x="52" y="23"/>
                  <a:pt x="52" y="23"/>
                  <a:pt x="52" y="23"/>
                </a:cubicBezTo>
                <a:cubicBezTo>
                  <a:pt x="68" y="30"/>
                  <a:pt x="68" y="30"/>
                  <a:pt x="68" y="30"/>
                </a:cubicBezTo>
                <a:cubicBezTo>
                  <a:pt x="68" y="32"/>
                  <a:pt x="68" y="32"/>
                  <a:pt x="68" y="32"/>
                </a:cubicBezTo>
                <a:cubicBezTo>
                  <a:pt x="68" y="34"/>
                  <a:pt x="68" y="34"/>
                  <a:pt x="68" y="34"/>
                </a:cubicBezTo>
                <a:cubicBezTo>
                  <a:pt x="68" y="34"/>
                  <a:pt x="68" y="34"/>
                  <a:pt x="68" y="34"/>
                </a:cubicBezTo>
                <a:cubicBezTo>
                  <a:pt x="68" y="34"/>
                  <a:pt x="68" y="34"/>
                  <a:pt x="68" y="34"/>
                </a:cubicBezTo>
                <a:cubicBezTo>
                  <a:pt x="67" y="34"/>
                  <a:pt x="67" y="34"/>
                  <a:pt x="67" y="34"/>
                </a:cubicBezTo>
                <a:cubicBezTo>
                  <a:pt x="30" y="44"/>
                  <a:pt x="30" y="44"/>
                  <a:pt x="30" y="44"/>
                </a:cubicBezTo>
                <a:cubicBezTo>
                  <a:pt x="29" y="46"/>
                  <a:pt x="29" y="48"/>
                  <a:pt x="29" y="50"/>
                </a:cubicBezTo>
                <a:cubicBezTo>
                  <a:pt x="29" y="52"/>
                  <a:pt x="29" y="54"/>
                  <a:pt x="30" y="56"/>
                </a:cubicBezTo>
                <a:cubicBezTo>
                  <a:pt x="68" y="45"/>
                  <a:pt x="68" y="45"/>
                  <a:pt x="68" y="45"/>
                </a:cubicBezTo>
                <a:cubicBezTo>
                  <a:pt x="68" y="48"/>
                  <a:pt x="68" y="48"/>
                  <a:pt x="68" y="48"/>
                </a:cubicBezTo>
                <a:cubicBezTo>
                  <a:pt x="30" y="60"/>
                  <a:pt x="30" y="60"/>
                  <a:pt x="30" y="60"/>
                </a:cubicBezTo>
                <a:cubicBezTo>
                  <a:pt x="29" y="60"/>
                  <a:pt x="29" y="60"/>
                  <a:pt x="29" y="60"/>
                </a:cubicBezTo>
                <a:cubicBezTo>
                  <a:pt x="28" y="59"/>
                  <a:pt x="28" y="59"/>
                  <a:pt x="28" y="59"/>
                </a:cubicBezTo>
                <a:cubicBezTo>
                  <a:pt x="3" y="38"/>
                  <a:pt x="3" y="38"/>
                  <a:pt x="3" y="38"/>
                </a:cubicBezTo>
                <a:cubicBezTo>
                  <a:pt x="2" y="34"/>
                  <a:pt x="1" y="30"/>
                  <a:pt x="3" y="25"/>
                </a:cubicBezTo>
                <a:cubicBezTo>
                  <a:pt x="3" y="25"/>
                  <a:pt x="3" y="25"/>
                  <a:pt x="3" y="25"/>
                </a:cubicBezTo>
                <a:cubicBezTo>
                  <a:pt x="14" y="23"/>
                  <a:pt x="14" y="23"/>
                  <a:pt x="14" y="23"/>
                </a:cubicBezTo>
                <a:cubicBezTo>
                  <a:pt x="14" y="13"/>
                  <a:pt x="14" y="13"/>
                  <a:pt x="14" y="13"/>
                </a:cubicBezTo>
                <a:cubicBezTo>
                  <a:pt x="1" y="10"/>
                  <a:pt x="1" y="10"/>
                  <a:pt x="1" y="10"/>
                </a:cubicBezTo>
                <a:cubicBezTo>
                  <a:pt x="0" y="8"/>
                  <a:pt x="0" y="8"/>
                  <a:pt x="0" y="8"/>
                </a:cubicBezTo>
                <a:cubicBezTo>
                  <a:pt x="32" y="0"/>
                  <a:pt x="32" y="0"/>
                  <a:pt x="32" y="0"/>
                </a:cubicBezTo>
                <a:cubicBezTo>
                  <a:pt x="65" y="7"/>
                  <a:pt x="65" y="7"/>
                  <a:pt x="65" y="7"/>
                </a:cubicBezTo>
                <a:cubicBezTo>
                  <a:pt x="65" y="9"/>
                  <a:pt x="65" y="9"/>
                  <a:pt x="65" y="9"/>
                </a:cubicBezTo>
                <a:cubicBezTo>
                  <a:pt x="59" y="11"/>
                  <a:pt x="59" y="11"/>
                  <a:pt x="59" y="11"/>
                </a:cubicBezTo>
                <a:cubicBezTo>
                  <a:pt x="59" y="14"/>
                  <a:pt x="59" y="14"/>
                  <a:pt x="59" y="14"/>
                </a:cubicBezTo>
                <a:cubicBezTo>
                  <a:pt x="59" y="14"/>
                  <a:pt x="59" y="15"/>
                  <a:pt x="59" y="15"/>
                </a:cubicBezTo>
                <a:cubicBezTo>
                  <a:pt x="59" y="16"/>
                  <a:pt x="59" y="16"/>
                  <a:pt x="59" y="16"/>
                </a:cubicBezTo>
                <a:close/>
                <a:moveTo>
                  <a:pt x="54" y="10"/>
                </a:moveTo>
                <a:cubicBezTo>
                  <a:pt x="58" y="9"/>
                  <a:pt x="58" y="9"/>
                  <a:pt x="58" y="9"/>
                </a:cubicBezTo>
                <a:cubicBezTo>
                  <a:pt x="36" y="5"/>
                  <a:pt x="36" y="5"/>
                  <a:pt x="36" y="5"/>
                </a:cubicBezTo>
                <a:cubicBezTo>
                  <a:pt x="36" y="4"/>
                  <a:pt x="34" y="4"/>
                  <a:pt x="33" y="4"/>
                </a:cubicBezTo>
                <a:cubicBezTo>
                  <a:pt x="31" y="4"/>
                  <a:pt x="29" y="5"/>
                  <a:pt x="29" y="6"/>
                </a:cubicBezTo>
                <a:cubicBezTo>
                  <a:pt x="29" y="7"/>
                  <a:pt x="31" y="8"/>
                  <a:pt x="33" y="8"/>
                </a:cubicBezTo>
                <a:cubicBezTo>
                  <a:pt x="34" y="8"/>
                  <a:pt x="35" y="8"/>
                  <a:pt x="36" y="7"/>
                </a:cubicBezTo>
                <a:cubicBezTo>
                  <a:pt x="54" y="10"/>
                  <a:pt x="54" y="10"/>
                  <a:pt x="54" y="10"/>
                </a:cubicBezTo>
                <a:close/>
                <a:moveTo>
                  <a:pt x="32" y="52"/>
                </a:moveTo>
                <a:cubicBezTo>
                  <a:pt x="32" y="53"/>
                  <a:pt x="32" y="53"/>
                  <a:pt x="32" y="53"/>
                </a:cubicBezTo>
                <a:cubicBezTo>
                  <a:pt x="67" y="43"/>
                  <a:pt x="67" y="43"/>
                  <a:pt x="67" y="43"/>
                </a:cubicBezTo>
                <a:cubicBezTo>
                  <a:pt x="67" y="42"/>
                  <a:pt x="67" y="42"/>
                  <a:pt x="67" y="42"/>
                </a:cubicBezTo>
                <a:cubicBezTo>
                  <a:pt x="32" y="52"/>
                  <a:pt x="32" y="52"/>
                  <a:pt x="32" y="52"/>
                </a:cubicBezTo>
                <a:close/>
                <a:moveTo>
                  <a:pt x="32" y="49"/>
                </a:moveTo>
                <a:cubicBezTo>
                  <a:pt x="32" y="49"/>
                  <a:pt x="32" y="49"/>
                  <a:pt x="32" y="49"/>
                </a:cubicBezTo>
                <a:cubicBezTo>
                  <a:pt x="67" y="40"/>
                  <a:pt x="67" y="40"/>
                  <a:pt x="67" y="40"/>
                </a:cubicBezTo>
                <a:cubicBezTo>
                  <a:pt x="67" y="39"/>
                  <a:pt x="67" y="39"/>
                  <a:pt x="67" y="39"/>
                </a:cubicBezTo>
                <a:cubicBezTo>
                  <a:pt x="32" y="49"/>
                  <a:pt x="32" y="49"/>
                  <a:pt x="32" y="49"/>
                </a:cubicBezTo>
                <a:close/>
                <a:moveTo>
                  <a:pt x="31" y="46"/>
                </a:moveTo>
                <a:cubicBezTo>
                  <a:pt x="32" y="47"/>
                  <a:pt x="32" y="47"/>
                  <a:pt x="32" y="47"/>
                </a:cubicBezTo>
                <a:cubicBezTo>
                  <a:pt x="67" y="37"/>
                  <a:pt x="67" y="37"/>
                  <a:pt x="67" y="37"/>
                </a:cubicBezTo>
                <a:cubicBezTo>
                  <a:pt x="67" y="36"/>
                  <a:pt x="67" y="36"/>
                  <a:pt x="67" y="36"/>
                </a:cubicBezTo>
                <a:lnTo>
                  <a:pt x="31" y="4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48652" name="文本框 3"/>
          <p:cNvSpPr txBox="1"/>
          <p:nvPr/>
        </p:nvSpPr>
        <p:spPr>
          <a:xfrm>
            <a:off x="1139825" y="4577583"/>
            <a:ext cx="9912350" cy="2231380"/>
          </a:xfrm>
          <a:prstGeom prst="rect">
            <a:avLst/>
          </a:prstGeom>
          <a:noFill/>
        </p:spPr>
        <p:txBody>
          <a:bodyPr wrap="square" rtlCol="0">
            <a:spAutoFit/>
          </a:bodyPr>
          <a:lstStyle/>
          <a:p>
            <a:pPr algn="ctr"/>
            <a:r>
              <a:rPr lang="en-US" altLang="zh-CN" sz="3200" dirty="0" err="1" smtClean="0">
                <a:latin typeface="Comic Sans MS" panose="030F0702030302020204" pitchFamily="66" charset="0"/>
              </a:rPr>
              <a:t>Ziwen</a:t>
            </a:r>
            <a:r>
              <a:rPr lang="en-US" altLang="zh-CN" sz="3200" dirty="0" smtClean="0">
                <a:latin typeface="Comic Sans MS" panose="030F0702030302020204" pitchFamily="66" charset="0"/>
              </a:rPr>
              <a:t> Pan, </a:t>
            </a:r>
            <a:r>
              <a:rPr lang="en-US" altLang="zh-CN" sz="3200" dirty="0" err="1" smtClean="0">
                <a:latin typeface="Comic Sans MS" panose="030F0702030302020204" pitchFamily="66" charset="0"/>
              </a:rPr>
              <a:t>Xiaojie</a:t>
            </a:r>
            <a:r>
              <a:rPr lang="en-US" altLang="zh-CN" sz="3200" dirty="0" smtClean="0">
                <a:latin typeface="Comic Sans MS" panose="030F0702030302020204" pitchFamily="66" charset="0"/>
              </a:rPr>
              <a:t> Ni, </a:t>
            </a:r>
            <a:r>
              <a:rPr lang="en-US" altLang="zh-CN" sz="3200" dirty="0" err="1" smtClean="0">
                <a:latin typeface="Comic Sans MS" panose="030F0702030302020204" pitchFamily="66" charset="0"/>
              </a:rPr>
              <a:t>Qiuhe</a:t>
            </a:r>
            <a:r>
              <a:rPr lang="en-US" altLang="zh-CN" sz="3200" dirty="0" smtClean="0">
                <a:latin typeface="Comic Sans MS" panose="030F0702030302020204" pitchFamily="66" charset="0"/>
              </a:rPr>
              <a:t> Zhao, </a:t>
            </a:r>
            <a:r>
              <a:rPr lang="en-US" altLang="zh-CN" sz="3200" dirty="0" err="1" smtClean="0">
                <a:latin typeface="Comic Sans MS" panose="030F0702030302020204" pitchFamily="66" charset="0"/>
              </a:rPr>
              <a:t>Jingyu</a:t>
            </a:r>
            <a:r>
              <a:rPr lang="en-US" altLang="zh-CN" sz="3200" dirty="0" smtClean="0">
                <a:latin typeface="Comic Sans MS" panose="030F0702030302020204" pitchFamily="66" charset="0"/>
              </a:rPr>
              <a:t> Dong, </a:t>
            </a:r>
          </a:p>
          <a:p>
            <a:pPr algn="ctr"/>
            <a:r>
              <a:rPr lang="en-US" altLang="zh-CN" sz="3200" dirty="0" err="1" smtClean="0">
                <a:latin typeface="Comic Sans MS" panose="030F0702030302020204" pitchFamily="66" charset="0"/>
              </a:rPr>
              <a:t>Hao</a:t>
            </a:r>
            <a:r>
              <a:rPr lang="en-US" altLang="zh-CN" sz="3200" dirty="0" smtClean="0">
                <a:latin typeface="Comic Sans MS" panose="030F0702030302020204" pitchFamily="66" charset="0"/>
              </a:rPr>
              <a:t> Liang, </a:t>
            </a:r>
            <a:r>
              <a:rPr lang="en-US" altLang="zh-CN" sz="3200" dirty="0" err="1" smtClean="0">
                <a:latin typeface="Comic Sans MS" panose="030F0702030302020204" pitchFamily="66" charset="0"/>
              </a:rPr>
              <a:t>Bangjiao</a:t>
            </a:r>
            <a:r>
              <a:rPr lang="en-US" altLang="zh-CN" sz="3200" dirty="0" smtClean="0">
                <a:latin typeface="Comic Sans MS" panose="030F0702030302020204" pitchFamily="66" charset="0"/>
              </a:rPr>
              <a:t> Ye</a:t>
            </a:r>
          </a:p>
          <a:p>
            <a:pPr algn="ctr"/>
            <a:endParaRPr lang="en-US" altLang="zh-CN" sz="1100" dirty="0" smtClean="0">
              <a:latin typeface="Comic Sans MS" panose="030F0702030302020204" pitchFamily="66" charset="0"/>
            </a:endParaRPr>
          </a:p>
          <a:p>
            <a:pPr algn="ctr"/>
            <a:r>
              <a:rPr lang="en-US" altLang="zh-CN" sz="3200" dirty="0" smtClean="0">
                <a:latin typeface="Comic Sans MS" panose="030F0702030302020204" pitchFamily="66" charset="0"/>
              </a:rPr>
              <a:t>USTC Muon Group, Hefei, Anhui</a:t>
            </a:r>
          </a:p>
          <a:p>
            <a:pPr algn="ctr"/>
            <a:r>
              <a:rPr lang="en-US" altLang="zh-CN" sz="3200" dirty="0" smtClean="0">
                <a:latin typeface="Comic Sans MS" panose="030F0702030302020204" pitchFamily="66" charset="0"/>
              </a:rPr>
              <a:t>21</a:t>
            </a:r>
            <a:r>
              <a:rPr lang="en-US" altLang="zh-CN" sz="3200" baseline="30000" dirty="0" smtClean="0">
                <a:latin typeface="Comic Sans MS" panose="030F0702030302020204" pitchFamily="66" charset="0"/>
              </a:rPr>
              <a:t>th</a:t>
            </a:r>
            <a:r>
              <a:rPr lang="en-US" altLang="zh-CN" sz="3200" dirty="0" smtClean="0">
                <a:latin typeface="Comic Sans MS" panose="030F0702030302020204" pitchFamily="66" charset="0"/>
              </a:rPr>
              <a:t> Nov. 2018, Dongguan</a:t>
            </a:r>
            <a:endParaRPr lang="zh-CN" altLang="en-US" sz="3200" dirty="0">
              <a:latin typeface="Comic Sans MS" panose="030F0702030302020204" pitchFamily="66" charset="0"/>
            </a:endParaRPr>
          </a:p>
        </p:txBody>
      </p:sp>
      <p:pic>
        <p:nvPicPr>
          <p:cNvPr id="2097165" name="图片 16"/>
          <p:cNvPicPr>
            <a:picLocks noChangeAspect="1"/>
          </p:cNvPicPr>
          <p:nvPr/>
        </p:nvPicPr>
        <p:blipFill>
          <a:blip r:embed="rId3"/>
          <a:stretch>
            <a:fillRect/>
          </a:stretch>
        </p:blipFill>
        <p:spPr>
          <a:xfrm>
            <a:off x="-2957953" y="-144302"/>
            <a:ext cx="5726922" cy="2885453"/>
          </a:xfrm>
          <a:prstGeom prst="rect">
            <a:avLst/>
          </a:prstGeom>
        </p:spPr>
      </p:pic>
      <p:sp>
        <p:nvSpPr>
          <p:cNvPr id="1048653" name="文本框 10"/>
          <p:cNvSpPr txBox="1"/>
          <p:nvPr/>
        </p:nvSpPr>
        <p:spPr>
          <a:xfrm>
            <a:off x="2768969" y="948873"/>
            <a:ext cx="9624290" cy="769441"/>
          </a:xfrm>
          <a:prstGeom prst="rect">
            <a:avLst/>
          </a:prstGeom>
          <a:noFill/>
        </p:spPr>
        <p:txBody>
          <a:bodyPr wrap="square" rtlCol="0">
            <a:spAutoFit/>
          </a:bodyPr>
          <a:lstStyle/>
          <a:p>
            <a:r>
              <a:rPr lang="en-US" altLang="zh-CN" sz="4400" b="1" dirty="0" smtClean="0">
                <a:solidFill>
                  <a:schemeClr val="bg1"/>
                </a:solidFill>
              </a:rPr>
              <a:t>International review meeting</a:t>
            </a:r>
            <a:endParaRPr lang="zh-CN" altLang="en-US" sz="4400" b="1" dirty="0">
              <a:solidFill>
                <a:schemeClr val="bg1"/>
              </a:solidFill>
            </a:endParaRPr>
          </a:p>
        </p:txBody>
      </p:sp>
      <p:sp>
        <p:nvSpPr>
          <p:cNvPr id="1048654" name="矩形 7"/>
          <p:cNvSpPr/>
          <p:nvPr/>
        </p:nvSpPr>
        <p:spPr>
          <a:xfrm>
            <a:off x="0" y="2743073"/>
            <a:ext cx="12192000" cy="1589390"/>
          </a:xfrm>
          <a:prstGeom prst="rect">
            <a:avLst/>
          </a:prstGeom>
          <a:solidFill>
            <a:srgbClr val="453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55" name="文本框 9"/>
          <p:cNvSpPr txBox="1"/>
          <p:nvPr/>
        </p:nvSpPr>
        <p:spPr>
          <a:xfrm>
            <a:off x="433388" y="2911725"/>
            <a:ext cx="11325224" cy="1323439"/>
          </a:xfrm>
          <a:prstGeom prst="rect">
            <a:avLst/>
          </a:prstGeom>
          <a:noFill/>
        </p:spPr>
        <p:txBody>
          <a:bodyPr wrap="square" rtlCol="0">
            <a:spAutoFit/>
          </a:bodyPr>
          <a:lstStyle/>
          <a:p>
            <a:pPr algn="ctr"/>
            <a:r>
              <a:rPr lang="en-US" altLang="zh-CN" sz="4000" b="1" dirty="0">
                <a:solidFill>
                  <a:srgbClr val="FFFFFF"/>
                </a:solidFill>
                <a:latin typeface="Comic Sans MS" panose="030F0702030302020204" pitchFamily="66" charset="0"/>
              </a:rPr>
              <a:t>Design of the </a:t>
            </a:r>
            <a:r>
              <a:rPr lang="en-US" altLang="zh-CN" sz="4000" b="1" dirty="0" smtClean="0">
                <a:solidFill>
                  <a:srgbClr val="FFFFFF"/>
                </a:solidFill>
                <a:latin typeface="Comic Sans MS" panose="030F0702030302020204" pitchFamily="66" charset="0"/>
              </a:rPr>
              <a:t>Baseline-</a:t>
            </a:r>
            <a:r>
              <a:rPr lang="en-US" altLang="zh-CN" sz="4000" b="1" dirty="0" err="1" smtClean="0">
                <a:solidFill>
                  <a:srgbClr val="FFFFFF"/>
                </a:solidFill>
                <a:latin typeface="Comic Sans MS" panose="030F0702030302020204" pitchFamily="66" charset="0"/>
              </a:rPr>
              <a:t>muSR</a:t>
            </a:r>
            <a:r>
              <a:rPr lang="en-US" altLang="zh-CN" sz="4000" b="1" dirty="0" smtClean="0">
                <a:solidFill>
                  <a:srgbClr val="FFFFFF"/>
                </a:solidFill>
                <a:latin typeface="Comic Sans MS" panose="030F0702030302020204" pitchFamily="66" charset="0"/>
              </a:rPr>
              <a:t> (Super-</a:t>
            </a:r>
            <a:r>
              <a:rPr lang="en-US" altLang="zh-CN" sz="4000" b="1" dirty="0" err="1" smtClean="0">
                <a:solidFill>
                  <a:srgbClr val="FFFFFF"/>
                </a:solidFill>
                <a:latin typeface="Comic Sans MS" panose="030F0702030302020204" pitchFamily="66" charset="0"/>
              </a:rPr>
              <a:t>muSR</a:t>
            </a:r>
            <a:r>
              <a:rPr lang="en-US" altLang="zh-CN" sz="4000" b="1" dirty="0" smtClean="0">
                <a:solidFill>
                  <a:srgbClr val="FFFFFF"/>
                </a:solidFill>
                <a:latin typeface="Comic Sans MS" panose="030F0702030302020204" pitchFamily="66" charset="0"/>
              </a:rPr>
              <a:t>) </a:t>
            </a:r>
            <a:r>
              <a:rPr lang="en-US" altLang="zh-CN" sz="4000" b="1" dirty="0">
                <a:solidFill>
                  <a:srgbClr val="FFFFFF"/>
                </a:solidFill>
                <a:latin typeface="Comic Sans MS" panose="030F0702030302020204" pitchFamily="66" charset="0"/>
              </a:rPr>
              <a:t>and Baby-</a:t>
            </a:r>
            <a:r>
              <a:rPr lang="en-US" altLang="zh-CN" sz="4000" b="1" dirty="0" err="1">
                <a:solidFill>
                  <a:srgbClr val="FFFFFF"/>
                </a:solidFill>
                <a:latin typeface="Comic Sans MS" panose="030F0702030302020204" pitchFamily="66" charset="0"/>
              </a:rPr>
              <a:t>muSR</a:t>
            </a:r>
            <a:r>
              <a:rPr lang="en-US" altLang="zh-CN" sz="4000" b="1" dirty="0">
                <a:solidFill>
                  <a:srgbClr val="FFFFFF"/>
                </a:solidFill>
                <a:latin typeface="Comic Sans MS" panose="030F0702030302020204" pitchFamily="66" charset="0"/>
              </a:rPr>
              <a:t> spectrometers</a:t>
            </a:r>
            <a:endParaRPr lang="zh-CN" altLang="en-US" sz="4000" b="1" dirty="0">
              <a:solidFill>
                <a:srgbClr val="FFFFFF"/>
              </a:solidFill>
              <a:latin typeface="Comic Sans MS" panose="030F0702030302020204" pitchFamily="66"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6" name="文本框 9"/>
          <p:cNvSpPr txBox="1"/>
          <p:nvPr/>
        </p:nvSpPr>
        <p:spPr>
          <a:xfrm>
            <a:off x="695324" y="-25464"/>
            <a:ext cx="11687176" cy="1285240"/>
          </a:xfrm>
          <a:prstGeom prst="rect">
            <a:avLst/>
          </a:prstGeom>
          <a:noFill/>
        </p:spPr>
        <p:txBody>
          <a:bodyPr wrap="square" rtlCol="0">
            <a:spAutoFit/>
          </a:bodyPr>
          <a:lstStyle/>
          <a:p>
            <a:pPr algn="just"/>
            <a:r>
              <a:rPr lang="en-US" altLang="zh-CN" sz="3600" b="1" dirty="0" smtClean="0"/>
              <a:t>2</a:t>
            </a:r>
            <a:r>
              <a:rPr lang="en-US" altLang="zh-CN" sz="4400" b="1" dirty="0" smtClean="0"/>
              <a:t> </a:t>
            </a:r>
            <a:r>
              <a:rPr lang="en-US" altLang="zh-CN" sz="3600" b="1" dirty="0">
                <a:latin typeface="Times New Roman" panose="02020603050405020304" pitchFamily="18" charset="0"/>
                <a:cs typeface="Times New Roman" panose="02020603050405020304" pitchFamily="18" charset="0"/>
              </a:rPr>
              <a:t>Designing and optimizing the Baby-</a:t>
            </a:r>
            <a:r>
              <a:rPr lang="en-US" altLang="zh-CN" sz="3600" b="1" dirty="0" err="1">
                <a:latin typeface="Times New Roman" panose="02020603050405020304" pitchFamily="18" charset="0"/>
                <a:cs typeface="Times New Roman" panose="02020603050405020304" pitchFamily="18" charset="0"/>
              </a:rPr>
              <a:t>muSR</a:t>
            </a:r>
            <a:r>
              <a:rPr lang="en-US" altLang="zh-CN" sz="3600" b="1" dirty="0">
                <a:latin typeface="Times New Roman" panose="02020603050405020304" pitchFamily="18" charset="0"/>
                <a:cs typeface="Times New Roman" panose="02020603050405020304" pitchFamily="18" charset="0"/>
              </a:rPr>
              <a:t> spectrometer</a:t>
            </a:r>
            <a:endParaRPr lang="zh-CN" altLang="en-US" sz="3600" b="1" dirty="0">
              <a:latin typeface="Times New Roman" panose="02020603050405020304" pitchFamily="18" charset="0"/>
              <a:cs typeface="Times New Roman" panose="02020603050405020304" pitchFamily="18" charset="0"/>
            </a:endParaRPr>
          </a:p>
        </p:txBody>
      </p:sp>
      <p:grpSp>
        <p:nvGrpSpPr>
          <p:cNvPr id="96" name="组合 22"/>
          <p:cNvGrpSpPr/>
          <p:nvPr/>
        </p:nvGrpSpPr>
        <p:grpSpPr>
          <a:xfrm>
            <a:off x="193190" y="904283"/>
            <a:ext cx="3730599" cy="3693116"/>
            <a:chOff x="1457739" y="1828800"/>
            <a:chExt cx="1987826" cy="1987826"/>
          </a:xfrm>
        </p:grpSpPr>
        <p:sp>
          <p:nvSpPr>
            <p:cNvPr id="1048727" name="椭圆 23"/>
            <p:cNvSpPr/>
            <p:nvPr/>
          </p:nvSpPr>
          <p:spPr>
            <a:xfrm>
              <a:off x="1537252" y="1908313"/>
              <a:ext cx="1828800" cy="1828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b="1" dirty="0">
                <a:latin typeface="+mn-ea"/>
              </a:endParaRPr>
            </a:p>
          </p:txBody>
        </p:sp>
        <p:sp>
          <p:nvSpPr>
            <p:cNvPr id="1048728" name="椭圆 25"/>
            <p:cNvSpPr/>
            <p:nvPr/>
          </p:nvSpPr>
          <p:spPr>
            <a:xfrm>
              <a:off x="1457739" y="1828800"/>
              <a:ext cx="1987826" cy="198782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97173" name="图片 33"/>
          <p:cNvPicPr>
            <a:picLocks noChangeAspect="1"/>
          </p:cNvPicPr>
          <p:nvPr/>
        </p:nvPicPr>
        <p:blipFill>
          <a:blip r:embed="rId3"/>
          <a:stretch>
            <a:fillRect/>
          </a:stretch>
        </p:blipFill>
        <p:spPr>
          <a:xfrm>
            <a:off x="695324" y="1794990"/>
            <a:ext cx="2769553" cy="1882013"/>
          </a:xfrm>
          <a:prstGeom prst="rect">
            <a:avLst/>
          </a:prstGeom>
        </p:spPr>
      </p:pic>
      <p:grpSp>
        <p:nvGrpSpPr>
          <p:cNvPr id="97" name="组合 42"/>
          <p:cNvGrpSpPr/>
          <p:nvPr/>
        </p:nvGrpSpPr>
        <p:grpSpPr>
          <a:xfrm>
            <a:off x="4218198" y="898055"/>
            <a:ext cx="3730599" cy="3693116"/>
            <a:chOff x="1457739" y="1828800"/>
            <a:chExt cx="1987826" cy="1987826"/>
          </a:xfrm>
        </p:grpSpPr>
        <p:sp>
          <p:nvSpPr>
            <p:cNvPr id="1048729" name="椭圆 43"/>
            <p:cNvSpPr/>
            <p:nvPr/>
          </p:nvSpPr>
          <p:spPr>
            <a:xfrm>
              <a:off x="1537252" y="1908313"/>
              <a:ext cx="1828800" cy="1828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b="1" dirty="0">
                <a:latin typeface="+mn-ea"/>
              </a:endParaRPr>
            </a:p>
          </p:txBody>
        </p:sp>
        <p:sp>
          <p:nvSpPr>
            <p:cNvPr id="1048730" name="椭圆 44"/>
            <p:cNvSpPr/>
            <p:nvPr/>
          </p:nvSpPr>
          <p:spPr>
            <a:xfrm>
              <a:off x="1457739" y="1828800"/>
              <a:ext cx="1987826" cy="198782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8" name="组合 45"/>
          <p:cNvGrpSpPr/>
          <p:nvPr/>
        </p:nvGrpSpPr>
        <p:grpSpPr>
          <a:xfrm>
            <a:off x="8350277" y="966996"/>
            <a:ext cx="3730599" cy="3693116"/>
            <a:chOff x="1457739" y="1828800"/>
            <a:chExt cx="1987826" cy="1987826"/>
          </a:xfrm>
        </p:grpSpPr>
        <p:sp>
          <p:nvSpPr>
            <p:cNvPr id="1048731" name="椭圆 46"/>
            <p:cNvSpPr/>
            <p:nvPr/>
          </p:nvSpPr>
          <p:spPr>
            <a:xfrm>
              <a:off x="1537252" y="1908313"/>
              <a:ext cx="1828800" cy="1828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b="1" dirty="0">
                <a:latin typeface="+mn-ea"/>
              </a:endParaRPr>
            </a:p>
          </p:txBody>
        </p:sp>
        <p:sp>
          <p:nvSpPr>
            <p:cNvPr id="1048732" name="椭圆 47"/>
            <p:cNvSpPr/>
            <p:nvPr/>
          </p:nvSpPr>
          <p:spPr>
            <a:xfrm>
              <a:off x="1457739" y="1828800"/>
              <a:ext cx="1987826" cy="198782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8733" name="上弧形箭头 48"/>
          <p:cNvSpPr/>
          <p:nvPr/>
        </p:nvSpPr>
        <p:spPr>
          <a:xfrm>
            <a:off x="3464877" y="1045780"/>
            <a:ext cx="1285775" cy="516320"/>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734" name="上弧形箭头 49"/>
          <p:cNvSpPr/>
          <p:nvPr/>
        </p:nvSpPr>
        <p:spPr>
          <a:xfrm>
            <a:off x="7600318" y="1014205"/>
            <a:ext cx="1285775" cy="516320"/>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735" name="文本框 50"/>
          <p:cNvSpPr txBox="1"/>
          <p:nvPr/>
        </p:nvSpPr>
        <p:spPr>
          <a:xfrm>
            <a:off x="-198631" y="4857099"/>
            <a:ext cx="4557462" cy="1348740"/>
          </a:xfrm>
          <a:prstGeom prst="rect">
            <a:avLst/>
          </a:prstGeom>
          <a:noFill/>
        </p:spPr>
        <p:txBody>
          <a:bodyPr wrap="square" rtlCol="0">
            <a:spAutoFit/>
          </a:bodyPr>
          <a:lstStyle/>
          <a:p>
            <a:pPr algn="ctr"/>
            <a:r>
              <a:rPr lang="en-US" altLang="zh-CN" sz="2800" dirty="0" smtClean="0"/>
              <a:t>128-channel</a:t>
            </a:r>
          </a:p>
          <a:p>
            <a:pPr algn="ctr"/>
            <a:r>
              <a:rPr lang="en-US" altLang="zh-CN" sz="2800" dirty="0" smtClean="0"/>
              <a:t>Two rings</a:t>
            </a:r>
          </a:p>
          <a:p>
            <a:pPr algn="ctr"/>
            <a:r>
              <a:rPr lang="en-US" altLang="zh-CN" sz="2800" dirty="0" smtClean="0"/>
              <a:t>Radius: 150 mm</a:t>
            </a:r>
            <a:endParaRPr lang="zh-CN" altLang="en-US" sz="2800" dirty="0"/>
          </a:p>
        </p:txBody>
      </p:sp>
      <p:sp>
        <p:nvSpPr>
          <p:cNvPr id="1048736" name="文本框 51"/>
          <p:cNvSpPr txBox="1"/>
          <p:nvPr/>
        </p:nvSpPr>
        <p:spPr>
          <a:xfrm>
            <a:off x="3685743" y="4892974"/>
            <a:ext cx="4557462" cy="1348740"/>
          </a:xfrm>
          <a:prstGeom prst="rect">
            <a:avLst/>
          </a:prstGeom>
          <a:noFill/>
        </p:spPr>
        <p:txBody>
          <a:bodyPr wrap="square" rtlCol="0">
            <a:spAutoFit/>
          </a:bodyPr>
          <a:lstStyle/>
          <a:p>
            <a:pPr algn="ctr"/>
            <a:r>
              <a:rPr lang="en-US" altLang="zh-CN" sz="2800" dirty="0" smtClean="0"/>
              <a:t>128-channel</a:t>
            </a:r>
          </a:p>
          <a:p>
            <a:pPr algn="ctr"/>
            <a:r>
              <a:rPr lang="en-US" altLang="zh-CN" sz="2800" dirty="0" smtClean="0"/>
              <a:t>Four rings</a:t>
            </a:r>
          </a:p>
          <a:p>
            <a:pPr algn="ctr"/>
            <a:r>
              <a:rPr lang="en-US" altLang="zh-CN" sz="2800" dirty="0" smtClean="0"/>
              <a:t>Radius: 90 mm</a:t>
            </a:r>
            <a:endParaRPr lang="zh-CN" altLang="en-US" sz="2800" dirty="0"/>
          </a:p>
        </p:txBody>
      </p:sp>
      <p:sp>
        <p:nvSpPr>
          <p:cNvPr id="1048737" name="灯片编号占位符 52"/>
          <p:cNvSpPr>
            <a:spLocks noGrp="1"/>
          </p:cNvSpPr>
          <p:nvPr>
            <p:ph type="sldNum" sz="quarter" idx="12"/>
          </p:nvPr>
        </p:nvSpPr>
        <p:spPr/>
        <p:txBody>
          <a:bodyPr/>
          <a:lstStyle/>
          <a:p>
            <a:fld id="{51D91E7F-84B6-4064-9D4E-CC7D244BCA04}" type="slidenum">
              <a:rPr lang="zh-CN" altLang="en-US" smtClean="0"/>
              <a:t>10</a:t>
            </a:fld>
            <a:endParaRPr lang="zh-CN" altLang="en-US" dirty="0"/>
          </a:p>
        </p:txBody>
      </p:sp>
      <p:sp>
        <p:nvSpPr>
          <p:cNvPr id="1048738" name="文本框 54"/>
          <p:cNvSpPr txBox="1"/>
          <p:nvPr/>
        </p:nvSpPr>
        <p:spPr>
          <a:xfrm>
            <a:off x="7936845" y="4956341"/>
            <a:ext cx="4557462" cy="1348740"/>
          </a:xfrm>
          <a:prstGeom prst="rect">
            <a:avLst/>
          </a:prstGeom>
          <a:noFill/>
        </p:spPr>
        <p:txBody>
          <a:bodyPr wrap="square" rtlCol="0">
            <a:spAutoFit/>
          </a:bodyPr>
          <a:lstStyle/>
          <a:p>
            <a:pPr algn="ctr"/>
            <a:r>
              <a:rPr lang="en-US" altLang="zh-CN" sz="2800" dirty="0" smtClean="0"/>
              <a:t>256-channel</a:t>
            </a:r>
          </a:p>
          <a:p>
            <a:pPr algn="ctr"/>
            <a:r>
              <a:rPr lang="en-US" altLang="zh-CN" sz="2800" dirty="0" smtClean="0"/>
              <a:t>Eight rings</a:t>
            </a:r>
          </a:p>
          <a:p>
            <a:pPr algn="ctr"/>
            <a:r>
              <a:rPr lang="en-US" altLang="zh-CN" sz="2800" dirty="0" smtClean="0"/>
              <a:t>Radius: 90 mm</a:t>
            </a:r>
            <a:endParaRPr lang="zh-CN" altLang="en-US" sz="2800" dirty="0"/>
          </a:p>
        </p:txBody>
      </p:sp>
      <p:pic>
        <p:nvPicPr>
          <p:cNvPr id="2097174" name="图片 58"/>
          <p:cNvPicPr>
            <a:picLocks noChangeAspect="1"/>
          </p:cNvPicPr>
          <p:nvPr/>
        </p:nvPicPr>
        <p:blipFill>
          <a:blip r:embed="rId4"/>
          <a:stretch>
            <a:fillRect/>
          </a:stretch>
        </p:blipFill>
        <p:spPr>
          <a:xfrm>
            <a:off x="4719360" y="1801886"/>
            <a:ext cx="2728274" cy="2023335"/>
          </a:xfrm>
          <a:prstGeom prst="rect">
            <a:avLst/>
          </a:prstGeom>
        </p:spPr>
      </p:pic>
      <p:pic>
        <p:nvPicPr>
          <p:cNvPr id="2097175" name="图片 59"/>
          <p:cNvPicPr>
            <a:picLocks noChangeAspect="1"/>
          </p:cNvPicPr>
          <p:nvPr/>
        </p:nvPicPr>
        <p:blipFill>
          <a:blip r:embed="rId5"/>
          <a:stretch>
            <a:fillRect/>
          </a:stretch>
        </p:blipFill>
        <p:spPr>
          <a:xfrm>
            <a:off x="8886094" y="1826754"/>
            <a:ext cx="2724882" cy="2020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87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971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487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487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9717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487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33" grpId="0" animBg="1"/>
      <p:bldP spid="1048734" grpId="0" animBg="1"/>
      <p:bldP spid="1048736" grpId="0"/>
      <p:bldP spid="10487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2" name="灯片编号占位符 14"/>
          <p:cNvSpPr>
            <a:spLocks noGrp="1"/>
          </p:cNvSpPr>
          <p:nvPr>
            <p:ph type="sldNum" sz="quarter" idx="12"/>
          </p:nvPr>
        </p:nvSpPr>
        <p:spPr/>
        <p:txBody>
          <a:bodyPr/>
          <a:lstStyle/>
          <a:p>
            <a:fld id="{51D91E7F-84B6-4064-9D4E-CC7D244BCA04}" type="slidenum">
              <a:rPr lang="zh-CN" altLang="en-US" smtClean="0"/>
              <a:t>11</a:t>
            </a:fld>
            <a:endParaRPr lang="zh-CN" altLang="en-US" dirty="0"/>
          </a:p>
        </p:txBody>
      </p:sp>
      <p:sp>
        <p:nvSpPr>
          <p:cNvPr id="1048743" name="文本框 9"/>
          <p:cNvSpPr txBox="1"/>
          <p:nvPr/>
        </p:nvSpPr>
        <p:spPr>
          <a:xfrm>
            <a:off x="695324" y="-25464"/>
            <a:ext cx="11687176" cy="1285240"/>
          </a:xfrm>
          <a:prstGeom prst="rect">
            <a:avLst/>
          </a:prstGeom>
          <a:noFill/>
        </p:spPr>
        <p:txBody>
          <a:bodyPr wrap="square" rtlCol="0">
            <a:spAutoFit/>
          </a:bodyPr>
          <a:lstStyle/>
          <a:p>
            <a:pPr algn="just"/>
            <a:r>
              <a:rPr lang="en-US" altLang="zh-CN" sz="3600" b="1" dirty="0" smtClean="0"/>
              <a:t>2</a:t>
            </a:r>
            <a:r>
              <a:rPr lang="en-US" altLang="zh-CN" sz="4400" b="1" dirty="0" smtClean="0"/>
              <a:t> </a:t>
            </a:r>
            <a:r>
              <a:rPr lang="en-US" altLang="zh-CN" sz="3600" b="1" dirty="0">
                <a:latin typeface="Times New Roman" panose="02020603050405020304" pitchFamily="18" charset="0"/>
                <a:cs typeface="Times New Roman" panose="02020603050405020304" pitchFamily="18" charset="0"/>
              </a:rPr>
              <a:t>Designing and optimizing the Baby-</a:t>
            </a:r>
            <a:r>
              <a:rPr lang="en-US" altLang="zh-CN" sz="3600" b="1" dirty="0" err="1">
                <a:latin typeface="Times New Roman" panose="02020603050405020304" pitchFamily="18" charset="0"/>
                <a:cs typeface="Times New Roman" panose="02020603050405020304" pitchFamily="18" charset="0"/>
              </a:rPr>
              <a:t>muSR</a:t>
            </a:r>
            <a:r>
              <a:rPr lang="en-US" altLang="zh-CN" sz="3600" b="1" dirty="0">
                <a:latin typeface="Times New Roman" panose="02020603050405020304" pitchFamily="18" charset="0"/>
                <a:cs typeface="Times New Roman" panose="02020603050405020304" pitchFamily="18" charset="0"/>
              </a:rPr>
              <a:t> spectrometer</a:t>
            </a:r>
            <a:endParaRPr lang="zh-CN" altLang="en-US" sz="3600" b="1" dirty="0">
              <a:latin typeface="Times New Roman" panose="02020603050405020304" pitchFamily="18" charset="0"/>
              <a:cs typeface="Times New Roman" panose="02020603050405020304" pitchFamily="18" charset="0"/>
            </a:endParaRPr>
          </a:p>
        </p:txBody>
      </p:sp>
      <p:pic>
        <p:nvPicPr>
          <p:cNvPr id="2097176" name="图片 2"/>
          <p:cNvPicPr>
            <a:picLocks noChangeAspect="1"/>
          </p:cNvPicPr>
          <p:nvPr/>
        </p:nvPicPr>
        <p:blipFill>
          <a:blip r:embed="rId3"/>
          <a:stretch>
            <a:fillRect/>
          </a:stretch>
        </p:blipFill>
        <p:spPr>
          <a:xfrm>
            <a:off x="4856698" y="1034707"/>
            <a:ext cx="7214035" cy="4902201"/>
          </a:xfrm>
          <a:prstGeom prst="rect">
            <a:avLst/>
          </a:prstGeom>
        </p:spPr>
      </p:pic>
      <p:sp>
        <p:nvSpPr>
          <p:cNvPr id="1048744" name="文本框 4"/>
          <p:cNvSpPr txBox="1"/>
          <p:nvPr/>
        </p:nvSpPr>
        <p:spPr>
          <a:xfrm>
            <a:off x="4426486" y="4602762"/>
            <a:ext cx="1963202" cy="954107"/>
          </a:xfrm>
          <a:prstGeom prst="rect">
            <a:avLst/>
          </a:prstGeom>
          <a:noFill/>
        </p:spPr>
        <p:txBody>
          <a:bodyPr wrap="square" rtlCol="0">
            <a:spAutoFit/>
          </a:bodyPr>
          <a:lstStyle/>
          <a:p>
            <a:r>
              <a:rPr lang="en-US" altLang="zh-CN" sz="2800" dirty="0" smtClean="0"/>
              <a:t>Muon beam</a:t>
            </a:r>
            <a:endParaRPr lang="zh-CN" altLang="en-US" sz="2800" dirty="0"/>
          </a:p>
        </p:txBody>
      </p:sp>
      <p:sp>
        <p:nvSpPr>
          <p:cNvPr id="1048745" name="文本框 5"/>
          <p:cNvSpPr txBox="1"/>
          <p:nvPr/>
        </p:nvSpPr>
        <p:spPr>
          <a:xfrm>
            <a:off x="6538912" y="1190443"/>
            <a:ext cx="2628900" cy="523220"/>
          </a:xfrm>
          <a:prstGeom prst="rect">
            <a:avLst/>
          </a:prstGeom>
          <a:noFill/>
        </p:spPr>
        <p:txBody>
          <a:bodyPr wrap="square" rtlCol="0">
            <a:spAutoFit/>
          </a:bodyPr>
          <a:lstStyle/>
          <a:p>
            <a:r>
              <a:rPr lang="en-US" altLang="zh-CN" sz="2800" dirty="0" smtClean="0"/>
              <a:t>Detector ring</a:t>
            </a:r>
            <a:endParaRPr lang="zh-CN" altLang="en-US" sz="2800" dirty="0"/>
          </a:p>
        </p:txBody>
      </p:sp>
      <p:sp>
        <p:nvSpPr>
          <p:cNvPr id="1048746" name="文本框 6"/>
          <p:cNvSpPr txBox="1"/>
          <p:nvPr/>
        </p:nvSpPr>
        <p:spPr>
          <a:xfrm>
            <a:off x="28709" y="1001587"/>
            <a:ext cx="5941209" cy="523220"/>
          </a:xfrm>
          <a:prstGeom prst="rect">
            <a:avLst/>
          </a:prstGeom>
          <a:noFill/>
        </p:spPr>
        <p:txBody>
          <a:bodyPr wrap="square" rtlCol="0">
            <a:spAutoFit/>
          </a:bodyPr>
          <a:lstStyle/>
          <a:p>
            <a:r>
              <a:rPr lang="en-US" altLang="zh-CN" sz="2800" dirty="0" smtClean="0">
                <a:solidFill>
                  <a:srgbClr val="FF0000"/>
                </a:solidFill>
              </a:rPr>
              <a:t>Two ring structure:</a:t>
            </a:r>
            <a:endParaRPr lang="zh-CN" altLang="en-US" sz="2800" dirty="0">
              <a:solidFill>
                <a:srgbClr val="FF0000"/>
              </a:solidFill>
            </a:endParaRPr>
          </a:p>
        </p:txBody>
      </p:sp>
      <p:sp>
        <p:nvSpPr>
          <p:cNvPr id="1048747" name="文本框 7"/>
          <p:cNvSpPr txBox="1"/>
          <p:nvPr/>
        </p:nvSpPr>
        <p:spPr>
          <a:xfrm>
            <a:off x="-14819" y="1622234"/>
            <a:ext cx="6957487" cy="3108543"/>
          </a:xfrm>
          <a:prstGeom prst="rect">
            <a:avLst/>
          </a:prstGeom>
          <a:noFill/>
        </p:spPr>
        <p:txBody>
          <a:bodyPr wrap="square" rtlCol="0">
            <a:spAutoFit/>
          </a:bodyPr>
          <a:lstStyle/>
          <a:p>
            <a:r>
              <a:rPr lang="en-US" altLang="zh-CN" sz="2800" dirty="0" smtClean="0"/>
              <a:t>Two rings: </a:t>
            </a:r>
            <a:r>
              <a:rPr lang="en-US" altLang="zh-CN" sz="2800" dirty="0" smtClean="0">
                <a:solidFill>
                  <a:srgbClr val="FF0000"/>
                </a:solidFill>
              </a:rPr>
              <a:t>64</a:t>
            </a:r>
            <a:r>
              <a:rPr lang="en-US" altLang="zh-CN" sz="2800" dirty="0" smtClean="0"/>
              <a:t> channels / ring</a:t>
            </a:r>
          </a:p>
          <a:p>
            <a:r>
              <a:rPr lang="en-US" altLang="zh-CN" sz="2800" dirty="0" smtClean="0"/>
              <a:t>Plastic scintillator: </a:t>
            </a:r>
            <a:r>
              <a:rPr lang="en-US" altLang="zh-CN" sz="2800" dirty="0" smtClean="0">
                <a:solidFill>
                  <a:srgbClr val="FF0000"/>
                </a:solidFill>
              </a:rPr>
              <a:t>13.5</a:t>
            </a:r>
            <a:r>
              <a:rPr lang="en-US" altLang="zh-CN" sz="2800" dirty="0" smtClean="0">
                <a:solidFill>
                  <a:srgbClr val="FF0000"/>
                </a:solidFill>
                <a:sym typeface="Symbol" panose="05050102010706020507" pitchFamily="18" charset="2"/>
              </a:rPr>
              <a:t>5175 </a:t>
            </a:r>
            <a:r>
              <a:rPr lang="en-US" altLang="zh-CN" sz="2800" dirty="0" smtClean="0">
                <a:sym typeface="Symbol" panose="05050102010706020507" pitchFamily="18" charset="2"/>
              </a:rPr>
              <a:t>mm</a:t>
            </a:r>
            <a:r>
              <a:rPr lang="en-US" altLang="zh-CN" sz="2800" baseline="30000" dirty="0" smtClean="0">
                <a:sym typeface="Symbol" panose="05050102010706020507" pitchFamily="18" charset="2"/>
              </a:rPr>
              <a:t>3</a:t>
            </a:r>
            <a:endParaRPr lang="en-US" altLang="zh-CN" sz="2800" dirty="0" smtClean="0">
              <a:sym typeface="Symbol" panose="05050102010706020507" pitchFamily="18" charset="2"/>
            </a:endParaRPr>
          </a:p>
          <a:p>
            <a:r>
              <a:rPr lang="en-US" altLang="zh-CN" sz="2800" dirty="0" smtClean="0"/>
              <a:t>Light guide</a:t>
            </a:r>
            <a:r>
              <a:rPr lang="zh-CN" altLang="en-US" sz="2800" dirty="0" smtClean="0"/>
              <a:t>： </a:t>
            </a:r>
            <a:r>
              <a:rPr lang="en-US" altLang="zh-CN" sz="2800" dirty="0" smtClean="0"/>
              <a:t>150 mm (horizontal)</a:t>
            </a:r>
          </a:p>
          <a:p>
            <a:r>
              <a:rPr lang="en-US" altLang="zh-CN" sz="2800" dirty="0"/>
              <a:t>	</a:t>
            </a:r>
            <a:r>
              <a:rPr lang="en-US" altLang="zh-CN" sz="2800" dirty="0" smtClean="0"/>
              <a:t>	     400 mm (vertical)</a:t>
            </a:r>
          </a:p>
          <a:p>
            <a:r>
              <a:rPr lang="en-US" altLang="zh-CN" sz="2800" dirty="0" smtClean="0"/>
              <a:t>Degrader : ~</a:t>
            </a:r>
            <a:r>
              <a:rPr lang="en-US" altLang="zh-CN" sz="2800" dirty="0" smtClean="0">
                <a:solidFill>
                  <a:srgbClr val="FF0000"/>
                </a:solidFill>
              </a:rPr>
              <a:t>11</a:t>
            </a:r>
            <a:r>
              <a:rPr lang="en-US" altLang="zh-CN" sz="2800" dirty="0" smtClean="0"/>
              <a:t> mm (brass)</a:t>
            </a:r>
          </a:p>
          <a:p>
            <a:r>
              <a:rPr lang="en-US" altLang="zh-CN" sz="2800" dirty="0" smtClean="0"/>
              <a:t>Beam: </a:t>
            </a:r>
            <a:r>
              <a:rPr lang="en-US" altLang="zh-CN" sz="2800" dirty="0" smtClean="0">
                <a:solidFill>
                  <a:srgbClr val="FF0000"/>
                </a:solidFill>
              </a:rPr>
              <a:t>1.2</a:t>
            </a:r>
            <a:r>
              <a:rPr lang="en-US" altLang="zh-CN" sz="2800" dirty="0" smtClean="0">
                <a:solidFill>
                  <a:srgbClr val="FF0000"/>
                </a:solidFill>
                <a:sym typeface="Symbol" panose="05050102010706020507" pitchFamily="18" charset="2"/>
              </a:rPr>
              <a:t>10</a:t>
            </a:r>
            <a:r>
              <a:rPr lang="en-US" altLang="zh-CN" sz="2800" baseline="30000" dirty="0" smtClean="0">
                <a:solidFill>
                  <a:srgbClr val="FF0000"/>
                </a:solidFill>
                <a:sym typeface="Symbol" panose="05050102010706020507" pitchFamily="18" charset="2"/>
              </a:rPr>
              <a:t>5</a:t>
            </a:r>
            <a:r>
              <a:rPr lang="en-US" altLang="zh-CN" sz="2800" dirty="0" smtClean="0">
                <a:solidFill>
                  <a:srgbClr val="FF0000"/>
                </a:solidFill>
                <a:sym typeface="Symbol" panose="05050102010706020507" pitchFamily="18" charset="2"/>
              </a:rPr>
              <a:t> </a:t>
            </a:r>
            <a:r>
              <a:rPr lang="en-US" altLang="zh-CN" sz="2800" dirty="0" err="1" smtClean="0">
                <a:sym typeface="Symbol" panose="05050102010706020507" pitchFamily="18" charset="2"/>
              </a:rPr>
              <a:t>muons</a:t>
            </a:r>
            <a:r>
              <a:rPr lang="en-US" altLang="zh-CN" sz="2800" dirty="0" smtClean="0">
                <a:sym typeface="Symbol" panose="05050102010706020507" pitchFamily="18" charset="2"/>
              </a:rPr>
              <a:t>/s</a:t>
            </a:r>
          </a:p>
          <a:p>
            <a:r>
              <a:rPr lang="en-US" altLang="zh-CN" sz="2800" dirty="0">
                <a:sym typeface="Symbol" panose="05050102010706020507" pitchFamily="18" charset="2"/>
              </a:rPr>
              <a:t>	</a:t>
            </a:r>
            <a:r>
              <a:rPr lang="en-US" altLang="zh-CN" sz="2800" dirty="0" smtClean="0">
                <a:sym typeface="Symbol" panose="05050102010706020507" pitchFamily="18" charset="2"/>
              </a:rPr>
              <a:t>  </a:t>
            </a:r>
            <a:r>
              <a:rPr lang="el-GR" altLang="zh-CN" sz="2800"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Φ</a:t>
            </a:r>
            <a:r>
              <a:rPr lang="en-US" altLang="zh-CN" sz="2800"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30 mm </a:t>
            </a:r>
            <a:r>
              <a:rPr lang="en-US" altLang="zh-CN" sz="2800" dirty="0" smtClean="0">
                <a:latin typeface="Times New Roman" panose="02020603050405020304" pitchFamily="18" charset="0"/>
                <a:cs typeface="Times New Roman" panose="02020603050405020304" pitchFamily="18" charset="0"/>
                <a:sym typeface="Symbol" panose="05050102010706020507" pitchFamily="18" charset="2"/>
              </a:rPr>
              <a:t>(FWHM)</a:t>
            </a:r>
            <a:endParaRPr lang="zh-CN" altLang="en-US" sz="2800" dirty="0"/>
          </a:p>
        </p:txBody>
      </p:sp>
      <p:sp>
        <p:nvSpPr>
          <p:cNvPr id="1048748" name="文本框 10"/>
          <p:cNvSpPr txBox="1"/>
          <p:nvPr/>
        </p:nvSpPr>
        <p:spPr>
          <a:xfrm>
            <a:off x="9934575" y="5831034"/>
            <a:ext cx="3124200" cy="523220"/>
          </a:xfrm>
          <a:prstGeom prst="rect">
            <a:avLst/>
          </a:prstGeom>
          <a:noFill/>
        </p:spPr>
        <p:txBody>
          <a:bodyPr wrap="square" rtlCol="0">
            <a:spAutoFit/>
          </a:bodyPr>
          <a:lstStyle/>
          <a:p>
            <a:r>
              <a:rPr lang="en-US" altLang="zh-CN" sz="2800" dirty="0" smtClean="0"/>
              <a:t>Cryostat</a:t>
            </a:r>
            <a:endParaRPr lang="zh-CN" altLang="en-US" sz="2800" dirty="0"/>
          </a:p>
        </p:txBody>
      </p:sp>
      <p:cxnSp>
        <p:nvCxnSpPr>
          <p:cNvPr id="3145734" name="直接箭头连接符 12"/>
          <p:cNvCxnSpPr>
            <a:cxnSpLocks/>
          </p:cNvCxnSpPr>
          <p:nvPr/>
        </p:nvCxnSpPr>
        <p:spPr>
          <a:xfrm>
            <a:off x="9575800" y="2921000"/>
            <a:ext cx="1453098" cy="3015908"/>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048749" name="文本框 18"/>
          <p:cNvSpPr txBox="1"/>
          <p:nvPr/>
        </p:nvSpPr>
        <p:spPr>
          <a:xfrm>
            <a:off x="8372475" y="6196231"/>
            <a:ext cx="3124200" cy="523220"/>
          </a:xfrm>
          <a:prstGeom prst="rect">
            <a:avLst/>
          </a:prstGeom>
          <a:noFill/>
        </p:spPr>
        <p:txBody>
          <a:bodyPr wrap="square" rtlCol="0">
            <a:spAutoFit/>
          </a:bodyPr>
          <a:lstStyle/>
          <a:p>
            <a:r>
              <a:rPr lang="en-US" altLang="zh-CN" sz="2800" dirty="0" smtClean="0"/>
              <a:t>Degrader</a:t>
            </a:r>
            <a:endParaRPr lang="zh-CN" altLang="en-US" sz="2800" dirty="0"/>
          </a:p>
        </p:txBody>
      </p:sp>
      <p:cxnSp>
        <p:nvCxnSpPr>
          <p:cNvPr id="3145735" name="直接箭头连接符 20"/>
          <p:cNvCxnSpPr>
            <a:cxnSpLocks/>
          </p:cNvCxnSpPr>
          <p:nvPr/>
        </p:nvCxnSpPr>
        <p:spPr>
          <a:xfrm>
            <a:off x="9028639" y="3238500"/>
            <a:ext cx="318561" cy="3082292"/>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87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3" name="灯片编号占位符 14"/>
          <p:cNvSpPr>
            <a:spLocks noGrp="1"/>
          </p:cNvSpPr>
          <p:nvPr>
            <p:ph type="sldNum" sz="quarter" idx="12"/>
          </p:nvPr>
        </p:nvSpPr>
        <p:spPr/>
        <p:txBody>
          <a:bodyPr/>
          <a:lstStyle/>
          <a:p>
            <a:fld id="{51D91E7F-84B6-4064-9D4E-CC7D244BCA04}" type="slidenum">
              <a:rPr lang="zh-CN" altLang="en-US" smtClean="0"/>
              <a:t>12</a:t>
            </a:fld>
            <a:endParaRPr lang="zh-CN" altLang="en-US" dirty="0"/>
          </a:p>
        </p:txBody>
      </p:sp>
      <p:sp>
        <p:nvSpPr>
          <p:cNvPr id="1048754" name="文本框 9"/>
          <p:cNvSpPr txBox="1"/>
          <p:nvPr/>
        </p:nvSpPr>
        <p:spPr>
          <a:xfrm>
            <a:off x="695324" y="-25464"/>
            <a:ext cx="11687176" cy="1285240"/>
          </a:xfrm>
          <a:prstGeom prst="rect">
            <a:avLst/>
          </a:prstGeom>
          <a:noFill/>
        </p:spPr>
        <p:txBody>
          <a:bodyPr wrap="square" rtlCol="0">
            <a:spAutoFit/>
          </a:bodyPr>
          <a:lstStyle/>
          <a:p>
            <a:r>
              <a:rPr lang="en-US" altLang="zh-CN" sz="3600" b="1" dirty="0" smtClean="0"/>
              <a:t>2</a:t>
            </a:r>
            <a:r>
              <a:rPr lang="en-US" altLang="zh-CN" sz="4400" b="1" dirty="0" smtClean="0"/>
              <a:t> </a:t>
            </a:r>
            <a:r>
              <a:rPr lang="en-US" altLang="zh-CN" sz="3600" b="1" dirty="0">
                <a:latin typeface="Times New Roman" panose="02020603050405020304" pitchFamily="18" charset="0"/>
                <a:cs typeface="Times New Roman" panose="02020603050405020304" pitchFamily="18" charset="0"/>
              </a:rPr>
              <a:t>Designing and optimizing the Baby-</a:t>
            </a:r>
            <a:r>
              <a:rPr lang="en-US" altLang="zh-CN" sz="3600" b="1" dirty="0" err="1">
                <a:latin typeface="Times New Roman" panose="02020603050405020304" pitchFamily="18" charset="0"/>
                <a:cs typeface="Times New Roman" panose="02020603050405020304" pitchFamily="18" charset="0"/>
              </a:rPr>
              <a:t>muSR</a:t>
            </a:r>
            <a:r>
              <a:rPr lang="en-US" altLang="zh-CN" sz="3600" b="1" dirty="0">
                <a:latin typeface="Times New Roman" panose="02020603050405020304" pitchFamily="18" charset="0"/>
                <a:cs typeface="Times New Roman" panose="02020603050405020304" pitchFamily="18" charset="0"/>
              </a:rPr>
              <a:t> </a:t>
            </a:r>
            <a:r>
              <a:rPr lang="en-US" altLang="zh-CN" sz="3600" b="1" dirty="0" smtClean="0">
                <a:latin typeface="Times New Roman" panose="02020603050405020304" pitchFamily="18" charset="0"/>
                <a:cs typeface="Times New Roman" panose="02020603050405020304" pitchFamily="18" charset="0"/>
              </a:rPr>
              <a:t>spectrometer</a:t>
            </a:r>
            <a:endParaRPr lang="zh-CN" altLang="en-US" sz="3600" b="1" dirty="0">
              <a:latin typeface="Times New Roman" panose="02020603050405020304" pitchFamily="18" charset="0"/>
              <a:cs typeface="Times New Roman" panose="02020603050405020304" pitchFamily="18" charset="0"/>
            </a:endParaRPr>
          </a:p>
        </p:txBody>
      </p:sp>
      <p:sp>
        <p:nvSpPr>
          <p:cNvPr id="1048755" name="文本框 6"/>
          <p:cNvSpPr txBox="1"/>
          <p:nvPr/>
        </p:nvSpPr>
        <p:spPr>
          <a:xfrm>
            <a:off x="0" y="887287"/>
            <a:ext cx="10588491" cy="523220"/>
          </a:xfrm>
          <a:prstGeom prst="rect">
            <a:avLst/>
          </a:prstGeom>
          <a:noFill/>
        </p:spPr>
        <p:txBody>
          <a:bodyPr wrap="square" rtlCol="0">
            <a:spAutoFit/>
          </a:bodyPr>
          <a:lstStyle/>
          <a:p>
            <a:r>
              <a:rPr lang="en-US" altLang="zh-CN" sz="2800" dirty="0" smtClean="0">
                <a:solidFill>
                  <a:srgbClr val="FF0000"/>
                </a:solidFill>
              </a:rPr>
              <a:t>Two-ring structure:</a:t>
            </a:r>
            <a:endParaRPr lang="zh-CN" altLang="en-US" sz="2800" dirty="0">
              <a:solidFill>
                <a:srgbClr val="FF0000"/>
              </a:solidFill>
            </a:endParaRPr>
          </a:p>
        </p:txBody>
      </p:sp>
      <p:pic>
        <p:nvPicPr>
          <p:cNvPr id="2097177" name="图片 13"/>
          <p:cNvPicPr>
            <a:picLocks/>
          </p:cNvPicPr>
          <p:nvPr/>
        </p:nvPicPr>
        <p:blipFill>
          <a:blip r:embed="rId3" cstate="print"/>
          <a:stretch>
            <a:fillRect/>
          </a:stretch>
        </p:blipFill>
        <p:spPr>
          <a:xfrm>
            <a:off x="352809" y="1953866"/>
            <a:ext cx="5184391" cy="4173883"/>
          </a:xfrm>
          <a:prstGeom prst="rect">
            <a:avLst/>
          </a:prstGeom>
        </p:spPr>
      </p:pic>
      <p:pic>
        <p:nvPicPr>
          <p:cNvPr id="2097178" name="图片 15"/>
          <p:cNvPicPr>
            <a:picLocks/>
          </p:cNvPicPr>
          <p:nvPr/>
        </p:nvPicPr>
        <p:blipFill>
          <a:blip r:embed="rId4" cstate="print"/>
          <a:stretch>
            <a:fillRect/>
          </a:stretch>
        </p:blipFill>
        <p:spPr>
          <a:xfrm>
            <a:off x="6040437" y="1953866"/>
            <a:ext cx="4995863" cy="4084983"/>
          </a:xfrm>
          <a:prstGeom prst="rect">
            <a:avLst/>
          </a:prstGeom>
        </p:spPr>
      </p:pic>
      <p:sp>
        <p:nvSpPr>
          <p:cNvPr id="1048756" name="文本框 1"/>
          <p:cNvSpPr txBox="1"/>
          <p:nvPr/>
        </p:nvSpPr>
        <p:spPr>
          <a:xfrm>
            <a:off x="2209800" y="1402611"/>
            <a:ext cx="7429500" cy="523220"/>
          </a:xfrm>
          <a:prstGeom prst="rect">
            <a:avLst/>
          </a:prstGeom>
          <a:noFill/>
        </p:spPr>
        <p:txBody>
          <a:bodyPr wrap="square" rtlCol="0">
            <a:spAutoFit/>
          </a:bodyPr>
          <a:lstStyle/>
          <a:p>
            <a:pPr algn="ctr"/>
            <a:r>
              <a:rPr lang="en-US" altLang="zh-CN" sz="2800" dirty="0" smtClean="0"/>
              <a:t>Where the </a:t>
            </a:r>
            <a:r>
              <a:rPr lang="en-US" altLang="zh-CN" sz="2800" dirty="0" err="1" smtClean="0"/>
              <a:t>muons</a:t>
            </a:r>
            <a:r>
              <a:rPr lang="en-US" altLang="zh-CN" sz="2800" dirty="0" smtClean="0"/>
              <a:t> decay?</a:t>
            </a:r>
            <a:endParaRPr lang="zh-CN" altLang="en-US" sz="2800" dirty="0"/>
          </a:p>
        </p:txBody>
      </p:sp>
      <p:sp>
        <p:nvSpPr>
          <p:cNvPr id="1048757" name="文本框 3"/>
          <p:cNvSpPr txBox="1"/>
          <p:nvPr/>
        </p:nvSpPr>
        <p:spPr>
          <a:xfrm>
            <a:off x="3948112" y="3282320"/>
            <a:ext cx="2590800" cy="584775"/>
          </a:xfrm>
          <a:prstGeom prst="rect">
            <a:avLst/>
          </a:prstGeom>
          <a:noFill/>
        </p:spPr>
        <p:txBody>
          <a:bodyPr wrap="square" rtlCol="0">
            <a:spAutoFit/>
          </a:bodyPr>
          <a:lstStyle/>
          <a:p>
            <a:r>
              <a:rPr lang="en-US" altLang="zh-CN" sz="3200" b="1" dirty="0" smtClean="0">
                <a:solidFill>
                  <a:srgbClr val="FF0000"/>
                </a:solidFill>
              </a:rPr>
              <a:t>~45%</a:t>
            </a:r>
            <a:endParaRPr lang="zh-CN" altLang="en-US" sz="3200" b="1" dirty="0">
              <a:solidFill>
                <a:srgbClr val="FF0000"/>
              </a:solidFill>
            </a:endParaRPr>
          </a:p>
        </p:txBody>
      </p:sp>
      <p:sp>
        <p:nvSpPr>
          <p:cNvPr id="1048758" name="文本框 16"/>
          <p:cNvSpPr txBox="1"/>
          <p:nvPr/>
        </p:nvSpPr>
        <p:spPr>
          <a:xfrm>
            <a:off x="9505950" y="3135720"/>
            <a:ext cx="2590800" cy="584775"/>
          </a:xfrm>
          <a:prstGeom prst="rect">
            <a:avLst/>
          </a:prstGeom>
          <a:noFill/>
        </p:spPr>
        <p:txBody>
          <a:bodyPr wrap="square" rtlCol="0">
            <a:spAutoFit/>
          </a:bodyPr>
          <a:lstStyle/>
          <a:p>
            <a:r>
              <a:rPr lang="en-US" altLang="zh-CN" sz="3200" b="1" dirty="0" smtClean="0">
                <a:solidFill>
                  <a:srgbClr val="FF0000"/>
                </a:solidFill>
              </a:rPr>
              <a:t>~65%</a:t>
            </a:r>
            <a:endParaRPr lang="zh-CN" altLang="en-US" sz="3200" b="1" dirty="0">
              <a:solidFill>
                <a:srgbClr val="FF0000"/>
              </a:solidFill>
            </a:endParaRPr>
          </a:p>
        </p:txBody>
      </p:sp>
      <p:sp>
        <p:nvSpPr>
          <p:cNvPr id="1048759" name="文本框 8"/>
          <p:cNvSpPr txBox="1"/>
          <p:nvPr/>
        </p:nvSpPr>
        <p:spPr>
          <a:xfrm>
            <a:off x="1965191" y="6121175"/>
            <a:ext cx="8623300" cy="646331"/>
          </a:xfrm>
          <a:prstGeom prst="rect">
            <a:avLst/>
          </a:prstGeom>
          <a:noFill/>
        </p:spPr>
        <p:txBody>
          <a:bodyPr wrap="square" rtlCol="0">
            <a:spAutoFit/>
          </a:bodyPr>
          <a:lstStyle/>
          <a:p>
            <a:r>
              <a:rPr lang="en-US" altLang="zh-CN" sz="3600" b="1" dirty="0" smtClean="0">
                <a:solidFill>
                  <a:srgbClr val="FF0000"/>
                </a:solidFill>
              </a:rPr>
              <a:t>Fly-past sample vessel is needed!</a:t>
            </a:r>
            <a:endParaRPr lang="zh-CN" altLang="en-US" sz="3600" b="1" dirty="0">
              <a:solidFill>
                <a:srgbClr val="FF0000"/>
              </a:solidFill>
            </a:endParaRPr>
          </a:p>
        </p:txBody>
      </p:sp>
      <p:sp>
        <p:nvSpPr>
          <p:cNvPr id="1048760" name="文本框 2"/>
          <p:cNvSpPr txBox="1"/>
          <p:nvPr/>
        </p:nvSpPr>
        <p:spPr>
          <a:xfrm>
            <a:off x="950118" y="2789877"/>
            <a:ext cx="2238375" cy="523220"/>
          </a:xfrm>
          <a:prstGeom prst="rect">
            <a:avLst/>
          </a:prstGeom>
          <a:noFill/>
        </p:spPr>
        <p:txBody>
          <a:bodyPr wrap="square" rtlCol="0">
            <a:spAutoFit/>
          </a:bodyPr>
          <a:lstStyle/>
          <a:p>
            <a:r>
              <a:rPr lang="el-GR" altLang="zh-CN" sz="2800" b="1" dirty="0" smtClean="0">
                <a:latin typeface="Times New Roman" panose="02020603050405020304" pitchFamily="18" charset="0"/>
                <a:cs typeface="Times New Roman" panose="02020603050405020304" pitchFamily="18" charset="0"/>
              </a:rPr>
              <a:t>Φ</a:t>
            </a:r>
            <a:r>
              <a:rPr lang="en-US" altLang="zh-CN" sz="2800" b="1" dirty="0" smtClean="0">
                <a:latin typeface="Times New Roman" panose="02020603050405020304" pitchFamily="18" charset="0"/>
                <a:cs typeface="Times New Roman" panose="02020603050405020304" pitchFamily="18" charset="0"/>
              </a:rPr>
              <a:t>30 mm</a:t>
            </a:r>
            <a:endParaRPr lang="zh-CN" altLang="en-US" sz="2800" b="1" dirty="0"/>
          </a:p>
        </p:txBody>
      </p:sp>
      <p:sp>
        <p:nvSpPr>
          <p:cNvPr id="1048761" name="文本框 11"/>
          <p:cNvSpPr txBox="1"/>
          <p:nvPr/>
        </p:nvSpPr>
        <p:spPr>
          <a:xfrm>
            <a:off x="6538912" y="2759100"/>
            <a:ext cx="2238375" cy="523220"/>
          </a:xfrm>
          <a:prstGeom prst="rect">
            <a:avLst/>
          </a:prstGeom>
          <a:noFill/>
        </p:spPr>
        <p:txBody>
          <a:bodyPr wrap="square" rtlCol="0">
            <a:spAutoFit/>
          </a:bodyPr>
          <a:lstStyle/>
          <a:p>
            <a:r>
              <a:rPr lang="el-GR" altLang="zh-CN" sz="2800" b="1" dirty="0" smtClean="0">
                <a:latin typeface="Times New Roman" panose="02020603050405020304" pitchFamily="18" charset="0"/>
                <a:cs typeface="Times New Roman" panose="02020603050405020304" pitchFamily="18" charset="0"/>
              </a:rPr>
              <a:t>Φ</a:t>
            </a:r>
            <a:r>
              <a:rPr lang="en-US" altLang="zh-CN" sz="2800" b="1" dirty="0" smtClean="0">
                <a:latin typeface="Times New Roman" panose="02020603050405020304" pitchFamily="18" charset="0"/>
                <a:cs typeface="Times New Roman" panose="02020603050405020304" pitchFamily="18" charset="0"/>
              </a:rPr>
              <a:t>40 mm</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71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4876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487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9717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4876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487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048759"/>
                                        </p:tgtEl>
                                        <p:attrNameLst>
                                          <p:attrName>style.visibility</p:attrName>
                                        </p:attrNameLst>
                                      </p:cBhvr>
                                      <p:to>
                                        <p:strVal val="visible"/>
                                      </p:to>
                                    </p:set>
                                    <p:anim calcmode="lin" valueType="num">
                                      <p:cBhvr>
                                        <p:cTn id="23" dur="500" fill="hold"/>
                                        <p:tgtEl>
                                          <p:spTgt spid="1048759"/>
                                        </p:tgtEl>
                                        <p:attrNameLst>
                                          <p:attrName>ppt_w</p:attrName>
                                        </p:attrNameLst>
                                      </p:cBhvr>
                                      <p:tavLst>
                                        <p:tav tm="0">
                                          <p:val>
                                            <p:fltVal val="0"/>
                                          </p:val>
                                        </p:tav>
                                        <p:tav tm="100000">
                                          <p:val>
                                            <p:strVal val="#ppt_w"/>
                                          </p:val>
                                        </p:tav>
                                      </p:tavLst>
                                    </p:anim>
                                    <p:anim calcmode="lin" valueType="num">
                                      <p:cBhvr>
                                        <p:cTn id="24" dur="500" fill="hold"/>
                                        <p:tgtEl>
                                          <p:spTgt spid="1048759"/>
                                        </p:tgtEl>
                                        <p:attrNameLst>
                                          <p:attrName>ppt_h</p:attrName>
                                        </p:attrNameLst>
                                      </p:cBhvr>
                                      <p:tavLst>
                                        <p:tav tm="0">
                                          <p:val>
                                            <p:fltVal val="0"/>
                                          </p:val>
                                        </p:tav>
                                        <p:tav tm="100000">
                                          <p:val>
                                            <p:strVal val="#ppt_h"/>
                                          </p:val>
                                        </p:tav>
                                      </p:tavLst>
                                    </p:anim>
                                    <p:animEffect transition="in" filter="fade">
                                      <p:cBhvr>
                                        <p:cTn id="25" dur="500"/>
                                        <p:tgtEl>
                                          <p:spTgt spid="1048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57" grpId="0"/>
      <p:bldP spid="1048758" grpId="0"/>
      <p:bldP spid="1048759" grpId="0"/>
      <p:bldP spid="1048760" grpId="0"/>
      <p:bldP spid="104876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5" name="灯片编号占位符 14"/>
          <p:cNvSpPr>
            <a:spLocks noGrp="1"/>
          </p:cNvSpPr>
          <p:nvPr>
            <p:ph type="sldNum" sz="quarter" idx="12"/>
          </p:nvPr>
        </p:nvSpPr>
        <p:spPr/>
        <p:txBody>
          <a:bodyPr/>
          <a:lstStyle/>
          <a:p>
            <a:fld id="{51D91E7F-84B6-4064-9D4E-CC7D244BCA04}" type="slidenum">
              <a:rPr lang="zh-CN" altLang="en-US" smtClean="0"/>
              <a:t>13</a:t>
            </a:fld>
            <a:endParaRPr lang="zh-CN" altLang="en-US" dirty="0"/>
          </a:p>
        </p:txBody>
      </p:sp>
      <p:sp>
        <p:nvSpPr>
          <p:cNvPr id="1048766" name="文本框 9"/>
          <p:cNvSpPr txBox="1"/>
          <p:nvPr/>
        </p:nvSpPr>
        <p:spPr>
          <a:xfrm>
            <a:off x="695324" y="-25464"/>
            <a:ext cx="11687176" cy="1285240"/>
          </a:xfrm>
          <a:prstGeom prst="rect">
            <a:avLst/>
          </a:prstGeom>
          <a:noFill/>
        </p:spPr>
        <p:txBody>
          <a:bodyPr wrap="square" rtlCol="0">
            <a:spAutoFit/>
          </a:bodyPr>
          <a:lstStyle/>
          <a:p>
            <a:r>
              <a:rPr lang="en-US" altLang="zh-CN" sz="3600" b="1" dirty="0" smtClean="0"/>
              <a:t>2</a:t>
            </a:r>
            <a:r>
              <a:rPr lang="en-US" altLang="zh-CN" sz="4400" b="1" dirty="0" smtClean="0"/>
              <a:t> </a:t>
            </a:r>
            <a:r>
              <a:rPr lang="en-US" altLang="zh-CN" sz="3600" b="1" dirty="0">
                <a:latin typeface="Times New Roman" panose="02020603050405020304" pitchFamily="18" charset="0"/>
                <a:cs typeface="Times New Roman" panose="02020603050405020304" pitchFamily="18" charset="0"/>
              </a:rPr>
              <a:t>Designing and optimizing the Baby-</a:t>
            </a:r>
            <a:r>
              <a:rPr lang="en-US" altLang="zh-CN" sz="3600" b="1" dirty="0" err="1">
                <a:latin typeface="Times New Roman" panose="02020603050405020304" pitchFamily="18" charset="0"/>
                <a:cs typeface="Times New Roman" panose="02020603050405020304" pitchFamily="18" charset="0"/>
              </a:rPr>
              <a:t>muSR</a:t>
            </a:r>
            <a:r>
              <a:rPr lang="en-US" altLang="zh-CN" sz="3600" b="1" dirty="0">
                <a:latin typeface="Times New Roman" panose="02020603050405020304" pitchFamily="18" charset="0"/>
                <a:cs typeface="Times New Roman" panose="02020603050405020304" pitchFamily="18" charset="0"/>
              </a:rPr>
              <a:t> </a:t>
            </a:r>
            <a:r>
              <a:rPr lang="en-US" altLang="zh-CN" sz="3600" b="1" dirty="0" smtClean="0">
                <a:latin typeface="Times New Roman" panose="02020603050405020304" pitchFamily="18" charset="0"/>
                <a:cs typeface="Times New Roman" panose="02020603050405020304" pitchFamily="18" charset="0"/>
              </a:rPr>
              <a:t>spectrometer</a:t>
            </a:r>
            <a:endParaRPr lang="zh-CN" altLang="en-US" sz="3600" b="1" dirty="0">
              <a:latin typeface="Times New Roman" panose="02020603050405020304" pitchFamily="18" charset="0"/>
              <a:cs typeface="Times New Roman" panose="02020603050405020304" pitchFamily="18" charset="0"/>
            </a:endParaRPr>
          </a:p>
        </p:txBody>
      </p:sp>
      <p:sp>
        <p:nvSpPr>
          <p:cNvPr id="1048767" name="文本框 6"/>
          <p:cNvSpPr txBox="1"/>
          <p:nvPr/>
        </p:nvSpPr>
        <p:spPr>
          <a:xfrm>
            <a:off x="0" y="887287"/>
            <a:ext cx="10588491" cy="523220"/>
          </a:xfrm>
          <a:prstGeom prst="rect">
            <a:avLst/>
          </a:prstGeom>
          <a:noFill/>
        </p:spPr>
        <p:txBody>
          <a:bodyPr wrap="square" rtlCol="0">
            <a:spAutoFit/>
          </a:bodyPr>
          <a:lstStyle/>
          <a:p>
            <a:r>
              <a:rPr lang="en-US" altLang="zh-CN" sz="2800" dirty="0" smtClean="0">
                <a:solidFill>
                  <a:srgbClr val="FF0000"/>
                </a:solidFill>
              </a:rPr>
              <a:t>Two-ring structure:</a:t>
            </a:r>
            <a:endParaRPr lang="zh-CN" altLang="en-US" sz="2800" dirty="0">
              <a:solidFill>
                <a:srgbClr val="FF0000"/>
              </a:solidFill>
            </a:endParaRPr>
          </a:p>
        </p:txBody>
      </p:sp>
      <p:pic>
        <p:nvPicPr>
          <p:cNvPr id="2097179" name="图片 10"/>
          <p:cNvPicPr>
            <a:picLocks/>
          </p:cNvPicPr>
          <p:nvPr/>
        </p:nvPicPr>
        <p:blipFill>
          <a:blip r:embed="rId3" cstate="print"/>
          <a:stretch>
            <a:fillRect/>
          </a:stretch>
        </p:blipFill>
        <p:spPr>
          <a:xfrm>
            <a:off x="181542" y="1553817"/>
            <a:ext cx="4998403" cy="3894773"/>
          </a:xfrm>
          <a:prstGeom prst="rect">
            <a:avLst/>
          </a:prstGeom>
        </p:spPr>
      </p:pic>
      <p:pic>
        <p:nvPicPr>
          <p:cNvPr id="2097180" name="图片 11"/>
          <p:cNvPicPr>
            <a:picLocks/>
          </p:cNvPicPr>
          <p:nvPr/>
        </p:nvPicPr>
        <p:blipFill>
          <a:blip r:embed="rId4" cstate="print"/>
          <a:stretch>
            <a:fillRect/>
          </a:stretch>
        </p:blipFill>
        <p:spPr>
          <a:xfrm>
            <a:off x="5829300" y="1684761"/>
            <a:ext cx="5197475" cy="3763829"/>
          </a:xfrm>
          <a:prstGeom prst="rect">
            <a:avLst/>
          </a:prstGeom>
        </p:spPr>
      </p:pic>
      <p:sp>
        <p:nvSpPr>
          <p:cNvPr id="1048768" name="文本框 2"/>
          <p:cNvSpPr txBox="1"/>
          <p:nvPr/>
        </p:nvSpPr>
        <p:spPr>
          <a:xfrm>
            <a:off x="1270000" y="2197100"/>
            <a:ext cx="1028700" cy="584775"/>
          </a:xfrm>
          <a:prstGeom prst="rect">
            <a:avLst/>
          </a:prstGeom>
          <a:noFill/>
        </p:spPr>
        <p:txBody>
          <a:bodyPr wrap="square" rtlCol="0">
            <a:spAutoFit/>
          </a:bodyPr>
          <a:lstStyle/>
          <a:p>
            <a:r>
              <a:rPr lang="en-US" altLang="zh-CN" sz="3200" b="1" dirty="0" smtClean="0"/>
              <a:t>ZF</a:t>
            </a:r>
            <a:endParaRPr lang="zh-CN" altLang="en-US" sz="3200" b="1" dirty="0"/>
          </a:p>
        </p:txBody>
      </p:sp>
      <p:sp>
        <p:nvSpPr>
          <p:cNvPr id="1048769" name="文本框 17"/>
          <p:cNvSpPr txBox="1"/>
          <p:nvPr/>
        </p:nvSpPr>
        <p:spPr>
          <a:xfrm>
            <a:off x="6908800" y="2697545"/>
            <a:ext cx="1028700" cy="584775"/>
          </a:xfrm>
          <a:prstGeom prst="rect">
            <a:avLst/>
          </a:prstGeom>
          <a:noFill/>
        </p:spPr>
        <p:txBody>
          <a:bodyPr wrap="square" rtlCol="0">
            <a:spAutoFit/>
          </a:bodyPr>
          <a:lstStyle/>
          <a:p>
            <a:r>
              <a:rPr lang="en-US" altLang="zh-CN" sz="3200" b="1" dirty="0" smtClean="0"/>
              <a:t>TF</a:t>
            </a:r>
            <a:endParaRPr lang="zh-CN" altLang="en-US" sz="3200" b="1" dirty="0"/>
          </a:p>
        </p:txBody>
      </p:sp>
      <p:sp>
        <p:nvSpPr>
          <p:cNvPr id="1048770" name="文本框 4"/>
          <p:cNvSpPr txBox="1"/>
          <p:nvPr/>
        </p:nvSpPr>
        <p:spPr>
          <a:xfrm>
            <a:off x="181542" y="5691763"/>
            <a:ext cx="9279958" cy="1158241"/>
          </a:xfrm>
          <a:prstGeom prst="rect">
            <a:avLst/>
          </a:prstGeom>
          <a:noFill/>
        </p:spPr>
        <p:txBody>
          <a:bodyPr wrap="square" rtlCol="0">
            <a:spAutoFit/>
          </a:bodyPr>
          <a:lstStyle/>
          <a:p>
            <a:pPr marL="342900" indent="-342900" algn="just">
              <a:buFont typeface="Arial" panose="020B0604020202020204" pitchFamily="34" charset="0"/>
              <a:buChar char="•"/>
            </a:pPr>
            <a:r>
              <a:rPr lang="en-US" altLang="zh-CN" sz="2400" dirty="0" smtClean="0">
                <a:latin typeface="Comic Sans MS" panose="030F0702030302020204" pitchFamily="66" charset="0"/>
              </a:rPr>
              <a:t>The asymmetry reaches its </a:t>
            </a:r>
            <a:r>
              <a:rPr lang="en-US" altLang="zh-CN" sz="2400" dirty="0" smtClean="0">
                <a:solidFill>
                  <a:srgbClr val="FF0000"/>
                </a:solidFill>
                <a:latin typeface="Comic Sans MS" panose="030F0702030302020204" pitchFamily="66" charset="0"/>
              </a:rPr>
              <a:t>highest value (~0.28) </a:t>
            </a:r>
            <a:r>
              <a:rPr lang="en-US" altLang="zh-CN" sz="2400" dirty="0" smtClean="0">
                <a:latin typeface="Comic Sans MS" panose="030F0702030302020204" pitchFamily="66" charset="0"/>
              </a:rPr>
              <a:t>with the degrader </a:t>
            </a:r>
            <a:r>
              <a:rPr lang="en-US" altLang="zh-CN" sz="2400" dirty="0" smtClean="0">
                <a:solidFill>
                  <a:srgbClr val="FF0000"/>
                </a:solidFill>
                <a:latin typeface="Comic Sans MS" panose="030F0702030302020204" pitchFamily="66" charset="0"/>
              </a:rPr>
              <a:t>thickness = 11 mm</a:t>
            </a:r>
            <a:r>
              <a:rPr lang="en-US" altLang="zh-CN" sz="2400" dirty="0" smtClean="0">
                <a:latin typeface="Comic Sans MS" panose="030F0702030302020204" pitchFamily="66" charset="0"/>
              </a:rPr>
              <a:t>.</a:t>
            </a:r>
          </a:p>
          <a:p>
            <a:pPr marL="342900" indent="-342900" algn="just">
              <a:buFont typeface="Arial" panose="020B0604020202020204" pitchFamily="34" charset="0"/>
              <a:buChar char="•"/>
            </a:pPr>
            <a:r>
              <a:rPr lang="en-US" altLang="zh-CN" sz="2400" dirty="0" smtClean="0">
                <a:latin typeface="Comic Sans MS" panose="030F0702030302020204" pitchFamily="66" charset="0"/>
              </a:rPr>
              <a:t>Cryostat can also degrade low energy positrons.</a:t>
            </a:r>
            <a:endParaRPr lang="zh-CN" altLang="en-US" sz="2400" dirty="0">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8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7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4" name="灯片编号占位符 14"/>
          <p:cNvSpPr>
            <a:spLocks noGrp="1"/>
          </p:cNvSpPr>
          <p:nvPr>
            <p:ph type="sldNum" sz="quarter" idx="12"/>
          </p:nvPr>
        </p:nvSpPr>
        <p:spPr/>
        <p:txBody>
          <a:bodyPr/>
          <a:lstStyle/>
          <a:p>
            <a:fld id="{51D91E7F-84B6-4064-9D4E-CC7D244BCA04}" type="slidenum">
              <a:rPr lang="zh-CN" altLang="en-US" smtClean="0"/>
              <a:t>14</a:t>
            </a:fld>
            <a:endParaRPr lang="zh-CN" altLang="en-US" dirty="0"/>
          </a:p>
        </p:txBody>
      </p:sp>
      <p:sp>
        <p:nvSpPr>
          <p:cNvPr id="1048775" name="文本框 9"/>
          <p:cNvSpPr txBox="1"/>
          <p:nvPr/>
        </p:nvSpPr>
        <p:spPr>
          <a:xfrm>
            <a:off x="695324" y="-25464"/>
            <a:ext cx="11687176" cy="1285240"/>
          </a:xfrm>
          <a:prstGeom prst="rect">
            <a:avLst/>
          </a:prstGeom>
          <a:noFill/>
        </p:spPr>
        <p:txBody>
          <a:bodyPr wrap="square" rtlCol="0">
            <a:spAutoFit/>
          </a:bodyPr>
          <a:lstStyle/>
          <a:p>
            <a:r>
              <a:rPr lang="en-US" altLang="zh-CN" sz="3600" b="1" dirty="0" smtClean="0"/>
              <a:t>2</a:t>
            </a:r>
            <a:r>
              <a:rPr lang="en-US" altLang="zh-CN" sz="4400" b="1" dirty="0" smtClean="0"/>
              <a:t> </a:t>
            </a:r>
            <a:r>
              <a:rPr lang="en-US" altLang="zh-CN" sz="3600" b="1" dirty="0">
                <a:latin typeface="Times New Roman" panose="02020603050405020304" pitchFamily="18" charset="0"/>
                <a:cs typeface="Times New Roman" panose="02020603050405020304" pitchFamily="18" charset="0"/>
              </a:rPr>
              <a:t>Designing and optimizing the Baby-</a:t>
            </a:r>
            <a:r>
              <a:rPr lang="en-US" altLang="zh-CN" sz="3600" b="1" dirty="0" err="1">
                <a:latin typeface="Times New Roman" panose="02020603050405020304" pitchFamily="18" charset="0"/>
                <a:cs typeface="Times New Roman" panose="02020603050405020304" pitchFamily="18" charset="0"/>
              </a:rPr>
              <a:t>muSR</a:t>
            </a:r>
            <a:r>
              <a:rPr lang="en-US" altLang="zh-CN" sz="3600" b="1" dirty="0">
                <a:latin typeface="Times New Roman" panose="02020603050405020304" pitchFamily="18" charset="0"/>
                <a:cs typeface="Times New Roman" panose="02020603050405020304" pitchFamily="18" charset="0"/>
              </a:rPr>
              <a:t> </a:t>
            </a:r>
            <a:r>
              <a:rPr lang="en-US" altLang="zh-CN" sz="3600" b="1" dirty="0" smtClean="0">
                <a:latin typeface="Times New Roman" panose="02020603050405020304" pitchFamily="18" charset="0"/>
                <a:cs typeface="Times New Roman" panose="02020603050405020304" pitchFamily="18" charset="0"/>
              </a:rPr>
              <a:t>spectrometer</a:t>
            </a:r>
            <a:endParaRPr lang="zh-CN" altLang="en-US" sz="3600" b="1" dirty="0">
              <a:latin typeface="Times New Roman" panose="02020603050405020304" pitchFamily="18" charset="0"/>
              <a:cs typeface="Times New Roman" panose="02020603050405020304" pitchFamily="18" charset="0"/>
            </a:endParaRPr>
          </a:p>
        </p:txBody>
      </p:sp>
      <p:sp>
        <p:nvSpPr>
          <p:cNvPr id="1048776" name="文本框 6"/>
          <p:cNvSpPr txBox="1"/>
          <p:nvPr/>
        </p:nvSpPr>
        <p:spPr>
          <a:xfrm>
            <a:off x="0" y="887287"/>
            <a:ext cx="10588491" cy="523220"/>
          </a:xfrm>
          <a:prstGeom prst="rect">
            <a:avLst/>
          </a:prstGeom>
          <a:noFill/>
        </p:spPr>
        <p:txBody>
          <a:bodyPr wrap="square" rtlCol="0">
            <a:spAutoFit/>
          </a:bodyPr>
          <a:lstStyle/>
          <a:p>
            <a:r>
              <a:rPr lang="en-US" altLang="zh-CN" sz="2800" dirty="0" smtClean="0">
                <a:solidFill>
                  <a:srgbClr val="FF0000"/>
                </a:solidFill>
              </a:rPr>
              <a:t>Two-ring structure:</a:t>
            </a:r>
            <a:endParaRPr lang="zh-CN" altLang="en-US" sz="2800" dirty="0">
              <a:solidFill>
                <a:srgbClr val="FF0000"/>
              </a:solidFill>
            </a:endParaRPr>
          </a:p>
        </p:txBody>
      </p:sp>
      <p:pic>
        <p:nvPicPr>
          <p:cNvPr id="2097181" name="图片 10"/>
          <p:cNvPicPr>
            <a:picLocks/>
          </p:cNvPicPr>
          <p:nvPr/>
        </p:nvPicPr>
        <p:blipFill>
          <a:blip r:embed="rId3" cstate="print"/>
          <a:stretch>
            <a:fillRect/>
          </a:stretch>
        </p:blipFill>
        <p:spPr>
          <a:xfrm>
            <a:off x="181542" y="1620038"/>
            <a:ext cx="4998403" cy="3762330"/>
          </a:xfrm>
          <a:prstGeom prst="rect">
            <a:avLst/>
          </a:prstGeom>
        </p:spPr>
      </p:pic>
      <p:pic>
        <p:nvPicPr>
          <p:cNvPr id="2097182" name="图片 11"/>
          <p:cNvPicPr>
            <a:picLocks/>
          </p:cNvPicPr>
          <p:nvPr/>
        </p:nvPicPr>
        <p:blipFill>
          <a:blip r:embed="rId4" cstate="print"/>
          <a:stretch>
            <a:fillRect/>
          </a:stretch>
        </p:blipFill>
        <p:spPr>
          <a:xfrm>
            <a:off x="5972454" y="1684761"/>
            <a:ext cx="4911167" cy="3763829"/>
          </a:xfrm>
          <a:prstGeom prst="rect">
            <a:avLst/>
          </a:prstGeom>
        </p:spPr>
      </p:pic>
      <p:sp>
        <p:nvSpPr>
          <p:cNvPr id="1048777" name="文本框 2"/>
          <p:cNvSpPr txBox="1"/>
          <p:nvPr/>
        </p:nvSpPr>
        <p:spPr>
          <a:xfrm>
            <a:off x="1270000" y="2197100"/>
            <a:ext cx="1028700" cy="584775"/>
          </a:xfrm>
          <a:prstGeom prst="rect">
            <a:avLst/>
          </a:prstGeom>
          <a:noFill/>
        </p:spPr>
        <p:txBody>
          <a:bodyPr wrap="square" rtlCol="0">
            <a:spAutoFit/>
          </a:bodyPr>
          <a:lstStyle/>
          <a:p>
            <a:r>
              <a:rPr lang="en-US" altLang="zh-CN" sz="3200" b="1" dirty="0" smtClean="0"/>
              <a:t>ZF</a:t>
            </a:r>
            <a:endParaRPr lang="zh-CN" altLang="en-US" sz="3200" b="1" dirty="0"/>
          </a:p>
        </p:txBody>
      </p:sp>
      <p:sp>
        <p:nvSpPr>
          <p:cNvPr id="1048778" name="文本框 17"/>
          <p:cNvSpPr txBox="1"/>
          <p:nvPr/>
        </p:nvSpPr>
        <p:spPr>
          <a:xfrm>
            <a:off x="6908800" y="2697545"/>
            <a:ext cx="1028700" cy="584775"/>
          </a:xfrm>
          <a:prstGeom prst="rect">
            <a:avLst/>
          </a:prstGeom>
          <a:noFill/>
        </p:spPr>
        <p:txBody>
          <a:bodyPr wrap="square" rtlCol="0">
            <a:spAutoFit/>
          </a:bodyPr>
          <a:lstStyle/>
          <a:p>
            <a:r>
              <a:rPr lang="en-US" altLang="zh-CN" sz="3200" b="1" dirty="0" smtClean="0"/>
              <a:t>TF</a:t>
            </a:r>
            <a:endParaRPr lang="zh-CN" altLang="en-US" sz="3200" b="1" dirty="0"/>
          </a:p>
        </p:txBody>
      </p:sp>
      <p:sp>
        <p:nvSpPr>
          <p:cNvPr id="1048779" name="文本框 4"/>
          <p:cNvSpPr txBox="1"/>
          <p:nvPr/>
        </p:nvSpPr>
        <p:spPr>
          <a:xfrm>
            <a:off x="181542" y="5691763"/>
            <a:ext cx="11684000" cy="523220"/>
          </a:xfrm>
          <a:prstGeom prst="rect">
            <a:avLst/>
          </a:prstGeom>
          <a:noFill/>
        </p:spPr>
        <p:txBody>
          <a:bodyPr wrap="square" rtlCol="0">
            <a:spAutoFit/>
          </a:bodyPr>
          <a:lstStyle/>
          <a:p>
            <a:r>
              <a:rPr lang="en-US" altLang="zh-CN" sz="2800" dirty="0" smtClean="0">
                <a:latin typeface="Comic Sans MS" panose="030F0702030302020204" pitchFamily="66" charset="0"/>
              </a:rPr>
              <a:t>The highest figure of merit is with ~ 3 mm brass degrader.</a:t>
            </a:r>
          </a:p>
        </p:txBody>
      </p:sp>
      <p:sp>
        <p:nvSpPr>
          <p:cNvPr id="1048780" name="文本框 1"/>
          <p:cNvSpPr txBox="1"/>
          <p:nvPr/>
        </p:nvSpPr>
        <p:spPr>
          <a:xfrm>
            <a:off x="3975100" y="983536"/>
            <a:ext cx="8318500" cy="561339"/>
          </a:xfrm>
          <a:prstGeom prst="rect">
            <a:avLst/>
          </a:prstGeom>
          <a:noFill/>
        </p:spPr>
        <p:txBody>
          <a:bodyPr wrap="square" rtlCol="0">
            <a:spAutoFit/>
          </a:bodyPr>
          <a:lstStyle/>
          <a:p>
            <a:r>
              <a:rPr lang="en-US" altLang="zh-CN" sz="2800" dirty="0" smtClean="0"/>
              <a:t>Figure of merit = Asymmetry</a:t>
            </a:r>
            <a:r>
              <a:rPr lang="en-US" altLang="zh-CN" sz="2800" baseline="30000" dirty="0" smtClean="0"/>
              <a:t>2</a:t>
            </a:r>
            <a:r>
              <a:rPr lang="en-US" altLang="zh-CN" sz="2800" dirty="0" smtClean="0">
                <a:sym typeface="Symbol" panose="05050102010706020507" pitchFamily="18" charset="2"/>
              </a:rPr>
              <a:t>Detection rate</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71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487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4877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9718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487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77" grpId="0"/>
      <p:bldP spid="1048778" grpId="0"/>
      <p:bldP spid="104877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4" name="灯片编号占位符 14"/>
          <p:cNvSpPr>
            <a:spLocks noGrp="1"/>
          </p:cNvSpPr>
          <p:nvPr>
            <p:ph type="sldNum" sz="quarter" idx="12"/>
          </p:nvPr>
        </p:nvSpPr>
        <p:spPr/>
        <p:txBody>
          <a:bodyPr/>
          <a:lstStyle/>
          <a:p>
            <a:fld id="{51D91E7F-84B6-4064-9D4E-CC7D244BCA04}" type="slidenum">
              <a:rPr lang="zh-CN" altLang="en-US" smtClean="0"/>
              <a:t>15</a:t>
            </a:fld>
            <a:endParaRPr lang="zh-CN" altLang="en-US" dirty="0"/>
          </a:p>
        </p:txBody>
      </p:sp>
      <p:sp>
        <p:nvSpPr>
          <p:cNvPr id="1048785" name="文本框 9"/>
          <p:cNvSpPr txBox="1"/>
          <p:nvPr/>
        </p:nvSpPr>
        <p:spPr>
          <a:xfrm>
            <a:off x="695324" y="-25464"/>
            <a:ext cx="11687176" cy="1285240"/>
          </a:xfrm>
          <a:prstGeom prst="rect">
            <a:avLst/>
          </a:prstGeom>
          <a:noFill/>
        </p:spPr>
        <p:txBody>
          <a:bodyPr wrap="square" rtlCol="0">
            <a:spAutoFit/>
          </a:bodyPr>
          <a:lstStyle/>
          <a:p>
            <a:r>
              <a:rPr lang="en-US" altLang="zh-CN" sz="3600" b="1" dirty="0" smtClean="0"/>
              <a:t>2</a:t>
            </a:r>
            <a:r>
              <a:rPr lang="en-US" altLang="zh-CN" sz="4400" b="1" dirty="0" smtClean="0"/>
              <a:t> </a:t>
            </a:r>
            <a:r>
              <a:rPr lang="en-US" altLang="zh-CN" sz="3600" b="1" dirty="0">
                <a:latin typeface="Times New Roman" panose="02020603050405020304" pitchFamily="18" charset="0"/>
                <a:cs typeface="Times New Roman" panose="02020603050405020304" pitchFamily="18" charset="0"/>
              </a:rPr>
              <a:t>Designing and optimizing the Baby-</a:t>
            </a:r>
            <a:r>
              <a:rPr lang="en-US" altLang="zh-CN" sz="3600" b="1" dirty="0" err="1">
                <a:latin typeface="Times New Roman" panose="02020603050405020304" pitchFamily="18" charset="0"/>
                <a:cs typeface="Times New Roman" panose="02020603050405020304" pitchFamily="18" charset="0"/>
              </a:rPr>
              <a:t>muSR</a:t>
            </a:r>
            <a:r>
              <a:rPr lang="en-US" altLang="zh-CN" sz="3600" b="1" dirty="0">
                <a:latin typeface="Times New Roman" panose="02020603050405020304" pitchFamily="18" charset="0"/>
                <a:cs typeface="Times New Roman" panose="02020603050405020304" pitchFamily="18" charset="0"/>
              </a:rPr>
              <a:t> </a:t>
            </a:r>
            <a:r>
              <a:rPr lang="en-US" altLang="zh-CN" sz="3600" b="1" dirty="0" smtClean="0">
                <a:latin typeface="Times New Roman" panose="02020603050405020304" pitchFamily="18" charset="0"/>
                <a:cs typeface="Times New Roman" panose="02020603050405020304" pitchFamily="18" charset="0"/>
              </a:rPr>
              <a:t>spectrometer</a:t>
            </a:r>
            <a:endParaRPr lang="zh-CN" altLang="en-US" sz="3600" b="1" dirty="0">
              <a:latin typeface="Times New Roman" panose="02020603050405020304" pitchFamily="18" charset="0"/>
              <a:cs typeface="Times New Roman" panose="02020603050405020304" pitchFamily="18" charset="0"/>
            </a:endParaRPr>
          </a:p>
        </p:txBody>
      </p:sp>
      <p:sp>
        <p:nvSpPr>
          <p:cNvPr id="1048786" name="文本框 6"/>
          <p:cNvSpPr txBox="1"/>
          <p:nvPr/>
        </p:nvSpPr>
        <p:spPr>
          <a:xfrm>
            <a:off x="0" y="887287"/>
            <a:ext cx="10588491" cy="523220"/>
          </a:xfrm>
          <a:prstGeom prst="rect">
            <a:avLst/>
          </a:prstGeom>
          <a:noFill/>
        </p:spPr>
        <p:txBody>
          <a:bodyPr wrap="square" rtlCol="0">
            <a:spAutoFit/>
          </a:bodyPr>
          <a:lstStyle/>
          <a:p>
            <a:r>
              <a:rPr lang="en-US" altLang="zh-CN" sz="2800" dirty="0" smtClean="0">
                <a:solidFill>
                  <a:srgbClr val="FF0000"/>
                </a:solidFill>
              </a:rPr>
              <a:t>Two-ring structure:</a:t>
            </a:r>
            <a:endParaRPr lang="zh-CN" altLang="en-US" sz="2800" dirty="0">
              <a:solidFill>
                <a:srgbClr val="FF0000"/>
              </a:solidFill>
            </a:endParaRPr>
          </a:p>
        </p:txBody>
      </p:sp>
      <p:pic>
        <p:nvPicPr>
          <p:cNvPr id="2097183" name="图片 10"/>
          <p:cNvPicPr>
            <a:picLocks/>
          </p:cNvPicPr>
          <p:nvPr/>
        </p:nvPicPr>
        <p:blipFill>
          <a:blip r:embed="rId3" cstate="print"/>
          <a:stretch>
            <a:fillRect/>
          </a:stretch>
        </p:blipFill>
        <p:spPr>
          <a:xfrm>
            <a:off x="231601" y="1620038"/>
            <a:ext cx="4898285" cy="3762330"/>
          </a:xfrm>
          <a:prstGeom prst="rect">
            <a:avLst/>
          </a:prstGeom>
        </p:spPr>
      </p:pic>
      <p:pic>
        <p:nvPicPr>
          <p:cNvPr id="2097184" name="图片 11"/>
          <p:cNvPicPr>
            <a:picLocks/>
          </p:cNvPicPr>
          <p:nvPr/>
        </p:nvPicPr>
        <p:blipFill>
          <a:blip r:embed="rId4" cstate="print"/>
          <a:stretch>
            <a:fillRect/>
          </a:stretch>
        </p:blipFill>
        <p:spPr>
          <a:xfrm>
            <a:off x="5972454" y="1728136"/>
            <a:ext cx="4911167" cy="3677078"/>
          </a:xfrm>
          <a:prstGeom prst="rect">
            <a:avLst/>
          </a:prstGeom>
        </p:spPr>
      </p:pic>
      <p:sp>
        <p:nvSpPr>
          <p:cNvPr id="1048787" name="文本框 2"/>
          <p:cNvSpPr txBox="1"/>
          <p:nvPr/>
        </p:nvSpPr>
        <p:spPr>
          <a:xfrm>
            <a:off x="1181100" y="3111500"/>
            <a:ext cx="1028700" cy="584775"/>
          </a:xfrm>
          <a:prstGeom prst="rect">
            <a:avLst/>
          </a:prstGeom>
          <a:noFill/>
        </p:spPr>
        <p:txBody>
          <a:bodyPr wrap="square" rtlCol="0">
            <a:spAutoFit/>
          </a:bodyPr>
          <a:lstStyle/>
          <a:p>
            <a:r>
              <a:rPr lang="en-US" altLang="zh-CN" sz="3200" b="1" dirty="0" smtClean="0"/>
              <a:t>ZF</a:t>
            </a:r>
            <a:endParaRPr lang="zh-CN" altLang="en-US" sz="3200" b="1" dirty="0"/>
          </a:p>
        </p:txBody>
      </p:sp>
      <p:sp>
        <p:nvSpPr>
          <p:cNvPr id="1048788" name="文本框 17"/>
          <p:cNvSpPr txBox="1"/>
          <p:nvPr/>
        </p:nvSpPr>
        <p:spPr>
          <a:xfrm>
            <a:off x="6908800" y="2925482"/>
            <a:ext cx="1028700" cy="584775"/>
          </a:xfrm>
          <a:prstGeom prst="rect">
            <a:avLst/>
          </a:prstGeom>
          <a:noFill/>
        </p:spPr>
        <p:txBody>
          <a:bodyPr wrap="square" rtlCol="0">
            <a:spAutoFit/>
          </a:bodyPr>
          <a:lstStyle/>
          <a:p>
            <a:r>
              <a:rPr lang="en-US" altLang="zh-CN" sz="3200" b="1" dirty="0" smtClean="0"/>
              <a:t>TF</a:t>
            </a:r>
            <a:endParaRPr lang="zh-CN" altLang="en-US" sz="3200" b="1" dirty="0"/>
          </a:p>
        </p:txBody>
      </p:sp>
      <p:sp>
        <p:nvSpPr>
          <p:cNvPr id="1048789" name="文本框 1"/>
          <p:cNvSpPr txBox="1"/>
          <p:nvPr/>
        </p:nvSpPr>
        <p:spPr>
          <a:xfrm>
            <a:off x="3975100" y="909531"/>
            <a:ext cx="8051800" cy="523220"/>
          </a:xfrm>
          <a:prstGeom prst="rect">
            <a:avLst/>
          </a:prstGeom>
          <a:noFill/>
        </p:spPr>
        <p:txBody>
          <a:bodyPr wrap="square" rtlCol="0">
            <a:spAutoFit/>
          </a:bodyPr>
          <a:lstStyle/>
          <a:p>
            <a:r>
              <a:rPr lang="en-US" altLang="zh-CN" sz="2800" dirty="0" smtClean="0"/>
              <a:t>Required beam intensity </a:t>
            </a:r>
            <a:r>
              <a:rPr lang="en-US" altLang="zh-CN" sz="2800" dirty="0" smtClean="0">
                <a:latin typeface="Calibri" panose="020F0502020204030204" pitchFamily="34" charset="0"/>
                <a:cs typeface="Calibri" panose="020F0502020204030204" pitchFamily="34" charset="0"/>
              </a:rPr>
              <a:t>≈ 10</a:t>
            </a:r>
            <a:r>
              <a:rPr lang="en-US" altLang="zh-CN" sz="2800" dirty="0" smtClean="0">
                <a:latin typeface="Calibri" panose="020F0502020204030204" pitchFamily="34" charset="0"/>
                <a:cs typeface="Calibri" panose="020F0502020204030204" pitchFamily="34" charset="0"/>
                <a:sym typeface="Symbol" panose="05050102010706020507" pitchFamily="18" charset="2"/>
              </a:rPr>
              <a:t>128/Rate*2.5</a:t>
            </a:r>
            <a:endParaRPr lang="zh-CN" altLang="en-US" sz="2800" dirty="0"/>
          </a:p>
        </p:txBody>
      </p:sp>
      <p:cxnSp>
        <p:nvCxnSpPr>
          <p:cNvPr id="3145736" name="直接连接符 5"/>
          <p:cNvCxnSpPr>
            <a:cxnSpLocks/>
          </p:cNvCxnSpPr>
          <p:nvPr/>
        </p:nvCxnSpPr>
        <p:spPr>
          <a:xfrm flipV="1">
            <a:off x="3975100" y="2925482"/>
            <a:ext cx="0" cy="1938618"/>
          </a:xfrm>
          <a:prstGeom prst="line">
            <a:avLst/>
          </a:prstGeom>
          <a:ln w="28575">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3145737" name="直接连接符 12"/>
          <p:cNvCxnSpPr>
            <a:cxnSpLocks/>
          </p:cNvCxnSpPr>
          <p:nvPr/>
        </p:nvCxnSpPr>
        <p:spPr>
          <a:xfrm flipH="1" flipV="1">
            <a:off x="9956800" y="2641600"/>
            <a:ext cx="25400" cy="2235775"/>
          </a:xfrm>
          <a:prstGeom prst="line">
            <a:avLst/>
          </a:prstGeom>
          <a:ln w="28575">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1048790" name="文本框 7"/>
          <p:cNvSpPr txBox="1"/>
          <p:nvPr/>
        </p:nvSpPr>
        <p:spPr>
          <a:xfrm>
            <a:off x="88900" y="5448590"/>
            <a:ext cx="11747500" cy="1158240"/>
          </a:xfrm>
          <a:prstGeom prst="rect">
            <a:avLst/>
          </a:prstGeom>
          <a:noFill/>
        </p:spPr>
        <p:txBody>
          <a:bodyPr wrap="square" rtlCol="0">
            <a:spAutoFit/>
          </a:bodyPr>
          <a:lstStyle/>
          <a:p>
            <a:pPr marL="342900" indent="-342900">
              <a:buFont typeface="Wingdings" panose="05000000000000000000" pitchFamily="2" charset="2"/>
              <a:buChar char="ü"/>
            </a:pPr>
            <a:r>
              <a:rPr lang="en-US" altLang="zh-CN" sz="2400" dirty="0" smtClean="0">
                <a:latin typeface="Comic Sans MS" panose="030F0702030302020204" pitchFamily="66" charset="0"/>
              </a:rPr>
              <a:t>Only </a:t>
            </a:r>
            <a:r>
              <a:rPr lang="en-US" altLang="zh-CN" sz="2400" dirty="0" smtClean="0">
                <a:solidFill>
                  <a:srgbClr val="FF0000"/>
                </a:solidFill>
                <a:latin typeface="Comic Sans MS" panose="030F0702030302020204" pitchFamily="66" charset="0"/>
              </a:rPr>
              <a:t>~ 25% </a:t>
            </a:r>
            <a:r>
              <a:rPr lang="en-US" altLang="zh-CN" sz="2400" dirty="0" smtClean="0">
                <a:latin typeface="Comic Sans MS" panose="030F0702030302020204" pitchFamily="66" charset="0"/>
              </a:rPr>
              <a:t>of the muon beam flux is needed!</a:t>
            </a:r>
          </a:p>
          <a:p>
            <a:pPr marL="342900" indent="-342900">
              <a:buFont typeface="Wingdings" panose="05000000000000000000" pitchFamily="2" charset="2"/>
              <a:buChar char="ü"/>
            </a:pPr>
            <a:r>
              <a:rPr lang="en-US" altLang="zh-CN" sz="2400" dirty="0" smtClean="0">
                <a:latin typeface="Comic Sans MS" panose="030F0702030302020204" pitchFamily="66" charset="0"/>
              </a:rPr>
              <a:t>We can change the arrangement of the detector rings to get </a:t>
            </a:r>
            <a:r>
              <a:rPr lang="en-US" altLang="zh-CN" sz="2400" dirty="0" smtClean="0">
                <a:solidFill>
                  <a:srgbClr val="FF0000"/>
                </a:solidFill>
                <a:latin typeface="Comic Sans MS" panose="030F0702030302020204" pitchFamily="66" charset="0"/>
              </a:rPr>
              <a:t>higher asymmetry</a:t>
            </a:r>
            <a:r>
              <a:rPr lang="en-US" altLang="zh-CN" sz="2400" dirty="0" smtClean="0">
                <a:latin typeface="Comic Sans MS" panose="030F0702030302020204" pitchFamily="66" charset="0"/>
              </a:rPr>
              <a:t> at the cost of losing beam flux.</a:t>
            </a:r>
            <a:endParaRPr lang="zh-CN" altLang="en-US" sz="2400" dirty="0">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87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4878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457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9718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9718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457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4879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10487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87" grpId="0"/>
      <p:bldP spid="1048788" grpId="0"/>
      <p:bldP spid="1048790" grpId="0"/>
      <p:bldP spid="1048790"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07" name="表格 1"/>
          <p:cNvGraphicFramePr>
            <a:graphicFrameLocks noGrp="1"/>
          </p:cNvGraphicFramePr>
          <p:nvPr/>
        </p:nvGraphicFramePr>
        <p:xfrm>
          <a:off x="6050044" y="2143814"/>
          <a:ext cx="5906251" cy="1752600"/>
        </p:xfrm>
        <a:graphic>
          <a:graphicData uri="http://schemas.openxmlformats.org/drawingml/2006/table">
            <a:tbl>
              <a:tblPr firstRow="1" bandRow="1">
                <a:tableStyleId>{5C22544A-7EE6-4342-B048-85BDC9FD1C3A}</a:tableStyleId>
              </a:tblPr>
              <a:tblGrid>
                <a:gridCol w="2709333"/>
                <a:gridCol w="1355418"/>
                <a:gridCol w="1841500"/>
              </a:tblGrid>
              <a:tr h="370840">
                <a:tc>
                  <a:txBody>
                    <a:bodyPr/>
                    <a:lstStyle/>
                    <a:p>
                      <a:pPr algn="ctr"/>
                      <a:endParaRPr lang="zh-CN" altLang="en-US" dirty="0"/>
                    </a:p>
                  </a:txBody>
                  <a:tcPr/>
                </a:tc>
                <a:tc>
                  <a:txBody>
                    <a:bodyPr/>
                    <a:lstStyle/>
                    <a:p>
                      <a:pPr algn="ctr"/>
                      <a:r>
                        <a:rPr lang="en-US" altLang="zh-CN" dirty="0" smtClean="0"/>
                        <a:t>1</a:t>
                      </a:r>
                      <a:endParaRPr lang="zh-CN" altLang="en-US" dirty="0"/>
                    </a:p>
                  </a:txBody>
                  <a:tcPr/>
                </a:tc>
                <a:tc>
                  <a:txBody>
                    <a:bodyPr/>
                    <a:lstStyle/>
                    <a:p>
                      <a:pPr algn="ctr"/>
                      <a:r>
                        <a:rPr lang="en-US" altLang="zh-CN" baseline="0" dirty="0" smtClean="0"/>
                        <a:t>2</a:t>
                      </a:r>
                      <a:endParaRPr lang="zh-CN" altLang="en-US" dirty="0"/>
                    </a:p>
                  </a:txBody>
                  <a:tcPr/>
                </a:tc>
              </a:tr>
              <a:tr h="370840">
                <a:tc>
                  <a:txBody>
                    <a:bodyPr/>
                    <a:lstStyle/>
                    <a:p>
                      <a:pPr algn="ctr"/>
                      <a:r>
                        <a:rPr lang="en-US" altLang="zh-CN" dirty="0" smtClean="0"/>
                        <a:t>Radius (mm)</a:t>
                      </a:r>
                      <a:endParaRPr lang="zh-CN" altLang="en-US" dirty="0"/>
                    </a:p>
                  </a:txBody>
                  <a:tcPr/>
                </a:tc>
                <a:tc>
                  <a:txBody>
                    <a:bodyPr/>
                    <a:lstStyle/>
                    <a:p>
                      <a:pPr algn="ctr"/>
                      <a:r>
                        <a:rPr lang="en-US" altLang="zh-CN" dirty="0" smtClean="0"/>
                        <a:t>90</a:t>
                      </a:r>
                      <a:endParaRPr lang="zh-CN" altLang="en-US" dirty="0"/>
                    </a:p>
                  </a:txBody>
                  <a:tcPr/>
                </a:tc>
                <a:tc>
                  <a:txBody>
                    <a:bodyPr/>
                    <a:lstStyle/>
                    <a:p>
                      <a:pPr algn="ctr"/>
                      <a:r>
                        <a:rPr lang="en-US" altLang="zh-CN" dirty="0" smtClean="0"/>
                        <a:t>150</a:t>
                      </a:r>
                      <a:endParaRPr lang="zh-CN" altLang="en-US" dirty="0"/>
                    </a:p>
                  </a:txBody>
                  <a:tcPr/>
                </a:tc>
              </a:tr>
              <a:tr h="370840">
                <a:tc>
                  <a:txBody>
                    <a:bodyPr/>
                    <a:lstStyle/>
                    <a:p>
                      <a:pPr algn="ctr"/>
                      <a:r>
                        <a:rPr lang="en-US" altLang="zh-CN" dirty="0" smtClean="0"/>
                        <a:t>Scintillator</a:t>
                      </a:r>
                      <a:r>
                        <a:rPr lang="en-US" altLang="zh-CN" baseline="0" dirty="0" smtClean="0"/>
                        <a:t> length (mm)</a:t>
                      </a:r>
                      <a:endParaRPr lang="zh-CN" altLang="en-US" dirty="0"/>
                    </a:p>
                  </a:txBody>
                  <a:tcPr/>
                </a:tc>
                <a:tc>
                  <a:txBody>
                    <a:bodyPr/>
                    <a:lstStyle/>
                    <a:p>
                      <a:pPr algn="ctr"/>
                      <a:r>
                        <a:rPr lang="en-US" altLang="zh-CN" dirty="0" smtClean="0"/>
                        <a:t>10</a:t>
                      </a:r>
                      <a:endParaRPr lang="zh-CN" altLang="en-US" dirty="0"/>
                    </a:p>
                  </a:txBody>
                  <a:tcPr/>
                </a:tc>
                <a:tc>
                  <a:txBody>
                    <a:bodyPr/>
                    <a:lstStyle/>
                    <a:p>
                      <a:pPr algn="ctr"/>
                      <a:r>
                        <a:rPr lang="en-US" altLang="zh-CN" dirty="0" smtClean="0"/>
                        <a:t>10</a:t>
                      </a:r>
                      <a:endParaRPr lang="zh-CN" altLang="en-US" dirty="0"/>
                    </a:p>
                  </a:txBody>
                  <a:tcPr/>
                </a:tc>
              </a:tr>
              <a:tr h="370840">
                <a:tc>
                  <a:txBody>
                    <a:bodyPr/>
                    <a:lstStyle/>
                    <a:p>
                      <a:pPr algn="ctr"/>
                      <a:r>
                        <a:rPr lang="en-US" altLang="zh-CN" dirty="0" smtClean="0"/>
                        <a:t>Number</a:t>
                      </a:r>
                      <a:r>
                        <a:rPr lang="en-US" altLang="zh-CN" baseline="0" dirty="0" smtClean="0"/>
                        <a:t> of segments</a:t>
                      </a:r>
                      <a:endParaRPr lang="zh-CN" altLang="en-US" dirty="0"/>
                    </a:p>
                  </a:txBody>
                  <a:tcPr/>
                </a:tc>
                <a:tc>
                  <a:txBody>
                    <a:bodyPr/>
                    <a:lstStyle/>
                    <a:p>
                      <a:pPr algn="ctr"/>
                      <a:r>
                        <a:rPr lang="en-US" altLang="zh-CN" dirty="0" smtClean="0"/>
                        <a:t>32 / bank</a:t>
                      </a:r>
                      <a:endParaRPr lang="zh-CN" altLang="en-US" dirty="0"/>
                    </a:p>
                  </a:txBody>
                  <a:tcPr/>
                </a:tc>
                <a:tc>
                  <a:txBody>
                    <a:bodyPr/>
                    <a:lstStyle/>
                    <a:p>
                      <a:pPr algn="ctr"/>
                      <a:r>
                        <a:rPr lang="en-US" altLang="zh-CN" dirty="0" smtClean="0"/>
                        <a:t>64 / bank</a:t>
                      </a:r>
                      <a:endParaRPr lang="zh-CN" altLang="en-US" dirty="0"/>
                    </a:p>
                  </a:txBody>
                  <a:tcPr/>
                </a:tc>
              </a:tr>
            </a:tbl>
          </a:graphicData>
        </a:graphic>
      </p:graphicFrame>
      <p:pic>
        <p:nvPicPr>
          <p:cNvPr id="2097185" name="图片 10"/>
          <p:cNvPicPr>
            <a:picLocks noChangeAspect="1"/>
          </p:cNvPicPr>
          <p:nvPr/>
        </p:nvPicPr>
        <p:blipFill>
          <a:blip r:embed="rId3"/>
          <a:stretch>
            <a:fillRect/>
          </a:stretch>
        </p:blipFill>
        <p:spPr>
          <a:xfrm>
            <a:off x="320357" y="1410507"/>
            <a:ext cx="5933264" cy="3708290"/>
          </a:xfrm>
          <a:prstGeom prst="rect">
            <a:avLst/>
          </a:prstGeom>
        </p:spPr>
      </p:pic>
      <p:sp>
        <p:nvSpPr>
          <p:cNvPr id="1048794" name="灯片编号占位符 14"/>
          <p:cNvSpPr>
            <a:spLocks noGrp="1"/>
          </p:cNvSpPr>
          <p:nvPr>
            <p:ph type="sldNum" sz="quarter" idx="12"/>
          </p:nvPr>
        </p:nvSpPr>
        <p:spPr/>
        <p:txBody>
          <a:bodyPr/>
          <a:lstStyle/>
          <a:p>
            <a:fld id="{51D91E7F-84B6-4064-9D4E-CC7D244BCA04}" type="slidenum">
              <a:rPr lang="zh-CN" altLang="en-US" smtClean="0"/>
              <a:t>16</a:t>
            </a:fld>
            <a:endParaRPr lang="zh-CN" altLang="en-US" dirty="0"/>
          </a:p>
        </p:txBody>
      </p:sp>
      <p:sp>
        <p:nvSpPr>
          <p:cNvPr id="1048795" name="文本框 9"/>
          <p:cNvSpPr txBox="1"/>
          <p:nvPr/>
        </p:nvSpPr>
        <p:spPr>
          <a:xfrm>
            <a:off x="695324" y="-25464"/>
            <a:ext cx="11687176" cy="1285240"/>
          </a:xfrm>
          <a:prstGeom prst="rect">
            <a:avLst/>
          </a:prstGeom>
          <a:noFill/>
        </p:spPr>
        <p:txBody>
          <a:bodyPr wrap="square" rtlCol="0">
            <a:spAutoFit/>
          </a:bodyPr>
          <a:lstStyle/>
          <a:p>
            <a:r>
              <a:rPr lang="en-US" altLang="zh-CN" sz="3600" b="1" dirty="0" smtClean="0"/>
              <a:t>2</a:t>
            </a:r>
            <a:r>
              <a:rPr lang="en-US" altLang="zh-CN" sz="4400" b="1" dirty="0" smtClean="0"/>
              <a:t> </a:t>
            </a:r>
            <a:r>
              <a:rPr lang="en-US" altLang="zh-CN" sz="3600" b="1" dirty="0">
                <a:latin typeface="Times New Roman" panose="02020603050405020304" pitchFamily="18" charset="0"/>
                <a:cs typeface="Times New Roman" panose="02020603050405020304" pitchFamily="18" charset="0"/>
              </a:rPr>
              <a:t>Designing and optimizing the Baby-</a:t>
            </a:r>
            <a:r>
              <a:rPr lang="en-US" altLang="zh-CN" sz="3600" b="1" dirty="0" err="1">
                <a:latin typeface="Times New Roman" panose="02020603050405020304" pitchFamily="18" charset="0"/>
                <a:cs typeface="Times New Roman" panose="02020603050405020304" pitchFamily="18" charset="0"/>
              </a:rPr>
              <a:t>muSR</a:t>
            </a:r>
            <a:r>
              <a:rPr lang="en-US" altLang="zh-CN" sz="3600" b="1" dirty="0">
                <a:latin typeface="Times New Roman" panose="02020603050405020304" pitchFamily="18" charset="0"/>
                <a:cs typeface="Times New Roman" panose="02020603050405020304" pitchFamily="18" charset="0"/>
              </a:rPr>
              <a:t> </a:t>
            </a:r>
            <a:r>
              <a:rPr lang="en-US" altLang="zh-CN" sz="3600" b="1" dirty="0" smtClean="0">
                <a:latin typeface="Times New Roman" panose="02020603050405020304" pitchFamily="18" charset="0"/>
                <a:cs typeface="Times New Roman" panose="02020603050405020304" pitchFamily="18" charset="0"/>
              </a:rPr>
              <a:t>spectrometer</a:t>
            </a:r>
            <a:endParaRPr lang="zh-CN" altLang="en-US" sz="3600" b="1" dirty="0">
              <a:latin typeface="Times New Roman" panose="02020603050405020304" pitchFamily="18" charset="0"/>
              <a:cs typeface="Times New Roman" panose="02020603050405020304" pitchFamily="18" charset="0"/>
            </a:endParaRPr>
          </a:p>
        </p:txBody>
      </p:sp>
      <p:sp>
        <p:nvSpPr>
          <p:cNvPr id="1048796" name="文本框 6"/>
          <p:cNvSpPr txBox="1"/>
          <p:nvPr/>
        </p:nvSpPr>
        <p:spPr>
          <a:xfrm>
            <a:off x="1" y="887287"/>
            <a:ext cx="3733800" cy="523220"/>
          </a:xfrm>
          <a:prstGeom prst="rect">
            <a:avLst/>
          </a:prstGeom>
          <a:noFill/>
        </p:spPr>
        <p:txBody>
          <a:bodyPr wrap="square" rtlCol="0">
            <a:spAutoFit/>
          </a:bodyPr>
          <a:lstStyle/>
          <a:p>
            <a:r>
              <a:rPr lang="en-US" altLang="zh-CN" sz="2800" dirty="0" smtClean="0">
                <a:solidFill>
                  <a:srgbClr val="FF0000"/>
                </a:solidFill>
              </a:rPr>
              <a:t>Two-ring structure</a:t>
            </a:r>
            <a:endParaRPr lang="zh-CN" altLang="en-US" sz="2800" dirty="0">
              <a:solidFill>
                <a:srgbClr val="FF0000"/>
              </a:solidFill>
            </a:endParaRPr>
          </a:p>
        </p:txBody>
      </p:sp>
      <p:sp>
        <p:nvSpPr>
          <p:cNvPr id="1048797" name="文本框 13"/>
          <p:cNvSpPr txBox="1"/>
          <p:nvPr/>
        </p:nvSpPr>
        <p:spPr>
          <a:xfrm>
            <a:off x="5067301" y="887287"/>
            <a:ext cx="3733800" cy="523220"/>
          </a:xfrm>
          <a:prstGeom prst="rect">
            <a:avLst/>
          </a:prstGeom>
          <a:noFill/>
        </p:spPr>
        <p:txBody>
          <a:bodyPr wrap="square" rtlCol="0">
            <a:spAutoFit/>
          </a:bodyPr>
          <a:lstStyle/>
          <a:p>
            <a:r>
              <a:rPr lang="en-US" altLang="zh-CN" sz="2800" dirty="0" smtClean="0">
                <a:solidFill>
                  <a:srgbClr val="FF0000"/>
                </a:solidFill>
              </a:rPr>
              <a:t>Four-ring structure</a:t>
            </a:r>
            <a:endParaRPr lang="zh-CN" altLang="en-US" sz="2800" dirty="0">
              <a:solidFill>
                <a:srgbClr val="FF0000"/>
              </a:solidFill>
            </a:endParaRPr>
          </a:p>
        </p:txBody>
      </p:sp>
      <p:cxnSp>
        <p:nvCxnSpPr>
          <p:cNvPr id="3145738" name="直接箭头连接符 4"/>
          <p:cNvCxnSpPr>
            <a:cxnSpLocks/>
            <a:stCxn id="1048796" idx="3"/>
          </p:cNvCxnSpPr>
          <p:nvPr/>
        </p:nvCxnSpPr>
        <p:spPr>
          <a:xfrm>
            <a:off x="3733801" y="1148897"/>
            <a:ext cx="1155699"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2097186" name="图片 8"/>
          <p:cNvPicPr>
            <a:picLocks noChangeAspect="1"/>
          </p:cNvPicPr>
          <p:nvPr/>
        </p:nvPicPr>
        <p:blipFill>
          <a:blip r:embed="rId4" cstate="print"/>
          <a:stretch>
            <a:fillRect/>
          </a:stretch>
        </p:blipFill>
        <p:spPr>
          <a:xfrm>
            <a:off x="507998" y="1616555"/>
            <a:ext cx="4787151" cy="3616958"/>
          </a:xfrm>
          <a:prstGeom prst="rect">
            <a:avLst/>
          </a:prstGeom>
        </p:spPr>
      </p:pic>
      <p:pic>
        <p:nvPicPr>
          <p:cNvPr id="2097187" name="图片 15"/>
          <p:cNvPicPr>
            <a:picLocks noChangeAspect="1"/>
          </p:cNvPicPr>
          <p:nvPr/>
        </p:nvPicPr>
        <p:blipFill>
          <a:blip r:embed="rId5" cstate="print"/>
          <a:stretch>
            <a:fillRect/>
          </a:stretch>
        </p:blipFill>
        <p:spPr>
          <a:xfrm>
            <a:off x="6024644" y="1619140"/>
            <a:ext cx="4776706" cy="3611788"/>
          </a:xfrm>
          <a:prstGeom prst="rect">
            <a:avLst/>
          </a:prstGeom>
        </p:spPr>
      </p:pic>
      <p:sp>
        <p:nvSpPr>
          <p:cNvPr id="1048798" name="文本框 16"/>
          <p:cNvSpPr txBox="1"/>
          <p:nvPr/>
        </p:nvSpPr>
        <p:spPr>
          <a:xfrm>
            <a:off x="279398" y="5296251"/>
            <a:ext cx="11036302" cy="1513840"/>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400" dirty="0" smtClean="0">
                <a:latin typeface="Comic Sans MS" panose="030F0702030302020204" pitchFamily="66" charset="0"/>
              </a:rPr>
              <a:t>Both ZF and TF conditions have same tendency in asymmetry.</a:t>
            </a:r>
          </a:p>
          <a:p>
            <a:pPr marL="342900" indent="-342900">
              <a:buFont typeface="Wingdings" panose="05000000000000000000" pitchFamily="2" charset="2"/>
              <a:buChar char="Ø"/>
            </a:pPr>
            <a:r>
              <a:rPr lang="en-US" altLang="zh-CN" sz="2400" dirty="0" smtClean="0">
                <a:latin typeface="Comic Sans MS" panose="030F0702030302020204" pitchFamily="66" charset="0"/>
              </a:rPr>
              <a:t>Detector ring with small radius reaches high asymmetry much quickly.</a:t>
            </a:r>
          </a:p>
          <a:p>
            <a:pPr marL="342900" indent="-342900">
              <a:buFont typeface="Wingdings" panose="05000000000000000000" pitchFamily="2" charset="2"/>
              <a:buChar char="Ø"/>
            </a:pPr>
            <a:r>
              <a:rPr lang="en-US" altLang="zh-CN" sz="2400" dirty="0" smtClean="0">
                <a:latin typeface="Comic Sans MS" panose="030F0702030302020204" pitchFamily="66" charset="0"/>
              </a:rPr>
              <a:t>For the radius = 90 mm, when the location is over 150 mm, the asymmetry shows small change.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71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430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097185"/>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419430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9718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9718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487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9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8" name="图片 3"/>
          <p:cNvPicPr>
            <a:picLocks noChangeAspect="1"/>
          </p:cNvPicPr>
          <p:nvPr/>
        </p:nvPicPr>
        <p:blipFill>
          <a:blip r:embed="rId3"/>
          <a:stretch>
            <a:fillRect/>
          </a:stretch>
        </p:blipFill>
        <p:spPr>
          <a:xfrm>
            <a:off x="6384926" y="1553818"/>
            <a:ext cx="5064124" cy="3755642"/>
          </a:xfrm>
          <a:prstGeom prst="rect">
            <a:avLst/>
          </a:prstGeom>
        </p:spPr>
      </p:pic>
      <p:sp>
        <p:nvSpPr>
          <p:cNvPr id="1048802" name="灯片编号占位符 14"/>
          <p:cNvSpPr>
            <a:spLocks noGrp="1"/>
          </p:cNvSpPr>
          <p:nvPr>
            <p:ph type="sldNum" sz="quarter" idx="12"/>
          </p:nvPr>
        </p:nvSpPr>
        <p:spPr/>
        <p:txBody>
          <a:bodyPr/>
          <a:lstStyle/>
          <a:p>
            <a:fld id="{51D91E7F-84B6-4064-9D4E-CC7D244BCA04}" type="slidenum">
              <a:rPr lang="zh-CN" altLang="en-US" smtClean="0"/>
              <a:t>17</a:t>
            </a:fld>
            <a:endParaRPr lang="zh-CN" altLang="en-US" dirty="0"/>
          </a:p>
        </p:txBody>
      </p:sp>
      <p:sp>
        <p:nvSpPr>
          <p:cNvPr id="1048803" name="文本框 9"/>
          <p:cNvSpPr txBox="1"/>
          <p:nvPr/>
        </p:nvSpPr>
        <p:spPr>
          <a:xfrm>
            <a:off x="695324" y="-25464"/>
            <a:ext cx="11687176" cy="1285240"/>
          </a:xfrm>
          <a:prstGeom prst="rect">
            <a:avLst/>
          </a:prstGeom>
          <a:noFill/>
        </p:spPr>
        <p:txBody>
          <a:bodyPr wrap="square" rtlCol="0">
            <a:spAutoFit/>
          </a:bodyPr>
          <a:lstStyle/>
          <a:p>
            <a:r>
              <a:rPr lang="en-US" altLang="zh-CN" sz="3600" b="1" dirty="0" smtClean="0"/>
              <a:t>2</a:t>
            </a:r>
            <a:r>
              <a:rPr lang="en-US" altLang="zh-CN" sz="4400" b="1" dirty="0" smtClean="0"/>
              <a:t> </a:t>
            </a:r>
            <a:r>
              <a:rPr lang="en-US" altLang="zh-CN" sz="3600" b="1" dirty="0">
                <a:latin typeface="Times New Roman" panose="02020603050405020304" pitchFamily="18" charset="0"/>
                <a:cs typeface="Times New Roman" panose="02020603050405020304" pitchFamily="18" charset="0"/>
              </a:rPr>
              <a:t>Designing and optimizing the Baby-</a:t>
            </a:r>
            <a:r>
              <a:rPr lang="en-US" altLang="zh-CN" sz="3600" b="1" dirty="0" err="1">
                <a:latin typeface="Times New Roman" panose="02020603050405020304" pitchFamily="18" charset="0"/>
                <a:cs typeface="Times New Roman" panose="02020603050405020304" pitchFamily="18" charset="0"/>
              </a:rPr>
              <a:t>muSR</a:t>
            </a:r>
            <a:r>
              <a:rPr lang="en-US" altLang="zh-CN" sz="3600" b="1" dirty="0">
                <a:latin typeface="Times New Roman" panose="02020603050405020304" pitchFamily="18" charset="0"/>
                <a:cs typeface="Times New Roman" panose="02020603050405020304" pitchFamily="18" charset="0"/>
              </a:rPr>
              <a:t> </a:t>
            </a:r>
            <a:r>
              <a:rPr lang="en-US" altLang="zh-CN" sz="3600" b="1" dirty="0" smtClean="0">
                <a:latin typeface="Times New Roman" panose="02020603050405020304" pitchFamily="18" charset="0"/>
                <a:cs typeface="Times New Roman" panose="02020603050405020304" pitchFamily="18" charset="0"/>
              </a:rPr>
              <a:t>spectrometer</a:t>
            </a:r>
            <a:endParaRPr lang="zh-CN" altLang="en-US" sz="3600" b="1" dirty="0">
              <a:latin typeface="Times New Roman" panose="02020603050405020304" pitchFamily="18" charset="0"/>
              <a:cs typeface="Times New Roman" panose="02020603050405020304" pitchFamily="18" charset="0"/>
            </a:endParaRPr>
          </a:p>
        </p:txBody>
      </p:sp>
      <p:sp>
        <p:nvSpPr>
          <p:cNvPr id="1048804" name="文本框 6"/>
          <p:cNvSpPr txBox="1"/>
          <p:nvPr/>
        </p:nvSpPr>
        <p:spPr>
          <a:xfrm>
            <a:off x="1765301" y="887287"/>
            <a:ext cx="3733800" cy="523220"/>
          </a:xfrm>
          <a:prstGeom prst="rect">
            <a:avLst/>
          </a:prstGeom>
          <a:noFill/>
        </p:spPr>
        <p:txBody>
          <a:bodyPr wrap="square" rtlCol="0">
            <a:spAutoFit/>
          </a:bodyPr>
          <a:lstStyle/>
          <a:p>
            <a:pPr algn="ctr"/>
            <a:r>
              <a:rPr lang="en-US" altLang="zh-CN" sz="2800" dirty="0" smtClean="0">
                <a:solidFill>
                  <a:srgbClr val="FF0000"/>
                </a:solidFill>
              </a:rPr>
              <a:t>Two-ring structure</a:t>
            </a:r>
            <a:endParaRPr lang="zh-CN" altLang="en-US" sz="2800" dirty="0">
              <a:solidFill>
                <a:srgbClr val="FF0000"/>
              </a:solidFill>
            </a:endParaRPr>
          </a:p>
        </p:txBody>
      </p:sp>
      <p:sp>
        <p:nvSpPr>
          <p:cNvPr id="1048805" name="文本框 13"/>
          <p:cNvSpPr txBox="1"/>
          <p:nvPr/>
        </p:nvSpPr>
        <p:spPr>
          <a:xfrm>
            <a:off x="7097236" y="917508"/>
            <a:ext cx="3733800" cy="523220"/>
          </a:xfrm>
          <a:prstGeom prst="rect">
            <a:avLst/>
          </a:prstGeom>
          <a:noFill/>
        </p:spPr>
        <p:txBody>
          <a:bodyPr wrap="square" rtlCol="0">
            <a:spAutoFit/>
          </a:bodyPr>
          <a:lstStyle/>
          <a:p>
            <a:pPr algn="ctr"/>
            <a:r>
              <a:rPr lang="en-US" altLang="zh-CN" sz="2800" dirty="0" smtClean="0">
                <a:solidFill>
                  <a:srgbClr val="FF0000"/>
                </a:solidFill>
              </a:rPr>
              <a:t>Four-ring structure</a:t>
            </a:r>
            <a:endParaRPr lang="zh-CN" altLang="en-US" sz="2800" dirty="0">
              <a:solidFill>
                <a:srgbClr val="FF0000"/>
              </a:solidFill>
            </a:endParaRPr>
          </a:p>
        </p:txBody>
      </p:sp>
      <p:cxnSp>
        <p:nvCxnSpPr>
          <p:cNvPr id="3145739" name="直接箭头连接符 4"/>
          <p:cNvCxnSpPr>
            <a:cxnSpLocks/>
          </p:cNvCxnSpPr>
          <p:nvPr/>
        </p:nvCxnSpPr>
        <p:spPr>
          <a:xfrm>
            <a:off x="5676902" y="1148897"/>
            <a:ext cx="1155699"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2097189" name="图片 10"/>
          <p:cNvPicPr>
            <a:picLocks noChangeAspect="1"/>
          </p:cNvPicPr>
          <p:nvPr/>
        </p:nvPicPr>
        <p:blipFill>
          <a:blip r:embed="rId4"/>
          <a:stretch>
            <a:fillRect/>
          </a:stretch>
        </p:blipFill>
        <p:spPr>
          <a:xfrm>
            <a:off x="225590" y="1815426"/>
            <a:ext cx="5159211" cy="3505873"/>
          </a:xfrm>
          <a:prstGeom prst="rect">
            <a:avLst/>
          </a:prstGeom>
        </p:spPr>
      </p:pic>
      <p:sp>
        <p:nvSpPr>
          <p:cNvPr id="1048806" name="文本框 1"/>
          <p:cNvSpPr txBox="1"/>
          <p:nvPr/>
        </p:nvSpPr>
        <p:spPr>
          <a:xfrm>
            <a:off x="2182525" y="5526886"/>
            <a:ext cx="2899351" cy="802640"/>
          </a:xfrm>
          <a:prstGeom prst="rect">
            <a:avLst/>
          </a:prstGeom>
          <a:noFill/>
        </p:spPr>
        <p:txBody>
          <a:bodyPr wrap="square" rtlCol="0">
            <a:spAutoFit/>
          </a:bodyPr>
          <a:lstStyle/>
          <a:p>
            <a:r>
              <a:rPr lang="en-US" altLang="zh-CN" sz="2400" dirty="0" smtClean="0">
                <a:latin typeface="Comic Sans MS" panose="030F0702030302020204" pitchFamily="66" charset="0"/>
              </a:rPr>
              <a:t>Radius: 150 mm</a:t>
            </a:r>
          </a:p>
          <a:p>
            <a:r>
              <a:rPr lang="en-US" altLang="zh-CN" sz="2400" dirty="0" smtClean="0">
                <a:latin typeface="Comic Sans MS" panose="030F0702030302020204" pitchFamily="66" charset="0"/>
              </a:rPr>
              <a:t>Length: </a:t>
            </a:r>
            <a:r>
              <a:rPr lang="en-US" altLang="zh-CN" sz="2400" dirty="0" smtClean="0">
                <a:latin typeface="Comic Sans MS" panose="030F0702030302020204" pitchFamily="66" charset="0"/>
                <a:sym typeface="Symbol" panose="05050102010706020507" pitchFamily="18" charset="2"/>
              </a:rPr>
              <a:t>175 mm</a:t>
            </a:r>
            <a:endParaRPr lang="en-US" altLang="zh-CN" sz="2400" dirty="0">
              <a:latin typeface="Comic Sans MS" panose="030F0702030302020204" pitchFamily="66" charset="0"/>
              <a:sym typeface="Symbol" panose="05050102010706020507" pitchFamily="18" charset="2"/>
            </a:endParaRPr>
          </a:p>
        </p:txBody>
      </p:sp>
      <p:sp>
        <p:nvSpPr>
          <p:cNvPr id="1048807" name="燕尾形箭头 2"/>
          <p:cNvSpPr/>
          <p:nvPr/>
        </p:nvSpPr>
        <p:spPr>
          <a:xfrm>
            <a:off x="5499101" y="2994537"/>
            <a:ext cx="1790700" cy="469558"/>
          </a:xfrm>
          <a:prstGeom prst="notched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08" name="文本框 17"/>
          <p:cNvSpPr txBox="1"/>
          <p:nvPr/>
        </p:nvSpPr>
        <p:spPr>
          <a:xfrm>
            <a:off x="6172200" y="5526887"/>
            <a:ext cx="5803901" cy="802640"/>
          </a:xfrm>
          <a:prstGeom prst="rect">
            <a:avLst/>
          </a:prstGeom>
          <a:noFill/>
        </p:spPr>
        <p:txBody>
          <a:bodyPr wrap="square" rtlCol="0">
            <a:spAutoFit/>
          </a:bodyPr>
          <a:lstStyle/>
          <a:p>
            <a:r>
              <a:rPr lang="en-US" altLang="zh-CN" sz="2400" dirty="0" smtClean="0">
                <a:latin typeface="Comic Sans MS" panose="030F0702030302020204" pitchFamily="66" charset="0"/>
              </a:rPr>
              <a:t>Radius:  95 mm (inner), 90 mm (outer)</a:t>
            </a:r>
          </a:p>
          <a:p>
            <a:r>
              <a:rPr lang="en-US" altLang="zh-CN" sz="2400" dirty="0" smtClean="0">
                <a:latin typeface="Comic Sans MS" panose="030F0702030302020204" pitchFamily="66" charset="0"/>
              </a:rPr>
              <a:t>Length: 40 mm (inner) </a:t>
            </a:r>
            <a:r>
              <a:rPr lang="en-US" altLang="zh-CN" sz="2400" dirty="0" smtClean="0">
                <a:latin typeface="Comic Sans MS" panose="030F0702030302020204" pitchFamily="66" charset="0"/>
                <a:sym typeface="Symbol" panose="05050102010706020507" pitchFamily="18" charset="2"/>
              </a:rPr>
              <a:t>100 mm (outer)</a:t>
            </a:r>
            <a:endParaRPr lang="en-US" altLang="zh-CN" sz="2400" dirty="0">
              <a:latin typeface="Comic Sans MS" panose="030F0702030302020204" pitchFamily="66" charset="0"/>
              <a:sym typeface="Symbol" panose="05050102010706020507"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71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4880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4880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9718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488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06" grpId="0"/>
      <p:bldP spid="1048807" grpId="0" animBg="1"/>
      <p:bldP spid="104880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2" name="灯片编号占位符 14"/>
          <p:cNvSpPr>
            <a:spLocks noGrp="1"/>
          </p:cNvSpPr>
          <p:nvPr>
            <p:ph type="sldNum" sz="quarter" idx="12"/>
          </p:nvPr>
        </p:nvSpPr>
        <p:spPr/>
        <p:txBody>
          <a:bodyPr/>
          <a:lstStyle/>
          <a:p>
            <a:fld id="{51D91E7F-84B6-4064-9D4E-CC7D244BCA04}" type="slidenum">
              <a:rPr lang="zh-CN" altLang="en-US" smtClean="0"/>
              <a:t>18</a:t>
            </a:fld>
            <a:endParaRPr lang="zh-CN" altLang="en-US" dirty="0"/>
          </a:p>
        </p:txBody>
      </p:sp>
      <p:sp>
        <p:nvSpPr>
          <p:cNvPr id="1048813" name="文本框 9"/>
          <p:cNvSpPr txBox="1"/>
          <p:nvPr/>
        </p:nvSpPr>
        <p:spPr>
          <a:xfrm>
            <a:off x="695324" y="-25464"/>
            <a:ext cx="11687176" cy="1285240"/>
          </a:xfrm>
          <a:prstGeom prst="rect">
            <a:avLst/>
          </a:prstGeom>
          <a:noFill/>
        </p:spPr>
        <p:txBody>
          <a:bodyPr wrap="square" rtlCol="0">
            <a:spAutoFit/>
          </a:bodyPr>
          <a:lstStyle/>
          <a:p>
            <a:r>
              <a:rPr lang="en-US" altLang="zh-CN" sz="3600" b="1" dirty="0" smtClean="0"/>
              <a:t>2</a:t>
            </a:r>
            <a:r>
              <a:rPr lang="en-US" altLang="zh-CN" sz="4400" b="1" dirty="0" smtClean="0"/>
              <a:t> </a:t>
            </a:r>
            <a:r>
              <a:rPr lang="en-US" altLang="zh-CN" sz="3600" b="1" dirty="0">
                <a:latin typeface="Times New Roman" panose="02020603050405020304" pitchFamily="18" charset="0"/>
                <a:cs typeface="Times New Roman" panose="02020603050405020304" pitchFamily="18" charset="0"/>
              </a:rPr>
              <a:t>Designing and optimizing the Baby-</a:t>
            </a:r>
            <a:r>
              <a:rPr lang="en-US" altLang="zh-CN" sz="3600" b="1" dirty="0" err="1">
                <a:latin typeface="Times New Roman" panose="02020603050405020304" pitchFamily="18" charset="0"/>
                <a:cs typeface="Times New Roman" panose="02020603050405020304" pitchFamily="18" charset="0"/>
              </a:rPr>
              <a:t>muSR</a:t>
            </a:r>
            <a:r>
              <a:rPr lang="en-US" altLang="zh-CN" sz="3600" b="1" dirty="0">
                <a:latin typeface="Times New Roman" panose="02020603050405020304" pitchFamily="18" charset="0"/>
                <a:cs typeface="Times New Roman" panose="02020603050405020304" pitchFamily="18" charset="0"/>
              </a:rPr>
              <a:t> </a:t>
            </a:r>
            <a:r>
              <a:rPr lang="en-US" altLang="zh-CN" sz="3600" b="1" dirty="0" smtClean="0">
                <a:latin typeface="Times New Roman" panose="02020603050405020304" pitchFamily="18" charset="0"/>
                <a:cs typeface="Times New Roman" panose="02020603050405020304" pitchFamily="18" charset="0"/>
              </a:rPr>
              <a:t>spectrometer</a:t>
            </a:r>
            <a:endParaRPr lang="zh-CN" altLang="en-US" sz="3600" b="1" dirty="0">
              <a:latin typeface="Times New Roman" panose="02020603050405020304" pitchFamily="18" charset="0"/>
              <a:cs typeface="Times New Roman" panose="02020603050405020304" pitchFamily="18" charset="0"/>
            </a:endParaRPr>
          </a:p>
        </p:txBody>
      </p:sp>
      <p:sp>
        <p:nvSpPr>
          <p:cNvPr id="1048814" name="文本框 6"/>
          <p:cNvSpPr txBox="1"/>
          <p:nvPr/>
        </p:nvSpPr>
        <p:spPr>
          <a:xfrm>
            <a:off x="0" y="887287"/>
            <a:ext cx="10588491" cy="523220"/>
          </a:xfrm>
          <a:prstGeom prst="rect">
            <a:avLst/>
          </a:prstGeom>
          <a:noFill/>
        </p:spPr>
        <p:txBody>
          <a:bodyPr wrap="square" rtlCol="0">
            <a:spAutoFit/>
          </a:bodyPr>
          <a:lstStyle/>
          <a:p>
            <a:r>
              <a:rPr lang="en-US" altLang="zh-CN" sz="2800" dirty="0" smtClean="0">
                <a:solidFill>
                  <a:srgbClr val="FF0000"/>
                </a:solidFill>
              </a:rPr>
              <a:t>Four-ring structure:</a:t>
            </a:r>
            <a:endParaRPr lang="zh-CN" altLang="en-US" sz="2800" dirty="0">
              <a:solidFill>
                <a:srgbClr val="FF0000"/>
              </a:solidFill>
            </a:endParaRPr>
          </a:p>
        </p:txBody>
      </p:sp>
      <p:pic>
        <p:nvPicPr>
          <p:cNvPr id="2097190" name="图片 10"/>
          <p:cNvPicPr>
            <a:picLocks/>
          </p:cNvPicPr>
          <p:nvPr/>
        </p:nvPicPr>
        <p:blipFill>
          <a:blip r:embed="rId3" cstate="print"/>
          <a:stretch>
            <a:fillRect/>
          </a:stretch>
        </p:blipFill>
        <p:spPr bwMode="auto">
          <a:xfrm>
            <a:off x="590029" y="1664264"/>
            <a:ext cx="5059181" cy="3946449"/>
          </a:xfrm>
          <a:prstGeom prst="rect">
            <a:avLst/>
          </a:prstGeom>
          <a:noFill/>
          <a:ln>
            <a:noFill/>
          </a:ln>
        </p:spPr>
      </p:pic>
      <p:pic>
        <p:nvPicPr>
          <p:cNvPr id="2097191" name="图片 2"/>
          <p:cNvPicPr>
            <a:picLocks noChangeAspect="1"/>
          </p:cNvPicPr>
          <p:nvPr/>
        </p:nvPicPr>
        <p:blipFill>
          <a:blip r:embed="rId4"/>
          <a:stretch>
            <a:fillRect/>
          </a:stretch>
        </p:blipFill>
        <p:spPr>
          <a:xfrm>
            <a:off x="6461126" y="887287"/>
            <a:ext cx="5073650" cy="4043756"/>
          </a:xfrm>
          <a:prstGeom prst="rect">
            <a:avLst/>
          </a:prstGeom>
        </p:spPr>
      </p:pic>
      <p:pic>
        <p:nvPicPr>
          <p:cNvPr id="2097192" name="图片 4"/>
          <p:cNvPicPr>
            <a:picLocks noChangeAspect="1"/>
          </p:cNvPicPr>
          <p:nvPr/>
        </p:nvPicPr>
        <p:blipFill>
          <a:blip r:embed="rId5"/>
          <a:stretch>
            <a:fillRect/>
          </a:stretch>
        </p:blipFill>
        <p:spPr>
          <a:xfrm>
            <a:off x="8353425" y="4365813"/>
            <a:ext cx="2615832" cy="2222187"/>
          </a:xfrm>
          <a:prstGeom prst="rect">
            <a:avLst/>
          </a:prstGeom>
        </p:spPr>
      </p:pic>
      <p:sp>
        <p:nvSpPr>
          <p:cNvPr id="1048815" name="椭圆 5"/>
          <p:cNvSpPr/>
          <p:nvPr/>
        </p:nvSpPr>
        <p:spPr>
          <a:xfrm>
            <a:off x="8610600" y="2260600"/>
            <a:ext cx="698500" cy="6485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45740" name="直接箭头连接符 11"/>
          <p:cNvCxnSpPr>
            <a:cxnSpLocks/>
            <a:stCxn id="1048815" idx="4"/>
          </p:cNvCxnSpPr>
          <p:nvPr/>
        </p:nvCxnSpPr>
        <p:spPr>
          <a:xfrm>
            <a:off x="8959850" y="2909165"/>
            <a:ext cx="476250" cy="14566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48816" name="文本框 18"/>
          <p:cNvSpPr txBox="1"/>
          <p:nvPr/>
        </p:nvSpPr>
        <p:spPr>
          <a:xfrm>
            <a:off x="198254" y="5765530"/>
            <a:ext cx="7324725" cy="461665"/>
          </a:xfrm>
          <a:prstGeom prst="rect">
            <a:avLst/>
          </a:prstGeom>
          <a:noFill/>
        </p:spPr>
        <p:txBody>
          <a:bodyPr wrap="square" rtlCol="0">
            <a:spAutoFit/>
          </a:bodyPr>
          <a:lstStyle/>
          <a:p>
            <a:pPr algn="just"/>
            <a:r>
              <a:rPr lang="en-US" altLang="zh-CN" sz="2400" dirty="0" smtClean="0">
                <a:latin typeface="Comic Sans MS" panose="030F0702030302020204" pitchFamily="66" charset="0"/>
              </a:rPr>
              <a:t>Over 90% </a:t>
            </a:r>
            <a:r>
              <a:rPr lang="en-US" altLang="zh-CN" sz="2400" dirty="0" err="1" smtClean="0">
                <a:latin typeface="Comic Sans MS" panose="030F0702030302020204" pitchFamily="66" charset="0"/>
              </a:rPr>
              <a:t>muons</a:t>
            </a:r>
            <a:r>
              <a:rPr lang="en-US" altLang="zh-CN" sz="2400" dirty="0" smtClean="0">
                <a:latin typeface="Comic Sans MS" panose="030F0702030302020204" pitchFamily="66" charset="0"/>
              </a:rPr>
              <a:t> decay inside the sample. </a:t>
            </a:r>
            <a:endParaRPr lang="zh-CN" altLang="en-US" sz="2400" dirty="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0" name="灯片编号占位符 14"/>
          <p:cNvSpPr>
            <a:spLocks noGrp="1"/>
          </p:cNvSpPr>
          <p:nvPr>
            <p:ph type="sldNum" sz="quarter" idx="12"/>
          </p:nvPr>
        </p:nvSpPr>
        <p:spPr/>
        <p:txBody>
          <a:bodyPr/>
          <a:lstStyle/>
          <a:p>
            <a:fld id="{51D91E7F-84B6-4064-9D4E-CC7D244BCA04}" type="slidenum">
              <a:rPr lang="zh-CN" altLang="en-US" smtClean="0"/>
              <a:t>19</a:t>
            </a:fld>
            <a:endParaRPr lang="zh-CN" altLang="en-US" dirty="0"/>
          </a:p>
        </p:txBody>
      </p:sp>
      <p:sp>
        <p:nvSpPr>
          <p:cNvPr id="1048821" name="文本框 9"/>
          <p:cNvSpPr txBox="1"/>
          <p:nvPr/>
        </p:nvSpPr>
        <p:spPr>
          <a:xfrm>
            <a:off x="695324" y="-25464"/>
            <a:ext cx="11687176" cy="1285240"/>
          </a:xfrm>
          <a:prstGeom prst="rect">
            <a:avLst/>
          </a:prstGeom>
          <a:noFill/>
        </p:spPr>
        <p:txBody>
          <a:bodyPr wrap="square" rtlCol="0">
            <a:spAutoFit/>
          </a:bodyPr>
          <a:lstStyle/>
          <a:p>
            <a:pPr algn="just"/>
            <a:r>
              <a:rPr lang="en-US" altLang="zh-CN" sz="3600" b="1" dirty="0" smtClean="0"/>
              <a:t>2</a:t>
            </a:r>
            <a:r>
              <a:rPr lang="en-US" altLang="zh-CN" sz="4400" b="1" dirty="0" smtClean="0"/>
              <a:t> </a:t>
            </a:r>
            <a:r>
              <a:rPr lang="en-US" altLang="zh-CN" sz="3600" b="1" dirty="0">
                <a:latin typeface="Times New Roman" panose="02020603050405020304" pitchFamily="18" charset="0"/>
                <a:cs typeface="Times New Roman" panose="02020603050405020304" pitchFamily="18" charset="0"/>
              </a:rPr>
              <a:t>Designing and optimizing the Baby-</a:t>
            </a:r>
            <a:r>
              <a:rPr lang="en-US" altLang="zh-CN" sz="3600" b="1" dirty="0" err="1">
                <a:latin typeface="Times New Roman" panose="02020603050405020304" pitchFamily="18" charset="0"/>
                <a:cs typeface="Times New Roman" panose="02020603050405020304" pitchFamily="18" charset="0"/>
              </a:rPr>
              <a:t>muSR</a:t>
            </a:r>
            <a:r>
              <a:rPr lang="en-US" altLang="zh-CN" sz="3600" b="1" dirty="0">
                <a:latin typeface="Times New Roman" panose="02020603050405020304" pitchFamily="18" charset="0"/>
                <a:cs typeface="Times New Roman" panose="02020603050405020304" pitchFamily="18" charset="0"/>
              </a:rPr>
              <a:t> </a:t>
            </a:r>
            <a:r>
              <a:rPr lang="en-US" altLang="zh-CN" sz="3600" b="1" dirty="0" smtClean="0">
                <a:latin typeface="Times New Roman" panose="02020603050405020304" pitchFamily="18" charset="0"/>
                <a:cs typeface="Times New Roman" panose="02020603050405020304" pitchFamily="18" charset="0"/>
              </a:rPr>
              <a:t>spectrometer</a:t>
            </a:r>
            <a:endParaRPr lang="zh-CN" altLang="en-US" sz="3600" b="1" dirty="0">
              <a:latin typeface="Times New Roman" panose="02020603050405020304" pitchFamily="18" charset="0"/>
              <a:cs typeface="Times New Roman" panose="02020603050405020304" pitchFamily="18" charset="0"/>
            </a:endParaRPr>
          </a:p>
        </p:txBody>
      </p:sp>
      <p:sp>
        <p:nvSpPr>
          <p:cNvPr id="1048822" name="文本框 6"/>
          <p:cNvSpPr txBox="1"/>
          <p:nvPr/>
        </p:nvSpPr>
        <p:spPr>
          <a:xfrm>
            <a:off x="0" y="887287"/>
            <a:ext cx="10588491" cy="523220"/>
          </a:xfrm>
          <a:prstGeom prst="rect">
            <a:avLst/>
          </a:prstGeom>
          <a:noFill/>
        </p:spPr>
        <p:txBody>
          <a:bodyPr wrap="square" rtlCol="0">
            <a:spAutoFit/>
          </a:bodyPr>
          <a:lstStyle/>
          <a:p>
            <a:r>
              <a:rPr lang="en-US" altLang="zh-CN" sz="2800" dirty="0" smtClean="0">
                <a:solidFill>
                  <a:srgbClr val="FF0000"/>
                </a:solidFill>
              </a:rPr>
              <a:t>Four-ring structure:</a:t>
            </a:r>
            <a:endParaRPr lang="zh-CN" altLang="en-US" sz="2800" dirty="0">
              <a:solidFill>
                <a:srgbClr val="FF0000"/>
              </a:solidFill>
            </a:endParaRPr>
          </a:p>
        </p:txBody>
      </p:sp>
      <p:pic>
        <p:nvPicPr>
          <p:cNvPr id="2097193" name="图片 7"/>
          <p:cNvPicPr>
            <a:picLocks/>
          </p:cNvPicPr>
          <p:nvPr/>
        </p:nvPicPr>
        <p:blipFill>
          <a:blip r:embed="rId3" cstate="print"/>
          <a:stretch>
            <a:fillRect/>
          </a:stretch>
        </p:blipFill>
        <p:spPr>
          <a:xfrm>
            <a:off x="352425" y="1410507"/>
            <a:ext cx="5114925" cy="4076818"/>
          </a:xfrm>
          <a:prstGeom prst="rect">
            <a:avLst/>
          </a:prstGeom>
        </p:spPr>
      </p:pic>
      <p:pic>
        <p:nvPicPr>
          <p:cNvPr id="2097194" name="图片 8"/>
          <p:cNvPicPr>
            <a:picLocks/>
          </p:cNvPicPr>
          <p:nvPr/>
        </p:nvPicPr>
        <p:blipFill>
          <a:blip r:embed="rId4" cstate="print"/>
          <a:stretch>
            <a:fillRect/>
          </a:stretch>
        </p:blipFill>
        <p:spPr>
          <a:xfrm>
            <a:off x="5819775" y="1513013"/>
            <a:ext cx="5124450" cy="3871806"/>
          </a:xfrm>
          <a:prstGeom prst="rect">
            <a:avLst/>
          </a:prstGeom>
        </p:spPr>
      </p:pic>
      <p:sp>
        <p:nvSpPr>
          <p:cNvPr id="1048823" name="文本框 3"/>
          <p:cNvSpPr txBox="1"/>
          <p:nvPr/>
        </p:nvSpPr>
        <p:spPr>
          <a:xfrm>
            <a:off x="1314450" y="1704975"/>
            <a:ext cx="1181100" cy="523220"/>
          </a:xfrm>
          <a:prstGeom prst="rect">
            <a:avLst/>
          </a:prstGeom>
          <a:noFill/>
        </p:spPr>
        <p:txBody>
          <a:bodyPr wrap="square" rtlCol="0">
            <a:spAutoFit/>
          </a:bodyPr>
          <a:lstStyle/>
          <a:p>
            <a:r>
              <a:rPr lang="en-US" altLang="zh-CN" sz="2800" dirty="0" smtClean="0"/>
              <a:t>ZF</a:t>
            </a:r>
            <a:endParaRPr lang="zh-CN" altLang="en-US" sz="2800" dirty="0"/>
          </a:p>
        </p:txBody>
      </p:sp>
      <p:sp>
        <p:nvSpPr>
          <p:cNvPr id="1048824" name="文本框 11"/>
          <p:cNvSpPr txBox="1"/>
          <p:nvPr/>
        </p:nvSpPr>
        <p:spPr>
          <a:xfrm>
            <a:off x="8105775" y="1615706"/>
            <a:ext cx="1181100" cy="523220"/>
          </a:xfrm>
          <a:prstGeom prst="rect">
            <a:avLst/>
          </a:prstGeom>
          <a:noFill/>
        </p:spPr>
        <p:txBody>
          <a:bodyPr wrap="square" rtlCol="0">
            <a:spAutoFit/>
          </a:bodyPr>
          <a:lstStyle/>
          <a:p>
            <a:r>
              <a:rPr lang="en-US" altLang="zh-CN" sz="2800" dirty="0" smtClean="0"/>
              <a:t>TF</a:t>
            </a:r>
            <a:endParaRPr lang="zh-CN" altLang="en-US" sz="2800" dirty="0"/>
          </a:p>
        </p:txBody>
      </p:sp>
      <p:sp>
        <p:nvSpPr>
          <p:cNvPr id="1048825" name="文本框 4"/>
          <p:cNvSpPr txBox="1"/>
          <p:nvPr/>
        </p:nvSpPr>
        <p:spPr>
          <a:xfrm>
            <a:off x="695324" y="5630635"/>
            <a:ext cx="8803640" cy="891540"/>
          </a:xfrm>
          <a:prstGeom prst="rect">
            <a:avLst/>
          </a:prstGeom>
          <a:noFill/>
        </p:spPr>
        <p:txBody>
          <a:bodyPr wrap="square" rtlCol="0">
            <a:spAutoFit/>
          </a:bodyPr>
          <a:lstStyle/>
          <a:p>
            <a:pPr marL="285750" indent="-285750">
              <a:buFont typeface="Wingdings" panose="05000000000000000000" pitchFamily="2" charset="2"/>
              <a:buChar char="Ø"/>
            </a:pPr>
            <a:r>
              <a:rPr lang="en-US" altLang="zh-CN" dirty="0" smtClean="0">
                <a:latin typeface="Comic Sans MS" panose="030F0702030302020204" pitchFamily="66" charset="0"/>
              </a:rPr>
              <a:t>When the degrader thickness is over 7 mm, the asymmetry reaches the highest by ~ 0.44 (ZF).</a:t>
            </a:r>
          </a:p>
          <a:p>
            <a:pPr marL="285750" indent="-285750">
              <a:buFont typeface="Wingdings" panose="05000000000000000000" pitchFamily="2" charset="2"/>
              <a:buChar char="Ø"/>
            </a:pPr>
            <a:r>
              <a:rPr lang="en-US" altLang="zh-CN" dirty="0" smtClean="0">
                <a:latin typeface="Comic Sans MS" panose="030F0702030302020204" pitchFamily="66" charset="0"/>
              </a:rPr>
              <a:t>The asymmetry of all rings is ~ 0.41.</a:t>
            </a:r>
            <a:endParaRPr lang="zh-CN" altLang="en-US" dirty="0">
              <a:latin typeface="Comic Sans MS" panose="030F0702030302020204" pitchFamily="66" charset="0"/>
            </a:endParaRPr>
          </a:p>
        </p:txBody>
      </p:sp>
      <p:sp>
        <p:nvSpPr>
          <p:cNvPr id="1048826" name="椭圆 5"/>
          <p:cNvSpPr/>
          <p:nvPr/>
        </p:nvSpPr>
        <p:spPr>
          <a:xfrm>
            <a:off x="3848100" y="1553817"/>
            <a:ext cx="314325" cy="2075208"/>
          </a:xfrm>
          <a:prstGeom prst="ellipse">
            <a:avLst/>
          </a:prstGeom>
          <a:noFill/>
          <a:ln w="38100">
            <a:solidFill>
              <a:srgbClr val="1A92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27" name="椭圆 13"/>
          <p:cNvSpPr/>
          <p:nvPr/>
        </p:nvSpPr>
        <p:spPr>
          <a:xfrm>
            <a:off x="9341801" y="1704975"/>
            <a:ext cx="314325" cy="2075208"/>
          </a:xfrm>
          <a:prstGeom prst="ellipse">
            <a:avLst/>
          </a:prstGeom>
          <a:noFill/>
          <a:ln w="38100">
            <a:solidFill>
              <a:srgbClr val="1A92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9" name="矩形 5"/>
          <p:cNvSpPr/>
          <p:nvPr/>
        </p:nvSpPr>
        <p:spPr>
          <a:xfrm>
            <a:off x="-1" y="0"/>
            <a:ext cx="301591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60" name="文本框 7"/>
          <p:cNvSpPr txBox="1"/>
          <p:nvPr/>
        </p:nvSpPr>
        <p:spPr>
          <a:xfrm>
            <a:off x="-209381" y="2803159"/>
            <a:ext cx="3225297" cy="707886"/>
          </a:xfrm>
          <a:prstGeom prst="rect">
            <a:avLst/>
          </a:prstGeom>
          <a:noFill/>
        </p:spPr>
        <p:txBody>
          <a:bodyPr wrap="square" rtlCol="0">
            <a:spAutoFit/>
          </a:bodyPr>
          <a:lstStyle/>
          <a:p>
            <a:pPr algn="r"/>
            <a:r>
              <a:rPr lang="en-US" altLang="zh-CN" sz="4000" b="1" dirty="0" smtClean="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rPr>
              <a:t>CONTENTS</a:t>
            </a:r>
            <a:endParaRPr lang="zh-CN" altLang="en-US" sz="4000" b="1" dirty="0" smtClean="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67" name="组合 69"/>
          <p:cNvGrpSpPr/>
          <p:nvPr/>
        </p:nvGrpSpPr>
        <p:grpSpPr>
          <a:xfrm>
            <a:off x="3225295" y="304444"/>
            <a:ext cx="8966705" cy="1134013"/>
            <a:chOff x="3949000" y="1685526"/>
            <a:chExt cx="3127032" cy="1199134"/>
          </a:xfrm>
        </p:grpSpPr>
        <p:sp>
          <p:nvSpPr>
            <p:cNvPr id="1048661" name="文本框 19"/>
            <p:cNvSpPr txBox="1"/>
            <p:nvPr/>
          </p:nvSpPr>
          <p:spPr>
            <a:xfrm>
              <a:off x="4393617" y="1745582"/>
              <a:ext cx="2682415" cy="1139078"/>
            </a:xfrm>
            <a:prstGeom prst="rect">
              <a:avLst/>
            </a:prstGeom>
            <a:noFill/>
          </p:spPr>
          <p:txBody>
            <a:bodyPr wrap="square" rtlCol="0">
              <a:spAutoFit/>
            </a:bodyPr>
            <a:lstStyle/>
            <a:p>
              <a:pPr algn="just"/>
              <a:r>
                <a:rPr lang="en-US" altLang="zh-CN" sz="3200" b="1" dirty="0" smtClean="0">
                  <a:latin typeface="Times New Roman" panose="02020603050405020304" pitchFamily="18" charset="0"/>
                  <a:cs typeface="Times New Roman" panose="02020603050405020304" pitchFamily="18" charset="0"/>
                </a:rPr>
                <a:t>Physical basics of the </a:t>
              </a:r>
              <a:r>
                <a:rPr lang="en-US" altLang="zh-CN" sz="3200" b="1" dirty="0" err="1" smtClean="0">
                  <a:latin typeface="Times New Roman" panose="02020603050405020304" pitchFamily="18" charset="0"/>
                  <a:cs typeface="Times New Roman" panose="02020603050405020304" pitchFamily="18" charset="0"/>
                </a:rPr>
                <a:t>muSR</a:t>
              </a:r>
              <a:r>
                <a:rPr lang="en-US" altLang="zh-CN" sz="3200" b="1" dirty="0" smtClean="0">
                  <a:latin typeface="Times New Roman" panose="02020603050405020304" pitchFamily="18" charset="0"/>
                  <a:cs typeface="Times New Roman" panose="02020603050405020304" pitchFamily="18" charset="0"/>
                </a:rPr>
                <a:t> spectrometer</a:t>
              </a:r>
              <a:endParaRPr lang="zh-CN" altLang="en-US" sz="32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68" name="组合 68"/>
            <p:cNvGrpSpPr/>
            <p:nvPr/>
          </p:nvGrpSpPr>
          <p:grpSpPr>
            <a:xfrm>
              <a:off x="3949000" y="1685526"/>
              <a:ext cx="414543" cy="828000"/>
              <a:chOff x="3949000" y="1685526"/>
              <a:chExt cx="414543" cy="828000"/>
            </a:xfrm>
          </p:grpSpPr>
          <p:sp>
            <p:nvSpPr>
              <p:cNvPr id="1048662" name="文本框 16"/>
              <p:cNvSpPr txBox="1"/>
              <p:nvPr/>
            </p:nvSpPr>
            <p:spPr>
              <a:xfrm>
                <a:off x="3979074" y="1745582"/>
                <a:ext cx="354394" cy="707886"/>
              </a:xfrm>
              <a:prstGeom prst="rect">
                <a:avLst/>
              </a:prstGeom>
              <a:noFill/>
              <a:ln>
                <a:noFill/>
              </a:ln>
            </p:spPr>
            <p:txBody>
              <a:bodyPr wrap="square" rtlCol="0">
                <a:spAutoFit/>
              </a:bodyPr>
              <a:lstStyle/>
              <a:p>
                <a:pPr algn="ctr"/>
                <a:r>
                  <a:rPr lang="en-US" altLang="zh-CN" sz="4000" b="1" dirty="0" smtClean="0">
                    <a:solidFill>
                      <a:schemeClr val="accent1"/>
                    </a:solidFill>
                    <a:latin typeface="微软雅黑" panose="020B0503020204020204" pitchFamily="34" charset="-122"/>
                    <a:ea typeface="微软雅黑" panose="020B0503020204020204" pitchFamily="34" charset="-122"/>
                  </a:rPr>
                  <a:t>01</a:t>
                </a:r>
              </a:p>
            </p:txBody>
          </p:sp>
          <p:sp>
            <p:nvSpPr>
              <p:cNvPr id="1048663" name="矩形 31"/>
              <p:cNvSpPr/>
              <p:nvPr/>
            </p:nvSpPr>
            <p:spPr>
              <a:xfrm>
                <a:off x="3949000" y="1685526"/>
                <a:ext cx="414543" cy="828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69" name="组合 46"/>
          <p:cNvGrpSpPr/>
          <p:nvPr/>
        </p:nvGrpSpPr>
        <p:grpSpPr>
          <a:xfrm>
            <a:off x="3225296" y="1799054"/>
            <a:ext cx="8599595" cy="954107"/>
            <a:chOff x="3949000" y="1595078"/>
            <a:chExt cx="3224365" cy="1008897"/>
          </a:xfrm>
        </p:grpSpPr>
        <p:sp>
          <p:nvSpPr>
            <p:cNvPr id="1048664" name="文本框 47"/>
            <p:cNvSpPr txBox="1"/>
            <p:nvPr/>
          </p:nvSpPr>
          <p:spPr>
            <a:xfrm>
              <a:off x="4393617" y="1595078"/>
              <a:ext cx="2779748" cy="1008897"/>
            </a:xfrm>
            <a:prstGeom prst="rect">
              <a:avLst/>
            </a:prstGeom>
            <a:noFill/>
          </p:spPr>
          <p:txBody>
            <a:bodyPr wrap="square" rtlCol="0">
              <a:spAutoFit/>
            </a:bodyPr>
            <a:lstStyle/>
            <a:p>
              <a:pPr algn="just"/>
              <a:r>
                <a:rPr lang="en-US" altLang="zh-CN" sz="2800" b="1" dirty="0" smtClean="0">
                  <a:latin typeface="Times New Roman" panose="02020603050405020304" pitchFamily="18" charset="0"/>
                  <a:cs typeface="Times New Roman" panose="02020603050405020304" pitchFamily="18" charset="0"/>
                </a:rPr>
                <a:t>Designing and optimizing the Baby-</a:t>
              </a:r>
              <a:r>
                <a:rPr lang="en-US" altLang="zh-CN" sz="2800" b="1" dirty="0" err="1" smtClean="0">
                  <a:latin typeface="Times New Roman" panose="02020603050405020304" pitchFamily="18" charset="0"/>
                  <a:cs typeface="Times New Roman" panose="02020603050405020304" pitchFamily="18" charset="0"/>
                </a:rPr>
                <a:t>muSR</a:t>
              </a:r>
              <a:r>
                <a:rPr lang="en-US" altLang="zh-CN" sz="2800" b="1" dirty="0" smtClean="0">
                  <a:latin typeface="Times New Roman" panose="02020603050405020304" pitchFamily="18" charset="0"/>
                  <a:cs typeface="Times New Roman" panose="02020603050405020304" pitchFamily="18" charset="0"/>
                </a:rPr>
                <a:t> spectrometer</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70" name="组合 48"/>
            <p:cNvGrpSpPr/>
            <p:nvPr/>
          </p:nvGrpSpPr>
          <p:grpSpPr>
            <a:xfrm>
              <a:off x="3949000" y="1685526"/>
              <a:ext cx="414543" cy="828000"/>
              <a:chOff x="3949000" y="1685526"/>
              <a:chExt cx="414543" cy="828000"/>
            </a:xfrm>
          </p:grpSpPr>
          <p:sp>
            <p:nvSpPr>
              <p:cNvPr id="1048665" name="文本框 49"/>
              <p:cNvSpPr txBox="1"/>
              <p:nvPr/>
            </p:nvSpPr>
            <p:spPr>
              <a:xfrm>
                <a:off x="3979074" y="1745582"/>
                <a:ext cx="354394" cy="748537"/>
              </a:xfrm>
              <a:prstGeom prst="rect">
                <a:avLst/>
              </a:prstGeom>
              <a:noFill/>
              <a:ln>
                <a:noFill/>
              </a:ln>
            </p:spPr>
            <p:txBody>
              <a:bodyPr wrap="square" rtlCol="0">
                <a:spAutoFit/>
              </a:bodyPr>
              <a:lstStyle/>
              <a:p>
                <a:pPr algn="ctr"/>
                <a:r>
                  <a:rPr lang="en-US" altLang="zh-CN" sz="4000" b="1" dirty="0" smtClean="0">
                    <a:solidFill>
                      <a:schemeClr val="accent1"/>
                    </a:solidFill>
                    <a:latin typeface="微软雅黑" panose="020B0503020204020204" pitchFamily="34" charset="-122"/>
                    <a:ea typeface="微软雅黑" panose="020B0503020204020204" pitchFamily="34" charset="-122"/>
                  </a:rPr>
                  <a:t>02</a:t>
                </a:r>
              </a:p>
            </p:txBody>
          </p:sp>
          <p:sp>
            <p:nvSpPr>
              <p:cNvPr id="1048666" name="矩形 50"/>
              <p:cNvSpPr/>
              <p:nvPr/>
            </p:nvSpPr>
            <p:spPr>
              <a:xfrm>
                <a:off x="3949000" y="1685526"/>
                <a:ext cx="414543" cy="828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1" name="组合 51"/>
          <p:cNvGrpSpPr/>
          <p:nvPr/>
        </p:nvGrpSpPr>
        <p:grpSpPr>
          <a:xfrm>
            <a:off x="3225295" y="3511046"/>
            <a:ext cx="8599595" cy="1077219"/>
            <a:chOff x="3949000" y="1681835"/>
            <a:chExt cx="3224365" cy="1139078"/>
          </a:xfrm>
        </p:grpSpPr>
        <p:sp>
          <p:nvSpPr>
            <p:cNvPr id="1048667" name="文本框 52"/>
            <p:cNvSpPr txBox="1"/>
            <p:nvPr/>
          </p:nvSpPr>
          <p:spPr>
            <a:xfrm>
              <a:off x="4393617" y="1681835"/>
              <a:ext cx="2779748" cy="1139078"/>
            </a:xfrm>
            <a:prstGeom prst="rect">
              <a:avLst/>
            </a:prstGeom>
            <a:noFill/>
          </p:spPr>
          <p:txBody>
            <a:bodyPr wrap="square" rtlCol="0">
              <a:spAutoFit/>
            </a:bodyPr>
            <a:lstStyle/>
            <a:p>
              <a:pPr algn="just"/>
              <a:r>
                <a:rPr lang="en-US" altLang="zh-CN" sz="3200" b="1" dirty="0" smtClean="0">
                  <a:latin typeface="Times New Roman" panose="02020603050405020304" pitchFamily="18" charset="0"/>
                  <a:cs typeface="Times New Roman" panose="02020603050405020304" pitchFamily="18" charset="0"/>
                </a:rPr>
                <a:t>Conceptual design of </a:t>
              </a:r>
              <a:r>
                <a:rPr lang="en-US" altLang="zh-CN" sz="3200" b="1" dirty="0">
                  <a:latin typeface="Times New Roman" panose="02020603050405020304" pitchFamily="18" charset="0"/>
                  <a:cs typeface="Times New Roman" panose="02020603050405020304" pitchFamily="18" charset="0"/>
                </a:rPr>
                <a:t>Baseline</a:t>
              </a:r>
              <a:r>
                <a:rPr lang="en-US" altLang="zh-CN" sz="3200" b="1" dirty="0" smtClean="0">
                  <a:latin typeface="Times New Roman" panose="02020603050405020304" pitchFamily="18" charset="0"/>
                  <a:cs typeface="Times New Roman" panose="02020603050405020304" pitchFamily="18" charset="0"/>
                </a:rPr>
                <a:t>-</a:t>
              </a:r>
              <a:r>
                <a:rPr lang="en-US" altLang="zh-CN" sz="3200" b="1" dirty="0" err="1" smtClean="0">
                  <a:latin typeface="Times New Roman" panose="02020603050405020304" pitchFamily="18" charset="0"/>
                  <a:cs typeface="Times New Roman" panose="02020603050405020304" pitchFamily="18" charset="0"/>
                </a:rPr>
                <a:t>muSR</a:t>
              </a:r>
              <a:r>
                <a:rPr lang="en-US" altLang="zh-CN" sz="3200" b="1" dirty="0" smtClean="0">
                  <a:latin typeface="Times New Roman" panose="02020603050405020304" pitchFamily="18" charset="0"/>
                  <a:cs typeface="Times New Roman" panose="02020603050405020304" pitchFamily="18" charset="0"/>
                </a:rPr>
                <a:t> </a:t>
              </a:r>
              <a:r>
                <a:rPr lang="en-US" altLang="zh-CN" sz="3200" b="1" dirty="0" smtClean="0">
                  <a:latin typeface="Times New Roman" panose="02020603050405020304" pitchFamily="18" charset="0"/>
                  <a:cs typeface="Times New Roman" panose="02020603050405020304" pitchFamily="18" charset="0"/>
                </a:rPr>
                <a:t>spectrometer</a:t>
              </a:r>
              <a:endParaRPr lang="zh-CN" altLang="en-US" sz="32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72" name="组合 75"/>
            <p:cNvGrpSpPr/>
            <p:nvPr/>
          </p:nvGrpSpPr>
          <p:grpSpPr>
            <a:xfrm>
              <a:off x="3949000" y="1685526"/>
              <a:ext cx="414543" cy="828000"/>
              <a:chOff x="3949000" y="1685526"/>
              <a:chExt cx="414543" cy="828000"/>
            </a:xfrm>
          </p:grpSpPr>
          <p:sp>
            <p:nvSpPr>
              <p:cNvPr id="1048668" name="文本框 76"/>
              <p:cNvSpPr txBox="1"/>
              <p:nvPr/>
            </p:nvSpPr>
            <p:spPr>
              <a:xfrm>
                <a:off x="3979074" y="1745582"/>
                <a:ext cx="354394" cy="748537"/>
              </a:xfrm>
              <a:prstGeom prst="rect">
                <a:avLst/>
              </a:prstGeom>
              <a:noFill/>
              <a:ln>
                <a:noFill/>
              </a:ln>
            </p:spPr>
            <p:txBody>
              <a:bodyPr wrap="square" rtlCol="0">
                <a:spAutoFit/>
              </a:bodyPr>
              <a:lstStyle/>
              <a:p>
                <a:pPr algn="ctr"/>
                <a:r>
                  <a:rPr lang="en-US" altLang="zh-CN" sz="4000" b="1" dirty="0" smtClean="0">
                    <a:solidFill>
                      <a:schemeClr val="accent1"/>
                    </a:solidFill>
                    <a:latin typeface="微软雅黑" panose="020B0503020204020204" pitchFamily="34" charset="-122"/>
                    <a:ea typeface="微软雅黑" panose="020B0503020204020204" pitchFamily="34" charset="-122"/>
                  </a:rPr>
                  <a:t>03</a:t>
                </a:r>
              </a:p>
            </p:txBody>
          </p:sp>
          <p:sp>
            <p:nvSpPr>
              <p:cNvPr id="1048669" name="矩形 77"/>
              <p:cNvSpPr/>
              <p:nvPr/>
            </p:nvSpPr>
            <p:spPr>
              <a:xfrm>
                <a:off x="3949000" y="1685526"/>
                <a:ext cx="414543" cy="828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3" name="组合 78"/>
          <p:cNvGrpSpPr/>
          <p:nvPr/>
        </p:nvGrpSpPr>
        <p:grpSpPr>
          <a:xfrm>
            <a:off x="3225295" y="5158075"/>
            <a:ext cx="8599595" cy="783034"/>
            <a:chOff x="3949000" y="1685526"/>
            <a:chExt cx="3224365" cy="828000"/>
          </a:xfrm>
        </p:grpSpPr>
        <p:sp>
          <p:nvSpPr>
            <p:cNvPr id="1048670" name="文本框 79"/>
            <p:cNvSpPr txBox="1"/>
            <p:nvPr/>
          </p:nvSpPr>
          <p:spPr>
            <a:xfrm>
              <a:off x="4393617" y="1790347"/>
              <a:ext cx="2779748" cy="618356"/>
            </a:xfrm>
            <a:prstGeom prst="rect">
              <a:avLst/>
            </a:prstGeom>
            <a:noFill/>
          </p:spPr>
          <p:txBody>
            <a:bodyPr wrap="square" rtlCol="0">
              <a:spAutoFit/>
            </a:bodyPr>
            <a:lstStyle/>
            <a:p>
              <a:pPr algn="just"/>
              <a:r>
                <a:rPr lang="en-US" altLang="zh-CN" sz="3200" b="1" dirty="0" smtClean="0">
                  <a:latin typeface="Times New Roman" panose="02020603050405020304" pitchFamily="18" charset="0"/>
                  <a:cs typeface="Times New Roman" panose="02020603050405020304" pitchFamily="18" charset="0"/>
                </a:rPr>
                <a:t>Conclusions</a:t>
              </a:r>
              <a:endParaRPr lang="zh-CN" altLang="en-US" sz="32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74" name="组合 80"/>
            <p:cNvGrpSpPr/>
            <p:nvPr/>
          </p:nvGrpSpPr>
          <p:grpSpPr>
            <a:xfrm>
              <a:off x="3949000" y="1685526"/>
              <a:ext cx="414543" cy="828000"/>
              <a:chOff x="3949000" y="1685526"/>
              <a:chExt cx="414543" cy="828000"/>
            </a:xfrm>
          </p:grpSpPr>
          <p:sp>
            <p:nvSpPr>
              <p:cNvPr id="1048671" name="文本框 81"/>
              <p:cNvSpPr txBox="1"/>
              <p:nvPr/>
            </p:nvSpPr>
            <p:spPr>
              <a:xfrm>
                <a:off x="3979074" y="1745582"/>
                <a:ext cx="354394" cy="748537"/>
              </a:xfrm>
              <a:prstGeom prst="rect">
                <a:avLst/>
              </a:prstGeom>
              <a:noFill/>
              <a:ln>
                <a:noFill/>
              </a:ln>
            </p:spPr>
            <p:txBody>
              <a:bodyPr wrap="square" rtlCol="0">
                <a:spAutoFit/>
              </a:bodyPr>
              <a:lstStyle/>
              <a:p>
                <a:pPr algn="ctr"/>
                <a:r>
                  <a:rPr lang="en-US" altLang="zh-CN" sz="4000" b="1" dirty="0" smtClean="0">
                    <a:solidFill>
                      <a:schemeClr val="accent1"/>
                    </a:solidFill>
                    <a:latin typeface="微软雅黑" panose="020B0503020204020204" pitchFamily="34" charset="-122"/>
                    <a:ea typeface="微软雅黑" panose="020B0503020204020204" pitchFamily="34" charset="-122"/>
                  </a:rPr>
                  <a:t>04</a:t>
                </a:r>
              </a:p>
            </p:txBody>
          </p:sp>
          <p:sp>
            <p:nvSpPr>
              <p:cNvPr id="1048672" name="矩形 82"/>
              <p:cNvSpPr/>
              <p:nvPr/>
            </p:nvSpPr>
            <p:spPr>
              <a:xfrm>
                <a:off x="3949000" y="1685526"/>
                <a:ext cx="414543" cy="828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1" name="灯片编号占位符 14"/>
          <p:cNvSpPr>
            <a:spLocks noGrp="1"/>
          </p:cNvSpPr>
          <p:nvPr>
            <p:ph type="sldNum" sz="quarter" idx="12"/>
          </p:nvPr>
        </p:nvSpPr>
        <p:spPr/>
        <p:txBody>
          <a:bodyPr/>
          <a:lstStyle/>
          <a:p>
            <a:fld id="{51D91E7F-84B6-4064-9D4E-CC7D244BCA04}" type="slidenum">
              <a:rPr lang="zh-CN" altLang="en-US" smtClean="0"/>
              <a:t>20</a:t>
            </a:fld>
            <a:endParaRPr lang="zh-CN" altLang="en-US" dirty="0"/>
          </a:p>
        </p:txBody>
      </p:sp>
      <p:sp>
        <p:nvSpPr>
          <p:cNvPr id="1048832" name="文本框 9"/>
          <p:cNvSpPr txBox="1"/>
          <p:nvPr/>
        </p:nvSpPr>
        <p:spPr>
          <a:xfrm>
            <a:off x="695324" y="-25464"/>
            <a:ext cx="11687176" cy="1285240"/>
          </a:xfrm>
          <a:prstGeom prst="rect">
            <a:avLst/>
          </a:prstGeom>
          <a:noFill/>
        </p:spPr>
        <p:txBody>
          <a:bodyPr wrap="square" rtlCol="0">
            <a:spAutoFit/>
          </a:bodyPr>
          <a:lstStyle/>
          <a:p>
            <a:r>
              <a:rPr lang="en-US" altLang="zh-CN" sz="3600" b="1" dirty="0" smtClean="0"/>
              <a:t>2</a:t>
            </a:r>
            <a:r>
              <a:rPr lang="en-US" altLang="zh-CN" sz="4400" b="1" dirty="0" smtClean="0"/>
              <a:t> </a:t>
            </a:r>
            <a:r>
              <a:rPr lang="en-US" altLang="zh-CN" sz="3600" b="1" dirty="0">
                <a:latin typeface="Times New Roman" panose="02020603050405020304" pitchFamily="18" charset="0"/>
                <a:cs typeface="Times New Roman" panose="02020603050405020304" pitchFamily="18" charset="0"/>
              </a:rPr>
              <a:t>Designing and optimizing the Baby-</a:t>
            </a:r>
            <a:r>
              <a:rPr lang="en-US" altLang="zh-CN" sz="3600" b="1" dirty="0" err="1">
                <a:latin typeface="Times New Roman" panose="02020603050405020304" pitchFamily="18" charset="0"/>
                <a:cs typeface="Times New Roman" panose="02020603050405020304" pitchFamily="18" charset="0"/>
              </a:rPr>
              <a:t>muSR</a:t>
            </a:r>
            <a:r>
              <a:rPr lang="en-US" altLang="zh-CN" sz="3600" b="1" dirty="0">
                <a:latin typeface="Times New Roman" panose="02020603050405020304" pitchFamily="18" charset="0"/>
                <a:cs typeface="Times New Roman" panose="02020603050405020304" pitchFamily="18" charset="0"/>
              </a:rPr>
              <a:t> </a:t>
            </a:r>
            <a:r>
              <a:rPr lang="en-US" altLang="zh-CN" sz="3600" b="1" dirty="0" smtClean="0">
                <a:latin typeface="Times New Roman" panose="02020603050405020304" pitchFamily="18" charset="0"/>
                <a:cs typeface="Times New Roman" panose="02020603050405020304" pitchFamily="18" charset="0"/>
              </a:rPr>
              <a:t>spectrometer</a:t>
            </a:r>
            <a:endParaRPr lang="zh-CN" altLang="en-US" sz="3600" b="1" dirty="0">
              <a:latin typeface="Times New Roman" panose="02020603050405020304" pitchFamily="18" charset="0"/>
              <a:cs typeface="Times New Roman" panose="02020603050405020304" pitchFamily="18" charset="0"/>
            </a:endParaRPr>
          </a:p>
        </p:txBody>
      </p:sp>
      <p:sp>
        <p:nvSpPr>
          <p:cNvPr id="1048833" name="文本框 6"/>
          <p:cNvSpPr txBox="1"/>
          <p:nvPr/>
        </p:nvSpPr>
        <p:spPr>
          <a:xfrm>
            <a:off x="0" y="887287"/>
            <a:ext cx="10588491" cy="523220"/>
          </a:xfrm>
          <a:prstGeom prst="rect">
            <a:avLst/>
          </a:prstGeom>
          <a:noFill/>
        </p:spPr>
        <p:txBody>
          <a:bodyPr wrap="square" rtlCol="0">
            <a:spAutoFit/>
          </a:bodyPr>
          <a:lstStyle/>
          <a:p>
            <a:r>
              <a:rPr lang="en-US" altLang="zh-CN" sz="2800" dirty="0" smtClean="0">
                <a:solidFill>
                  <a:srgbClr val="FF0000"/>
                </a:solidFill>
              </a:rPr>
              <a:t>Four-ring structure:</a:t>
            </a:r>
            <a:endParaRPr lang="zh-CN" altLang="en-US" sz="2800" dirty="0">
              <a:solidFill>
                <a:srgbClr val="FF0000"/>
              </a:solidFill>
            </a:endParaRPr>
          </a:p>
        </p:txBody>
      </p:sp>
      <p:pic>
        <p:nvPicPr>
          <p:cNvPr id="2097195" name="图片 7"/>
          <p:cNvPicPr>
            <a:picLocks/>
          </p:cNvPicPr>
          <p:nvPr/>
        </p:nvPicPr>
        <p:blipFill>
          <a:blip r:embed="rId3" cstate="print"/>
          <a:stretch>
            <a:fillRect/>
          </a:stretch>
        </p:blipFill>
        <p:spPr>
          <a:xfrm>
            <a:off x="159385" y="1567779"/>
            <a:ext cx="4860290" cy="3791303"/>
          </a:xfrm>
          <a:prstGeom prst="rect">
            <a:avLst/>
          </a:prstGeom>
        </p:spPr>
      </p:pic>
      <p:graphicFrame>
        <p:nvGraphicFramePr>
          <p:cNvPr id="4194308" name="表格 1"/>
          <p:cNvGraphicFramePr>
            <a:graphicFrameLocks noGrp="1"/>
          </p:cNvGraphicFramePr>
          <p:nvPr/>
        </p:nvGraphicFramePr>
        <p:xfrm>
          <a:off x="5189470" y="1906188"/>
          <a:ext cx="6521451" cy="1737360"/>
        </p:xfrm>
        <a:graphic>
          <a:graphicData uri="http://schemas.openxmlformats.org/drawingml/2006/table">
            <a:tbl>
              <a:tblPr firstRow="1" bandRow="1">
                <a:tableStyleId>{5C22544A-7EE6-4342-B048-85BDC9FD1C3A}</a:tableStyleId>
              </a:tblPr>
              <a:tblGrid>
                <a:gridCol w="1630363"/>
                <a:gridCol w="1630363"/>
                <a:gridCol w="3260725"/>
              </a:tblGrid>
              <a:tr h="506153">
                <a:tc>
                  <a:txBody>
                    <a:bodyPr/>
                    <a:lstStyle/>
                    <a:p>
                      <a:endParaRPr lang="zh-CN" altLang="en-US" dirty="0"/>
                    </a:p>
                  </a:txBody>
                  <a:tcPr/>
                </a:tc>
                <a:tc>
                  <a:txBody>
                    <a:bodyPr/>
                    <a:lstStyle/>
                    <a:p>
                      <a:pPr algn="ctr"/>
                      <a:r>
                        <a:rPr lang="en-US" altLang="zh-CN" dirty="0" smtClean="0"/>
                        <a:t>Rate</a:t>
                      </a:r>
                      <a:endParaRPr lang="zh-CN" altLang="en-US" dirty="0"/>
                    </a:p>
                  </a:txBody>
                  <a:tcPr/>
                </a:tc>
                <a:tc>
                  <a:txBody>
                    <a:bodyPr/>
                    <a:lstStyle/>
                    <a:p>
                      <a:pPr algn="ctr"/>
                      <a:r>
                        <a:rPr lang="en-US" altLang="zh-CN" dirty="0" smtClean="0"/>
                        <a:t>Mean count rate</a:t>
                      </a:r>
                    </a:p>
                    <a:p>
                      <a:pPr algn="ctr"/>
                      <a:r>
                        <a:rPr lang="en-US" altLang="zh-CN" dirty="0" smtClean="0"/>
                        <a:t> (/frame/detector)</a:t>
                      </a:r>
                      <a:endParaRPr lang="zh-CN" altLang="en-US" dirty="0"/>
                    </a:p>
                  </a:txBody>
                  <a:tcPr/>
                </a:tc>
              </a:tr>
              <a:tr h="289230">
                <a:tc>
                  <a:txBody>
                    <a:bodyPr/>
                    <a:lstStyle/>
                    <a:p>
                      <a:pPr algn="ctr"/>
                      <a:r>
                        <a:rPr lang="en-US" altLang="zh-CN" dirty="0" smtClean="0"/>
                        <a:t>All rings</a:t>
                      </a:r>
                      <a:endParaRPr lang="zh-CN" altLang="en-US" dirty="0"/>
                    </a:p>
                  </a:txBody>
                  <a:tcPr/>
                </a:tc>
                <a:tc>
                  <a:txBody>
                    <a:bodyPr/>
                    <a:lstStyle/>
                    <a:p>
                      <a:pPr algn="ctr"/>
                      <a:r>
                        <a:rPr lang="en-US" altLang="zh-CN" dirty="0" smtClean="0"/>
                        <a:t>0.0263</a:t>
                      </a:r>
                      <a:endParaRPr lang="zh-CN" altLang="en-US" dirty="0"/>
                    </a:p>
                  </a:txBody>
                  <a:tcPr/>
                </a:tc>
                <a:tc>
                  <a:txBody>
                    <a:bodyPr/>
                    <a:lstStyle/>
                    <a:p>
                      <a:pPr algn="ctr"/>
                      <a:r>
                        <a:rPr lang="en-US" altLang="zh-CN" dirty="0" smtClean="0"/>
                        <a:t>9.86</a:t>
                      </a:r>
                    </a:p>
                  </a:txBody>
                  <a:tcPr/>
                </a:tc>
              </a:tr>
              <a:tr h="289230">
                <a:tc>
                  <a:txBody>
                    <a:bodyPr/>
                    <a:lstStyle/>
                    <a:p>
                      <a:pPr algn="ctr"/>
                      <a:r>
                        <a:rPr lang="en-US" altLang="zh-CN" dirty="0" smtClean="0"/>
                        <a:t>Inner ring</a:t>
                      </a:r>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pPr>
                      <a:r>
                        <a:rPr lang="en-US" altLang="zh-CN" dirty="0" smtClean="0"/>
                        <a:t>0.0150</a:t>
                      </a:r>
                      <a:endParaRPr lang="zh-CN" altLang="en-US" dirty="0" smtClean="0"/>
                    </a:p>
                  </a:txBody>
                  <a:tcPr/>
                </a:tc>
                <a:tc>
                  <a:txBody>
                    <a:bodyPr/>
                    <a:lstStyle/>
                    <a:p>
                      <a:pPr algn="ctr"/>
                      <a:r>
                        <a:rPr lang="en-US" altLang="zh-CN" dirty="0" smtClean="0"/>
                        <a:t>11.25</a:t>
                      </a:r>
                      <a:endParaRPr lang="zh-CN" altLang="en-US" dirty="0"/>
                    </a:p>
                  </a:txBody>
                  <a:tcPr/>
                </a:tc>
              </a:tr>
              <a:tr h="339701">
                <a:tc>
                  <a:txBody>
                    <a:bodyPr/>
                    <a:lstStyle/>
                    <a:p>
                      <a:pPr algn="ctr"/>
                      <a:r>
                        <a:rPr lang="en-US" altLang="zh-CN" dirty="0" smtClean="0"/>
                        <a:t>Outer ring</a:t>
                      </a:r>
                      <a:endParaRPr lang="zh-CN" altLang="en-US" dirty="0"/>
                    </a:p>
                  </a:txBody>
                  <a:tcPr/>
                </a:tc>
                <a:tc>
                  <a:txBody>
                    <a:bodyPr/>
                    <a:lstStyle/>
                    <a:p>
                      <a:pPr algn="ctr"/>
                      <a:r>
                        <a:rPr lang="en-US" altLang="zh-CN" dirty="0" smtClean="0"/>
                        <a:t>0.010</a:t>
                      </a:r>
                      <a:endParaRPr lang="zh-CN" altLang="en-US" dirty="0"/>
                    </a:p>
                  </a:txBody>
                  <a:tcPr/>
                </a:tc>
                <a:tc>
                  <a:txBody>
                    <a:bodyPr/>
                    <a:lstStyle/>
                    <a:p>
                      <a:pPr algn="ctr"/>
                      <a:r>
                        <a:rPr lang="en-US" altLang="zh-CN" dirty="0" smtClean="0"/>
                        <a:t>8.25</a:t>
                      </a:r>
                      <a:endParaRPr lang="zh-CN" altLang="en-US" dirty="0"/>
                    </a:p>
                  </a:txBody>
                  <a:tcPr/>
                </a:tc>
              </a:tr>
            </a:tbl>
          </a:graphicData>
        </a:graphic>
      </p:graphicFrame>
      <p:sp>
        <p:nvSpPr>
          <p:cNvPr id="1048834" name="文本框 2"/>
          <p:cNvSpPr txBox="1"/>
          <p:nvPr/>
        </p:nvSpPr>
        <p:spPr>
          <a:xfrm>
            <a:off x="5189470" y="3849231"/>
            <a:ext cx="6381750" cy="646331"/>
          </a:xfrm>
          <a:prstGeom prst="rect">
            <a:avLst/>
          </a:prstGeom>
          <a:noFill/>
        </p:spPr>
        <p:txBody>
          <a:bodyPr wrap="square" rtlCol="0">
            <a:spAutoFit/>
          </a:bodyPr>
          <a:lstStyle/>
          <a:p>
            <a:r>
              <a:rPr lang="en-US" altLang="zh-CN" dirty="0" smtClean="0"/>
              <a:t>Note: the degrader thickness = 7 mm;</a:t>
            </a:r>
          </a:p>
          <a:p>
            <a:r>
              <a:rPr lang="en-US" altLang="zh-CN" dirty="0" smtClean="0"/>
              <a:t>         the beam intensity = 1.2</a:t>
            </a:r>
            <a:r>
              <a:rPr lang="en-US" altLang="zh-CN" dirty="0" smtClean="0">
                <a:sym typeface="Symbol" panose="05050102010706020507" pitchFamily="18" charset="2"/>
              </a:rPr>
              <a:t>10</a:t>
            </a:r>
            <a:r>
              <a:rPr lang="en-US" altLang="zh-CN" baseline="30000" dirty="0" smtClean="0">
                <a:sym typeface="Symbol" panose="05050102010706020507" pitchFamily="18" charset="2"/>
              </a:rPr>
              <a:t>5</a:t>
            </a:r>
            <a:r>
              <a:rPr lang="en-US" altLang="zh-CN" dirty="0" smtClean="0">
                <a:sym typeface="Symbol" panose="05050102010706020507" pitchFamily="18" charset="2"/>
              </a:rPr>
              <a:t> </a:t>
            </a:r>
            <a:r>
              <a:rPr lang="en-US" altLang="zh-CN" dirty="0" err="1" smtClean="0">
                <a:sym typeface="Symbol" panose="05050102010706020507" pitchFamily="18" charset="2"/>
              </a:rPr>
              <a:t>muons</a:t>
            </a:r>
            <a:r>
              <a:rPr lang="en-US" altLang="zh-CN" dirty="0" smtClean="0">
                <a:sym typeface="Symbol" panose="05050102010706020507" pitchFamily="18" charset="2"/>
              </a:rPr>
              <a:t>/s (2.5 Hz)</a:t>
            </a:r>
            <a:endParaRPr lang="zh-CN" altLang="en-US" dirty="0"/>
          </a:p>
        </p:txBody>
      </p:sp>
      <p:sp>
        <p:nvSpPr>
          <p:cNvPr id="1048835" name="文本框 5"/>
          <p:cNvSpPr txBox="1"/>
          <p:nvPr/>
        </p:nvSpPr>
        <p:spPr>
          <a:xfrm>
            <a:off x="419101" y="5359082"/>
            <a:ext cx="10086974" cy="802640"/>
          </a:xfrm>
          <a:prstGeom prst="rect">
            <a:avLst/>
          </a:prstGeom>
          <a:noFill/>
        </p:spPr>
        <p:txBody>
          <a:bodyPr wrap="square" rtlCol="0">
            <a:spAutoFit/>
          </a:bodyPr>
          <a:lstStyle/>
          <a:p>
            <a:pPr marL="342900" indent="-342900">
              <a:buFont typeface="Arial" panose="020B0604020202020204" pitchFamily="34" charset="0"/>
              <a:buChar char="•"/>
            </a:pPr>
            <a:r>
              <a:rPr lang="en-US" altLang="zh-CN" sz="2400" dirty="0" smtClean="0">
                <a:latin typeface="Comic Sans MS" panose="030F0702030302020204" pitchFamily="66" charset="0"/>
              </a:rPr>
              <a:t>The detection rate of inner ring and outer ring are nearly the same!</a:t>
            </a:r>
          </a:p>
          <a:p>
            <a:pPr marL="342900" indent="-342900">
              <a:buFont typeface="Arial" panose="020B0604020202020204" pitchFamily="34" charset="0"/>
              <a:buChar char="•"/>
            </a:pPr>
            <a:r>
              <a:rPr lang="en-US" altLang="zh-CN" sz="2400" dirty="0" smtClean="0">
                <a:latin typeface="Comic Sans MS" panose="030F0702030302020204" pitchFamily="66" charset="0"/>
              </a:rPr>
              <a:t>The count rate of each ring is acceptable!</a:t>
            </a:r>
            <a:endParaRPr lang="zh-CN" altLang="en-US" sz="2400" dirty="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6" name="图片 19"/>
          <p:cNvPicPr>
            <a:picLocks noChangeAspect="1"/>
          </p:cNvPicPr>
          <p:nvPr/>
        </p:nvPicPr>
        <p:blipFill>
          <a:blip r:embed="rId3"/>
          <a:stretch>
            <a:fillRect/>
          </a:stretch>
        </p:blipFill>
        <p:spPr>
          <a:xfrm>
            <a:off x="590550" y="1440728"/>
            <a:ext cx="5064124" cy="3755642"/>
          </a:xfrm>
          <a:prstGeom prst="rect">
            <a:avLst/>
          </a:prstGeom>
        </p:spPr>
      </p:pic>
      <p:pic>
        <p:nvPicPr>
          <p:cNvPr id="2097197" name="图片 18"/>
          <p:cNvPicPr>
            <a:picLocks noChangeAspect="1"/>
          </p:cNvPicPr>
          <p:nvPr/>
        </p:nvPicPr>
        <p:blipFill>
          <a:blip r:embed="rId4"/>
          <a:stretch>
            <a:fillRect/>
          </a:stretch>
        </p:blipFill>
        <p:spPr>
          <a:xfrm>
            <a:off x="6586172" y="1364069"/>
            <a:ext cx="5167563" cy="3832301"/>
          </a:xfrm>
          <a:prstGeom prst="rect">
            <a:avLst/>
          </a:prstGeom>
        </p:spPr>
      </p:pic>
      <p:sp>
        <p:nvSpPr>
          <p:cNvPr id="1048839" name="灯片编号占位符 14"/>
          <p:cNvSpPr>
            <a:spLocks noGrp="1"/>
          </p:cNvSpPr>
          <p:nvPr>
            <p:ph type="sldNum" sz="quarter" idx="12"/>
          </p:nvPr>
        </p:nvSpPr>
        <p:spPr/>
        <p:txBody>
          <a:bodyPr/>
          <a:lstStyle/>
          <a:p>
            <a:fld id="{51D91E7F-84B6-4064-9D4E-CC7D244BCA04}" type="slidenum">
              <a:rPr lang="zh-CN" altLang="en-US" smtClean="0"/>
              <a:t>21</a:t>
            </a:fld>
            <a:endParaRPr lang="zh-CN" altLang="en-US" dirty="0"/>
          </a:p>
        </p:txBody>
      </p:sp>
      <p:sp>
        <p:nvSpPr>
          <p:cNvPr id="1048840" name="文本框 9"/>
          <p:cNvSpPr txBox="1"/>
          <p:nvPr/>
        </p:nvSpPr>
        <p:spPr>
          <a:xfrm>
            <a:off x="695324" y="-25464"/>
            <a:ext cx="11687176" cy="1285240"/>
          </a:xfrm>
          <a:prstGeom prst="rect">
            <a:avLst/>
          </a:prstGeom>
          <a:noFill/>
        </p:spPr>
        <p:txBody>
          <a:bodyPr wrap="square" rtlCol="0">
            <a:spAutoFit/>
          </a:bodyPr>
          <a:lstStyle/>
          <a:p>
            <a:r>
              <a:rPr lang="en-US" altLang="zh-CN" sz="3600" b="1" dirty="0" smtClean="0"/>
              <a:t>2</a:t>
            </a:r>
            <a:r>
              <a:rPr lang="en-US" altLang="zh-CN" sz="4400" b="1" dirty="0" smtClean="0"/>
              <a:t> </a:t>
            </a:r>
            <a:r>
              <a:rPr lang="en-US" altLang="zh-CN" sz="3600" b="1" dirty="0">
                <a:latin typeface="Times New Roman" panose="02020603050405020304" pitchFamily="18" charset="0"/>
                <a:cs typeface="Times New Roman" panose="02020603050405020304" pitchFamily="18" charset="0"/>
              </a:rPr>
              <a:t>Designing and optimizing the Baby-</a:t>
            </a:r>
            <a:r>
              <a:rPr lang="en-US" altLang="zh-CN" sz="3600" b="1" dirty="0" err="1">
                <a:latin typeface="Times New Roman" panose="02020603050405020304" pitchFamily="18" charset="0"/>
                <a:cs typeface="Times New Roman" panose="02020603050405020304" pitchFamily="18" charset="0"/>
              </a:rPr>
              <a:t>muSR</a:t>
            </a:r>
            <a:r>
              <a:rPr lang="en-US" altLang="zh-CN" sz="3600" b="1" dirty="0">
                <a:latin typeface="Times New Roman" panose="02020603050405020304" pitchFamily="18" charset="0"/>
                <a:cs typeface="Times New Roman" panose="02020603050405020304" pitchFamily="18" charset="0"/>
              </a:rPr>
              <a:t> </a:t>
            </a:r>
            <a:r>
              <a:rPr lang="en-US" altLang="zh-CN" sz="3600" b="1" dirty="0" smtClean="0">
                <a:latin typeface="Times New Roman" panose="02020603050405020304" pitchFamily="18" charset="0"/>
                <a:cs typeface="Times New Roman" panose="02020603050405020304" pitchFamily="18" charset="0"/>
              </a:rPr>
              <a:t>spectrometer</a:t>
            </a:r>
            <a:endParaRPr lang="zh-CN" altLang="en-US" sz="3600" b="1" dirty="0">
              <a:latin typeface="Times New Roman" panose="02020603050405020304" pitchFamily="18" charset="0"/>
              <a:cs typeface="Times New Roman" panose="02020603050405020304" pitchFamily="18" charset="0"/>
            </a:endParaRPr>
          </a:p>
        </p:txBody>
      </p:sp>
      <p:sp>
        <p:nvSpPr>
          <p:cNvPr id="1048841" name="文本框 6"/>
          <p:cNvSpPr txBox="1"/>
          <p:nvPr/>
        </p:nvSpPr>
        <p:spPr>
          <a:xfrm>
            <a:off x="1765301" y="887287"/>
            <a:ext cx="3733800" cy="523220"/>
          </a:xfrm>
          <a:prstGeom prst="rect">
            <a:avLst/>
          </a:prstGeom>
          <a:noFill/>
        </p:spPr>
        <p:txBody>
          <a:bodyPr wrap="square" rtlCol="0">
            <a:spAutoFit/>
          </a:bodyPr>
          <a:lstStyle/>
          <a:p>
            <a:pPr algn="ctr"/>
            <a:r>
              <a:rPr lang="en-US" altLang="zh-CN" sz="2800" dirty="0" smtClean="0">
                <a:solidFill>
                  <a:srgbClr val="FF0000"/>
                </a:solidFill>
              </a:rPr>
              <a:t>Four-ring structure</a:t>
            </a:r>
            <a:endParaRPr lang="zh-CN" altLang="en-US" sz="2800" dirty="0">
              <a:solidFill>
                <a:srgbClr val="FF0000"/>
              </a:solidFill>
            </a:endParaRPr>
          </a:p>
        </p:txBody>
      </p:sp>
      <p:sp>
        <p:nvSpPr>
          <p:cNvPr id="1048842" name="文本框 13"/>
          <p:cNvSpPr txBox="1"/>
          <p:nvPr/>
        </p:nvSpPr>
        <p:spPr>
          <a:xfrm>
            <a:off x="7097236" y="917508"/>
            <a:ext cx="3733800" cy="523220"/>
          </a:xfrm>
          <a:prstGeom prst="rect">
            <a:avLst/>
          </a:prstGeom>
          <a:noFill/>
        </p:spPr>
        <p:txBody>
          <a:bodyPr wrap="square" rtlCol="0">
            <a:spAutoFit/>
          </a:bodyPr>
          <a:lstStyle/>
          <a:p>
            <a:pPr algn="ctr"/>
            <a:r>
              <a:rPr lang="en-US" altLang="zh-CN" sz="2800" dirty="0" smtClean="0">
                <a:solidFill>
                  <a:srgbClr val="FF0000"/>
                </a:solidFill>
              </a:rPr>
              <a:t>Eight-ring structure</a:t>
            </a:r>
            <a:endParaRPr lang="zh-CN" altLang="en-US" sz="2800" dirty="0">
              <a:solidFill>
                <a:srgbClr val="FF0000"/>
              </a:solidFill>
            </a:endParaRPr>
          </a:p>
        </p:txBody>
      </p:sp>
      <p:cxnSp>
        <p:nvCxnSpPr>
          <p:cNvPr id="3145741" name="直接箭头连接符 4"/>
          <p:cNvCxnSpPr>
            <a:cxnSpLocks/>
          </p:cNvCxnSpPr>
          <p:nvPr/>
        </p:nvCxnSpPr>
        <p:spPr>
          <a:xfrm>
            <a:off x="5676902" y="1148897"/>
            <a:ext cx="1155699"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48843" name="文本框 12"/>
          <p:cNvSpPr txBox="1"/>
          <p:nvPr/>
        </p:nvSpPr>
        <p:spPr>
          <a:xfrm>
            <a:off x="590550" y="5359270"/>
            <a:ext cx="5803901" cy="802640"/>
          </a:xfrm>
          <a:prstGeom prst="rect">
            <a:avLst/>
          </a:prstGeom>
          <a:noFill/>
        </p:spPr>
        <p:txBody>
          <a:bodyPr wrap="square" rtlCol="0">
            <a:spAutoFit/>
          </a:bodyPr>
          <a:lstStyle/>
          <a:p>
            <a:r>
              <a:rPr lang="en-US" altLang="zh-CN" sz="2400" dirty="0" smtClean="0">
                <a:latin typeface="Comic Sans MS" panose="030F0702030302020204" pitchFamily="66" charset="0"/>
              </a:rPr>
              <a:t>Radius:  95 mm (inner), 90 mm (outer)</a:t>
            </a:r>
          </a:p>
          <a:p>
            <a:r>
              <a:rPr lang="en-US" altLang="zh-CN" sz="2400" dirty="0" smtClean="0">
                <a:latin typeface="Comic Sans MS" panose="030F0702030302020204" pitchFamily="66" charset="0"/>
              </a:rPr>
              <a:t>Length: 40 mm (inner) </a:t>
            </a:r>
            <a:r>
              <a:rPr lang="en-US" altLang="zh-CN" sz="2400" dirty="0" smtClean="0">
                <a:latin typeface="Comic Sans MS" panose="030F0702030302020204" pitchFamily="66" charset="0"/>
                <a:sym typeface="Symbol" panose="05050102010706020507" pitchFamily="18" charset="2"/>
              </a:rPr>
              <a:t>100 mm (outer)</a:t>
            </a:r>
            <a:endParaRPr lang="en-US" altLang="zh-CN" sz="2400" dirty="0">
              <a:latin typeface="Comic Sans MS" panose="030F0702030302020204" pitchFamily="66" charset="0"/>
              <a:sym typeface="Symbol" panose="05050102010706020507" pitchFamily="18" charset="2"/>
            </a:endParaRPr>
          </a:p>
        </p:txBody>
      </p:sp>
      <p:sp>
        <p:nvSpPr>
          <p:cNvPr id="1048844" name="燕尾形箭头 2"/>
          <p:cNvSpPr/>
          <p:nvPr/>
        </p:nvSpPr>
        <p:spPr>
          <a:xfrm>
            <a:off x="5499101" y="2994537"/>
            <a:ext cx="1790700" cy="469558"/>
          </a:xfrm>
          <a:prstGeom prst="notched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45" name="文本框 16"/>
          <p:cNvSpPr txBox="1"/>
          <p:nvPr/>
        </p:nvSpPr>
        <p:spPr>
          <a:xfrm>
            <a:off x="6832601" y="5359270"/>
            <a:ext cx="5181599" cy="802640"/>
          </a:xfrm>
          <a:prstGeom prst="rect">
            <a:avLst/>
          </a:prstGeom>
          <a:noFill/>
        </p:spPr>
        <p:txBody>
          <a:bodyPr wrap="square" rtlCol="0">
            <a:spAutoFit/>
          </a:bodyPr>
          <a:lstStyle/>
          <a:p>
            <a:r>
              <a:rPr lang="en-US" altLang="zh-CN" sz="2400" dirty="0" smtClean="0">
                <a:latin typeface="Comic Sans MS" panose="030F0702030302020204" pitchFamily="66" charset="0"/>
              </a:rPr>
              <a:t>Radius:  105 100 95 90 mm</a:t>
            </a:r>
          </a:p>
          <a:p>
            <a:r>
              <a:rPr lang="en-US" altLang="zh-CN" sz="2400" dirty="0" smtClean="0">
                <a:latin typeface="Comic Sans MS" panose="030F0702030302020204" pitchFamily="66" charset="0"/>
              </a:rPr>
              <a:t>Length:  </a:t>
            </a:r>
            <a:r>
              <a:rPr lang="en-US" altLang="zh-CN" sz="2400" dirty="0" smtClean="0">
                <a:latin typeface="Comic Sans MS" panose="030F0702030302020204" pitchFamily="66" charset="0"/>
                <a:sym typeface="Symbol" panose="05050102010706020507" pitchFamily="18" charset="2"/>
              </a:rPr>
              <a:t>25  40   70 100 mm</a:t>
            </a:r>
            <a:endParaRPr lang="en-US" altLang="zh-CN" sz="2400" dirty="0">
              <a:latin typeface="Comic Sans MS" panose="030F0702030302020204" pitchFamily="66" charset="0"/>
              <a:sym typeface="Symbol" panose="05050102010706020507" pitchFamily="18" charset="2"/>
            </a:endParaRPr>
          </a:p>
        </p:txBody>
      </p:sp>
      <p:sp>
        <p:nvSpPr>
          <p:cNvPr id="1048846" name="文本框 3"/>
          <p:cNvSpPr txBox="1"/>
          <p:nvPr/>
        </p:nvSpPr>
        <p:spPr>
          <a:xfrm>
            <a:off x="784225" y="1682235"/>
            <a:ext cx="2781301" cy="523220"/>
          </a:xfrm>
          <a:prstGeom prst="rect">
            <a:avLst/>
          </a:prstGeom>
          <a:noFill/>
        </p:spPr>
        <p:txBody>
          <a:bodyPr wrap="square" rtlCol="0">
            <a:spAutoFit/>
          </a:bodyPr>
          <a:lstStyle/>
          <a:p>
            <a:r>
              <a:rPr lang="en-US" altLang="zh-CN" sz="2800" dirty="0" smtClean="0"/>
              <a:t>128-channel</a:t>
            </a:r>
            <a:endParaRPr lang="zh-CN" altLang="en-US" sz="2800" dirty="0"/>
          </a:p>
        </p:txBody>
      </p:sp>
      <p:sp>
        <p:nvSpPr>
          <p:cNvPr id="1048847" name="文本框 17"/>
          <p:cNvSpPr txBox="1"/>
          <p:nvPr/>
        </p:nvSpPr>
        <p:spPr>
          <a:xfrm>
            <a:off x="6832601" y="1685633"/>
            <a:ext cx="2781301" cy="523220"/>
          </a:xfrm>
          <a:prstGeom prst="rect">
            <a:avLst/>
          </a:prstGeom>
          <a:noFill/>
        </p:spPr>
        <p:txBody>
          <a:bodyPr wrap="square" rtlCol="0">
            <a:spAutoFit/>
          </a:bodyPr>
          <a:lstStyle/>
          <a:p>
            <a:r>
              <a:rPr lang="en-US" altLang="zh-CN" sz="2800" dirty="0" smtClean="0"/>
              <a:t>256-channel</a:t>
            </a:r>
            <a:endParaRPr lang="zh-CN" alt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8" name="灯片编号占位符 14"/>
          <p:cNvSpPr>
            <a:spLocks noGrp="1"/>
          </p:cNvSpPr>
          <p:nvPr>
            <p:ph type="sldNum" sz="quarter" idx="12"/>
          </p:nvPr>
        </p:nvSpPr>
        <p:spPr/>
        <p:txBody>
          <a:bodyPr/>
          <a:lstStyle/>
          <a:p>
            <a:fld id="{51D91E7F-84B6-4064-9D4E-CC7D244BCA04}" type="slidenum">
              <a:rPr lang="zh-CN" altLang="en-US" smtClean="0"/>
              <a:t>22</a:t>
            </a:fld>
            <a:endParaRPr lang="zh-CN" altLang="en-US" dirty="0"/>
          </a:p>
        </p:txBody>
      </p:sp>
      <p:sp>
        <p:nvSpPr>
          <p:cNvPr id="1048639" name="文本框 9"/>
          <p:cNvSpPr txBox="1"/>
          <p:nvPr/>
        </p:nvSpPr>
        <p:spPr>
          <a:xfrm>
            <a:off x="695324" y="-25464"/>
            <a:ext cx="11687176" cy="1285240"/>
          </a:xfrm>
          <a:prstGeom prst="rect">
            <a:avLst/>
          </a:prstGeom>
          <a:noFill/>
        </p:spPr>
        <p:txBody>
          <a:bodyPr wrap="square" rtlCol="0">
            <a:spAutoFit/>
          </a:bodyPr>
          <a:lstStyle/>
          <a:p>
            <a:r>
              <a:rPr lang="en-US" altLang="zh-CN" sz="3600" b="1" dirty="0" smtClean="0"/>
              <a:t>2</a:t>
            </a:r>
            <a:r>
              <a:rPr lang="en-US" altLang="zh-CN" sz="4400" b="1" dirty="0" smtClean="0"/>
              <a:t> </a:t>
            </a:r>
            <a:r>
              <a:rPr lang="en-US" altLang="zh-CN" sz="3600" b="1" dirty="0">
                <a:latin typeface="Times New Roman" panose="02020603050405020304" pitchFamily="18" charset="0"/>
                <a:cs typeface="Times New Roman" panose="02020603050405020304" pitchFamily="18" charset="0"/>
              </a:rPr>
              <a:t>Designing and optimizing the Baby-</a:t>
            </a:r>
            <a:r>
              <a:rPr lang="en-US" altLang="zh-CN" sz="3600" b="1" dirty="0" err="1">
                <a:latin typeface="Times New Roman" panose="02020603050405020304" pitchFamily="18" charset="0"/>
                <a:cs typeface="Times New Roman" panose="02020603050405020304" pitchFamily="18" charset="0"/>
              </a:rPr>
              <a:t>muSR</a:t>
            </a:r>
            <a:r>
              <a:rPr lang="en-US" altLang="zh-CN" sz="3600" b="1" dirty="0">
                <a:latin typeface="Times New Roman" panose="02020603050405020304" pitchFamily="18" charset="0"/>
                <a:cs typeface="Times New Roman" panose="02020603050405020304" pitchFamily="18" charset="0"/>
              </a:rPr>
              <a:t> </a:t>
            </a:r>
            <a:r>
              <a:rPr lang="en-US" altLang="zh-CN" sz="3600" b="1" dirty="0" smtClean="0">
                <a:latin typeface="Times New Roman" panose="02020603050405020304" pitchFamily="18" charset="0"/>
                <a:cs typeface="Times New Roman" panose="02020603050405020304" pitchFamily="18" charset="0"/>
              </a:rPr>
              <a:t>spectrometer</a:t>
            </a:r>
            <a:endParaRPr lang="zh-CN" altLang="en-US" sz="3600" b="1" dirty="0">
              <a:latin typeface="Times New Roman" panose="02020603050405020304" pitchFamily="18" charset="0"/>
              <a:cs typeface="Times New Roman" panose="02020603050405020304" pitchFamily="18" charset="0"/>
            </a:endParaRPr>
          </a:p>
        </p:txBody>
      </p:sp>
      <p:sp>
        <p:nvSpPr>
          <p:cNvPr id="1048640" name="文本框 6"/>
          <p:cNvSpPr txBox="1"/>
          <p:nvPr/>
        </p:nvSpPr>
        <p:spPr>
          <a:xfrm>
            <a:off x="0" y="887287"/>
            <a:ext cx="10588491" cy="523220"/>
          </a:xfrm>
          <a:prstGeom prst="rect">
            <a:avLst/>
          </a:prstGeom>
          <a:noFill/>
        </p:spPr>
        <p:txBody>
          <a:bodyPr wrap="square" rtlCol="0">
            <a:spAutoFit/>
          </a:bodyPr>
          <a:lstStyle/>
          <a:p>
            <a:r>
              <a:rPr lang="en-US" altLang="zh-CN" sz="2800" dirty="0" smtClean="0">
                <a:solidFill>
                  <a:srgbClr val="FF0000"/>
                </a:solidFill>
              </a:rPr>
              <a:t>Eight-ring structure:</a:t>
            </a:r>
            <a:endParaRPr lang="zh-CN" altLang="en-US" sz="2800" dirty="0">
              <a:solidFill>
                <a:srgbClr val="FF0000"/>
              </a:solidFill>
            </a:endParaRPr>
          </a:p>
        </p:txBody>
      </p:sp>
      <p:pic>
        <p:nvPicPr>
          <p:cNvPr id="2097163" name="图片 3"/>
          <p:cNvPicPr>
            <a:picLocks noChangeAspect="1"/>
          </p:cNvPicPr>
          <p:nvPr/>
        </p:nvPicPr>
        <p:blipFill>
          <a:blip r:embed="rId3" cstate="print"/>
          <a:stretch>
            <a:fillRect/>
          </a:stretch>
        </p:blipFill>
        <p:spPr>
          <a:xfrm>
            <a:off x="219075" y="1842216"/>
            <a:ext cx="4586007" cy="3464983"/>
          </a:xfrm>
          <a:prstGeom prst="rect">
            <a:avLst/>
          </a:prstGeom>
        </p:spPr>
      </p:pic>
      <p:pic>
        <p:nvPicPr>
          <p:cNvPr id="2097164" name="图片 4"/>
          <p:cNvPicPr>
            <a:picLocks noChangeAspect="1"/>
          </p:cNvPicPr>
          <p:nvPr/>
        </p:nvPicPr>
        <p:blipFill>
          <a:blip r:embed="rId4" cstate="print"/>
          <a:stretch>
            <a:fillRect/>
          </a:stretch>
        </p:blipFill>
        <p:spPr>
          <a:xfrm>
            <a:off x="5652807" y="1674790"/>
            <a:ext cx="4635404" cy="3615880"/>
          </a:xfrm>
          <a:prstGeom prst="rect">
            <a:avLst/>
          </a:prstGeom>
        </p:spPr>
      </p:pic>
      <p:sp>
        <p:nvSpPr>
          <p:cNvPr id="1048641" name="文本框 10"/>
          <p:cNvSpPr txBox="1"/>
          <p:nvPr/>
        </p:nvSpPr>
        <p:spPr>
          <a:xfrm>
            <a:off x="1066800" y="1931485"/>
            <a:ext cx="1181100" cy="523220"/>
          </a:xfrm>
          <a:prstGeom prst="rect">
            <a:avLst/>
          </a:prstGeom>
          <a:noFill/>
        </p:spPr>
        <p:txBody>
          <a:bodyPr wrap="square" rtlCol="0">
            <a:spAutoFit/>
          </a:bodyPr>
          <a:lstStyle/>
          <a:p>
            <a:r>
              <a:rPr lang="en-US" altLang="zh-CN" sz="2800" dirty="0" smtClean="0"/>
              <a:t>ZF</a:t>
            </a:r>
            <a:endParaRPr lang="zh-CN" altLang="en-US" sz="2800" dirty="0"/>
          </a:p>
        </p:txBody>
      </p:sp>
      <p:sp>
        <p:nvSpPr>
          <p:cNvPr id="1048642" name="文本框 11"/>
          <p:cNvSpPr txBox="1"/>
          <p:nvPr/>
        </p:nvSpPr>
        <p:spPr>
          <a:xfrm>
            <a:off x="8426316" y="3770157"/>
            <a:ext cx="1181100" cy="523220"/>
          </a:xfrm>
          <a:prstGeom prst="rect">
            <a:avLst/>
          </a:prstGeom>
          <a:noFill/>
        </p:spPr>
        <p:txBody>
          <a:bodyPr wrap="square" rtlCol="0">
            <a:spAutoFit/>
          </a:bodyPr>
          <a:lstStyle/>
          <a:p>
            <a:r>
              <a:rPr lang="en-US" altLang="zh-CN" sz="2800" dirty="0" smtClean="0"/>
              <a:t>TF</a:t>
            </a:r>
            <a:endParaRPr lang="zh-CN" altLang="en-US" sz="2800" dirty="0"/>
          </a:p>
        </p:txBody>
      </p:sp>
      <p:sp>
        <p:nvSpPr>
          <p:cNvPr id="1048643" name="椭圆 8"/>
          <p:cNvSpPr/>
          <p:nvPr/>
        </p:nvSpPr>
        <p:spPr>
          <a:xfrm>
            <a:off x="3362325" y="1842216"/>
            <a:ext cx="266700" cy="2320209"/>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44" name="椭圆 13"/>
          <p:cNvSpPr/>
          <p:nvPr/>
        </p:nvSpPr>
        <p:spPr>
          <a:xfrm>
            <a:off x="8883516" y="1842216"/>
            <a:ext cx="266700" cy="2320209"/>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45" name="文本框 15"/>
          <p:cNvSpPr txBox="1"/>
          <p:nvPr/>
        </p:nvSpPr>
        <p:spPr>
          <a:xfrm>
            <a:off x="695324" y="5417921"/>
            <a:ext cx="8803640" cy="1158240"/>
          </a:xfrm>
          <a:prstGeom prst="rect">
            <a:avLst/>
          </a:prstGeom>
          <a:noFill/>
        </p:spPr>
        <p:txBody>
          <a:bodyPr wrap="square" rtlCol="0">
            <a:spAutoFit/>
          </a:bodyPr>
          <a:lstStyle/>
          <a:p>
            <a:pPr marL="285750" indent="-285750">
              <a:buFont typeface="Wingdings" panose="05000000000000000000" pitchFamily="2" charset="2"/>
              <a:buChar char="Ø"/>
            </a:pPr>
            <a:r>
              <a:rPr lang="en-US" altLang="zh-CN" dirty="0" smtClean="0">
                <a:latin typeface="Comic Sans MS" panose="030F0702030302020204" pitchFamily="66" charset="0"/>
              </a:rPr>
              <a:t>When the degrader thickness is over 7 mm, the asymmetry reaches the highest by ~ 0.44 (ZF).</a:t>
            </a:r>
          </a:p>
          <a:p>
            <a:pPr marL="285750" indent="-285750">
              <a:buFont typeface="Wingdings" panose="05000000000000000000" pitchFamily="2" charset="2"/>
              <a:buChar char="Ø"/>
            </a:pPr>
            <a:r>
              <a:rPr lang="en-US" altLang="zh-CN" dirty="0" smtClean="0">
                <a:latin typeface="Comic Sans MS" panose="030F0702030302020204" pitchFamily="66" charset="0"/>
              </a:rPr>
              <a:t>The third ring and fourth ting can be grouped together.</a:t>
            </a:r>
          </a:p>
          <a:p>
            <a:pPr marL="285750" indent="-285750">
              <a:buFont typeface="Wingdings" panose="05000000000000000000" pitchFamily="2" charset="2"/>
              <a:buChar char="Ø"/>
            </a:pPr>
            <a:r>
              <a:rPr lang="en-US" altLang="zh-CN" dirty="0" smtClean="0">
                <a:latin typeface="Comic Sans MS" panose="030F0702030302020204" pitchFamily="66" charset="0"/>
              </a:rPr>
              <a:t>The asymmetry of all rings is ~ 0.38.</a:t>
            </a:r>
            <a:endParaRPr lang="zh-CN" altLang="en-US" dirty="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2" name="灯片编号占位符 14"/>
          <p:cNvSpPr>
            <a:spLocks noGrp="1"/>
          </p:cNvSpPr>
          <p:nvPr>
            <p:ph type="sldNum" sz="quarter" idx="12"/>
          </p:nvPr>
        </p:nvSpPr>
        <p:spPr/>
        <p:txBody>
          <a:bodyPr/>
          <a:lstStyle/>
          <a:p>
            <a:fld id="{51D91E7F-84B6-4064-9D4E-CC7D244BCA04}" type="slidenum">
              <a:rPr lang="zh-CN" altLang="en-US" smtClean="0"/>
              <a:t>23</a:t>
            </a:fld>
            <a:endParaRPr lang="zh-CN" altLang="en-US" dirty="0"/>
          </a:p>
        </p:txBody>
      </p:sp>
      <p:sp>
        <p:nvSpPr>
          <p:cNvPr id="1048623" name="文本框 9"/>
          <p:cNvSpPr txBox="1"/>
          <p:nvPr/>
        </p:nvSpPr>
        <p:spPr>
          <a:xfrm>
            <a:off x="695324" y="-25464"/>
            <a:ext cx="11687176" cy="1285240"/>
          </a:xfrm>
          <a:prstGeom prst="rect">
            <a:avLst/>
          </a:prstGeom>
          <a:noFill/>
        </p:spPr>
        <p:txBody>
          <a:bodyPr wrap="square" rtlCol="0">
            <a:spAutoFit/>
          </a:bodyPr>
          <a:lstStyle/>
          <a:p>
            <a:pPr algn="just"/>
            <a:r>
              <a:rPr lang="en-US" altLang="zh-CN" sz="3600" b="1" dirty="0" smtClean="0"/>
              <a:t>2</a:t>
            </a:r>
            <a:r>
              <a:rPr lang="en-US" altLang="zh-CN" sz="4400" b="1" dirty="0" smtClean="0"/>
              <a:t> </a:t>
            </a:r>
            <a:r>
              <a:rPr lang="en-US" altLang="zh-CN" sz="3600" b="1" dirty="0">
                <a:latin typeface="Times New Roman" panose="02020603050405020304" pitchFamily="18" charset="0"/>
                <a:cs typeface="Times New Roman" panose="02020603050405020304" pitchFamily="18" charset="0"/>
              </a:rPr>
              <a:t>Designing and optimizing the Baby-</a:t>
            </a:r>
            <a:r>
              <a:rPr lang="en-US" altLang="zh-CN" sz="3600" b="1" dirty="0" err="1">
                <a:latin typeface="Times New Roman" panose="02020603050405020304" pitchFamily="18" charset="0"/>
                <a:cs typeface="Times New Roman" panose="02020603050405020304" pitchFamily="18" charset="0"/>
              </a:rPr>
              <a:t>muSR</a:t>
            </a:r>
            <a:r>
              <a:rPr lang="en-US" altLang="zh-CN" sz="3600" b="1" dirty="0">
                <a:latin typeface="Times New Roman" panose="02020603050405020304" pitchFamily="18" charset="0"/>
                <a:cs typeface="Times New Roman" panose="02020603050405020304" pitchFamily="18" charset="0"/>
              </a:rPr>
              <a:t> spectrometer</a:t>
            </a:r>
            <a:endParaRPr lang="zh-CN" altLang="en-US" sz="3600" b="1" dirty="0">
              <a:latin typeface="Times New Roman" panose="02020603050405020304" pitchFamily="18" charset="0"/>
              <a:cs typeface="Times New Roman" panose="02020603050405020304" pitchFamily="18" charset="0"/>
            </a:endParaRPr>
          </a:p>
        </p:txBody>
      </p:sp>
      <p:sp>
        <p:nvSpPr>
          <p:cNvPr id="1048624" name="文本框 6"/>
          <p:cNvSpPr txBox="1"/>
          <p:nvPr/>
        </p:nvSpPr>
        <p:spPr>
          <a:xfrm>
            <a:off x="0" y="887287"/>
            <a:ext cx="10588491" cy="523220"/>
          </a:xfrm>
          <a:prstGeom prst="rect">
            <a:avLst/>
          </a:prstGeom>
          <a:noFill/>
        </p:spPr>
        <p:txBody>
          <a:bodyPr wrap="square" rtlCol="0">
            <a:spAutoFit/>
          </a:bodyPr>
          <a:lstStyle/>
          <a:p>
            <a:r>
              <a:rPr lang="en-US" altLang="zh-CN" sz="2800" dirty="0" smtClean="0">
                <a:solidFill>
                  <a:srgbClr val="FF0000"/>
                </a:solidFill>
              </a:rPr>
              <a:t>Eight-ring structure:</a:t>
            </a:r>
            <a:endParaRPr lang="zh-CN" altLang="en-US" sz="2800" dirty="0">
              <a:solidFill>
                <a:srgbClr val="FF0000"/>
              </a:solidFill>
            </a:endParaRPr>
          </a:p>
        </p:txBody>
      </p:sp>
      <p:pic>
        <p:nvPicPr>
          <p:cNvPr id="2097160" name="图片 3"/>
          <p:cNvPicPr>
            <a:picLocks noChangeAspect="1"/>
          </p:cNvPicPr>
          <p:nvPr/>
        </p:nvPicPr>
        <p:blipFill>
          <a:blip r:embed="rId3" cstate="print"/>
          <a:stretch>
            <a:fillRect/>
          </a:stretch>
        </p:blipFill>
        <p:spPr>
          <a:xfrm>
            <a:off x="219075" y="1842216"/>
            <a:ext cx="4586006" cy="3464983"/>
          </a:xfrm>
          <a:prstGeom prst="rect">
            <a:avLst/>
          </a:prstGeom>
        </p:spPr>
      </p:pic>
      <p:graphicFrame>
        <p:nvGraphicFramePr>
          <p:cNvPr id="4194304" name="表格 12"/>
          <p:cNvGraphicFramePr>
            <a:graphicFrameLocks noGrp="1"/>
          </p:cNvGraphicFramePr>
          <p:nvPr/>
        </p:nvGraphicFramePr>
        <p:xfrm>
          <a:off x="5119619" y="1180268"/>
          <a:ext cx="6521451" cy="2468880"/>
        </p:xfrm>
        <a:graphic>
          <a:graphicData uri="http://schemas.openxmlformats.org/drawingml/2006/table">
            <a:tbl>
              <a:tblPr firstRow="1" bandRow="1">
                <a:tableStyleId>{5C22544A-7EE6-4342-B048-85BDC9FD1C3A}</a:tableStyleId>
              </a:tblPr>
              <a:tblGrid>
                <a:gridCol w="1630363"/>
                <a:gridCol w="1630363"/>
                <a:gridCol w="3260725"/>
              </a:tblGrid>
              <a:tr h="506153">
                <a:tc>
                  <a:txBody>
                    <a:bodyPr/>
                    <a:lstStyle/>
                    <a:p>
                      <a:endParaRPr lang="zh-CN" altLang="en-US" dirty="0"/>
                    </a:p>
                  </a:txBody>
                  <a:tcPr/>
                </a:tc>
                <a:tc>
                  <a:txBody>
                    <a:bodyPr/>
                    <a:lstStyle/>
                    <a:p>
                      <a:pPr algn="ctr"/>
                      <a:r>
                        <a:rPr lang="en-US" altLang="zh-CN" dirty="0" smtClean="0"/>
                        <a:t>Rate</a:t>
                      </a:r>
                      <a:endParaRPr lang="zh-CN" altLang="en-US" dirty="0"/>
                    </a:p>
                  </a:txBody>
                  <a:tcPr/>
                </a:tc>
                <a:tc>
                  <a:txBody>
                    <a:bodyPr/>
                    <a:lstStyle/>
                    <a:p>
                      <a:pPr algn="ctr"/>
                      <a:r>
                        <a:rPr lang="en-US" altLang="zh-CN" dirty="0" smtClean="0"/>
                        <a:t>Mean count rate</a:t>
                      </a:r>
                    </a:p>
                    <a:p>
                      <a:pPr algn="ctr"/>
                      <a:r>
                        <a:rPr lang="en-US" altLang="zh-CN" dirty="0" smtClean="0"/>
                        <a:t> (/frame/detector)</a:t>
                      </a:r>
                      <a:endParaRPr lang="zh-CN" altLang="en-US" dirty="0"/>
                    </a:p>
                  </a:txBody>
                  <a:tcPr/>
                </a:tc>
              </a:tr>
              <a:tr h="289230">
                <a:tc>
                  <a:txBody>
                    <a:bodyPr/>
                    <a:lstStyle/>
                    <a:p>
                      <a:pPr algn="ctr"/>
                      <a:r>
                        <a:rPr lang="en-US" altLang="zh-CN" dirty="0" smtClean="0"/>
                        <a:t>All rings</a:t>
                      </a:r>
                      <a:endParaRPr lang="zh-CN" altLang="en-US" dirty="0"/>
                    </a:p>
                  </a:txBody>
                  <a:tcPr/>
                </a:tc>
                <a:tc>
                  <a:txBody>
                    <a:bodyPr/>
                    <a:lstStyle/>
                    <a:p>
                      <a:pPr algn="ctr"/>
                      <a:r>
                        <a:rPr lang="en-US" altLang="zh-CN" dirty="0" smtClean="0"/>
                        <a:t>0.0462</a:t>
                      </a:r>
                      <a:endParaRPr lang="zh-CN" altLang="en-US" dirty="0"/>
                    </a:p>
                  </a:txBody>
                  <a:tcPr/>
                </a:tc>
                <a:tc>
                  <a:txBody>
                    <a:bodyPr/>
                    <a:lstStyle/>
                    <a:p>
                      <a:pPr algn="ctr"/>
                      <a:r>
                        <a:rPr lang="en-US" altLang="zh-CN" dirty="0" smtClean="0"/>
                        <a:t>6.77</a:t>
                      </a:r>
                    </a:p>
                  </a:txBody>
                  <a:tcPr/>
                </a:tc>
              </a:tr>
              <a:tr h="289230">
                <a:tc>
                  <a:txBody>
                    <a:bodyPr/>
                    <a:lstStyle/>
                    <a:p>
                      <a:pPr algn="ctr"/>
                      <a:r>
                        <a:rPr lang="en-US" altLang="zh-CN" dirty="0" smtClean="0"/>
                        <a:t>First ring</a:t>
                      </a:r>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pPr>
                      <a:r>
                        <a:rPr lang="en-US" altLang="zh-CN" dirty="0" smtClean="0"/>
                        <a:t>0.0164</a:t>
                      </a:r>
                      <a:endParaRPr lang="zh-CN" altLang="en-US" dirty="0" smtClean="0"/>
                    </a:p>
                  </a:txBody>
                  <a:tcPr/>
                </a:tc>
                <a:tc>
                  <a:txBody>
                    <a:bodyPr/>
                    <a:lstStyle/>
                    <a:p>
                      <a:pPr algn="ctr"/>
                      <a:r>
                        <a:rPr lang="en-US" altLang="zh-CN" dirty="0" smtClean="0"/>
                        <a:t>9.61</a:t>
                      </a:r>
                      <a:endParaRPr lang="zh-CN" altLang="en-US" dirty="0"/>
                    </a:p>
                  </a:txBody>
                  <a:tcPr/>
                </a:tc>
              </a:tr>
              <a:tr h="339701">
                <a:tc>
                  <a:txBody>
                    <a:bodyPr/>
                    <a:lstStyle/>
                    <a:p>
                      <a:pPr algn="ctr"/>
                      <a:r>
                        <a:rPr lang="en-US" altLang="zh-CN" dirty="0" smtClean="0"/>
                        <a:t>Second ring</a:t>
                      </a:r>
                      <a:endParaRPr lang="zh-CN" altLang="en-US" dirty="0"/>
                    </a:p>
                  </a:txBody>
                  <a:tcPr/>
                </a:tc>
                <a:tc>
                  <a:txBody>
                    <a:bodyPr/>
                    <a:lstStyle/>
                    <a:p>
                      <a:pPr algn="ctr"/>
                      <a:r>
                        <a:rPr lang="en-US" altLang="zh-CN" dirty="0" smtClean="0"/>
                        <a:t>0.0147</a:t>
                      </a:r>
                      <a:endParaRPr lang="zh-CN" altLang="en-US" dirty="0"/>
                    </a:p>
                  </a:txBody>
                  <a:tcPr/>
                </a:tc>
                <a:tc>
                  <a:txBody>
                    <a:bodyPr/>
                    <a:lstStyle/>
                    <a:p>
                      <a:pPr algn="ctr"/>
                      <a:r>
                        <a:rPr lang="en-US" altLang="zh-CN" dirty="0" smtClean="0"/>
                        <a:t>8.61</a:t>
                      </a:r>
                      <a:endParaRPr lang="zh-CN" altLang="en-US" dirty="0"/>
                    </a:p>
                  </a:txBody>
                  <a:tcPr/>
                </a:tc>
              </a:tr>
              <a:tr h="339701">
                <a:tc>
                  <a:txBody>
                    <a:bodyPr/>
                    <a:lstStyle/>
                    <a:p>
                      <a:pPr algn="ctr"/>
                      <a:r>
                        <a:rPr lang="en-US" altLang="zh-CN" dirty="0" smtClean="0"/>
                        <a:t>Third ring</a:t>
                      </a:r>
                      <a:endParaRPr lang="zh-CN" altLang="en-US" dirty="0"/>
                    </a:p>
                  </a:txBody>
                  <a:tcPr/>
                </a:tc>
                <a:tc>
                  <a:txBody>
                    <a:bodyPr/>
                    <a:lstStyle/>
                    <a:p>
                      <a:pPr algn="ctr"/>
                      <a:r>
                        <a:rPr lang="en-US" altLang="zh-CN" dirty="0" smtClean="0"/>
                        <a:t>0.0106</a:t>
                      </a:r>
                      <a:endParaRPr lang="zh-CN" altLang="en-US" dirty="0"/>
                    </a:p>
                  </a:txBody>
                  <a:tcPr/>
                </a:tc>
                <a:tc>
                  <a:txBody>
                    <a:bodyPr/>
                    <a:lstStyle/>
                    <a:p>
                      <a:pPr algn="ctr"/>
                      <a:r>
                        <a:rPr lang="en-US" altLang="zh-CN" dirty="0" smtClean="0"/>
                        <a:t>6.21</a:t>
                      </a:r>
                      <a:endParaRPr lang="zh-CN" altLang="en-US" dirty="0"/>
                    </a:p>
                  </a:txBody>
                  <a:tcPr/>
                </a:tc>
              </a:tr>
              <a:tr h="339701">
                <a:tc>
                  <a:txBody>
                    <a:bodyPr/>
                    <a:lstStyle/>
                    <a:p>
                      <a:pPr algn="ctr"/>
                      <a:r>
                        <a:rPr lang="en-US" altLang="zh-CN" dirty="0" smtClean="0"/>
                        <a:t>Fourth ring</a:t>
                      </a:r>
                      <a:endParaRPr lang="zh-CN" altLang="en-US" dirty="0"/>
                    </a:p>
                  </a:txBody>
                  <a:tcPr/>
                </a:tc>
                <a:tc>
                  <a:txBody>
                    <a:bodyPr/>
                    <a:lstStyle/>
                    <a:p>
                      <a:pPr algn="ctr"/>
                      <a:r>
                        <a:rPr lang="en-US" altLang="zh-CN" dirty="0" smtClean="0"/>
                        <a:t>0.0045</a:t>
                      </a:r>
                      <a:endParaRPr lang="zh-CN" altLang="en-US" dirty="0"/>
                    </a:p>
                  </a:txBody>
                  <a:tcPr/>
                </a:tc>
                <a:tc>
                  <a:txBody>
                    <a:bodyPr/>
                    <a:lstStyle/>
                    <a:p>
                      <a:pPr algn="ctr"/>
                      <a:r>
                        <a:rPr lang="en-US" altLang="zh-CN" dirty="0" smtClean="0"/>
                        <a:t>2.64</a:t>
                      </a:r>
                      <a:endParaRPr lang="zh-CN" altLang="en-US" dirty="0"/>
                    </a:p>
                  </a:txBody>
                  <a:tcPr/>
                </a:tc>
              </a:tr>
            </a:tbl>
          </a:graphicData>
        </a:graphic>
      </p:graphicFrame>
      <p:sp>
        <p:nvSpPr>
          <p:cNvPr id="1048625" name="文本框 16"/>
          <p:cNvSpPr txBox="1"/>
          <p:nvPr/>
        </p:nvSpPr>
        <p:spPr>
          <a:xfrm>
            <a:off x="5189470" y="3849231"/>
            <a:ext cx="6381750" cy="646331"/>
          </a:xfrm>
          <a:prstGeom prst="rect">
            <a:avLst/>
          </a:prstGeom>
          <a:noFill/>
        </p:spPr>
        <p:txBody>
          <a:bodyPr wrap="square" rtlCol="0">
            <a:spAutoFit/>
          </a:bodyPr>
          <a:lstStyle/>
          <a:p>
            <a:r>
              <a:rPr lang="en-US" altLang="zh-CN" dirty="0" smtClean="0"/>
              <a:t>Note: the degrader thickness = 7 mm;</a:t>
            </a:r>
          </a:p>
          <a:p>
            <a:r>
              <a:rPr lang="en-US" altLang="zh-CN" dirty="0" smtClean="0"/>
              <a:t>         the beam intensity = 1.2</a:t>
            </a:r>
            <a:r>
              <a:rPr lang="en-US" altLang="zh-CN" dirty="0" smtClean="0">
                <a:sym typeface="Symbol" panose="05050102010706020507" pitchFamily="18" charset="2"/>
              </a:rPr>
              <a:t>10</a:t>
            </a:r>
            <a:r>
              <a:rPr lang="en-US" altLang="zh-CN" baseline="30000" dirty="0" smtClean="0">
                <a:sym typeface="Symbol" panose="05050102010706020507" pitchFamily="18" charset="2"/>
              </a:rPr>
              <a:t>5</a:t>
            </a:r>
            <a:r>
              <a:rPr lang="en-US" altLang="zh-CN" dirty="0" smtClean="0">
                <a:sym typeface="Symbol" panose="05050102010706020507" pitchFamily="18" charset="2"/>
              </a:rPr>
              <a:t> </a:t>
            </a:r>
            <a:r>
              <a:rPr lang="en-US" altLang="zh-CN" dirty="0" err="1" smtClean="0">
                <a:sym typeface="Symbol" panose="05050102010706020507" pitchFamily="18" charset="2"/>
              </a:rPr>
              <a:t>muons</a:t>
            </a:r>
            <a:r>
              <a:rPr lang="en-US" altLang="zh-CN" dirty="0" smtClean="0">
                <a:sym typeface="Symbol" panose="05050102010706020507" pitchFamily="18" charset="2"/>
              </a:rPr>
              <a:t>/s (2.5 Hz)</a:t>
            </a:r>
            <a:endParaRPr lang="zh-CN" altLang="en-US" dirty="0"/>
          </a:p>
        </p:txBody>
      </p:sp>
      <p:sp>
        <p:nvSpPr>
          <p:cNvPr id="1048626" name="文本框 17"/>
          <p:cNvSpPr txBox="1"/>
          <p:nvPr/>
        </p:nvSpPr>
        <p:spPr>
          <a:xfrm>
            <a:off x="419101" y="5359082"/>
            <a:ext cx="10086974" cy="1200329"/>
          </a:xfrm>
          <a:prstGeom prst="rect">
            <a:avLst/>
          </a:prstGeom>
          <a:noFill/>
        </p:spPr>
        <p:txBody>
          <a:bodyPr wrap="square" rtlCol="0">
            <a:spAutoFit/>
          </a:bodyPr>
          <a:lstStyle/>
          <a:p>
            <a:pPr marL="342900" indent="-342900">
              <a:buFont typeface="Arial" panose="020B0604020202020204" pitchFamily="34" charset="0"/>
              <a:buChar char="•"/>
            </a:pPr>
            <a:r>
              <a:rPr lang="en-US" altLang="zh-CN" sz="2400" dirty="0" smtClean="0">
                <a:latin typeface="Comic Sans MS" panose="030F0702030302020204" pitchFamily="66" charset="0"/>
              </a:rPr>
              <a:t>The third and fourth ring have the highest asymmetry. </a:t>
            </a:r>
          </a:p>
          <a:p>
            <a:pPr marL="342900" indent="-342900">
              <a:buFont typeface="Arial" panose="020B0604020202020204" pitchFamily="34" charset="0"/>
              <a:buChar char="•"/>
            </a:pPr>
            <a:r>
              <a:rPr lang="en-US" altLang="zh-CN" sz="2400" dirty="0" smtClean="0">
                <a:latin typeface="Comic Sans MS" panose="030F0702030302020204" pitchFamily="66" charset="0"/>
              </a:rPr>
              <a:t>The detection rate of inner ring and outer ring are nearly the same!</a:t>
            </a:r>
          </a:p>
          <a:p>
            <a:pPr marL="342900" indent="-342900">
              <a:buFont typeface="Arial" panose="020B0604020202020204" pitchFamily="34" charset="0"/>
              <a:buChar char="•"/>
            </a:pPr>
            <a:r>
              <a:rPr lang="en-US" altLang="zh-CN" sz="2400" dirty="0" smtClean="0">
                <a:latin typeface="Comic Sans MS" panose="030F0702030302020204" pitchFamily="66" charset="0"/>
              </a:rPr>
              <a:t>The count rate of each ring is acceptable!</a:t>
            </a:r>
            <a:endParaRPr lang="zh-CN" altLang="en-US" sz="2400" dirty="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灯片编号占位符 14"/>
          <p:cNvSpPr>
            <a:spLocks noGrp="1"/>
          </p:cNvSpPr>
          <p:nvPr>
            <p:ph type="sldNum" sz="quarter" idx="12"/>
          </p:nvPr>
        </p:nvSpPr>
        <p:spPr/>
        <p:txBody>
          <a:bodyPr/>
          <a:lstStyle/>
          <a:p>
            <a:fld id="{51D91E7F-84B6-4064-9D4E-CC7D244BCA04}" type="slidenum">
              <a:rPr lang="zh-CN" altLang="en-US" smtClean="0"/>
              <a:t>24</a:t>
            </a:fld>
            <a:endParaRPr lang="zh-CN" altLang="en-US" dirty="0"/>
          </a:p>
        </p:txBody>
      </p:sp>
      <p:sp>
        <p:nvSpPr>
          <p:cNvPr id="1048607" name="文本框 9"/>
          <p:cNvSpPr txBox="1"/>
          <p:nvPr/>
        </p:nvSpPr>
        <p:spPr>
          <a:xfrm>
            <a:off x="695324" y="-25464"/>
            <a:ext cx="11687176" cy="769441"/>
          </a:xfrm>
          <a:prstGeom prst="rect">
            <a:avLst/>
          </a:prstGeom>
          <a:noFill/>
        </p:spPr>
        <p:txBody>
          <a:bodyPr wrap="square" rtlCol="0">
            <a:spAutoFit/>
          </a:bodyPr>
          <a:lstStyle/>
          <a:p>
            <a:r>
              <a:rPr lang="en-US" altLang="zh-CN" sz="3600" b="1" dirty="0"/>
              <a:t>3</a:t>
            </a:r>
            <a:r>
              <a:rPr lang="en-US" altLang="zh-CN" sz="4400" b="1" dirty="0" smtClean="0"/>
              <a:t> </a:t>
            </a:r>
            <a:r>
              <a:rPr lang="en-US" altLang="zh-CN" sz="3600" b="1" dirty="0">
                <a:latin typeface="Times New Roman" panose="02020603050405020304" pitchFamily="18" charset="0"/>
                <a:cs typeface="Times New Roman" panose="02020603050405020304" pitchFamily="18" charset="0"/>
              </a:rPr>
              <a:t>Conceptual design of </a:t>
            </a:r>
            <a:r>
              <a:rPr lang="en-US" altLang="zh-CN" sz="3600" b="1" dirty="0" smtClean="0">
                <a:latin typeface="Times New Roman" panose="02020603050405020304" pitchFamily="18" charset="0"/>
                <a:cs typeface="Times New Roman" panose="02020603050405020304" pitchFamily="18" charset="0"/>
              </a:rPr>
              <a:t>Baseline-</a:t>
            </a:r>
            <a:r>
              <a:rPr lang="en-US" altLang="zh-CN" sz="3600" b="1" dirty="0" err="1" smtClean="0">
                <a:latin typeface="Times New Roman" panose="02020603050405020304" pitchFamily="18" charset="0"/>
                <a:cs typeface="Times New Roman" panose="02020603050405020304" pitchFamily="18" charset="0"/>
              </a:rPr>
              <a:t>muSR</a:t>
            </a:r>
            <a:r>
              <a:rPr lang="en-US" altLang="zh-CN" sz="3600" b="1" dirty="0" smtClean="0">
                <a:latin typeface="Times New Roman" panose="02020603050405020304" pitchFamily="18" charset="0"/>
                <a:cs typeface="Times New Roman" panose="02020603050405020304" pitchFamily="18" charset="0"/>
              </a:rPr>
              <a:t> spectrometer</a:t>
            </a:r>
            <a:endParaRPr lang="zh-CN" altLang="en-US" sz="3600" b="1" dirty="0">
              <a:latin typeface="Times New Roman" panose="02020603050405020304" pitchFamily="18" charset="0"/>
              <a:cs typeface="Times New Roman" panose="02020603050405020304" pitchFamily="18" charset="0"/>
            </a:endParaRPr>
          </a:p>
        </p:txBody>
      </p:sp>
      <p:pic>
        <p:nvPicPr>
          <p:cNvPr id="2097157" name="图片 1"/>
          <p:cNvPicPr>
            <a:picLocks noChangeAspect="1"/>
          </p:cNvPicPr>
          <p:nvPr/>
        </p:nvPicPr>
        <p:blipFill>
          <a:blip r:embed="rId3"/>
          <a:stretch>
            <a:fillRect/>
          </a:stretch>
        </p:blipFill>
        <p:spPr>
          <a:xfrm>
            <a:off x="6319837" y="938933"/>
            <a:ext cx="5587581" cy="4404592"/>
          </a:xfrm>
          <a:prstGeom prst="rect">
            <a:avLst/>
          </a:prstGeom>
        </p:spPr>
      </p:pic>
      <p:sp>
        <p:nvSpPr>
          <p:cNvPr id="1048608" name="文本框 2"/>
          <p:cNvSpPr txBox="1"/>
          <p:nvPr/>
        </p:nvSpPr>
        <p:spPr>
          <a:xfrm>
            <a:off x="6453187" y="778830"/>
            <a:ext cx="3981450" cy="954107"/>
          </a:xfrm>
          <a:prstGeom prst="rect">
            <a:avLst/>
          </a:prstGeom>
          <a:noFill/>
        </p:spPr>
        <p:txBody>
          <a:bodyPr wrap="square" rtlCol="0">
            <a:spAutoFit/>
          </a:bodyPr>
          <a:lstStyle/>
          <a:p>
            <a:pPr algn="ctr"/>
            <a:r>
              <a:rPr lang="en-US" altLang="zh-CN" sz="2800" dirty="0" smtClean="0"/>
              <a:t>Muon collection solenoid</a:t>
            </a:r>
            <a:endParaRPr lang="zh-CN" altLang="en-US" sz="2800" dirty="0"/>
          </a:p>
        </p:txBody>
      </p:sp>
      <p:sp>
        <p:nvSpPr>
          <p:cNvPr id="1048609" name="文本框 10"/>
          <p:cNvSpPr txBox="1"/>
          <p:nvPr/>
        </p:nvSpPr>
        <p:spPr>
          <a:xfrm>
            <a:off x="9001125" y="1965993"/>
            <a:ext cx="1666875" cy="954107"/>
          </a:xfrm>
          <a:prstGeom prst="rect">
            <a:avLst/>
          </a:prstGeom>
          <a:noFill/>
        </p:spPr>
        <p:txBody>
          <a:bodyPr wrap="square" rtlCol="0">
            <a:spAutoFit/>
          </a:bodyPr>
          <a:lstStyle/>
          <a:p>
            <a:pPr algn="ctr"/>
            <a:r>
              <a:rPr lang="en-US" altLang="zh-CN" sz="2800" dirty="0" smtClean="0"/>
              <a:t>Decay channel</a:t>
            </a:r>
            <a:endParaRPr lang="zh-CN" altLang="en-US" sz="2800" dirty="0"/>
          </a:p>
        </p:txBody>
      </p:sp>
      <p:sp>
        <p:nvSpPr>
          <p:cNvPr id="1048610" name="文本框 11"/>
          <p:cNvSpPr txBox="1"/>
          <p:nvPr/>
        </p:nvSpPr>
        <p:spPr>
          <a:xfrm>
            <a:off x="9834562" y="4092080"/>
            <a:ext cx="1666875" cy="954107"/>
          </a:xfrm>
          <a:prstGeom prst="rect">
            <a:avLst/>
          </a:prstGeom>
          <a:noFill/>
        </p:spPr>
        <p:txBody>
          <a:bodyPr wrap="square" rtlCol="0">
            <a:spAutoFit/>
          </a:bodyPr>
          <a:lstStyle/>
          <a:p>
            <a:pPr algn="ctr"/>
            <a:r>
              <a:rPr lang="en-US" altLang="zh-CN" sz="2800" dirty="0" smtClean="0"/>
              <a:t>Wien Filter</a:t>
            </a:r>
            <a:endParaRPr lang="zh-CN" altLang="en-US" sz="2800" dirty="0"/>
          </a:p>
        </p:txBody>
      </p:sp>
      <p:sp>
        <p:nvSpPr>
          <p:cNvPr id="1048611" name="文本框 4"/>
          <p:cNvSpPr txBox="1"/>
          <p:nvPr/>
        </p:nvSpPr>
        <p:spPr>
          <a:xfrm>
            <a:off x="152399" y="1123950"/>
            <a:ext cx="7286625" cy="3698241"/>
          </a:xfrm>
          <a:prstGeom prst="rect">
            <a:avLst/>
          </a:prstGeom>
          <a:noFill/>
        </p:spPr>
        <p:txBody>
          <a:bodyPr wrap="square" rtlCol="0">
            <a:spAutoFit/>
          </a:bodyPr>
          <a:lstStyle/>
          <a:p>
            <a:r>
              <a:rPr lang="en-US" altLang="zh-CN" sz="2400" dirty="0" smtClean="0">
                <a:latin typeface="Comic Sans MS" panose="030F0702030302020204" pitchFamily="66" charset="0"/>
              </a:rPr>
              <a:t>Muon collection mode: </a:t>
            </a:r>
          </a:p>
          <a:p>
            <a:r>
              <a:rPr lang="en-US" altLang="zh-CN" sz="2400" dirty="0">
                <a:latin typeface="Comic Sans MS" panose="030F0702030302020204" pitchFamily="66" charset="0"/>
              </a:rPr>
              <a:t>	</a:t>
            </a:r>
            <a:r>
              <a:rPr lang="en-US" altLang="zh-CN" sz="2400" dirty="0" smtClean="0">
                <a:latin typeface="Comic Sans MS" panose="030F0702030302020204" pitchFamily="66" charset="0"/>
              </a:rPr>
              <a:t>solenoid magnet collection</a:t>
            </a:r>
          </a:p>
          <a:p>
            <a:r>
              <a:rPr lang="en-US" altLang="zh-CN" sz="2400" dirty="0" smtClean="0">
                <a:latin typeface="Comic Sans MS" panose="030F0702030302020204" pitchFamily="66" charset="0"/>
              </a:rPr>
              <a:t>Beam </a:t>
            </a:r>
            <a:r>
              <a:rPr lang="en-US" altLang="zh-CN" sz="2400" dirty="0" smtClean="0">
                <a:solidFill>
                  <a:srgbClr val="FF0000"/>
                </a:solidFill>
                <a:latin typeface="Comic Sans MS" panose="030F0702030302020204" pitchFamily="66" charset="0"/>
              </a:rPr>
              <a:t>intensity</a:t>
            </a:r>
            <a:r>
              <a:rPr lang="en-US" altLang="zh-CN" sz="2400" dirty="0" smtClean="0">
                <a:latin typeface="Comic Sans MS" panose="030F0702030302020204" pitchFamily="66" charset="0"/>
              </a:rPr>
              <a:t> on sample: </a:t>
            </a:r>
          </a:p>
          <a:p>
            <a:r>
              <a:rPr lang="en-US" altLang="zh-CN" sz="2400" dirty="0">
                <a:latin typeface="Comic Sans MS" panose="030F0702030302020204" pitchFamily="66" charset="0"/>
              </a:rPr>
              <a:t>	</a:t>
            </a:r>
            <a:r>
              <a:rPr lang="en-US" altLang="zh-CN" sz="2400" dirty="0" smtClean="0">
                <a:latin typeface="Comic Sans MS" panose="030F0702030302020204" pitchFamily="66" charset="0"/>
              </a:rPr>
              <a:t>~</a:t>
            </a:r>
            <a:r>
              <a:rPr lang="en-US" altLang="zh-CN" sz="2400" dirty="0" smtClean="0">
                <a:solidFill>
                  <a:srgbClr val="FF0000"/>
                </a:solidFill>
                <a:latin typeface="Comic Sans MS" panose="030F0702030302020204" pitchFamily="66" charset="0"/>
              </a:rPr>
              <a:t>1.0</a:t>
            </a:r>
            <a:r>
              <a:rPr lang="en-US" altLang="zh-CN" sz="2400" dirty="0" smtClean="0">
                <a:solidFill>
                  <a:srgbClr val="FF0000"/>
                </a:solidFill>
                <a:latin typeface="Comic Sans MS" panose="030F0702030302020204" pitchFamily="66" charset="0"/>
                <a:sym typeface="Symbol" panose="05050102010706020507" pitchFamily="18" charset="2"/>
              </a:rPr>
              <a:t>10</a:t>
            </a:r>
            <a:r>
              <a:rPr lang="en-US" altLang="zh-CN" sz="2400" baseline="30000" dirty="0" smtClean="0">
                <a:solidFill>
                  <a:srgbClr val="FF0000"/>
                </a:solidFill>
                <a:latin typeface="Comic Sans MS" panose="030F0702030302020204" pitchFamily="66" charset="0"/>
                <a:sym typeface="Symbol" panose="05050102010706020507" pitchFamily="18" charset="2"/>
              </a:rPr>
              <a:t>6 </a:t>
            </a:r>
            <a:r>
              <a:rPr lang="en-US" altLang="zh-CN" sz="2400" dirty="0" err="1" smtClean="0">
                <a:latin typeface="Comic Sans MS" panose="030F0702030302020204" pitchFamily="66" charset="0"/>
                <a:sym typeface="Symbol" panose="05050102010706020507" pitchFamily="18" charset="2"/>
              </a:rPr>
              <a:t>muons</a:t>
            </a:r>
            <a:r>
              <a:rPr lang="en-US" altLang="zh-CN" sz="2400" dirty="0" smtClean="0">
                <a:latin typeface="Comic Sans MS" panose="030F0702030302020204" pitchFamily="66" charset="0"/>
                <a:sym typeface="Symbol" panose="05050102010706020507" pitchFamily="18" charset="2"/>
              </a:rPr>
              <a:t>/s (@2.5 Hz)</a:t>
            </a:r>
          </a:p>
          <a:p>
            <a:r>
              <a:rPr lang="en-US" altLang="zh-CN" sz="2400" dirty="0" smtClean="0">
                <a:latin typeface="Comic Sans MS" panose="030F0702030302020204" pitchFamily="66" charset="0"/>
                <a:sym typeface="Symbol" panose="05050102010706020507" pitchFamily="18" charset="2"/>
              </a:rPr>
              <a:t>Beam </a:t>
            </a:r>
            <a:r>
              <a:rPr lang="en-US" altLang="zh-CN" sz="2400" dirty="0" smtClean="0">
                <a:solidFill>
                  <a:srgbClr val="FF0000"/>
                </a:solidFill>
                <a:latin typeface="Comic Sans MS" panose="030F0702030302020204" pitchFamily="66" charset="0"/>
                <a:sym typeface="Symbol" panose="05050102010706020507" pitchFamily="18" charset="2"/>
              </a:rPr>
              <a:t>size</a:t>
            </a:r>
            <a:r>
              <a:rPr lang="en-US" altLang="zh-CN" sz="2400" dirty="0" smtClean="0">
                <a:latin typeface="Comic Sans MS" panose="030F0702030302020204" pitchFamily="66" charset="0"/>
                <a:sym typeface="Symbol" panose="05050102010706020507" pitchFamily="18" charset="2"/>
              </a:rPr>
              <a:t>: </a:t>
            </a:r>
            <a:r>
              <a:rPr lang="el-GR" altLang="zh-CN" sz="2400" dirty="0" smtClean="0">
                <a:solidFill>
                  <a:srgbClr val="FF0000"/>
                </a:solidFill>
                <a:latin typeface="Comic Sans MS" panose="030F0702030302020204" pitchFamily="66" charset="0"/>
                <a:cs typeface="Times New Roman" panose="02020603050405020304" pitchFamily="18" charset="0"/>
                <a:sym typeface="Symbol" panose="05050102010706020507" pitchFamily="18" charset="2"/>
              </a:rPr>
              <a:t>Φ</a:t>
            </a:r>
            <a:r>
              <a:rPr lang="en-US" altLang="zh-CN" sz="2400" dirty="0" smtClean="0">
                <a:solidFill>
                  <a:srgbClr val="FF0000"/>
                </a:solidFill>
                <a:latin typeface="Comic Sans MS" panose="030F0702030302020204" pitchFamily="66" charset="0"/>
                <a:cs typeface="Times New Roman" panose="02020603050405020304" pitchFamily="18" charset="0"/>
                <a:sym typeface="Symbol" panose="05050102010706020507" pitchFamily="18" charset="2"/>
              </a:rPr>
              <a:t>30 mm </a:t>
            </a:r>
            <a:r>
              <a:rPr lang="en-US" altLang="zh-CN" sz="2400" dirty="0" smtClean="0">
                <a:latin typeface="Comic Sans MS" panose="030F0702030302020204" pitchFamily="66" charset="0"/>
                <a:cs typeface="Times New Roman" panose="02020603050405020304" pitchFamily="18" charset="0"/>
                <a:sym typeface="Symbol" panose="05050102010706020507" pitchFamily="18" charset="2"/>
              </a:rPr>
              <a:t>(FWHM)</a:t>
            </a:r>
            <a:endParaRPr lang="en-US" altLang="zh-CN" sz="2400" dirty="0" smtClean="0">
              <a:latin typeface="Comic Sans MS" panose="030F0702030302020204" pitchFamily="66" charset="0"/>
              <a:sym typeface="Symbol" panose="05050102010706020507" pitchFamily="18" charset="2"/>
            </a:endParaRPr>
          </a:p>
          <a:p>
            <a:r>
              <a:rPr lang="en-US" altLang="zh-CN" sz="2400" dirty="0" smtClean="0">
                <a:latin typeface="Comic Sans MS" panose="030F0702030302020204" pitchFamily="66" charset="0"/>
              </a:rPr>
              <a:t>Muon </a:t>
            </a:r>
            <a:r>
              <a:rPr lang="en-US" altLang="zh-CN" sz="2400" dirty="0" smtClean="0">
                <a:solidFill>
                  <a:srgbClr val="FF0000"/>
                </a:solidFill>
                <a:latin typeface="Comic Sans MS" panose="030F0702030302020204" pitchFamily="66" charset="0"/>
              </a:rPr>
              <a:t>polarization</a:t>
            </a:r>
            <a:r>
              <a:rPr lang="en-US" altLang="zh-CN" sz="2400" dirty="0" smtClean="0">
                <a:latin typeface="Comic Sans MS" panose="030F0702030302020204" pitchFamily="66" charset="0"/>
              </a:rPr>
              <a:t>: </a:t>
            </a:r>
            <a:r>
              <a:rPr lang="en-US" altLang="zh-CN" sz="2400" dirty="0" smtClean="0">
                <a:solidFill>
                  <a:srgbClr val="FF0000"/>
                </a:solidFill>
                <a:latin typeface="Comic Sans MS" panose="030F0702030302020204" pitchFamily="66" charset="0"/>
              </a:rPr>
              <a:t>75%</a:t>
            </a:r>
            <a:r>
              <a:rPr lang="en-US" altLang="zh-CN" sz="2400" dirty="0" smtClean="0">
                <a:latin typeface="Comic Sans MS" panose="030F0702030302020204" pitchFamily="66" charset="0"/>
              </a:rPr>
              <a:t> (current simulation)     </a:t>
            </a:r>
          </a:p>
          <a:p>
            <a:r>
              <a:rPr lang="en-US" altLang="zh-CN" sz="2400" dirty="0">
                <a:latin typeface="Comic Sans MS" panose="030F0702030302020204" pitchFamily="66" charset="0"/>
              </a:rPr>
              <a:t>	</a:t>
            </a:r>
            <a:r>
              <a:rPr lang="en-US" altLang="zh-CN" sz="2400" dirty="0" smtClean="0">
                <a:latin typeface="Comic Sans MS" panose="030F0702030302020204" pitchFamily="66" charset="0"/>
              </a:rPr>
              <a:t>		&gt;80% (future optimization)</a:t>
            </a:r>
          </a:p>
          <a:p>
            <a:r>
              <a:rPr lang="en-US" altLang="zh-CN" sz="2400" dirty="0" smtClean="0">
                <a:latin typeface="Comic Sans MS" panose="030F0702030302020204" pitchFamily="66" charset="0"/>
              </a:rPr>
              <a:t>Asymmetry: ~ 0.3</a:t>
            </a:r>
          </a:p>
          <a:p>
            <a:r>
              <a:rPr lang="en-US" altLang="zh-CN" sz="2400" dirty="0" smtClean="0">
                <a:latin typeface="Comic Sans MS" panose="030F0702030302020204" pitchFamily="66" charset="0"/>
              </a:rPr>
              <a:t>Count rate per pulse per detector: ~10</a:t>
            </a:r>
          </a:p>
          <a:p>
            <a:r>
              <a:rPr lang="en-US" altLang="zh-CN" sz="2400" dirty="0" smtClean="0">
                <a:latin typeface="Comic Sans MS" panose="030F0702030302020204" pitchFamily="66" charset="0"/>
              </a:rPr>
              <a:t>Million event rate: &gt; 100 </a:t>
            </a:r>
            <a:r>
              <a:rPr lang="en-US" altLang="zh-CN" sz="2400" dirty="0" err="1" smtClean="0">
                <a:latin typeface="Comic Sans MS" panose="030F0702030302020204" pitchFamily="66" charset="0"/>
              </a:rPr>
              <a:t>Mevents</a:t>
            </a:r>
            <a:r>
              <a:rPr lang="en-US" altLang="zh-CN" sz="2400" dirty="0" smtClean="0">
                <a:latin typeface="Comic Sans MS" panose="030F0702030302020204" pitchFamily="66" charset="0"/>
              </a:rPr>
              <a:t>/hour</a:t>
            </a:r>
            <a:endParaRPr lang="zh-CN" altLang="en-US" sz="2400" dirty="0">
              <a:latin typeface="Comic Sans MS" panose="030F0702030302020204" pitchFamily="66" charset="0"/>
            </a:endParaRPr>
          </a:p>
        </p:txBody>
      </p:sp>
      <p:sp>
        <p:nvSpPr>
          <p:cNvPr id="1048612" name="文本框 5"/>
          <p:cNvSpPr txBox="1"/>
          <p:nvPr/>
        </p:nvSpPr>
        <p:spPr>
          <a:xfrm>
            <a:off x="857249" y="5250585"/>
            <a:ext cx="9705975" cy="1158240"/>
          </a:xfrm>
          <a:prstGeom prst="rect">
            <a:avLst/>
          </a:prstGeom>
          <a:noFill/>
        </p:spPr>
        <p:txBody>
          <a:bodyPr wrap="square" rtlCol="0">
            <a:spAutoFit/>
          </a:bodyPr>
          <a:lstStyle/>
          <a:p>
            <a:pPr algn="ctr"/>
            <a:r>
              <a:rPr lang="en-US" altLang="zh-CN" sz="3600" dirty="0" smtClean="0">
                <a:solidFill>
                  <a:srgbClr val="00B0F0"/>
                </a:solidFill>
                <a:latin typeface="Comic Sans MS" panose="030F0702030302020204" pitchFamily="66" charset="0"/>
              </a:rPr>
              <a:t>How can the spectrometer tolerate such high intensity?</a:t>
            </a:r>
            <a:endParaRPr lang="zh-CN" altLang="en-US" sz="3600" dirty="0">
              <a:solidFill>
                <a:srgbClr val="00B0F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48612"/>
                                        </p:tgtEl>
                                        <p:attrNameLst>
                                          <p:attrName>style.visibility</p:attrName>
                                        </p:attrNameLst>
                                      </p:cBhvr>
                                      <p:to>
                                        <p:strVal val="visible"/>
                                      </p:to>
                                    </p:set>
                                    <p:animEffect transition="in" filter="wipe(down)">
                                      <p:cBhvr>
                                        <p:cTn id="7" dur="580">
                                          <p:stCondLst>
                                            <p:cond delay="0"/>
                                          </p:stCondLst>
                                        </p:cTn>
                                        <p:tgtEl>
                                          <p:spTgt spid="1048612"/>
                                        </p:tgtEl>
                                      </p:cBhvr>
                                    </p:animEffect>
                                    <p:anim calcmode="lin" valueType="num">
                                      <p:cBhvr>
                                        <p:cTn id="8" dur="1822" tmFilter="0,0; 0.14,0.36; 0.43,0.73; 0.71,0.91; 1.0,1.0">
                                          <p:stCondLst>
                                            <p:cond delay="0"/>
                                          </p:stCondLst>
                                        </p:cTn>
                                        <p:tgtEl>
                                          <p:spTgt spid="10486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486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486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486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486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048612"/>
                                        </p:tgtEl>
                                      </p:cBhvr>
                                      <p:to x="100000" y="60000"/>
                                    </p:animScale>
                                    <p:animScale>
                                      <p:cBhvr>
                                        <p:cTn id="14" dur="166" decel="50000">
                                          <p:stCondLst>
                                            <p:cond delay="676"/>
                                          </p:stCondLst>
                                        </p:cTn>
                                        <p:tgtEl>
                                          <p:spTgt spid="1048612"/>
                                        </p:tgtEl>
                                      </p:cBhvr>
                                      <p:to x="100000" y="100000"/>
                                    </p:animScale>
                                    <p:animScale>
                                      <p:cBhvr>
                                        <p:cTn id="15" dur="26">
                                          <p:stCondLst>
                                            <p:cond delay="1312"/>
                                          </p:stCondLst>
                                        </p:cTn>
                                        <p:tgtEl>
                                          <p:spTgt spid="1048612"/>
                                        </p:tgtEl>
                                      </p:cBhvr>
                                      <p:to x="100000" y="80000"/>
                                    </p:animScale>
                                    <p:animScale>
                                      <p:cBhvr>
                                        <p:cTn id="16" dur="166" decel="50000">
                                          <p:stCondLst>
                                            <p:cond delay="1338"/>
                                          </p:stCondLst>
                                        </p:cTn>
                                        <p:tgtEl>
                                          <p:spTgt spid="1048612"/>
                                        </p:tgtEl>
                                      </p:cBhvr>
                                      <p:to x="100000" y="100000"/>
                                    </p:animScale>
                                    <p:animScale>
                                      <p:cBhvr>
                                        <p:cTn id="17" dur="26">
                                          <p:stCondLst>
                                            <p:cond delay="1642"/>
                                          </p:stCondLst>
                                        </p:cTn>
                                        <p:tgtEl>
                                          <p:spTgt spid="1048612"/>
                                        </p:tgtEl>
                                      </p:cBhvr>
                                      <p:to x="100000" y="90000"/>
                                    </p:animScale>
                                    <p:animScale>
                                      <p:cBhvr>
                                        <p:cTn id="18" dur="166" decel="50000">
                                          <p:stCondLst>
                                            <p:cond delay="1668"/>
                                          </p:stCondLst>
                                        </p:cTn>
                                        <p:tgtEl>
                                          <p:spTgt spid="1048612"/>
                                        </p:tgtEl>
                                      </p:cBhvr>
                                      <p:to x="100000" y="100000"/>
                                    </p:animScale>
                                    <p:animScale>
                                      <p:cBhvr>
                                        <p:cTn id="19" dur="26">
                                          <p:stCondLst>
                                            <p:cond delay="1808"/>
                                          </p:stCondLst>
                                        </p:cTn>
                                        <p:tgtEl>
                                          <p:spTgt spid="1048612"/>
                                        </p:tgtEl>
                                      </p:cBhvr>
                                      <p:to x="100000" y="95000"/>
                                    </p:animScale>
                                    <p:animScale>
                                      <p:cBhvr>
                                        <p:cTn id="20" dur="166" decel="50000">
                                          <p:stCondLst>
                                            <p:cond delay="1834"/>
                                          </p:stCondLst>
                                        </p:cTn>
                                        <p:tgtEl>
                                          <p:spTgt spid="10486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图片 19"/>
          <p:cNvPicPr>
            <a:picLocks noChangeAspect="1"/>
          </p:cNvPicPr>
          <p:nvPr/>
        </p:nvPicPr>
        <p:blipFill>
          <a:blip r:embed="rId3"/>
          <a:stretch>
            <a:fillRect/>
          </a:stretch>
        </p:blipFill>
        <p:spPr>
          <a:xfrm>
            <a:off x="5677602" y="743977"/>
            <a:ext cx="6150489" cy="4562307"/>
          </a:xfrm>
          <a:prstGeom prst="rect">
            <a:avLst/>
          </a:prstGeom>
        </p:spPr>
      </p:pic>
      <p:sp>
        <p:nvSpPr>
          <p:cNvPr id="1048586" name="灯片编号占位符 14"/>
          <p:cNvSpPr>
            <a:spLocks noGrp="1"/>
          </p:cNvSpPr>
          <p:nvPr>
            <p:ph type="sldNum" sz="quarter" idx="12"/>
          </p:nvPr>
        </p:nvSpPr>
        <p:spPr/>
        <p:txBody>
          <a:bodyPr/>
          <a:lstStyle/>
          <a:p>
            <a:fld id="{51D91E7F-84B6-4064-9D4E-CC7D244BCA04}" type="slidenum">
              <a:rPr lang="zh-CN" altLang="en-US" smtClean="0"/>
              <a:t>25</a:t>
            </a:fld>
            <a:endParaRPr lang="zh-CN" altLang="en-US" dirty="0"/>
          </a:p>
        </p:txBody>
      </p:sp>
      <p:pic>
        <p:nvPicPr>
          <p:cNvPr id="2097153" name="图片 12"/>
          <p:cNvPicPr>
            <a:picLocks noChangeAspect="1"/>
          </p:cNvPicPr>
          <p:nvPr/>
        </p:nvPicPr>
        <p:blipFill>
          <a:blip r:embed="rId4"/>
          <a:stretch>
            <a:fillRect/>
          </a:stretch>
        </p:blipFill>
        <p:spPr>
          <a:xfrm>
            <a:off x="66675" y="1243087"/>
            <a:ext cx="4429010" cy="3284585"/>
          </a:xfrm>
          <a:prstGeom prst="rect">
            <a:avLst/>
          </a:prstGeom>
        </p:spPr>
      </p:pic>
      <p:sp>
        <p:nvSpPr>
          <p:cNvPr id="1048588" name="燕尾形箭头 13"/>
          <p:cNvSpPr/>
          <p:nvPr/>
        </p:nvSpPr>
        <p:spPr>
          <a:xfrm>
            <a:off x="4919662" y="2523350"/>
            <a:ext cx="2643188" cy="469558"/>
          </a:xfrm>
          <a:prstGeom prst="notched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9" name="矩形 6"/>
          <p:cNvSpPr/>
          <p:nvPr/>
        </p:nvSpPr>
        <p:spPr>
          <a:xfrm>
            <a:off x="1429452" y="1000247"/>
            <a:ext cx="2087880" cy="3647441"/>
          </a:xfrm>
          <a:prstGeom prst="rect">
            <a:avLst/>
          </a:prstGeom>
          <a:noFill/>
        </p:spPr>
        <p:txBody>
          <a:bodyPr wrap="none" lIns="91440" tIns="45720" rIns="91440" bIns="45720">
            <a:spAutoFit/>
          </a:bodyPr>
          <a:lstStyle/>
          <a:p>
            <a:pPr algn="ctr"/>
            <a:r>
              <a:rPr lang="en-US" altLang="zh-CN" sz="23900" dirty="0" smtClean="0">
                <a:ln w="0"/>
                <a:solidFill>
                  <a:srgbClr val="FF0000"/>
                </a:solidFill>
                <a:effectLst>
                  <a:outerShdw blurRad="38100" dist="25400" dir="5400000" algn="ctr" rotWithShape="0">
                    <a:srgbClr val="6E747A">
                      <a:alpha val="43000"/>
                    </a:srgbClr>
                  </a:outerShdw>
                </a:effectLst>
              </a:rPr>
              <a:t>X</a:t>
            </a:r>
            <a:endParaRPr lang="zh-CN" altLang="en-US" sz="23900" dirty="0">
              <a:ln w="0"/>
              <a:solidFill>
                <a:srgbClr val="FF0000"/>
              </a:solidFill>
              <a:effectLst>
                <a:outerShdw blurRad="38100" dist="25400" dir="5400000" algn="ctr" rotWithShape="0">
                  <a:srgbClr val="6E747A">
                    <a:alpha val="43000"/>
                  </a:srgbClr>
                </a:outerShdw>
              </a:effectLst>
            </a:endParaRPr>
          </a:p>
        </p:txBody>
      </p:sp>
      <p:sp>
        <p:nvSpPr>
          <p:cNvPr id="1048590" name="文本框 7"/>
          <p:cNvSpPr txBox="1"/>
          <p:nvPr/>
        </p:nvSpPr>
        <p:spPr>
          <a:xfrm>
            <a:off x="504825" y="4876800"/>
            <a:ext cx="3810000" cy="1200329"/>
          </a:xfrm>
          <a:prstGeom prst="rect">
            <a:avLst/>
          </a:prstGeom>
          <a:noFill/>
        </p:spPr>
        <p:txBody>
          <a:bodyPr wrap="square" rtlCol="0">
            <a:spAutoFit/>
          </a:bodyPr>
          <a:lstStyle/>
          <a:p>
            <a:pPr algn="just"/>
            <a:r>
              <a:rPr lang="en-US" altLang="zh-CN" sz="2400" dirty="0" smtClean="0">
                <a:latin typeface="Comic Sans MS" panose="030F0702030302020204" pitchFamily="66" charset="0"/>
              </a:rPr>
              <a:t>The 256-channel Baby-</a:t>
            </a:r>
            <a:r>
              <a:rPr lang="en-US" altLang="zh-CN" sz="2400" dirty="0" err="1" smtClean="0">
                <a:latin typeface="Comic Sans MS" panose="030F0702030302020204" pitchFamily="66" charset="0"/>
              </a:rPr>
              <a:t>muSR</a:t>
            </a:r>
            <a:r>
              <a:rPr lang="en-US" altLang="zh-CN" sz="2400" dirty="0" smtClean="0">
                <a:latin typeface="Comic Sans MS" panose="030F0702030302020204" pitchFamily="66" charset="0"/>
              </a:rPr>
              <a:t> spectrometer can accept </a:t>
            </a:r>
            <a:r>
              <a:rPr lang="en-US" altLang="zh-CN" sz="2400" dirty="0">
                <a:solidFill>
                  <a:srgbClr val="FF0000"/>
                </a:solidFill>
                <a:latin typeface="Comic Sans MS" panose="030F0702030302020204" pitchFamily="66" charset="0"/>
              </a:rPr>
              <a:t>1.0</a:t>
            </a:r>
            <a:r>
              <a:rPr lang="en-US" altLang="zh-CN" sz="2400" dirty="0">
                <a:solidFill>
                  <a:srgbClr val="FF0000"/>
                </a:solidFill>
                <a:latin typeface="Comic Sans MS" panose="030F0702030302020204" pitchFamily="66" charset="0"/>
                <a:sym typeface="Symbol" panose="05050102010706020507" pitchFamily="18" charset="2"/>
              </a:rPr>
              <a:t></a:t>
            </a:r>
            <a:r>
              <a:rPr lang="en-US" altLang="zh-CN" sz="2400" dirty="0" smtClean="0">
                <a:solidFill>
                  <a:srgbClr val="FF0000"/>
                </a:solidFill>
                <a:latin typeface="Comic Sans MS" panose="030F0702030302020204" pitchFamily="66" charset="0"/>
                <a:sym typeface="Symbol" panose="05050102010706020507" pitchFamily="18" charset="2"/>
              </a:rPr>
              <a:t>10</a:t>
            </a:r>
            <a:r>
              <a:rPr lang="en-US" altLang="zh-CN" sz="2400" baseline="30000" dirty="0" smtClean="0">
                <a:solidFill>
                  <a:srgbClr val="FF0000"/>
                </a:solidFill>
                <a:latin typeface="Comic Sans MS" panose="030F0702030302020204" pitchFamily="66" charset="0"/>
                <a:sym typeface="Symbol" panose="05050102010706020507" pitchFamily="18" charset="2"/>
              </a:rPr>
              <a:t>5 </a:t>
            </a:r>
            <a:r>
              <a:rPr lang="en-US" altLang="zh-CN" sz="2400" dirty="0" smtClean="0">
                <a:solidFill>
                  <a:srgbClr val="FF0000"/>
                </a:solidFill>
                <a:latin typeface="Comic Sans MS" panose="030F0702030302020204" pitchFamily="66" charset="0"/>
                <a:sym typeface="Symbol" panose="05050102010706020507" pitchFamily="18" charset="2"/>
              </a:rPr>
              <a:t> </a:t>
            </a:r>
            <a:r>
              <a:rPr lang="en-US" altLang="zh-CN" sz="2400" dirty="0" err="1" smtClean="0">
                <a:solidFill>
                  <a:srgbClr val="FF0000"/>
                </a:solidFill>
                <a:latin typeface="Comic Sans MS" panose="030F0702030302020204" pitchFamily="66" charset="0"/>
                <a:sym typeface="Symbol" panose="05050102010706020507" pitchFamily="18" charset="2"/>
              </a:rPr>
              <a:t>muons</a:t>
            </a:r>
            <a:r>
              <a:rPr lang="en-US" altLang="zh-CN" sz="2400" dirty="0" smtClean="0">
                <a:solidFill>
                  <a:srgbClr val="FF0000"/>
                </a:solidFill>
                <a:latin typeface="Comic Sans MS" panose="030F0702030302020204" pitchFamily="66" charset="0"/>
                <a:sym typeface="Symbol" panose="05050102010706020507" pitchFamily="18" charset="2"/>
              </a:rPr>
              <a:t>/s.</a:t>
            </a:r>
            <a:endParaRPr lang="zh-CN" altLang="en-US" sz="2400" dirty="0">
              <a:latin typeface="Comic Sans MS" panose="030F0702030302020204" pitchFamily="66" charset="0"/>
            </a:endParaRPr>
          </a:p>
        </p:txBody>
      </p:sp>
      <p:sp>
        <p:nvSpPr>
          <p:cNvPr id="1048591" name="文本框 8"/>
          <p:cNvSpPr txBox="1"/>
          <p:nvPr/>
        </p:nvSpPr>
        <p:spPr>
          <a:xfrm>
            <a:off x="4314825" y="2979563"/>
            <a:ext cx="3571876" cy="461665"/>
          </a:xfrm>
          <a:prstGeom prst="rect">
            <a:avLst/>
          </a:prstGeom>
          <a:noFill/>
        </p:spPr>
        <p:txBody>
          <a:bodyPr wrap="square" rtlCol="0">
            <a:spAutoFit/>
          </a:bodyPr>
          <a:lstStyle/>
          <a:p>
            <a:pPr algn="ctr"/>
            <a:r>
              <a:rPr lang="en-US" altLang="zh-CN" sz="2400" dirty="0" smtClean="0">
                <a:latin typeface="Comic Sans MS" panose="030F0702030302020204" pitchFamily="66" charset="0"/>
              </a:rPr>
              <a:t>x10 beam intensity</a:t>
            </a:r>
            <a:endParaRPr lang="zh-CN" altLang="en-US" sz="2400" dirty="0">
              <a:latin typeface="Comic Sans MS" panose="030F0702030302020204" pitchFamily="66" charset="0"/>
            </a:endParaRPr>
          </a:p>
        </p:txBody>
      </p:sp>
      <p:sp>
        <p:nvSpPr>
          <p:cNvPr id="1048592" name="文本框 16"/>
          <p:cNvSpPr txBox="1"/>
          <p:nvPr/>
        </p:nvSpPr>
        <p:spPr>
          <a:xfrm>
            <a:off x="4545691" y="2126217"/>
            <a:ext cx="3571876" cy="461665"/>
          </a:xfrm>
          <a:prstGeom prst="rect">
            <a:avLst/>
          </a:prstGeom>
          <a:noFill/>
        </p:spPr>
        <p:txBody>
          <a:bodyPr wrap="square" rtlCol="0">
            <a:spAutoFit/>
          </a:bodyPr>
          <a:lstStyle/>
          <a:p>
            <a:pPr algn="ctr"/>
            <a:r>
              <a:rPr lang="en-US" altLang="zh-CN" sz="2400" dirty="0" smtClean="0">
                <a:latin typeface="Comic Sans MS" panose="030F0702030302020204" pitchFamily="66" charset="0"/>
              </a:rPr>
              <a:t>x10 detector segments</a:t>
            </a:r>
            <a:endParaRPr lang="zh-CN" altLang="en-US" sz="2400" dirty="0">
              <a:latin typeface="Comic Sans MS" panose="030F0702030302020204" pitchFamily="66" charset="0"/>
            </a:endParaRPr>
          </a:p>
        </p:txBody>
      </p:sp>
      <p:sp>
        <p:nvSpPr>
          <p:cNvPr id="1048593" name="文本框 18"/>
          <p:cNvSpPr txBox="1"/>
          <p:nvPr/>
        </p:nvSpPr>
        <p:spPr>
          <a:xfrm>
            <a:off x="4919663" y="5435161"/>
            <a:ext cx="7462838" cy="461665"/>
          </a:xfrm>
          <a:prstGeom prst="rect">
            <a:avLst/>
          </a:prstGeom>
          <a:noFill/>
        </p:spPr>
        <p:txBody>
          <a:bodyPr wrap="square" rtlCol="0">
            <a:spAutoFit/>
          </a:bodyPr>
          <a:lstStyle/>
          <a:p>
            <a:pPr algn="just"/>
            <a:r>
              <a:rPr lang="en-US" altLang="zh-CN" sz="2400" dirty="0" smtClean="0">
                <a:latin typeface="Comic Sans MS" panose="030F0702030302020204" pitchFamily="66" charset="0"/>
              </a:rPr>
              <a:t>The 2560-channel Baseline-</a:t>
            </a:r>
            <a:r>
              <a:rPr lang="en-US" altLang="zh-CN" sz="2400" dirty="0" err="1" smtClean="0">
                <a:latin typeface="Comic Sans MS" panose="030F0702030302020204" pitchFamily="66" charset="0"/>
              </a:rPr>
              <a:t>muSR</a:t>
            </a:r>
            <a:r>
              <a:rPr lang="en-US" altLang="zh-CN" sz="2400" dirty="0" smtClean="0">
                <a:latin typeface="Comic Sans MS" panose="030F0702030302020204" pitchFamily="66" charset="0"/>
              </a:rPr>
              <a:t> spectrometer</a:t>
            </a:r>
            <a:endParaRPr lang="zh-CN" altLang="en-US" sz="2400" dirty="0">
              <a:latin typeface="Comic Sans MS" panose="030F0702030302020204" pitchFamily="66" charset="0"/>
            </a:endParaRPr>
          </a:p>
        </p:txBody>
      </p:sp>
      <p:sp>
        <p:nvSpPr>
          <p:cNvPr id="12" name="文本框 9"/>
          <p:cNvSpPr txBox="1"/>
          <p:nvPr/>
        </p:nvSpPr>
        <p:spPr>
          <a:xfrm>
            <a:off x="695324" y="-25464"/>
            <a:ext cx="11687176" cy="769441"/>
          </a:xfrm>
          <a:prstGeom prst="rect">
            <a:avLst/>
          </a:prstGeom>
          <a:noFill/>
        </p:spPr>
        <p:txBody>
          <a:bodyPr wrap="square" rtlCol="0">
            <a:spAutoFit/>
          </a:bodyPr>
          <a:lstStyle/>
          <a:p>
            <a:r>
              <a:rPr lang="en-US" altLang="zh-CN" sz="3600" b="1" dirty="0"/>
              <a:t>3</a:t>
            </a:r>
            <a:r>
              <a:rPr lang="en-US" altLang="zh-CN" sz="4400" b="1" dirty="0" smtClean="0"/>
              <a:t> </a:t>
            </a:r>
            <a:r>
              <a:rPr lang="en-US" altLang="zh-CN" sz="3600" b="1" dirty="0">
                <a:latin typeface="Times New Roman" panose="02020603050405020304" pitchFamily="18" charset="0"/>
                <a:cs typeface="Times New Roman" panose="02020603050405020304" pitchFamily="18" charset="0"/>
              </a:rPr>
              <a:t>Conceptual design of </a:t>
            </a:r>
            <a:r>
              <a:rPr lang="en-US" altLang="zh-CN" sz="3600" b="1" dirty="0" smtClean="0">
                <a:latin typeface="Times New Roman" panose="02020603050405020304" pitchFamily="18" charset="0"/>
                <a:cs typeface="Times New Roman" panose="02020603050405020304" pitchFamily="18" charset="0"/>
              </a:rPr>
              <a:t>Baseline-</a:t>
            </a:r>
            <a:r>
              <a:rPr lang="en-US" altLang="zh-CN" sz="3600" b="1" dirty="0" err="1" smtClean="0">
                <a:latin typeface="Times New Roman" panose="02020603050405020304" pitchFamily="18" charset="0"/>
                <a:cs typeface="Times New Roman" panose="02020603050405020304" pitchFamily="18" charset="0"/>
              </a:rPr>
              <a:t>muSR</a:t>
            </a:r>
            <a:r>
              <a:rPr lang="en-US" altLang="zh-CN" sz="3600" b="1" dirty="0" smtClean="0">
                <a:latin typeface="Times New Roman" panose="02020603050405020304" pitchFamily="18" charset="0"/>
                <a:cs typeface="Times New Roman" panose="02020603050405020304" pitchFamily="18" charset="0"/>
              </a:rPr>
              <a:t> spectrometer</a:t>
            </a:r>
            <a:endParaRPr lang="zh-CN" altLang="en-US" sz="36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71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85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485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4859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4858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4859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971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485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8" grpId="0" animBg="1"/>
      <p:bldP spid="1048589" grpId="0"/>
      <p:bldP spid="1048590" grpId="0"/>
      <p:bldP spid="1048591" grpId="0"/>
      <p:bldP spid="1048592" grpId="0"/>
      <p:bldP spid="104859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4" name="图片 10"/>
          <p:cNvPicPr>
            <a:picLocks noChangeAspect="1"/>
          </p:cNvPicPr>
          <p:nvPr/>
        </p:nvPicPr>
        <p:blipFill>
          <a:blip r:embed="rId3"/>
          <a:stretch>
            <a:fillRect/>
          </a:stretch>
        </p:blipFill>
        <p:spPr>
          <a:xfrm>
            <a:off x="418828" y="2598560"/>
            <a:ext cx="7839346" cy="4185329"/>
          </a:xfrm>
          <a:prstGeom prst="rect">
            <a:avLst/>
          </a:prstGeom>
        </p:spPr>
      </p:pic>
      <p:pic>
        <p:nvPicPr>
          <p:cNvPr id="2097155" name="图片 19"/>
          <p:cNvPicPr>
            <a:picLocks noChangeAspect="1"/>
          </p:cNvPicPr>
          <p:nvPr/>
        </p:nvPicPr>
        <p:blipFill>
          <a:blip r:embed="rId4"/>
          <a:stretch>
            <a:fillRect/>
          </a:stretch>
        </p:blipFill>
        <p:spPr>
          <a:xfrm>
            <a:off x="5696652" y="51727"/>
            <a:ext cx="6150489" cy="4562307"/>
          </a:xfrm>
          <a:prstGeom prst="rect">
            <a:avLst/>
          </a:prstGeom>
        </p:spPr>
      </p:pic>
      <p:sp>
        <p:nvSpPr>
          <p:cNvPr id="1048597" name="灯片编号占位符 14"/>
          <p:cNvSpPr>
            <a:spLocks noGrp="1"/>
          </p:cNvSpPr>
          <p:nvPr>
            <p:ph type="sldNum" sz="quarter" idx="12"/>
          </p:nvPr>
        </p:nvSpPr>
        <p:spPr/>
        <p:txBody>
          <a:bodyPr/>
          <a:lstStyle/>
          <a:p>
            <a:fld id="{51D91E7F-84B6-4064-9D4E-CC7D244BCA04}" type="slidenum">
              <a:rPr lang="zh-CN" altLang="en-US" smtClean="0"/>
              <a:t>26</a:t>
            </a:fld>
            <a:endParaRPr lang="zh-CN" altLang="en-US" dirty="0"/>
          </a:p>
        </p:txBody>
      </p:sp>
      <p:pic>
        <p:nvPicPr>
          <p:cNvPr id="2097156" name="图片 1"/>
          <p:cNvPicPr>
            <a:picLocks noChangeAspect="1"/>
          </p:cNvPicPr>
          <p:nvPr/>
        </p:nvPicPr>
        <p:blipFill>
          <a:blip r:embed="rId5"/>
          <a:stretch>
            <a:fillRect/>
          </a:stretch>
        </p:blipFill>
        <p:spPr>
          <a:xfrm>
            <a:off x="8258174" y="3886477"/>
            <a:ext cx="2647737" cy="2130023"/>
          </a:xfrm>
          <a:prstGeom prst="rect">
            <a:avLst/>
          </a:prstGeom>
        </p:spPr>
      </p:pic>
      <p:sp>
        <p:nvSpPr>
          <p:cNvPr id="1048599" name="椭圆 2"/>
          <p:cNvSpPr/>
          <p:nvPr/>
        </p:nvSpPr>
        <p:spPr>
          <a:xfrm>
            <a:off x="9477375" y="1560851"/>
            <a:ext cx="504825" cy="29100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45728" name="直接箭头连接符 4"/>
          <p:cNvCxnSpPr>
            <a:cxnSpLocks/>
            <a:stCxn id="1048599" idx="4"/>
          </p:cNvCxnSpPr>
          <p:nvPr/>
        </p:nvCxnSpPr>
        <p:spPr>
          <a:xfrm flipH="1">
            <a:off x="9582042" y="1851857"/>
            <a:ext cx="147746" cy="203462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48600" name="文本框 5"/>
          <p:cNvSpPr txBox="1"/>
          <p:nvPr/>
        </p:nvSpPr>
        <p:spPr>
          <a:xfrm>
            <a:off x="9655915" y="3517145"/>
            <a:ext cx="2586252" cy="369332"/>
          </a:xfrm>
          <a:prstGeom prst="rect">
            <a:avLst/>
          </a:prstGeom>
          <a:noFill/>
        </p:spPr>
        <p:txBody>
          <a:bodyPr wrap="square" rtlCol="0">
            <a:spAutoFit/>
          </a:bodyPr>
          <a:lstStyle/>
          <a:p>
            <a:r>
              <a:rPr lang="en-US" altLang="zh-CN" dirty="0" smtClean="0"/>
              <a:t>Scintillator + </a:t>
            </a:r>
            <a:r>
              <a:rPr lang="en-US" altLang="zh-CN" dirty="0" err="1" smtClean="0"/>
              <a:t>SiPM</a:t>
            </a:r>
            <a:endParaRPr lang="zh-CN" altLang="en-US" dirty="0"/>
          </a:p>
        </p:txBody>
      </p:sp>
      <p:sp>
        <p:nvSpPr>
          <p:cNvPr id="1048601" name="文本框 11"/>
          <p:cNvSpPr txBox="1"/>
          <p:nvPr/>
        </p:nvSpPr>
        <p:spPr>
          <a:xfrm>
            <a:off x="43826" y="864138"/>
            <a:ext cx="5268027" cy="1938992"/>
          </a:xfrm>
          <a:prstGeom prst="rect">
            <a:avLst/>
          </a:prstGeom>
          <a:noFill/>
        </p:spPr>
        <p:txBody>
          <a:bodyPr wrap="square" rtlCol="0">
            <a:spAutoFit/>
          </a:bodyPr>
          <a:lstStyle/>
          <a:p>
            <a:r>
              <a:rPr lang="en-US" altLang="zh-CN" sz="2000" dirty="0" smtClean="0">
                <a:latin typeface="Comic Sans MS" panose="030F0702030302020204" pitchFamily="66" charset="0"/>
              </a:rPr>
              <a:t>Scintillator size: 10</a:t>
            </a:r>
            <a:r>
              <a:rPr lang="en-US" altLang="zh-CN" sz="2000" dirty="0" smtClean="0">
                <a:latin typeface="Comic Sans MS" panose="030F0702030302020204" pitchFamily="66" charset="0"/>
                <a:sym typeface="Symbol" panose="05050102010706020507" pitchFamily="18" charset="2"/>
              </a:rPr>
              <a:t>1018 mm</a:t>
            </a:r>
          </a:p>
          <a:p>
            <a:r>
              <a:rPr lang="en-US" altLang="zh-CN" sz="2000" dirty="0" smtClean="0">
                <a:latin typeface="Comic Sans MS" panose="030F0702030302020204" pitchFamily="66" charset="0"/>
                <a:sym typeface="Symbol" panose="05050102010706020507" pitchFamily="18" charset="2"/>
              </a:rPr>
              <a:t>Arrangement: 32 / ring, 40 ring / bank</a:t>
            </a:r>
          </a:p>
          <a:p>
            <a:r>
              <a:rPr lang="en-US" altLang="zh-CN" sz="2000" dirty="0" smtClean="0">
                <a:latin typeface="Comic Sans MS" panose="030F0702030302020204" pitchFamily="66" charset="0"/>
              </a:rPr>
              <a:t>Cryogenics: CCR</a:t>
            </a:r>
          </a:p>
          <a:p>
            <a:r>
              <a:rPr lang="en-US" altLang="zh-CN" sz="2000" dirty="0" smtClean="0">
                <a:latin typeface="Comic Sans MS" panose="030F0702030302020204" pitchFamily="66" charset="0"/>
              </a:rPr>
              <a:t>Sample supporter: fly-past</a:t>
            </a:r>
          </a:p>
          <a:p>
            <a:r>
              <a:rPr lang="en-US" altLang="zh-CN" sz="2000" dirty="0" smtClean="0">
                <a:latin typeface="Comic Sans MS" panose="030F0702030302020204" pitchFamily="66" charset="0"/>
              </a:rPr>
              <a:t>Degrader: Brass</a:t>
            </a:r>
          </a:p>
          <a:p>
            <a:endParaRPr lang="zh-CN" altLang="en-US" sz="2000" dirty="0">
              <a:latin typeface="Comic Sans MS" panose="030F0702030302020204" pitchFamily="66" charset="0"/>
            </a:endParaRPr>
          </a:p>
        </p:txBody>
      </p:sp>
      <p:sp>
        <p:nvSpPr>
          <p:cNvPr id="1048602" name="文本框 15"/>
          <p:cNvSpPr txBox="1"/>
          <p:nvPr/>
        </p:nvSpPr>
        <p:spPr>
          <a:xfrm>
            <a:off x="0" y="2451906"/>
            <a:ext cx="2714625" cy="400110"/>
          </a:xfrm>
          <a:prstGeom prst="rect">
            <a:avLst/>
          </a:prstGeom>
          <a:noFill/>
        </p:spPr>
        <p:txBody>
          <a:bodyPr wrap="square" rtlCol="0">
            <a:spAutoFit/>
          </a:bodyPr>
          <a:lstStyle/>
          <a:p>
            <a:r>
              <a:rPr lang="en-US" altLang="zh-CN" sz="2000" dirty="0" smtClean="0">
                <a:latin typeface="Comic Sans MS" panose="030F0702030302020204" pitchFamily="66" charset="0"/>
              </a:rPr>
              <a:t>Signal processing:</a:t>
            </a:r>
            <a:endParaRPr lang="zh-CN" altLang="en-US" sz="2000" dirty="0">
              <a:latin typeface="Comic Sans MS" panose="030F0702030302020204" pitchFamily="66" charset="0"/>
            </a:endParaRPr>
          </a:p>
        </p:txBody>
      </p:sp>
      <p:sp>
        <p:nvSpPr>
          <p:cNvPr id="12" name="文本框 9"/>
          <p:cNvSpPr txBox="1"/>
          <p:nvPr/>
        </p:nvSpPr>
        <p:spPr>
          <a:xfrm>
            <a:off x="695324" y="-25464"/>
            <a:ext cx="11687176" cy="769441"/>
          </a:xfrm>
          <a:prstGeom prst="rect">
            <a:avLst/>
          </a:prstGeom>
          <a:noFill/>
        </p:spPr>
        <p:txBody>
          <a:bodyPr wrap="square" rtlCol="0">
            <a:spAutoFit/>
          </a:bodyPr>
          <a:lstStyle/>
          <a:p>
            <a:r>
              <a:rPr lang="en-US" altLang="zh-CN" sz="3600" b="1" dirty="0"/>
              <a:t>3</a:t>
            </a:r>
            <a:r>
              <a:rPr lang="en-US" altLang="zh-CN" sz="4400" b="1" dirty="0" smtClean="0"/>
              <a:t> </a:t>
            </a:r>
            <a:r>
              <a:rPr lang="en-US" altLang="zh-CN" sz="3600" b="1" dirty="0">
                <a:latin typeface="Times New Roman" panose="02020603050405020304" pitchFamily="18" charset="0"/>
                <a:cs typeface="Times New Roman" panose="02020603050405020304" pitchFamily="18" charset="0"/>
              </a:rPr>
              <a:t>Conceptual design of </a:t>
            </a:r>
            <a:r>
              <a:rPr lang="en-US" altLang="zh-CN" sz="3600" b="1" dirty="0" smtClean="0">
                <a:latin typeface="Times New Roman" panose="02020603050405020304" pitchFamily="18" charset="0"/>
                <a:cs typeface="Times New Roman" panose="02020603050405020304" pitchFamily="18" charset="0"/>
              </a:rPr>
              <a:t>Baseline-</a:t>
            </a:r>
            <a:r>
              <a:rPr lang="en-US" altLang="zh-CN" sz="3600" b="1" dirty="0" err="1" smtClean="0">
                <a:latin typeface="Times New Roman" panose="02020603050405020304" pitchFamily="18" charset="0"/>
                <a:cs typeface="Times New Roman" panose="02020603050405020304" pitchFamily="18" charset="0"/>
              </a:rPr>
              <a:t>muSR</a:t>
            </a:r>
            <a:r>
              <a:rPr lang="en-US" altLang="zh-CN" sz="3600" b="1" dirty="0" smtClean="0">
                <a:latin typeface="Times New Roman" panose="02020603050405020304" pitchFamily="18" charset="0"/>
                <a:cs typeface="Times New Roman" panose="02020603050405020304" pitchFamily="18" charset="0"/>
              </a:rPr>
              <a:t> spectrometer</a:t>
            </a:r>
            <a:endParaRPr lang="zh-CN" altLang="en-US" sz="3600" b="1" dirty="0">
              <a:latin typeface="Times New Roman" panose="02020603050405020304" pitchFamily="18" charset="0"/>
              <a:cs typeface="Times New Roman" panose="02020603050405020304" pitchFamily="18" charset="0"/>
            </a:endParaRPr>
          </a:p>
        </p:txBody>
      </p:sp>
      <p:sp>
        <p:nvSpPr>
          <p:cNvPr id="2" name="文本框 1"/>
          <p:cNvSpPr txBox="1"/>
          <p:nvPr/>
        </p:nvSpPr>
        <p:spPr>
          <a:xfrm>
            <a:off x="527684" y="4146120"/>
            <a:ext cx="6680836" cy="584775"/>
          </a:xfrm>
          <a:prstGeom prst="rect">
            <a:avLst/>
          </a:prstGeom>
          <a:noFill/>
        </p:spPr>
        <p:txBody>
          <a:bodyPr wrap="square" rtlCol="0">
            <a:spAutoFit/>
          </a:bodyPr>
          <a:lstStyle/>
          <a:p>
            <a:r>
              <a:rPr lang="en-US" altLang="zh-CN" sz="3200" b="1" dirty="0" err="1" smtClean="0">
                <a:solidFill>
                  <a:srgbClr val="FF0000"/>
                </a:solidFill>
                <a:latin typeface="Comic Sans MS" panose="030F0702030302020204" pitchFamily="66" charset="0"/>
              </a:rPr>
              <a:t>SiPM</a:t>
            </a:r>
            <a:r>
              <a:rPr lang="en-US" altLang="zh-CN" sz="3200" b="1" dirty="0" smtClean="0">
                <a:solidFill>
                  <a:srgbClr val="FF0000"/>
                </a:solidFill>
                <a:latin typeface="Comic Sans MS" panose="030F0702030302020204" pitchFamily="66" charset="0"/>
              </a:rPr>
              <a:t> is just an option!</a:t>
            </a:r>
            <a:endParaRPr lang="zh-CN" altLang="en-US" sz="3200" b="1" dirty="0">
              <a:solidFill>
                <a:srgbClr val="FF000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86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86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971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p:bldP spid="1048602"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灯片编号占位符 14"/>
          <p:cNvSpPr>
            <a:spLocks noGrp="1"/>
          </p:cNvSpPr>
          <p:nvPr>
            <p:ph type="sldNum" sz="quarter" idx="12"/>
          </p:nvPr>
        </p:nvSpPr>
        <p:spPr/>
        <p:txBody>
          <a:bodyPr/>
          <a:lstStyle/>
          <a:p>
            <a:fld id="{51D91E7F-84B6-4064-9D4E-CC7D244BCA04}" type="slidenum">
              <a:rPr lang="zh-CN" altLang="en-US" smtClean="0"/>
              <a:t>27</a:t>
            </a:fld>
            <a:endParaRPr lang="zh-CN" altLang="en-US" dirty="0"/>
          </a:p>
        </p:txBody>
      </p:sp>
      <p:pic>
        <p:nvPicPr>
          <p:cNvPr id="2097158" name="图片 2"/>
          <p:cNvPicPr>
            <a:picLocks noChangeAspect="1"/>
          </p:cNvPicPr>
          <p:nvPr/>
        </p:nvPicPr>
        <p:blipFill>
          <a:blip r:embed="rId3" cstate="print"/>
          <a:stretch>
            <a:fillRect/>
          </a:stretch>
        </p:blipFill>
        <p:spPr>
          <a:xfrm>
            <a:off x="214222" y="1010594"/>
            <a:ext cx="5053997" cy="3942406"/>
          </a:xfrm>
          <a:prstGeom prst="rect">
            <a:avLst/>
          </a:prstGeom>
        </p:spPr>
      </p:pic>
      <p:pic>
        <p:nvPicPr>
          <p:cNvPr id="2097159" name="图片 4"/>
          <p:cNvPicPr>
            <a:picLocks noChangeAspect="1"/>
          </p:cNvPicPr>
          <p:nvPr/>
        </p:nvPicPr>
        <p:blipFill>
          <a:blip r:embed="rId4" cstate="print"/>
          <a:stretch>
            <a:fillRect/>
          </a:stretch>
        </p:blipFill>
        <p:spPr>
          <a:xfrm>
            <a:off x="5848350" y="1115369"/>
            <a:ext cx="5324475" cy="3995632"/>
          </a:xfrm>
          <a:prstGeom prst="rect">
            <a:avLst/>
          </a:prstGeom>
        </p:spPr>
      </p:pic>
      <p:sp>
        <p:nvSpPr>
          <p:cNvPr id="1048618" name="文本框 5"/>
          <p:cNvSpPr txBox="1"/>
          <p:nvPr/>
        </p:nvSpPr>
        <p:spPr>
          <a:xfrm>
            <a:off x="504825" y="5286375"/>
            <a:ext cx="10296526" cy="1513840"/>
          </a:xfrm>
          <a:prstGeom prst="rect">
            <a:avLst/>
          </a:prstGeom>
          <a:noFill/>
        </p:spPr>
        <p:txBody>
          <a:bodyPr wrap="square" rtlCol="0">
            <a:spAutoFit/>
          </a:bodyPr>
          <a:lstStyle/>
          <a:p>
            <a:pPr marL="342900" indent="-342900">
              <a:buFont typeface="Wingdings" panose="05000000000000000000" pitchFamily="2" charset="2"/>
              <a:buChar char="u"/>
            </a:pPr>
            <a:r>
              <a:rPr lang="en-US" altLang="zh-CN" sz="2400" dirty="0" smtClean="0">
                <a:latin typeface="Comic Sans MS" panose="030F0702030302020204" pitchFamily="66" charset="0"/>
              </a:rPr>
              <a:t>Over 92% </a:t>
            </a:r>
            <a:r>
              <a:rPr lang="en-US" altLang="zh-CN" sz="2400" dirty="0" err="1" smtClean="0">
                <a:latin typeface="Comic Sans MS" panose="030F0702030302020204" pitchFamily="66" charset="0"/>
              </a:rPr>
              <a:t>muons</a:t>
            </a:r>
            <a:r>
              <a:rPr lang="en-US" altLang="zh-CN" sz="2400" dirty="0" smtClean="0">
                <a:latin typeface="Comic Sans MS" panose="030F0702030302020204" pitchFamily="66" charset="0"/>
              </a:rPr>
              <a:t> decay in sample! The degrader blocks positrons decaying from the beam pipe. </a:t>
            </a:r>
          </a:p>
          <a:p>
            <a:pPr marL="342900" indent="-342900">
              <a:buFont typeface="Wingdings" panose="05000000000000000000" pitchFamily="2" charset="2"/>
              <a:buChar char="u"/>
            </a:pPr>
            <a:r>
              <a:rPr lang="en-US" altLang="zh-CN" sz="2400" dirty="0" smtClean="0">
                <a:latin typeface="Comic Sans MS" panose="030F0702030302020204" pitchFamily="66" charset="0"/>
              </a:rPr>
              <a:t>The overall rate is 0.135. The count rate per detector per frame is ~ 20. Further optimization is needed.</a:t>
            </a:r>
            <a:endParaRPr lang="zh-CN" altLang="en-US" sz="2400" dirty="0">
              <a:latin typeface="Comic Sans MS" panose="030F0702030302020204" pitchFamily="66" charset="0"/>
            </a:endParaRPr>
          </a:p>
        </p:txBody>
      </p:sp>
      <p:sp>
        <p:nvSpPr>
          <p:cNvPr id="7" name="文本框 9"/>
          <p:cNvSpPr txBox="1"/>
          <p:nvPr/>
        </p:nvSpPr>
        <p:spPr>
          <a:xfrm>
            <a:off x="695324" y="-25464"/>
            <a:ext cx="11687176" cy="769441"/>
          </a:xfrm>
          <a:prstGeom prst="rect">
            <a:avLst/>
          </a:prstGeom>
          <a:noFill/>
        </p:spPr>
        <p:txBody>
          <a:bodyPr wrap="square" rtlCol="0">
            <a:spAutoFit/>
          </a:bodyPr>
          <a:lstStyle/>
          <a:p>
            <a:r>
              <a:rPr lang="en-US" altLang="zh-CN" sz="3600" b="1" dirty="0"/>
              <a:t>3</a:t>
            </a:r>
            <a:r>
              <a:rPr lang="en-US" altLang="zh-CN" sz="4400" b="1" dirty="0" smtClean="0"/>
              <a:t> </a:t>
            </a:r>
            <a:r>
              <a:rPr lang="en-US" altLang="zh-CN" sz="3600" b="1" dirty="0">
                <a:latin typeface="Times New Roman" panose="02020603050405020304" pitchFamily="18" charset="0"/>
                <a:cs typeface="Times New Roman" panose="02020603050405020304" pitchFamily="18" charset="0"/>
              </a:rPr>
              <a:t>Conceptual design of </a:t>
            </a:r>
            <a:r>
              <a:rPr lang="en-US" altLang="zh-CN" sz="3600" b="1" dirty="0" smtClean="0">
                <a:latin typeface="Times New Roman" panose="02020603050405020304" pitchFamily="18" charset="0"/>
                <a:cs typeface="Times New Roman" panose="02020603050405020304" pitchFamily="18" charset="0"/>
              </a:rPr>
              <a:t>Baseline-</a:t>
            </a:r>
            <a:r>
              <a:rPr lang="en-US" altLang="zh-CN" sz="3600" b="1" dirty="0" err="1" smtClean="0">
                <a:latin typeface="Times New Roman" panose="02020603050405020304" pitchFamily="18" charset="0"/>
                <a:cs typeface="Times New Roman" panose="02020603050405020304" pitchFamily="18" charset="0"/>
              </a:rPr>
              <a:t>muSR</a:t>
            </a:r>
            <a:r>
              <a:rPr lang="en-US" altLang="zh-CN" sz="3600" b="1" dirty="0" smtClean="0">
                <a:latin typeface="Times New Roman" panose="02020603050405020304" pitchFamily="18" charset="0"/>
                <a:cs typeface="Times New Roman" panose="02020603050405020304" pitchFamily="18" charset="0"/>
              </a:rPr>
              <a:t> spectrometer</a:t>
            </a:r>
            <a:endParaRPr lang="zh-CN" altLang="en-US" sz="36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0" name="灯片编号占位符 14"/>
          <p:cNvSpPr>
            <a:spLocks noGrp="1"/>
          </p:cNvSpPr>
          <p:nvPr>
            <p:ph type="sldNum" sz="quarter" idx="12"/>
          </p:nvPr>
        </p:nvSpPr>
        <p:spPr/>
        <p:txBody>
          <a:bodyPr/>
          <a:lstStyle/>
          <a:p>
            <a:fld id="{51D91E7F-84B6-4064-9D4E-CC7D244BCA04}" type="slidenum">
              <a:rPr lang="zh-CN" altLang="en-US" smtClean="0"/>
              <a:t>28</a:t>
            </a:fld>
            <a:endParaRPr lang="zh-CN" altLang="en-US" dirty="0"/>
          </a:p>
        </p:txBody>
      </p:sp>
      <p:sp>
        <p:nvSpPr>
          <p:cNvPr id="1048632" name="文本框 3"/>
          <p:cNvSpPr txBox="1"/>
          <p:nvPr/>
        </p:nvSpPr>
        <p:spPr>
          <a:xfrm>
            <a:off x="142875" y="847725"/>
            <a:ext cx="7248525" cy="461665"/>
          </a:xfrm>
          <a:prstGeom prst="rect">
            <a:avLst/>
          </a:prstGeom>
          <a:noFill/>
        </p:spPr>
        <p:txBody>
          <a:bodyPr wrap="square" rtlCol="0">
            <a:spAutoFit/>
          </a:bodyPr>
          <a:lstStyle/>
          <a:p>
            <a:r>
              <a:rPr lang="en-US" altLang="zh-CN" sz="2400" dirty="0" smtClean="0">
                <a:solidFill>
                  <a:srgbClr val="FF0000"/>
                </a:solidFill>
              </a:rPr>
              <a:t>Influence of polarization on asymmetry:</a:t>
            </a:r>
            <a:endParaRPr lang="zh-CN" altLang="en-US" sz="2400" dirty="0">
              <a:solidFill>
                <a:srgbClr val="FF0000"/>
              </a:solidFill>
            </a:endParaRPr>
          </a:p>
        </p:txBody>
      </p:sp>
      <p:pic>
        <p:nvPicPr>
          <p:cNvPr id="2097161" name="图片 12"/>
          <p:cNvPicPr>
            <a:picLocks/>
          </p:cNvPicPr>
          <p:nvPr/>
        </p:nvPicPr>
        <p:blipFill>
          <a:blip r:embed="rId3" cstate="print"/>
          <a:stretch>
            <a:fillRect/>
          </a:stretch>
        </p:blipFill>
        <p:spPr>
          <a:xfrm>
            <a:off x="142875" y="1638299"/>
            <a:ext cx="5194935" cy="3819525"/>
          </a:xfrm>
          <a:prstGeom prst="rect">
            <a:avLst/>
          </a:prstGeom>
        </p:spPr>
      </p:pic>
      <p:pic>
        <p:nvPicPr>
          <p:cNvPr id="2097162" name="图片 13" descr="C:\Users\panzw14\Desktop\reduction of pol and asymmetry.jpg"/>
          <p:cNvPicPr>
            <a:picLocks/>
          </p:cNvPicPr>
          <p:nvPr/>
        </p:nvPicPr>
        <p:blipFill>
          <a:blip r:embed="rId4" cstate="print"/>
          <a:srcRect/>
          <a:stretch>
            <a:fillRect/>
          </a:stretch>
        </p:blipFill>
        <p:spPr bwMode="auto">
          <a:xfrm>
            <a:off x="5678804" y="1638299"/>
            <a:ext cx="5865495" cy="3819525"/>
          </a:xfrm>
          <a:prstGeom prst="rect">
            <a:avLst/>
          </a:prstGeom>
          <a:noFill/>
          <a:ln>
            <a:noFill/>
          </a:ln>
        </p:spPr>
      </p:pic>
      <p:sp>
        <p:nvSpPr>
          <p:cNvPr id="1048633" name="文本框 6"/>
          <p:cNvSpPr txBox="1"/>
          <p:nvPr/>
        </p:nvSpPr>
        <p:spPr>
          <a:xfrm>
            <a:off x="1019175" y="5457824"/>
            <a:ext cx="10296525" cy="369332"/>
          </a:xfrm>
          <a:prstGeom prst="rect">
            <a:avLst/>
          </a:prstGeom>
          <a:noFill/>
        </p:spPr>
        <p:txBody>
          <a:bodyPr wrap="square" rtlCol="0">
            <a:spAutoFit/>
          </a:bodyPr>
          <a:lstStyle/>
          <a:p>
            <a:r>
              <a:rPr lang="en-US" altLang="zh-CN" dirty="0" smtClean="0"/>
              <a:t>Note: the data are simulated by 128-channel </a:t>
            </a:r>
            <a:r>
              <a:rPr lang="en-US" altLang="zh-CN" dirty="0" err="1" smtClean="0"/>
              <a:t>muSR</a:t>
            </a:r>
            <a:r>
              <a:rPr lang="en-US" altLang="zh-CN" dirty="0" smtClean="0"/>
              <a:t> spectrometer.</a:t>
            </a:r>
            <a:endParaRPr lang="zh-CN" altLang="en-US" dirty="0"/>
          </a:p>
        </p:txBody>
      </p:sp>
      <p:sp>
        <p:nvSpPr>
          <p:cNvPr id="1048634" name="文本框 7"/>
          <p:cNvSpPr txBox="1"/>
          <p:nvPr/>
        </p:nvSpPr>
        <p:spPr>
          <a:xfrm>
            <a:off x="409575" y="5981700"/>
            <a:ext cx="7839075" cy="637539"/>
          </a:xfrm>
          <a:prstGeom prst="rect">
            <a:avLst/>
          </a:prstGeom>
          <a:noFill/>
        </p:spPr>
        <p:txBody>
          <a:bodyPr wrap="square" rtlCol="0">
            <a:spAutoFit/>
          </a:bodyPr>
          <a:lstStyle/>
          <a:p>
            <a:r>
              <a:rPr lang="en-US" altLang="zh-CN" sz="2800" dirty="0" smtClean="0">
                <a:latin typeface="Comic Sans MS" panose="030F0702030302020204" pitchFamily="66" charset="0"/>
              </a:rPr>
              <a:t>Asymmetry </a:t>
            </a:r>
            <a:r>
              <a:rPr lang="en-US" altLang="zh-CN" sz="2800" dirty="0" smtClean="0">
                <a:latin typeface="Comic Sans MS" panose="030F0702030302020204" pitchFamily="66" charset="0"/>
                <a:cs typeface="Calibri" panose="020F0502020204030204" pitchFamily="34" charset="0"/>
              </a:rPr>
              <a:t>≈</a:t>
            </a:r>
            <a:r>
              <a:rPr lang="en-US" altLang="zh-CN" sz="2800" dirty="0" smtClean="0">
                <a:latin typeface="Comic Sans MS" panose="030F0702030302020204" pitchFamily="66" charset="0"/>
              </a:rPr>
              <a:t> A</a:t>
            </a:r>
            <a:r>
              <a:rPr lang="en-US" altLang="zh-CN" sz="2800" baseline="-25000" dirty="0" smtClean="0">
                <a:latin typeface="Comic Sans MS" panose="030F0702030302020204" pitchFamily="66" charset="0"/>
              </a:rPr>
              <a:t>0</a:t>
            </a:r>
            <a:r>
              <a:rPr lang="en-US" altLang="zh-CN" sz="2800" dirty="0" smtClean="0">
                <a:latin typeface="Comic Sans MS" panose="030F0702030302020204" pitchFamily="66" charset="0"/>
                <a:sym typeface="Symbol" panose="05050102010706020507" pitchFamily="18" charset="2"/>
              </a:rPr>
              <a:t>Polarization</a:t>
            </a:r>
            <a:endParaRPr lang="zh-CN" altLang="en-US" sz="2800" dirty="0">
              <a:latin typeface="Comic Sans MS" panose="030F0702030302020204" pitchFamily="66" charset="0"/>
            </a:endParaRPr>
          </a:p>
        </p:txBody>
      </p:sp>
      <p:sp>
        <p:nvSpPr>
          <p:cNvPr id="9" name="文本框 9"/>
          <p:cNvSpPr txBox="1"/>
          <p:nvPr/>
        </p:nvSpPr>
        <p:spPr>
          <a:xfrm>
            <a:off x="695324" y="-25464"/>
            <a:ext cx="11687176" cy="769441"/>
          </a:xfrm>
          <a:prstGeom prst="rect">
            <a:avLst/>
          </a:prstGeom>
          <a:noFill/>
        </p:spPr>
        <p:txBody>
          <a:bodyPr wrap="square" rtlCol="0">
            <a:spAutoFit/>
          </a:bodyPr>
          <a:lstStyle/>
          <a:p>
            <a:r>
              <a:rPr lang="en-US" altLang="zh-CN" sz="3600" b="1" dirty="0"/>
              <a:t>3</a:t>
            </a:r>
            <a:r>
              <a:rPr lang="en-US" altLang="zh-CN" sz="4400" b="1" dirty="0" smtClean="0"/>
              <a:t> </a:t>
            </a:r>
            <a:r>
              <a:rPr lang="en-US" altLang="zh-CN" sz="3600" b="1" dirty="0">
                <a:latin typeface="Times New Roman" panose="02020603050405020304" pitchFamily="18" charset="0"/>
                <a:cs typeface="Times New Roman" panose="02020603050405020304" pitchFamily="18" charset="0"/>
              </a:rPr>
              <a:t>Conceptual design of </a:t>
            </a:r>
            <a:r>
              <a:rPr lang="en-US" altLang="zh-CN" sz="3600" b="1" dirty="0" smtClean="0">
                <a:latin typeface="Times New Roman" panose="02020603050405020304" pitchFamily="18" charset="0"/>
                <a:cs typeface="Times New Roman" panose="02020603050405020304" pitchFamily="18" charset="0"/>
              </a:rPr>
              <a:t>Baseline-</a:t>
            </a:r>
            <a:r>
              <a:rPr lang="en-US" altLang="zh-CN" sz="3600" b="1" dirty="0" err="1" smtClean="0">
                <a:latin typeface="Times New Roman" panose="02020603050405020304" pitchFamily="18" charset="0"/>
                <a:cs typeface="Times New Roman" panose="02020603050405020304" pitchFamily="18" charset="0"/>
              </a:rPr>
              <a:t>muSR</a:t>
            </a:r>
            <a:r>
              <a:rPr lang="en-US" altLang="zh-CN" sz="3600" b="1" dirty="0" smtClean="0">
                <a:latin typeface="Times New Roman" panose="02020603050405020304" pitchFamily="18" charset="0"/>
                <a:cs typeface="Times New Roman" panose="02020603050405020304" pitchFamily="18" charset="0"/>
              </a:rPr>
              <a:t> spectrometer</a:t>
            </a:r>
            <a:endParaRPr lang="zh-CN" altLang="en-US" sz="36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48634"/>
                                        </p:tgtEl>
                                        <p:attrNameLst>
                                          <p:attrName>style.visibility</p:attrName>
                                        </p:attrNameLst>
                                      </p:cBhvr>
                                      <p:to>
                                        <p:strVal val="visible"/>
                                      </p:to>
                                    </p:set>
                                    <p:animEffect transition="in" filter="wipe(down)">
                                      <p:cBhvr>
                                        <p:cTn id="7" dur="580">
                                          <p:stCondLst>
                                            <p:cond delay="0"/>
                                          </p:stCondLst>
                                        </p:cTn>
                                        <p:tgtEl>
                                          <p:spTgt spid="1048634"/>
                                        </p:tgtEl>
                                      </p:cBhvr>
                                    </p:animEffect>
                                    <p:anim calcmode="lin" valueType="num">
                                      <p:cBhvr>
                                        <p:cTn id="8" dur="1822" tmFilter="0,0; 0.14,0.36; 0.43,0.73; 0.71,0.91; 1.0,1.0">
                                          <p:stCondLst>
                                            <p:cond delay="0"/>
                                          </p:stCondLst>
                                        </p:cTn>
                                        <p:tgtEl>
                                          <p:spTgt spid="104863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4863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4863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4863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48634"/>
                                        </p:tgtEl>
                                        <p:attrNameLst>
                                          <p:attrName>ppt_y</p:attrName>
                                        </p:attrNameLst>
                                      </p:cBhvr>
                                      <p:tavLst>
                                        <p:tav tm="0" fmla="#ppt_y-sin(pi*$)/81">
                                          <p:val>
                                            <p:fltVal val="0"/>
                                          </p:val>
                                        </p:tav>
                                        <p:tav tm="100000">
                                          <p:val>
                                            <p:fltVal val="1"/>
                                          </p:val>
                                        </p:tav>
                                      </p:tavLst>
                                    </p:anim>
                                    <p:animScale>
                                      <p:cBhvr>
                                        <p:cTn id="13" dur="26">
                                          <p:stCondLst>
                                            <p:cond delay="650"/>
                                          </p:stCondLst>
                                        </p:cTn>
                                        <p:tgtEl>
                                          <p:spTgt spid="1048634"/>
                                        </p:tgtEl>
                                      </p:cBhvr>
                                      <p:to x="100000" y="60000"/>
                                    </p:animScale>
                                    <p:animScale>
                                      <p:cBhvr>
                                        <p:cTn id="14" dur="166" decel="50000">
                                          <p:stCondLst>
                                            <p:cond delay="676"/>
                                          </p:stCondLst>
                                        </p:cTn>
                                        <p:tgtEl>
                                          <p:spTgt spid="1048634"/>
                                        </p:tgtEl>
                                      </p:cBhvr>
                                      <p:to x="100000" y="100000"/>
                                    </p:animScale>
                                    <p:animScale>
                                      <p:cBhvr>
                                        <p:cTn id="15" dur="26">
                                          <p:stCondLst>
                                            <p:cond delay="1312"/>
                                          </p:stCondLst>
                                        </p:cTn>
                                        <p:tgtEl>
                                          <p:spTgt spid="1048634"/>
                                        </p:tgtEl>
                                      </p:cBhvr>
                                      <p:to x="100000" y="80000"/>
                                    </p:animScale>
                                    <p:animScale>
                                      <p:cBhvr>
                                        <p:cTn id="16" dur="166" decel="50000">
                                          <p:stCondLst>
                                            <p:cond delay="1338"/>
                                          </p:stCondLst>
                                        </p:cTn>
                                        <p:tgtEl>
                                          <p:spTgt spid="1048634"/>
                                        </p:tgtEl>
                                      </p:cBhvr>
                                      <p:to x="100000" y="100000"/>
                                    </p:animScale>
                                    <p:animScale>
                                      <p:cBhvr>
                                        <p:cTn id="17" dur="26">
                                          <p:stCondLst>
                                            <p:cond delay="1642"/>
                                          </p:stCondLst>
                                        </p:cTn>
                                        <p:tgtEl>
                                          <p:spTgt spid="1048634"/>
                                        </p:tgtEl>
                                      </p:cBhvr>
                                      <p:to x="100000" y="90000"/>
                                    </p:animScale>
                                    <p:animScale>
                                      <p:cBhvr>
                                        <p:cTn id="18" dur="166" decel="50000">
                                          <p:stCondLst>
                                            <p:cond delay="1668"/>
                                          </p:stCondLst>
                                        </p:cTn>
                                        <p:tgtEl>
                                          <p:spTgt spid="1048634"/>
                                        </p:tgtEl>
                                      </p:cBhvr>
                                      <p:to x="100000" y="100000"/>
                                    </p:animScale>
                                    <p:animScale>
                                      <p:cBhvr>
                                        <p:cTn id="19" dur="26">
                                          <p:stCondLst>
                                            <p:cond delay="1808"/>
                                          </p:stCondLst>
                                        </p:cTn>
                                        <p:tgtEl>
                                          <p:spTgt spid="1048634"/>
                                        </p:tgtEl>
                                      </p:cBhvr>
                                      <p:to x="100000" y="95000"/>
                                    </p:animScale>
                                    <p:animScale>
                                      <p:cBhvr>
                                        <p:cTn id="20" dur="166" decel="50000">
                                          <p:stCondLst>
                                            <p:cond delay="1834"/>
                                          </p:stCondLst>
                                        </p:cTn>
                                        <p:tgtEl>
                                          <p:spTgt spid="104863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1" name="灯片编号占位符 14"/>
          <p:cNvSpPr>
            <a:spLocks noGrp="1"/>
          </p:cNvSpPr>
          <p:nvPr>
            <p:ph type="sldNum" sz="quarter" idx="12"/>
          </p:nvPr>
        </p:nvSpPr>
        <p:spPr/>
        <p:txBody>
          <a:bodyPr/>
          <a:lstStyle/>
          <a:p>
            <a:fld id="{51D91E7F-84B6-4064-9D4E-CC7D244BCA04}" type="slidenum">
              <a:rPr lang="zh-CN" altLang="en-US" smtClean="0"/>
              <a:t>29</a:t>
            </a:fld>
            <a:endParaRPr lang="zh-CN" altLang="en-US" dirty="0"/>
          </a:p>
        </p:txBody>
      </p:sp>
      <p:pic>
        <p:nvPicPr>
          <p:cNvPr id="2097198" name="图片 1"/>
          <p:cNvPicPr>
            <a:picLocks noChangeAspect="1"/>
          </p:cNvPicPr>
          <p:nvPr/>
        </p:nvPicPr>
        <p:blipFill>
          <a:blip r:embed="rId3" cstate="print"/>
          <a:stretch>
            <a:fillRect/>
          </a:stretch>
        </p:blipFill>
        <p:spPr>
          <a:xfrm>
            <a:off x="295275" y="1066561"/>
            <a:ext cx="5467350" cy="4264844"/>
          </a:xfrm>
          <a:prstGeom prst="rect">
            <a:avLst/>
          </a:prstGeom>
        </p:spPr>
      </p:pic>
      <p:sp>
        <p:nvSpPr>
          <p:cNvPr id="1048853" name="文本框 2"/>
          <p:cNvSpPr txBox="1"/>
          <p:nvPr/>
        </p:nvSpPr>
        <p:spPr>
          <a:xfrm>
            <a:off x="325482" y="5288340"/>
            <a:ext cx="11125201" cy="1539240"/>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400" dirty="0" smtClean="0">
                <a:latin typeface="Comic Sans MS" panose="030F0702030302020204" pitchFamily="66" charset="0"/>
              </a:rPr>
              <a:t>When the number of detector rings is over 10, the asymmetry becomes larger than 0.4.</a:t>
            </a:r>
          </a:p>
          <a:p>
            <a:pPr marL="342900" indent="-342900">
              <a:buFont typeface="Wingdings" panose="05000000000000000000" pitchFamily="2" charset="2"/>
              <a:buChar char="Ø"/>
            </a:pPr>
            <a:r>
              <a:rPr lang="en-US" altLang="zh-CN" sz="2400" dirty="0" smtClean="0">
                <a:latin typeface="Comic Sans MS" panose="030F0702030302020204" pitchFamily="66" charset="0"/>
              </a:rPr>
              <a:t>We can group No. 10 – 40 together to get high asymmetry.</a:t>
            </a:r>
          </a:p>
          <a:p>
            <a:pPr marL="342900" indent="-342900">
              <a:buFont typeface="Wingdings" panose="05000000000000000000" pitchFamily="2" charset="2"/>
              <a:buChar char="Ø"/>
            </a:pPr>
            <a:r>
              <a:rPr lang="en-US" altLang="zh-CN" sz="2400" dirty="0" smtClean="0">
                <a:latin typeface="Comic Sans MS" panose="030F0702030302020204" pitchFamily="66" charset="0"/>
              </a:rPr>
              <a:t>For the 80% polarization, we still have 0.44</a:t>
            </a:r>
            <a:r>
              <a:rPr lang="en-US" altLang="zh-CN" sz="2400" dirty="0" smtClean="0">
                <a:latin typeface="Comic Sans MS" panose="030F0702030302020204" pitchFamily="66" charset="0"/>
                <a:sym typeface="Symbol" panose="05050102010706020507" pitchFamily="18" charset="2"/>
              </a:rPr>
              <a:t>0.8=0.35 asymmetry.</a:t>
            </a:r>
            <a:endParaRPr lang="zh-CN" altLang="en-US" sz="2400" dirty="0">
              <a:latin typeface="Comic Sans MS" panose="030F0702030302020204" pitchFamily="66" charset="0"/>
            </a:endParaRPr>
          </a:p>
        </p:txBody>
      </p:sp>
      <p:pic>
        <p:nvPicPr>
          <p:cNvPr id="2097199" name="图片 3"/>
          <p:cNvPicPr>
            <a:picLocks noChangeAspect="1"/>
          </p:cNvPicPr>
          <p:nvPr/>
        </p:nvPicPr>
        <p:blipFill>
          <a:blip r:embed="rId4" cstate="print"/>
          <a:stretch>
            <a:fillRect/>
          </a:stretch>
        </p:blipFill>
        <p:spPr>
          <a:xfrm>
            <a:off x="5888083" y="1066561"/>
            <a:ext cx="5467349" cy="4264844"/>
          </a:xfrm>
          <a:prstGeom prst="rect">
            <a:avLst/>
          </a:prstGeom>
        </p:spPr>
      </p:pic>
      <p:sp>
        <p:nvSpPr>
          <p:cNvPr id="1048854" name="文本框 4"/>
          <p:cNvSpPr txBox="1"/>
          <p:nvPr/>
        </p:nvSpPr>
        <p:spPr>
          <a:xfrm>
            <a:off x="1104900" y="1071300"/>
            <a:ext cx="1295400" cy="646331"/>
          </a:xfrm>
          <a:prstGeom prst="rect">
            <a:avLst/>
          </a:prstGeom>
          <a:noFill/>
        </p:spPr>
        <p:txBody>
          <a:bodyPr wrap="square" rtlCol="0">
            <a:spAutoFit/>
          </a:bodyPr>
          <a:lstStyle/>
          <a:p>
            <a:r>
              <a:rPr lang="en-US" altLang="zh-CN" sz="3600" dirty="0" smtClean="0"/>
              <a:t>ZF</a:t>
            </a:r>
            <a:endParaRPr lang="zh-CN" altLang="en-US" sz="3600" dirty="0"/>
          </a:p>
        </p:txBody>
      </p:sp>
      <p:sp>
        <p:nvSpPr>
          <p:cNvPr id="1048855" name="文本框 8"/>
          <p:cNvSpPr txBox="1"/>
          <p:nvPr/>
        </p:nvSpPr>
        <p:spPr>
          <a:xfrm>
            <a:off x="6814366" y="1061344"/>
            <a:ext cx="1295400" cy="646331"/>
          </a:xfrm>
          <a:prstGeom prst="rect">
            <a:avLst/>
          </a:prstGeom>
          <a:noFill/>
        </p:spPr>
        <p:txBody>
          <a:bodyPr wrap="square" rtlCol="0">
            <a:spAutoFit/>
          </a:bodyPr>
          <a:lstStyle/>
          <a:p>
            <a:r>
              <a:rPr lang="en-US" altLang="zh-CN" sz="3600" dirty="0" smtClean="0"/>
              <a:t>TF</a:t>
            </a:r>
            <a:endParaRPr lang="zh-CN" altLang="en-US" sz="3600" dirty="0"/>
          </a:p>
        </p:txBody>
      </p:sp>
      <p:sp>
        <p:nvSpPr>
          <p:cNvPr id="1048856" name="椭圆 6"/>
          <p:cNvSpPr/>
          <p:nvPr/>
        </p:nvSpPr>
        <p:spPr>
          <a:xfrm>
            <a:off x="3978683" y="986956"/>
            <a:ext cx="419100" cy="39706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57" name="椭圆 10"/>
          <p:cNvSpPr/>
          <p:nvPr/>
        </p:nvSpPr>
        <p:spPr>
          <a:xfrm>
            <a:off x="9655583" y="995156"/>
            <a:ext cx="419100" cy="39706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9"/>
          <p:cNvSpPr txBox="1"/>
          <p:nvPr/>
        </p:nvSpPr>
        <p:spPr>
          <a:xfrm>
            <a:off x="695324" y="-25464"/>
            <a:ext cx="11687176" cy="769441"/>
          </a:xfrm>
          <a:prstGeom prst="rect">
            <a:avLst/>
          </a:prstGeom>
          <a:noFill/>
        </p:spPr>
        <p:txBody>
          <a:bodyPr wrap="square" rtlCol="0">
            <a:spAutoFit/>
          </a:bodyPr>
          <a:lstStyle/>
          <a:p>
            <a:r>
              <a:rPr lang="en-US" altLang="zh-CN" sz="3600" b="1" dirty="0"/>
              <a:t>3</a:t>
            </a:r>
            <a:r>
              <a:rPr lang="en-US" altLang="zh-CN" sz="4400" b="1" dirty="0" smtClean="0"/>
              <a:t> </a:t>
            </a:r>
            <a:r>
              <a:rPr lang="en-US" altLang="zh-CN" sz="3600" b="1" dirty="0">
                <a:latin typeface="Times New Roman" panose="02020603050405020304" pitchFamily="18" charset="0"/>
                <a:cs typeface="Times New Roman" panose="02020603050405020304" pitchFamily="18" charset="0"/>
              </a:rPr>
              <a:t>Conceptual design of </a:t>
            </a:r>
            <a:r>
              <a:rPr lang="en-US" altLang="zh-CN" sz="3600" b="1" dirty="0" smtClean="0">
                <a:latin typeface="Times New Roman" panose="02020603050405020304" pitchFamily="18" charset="0"/>
                <a:cs typeface="Times New Roman" panose="02020603050405020304" pitchFamily="18" charset="0"/>
              </a:rPr>
              <a:t>Baseline-</a:t>
            </a:r>
            <a:r>
              <a:rPr lang="en-US" altLang="zh-CN" sz="3600" b="1" dirty="0" err="1" smtClean="0">
                <a:latin typeface="Times New Roman" panose="02020603050405020304" pitchFamily="18" charset="0"/>
                <a:cs typeface="Times New Roman" panose="02020603050405020304" pitchFamily="18" charset="0"/>
              </a:rPr>
              <a:t>muSR</a:t>
            </a:r>
            <a:r>
              <a:rPr lang="en-US" altLang="zh-CN" sz="3600" b="1" dirty="0" smtClean="0">
                <a:latin typeface="Times New Roman" panose="02020603050405020304" pitchFamily="18" charset="0"/>
                <a:cs typeface="Times New Roman" panose="02020603050405020304" pitchFamily="18" charset="0"/>
              </a:rPr>
              <a:t> spectrometer</a:t>
            </a:r>
            <a:endParaRPr lang="zh-CN" altLang="en-US" sz="36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6" name="灯片编号占位符 14"/>
          <p:cNvSpPr>
            <a:spLocks noGrp="1"/>
          </p:cNvSpPr>
          <p:nvPr>
            <p:ph type="sldNum" sz="quarter" idx="12"/>
          </p:nvPr>
        </p:nvSpPr>
        <p:spPr/>
        <p:txBody>
          <a:bodyPr/>
          <a:lstStyle/>
          <a:p>
            <a:fld id="{51D91E7F-84B6-4064-9D4E-CC7D244BCA04}" type="slidenum">
              <a:rPr lang="zh-CN" altLang="en-US" smtClean="0"/>
              <a:t>3</a:t>
            </a:fld>
            <a:endParaRPr lang="zh-CN" altLang="en-US" dirty="0"/>
          </a:p>
        </p:txBody>
      </p:sp>
      <p:sp>
        <p:nvSpPr>
          <p:cNvPr id="1048677" name="文本框 15"/>
          <p:cNvSpPr txBox="1"/>
          <p:nvPr/>
        </p:nvSpPr>
        <p:spPr>
          <a:xfrm>
            <a:off x="695325" y="-25464"/>
            <a:ext cx="11061700" cy="769441"/>
          </a:xfrm>
          <a:prstGeom prst="rect">
            <a:avLst/>
          </a:prstGeom>
          <a:noFill/>
        </p:spPr>
        <p:txBody>
          <a:bodyPr wrap="square" rtlCol="0">
            <a:spAutoFit/>
          </a:bodyPr>
          <a:lstStyle/>
          <a:p>
            <a:r>
              <a:rPr lang="en-US" altLang="zh-CN" sz="4400" b="1" dirty="0" smtClean="0"/>
              <a:t>1 </a:t>
            </a:r>
            <a:r>
              <a:rPr lang="en-US" altLang="zh-CN" sz="4400" b="1" dirty="0" smtClean="0">
                <a:latin typeface="Times New Roman" panose="02020603050405020304" pitchFamily="18" charset="0"/>
                <a:cs typeface="Times New Roman" panose="02020603050405020304" pitchFamily="18" charset="0"/>
              </a:rPr>
              <a:t>Physical </a:t>
            </a:r>
            <a:r>
              <a:rPr lang="en-US" altLang="zh-CN" sz="4400" b="1" dirty="0">
                <a:latin typeface="Times New Roman" panose="02020603050405020304" pitchFamily="18" charset="0"/>
                <a:cs typeface="Times New Roman" panose="02020603050405020304" pitchFamily="18" charset="0"/>
              </a:rPr>
              <a:t>basics of </a:t>
            </a:r>
            <a:r>
              <a:rPr lang="en-US" altLang="zh-CN" sz="4400" b="1" dirty="0" smtClean="0">
                <a:latin typeface="Times New Roman" panose="02020603050405020304" pitchFamily="18" charset="0"/>
                <a:cs typeface="Times New Roman" panose="02020603050405020304" pitchFamily="18" charset="0"/>
              </a:rPr>
              <a:t>the </a:t>
            </a:r>
            <a:r>
              <a:rPr lang="en-US" altLang="zh-CN" sz="4400" b="1" dirty="0" err="1" smtClean="0">
                <a:latin typeface="Times New Roman" panose="02020603050405020304" pitchFamily="18" charset="0"/>
                <a:cs typeface="Times New Roman" panose="02020603050405020304" pitchFamily="18" charset="0"/>
              </a:rPr>
              <a:t>muSR</a:t>
            </a:r>
            <a:r>
              <a:rPr lang="en-US" altLang="zh-CN" sz="4400" b="1" dirty="0" smtClean="0">
                <a:latin typeface="Times New Roman" panose="02020603050405020304" pitchFamily="18" charset="0"/>
                <a:cs typeface="Times New Roman" panose="02020603050405020304" pitchFamily="18" charset="0"/>
              </a:rPr>
              <a:t> spectrometer</a:t>
            </a:r>
            <a:r>
              <a:rPr lang="en-US" altLang="zh-CN" sz="4400" b="1" dirty="0" smtClean="0"/>
              <a:t> </a:t>
            </a:r>
            <a:endParaRPr lang="zh-CN" altLang="en-US" sz="4400" b="1" dirty="0"/>
          </a:p>
        </p:txBody>
      </p:sp>
      <p:pic>
        <p:nvPicPr>
          <p:cNvPr id="2097166" name="Picture 2"/>
          <p:cNvPicPr>
            <a:picLocks noChangeAspect="1" noChangeArrowheads="1"/>
          </p:cNvPicPr>
          <p:nvPr/>
        </p:nvPicPr>
        <p:blipFill>
          <a:blip r:embed="rId4" cstate="print"/>
          <a:srcRect/>
          <a:stretch>
            <a:fillRect/>
          </a:stretch>
        </p:blipFill>
        <p:spPr bwMode="auto">
          <a:xfrm>
            <a:off x="450860" y="1399130"/>
            <a:ext cx="5222180" cy="4881307"/>
          </a:xfrm>
          <a:prstGeom prst="rect">
            <a:avLst/>
          </a:prstGeom>
          <a:noFill/>
          <a:ln w="9525">
            <a:noFill/>
            <a:miter lim="800000"/>
            <a:headEnd/>
            <a:tailEnd/>
          </a:ln>
        </p:spPr>
      </p:pic>
      <p:sp>
        <p:nvSpPr>
          <p:cNvPr id="1048678" name="文本框 17"/>
          <p:cNvSpPr txBox="1"/>
          <p:nvPr/>
        </p:nvSpPr>
        <p:spPr>
          <a:xfrm>
            <a:off x="0" y="743977"/>
            <a:ext cx="6226175" cy="523220"/>
          </a:xfrm>
          <a:prstGeom prst="rect">
            <a:avLst/>
          </a:prstGeom>
          <a:noFill/>
        </p:spPr>
        <p:txBody>
          <a:bodyPr wrap="square" rtlCol="0">
            <a:spAutoFit/>
          </a:bodyPr>
          <a:lstStyle/>
          <a:p>
            <a:r>
              <a:rPr lang="en-US" altLang="zh-CN" sz="2800" dirty="0" smtClean="0">
                <a:solidFill>
                  <a:srgbClr val="FF0000"/>
                </a:solidFill>
              </a:rPr>
              <a:t>Typical experiment</a:t>
            </a:r>
            <a:endParaRPr lang="zh-CN" altLang="en-US" sz="2800" dirty="0">
              <a:solidFill>
                <a:srgbClr val="FF0000"/>
              </a:solidFill>
            </a:endParaRPr>
          </a:p>
        </p:txBody>
      </p:sp>
      <p:pic>
        <p:nvPicPr>
          <p:cNvPr id="2097167" name="Picture 7" descr="polar"/>
          <p:cNvPicPr>
            <a:picLocks noChangeAspect="1" noChangeArrowheads="1"/>
          </p:cNvPicPr>
          <p:nvPr/>
        </p:nvPicPr>
        <p:blipFill rotWithShape="1">
          <a:blip r:embed="rId5" cstate="print"/>
          <a:srcRect l="56788" t="12702" r="8683" b="25769"/>
          <a:stretch>
            <a:fillRect/>
          </a:stretch>
        </p:blipFill>
        <p:spPr bwMode="auto">
          <a:xfrm rot="60000">
            <a:off x="7837460" y="1484524"/>
            <a:ext cx="2613965" cy="2940711"/>
          </a:xfrm>
          <a:prstGeom prst="rect">
            <a:avLst/>
          </a:prstGeom>
          <a:noFill/>
          <a:ln>
            <a:noFill/>
          </a:ln>
        </p:spPr>
      </p:pic>
      <p:graphicFrame>
        <p:nvGraphicFramePr>
          <p:cNvPr id="4194305" name="Object 1"/>
          <p:cNvGraphicFramePr>
            <a:graphicFrameLocks noChangeAspect="1"/>
          </p:cNvGraphicFramePr>
          <p:nvPr/>
        </p:nvGraphicFramePr>
        <p:xfrm>
          <a:off x="6226175" y="3495205"/>
          <a:ext cx="4936496" cy="3253485"/>
        </p:xfrm>
        <a:graphic>
          <a:graphicData uri="http://schemas.openxmlformats.org/presentationml/2006/ole">
            <mc:AlternateContent xmlns:mc="http://schemas.openxmlformats.org/markup-compatibility/2006">
              <mc:Choice xmlns:v="urn:schemas-microsoft-com:vml" Requires="v">
                <p:oleObj spid="_x0000_s2309" name="Graph" r:id="rId6" imgW="3939235" imgH="3013862" progId="Origin50.Graph">
                  <p:embed/>
                </p:oleObj>
              </mc:Choice>
              <mc:Fallback>
                <p:oleObj name="Graph" r:id="rId6" imgW="3939235" imgH="3013862" progId="Origin50.Graph">
                  <p:embed/>
                  <p:pic>
                    <p:nvPicPr>
                      <p:cNvPr id="2097168" name=""/>
                      <p:cNvPicPr>
                        <a:picLocks noChangeAspect="1" noChangeArrowheads="1"/>
                      </p:cNvPicPr>
                      <p:nvPr/>
                    </p:nvPicPr>
                    <p:blipFill>
                      <a:blip r:embed="rId7"/>
                      <a:srcRect/>
                      <a:stretch>
                        <a:fillRect/>
                      </a:stretch>
                    </p:blipFill>
                    <p:spPr bwMode="auto">
                      <a:xfrm>
                        <a:off x="6226175" y="3495205"/>
                        <a:ext cx="4936496" cy="3253485"/>
                      </a:xfrm>
                      <a:prstGeom prst="rect">
                        <a:avLst/>
                      </a:prstGeom>
                      <a:noFill/>
                      <a:ln>
                        <a:noFill/>
                      </a:ln>
                    </p:spPr>
                  </p:pic>
                </p:oleObj>
              </mc:Fallback>
            </mc:AlternateContent>
          </a:graphicData>
        </a:graphic>
      </p:graphicFrame>
      <p:sp>
        <p:nvSpPr>
          <p:cNvPr id="1048679" name="TextBox 8"/>
          <p:cNvSpPr txBox="1"/>
          <p:nvPr/>
        </p:nvSpPr>
        <p:spPr>
          <a:xfrm>
            <a:off x="6007984" y="1082439"/>
            <a:ext cx="6272916" cy="523220"/>
          </a:xfrm>
          <a:prstGeom prst="rect">
            <a:avLst/>
          </a:prstGeom>
          <a:noFill/>
        </p:spPr>
        <p:txBody>
          <a:bodyPr wrap="square" rtlCol="0">
            <a:spAutoFit/>
          </a:bodyPr>
          <a:lstStyle/>
          <a:p>
            <a:r>
              <a:rPr lang="en-GB" sz="2800" dirty="0" smtClean="0"/>
              <a:t>Asymmetric positron distribution</a:t>
            </a:r>
            <a:endParaRPr lang="en-GB" sz="2800" dirty="0"/>
          </a:p>
        </p:txBody>
      </p:sp>
      <p:sp>
        <p:nvSpPr>
          <p:cNvPr id="1048680" name="右箭头 24"/>
          <p:cNvSpPr/>
          <p:nvPr/>
        </p:nvSpPr>
        <p:spPr>
          <a:xfrm>
            <a:off x="4559300" y="2408059"/>
            <a:ext cx="1790700" cy="8001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71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86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4867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9716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943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79" grpId="0"/>
      <p:bldP spid="104868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61" name="灯片编号占位符 14"/>
          <p:cNvSpPr>
            <a:spLocks noGrp="1"/>
          </p:cNvSpPr>
          <p:nvPr>
            <p:ph type="sldNum" sz="quarter" idx="12"/>
          </p:nvPr>
        </p:nvSpPr>
        <p:spPr/>
        <p:txBody>
          <a:bodyPr/>
          <a:lstStyle/>
          <a:p>
            <a:fld id="{51D91E7F-84B6-4064-9D4E-CC7D244BCA04}" type="slidenum">
              <a:rPr lang="zh-CN" altLang="en-US" smtClean="0"/>
              <a:t>30</a:t>
            </a:fld>
            <a:endParaRPr lang="zh-CN" altLang="en-US" dirty="0"/>
          </a:p>
        </p:txBody>
      </p:sp>
      <p:sp>
        <p:nvSpPr>
          <p:cNvPr id="1048863" name="文本框 5"/>
          <p:cNvSpPr txBox="1"/>
          <p:nvPr/>
        </p:nvSpPr>
        <p:spPr>
          <a:xfrm>
            <a:off x="114300" y="901700"/>
            <a:ext cx="6985000" cy="523220"/>
          </a:xfrm>
          <a:prstGeom prst="rect">
            <a:avLst/>
          </a:prstGeom>
          <a:noFill/>
        </p:spPr>
        <p:txBody>
          <a:bodyPr wrap="square" rtlCol="0">
            <a:spAutoFit/>
          </a:bodyPr>
          <a:lstStyle/>
          <a:p>
            <a:r>
              <a:rPr lang="en-US" altLang="zh-CN" sz="2800" dirty="0" smtClean="0">
                <a:solidFill>
                  <a:srgbClr val="FF0000"/>
                </a:solidFill>
              </a:rPr>
              <a:t>Comparison between spectrometers: </a:t>
            </a:r>
            <a:endParaRPr lang="zh-CN" altLang="en-US" sz="2800" dirty="0">
              <a:solidFill>
                <a:srgbClr val="FF0000"/>
              </a:solidFill>
            </a:endParaRPr>
          </a:p>
        </p:txBody>
      </p:sp>
      <p:graphicFrame>
        <p:nvGraphicFramePr>
          <p:cNvPr id="4194309" name="表格 7"/>
          <p:cNvGraphicFramePr>
            <a:graphicFrameLocks noGrp="1"/>
          </p:cNvGraphicFramePr>
          <p:nvPr/>
        </p:nvGraphicFramePr>
        <p:xfrm>
          <a:off x="546100" y="1689100"/>
          <a:ext cx="10255249" cy="4209351"/>
        </p:xfrm>
        <a:graphic>
          <a:graphicData uri="http://schemas.openxmlformats.org/drawingml/2006/table">
            <a:tbl>
              <a:tblPr firstRow="1" bandRow="1">
                <a:tableStyleId>{5C22544A-7EE6-4342-B048-85BDC9FD1C3A}</a:tableStyleId>
              </a:tblPr>
              <a:tblGrid>
                <a:gridCol w="2543546"/>
                <a:gridCol w="1023497"/>
                <a:gridCol w="1337641"/>
                <a:gridCol w="2607725"/>
                <a:gridCol w="2742840"/>
              </a:tblGrid>
              <a:tr h="454090">
                <a:tc>
                  <a:txBody>
                    <a:bodyPr/>
                    <a:lstStyle/>
                    <a:p>
                      <a:pPr algn="ctr"/>
                      <a:r>
                        <a:rPr lang="en-US" altLang="zh-CN" sz="2000" dirty="0" smtClean="0"/>
                        <a:t> </a:t>
                      </a:r>
                      <a:endParaRPr lang="zh-CN" altLang="en-US" sz="2000" dirty="0"/>
                    </a:p>
                  </a:txBody>
                  <a:tcPr/>
                </a:tc>
                <a:tc gridSpan="2">
                  <a:txBody>
                    <a:bodyPr/>
                    <a:lstStyle/>
                    <a:p>
                      <a:pPr algn="ctr"/>
                      <a:r>
                        <a:rPr lang="en-US" altLang="zh-CN" sz="2000" dirty="0" smtClean="0"/>
                        <a:t>128-channel</a:t>
                      </a:r>
                      <a:endParaRPr lang="zh-CN" altLang="en-US" sz="2000" dirty="0"/>
                    </a:p>
                  </a:txBody>
                  <a:tcPr/>
                </a:tc>
                <a:tc hMerge="1">
                  <a:txBody>
                    <a:bodyPr/>
                    <a:lstStyle/>
                    <a:p>
                      <a:endParaRPr lang="zh-CN" altLang="en-US" dirty="0"/>
                    </a:p>
                  </a:txBody>
                  <a:tcPr/>
                </a:tc>
                <a:tc>
                  <a:txBody>
                    <a:bodyPr/>
                    <a:lstStyle/>
                    <a:p>
                      <a:pPr algn="ctr"/>
                      <a:r>
                        <a:rPr lang="en-US" altLang="zh-CN" sz="2000" dirty="0" smtClean="0"/>
                        <a:t>256-channel</a:t>
                      </a:r>
                      <a:endParaRPr lang="zh-CN" altLang="en-US" sz="2000" dirty="0"/>
                    </a:p>
                  </a:txBody>
                  <a:tcPr/>
                </a:tc>
                <a:tc>
                  <a:txBody>
                    <a:bodyPr/>
                    <a:lstStyle/>
                    <a:p>
                      <a:pPr algn="ctr"/>
                      <a:r>
                        <a:rPr lang="en-US" altLang="zh-CN" sz="2000" dirty="0" smtClean="0"/>
                        <a:t>2560-channel</a:t>
                      </a:r>
                      <a:endParaRPr lang="zh-CN" altLang="en-US" sz="2000" dirty="0"/>
                    </a:p>
                  </a:txBody>
                  <a:tcPr/>
                </a:tc>
              </a:tr>
              <a:tr h="454090">
                <a:tc>
                  <a:txBody>
                    <a:bodyPr/>
                    <a:lstStyle/>
                    <a:p>
                      <a:pPr algn="ctr"/>
                      <a:r>
                        <a:rPr lang="en-US" altLang="zh-CN" sz="2000" dirty="0" smtClean="0"/>
                        <a:t>Number of rings</a:t>
                      </a:r>
                      <a:endParaRPr lang="zh-CN" altLang="en-US" sz="2000" dirty="0"/>
                    </a:p>
                  </a:txBody>
                  <a:tcPr/>
                </a:tc>
                <a:tc>
                  <a:txBody>
                    <a:bodyPr/>
                    <a:lstStyle/>
                    <a:p>
                      <a:pPr algn="ctr"/>
                      <a:r>
                        <a:rPr lang="en-US" altLang="zh-CN" sz="2000" dirty="0" smtClean="0"/>
                        <a:t>2</a:t>
                      </a:r>
                      <a:endParaRPr lang="zh-CN" altLang="en-US" sz="2000" dirty="0"/>
                    </a:p>
                  </a:txBody>
                  <a:tcPr/>
                </a:tc>
                <a:tc>
                  <a:txBody>
                    <a:bodyPr/>
                    <a:lstStyle/>
                    <a:p>
                      <a:pPr algn="ctr"/>
                      <a:r>
                        <a:rPr lang="en-US" altLang="zh-CN" sz="2000" dirty="0" smtClean="0"/>
                        <a:t>4</a:t>
                      </a:r>
                      <a:endParaRPr lang="zh-CN" altLang="en-US" sz="2000" dirty="0"/>
                    </a:p>
                  </a:txBody>
                  <a:tcPr/>
                </a:tc>
                <a:tc>
                  <a:txBody>
                    <a:bodyPr/>
                    <a:lstStyle/>
                    <a:p>
                      <a:pPr algn="ctr"/>
                      <a:r>
                        <a:rPr lang="en-US" altLang="zh-CN" sz="2000" dirty="0" smtClean="0"/>
                        <a:t>8</a:t>
                      </a:r>
                      <a:endParaRPr lang="zh-CN" altLang="en-US" sz="2000" dirty="0"/>
                    </a:p>
                  </a:txBody>
                  <a:tcPr/>
                </a:tc>
                <a:tc>
                  <a:txBody>
                    <a:bodyPr/>
                    <a:lstStyle/>
                    <a:p>
                      <a:pPr algn="ctr"/>
                      <a:r>
                        <a:rPr lang="en-US" altLang="zh-CN" sz="2000" dirty="0" smtClean="0"/>
                        <a:t>80</a:t>
                      </a:r>
                      <a:endParaRPr lang="zh-CN" altLang="en-US" sz="2000" dirty="0"/>
                    </a:p>
                  </a:txBody>
                  <a:tcPr/>
                </a:tc>
              </a:tr>
              <a:tr h="454090">
                <a:tc>
                  <a:txBody>
                    <a:bodyPr/>
                    <a:lstStyle/>
                    <a:p>
                      <a:pPr algn="ctr"/>
                      <a:r>
                        <a:rPr lang="en-US" altLang="zh-CN" sz="2000" dirty="0" smtClean="0"/>
                        <a:t>LF (Gauss)</a:t>
                      </a:r>
                      <a:endParaRPr lang="zh-CN" altLang="en-US" sz="2000" dirty="0"/>
                    </a:p>
                  </a:txBody>
                  <a:tcPr/>
                </a:tc>
                <a:tc gridSpan="2">
                  <a:txBody>
                    <a:bodyPr/>
                    <a:lstStyle/>
                    <a:p>
                      <a:pPr algn="ctr"/>
                      <a:r>
                        <a:rPr lang="en-US" altLang="zh-CN" sz="2000" dirty="0" smtClean="0"/>
                        <a:t>300</a:t>
                      </a:r>
                      <a:endParaRPr lang="zh-CN" altLang="en-US" sz="2000" dirty="0"/>
                    </a:p>
                  </a:txBody>
                  <a:tcPr/>
                </a:tc>
                <a:tc hMerge="1">
                  <a:txBody>
                    <a:bodyPr/>
                    <a:lstStyle/>
                    <a:p>
                      <a:pPr algn="ctr"/>
                      <a:endParaRPr lang="zh-CN" altLang="en-US" dirty="0"/>
                    </a:p>
                  </a:txBody>
                  <a:tcPr/>
                </a:tc>
                <a:tc>
                  <a:txBody>
                    <a:bodyPr/>
                    <a:lstStyle/>
                    <a:p>
                      <a:pPr algn="ctr"/>
                      <a:r>
                        <a:rPr lang="en-US" altLang="zh-CN" sz="2000" dirty="0" smtClean="0"/>
                        <a:t>3000</a:t>
                      </a:r>
                      <a:endParaRPr lang="zh-CN" altLang="en-US" sz="2000" dirty="0"/>
                    </a:p>
                  </a:txBody>
                  <a:tcPr/>
                </a:tc>
                <a:tc>
                  <a:txBody>
                    <a:bodyPr/>
                    <a:lstStyle/>
                    <a:p>
                      <a:pPr algn="ctr"/>
                      <a:r>
                        <a:rPr lang="en-US" altLang="zh-CN" sz="2000" dirty="0" smtClean="0"/>
                        <a:t>8000</a:t>
                      </a:r>
                      <a:endParaRPr lang="zh-CN" altLang="en-US" sz="2000" dirty="0"/>
                    </a:p>
                  </a:txBody>
                  <a:tcPr/>
                </a:tc>
              </a:tr>
              <a:tr h="783771">
                <a:tc>
                  <a:txBody>
                    <a:bodyPr/>
                    <a:lstStyle/>
                    <a:p>
                      <a:pPr algn="ctr"/>
                      <a:r>
                        <a:rPr lang="en-US" altLang="zh-CN" sz="2000" dirty="0" smtClean="0"/>
                        <a:t>Beam</a:t>
                      </a:r>
                      <a:r>
                        <a:rPr lang="en-US" altLang="zh-CN" sz="2000" baseline="0" dirty="0" smtClean="0"/>
                        <a:t> intensity</a:t>
                      </a:r>
                    </a:p>
                    <a:p>
                      <a:pPr algn="ctr"/>
                      <a:r>
                        <a:rPr lang="en-US" altLang="zh-CN" sz="2000" baseline="0" dirty="0" smtClean="0"/>
                        <a:t> (</a:t>
                      </a:r>
                      <a:r>
                        <a:rPr lang="en-US" altLang="zh-CN" sz="2000" baseline="0" dirty="0" err="1" smtClean="0"/>
                        <a:t>muons</a:t>
                      </a:r>
                      <a:r>
                        <a:rPr lang="en-US" altLang="zh-CN" sz="2000" baseline="0" dirty="0" smtClean="0"/>
                        <a:t>/s)</a:t>
                      </a:r>
                      <a:endParaRPr lang="zh-CN" altLang="en-US" sz="2000" dirty="0"/>
                    </a:p>
                  </a:txBody>
                  <a:tcPr/>
                </a:tc>
                <a:tc gridSpan="3">
                  <a:txBody>
                    <a:bodyPr/>
                    <a:lstStyle/>
                    <a:p>
                      <a:pPr algn="ctr"/>
                      <a:r>
                        <a:rPr lang="en-US" altLang="zh-CN" sz="2000" dirty="0" smtClean="0"/>
                        <a:t>1.2</a:t>
                      </a:r>
                      <a:r>
                        <a:rPr lang="en-US" altLang="zh-CN" sz="2000" dirty="0" smtClean="0">
                          <a:sym typeface="Symbol" panose="05050102010706020507" pitchFamily="18" charset="2"/>
                        </a:rPr>
                        <a:t>10</a:t>
                      </a:r>
                      <a:r>
                        <a:rPr lang="en-US" altLang="zh-CN" sz="2000" baseline="30000" dirty="0" smtClean="0">
                          <a:sym typeface="Symbol" panose="05050102010706020507" pitchFamily="18" charset="2"/>
                        </a:rPr>
                        <a:t>5</a:t>
                      </a:r>
                      <a:endParaRPr lang="zh-CN" altLang="en-US" sz="2000" dirty="0"/>
                    </a:p>
                  </a:txBody>
                  <a:tcPr/>
                </a:tc>
                <a:tc hMerge="1">
                  <a:txBody>
                    <a:bodyPr/>
                    <a:lstStyle/>
                    <a:p>
                      <a:endParaRPr lang="zh-CN" altLang="en-US" dirty="0"/>
                    </a:p>
                  </a:txBody>
                  <a:tcPr/>
                </a:tc>
                <a:tc hMerge="1">
                  <a:txBody>
                    <a:bodyPr/>
                    <a:lstStyle/>
                    <a:p>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pPr>
                      <a:r>
                        <a:rPr lang="en-US" altLang="zh-CN" sz="2000" dirty="0" smtClean="0"/>
                        <a:t>~1</a:t>
                      </a:r>
                      <a:r>
                        <a:rPr lang="en-US" altLang="zh-CN" sz="2000" dirty="0" smtClean="0">
                          <a:sym typeface="Symbol" panose="05050102010706020507" pitchFamily="18" charset="2"/>
                        </a:rPr>
                        <a:t>10</a:t>
                      </a:r>
                      <a:r>
                        <a:rPr lang="en-US" altLang="zh-CN" sz="2000" baseline="30000" dirty="0" smtClean="0">
                          <a:sym typeface="Symbol" panose="05050102010706020507" pitchFamily="18" charset="2"/>
                        </a:rPr>
                        <a:t>6</a:t>
                      </a:r>
                      <a:endParaRPr lang="zh-CN" altLang="en-US" sz="2000" dirty="0" smtClean="0"/>
                    </a:p>
                    <a:p>
                      <a:pPr algn="ctr"/>
                      <a:endParaRPr lang="zh-CN" altLang="en-US" sz="2000" dirty="0"/>
                    </a:p>
                  </a:txBody>
                  <a:tcPr/>
                </a:tc>
              </a:tr>
              <a:tr h="454090">
                <a:tc>
                  <a:txBody>
                    <a:bodyPr/>
                    <a:lstStyle/>
                    <a:p>
                      <a:pPr algn="ctr"/>
                      <a:r>
                        <a:rPr lang="en-US" altLang="zh-CN" sz="2000" dirty="0" smtClean="0"/>
                        <a:t>Beam</a:t>
                      </a:r>
                      <a:r>
                        <a:rPr lang="en-US" altLang="zh-CN" sz="2000" baseline="0" dirty="0" smtClean="0"/>
                        <a:t> spot (mm)</a:t>
                      </a:r>
                      <a:endParaRPr lang="zh-CN" altLang="en-US" sz="2000" dirty="0"/>
                    </a:p>
                  </a:txBody>
                  <a:tcPr/>
                </a:tc>
                <a:tc gridSpan="3">
                  <a:txBody>
                    <a:bodyPr/>
                    <a:lstStyle/>
                    <a:p>
                      <a:pPr algn="ctr"/>
                      <a:r>
                        <a:rPr lang="en-US" altLang="zh-CN" sz="2000" dirty="0" smtClean="0"/>
                        <a:t>30 (FWHM)</a:t>
                      </a:r>
                      <a:endParaRPr lang="zh-CN" altLang="en-US" sz="2000" dirty="0"/>
                    </a:p>
                  </a:txBody>
                  <a:tcPr/>
                </a:tc>
                <a:tc hMerge="1">
                  <a:txBody>
                    <a:bodyPr/>
                    <a:lstStyle/>
                    <a:p>
                      <a:endParaRPr lang="zh-CN" altLang="en-US" dirty="0"/>
                    </a:p>
                  </a:txBody>
                  <a:tcPr/>
                </a:tc>
                <a:tc hMerge="1">
                  <a:txBody>
                    <a:bodyPr/>
                    <a:lstStyle/>
                    <a:p>
                      <a:endParaRPr lang="zh-CN" altLang="en-US" dirty="0"/>
                    </a:p>
                  </a:txBody>
                  <a:tcPr/>
                </a:tc>
                <a:tc>
                  <a:txBody>
                    <a:bodyPr/>
                    <a:lstStyle/>
                    <a:p>
                      <a:pPr algn="ctr"/>
                      <a:r>
                        <a:rPr lang="en-US" altLang="zh-CN" sz="2000" dirty="0" smtClean="0"/>
                        <a:t>?</a:t>
                      </a:r>
                      <a:endParaRPr lang="zh-CN" altLang="en-US" sz="2000" dirty="0"/>
                    </a:p>
                  </a:txBody>
                  <a:tcPr/>
                </a:tc>
              </a:tr>
              <a:tr h="454090">
                <a:tc>
                  <a:txBody>
                    <a:bodyPr/>
                    <a:lstStyle/>
                    <a:p>
                      <a:pPr algn="ctr"/>
                      <a:r>
                        <a:rPr lang="en-US" altLang="zh-CN" sz="2000" dirty="0" smtClean="0"/>
                        <a:t>Beam polarization</a:t>
                      </a:r>
                      <a:endParaRPr lang="zh-CN" altLang="en-US" sz="2000" dirty="0"/>
                    </a:p>
                  </a:txBody>
                  <a:tcPr/>
                </a:tc>
                <a:tc gridSpan="3">
                  <a:txBody>
                    <a:bodyPr/>
                    <a:lstStyle/>
                    <a:p>
                      <a:pPr algn="ctr"/>
                      <a:r>
                        <a:rPr lang="en-US" altLang="zh-CN" sz="2000" dirty="0" smtClean="0"/>
                        <a:t>92%</a:t>
                      </a:r>
                      <a:endParaRPr lang="zh-CN" altLang="en-US" sz="2000" dirty="0"/>
                    </a:p>
                  </a:txBody>
                  <a:tcPr/>
                </a:tc>
                <a:tc hMerge="1">
                  <a:txBody>
                    <a:bodyPr/>
                    <a:lstStyle/>
                    <a:p>
                      <a:endParaRPr lang="zh-CN" altLang="en-US" dirty="0"/>
                    </a:p>
                  </a:txBody>
                  <a:tcPr/>
                </a:tc>
                <a:tc hMerge="1">
                  <a:txBody>
                    <a:bodyPr/>
                    <a:lstStyle/>
                    <a:p>
                      <a:endParaRPr lang="zh-CN" altLang="en-US" dirty="0"/>
                    </a:p>
                  </a:txBody>
                  <a:tcPr/>
                </a:tc>
                <a:tc>
                  <a:txBody>
                    <a:bodyPr/>
                    <a:lstStyle/>
                    <a:p>
                      <a:pPr algn="ctr"/>
                      <a:r>
                        <a:rPr lang="en-US" altLang="zh-CN" sz="2000" dirty="0" smtClean="0"/>
                        <a:t>~ 80%</a:t>
                      </a:r>
                      <a:endParaRPr lang="zh-CN" altLang="en-US" sz="2000" dirty="0"/>
                    </a:p>
                  </a:txBody>
                  <a:tcPr/>
                </a:tc>
              </a:tr>
              <a:tr h="454090">
                <a:tc>
                  <a:txBody>
                    <a:bodyPr/>
                    <a:lstStyle/>
                    <a:p>
                      <a:pPr algn="ctr"/>
                      <a:r>
                        <a:rPr lang="en-US" altLang="zh-CN" sz="2000" dirty="0" smtClean="0"/>
                        <a:t>Asymmetry</a:t>
                      </a:r>
                      <a:endParaRPr lang="zh-CN" altLang="en-US" sz="2000" dirty="0"/>
                    </a:p>
                  </a:txBody>
                  <a:tcPr/>
                </a:tc>
                <a:tc>
                  <a:txBody>
                    <a:bodyPr/>
                    <a:lstStyle/>
                    <a:p>
                      <a:pPr algn="ctr"/>
                      <a:r>
                        <a:rPr lang="en-US" altLang="zh-CN" sz="2000" dirty="0" smtClean="0"/>
                        <a:t>~0.28</a:t>
                      </a:r>
                      <a:endParaRPr lang="zh-CN" altLang="en-US" sz="2000" dirty="0"/>
                    </a:p>
                  </a:txBody>
                  <a:tcPr/>
                </a:tc>
                <a:tc>
                  <a:txBody>
                    <a:bodyPr/>
                    <a:lstStyle/>
                    <a:p>
                      <a:pPr algn="ctr"/>
                      <a:r>
                        <a:rPr lang="en-US" altLang="zh-CN" sz="2000" dirty="0" smtClean="0">
                          <a:solidFill>
                            <a:srgbClr val="FF0000"/>
                          </a:solidFill>
                        </a:rPr>
                        <a:t>~0.44</a:t>
                      </a:r>
                      <a:endParaRPr lang="zh-CN" altLang="en-US" sz="2000" dirty="0">
                        <a:solidFill>
                          <a:srgbClr val="FF0000"/>
                        </a:solidFill>
                      </a:endParaRPr>
                    </a:p>
                  </a:txBody>
                  <a:tcPr/>
                </a:tc>
                <a:tc>
                  <a:txBody>
                    <a:bodyPr/>
                    <a:lstStyle/>
                    <a:p>
                      <a:pPr algn="ctr"/>
                      <a:r>
                        <a:rPr lang="en-US" altLang="zh-CN" sz="2000" dirty="0" smtClean="0">
                          <a:solidFill>
                            <a:srgbClr val="FF0000"/>
                          </a:solidFill>
                        </a:rPr>
                        <a:t>~0.44</a:t>
                      </a:r>
                      <a:endParaRPr lang="zh-CN" altLang="en-US" sz="2000" dirty="0">
                        <a:solidFill>
                          <a:srgbClr val="FF0000"/>
                        </a:solidFill>
                      </a:endParaRPr>
                    </a:p>
                  </a:txBody>
                  <a:tcPr/>
                </a:tc>
                <a:tc>
                  <a:txBody>
                    <a:bodyPr/>
                    <a:lstStyle/>
                    <a:p>
                      <a:pPr algn="ctr"/>
                      <a:r>
                        <a:rPr lang="en-US" altLang="zh-CN" sz="2000" dirty="0" smtClean="0">
                          <a:solidFill>
                            <a:srgbClr val="FF0000"/>
                          </a:solidFill>
                        </a:rPr>
                        <a:t>~0.35</a:t>
                      </a:r>
                      <a:endParaRPr lang="zh-CN" altLang="en-US" sz="2000" dirty="0">
                        <a:solidFill>
                          <a:srgbClr val="FF0000"/>
                        </a:solidFill>
                      </a:endParaRPr>
                    </a:p>
                  </a:txBody>
                  <a:tcPr/>
                </a:tc>
              </a:tr>
              <a:tr h="454090">
                <a:tc>
                  <a:txBody>
                    <a:bodyPr/>
                    <a:lstStyle/>
                    <a:p>
                      <a:pPr algn="ctr"/>
                      <a:r>
                        <a:rPr lang="en-US" altLang="zh-CN" sz="2000" dirty="0" smtClean="0"/>
                        <a:t>Event rate (</a:t>
                      </a:r>
                      <a:r>
                        <a:rPr lang="en-US" altLang="zh-CN" sz="2000" dirty="0" err="1" smtClean="0"/>
                        <a:t>Mevents</a:t>
                      </a:r>
                      <a:r>
                        <a:rPr lang="en-US" altLang="zh-CN" sz="2000" dirty="0" smtClean="0"/>
                        <a:t>/hour)</a:t>
                      </a:r>
                      <a:endParaRPr lang="zh-CN" altLang="en-US" sz="2000" dirty="0"/>
                    </a:p>
                  </a:txBody>
                  <a:tcPr/>
                </a:tc>
                <a:tc>
                  <a:txBody>
                    <a:bodyPr/>
                    <a:lstStyle/>
                    <a:p>
                      <a:pPr algn="ctr"/>
                      <a:r>
                        <a:rPr lang="en-US" altLang="zh-CN" sz="2000" dirty="0" smtClean="0"/>
                        <a:t>11.5</a:t>
                      </a:r>
                      <a:endParaRPr lang="zh-CN" alt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pPr>
                      <a:r>
                        <a:rPr lang="en-US" altLang="zh-CN" sz="2000" dirty="0" smtClean="0"/>
                        <a:t>11.2</a:t>
                      </a:r>
                      <a:endParaRPr lang="zh-CN" altLang="en-US" sz="2000" dirty="0" smtClean="0"/>
                    </a:p>
                  </a:txBody>
                  <a:tcPr/>
                </a:tc>
                <a:tc>
                  <a:txBody>
                    <a:bodyPr/>
                    <a:lstStyle/>
                    <a:p>
                      <a:pPr algn="ctr"/>
                      <a:r>
                        <a:rPr lang="en-US" altLang="zh-CN" sz="2000" dirty="0" smtClean="0"/>
                        <a:t>15.6</a:t>
                      </a:r>
                      <a:endParaRPr lang="zh-CN" altLang="en-US" sz="2000" dirty="0"/>
                    </a:p>
                  </a:txBody>
                  <a:tcPr/>
                </a:tc>
                <a:tc>
                  <a:txBody>
                    <a:bodyPr/>
                    <a:lstStyle/>
                    <a:p>
                      <a:pPr algn="ctr"/>
                      <a:r>
                        <a:rPr lang="en-US" altLang="zh-CN" sz="2000" dirty="0" smtClean="0"/>
                        <a:t>&gt; 100</a:t>
                      </a:r>
                      <a:endParaRPr lang="zh-CN" altLang="en-US" sz="2000" dirty="0"/>
                    </a:p>
                  </a:txBody>
                  <a:tcPr/>
                </a:tc>
              </a:tr>
            </a:tbl>
          </a:graphicData>
        </a:graphic>
      </p:graphicFrame>
      <p:sp>
        <p:nvSpPr>
          <p:cNvPr id="6" name="文本框 9"/>
          <p:cNvSpPr txBox="1"/>
          <p:nvPr/>
        </p:nvSpPr>
        <p:spPr>
          <a:xfrm>
            <a:off x="695324" y="-25464"/>
            <a:ext cx="11687176" cy="769441"/>
          </a:xfrm>
          <a:prstGeom prst="rect">
            <a:avLst/>
          </a:prstGeom>
          <a:noFill/>
        </p:spPr>
        <p:txBody>
          <a:bodyPr wrap="square" rtlCol="0">
            <a:spAutoFit/>
          </a:bodyPr>
          <a:lstStyle/>
          <a:p>
            <a:r>
              <a:rPr lang="en-US" altLang="zh-CN" sz="3600" b="1" dirty="0"/>
              <a:t>3</a:t>
            </a:r>
            <a:r>
              <a:rPr lang="en-US" altLang="zh-CN" sz="4400" b="1" dirty="0" smtClean="0"/>
              <a:t> </a:t>
            </a:r>
            <a:r>
              <a:rPr lang="en-US" altLang="zh-CN" sz="3600" b="1" dirty="0">
                <a:latin typeface="Times New Roman" panose="02020603050405020304" pitchFamily="18" charset="0"/>
                <a:cs typeface="Times New Roman" panose="02020603050405020304" pitchFamily="18" charset="0"/>
              </a:rPr>
              <a:t>Conceptual design of </a:t>
            </a:r>
            <a:r>
              <a:rPr lang="en-US" altLang="zh-CN" sz="3600" b="1" dirty="0" smtClean="0">
                <a:latin typeface="Times New Roman" panose="02020603050405020304" pitchFamily="18" charset="0"/>
                <a:cs typeface="Times New Roman" panose="02020603050405020304" pitchFamily="18" charset="0"/>
              </a:rPr>
              <a:t>Baseline-</a:t>
            </a:r>
            <a:r>
              <a:rPr lang="en-US" altLang="zh-CN" sz="3600" b="1" dirty="0" err="1" smtClean="0">
                <a:latin typeface="Times New Roman" panose="02020603050405020304" pitchFamily="18" charset="0"/>
                <a:cs typeface="Times New Roman" panose="02020603050405020304" pitchFamily="18" charset="0"/>
              </a:rPr>
              <a:t>muSR</a:t>
            </a:r>
            <a:r>
              <a:rPr lang="en-US" altLang="zh-CN" sz="3600" b="1" dirty="0" smtClean="0">
                <a:latin typeface="Times New Roman" panose="02020603050405020304" pitchFamily="18" charset="0"/>
                <a:cs typeface="Times New Roman" panose="02020603050405020304" pitchFamily="18" charset="0"/>
              </a:rPr>
              <a:t> spectrometer</a:t>
            </a:r>
            <a:endParaRPr lang="zh-CN" altLang="en-US" sz="36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67" name="灯片编号占位符 14"/>
          <p:cNvSpPr>
            <a:spLocks noGrp="1"/>
          </p:cNvSpPr>
          <p:nvPr>
            <p:ph type="sldNum" sz="quarter" idx="12"/>
          </p:nvPr>
        </p:nvSpPr>
        <p:spPr/>
        <p:txBody>
          <a:bodyPr/>
          <a:lstStyle/>
          <a:p>
            <a:fld id="{51D91E7F-84B6-4064-9D4E-CC7D244BCA04}" type="slidenum">
              <a:rPr lang="zh-CN" altLang="en-US" smtClean="0"/>
              <a:t>31</a:t>
            </a:fld>
            <a:endParaRPr lang="zh-CN" altLang="en-US" dirty="0"/>
          </a:p>
        </p:txBody>
      </p:sp>
      <p:sp>
        <p:nvSpPr>
          <p:cNvPr id="1048868" name="文本框 9"/>
          <p:cNvSpPr txBox="1"/>
          <p:nvPr/>
        </p:nvSpPr>
        <p:spPr>
          <a:xfrm>
            <a:off x="695324" y="-25464"/>
            <a:ext cx="11687176" cy="769441"/>
          </a:xfrm>
          <a:prstGeom prst="rect">
            <a:avLst/>
          </a:prstGeom>
          <a:noFill/>
        </p:spPr>
        <p:txBody>
          <a:bodyPr wrap="square" rtlCol="0">
            <a:spAutoFit/>
          </a:bodyPr>
          <a:lstStyle/>
          <a:p>
            <a:pPr algn="just"/>
            <a:r>
              <a:rPr lang="en-US" altLang="zh-CN" sz="3600" b="1" dirty="0" smtClean="0"/>
              <a:t>4</a:t>
            </a:r>
            <a:r>
              <a:rPr lang="en-US" altLang="zh-CN" sz="4400" b="1" dirty="0" smtClean="0"/>
              <a:t> </a:t>
            </a:r>
            <a:r>
              <a:rPr lang="en-US" altLang="zh-CN" sz="3600" b="1" dirty="0">
                <a:latin typeface="Times New Roman" panose="02020603050405020304" pitchFamily="18" charset="0"/>
                <a:cs typeface="Times New Roman" panose="02020603050405020304" pitchFamily="18" charset="0"/>
              </a:rPr>
              <a:t>Conclusions</a:t>
            </a:r>
            <a:endParaRPr lang="zh-CN" altLang="en-US" sz="3600" b="1" dirty="0">
              <a:latin typeface="Times New Roman" panose="02020603050405020304" pitchFamily="18" charset="0"/>
              <a:cs typeface="Times New Roman" panose="02020603050405020304" pitchFamily="18" charset="0"/>
            </a:endParaRPr>
          </a:p>
        </p:txBody>
      </p:sp>
      <p:sp>
        <p:nvSpPr>
          <p:cNvPr id="1048869" name="文本框 1"/>
          <p:cNvSpPr txBox="1"/>
          <p:nvPr/>
        </p:nvSpPr>
        <p:spPr>
          <a:xfrm>
            <a:off x="574675" y="856390"/>
            <a:ext cx="10922000" cy="1384995"/>
          </a:xfrm>
          <a:prstGeom prst="rect">
            <a:avLst/>
          </a:prstGeom>
          <a:noFill/>
        </p:spPr>
        <p:txBody>
          <a:bodyPr wrap="square" rtlCol="0">
            <a:spAutoFit/>
          </a:bodyPr>
          <a:lstStyle/>
          <a:p>
            <a:pPr marL="285750" indent="-285750" algn="just">
              <a:buFont typeface="Arial" panose="020B0604020202020204" pitchFamily="34" charset="0"/>
              <a:buChar char="•"/>
            </a:pPr>
            <a:r>
              <a:rPr lang="en-US" altLang="zh-CN" sz="2800" dirty="0" smtClean="0">
                <a:latin typeface="Comic Sans MS" panose="030F0702030302020204" pitchFamily="66" charset="0"/>
              </a:rPr>
              <a:t>The </a:t>
            </a:r>
            <a:r>
              <a:rPr lang="en-US" altLang="zh-CN" sz="2800" dirty="0" smtClean="0">
                <a:solidFill>
                  <a:srgbClr val="FF0000"/>
                </a:solidFill>
                <a:latin typeface="Comic Sans MS" panose="030F0702030302020204" pitchFamily="66" charset="0"/>
              </a:rPr>
              <a:t>location</a:t>
            </a:r>
            <a:r>
              <a:rPr lang="en-US" altLang="zh-CN" sz="2800" dirty="0" smtClean="0">
                <a:latin typeface="Comic Sans MS" panose="030F0702030302020204" pitchFamily="66" charset="0"/>
              </a:rPr>
              <a:t> of scintillators affects the asymmetry much. </a:t>
            </a:r>
          </a:p>
          <a:p>
            <a:pPr algn="just"/>
            <a:r>
              <a:rPr lang="en-US" altLang="zh-CN" sz="2800" dirty="0" smtClean="0">
                <a:latin typeface="Comic Sans MS" panose="030F0702030302020204" pitchFamily="66" charset="0"/>
              </a:rPr>
              <a:t>       Small radius of the detector ring takes large asymmetry.  </a:t>
            </a:r>
          </a:p>
          <a:p>
            <a:pPr algn="just"/>
            <a:r>
              <a:rPr lang="en-US" altLang="zh-CN" sz="2800" dirty="0">
                <a:latin typeface="Comic Sans MS" panose="030F0702030302020204" pitchFamily="66" charset="0"/>
              </a:rPr>
              <a:t> </a:t>
            </a:r>
            <a:r>
              <a:rPr lang="en-US" altLang="zh-CN" sz="2800" dirty="0" smtClean="0">
                <a:latin typeface="Comic Sans MS" panose="030F0702030302020204" pitchFamily="66" charset="0"/>
              </a:rPr>
              <a:t>      Detectors far from the sample takes large asymmetry.</a:t>
            </a:r>
          </a:p>
        </p:txBody>
      </p:sp>
      <p:sp>
        <p:nvSpPr>
          <p:cNvPr id="1048870" name="文本框 4"/>
          <p:cNvSpPr txBox="1"/>
          <p:nvPr/>
        </p:nvSpPr>
        <p:spPr>
          <a:xfrm>
            <a:off x="695324" y="2294951"/>
            <a:ext cx="10315576" cy="954107"/>
          </a:xfrm>
          <a:prstGeom prst="rect">
            <a:avLst/>
          </a:prstGeom>
          <a:noFill/>
        </p:spPr>
        <p:txBody>
          <a:bodyPr wrap="square" rtlCol="0">
            <a:spAutoFit/>
          </a:bodyPr>
          <a:lstStyle/>
          <a:p>
            <a:pPr marL="285750" indent="-285750" algn="just">
              <a:buFont typeface="Arial" panose="020B0604020202020204" pitchFamily="34" charset="0"/>
              <a:buChar char="•"/>
            </a:pPr>
            <a:r>
              <a:rPr lang="en-US" altLang="zh-CN" sz="2800" dirty="0" smtClean="0">
                <a:latin typeface="Comic Sans MS" panose="030F0702030302020204" pitchFamily="66" charset="0"/>
              </a:rPr>
              <a:t>The </a:t>
            </a:r>
            <a:r>
              <a:rPr lang="en-US" altLang="zh-CN" sz="2800" dirty="0" smtClean="0">
                <a:solidFill>
                  <a:srgbClr val="FF0000"/>
                </a:solidFill>
                <a:latin typeface="Comic Sans MS" panose="030F0702030302020204" pitchFamily="66" charset="0"/>
              </a:rPr>
              <a:t>beam spot </a:t>
            </a:r>
            <a:r>
              <a:rPr lang="en-US" altLang="zh-CN" sz="2800" dirty="0" smtClean="0">
                <a:latin typeface="Comic Sans MS" panose="030F0702030302020204" pitchFamily="66" charset="0"/>
              </a:rPr>
              <a:t>is large (FWHM: </a:t>
            </a:r>
            <a:r>
              <a:rPr lang="el-GR" altLang="zh-CN" sz="2800" dirty="0" smtClean="0">
                <a:latin typeface="Comic Sans MS" panose="030F0702030302020204" pitchFamily="66" charset="0"/>
                <a:cs typeface="Times New Roman" panose="02020603050405020304" pitchFamily="18" charset="0"/>
              </a:rPr>
              <a:t>Φ</a:t>
            </a:r>
            <a:r>
              <a:rPr lang="en-US" altLang="zh-CN" sz="2800" dirty="0" smtClean="0">
                <a:latin typeface="Comic Sans MS" panose="030F0702030302020204" pitchFamily="66" charset="0"/>
                <a:cs typeface="Times New Roman" panose="02020603050405020304" pitchFamily="18" charset="0"/>
              </a:rPr>
              <a:t>30 mm). Fly-past sample environment is needed.</a:t>
            </a:r>
            <a:endParaRPr lang="en-US" altLang="zh-CN" sz="2800" dirty="0" smtClean="0">
              <a:latin typeface="Comic Sans MS" panose="030F0702030302020204" pitchFamily="66" charset="0"/>
            </a:endParaRPr>
          </a:p>
        </p:txBody>
      </p:sp>
      <p:sp>
        <p:nvSpPr>
          <p:cNvPr id="1048871" name="文本框 6"/>
          <p:cNvSpPr txBox="1"/>
          <p:nvPr/>
        </p:nvSpPr>
        <p:spPr>
          <a:xfrm>
            <a:off x="695324" y="3302624"/>
            <a:ext cx="10315576" cy="954107"/>
          </a:xfrm>
          <a:prstGeom prst="rect">
            <a:avLst/>
          </a:prstGeom>
          <a:noFill/>
        </p:spPr>
        <p:txBody>
          <a:bodyPr wrap="square" rtlCol="0">
            <a:spAutoFit/>
          </a:bodyPr>
          <a:lstStyle/>
          <a:p>
            <a:pPr marL="285750" indent="-285750" algn="just">
              <a:buFont typeface="Arial" panose="020B0604020202020204" pitchFamily="34" charset="0"/>
              <a:buChar char="•"/>
            </a:pPr>
            <a:r>
              <a:rPr lang="en-US" altLang="zh-CN" sz="2800" dirty="0" smtClean="0">
                <a:latin typeface="Comic Sans MS" panose="030F0702030302020204" pitchFamily="66" charset="0"/>
              </a:rPr>
              <a:t>The </a:t>
            </a:r>
            <a:r>
              <a:rPr lang="en-US" altLang="zh-CN" sz="2800" dirty="0" smtClean="0">
                <a:solidFill>
                  <a:srgbClr val="FF0000"/>
                </a:solidFill>
                <a:latin typeface="Comic Sans MS" panose="030F0702030302020204" pitchFamily="66" charset="0"/>
              </a:rPr>
              <a:t>beam intensity </a:t>
            </a:r>
            <a:r>
              <a:rPr lang="en-US" altLang="zh-CN" sz="2800" dirty="0" smtClean="0">
                <a:latin typeface="Comic Sans MS" panose="030F0702030302020204" pitchFamily="66" charset="0"/>
              </a:rPr>
              <a:t>of EMUS is very high. We can get high </a:t>
            </a:r>
            <a:r>
              <a:rPr lang="en-US" altLang="zh-CN" sz="2800" dirty="0" smtClean="0">
                <a:solidFill>
                  <a:srgbClr val="FF0000"/>
                </a:solidFill>
                <a:latin typeface="Comic Sans MS" panose="030F0702030302020204" pitchFamily="66" charset="0"/>
              </a:rPr>
              <a:t>asymmetry (~0.44) </a:t>
            </a:r>
            <a:r>
              <a:rPr lang="en-US" altLang="zh-CN" sz="2800" dirty="0" smtClean="0">
                <a:latin typeface="Comic Sans MS" panose="030F0702030302020204" pitchFamily="66" charset="0"/>
              </a:rPr>
              <a:t>by make full use of the beam intensity.</a:t>
            </a:r>
          </a:p>
        </p:txBody>
      </p:sp>
      <p:sp>
        <p:nvSpPr>
          <p:cNvPr id="1048872" name="文本框 7"/>
          <p:cNvSpPr txBox="1"/>
          <p:nvPr/>
        </p:nvSpPr>
        <p:spPr>
          <a:xfrm>
            <a:off x="695324" y="4323318"/>
            <a:ext cx="10315576" cy="1384995"/>
          </a:xfrm>
          <a:prstGeom prst="rect">
            <a:avLst/>
          </a:prstGeom>
          <a:noFill/>
        </p:spPr>
        <p:txBody>
          <a:bodyPr wrap="square" rtlCol="0">
            <a:spAutoFit/>
          </a:bodyPr>
          <a:lstStyle/>
          <a:p>
            <a:pPr marL="285750" indent="-285750" algn="just">
              <a:buFont typeface="Arial" panose="020B0604020202020204" pitchFamily="34" charset="0"/>
              <a:buChar char="•"/>
            </a:pPr>
            <a:r>
              <a:rPr lang="en-US" altLang="zh-CN" sz="2800" dirty="0" smtClean="0">
                <a:latin typeface="Comic Sans MS" panose="030F0702030302020204" pitchFamily="66" charset="0"/>
              </a:rPr>
              <a:t>Although the </a:t>
            </a:r>
            <a:r>
              <a:rPr lang="en-US" altLang="zh-CN" sz="2800" dirty="0" smtClean="0">
                <a:solidFill>
                  <a:srgbClr val="FF0000"/>
                </a:solidFill>
                <a:latin typeface="Comic Sans MS" panose="030F0702030302020204" pitchFamily="66" charset="0"/>
              </a:rPr>
              <a:t>event rate </a:t>
            </a:r>
            <a:r>
              <a:rPr lang="en-US" altLang="zh-CN" sz="2800" dirty="0" smtClean="0">
                <a:latin typeface="Comic Sans MS" panose="030F0702030302020204" pitchFamily="66" charset="0"/>
              </a:rPr>
              <a:t>of 128- and 256-channel </a:t>
            </a:r>
            <a:r>
              <a:rPr lang="en-US" altLang="zh-CN" sz="2800" dirty="0" err="1" smtClean="0">
                <a:latin typeface="Comic Sans MS" panose="030F0702030302020204" pitchFamily="66" charset="0"/>
              </a:rPr>
              <a:t>muSR</a:t>
            </a:r>
            <a:r>
              <a:rPr lang="en-US" altLang="zh-CN" sz="2800" dirty="0" smtClean="0">
                <a:latin typeface="Comic Sans MS" panose="030F0702030302020204" pitchFamily="66" charset="0"/>
              </a:rPr>
              <a:t> spectrometer is low, the asymmetry is very high which can resolve the information of materials significantly.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88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88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488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488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69" grpId="0"/>
      <p:bldP spid="1048870" grpId="0"/>
      <p:bldP spid="1048871" grpId="0"/>
      <p:bldP spid="104887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76" name="灯片编号占位符 14"/>
          <p:cNvSpPr>
            <a:spLocks noGrp="1"/>
          </p:cNvSpPr>
          <p:nvPr>
            <p:ph type="sldNum" sz="quarter" idx="12"/>
          </p:nvPr>
        </p:nvSpPr>
        <p:spPr/>
        <p:txBody>
          <a:bodyPr/>
          <a:lstStyle/>
          <a:p>
            <a:fld id="{51D91E7F-84B6-4064-9D4E-CC7D244BCA04}" type="slidenum">
              <a:rPr lang="zh-CN" altLang="en-US" smtClean="0"/>
              <a:t>32</a:t>
            </a:fld>
            <a:endParaRPr lang="zh-CN" altLang="en-US" dirty="0"/>
          </a:p>
        </p:txBody>
      </p:sp>
      <p:sp>
        <p:nvSpPr>
          <p:cNvPr id="1048877" name="文本框 9"/>
          <p:cNvSpPr txBox="1"/>
          <p:nvPr/>
        </p:nvSpPr>
        <p:spPr>
          <a:xfrm>
            <a:off x="695324" y="-25464"/>
            <a:ext cx="11687176" cy="769441"/>
          </a:xfrm>
          <a:prstGeom prst="rect">
            <a:avLst/>
          </a:prstGeom>
          <a:noFill/>
        </p:spPr>
        <p:txBody>
          <a:bodyPr wrap="square" rtlCol="0">
            <a:spAutoFit/>
          </a:bodyPr>
          <a:lstStyle/>
          <a:p>
            <a:pPr algn="just"/>
            <a:r>
              <a:rPr lang="en-US" altLang="zh-CN" sz="3600" b="1" dirty="0" smtClean="0"/>
              <a:t>4</a:t>
            </a:r>
            <a:r>
              <a:rPr lang="en-US" altLang="zh-CN" sz="4400" b="1" dirty="0" smtClean="0"/>
              <a:t> </a:t>
            </a:r>
            <a:r>
              <a:rPr lang="en-US" altLang="zh-CN" sz="3600" b="1" dirty="0">
                <a:latin typeface="Times New Roman" panose="02020603050405020304" pitchFamily="18" charset="0"/>
                <a:cs typeface="Times New Roman" panose="02020603050405020304" pitchFamily="18" charset="0"/>
              </a:rPr>
              <a:t>Conclusions</a:t>
            </a:r>
            <a:endParaRPr lang="zh-CN" altLang="en-US" sz="3600" b="1" dirty="0">
              <a:latin typeface="Times New Roman" panose="02020603050405020304" pitchFamily="18" charset="0"/>
              <a:cs typeface="Times New Roman" panose="02020603050405020304" pitchFamily="18" charset="0"/>
            </a:endParaRPr>
          </a:p>
        </p:txBody>
      </p:sp>
      <p:sp>
        <p:nvSpPr>
          <p:cNvPr id="1048878" name="文本框 1"/>
          <p:cNvSpPr txBox="1"/>
          <p:nvPr/>
        </p:nvSpPr>
        <p:spPr>
          <a:xfrm>
            <a:off x="574675" y="856390"/>
            <a:ext cx="10922000" cy="1384995"/>
          </a:xfrm>
          <a:prstGeom prst="rect">
            <a:avLst/>
          </a:prstGeom>
          <a:noFill/>
        </p:spPr>
        <p:txBody>
          <a:bodyPr wrap="square" rtlCol="0">
            <a:spAutoFit/>
          </a:bodyPr>
          <a:lstStyle/>
          <a:p>
            <a:pPr marL="285750" indent="-285750" algn="just">
              <a:buFont typeface="Arial" panose="020B0604020202020204" pitchFamily="34" charset="0"/>
              <a:buChar char="•"/>
            </a:pPr>
            <a:r>
              <a:rPr lang="en-US" altLang="zh-CN" sz="2800" dirty="0" smtClean="0">
                <a:latin typeface="Comic Sans MS" panose="030F0702030302020204" pitchFamily="66" charset="0"/>
              </a:rPr>
              <a:t>The </a:t>
            </a:r>
            <a:r>
              <a:rPr lang="en-US" altLang="zh-CN" sz="2800" dirty="0" smtClean="0">
                <a:solidFill>
                  <a:srgbClr val="FF0000"/>
                </a:solidFill>
                <a:latin typeface="Comic Sans MS" panose="030F0702030302020204" pitchFamily="66" charset="0"/>
              </a:rPr>
              <a:t>Baseline-</a:t>
            </a:r>
            <a:r>
              <a:rPr lang="en-US" altLang="zh-CN" sz="2800" dirty="0" err="1" smtClean="0">
                <a:solidFill>
                  <a:srgbClr val="FF0000"/>
                </a:solidFill>
                <a:latin typeface="Comic Sans MS" panose="030F0702030302020204" pitchFamily="66" charset="0"/>
              </a:rPr>
              <a:t>muSR</a:t>
            </a:r>
            <a:r>
              <a:rPr lang="en-US" altLang="zh-CN" sz="2800" dirty="0" smtClean="0">
                <a:solidFill>
                  <a:srgbClr val="FF0000"/>
                </a:solidFill>
                <a:latin typeface="Comic Sans MS" panose="030F0702030302020204" pitchFamily="66" charset="0"/>
              </a:rPr>
              <a:t> </a:t>
            </a:r>
            <a:r>
              <a:rPr lang="en-US" altLang="zh-CN" sz="2800" dirty="0" smtClean="0">
                <a:latin typeface="Comic Sans MS" panose="030F0702030302020204" pitchFamily="66" charset="0"/>
              </a:rPr>
              <a:t>has 2560 segments. It can get high event rate (&gt;100 </a:t>
            </a:r>
            <a:r>
              <a:rPr lang="en-US" altLang="zh-CN" sz="2800" dirty="0" err="1" smtClean="0">
                <a:latin typeface="Comic Sans MS" panose="030F0702030302020204" pitchFamily="66" charset="0"/>
              </a:rPr>
              <a:t>MEv</a:t>
            </a:r>
            <a:r>
              <a:rPr lang="en-US" altLang="zh-CN" sz="2800" dirty="0" smtClean="0">
                <a:latin typeface="Comic Sans MS" panose="030F0702030302020204" pitchFamily="66" charset="0"/>
              </a:rPr>
              <a:t>/h) and also high asymmetry in low beam repetition rate (2.5 Hz).</a:t>
            </a:r>
          </a:p>
        </p:txBody>
      </p:sp>
      <p:sp>
        <p:nvSpPr>
          <p:cNvPr id="1048879" name="文本框 8"/>
          <p:cNvSpPr txBox="1"/>
          <p:nvPr/>
        </p:nvSpPr>
        <p:spPr>
          <a:xfrm>
            <a:off x="574675" y="2353798"/>
            <a:ext cx="10922000" cy="1384995"/>
          </a:xfrm>
          <a:prstGeom prst="rect">
            <a:avLst/>
          </a:prstGeom>
          <a:noFill/>
        </p:spPr>
        <p:txBody>
          <a:bodyPr wrap="square" rtlCol="0">
            <a:spAutoFit/>
          </a:bodyPr>
          <a:lstStyle/>
          <a:p>
            <a:pPr marL="285750" indent="-285750" algn="just">
              <a:buFont typeface="Arial" panose="020B0604020202020204" pitchFamily="34" charset="0"/>
              <a:buChar char="•"/>
            </a:pPr>
            <a:r>
              <a:rPr lang="en-US" altLang="zh-CN" sz="2800" dirty="0" smtClean="0">
                <a:latin typeface="Comic Sans MS" panose="030F0702030302020204" pitchFamily="66" charset="0"/>
              </a:rPr>
              <a:t>The </a:t>
            </a:r>
            <a:r>
              <a:rPr lang="en-US" altLang="zh-CN" sz="2800" dirty="0" err="1" smtClean="0">
                <a:solidFill>
                  <a:srgbClr val="FF0000"/>
                </a:solidFill>
                <a:latin typeface="Comic Sans MS" panose="030F0702030302020204" pitchFamily="66" charset="0"/>
              </a:rPr>
              <a:t>SiPM</a:t>
            </a:r>
            <a:r>
              <a:rPr lang="en-US" altLang="zh-CN" sz="2800" dirty="0" smtClean="0">
                <a:latin typeface="Comic Sans MS" panose="030F0702030302020204" pitchFamily="66" charset="0"/>
              </a:rPr>
              <a:t> with pole-zero cancellation circuit can cut the very slow signal (100 ~ 200 ns) to 10~20 ns. It is promising to be the detection sensor of the Baseline-</a:t>
            </a:r>
            <a:r>
              <a:rPr lang="en-US" altLang="zh-CN" sz="2800" dirty="0" err="1" smtClean="0">
                <a:latin typeface="Comic Sans MS" panose="030F0702030302020204" pitchFamily="66" charset="0"/>
              </a:rPr>
              <a:t>muSR</a:t>
            </a:r>
            <a:r>
              <a:rPr lang="en-US" altLang="zh-CN" sz="2800" dirty="0" smtClean="0">
                <a:latin typeface="Comic Sans MS" panose="030F0702030302020204" pitchFamily="66" charset="0"/>
              </a:rPr>
              <a:t> in the future.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88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88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78" grpId="0"/>
      <p:bldP spid="104887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3" name="矩形 7"/>
          <p:cNvSpPr/>
          <p:nvPr/>
        </p:nvSpPr>
        <p:spPr>
          <a:xfrm>
            <a:off x="695325" y="549275"/>
            <a:ext cx="10801350" cy="5759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84" name="文本框 9"/>
          <p:cNvSpPr txBox="1"/>
          <p:nvPr/>
        </p:nvSpPr>
        <p:spPr>
          <a:xfrm>
            <a:off x="695326" y="2705725"/>
            <a:ext cx="10801350" cy="1446550"/>
          </a:xfrm>
          <a:prstGeom prst="rect">
            <a:avLst/>
          </a:prstGeom>
          <a:noFill/>
        </p:spPr>
        <p:txBody>
          <a:bodyPr wrap="square" rtlCol="0">
            <a:spAutoFit/>
          </a:bodyPr>
          <a:lstStyle/>
          <a:p>
            <a:pPr algn="ctr"/>
            <a:r>
              <a:rPr lang="en-US" altLang="zh-CN" sz="8800" b="1" dirty="0" smtClean="0">
                <a:solidFill>
                  <a:schemeClr val="bg1"/>
                </a:solidFill>
              </a:rPr>
              <a:t>THANKS</a:t>
            </a:r>
            <a:endParaRPr lang="zh-CN" altLang="en-US" sz="8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48883"/>
                                        </p:tgtEl>
                                        <p:attrNameLst>
                                          <p:attrName>style.visibility</p:attrName>
                                        </p:attrNameLst>
                                      </p:cBhvr>
                                      <p:to>
                                        <p:strVal val="visible"/>
                                      </p:to>
                                    </p:set>
                                    <p:anim calcmode="lin" valueType="num">
                                      <p:cBhvr>
                                        <p:cTn id="7" dur="750" fill="hold"/>
                                        <p:tgtEl>
                                          <p:spTgt spid="1048883"/>
                                        </p:tgtEl>
                                        <p:attrNameLst>
                                          <p:attrName>ppt_w</p:attrName>
                                        </p:attrNameLst>
                                      </p:cBhvr>
                                      <p:tavLst>
                                        <p:tav tm="0">
                                          <p:val>
                                            <p:strVal val="#ppt_w+.3"/>
                                          </p:val>
                                        </p:tav>
                                        <p:tav tm="100000">
                                          <p:val>
                                            <p:strVal val="#ppt_w"/>
                                          </p:val>
                                        </p:tav>
                                      </p:tavLst>
                                    </p:anim>
                                    <p:anim calcmode="lin" valueType="num">
                                      <p:cBhvr>
                                        <p:cTn id="8" dur="750" fill="hold"/>
                                        <p:tgtEl>
                                          <p:spTgt spid="1048883"/>
                                        </p:tgtEl>
                                        <p:attrNameLst>
                                          <p:attrName>ppt_h</p:attrName>
                                        </p:attrNameLst>
                                      </p:cBhvr>
                                      <p:tavLst>
                                        <p:tav tm="0">
                                          <p:val>
                                            <p:strVal val="#ppt_h"/>
                                          </p:val>
                                        </p:tav>
                                        <p:tav tm="100000">
                                          <p:val>
                                            <p:strVal val="#ppt_h"/>
                                          </p:val>
                                        </p:tav>
                                      </p:tavLst>
                                    </p:anim>
                                    <p:animEffect transition="in" filter="fade">
                                      <p:cBhvr>
                                        <p:cTn id="9" dur="750"/>
                                        <p:tgtEl>
                                          <p:spTgt spid="1048883"/>
                                        </p:tgtEl>
                                      </p:cBhvr>
                                    </p:animEffect>
                                  </p:childTnLst>
                                </p:cTn>
                              </p:par>
                              <p:par>
                                <p:cTn id="10" presetID="53" presetClass="entr" presetSubtype="16" fill="hold" grpId="0" nodeType="withEffect">
                                  <p:stCondLst>
                                    <p:cond delay="400"/>
                                  </p:stCondLst>
                                  <p:childTnLst>
                                    <p:set>
                                      <p:cBhvr>
                                        <p:cTn id="11" dur="1" fill="hold">
                                          <p:stCondLst>
                                            <p:cond delay="0"/>
                                          </p:stCondLst>
                                        </p:cTn>
                                        <p:tgtEl>
                                          <p:spTgt spid="1048884"/>
                                        </p:tgtEl>
                                        <p:attrNameLst>
                                          <p:attrName>style.visibility</p:attrName>
                                        </p:attrNameLst>
                                      </p:cBhvr>
                                      <p:to>
                                        <p:strVal val="visible"/>
                                      </p:to>
                                    </p:set>
                                    <p:anim calcmode="lin" valueType="num">
                                      <p:cBhvr>
                                        <p:cTn id="12" dur="500" fill="hold"/>
                                        <p:tgtEl>
                                          <p:spTgt spid="1048884"/>
                                        </p:tgtEl>
                                        <p:attrNameLst>
                                          <p:attrName>ppt_w</p:attrName>
                                        </p:attrNameLst>
                                      </p:cBhvr>
                                      <p:tavLst>
                                        <p:tav tm="0">
                                          <p:val>
                                            <p:fltVal val="0"/>
                                          </p:val>
                                        </p:tav>
                                        <p:tav tm="100000">
                                          <p:val>
                                            <p:strVal val="#ppt_w"/>
                                          </p:val>
                                        </p:tav>
                                      </p:tavLst>
                                    </p:anim>
                                    <p:anim calcmode="lin" valueType="num">
                                      <p:cBhvr>
                                        <p:cTn id="13" dur="500" fill="hold"/>
                                        <p:tgtEl>
                                          <p:spTgt spid="1048884"/>
                                        </p:tgtEl>
                                        <p:attrNameLst>
                                          <p:attrName>ppt_h</p:attrName>
                                        </p:attrNameLst>
                                      </p:cBhvr>
                                      <p:tavLst>
                                        <p:tav tm="0">
                                          <p:val>
                                            <p:fltVal val="0"/>
                                          </p:val>
                                        </p:tav>
                                        <p:tav tm="100000">
                                          <p:val>
                                            <p:strVal val="#ppt_h"/>
                                          </p:val>
                                        </p:tav>
                                      </p:tavLst>
                                    </p:anim>
                                    <p:animEffect transition="in" filter="fade">
                                      <p:cBhvr>
                                        <p:cTn id="14" dur="500"/>
                                        <p:tgtEl>
                                          <p:spTgt spid="1048884"/>
                                        </p:tgtEl>
                                      </p:cBhvr>
                                    </p:animEffect>
                                  </p:childTnLst>
                                </p:cTn>
                              </p:par>
                              <p:par>
                                <p:cTn id="15" presetID="6" presetClass="emph" presetSubtype="0" autoRev="1" fill="hold" grpId="1" nodeType="withEffect">
                                  <p:stCondLst>
                                    <p:cond delay="800"/>
                                  </p:stCondLst>
                                  <p:childTnLst>
                                    <p:animScale>
                                      <p:cBhvr>
                                        <p:cTn id="16" dur="250" fill="hold"/>
                                        <p:tgtEl>
                                          <p:spTgt spid="1048884"/>
                                        </p:tgtEl>
                                      </p:cBhvr>
                                      <p:by x="115000" y="11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83" grpId="0" animBg="1"/>
      <p:bldP spid="1048884" grpId="0"/>
      <p:bldP spid="1048884"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5" name="灯片编号占位符 14"/>
          <p:cNvSpPr>
            <a:spLocks noGrp="1"/>
          </p:cNvSpPr>
          <p:nvPr>
            <p:ph type="sldNum" sz="quarter" idx="12"/>
          </p:nvPr>
        </p:nvSpPr>
        <p:spPr/>
        <p:txBody>
          <a:bodyPr/>
          <a:lstStyle/>
          <a:p>
            <a:fld id="{51D91E7F-84B6-4064-9D4E-CC7D244BCA04}" type="slidenum">
              <a:rPr lang="zh-CN" altLang="en-US" smtClean="0"/>
              <a:t>34</a:t>
            </a:fld>
            <a:endParaRPr lang="zh-CN" altLang="en-US" dirty="0"/>
          </a:p>
        </p:txBody>
      </p:sp>
      <p:sp>
        <p:nvSpPr>
          <p:cNvPr id="1048886" name="文本框 17"/>
          <p:cNvSpPr txBox="1"/>
          <p:nvPr/>
        </p:nvSpPr>
        <p:spPr>
          <a:xfrm>
            <a:off x="0" y="743977"/>
            <a:ext cx="7518400" cy="523220"/>
          </a:xfrm>
          <a:prstGeom prst="rect">
            <a:avLst/>
          </a:prstGeom>
          <a:noFill/>
        </p:spPr>
        <p:txBody>
          <a:bodyPr wrap="square" rtlCol="0">
            <a:spAutoFit/>
          </a:bodyPr>
          <a:lstStyle/>
          <a:p>
            <a:r>
              <a:rPr lang="en-US" altLang="zh-CN" sz="2800" dirty="0" smtClean="0">
                <a:solidFill>
                  <a:srgbClr val="FF0000"/>
                </a:solidFill>
              </a:rPr>
              <a:t>Asymmetry VS energy / emission angle</a:t>
            </a:r>
            <a:endParaRPr lang="zh-CN" altLang="en-US" sz="2800" dirty="0">
              <a:solidFill>
                <a:srgbClr val="FF0000"/>
              </a:solidFill>
            </a:endParaRPr>
          </a:p>
        </p:txBody>
      </p:sp>
      <p:pic>
        <p:nvPicPr>
          <p:cNvPr id="2097200" name="图片 1"/>
          <p:cNvPicPr>
            <a:picLocks noChangeAspect="1"/>
          </p:cNvPicPr>
          <p:nvPr/>
        </p:nvPicPr>
        <p:blipFill>
          <a:blip r:embed="rId3" cstate="print"/>
          <a:stretch>
            <a:fillRect/>
          </a:stretch>
        </p:blipFill>
        <p:spPr>
          <a:xfrm>
            <a:off x="6531659" y="1549009"/>
            <a:ext cx="5346016" cy="4051397"/>
          </a:xfrm>
          <a:prstGeom prst="rect">
            <a:avLst/>
          </a:prstGeom>
        </p:spPr>
      </p:pic>
      <p:sp>
        <p:nvSpPr>
          <p:cNvPr id="1048887" name="文本框 3"/>
          <p:cNvSpPr txBox="1">
            <a:spLocks noRot="1" noChangeAspect="1" noMove="1" noResize="1" noEditPoints="1" noAdjustHandles="1" noChangeArrowheads="1" noChangeShapeType="1" noTextEdit="1"/>
          </p:cNvSpPr>
          <p:nvPr/>
        </p:nvSpPr>
        <p:spPr>
          <a:xfrm>
            <a:off x="354425" y="2877323"/>
            <a:ext cx="4941475" cy="1074205"/>
          </a:xfrm>
          <a:prstGeom prst="rect">
            <a:avLst/>
          </a:prstGeom>
          <a:blipFill rotWithShape="0">
            <a:blip r:embed="rId4"/>
            <a:stretch>
              <a:fillRect/>
            </a:stretch>
          </a:blipFill>
        </p:spPr>
        <p:txBody>
          <a:bodyPr/>
          <a:lstStyle/>
          <a:p>
            <a:r>
              <a:rPr lang="zh-CN" altLang="en-US">
                <a:noFill/>
              </a:rPr>
              <a:t> </a:t>
            </a:r>
          </a:p>
        </p:txBody>
      </p:sp>
      <p:sp>
        <p:nvSpPr>
          <p:cNvPr id="1048888" name="文本框 4"/>
          <p:cNvSpPr txBox="1"/>
          <p:nvPr/>
        </p:nvSpPr>
        <p:spPr>
          <a:xfrm>
            <a:off x="59065" y="1973852"/>
            <a:ext cx="4216400" cy="584775"/>
          </a:xfrm>
          <a:prstGeom prst="rect">
            <a:avLst/>
          </a:prstGeom>
          <a:noFill/>
        </p:spPr>
        <p:txBody>
          <a:bodyPr wrap="square" rtlCol="0">
            <a:spAutoFit/>
          </a:bodyPr>
          <a:lstStyle/>
          <a:p>
            <a:r>
              <a:rPr lang="en-US" altLang="zh-CN" sz="3200" dirty="0" smtClean="0"/>
              <a:t>Michel distribution:</a:t>
            </a:r>
            <a:endParaRPr lang="zh-CN" altLang="en-US" sz="3200" dirty="0"/>
          </a:p>
        </p:txBody>
      </p:sp>
      <p:sp>
        <p:nvSpPr>
          <p:cNvPr id="1048889" name="文本框 5"/>
          <p:cNvSpPr txBox="1"/>
          <p:nvPr/>
        </p:nvSpPr>
        <p:spPr>
          <a:xfrm>
            <a:off x="203200" y="4460951"/>
            <a:ext cx="6540499" cy="1384995"/>
          </a:xfrm>
          <a:prstGeom prst="rect">
            <a:avLst/>
          </a:prstGeom>
          <a:noFill/>
        </p:spPr>
        <p:txBody>
          <a:bodyPr wrap="square" rtlCol="0">
            <a:spAutoFit/>
          </a:bodyPr>
          <a:lstStyle/>
          <a:p>
            <a:pPr algn="just"/>
            <a:r>
              <a:rPr lang="en-US" altLang="zh-CN" sz="2800" dirty="0" smtClean="0">
                <a:solidFill>
                  <a:srgbClr val="FF0000"/>
                </a:solidFill>
              </a:rPr>
              <a:t>99.99% </a:t>
            </a:r>
            <a:r>
              <a:rPr lang="en-US" altLang="zh-CN" sz="2800" dirty="0" smtClean="0"/>
              <a:t>positrons have the kinetic energy </a:t>
            </a:r>
            <a:r>
              <a:rPr lang="en-US" altLang="zh-CN" sz="2800" dirty="0" smtClean="0">
                <a:solidFill>
                  <a:srgbClr val="FF0000"/>
                </a:solidFill>
              </a:rPr>
              <a:t>over 2 MeV</a:t>
            </a:r>
            <a:r>
              <a:rPr lang="en-US" altLang="zh-CN" sz="2800" dirty="0" smtClean="0"/>
              <a:t>! The mean energy is </a:t>
            </a:r>
            <a:r>
              <a:rPr lang="en-US" altLang="zh-CN" sz="2800" dirty="0" smtClean="0">
                <a:solidFill>
                  <a:srgbClr val="FF0000"/>
                </a:solidFill>
              </a:rPr>
              <a:t>36 MeV</a:t>
            </a:r>
            <a:r>
              <a:rPr lang="en-US" altLang="zh-CN" sz="2800" dirty="0" smtClean="0"/>
              <a:t>.</a:t>
            </a:r>
            <a:endParaRPr lang="zh-CN" altLang="en-US" sz="2800" dirty="0"/>
          </a:p>
        </p:txBody>
      </p:sp>
      <p:sp>
        <p:nvSpPr>
          <p:cNvPr id="1048890" name="文本框 2"/>
          <p:cNvSpPr txBox="1">
            <a:spLocks noRot="1" noChangeAspect="1" noMove="1" noResize="1" noEditPoints="1" noAdjustHandles="1" noChangeArrowheads="1" noChangeShapeType="1" noTextEdit="1"/>
          </p:cNvSpPr>
          <p:nvPr/>
        </p:nvSpPr>
        <p:spPr>
          <a:xfrm>
            <a:off x="1100683" y="1311747"/>
            <a:ext cx="2984087" cy="620619"/>
          </a:xfrm>
          <a:prstGeom prst="rect">
            <a:avLst/>
          </a:prstGeom>
          <a:blipFill rotWithShape="0">
            <a:blip r:embed="rId5"/>
            <a:stretch>
              <a:fillRect/>
            </a:stretch>
          </a:blipFill>
        </p:spPr>
        <p:txBody>
          <a:bodyPr/>
          <a:lstStyle/>
          <a:p>
            <a:r>
              <a:rPr lang="zh-CN" altLang="en-US">
                <a:noFill/>
              </a:rPr>
              <a:t> </a:t>
            </a:r>
          </a:p>
        </p:txBody>
      </p:sp>
      <p:sp>
        <p:nvSpPr>
          <p:cNvPr id="1048891" name="文本框 9"/>
          <p:cNvSpPr txBox="1"/>
          <p:nvPr/>
        </p:nvSpPr>
        <p:spPr>
          <a:xfrm>
            <a:off x="695324" y="-25464"/>
            <a:ext cx="11687176" cy="646331"/>
          </a:xfrm>
          <a:prstGeom prst="rect">
            <a:avLst/>
          </a:prstGeom>
          <a:noFill/>
        </p:spPr>
        <p:txBody>
          <a:bodyPr wrap="square" rtlCol="0">
            <a:spAutoFit/>
          </a:bodyPr>
          <a:lstStyle/>
          <a:p>
            <a:pPr algn="just"/>
            <a:r>
              <a:rPr lang="en-US" altLang="zh-CN" sz="3600" b="1" dirty="0" smtClean="0"/>
              <a:t>Appendix</a:t>
            </a:r>
            <a:endParaRPr lang="zh-CN" altLang="en-US" sz="36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88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72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4888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4888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488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87" grpId="0" animBg="1"/>
      <p:bldP spid="1048888" grpId="0"/>
      <p:bldP spid="1048889" grpId="0"/>
      <p:bldP spid="104889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5" name="灯片编号占位符 14"/>
          <p:cNvSpPr>
            <a:spLocks noGrp="1"/>
          </p:cNvSpPr>
          <p:nvPr>
            <p:ph type="sldNum" sz="quarter" idx="12"/>
          </p:nvPr>
        </p:nvSpPr>
        <p:spPr/>
        <p:txBody>
          <a:bodyPr/>
          <a:lstStyle/>
          <a:p>
            <a:fld id="{51D91E7F-84B6-4064-9D4E-CC7D244BCA04}" type="slidenum">
              <a:rPr lang="zh-CN" altLang="en-US" smtClean="0"/>
              <a:t>35</a:t>
            </a:fld>
            <a:endParaRPr lang="zh-CN" altLang="en-US" dirty="0"/>
          </a:p>
        </p:txBody>
      </p:sp>
      <p:sp>
        <p:nvSpPr>
          <p:cNvPr id="1048896" name="文本框 17"/>
          <p:cNvSpPr txBox="1"/>
          <p:nvPr/>
        </p:nvSpPr>
        <p:spPr>
          <a:xfrm>
            <a:off x="0" y="743977"/>
            <a:ext cx="7518400" cy="523220"/>
          </a:xfrm>
          <a:prstGeom prst="rect">
            <a:avLst/>
          </a:prstGeom>
          <a:noFill/>
        </p:spPr>
        <p:txBody>
          <a:bodyPr wrap="square" rtlCol="0">
            <a:spAutoFit/>
          </a:bodyPr>
          <a:lstStyle/>
          <a:p>
            <a:r>
              <a:rPr lang="en-US" altLang="zh-CN" sz="2800" dirty="0" smtClean="0">
                <a:solidFill>
                  <a:srgbClr val="FF0000"/>
                </a:solidFill>
              </a:rPr>
              <a:t>Asymmetry VS energy / emission angle</a:t>
            </a:r>
            <a:endParaRPr lang="zh-CN" altLang="en-US" sz="2800" dirty="0">
              <a:solidFill>
                <a:srgbClr val="FF0000"/>
              </a:solidFill>
            </a:endParaRPr>
          </a:p>
        </p:txBody>
      </p:sp>
      <p:pic>
        <p:nvPicPr>
          <p:cNvPr id="2097201" name="图片 2"/>
          <p:cNvPicPr>
            <a:picLocks noChangeAspect="1"/>
          </p:cNvPicPr>
          <p:nvPr/>
        </p:nvPicPr>
        <p:blipFill>
          <a:blip r:embed="rId3"/>
          <a:stretch>
            <a:fillRect/>
          </a:stretch>
        </p:blipFill>
        <p:spPr>
          <a:xfrm>
            <a:off x="195559" y="1501367"/>
            <a:ext cx="5447707" cy="4146680"/>
          </a:xfrm>
          <a:prstGeom prst="rect">
            <a:avLst/>
          </a:prstGeom>
        </p:spPr>
      </p:pic>
      <p:sp>
        <p:nvSpPr>
          <p:cNvPr id="1048897" name="文本框 9"/>
          <p:cNvSpPr txBox="1">
            <a:spLocks noRot="1" noChangeAspect="1" noMove="1" noResize="1" noEditPoints="1" noAdjustHandles="1" noChangeArrowheads="1" noChangeShapeType="1" noTextEdit="1"/>
          </p:cNvSpPr>
          <p:nvPr/>
        </p:nvSpPr>
        <p:spPr>
          <a:xfrm>
            <a:off x="5838825" y="1267197"/>
            <a:ext cx="4941475" cy="699038"/>
          </a:xfrm>
          <a:prstGeom prst="rect">
            <a:avLst/>
          </a:prstGeom>
          <a:blipFill rotWithShape="0">
            <a:blip r:embed="rId4"/>
            <a:stretch>
              <a:fillRect/>
            </a:stretch>
          </a:blipFill>
        </p:spPr>
        <p:txBody>
          <a:bodyPr/>
          <a:lstStyle/>
          <a:p>
            <a:r>
              <a:rPr lang="zh-CN" altLang="en-US">
                <a:noFill/>
              </a:rPr>
              <a:t> </a:t>
            </a:r>
          </a:p>
        </p:txBody>
      </p:sp>
      <p:sp>
        <p:nvSpPr>
          <p:cNvPr id="1048898" name="燕尾形箭头 6"/>
          <p:cNvSpPr/>
          <p:nvPr/>
        </p:nvSpPr>
        <p:spPr>
          <a:xfrm rot="5400000">
            <a:off x="7724078" y="2258597"/>
            <a:ext cx="787380" cy="383588"/>
          </a:xfrm>
          <a:prstGeom prst="notch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99" name="文本框 7"/>
          <p:cNvSpPr txBox="1">
            <a:spLocks noRot="1" noChangeAspect="1" noMove="1" noResize="1" noEditPoints="1" noAdjustHandles="1" noChangeArrowheads="1" noChangeShapeType="1" noTextEdit="1"/>
          </p:cNvSpPr>
          <p:nvPr/>
        </p:nvSpPr>
        <p:spPr>
          <a:xfrm>
            <a:off x="6683374" y="2730267"/>
            <a:ext cx="3252375" cy="770532"/>
          </a:xfrm>
          <a:prstGeom prst="rect">
            <a:avLst/>
          </a:prstGeom>
          <a:blipFill rotWithShape="0">
            <a:blip r:embed="rId5"/>
            <a:stretch>
              <a:fillRect/>
            </a:stretch>
          </a:blipFill>
        </p:spPr>
        <p:txBody>
          <a:bodyPr/>
          <a:lstStyle/>
          <a:p>
            <a:r>
              <a:rPr lang="zh-CN" altLang="en-US">
                <a:noFill/>
              </a:rPr>
              <a:t> </a:t>
            </a:r>
          </a:p>
        </p:txBody>
      </p:sp>
      <p:sp>
        <p:nvSpPr>
          <p:cNvPr id="1048900" name="文本框 12"/>
          <p:cNvSpPr txBox="1">
            <a:spLocks noRot="1" noChangeAspect="1" noMove="1" noResize="1" noEditPoints="1" noAdjustHandles="1" noChangeArrowheads="1" noChangeShapeType="1" noTextEdit="1"/>
          </p:cNvSpPr>
          <p:nvPr/>
        </p:nvSpPr>
        <p:spPr>
          <a:xfrm>
            <a:off x="6173371" y="3610581"/>
            <a:ext cx="4606927" cy="770532"/>
          </a:xfrm>
          <a:prstGeom prst="rect">
            <a:avLst/>
          </a:prstGeom>
          <a:blipFill rotWithShape="0">
            <a:blip r:embed="rId6"/>
            <a:stretch>
              <a:fillRect/>
            </a:stretch>
          </a:blipFill>
        </p:spPr>
        <p:txBody>
          <a:bodyPr/>
          <a:lstStyle/>
          <a:p>
            <a:r>
              <a:rPr lang="zh-CN" altLang="en-US">
                <a:noFill/>
              </a:rPr>
              <a:t> </a:t>
            </a:r>
          </a:p>
        </p:txBody>
      </p:sp>
      <p:sp>
        <p:nvSpPr>
          <p:cNvPr id="1048901" name="燕尾形箭头 13"/>
          <p:cNvSpPr/>
          <p:nvPr/>
        </p:nvSpPr>
        <p:spPr>
          <a:xfrm rot="5400000">
            <a:off x="7724078" y="4469660"/>
            <a:ext cx="787380" cy="383588"/>
          </a:xfrm>
          <a:prstGeom prst="notch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02" name="文本框 8"/>
          <p:cNvSpPr txBox="1">
            <a:spLocks noRot="1" noChangeAspect="1" noMove="1" noResize="1" noEditPoints="1" noAdjustHandles="1" noChangeArrowheads="1" noChangeShapeType="1" noTextEdit="1"/>
          </p:cNvSpPr>
          <p:nvPr/>
        </p:nvSpPr>
        <p:spPr>
          <a:xfrm>
            <a:off x="5922512" y="5106044"/>
            <a:ext cx="5108643" cy="697627"/>
          </a:xfrm>
          <a:prstGeom prst="rect">
            <a:avLst/>
          </a:prstGeom>
          <a:blipFill rotWithShape="0">
            <a:blip r:embed="rId7"/>
            <a:stretch>
              <a:fillRect/>
            </a:stretch>
          </a:blipFill>
        </p:spPr>
        <p:txBody>
          <a:bodyPr/>
          <a:lstStyle/>
          <a:p>
            <a:r>
              <a:rPr lang="zh-CN" altLang="en-US">
                <a:noFill/>
              </a:rPr>
              <a:t> </a:t>
            </a:r>
          </a:p>
        </p:txBody>
      </p:sp>
      <p:sp>
        <p:nvSpPr>
          <p:cNvPr id="1048903" name="文本框 11"/>
          <p:cNvSpPr txBox="1"/>
          <p:nvPr/>
        </p:nvSpPr>
        <p:spPr>
          <a:xfrm>
            <a:off x="695324" y="-25464"/>
            <a:ext cx="11687176" cy="646331"/>
          </a:xfrm>
          <a:prstGeom prst="rect">
            <a:avLst/>
          </a:prstGeom>
          <a:noFill/>
        </p:spPr>
        <p:txBody>
          <a:bodyPr wrap="square" rtlCol="0">
            <a:spAutoFit/>
          </a:bodyPr>
          <a:lstStyle/>
          <a:p>
            <a:pPr algn="just"/>
            <a:r>
              <a:rPr lang="en-US" altLang="zh-CN" sz="3600" b="1" dirty="0" smtClean="0"/>
              <a:t>Appendix</a:t>
            </a:r>
            <a:endParaRPr lang="zh-CN" altLang="en-US" sz="36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88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889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4889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89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4890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489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97" grpId="0" animBg="1"/>
      <p:bldP spid="1048898" grpId="0" animBg="1"/>
      <p:bldP spid="1048899" grpId="0" animBg="1"/>
      <p:bldP spid="1048900" grpId="0" animBg="1"/>
      <p:bldP spid="1048901" grpId="0" animBg="1"/>
      <p:bldP spid="10489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687765" y="1123918"/>
            <a:ext cx="3783866" cy="1863122"/>
          </a:xfrm>
          <a:prstGeom prst="rect">
            <a:avLst/>
          </a:prstGeom>
        </p:spPr>
      </p:pic>
      <p:sp>
        <p:nvSpPr>
          <p:cNvPr id="1048895" name="灯片编号占位符 14"/>
          <p:cNvSpPr>
            <a:spLocks noGrp="1"/>
          </p:cNvSpPr>
          <p:nvPr>
            <p:ph type="sldNum" sz="quarter" idx="12"/>
          </p:nvPr>
        </p:nvSpPr>
        <p:spPr/>
        <p:txBody>
          <a:bodyPr/>
          <a:lstStyle/>
          <a:p>
            <a:fld id="{51D91E7F-84B6-4064-9D4E-CC7D244BCA04}" type="slidenum">
              <a:rPr lang="zh-CN" altLang="en-US" smtClean="0"/>
              <a:t>36</a:t>
            </a:fld>
            <a:endParaRPr lang="zh-CN" altLang="en-US" dirty="0"/>
          </a:p>
        </p:txBody>
      </p:sp>
      <p:sp>
        <p:nvSpPr>
          <p:cNvPr id="1048896" name="文本框 17"/>
          <p:cNvSpPr txBox="1"/>
          <p:nvPr/>
        </p:nvSpPr>
        <p:spPr>
          <a:xfrm>
            <a:off x="0" y="743977"/>
            <a:ext cx="7518400" cy="523220"/>
          </a:xfrm>
          <a:prstGeom prst="rect">
            <a:avLst/>
          </a:prstGeom>
          <a:noFill/>
        </p:spPr>
        <p:txBody>
          <a:bodyPr wrap="square" rtlCol="0">
            <a:spAutoFit/>
          </a:bodyPr>
          <a:lstStyle/>
          <a:p>
            <a:r>
              <a:rPr lang="en-US" altLang="zh-CN" sz="2800" dirty="0" smtClean="0">
                <a:solidFill>
                  <a:srgbClr val="FF0000"/>
                </a:solidFill>
              </a:rPr>
              <a:t>Calculation of asymmetry</a:t>
            </a:r>
            <a:endParaRPr lang="zh-CN" altLang="en-US" sz="2800" dirty="0">
              <a:solidFill>
                <a:srgbClr val="FF0000"/>
              </a:solidFill>
            </a:endParaRPr>
          </a:p>
        </p:txBody>
      </p:sp>
      <p:sp>
        <p:nvSpPr>
          <p:cNvPr id="1048903" name="文本框 11"/>
          <p:cNvSpPr txBox="1"/>
          <p:nvPr/>
        </p:nvSpPr>
        <p:spPr>
          <a:xfrm>
            <a:off x="695324" y="-25464"/>
            <a:ext cx="11687176" cy="646331"/>
          </a:xfrm>
          <a:prstGeom prst="rect">
            <a:avLst/>
          </a:prstGeom>
          <a:noFill/>
        </p:spPr>
        <p:txBody>
          <a:bodyPr wrap="square" rtlCol="0">
            <a:spAutoFit/>
          </a:bodyPr>
          <a:lstStyle/>
          <a:p>
            <a:pPr algn="just"/>
            <a:r>
              <a:rPr lang="en-US" altLang="zh-CN" sz="3600" b="1" dirty="0" smtClean="0"/>
              <a:t>Appendix</a:t>
            </a:r>
            <a:endParaRPr lang="zh-CN" altLang="en-US" sz="3600" b="1" dirty="0">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4"/>
          <a:stretch>
            <a:fillRect/>
          </a:stretch>
        </p:blipFill>
        <p:spPr>
          <a:xfrm>
            <a:off x="5357100" y="1156992"/>
            <a:ext cx="3604592" cy="1970734"/>
          </a:xfrm>
          <a:prstGeom prst="rect">
            <a:avLst/>
          </a:prstGeom>
        </p:spPr>
      </p:pic>
      <p:pic>
        <p:nvPicPr>
          <p:cNvPr id="4" name="图片 3"/>
          <p:cNvPicPr>
            <a:picLocks noChangeAspect="1"/>
          </p:cNvPicPr>
          <p:nvPr/>
        </p:nvPicPr>
        <p:blipFill>
          <a:blip r:embed="rId5"/>
          <a:stretch>
            <a:fillRect/>
          </a:stretch>
        </p:blipFill>
        <p:spPr>
          <a:xfrm>
            <a:off x="4159639" y="3166328"/>
            <a:ext cx="3643242" cy="1149123"/>
          </a:xfrm>
          <a:prstGeom prst="rect">
            <a:avLst/>
          </a:prstGeom>
        </p:spPr>
      </p:pic>
      <p:sp>
        <p:nvSpPr>
          <p:cNvPr id="5" name="右箭头 4"/>
          <p:cNvSpPr/>
          <p:nvPr/>
        </p:nvSpPr>
        <p:spPr>
          <a:xfrm>
            <a:off x="1933778" y="3389311"/>
            <a:ext cx="1691640" cy="7478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89560" y="5288280"/>
            <a:ext cx="11506200" cy="707886"/>
          </a:xfrm>
          <a:prstGeom prst="rect">
            <a:avLst/>
          </a:prstGeom>
          <a:noFill/>
        </p:spPr>
        <p:txBody>
          <a:bodyPr wrap="square" rtlCol="0">
            <a:spAutoFit/>
          </a:bodyPr>
          <a:lstStyle/>
          <a:p>
            <a:r>
              <a:rPr lang="en-US" altLang="zh-CN" sz="2000" i="1" dirty="0" smtClean="0"/>
              <a:t>RAL Technician report</a:t>
            </a:r>
            <a:r>
              <a:rPr lang="en-US" altLang="zh-CN" sz="2000" i="1" dirty="0"/>
              <a:t>: Monte Carlo simulations of the </a:t>
            </a:r>
            <a:r>
              <a:rPr lang="en-US" altLang="zh-CN" sz="2000" i="1" dirty="0" err="1" smtClean="0"/>
              <a:t>MuSR</a:t>
            </a:r>
            <a:r>
              <a:rPr lang="en-US" altLang="zh-CN" sz="2000" i="1" dirty="0" smtClean="0"/>
              <a:t> spectrometer </a:t>
            </a:r>
            <a:r>
              <a:rPr lang="en-US" altLang="zh-CN" sz="2000" i="1" dirty="0"/>
              <a:t>at ISIS: current </a:t>
            </a:r>
            <a:r>
              <a:rPr lang="en-US" altLang="zh-CN" sz="2000" i="1" dirty="0" smtClean="0"/>
              <a:t>instrument and </a:t>
            </a:r>
            <a:r>
              <a:rPr lang="en-US" altLang="zh-CN" sz="2000" i="1" dirty="0"/>
              <a:t>future designs</a:t>
            </a:r>
            <a:endParaRPr lang="zh-CN" altLang="en-US" sz="2000" i="1" dirty="0"/>
          </a:p>
        </p:txBody>
      </p:sp>
    </p:spTree>
    <p:extLst>
      <p:ext uri="{BB962C8B-B14F-4D97-AF65-F5344CB8AC3E}">
        <p14:creationId xmlns:p14="http://schemas.microsoft.com/office/powerpoint/2010/main" val="27915151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5" name="灯片编号占位符 14"/>
          <p:cNvSpPr>
            <a:spLocks noGrp="1"/>
          </p:cNvSpPr>
          <p:nvPr>
            <p:ph type="sldNum" sz="quarter" idx="12"/>
          </p:nvPr>
        </p:nvSpPr>
        <p:spPr/>
        <p:txBody>
          <a:bodyPr/>
          <a:lstStyle/>
          <a:p>
            <a:fld id="{51D91E7F-84B6-4064-9D4E-CC7D244BCA04}" type="slidenum">
              <a:rPr lang="zh-CN" altLang="en-US" smtClean="0"/>
              <a:t>37</a:t>
            </a:fld>
            <a:endParaRPr lang="zh-CN" altLang="en-US" dirty="0"/>
          </a:p>
        </p:txBody>
      </p:sp>
      <p:sp>
        <p:nvSpPr>
          <p:cNvPr id="1048896" name="文本框 17"/>
          <p:cNvSpPr txBox="1"/>
          <p:nvPr/>
        </p:nvSpPr>
        <p:spPr>
          <a:xfrm>
            <a:off x="0" y="743977"/>
            <a:ext cx="7518400" cy="523220"/>
          </a:xfrm>
          <a:prstGeom prst="rect">
            <a:avLst/>
          </a:prstGeom>
          <a:noFill/>
        </p:spPr>
        <p:txBody>
          <a:bodyPr wrap="square" rtlCol="0">
            <a:spAutoFit/>
          </a:bodyPr>
          <a:lstStyle/>
          <a:p>
            <a:r>
              <a:rPr lang="en-US" altLang="zh-CN" sz="2800" dirty="0" smtClean="0">
                <a:solidFill>
                  <a:srgbClr val="FF0000"/>
                </a:solidFill>
              </a:rPr>
              <a:t>Materials of degrader:</a:t>
            </a:r>
            <a:endParaRPr lang="zh-CN" altLang="en-US" sz="2800" dirty="0">
              <a:solidFill>
                <a:srgbClr val="FF0000"/>
              </a:solidFill>
            </a:endParaRPr>
          </a:p>
        </p:txBody>
      </p:sp>
      <p:sp>
        <p:nvSpPr>
          <p:cNvPr id="1048903" name="文本框 11"/>
          <p:cNvSpPr txBox="1"/>
          <p:nvPr/>
        </p:nvSpPr>
        <p:spPr>
          <a:xfrm>
            <a:off x="695324" y="-25464"/>
            <a:ext cx="11687176" cy="646331"/>
          </a:xfrm>
          <a:prstGeom prst="rect">
            <a:avLst/>
          </a:prstGeom>
          <a:noFill/>
        </p:spPr>
        <p:txBody>
          <a:bodyPr wrap="square" rtlCol="0">
            <a:spAutoFit/>
          </a:bodyPr>
          <a:lstStyle/>
          <a:p>
            <a:pPr algn="just"/>
            <a:r>
              <a:rPr lang="en-US" altLang="zh-CN" sz="3600" b="1" dirty="0" smtClean="0"/>
              <a:t>Appendix</a:t>
            </a:r>
            <a:endParaRPr lang="zh-CN" altLang="en-US" sz="3600" b="1" dirty="0">
              <a:latin typeface="Times New Roman" panose="02020603050405020304" pitchFamily="18" charset="0"/>
              <a:cs typeface="Times New Roman" panose="02020603050405020304" pitchFamily="18" charset="0"/>
            </a:endParaRPr>
          </a:p>
        </p:txBody>
      </p:sp>
      <p:pic>
        <p:nvPicPr>
          <p:cNvPr id="11" name="图片 10" descr="D:\EMuS simulation\EMUS\128\plots\ideal beam\w\Ideal_beam_Polarization_1_W_Asymmetry.bmp"/>
          <p:cNvPicPr/>
          <p:nvPr/>
        </p:nvPicPr>
        <p:blipFill>
          <a:blip r:embed="rId3">
            <a:extLst>
              <a:ext uri="{28A0092B-C50C-407E-A947-70E740481C1C}">
                <a14:useLocalDpi xmlns:a14="http://schemas.microsoft.com/office/drawing/2010/main" val="0"/>
              </a:ext>
            </a:extLst>
          </a:blip>
          <a:srcRect/>
          <a:stretch>
            <a:fillRect/>
          </a:stretch>
        </p:blipFill>
        <p:spPr bwMode="auto">
          <a:xfrm>
            <a:off x="5939023" y="1030715"/>
            <a:ext cx="5758991" cy="4424155"/>
          </a:xfrm>
          <a:prstGeom prst="rect">
            <a:avLst/>
          </a:prstGeom>
          <a:noFill/>
          <a:ln>
            <a:noFill/>
          </a:ln>
        </p:spPr>
      </p:pic>
      <p:pic>
        <p:nvPicPr>
          <p:cNvPr id="12" name="图片 11"/>
          <p:cNvPicPr/>
          <p:nvPr/>
        </p:nvPicPr>
        <p:blipFill>
          <a:blip r:embed="rId4">
            <a:extLst>
              <a:ext uri="{28A0092B-C50C-407E-A947-70E740481C1C}">
                <a14:useLocalDpi xmlns:a14="http://schemas.microsoft.com/office/drawing/2010/main" val="0"/>
              </a:ext>
            </a:extLst>
          </a:blip>
          <a:stretch>
            <a:fillRect/>
          </a:stretch>
        </p:blipFill>
        <p:spPr>
          <a:xfrm>
            <a:off x="0" y="1143045"/>
            <a:ext cx="5303433" cy="4075342"/>
          </a:xfrm>
          <a:prstGeom prst="rect">
            <a:avLst/>
          </a:prstGeom>
        </p:spPr>
      </p:pic>
      <p:pic>
        <p:nvPicPr>
          <p:cNvPr id="10" name="图片 9" descr="D:\EMuS simulation\EMUS\128\plots\ideal beam\Pb\Ideal_beam_Polarization_1_Pb_Asymmetry.bmp"/>
          <p:cNvPicPr/>
          <p:nvPr/>
        </p:nvPicPr>
        <p:blipFill>
          <a:blip r:embed="rId5">
            <a:extLst>
              <a:ext uri="{28A0092B-C50C-407E-A947-70E740481C1C}">
                <a14:useLocalDpi xmlns:a14="http://schemas.microsoft.com/office/drawing/2010/main" val="0"/>
              </a:ext>
            </a:extLst>
          </a:blip>
          <a:srcRect/>
          <a:stretch>
            <a:fillRect/>
          </a:stretch>
        </p:blipFill>
        <p:spPr bwMode="auto">
          <a:xfrm>
            <a:off x="3340476" y="3093279"/>
            <a:ext cx="5197092" cy="3677284"/>
          </a:xfrm>
          <a:prstGeom prst="rect">
            <a:avLst/>
          </a:prstGeom>
          <a:noFill/>
          <a:ln>
            <a:noFill/>
          </a:ln>
        </p:spPr>
      </p:pic>
      <p:sp>
        <p:nvSpPr>
          <p:cNvPr id="7" name="文本框 6"/>
          <p:cNvSpPr txBox="1"/>
          <p:nvPr/>
        </p:nvSpPr>
        <p:spPr>
          <a:xfrm>
            <a:off x="1434662" y="1939159"/>
            <a:ext cx="1217054" cy="461665"/>
          </a:xfrm>
          <a:prstGeom prst="rect">
            <a:avLst/>
          </a:prstGeom>
          <a:noFill/>
        </p:spPr>
        <p:txBody>
          <a:bodyPr wrap="square" rtlCol="0">
            <a:spAutoFit/>
          </a:bodyPr>
          <a:lstStyle/>
          <a:p>
            <a:r>
              <a:rPr lang="en-US" altLang="zh-CN" sz="2400" dirty="0" smtClean="0"/>
              <a:t>Brass</a:t>
            </a:r>
            <a:endParaRPr lang="zh-CN" altLang="en-US" sz="2400" dirty="0"/>
          </a:p>
        </p:txBody>
      </p:sp>
      <p:sp>
        <p:nvSpPr>
          <p:cNvPr id="14" name="文本框 13"/>
          <p:cNvSpPr txBox="1"/>
          <p:nvPr/>
        </p:nvSpPr>
        <p:spPr>
          <a:xfrm>
            <a:off x="7847341" y="1600332"/>
            <a:ext cx="2591359" cy="461665"/>
          </a:xfrm>
          <a:prstGeom prst="rect">
            <a:avLst/>
          </a:prstGeom>
          <a:noFill/>
        </p:spPr>
        <p:txBody>
          <a:bodyPr wrap="square" rtlCol="0">
            <a:spAutoFit/>
          </a:bodyPr>
          <a:lstStyle/>
          <a:p>
            <a:r>
              <a:rPr lang="en-US" altLang="zh-CN" sz="2400" dirty="0" smtClean="0"/>
              <a:t>Tungsten</a:t>
            </a:r>
            <a:endParaRPr lang="zh-CN" altLang="en-US" sz="2400" dirty="0"/>
          </a:p>
        </p:txBody>
      </p:sp>
      <p:sp>
        <p:nvSpPr>
          <p:cNvPr id="15" name="文本框 14"/>
          <p:cNvSpPr txBox="1"/>
          <p:nvPr/>
        </p:nvSpPr>
        <p:spPr>
          <a:xfrm>
            <a:off x="4643343" y="3563506"/>
            <a:ext cx="2591359" cy="461665"/>
          </a:xfrm>
          <a:prstGeom prst="rect">
            <a:avLst/>
          </a:prstGeom>
          <a:noFill/>
        </p:spPr>
        <p:txBody>
          <a:bodyPr wrap="square" rtlCol="0">
            <a:spAutoFit/>
          </a:bodyPr>
          <a:lstStyle/>
          <a:p>
            <a:r>
              <a:rPr lang="en-US" altLang="zh-CN" sz="2400" dirty="0" smtClean="0"/>
              <a:t>Lead</a:t>
            </a:r>
            <a:endParaRPr lang="zh-CN" altLang="en-US" sz="2400" dirty="0"/>
          </a:p>
        </p:txBody>
      </p:sp>
    </p:spTree>
    <p:extLst>
      <p:ext uri="{BB962C8B-B14F-4D97-AF65-F5344CB8AC3E}">
        <p14:creationId xmlns:p14="http://schemas.microsoft.com/office/powerpoint/2010/main" val="11217455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5" name="灯片编号占位符 14"/>
          <p:cNvSpPr>
            <a:spLocks noGrp="1"/>
          </p:cNvSpPr>
          <p:nvPr>
            <p:ph type="sldNum" sz="quarter" idx="12"/>
          </p:nvPr>
        </p:nvSpPr>
        <p:spPr/>
        <p:txBody>
          <a:bodyPr/>
          <a:lstStyle/>
          <a:p>
            <a:fld id="{51D91E7F-84B6-4064-9D4E-CC7D244BCA04}" type="slidenum">
              <a:rPr lang="zh-CN" altLang="en-US" smtClean="0"/>
              <a:t>38</a:t>
            </a:fld>
            <a:endParaRPr lang="zh-CN" altLang="en-US" dirty="0"/>
          </a:p>
        </p:txBody>
      </p:sp>
      <p:sp>
        <p:nvSpPr>
          <p:cNvPr id="1048903" name="文本框 11"/>
          <p:cNvSpPr txBox="1"/>
          <p:nvPr/>
        </p:nvSpPr>
        <p:spPr>
          <a:xfrm>
            <a:off x="695324" y="-25464"/>
            <a:ext cx="11687176" cy="646331"/>
          </a:xfrm>
          <a:prstGeom prst="rect">
            <a:avLst/>
          </a:prstGeom>
          <a:noFill/>
        </p:spPr>
        <p:txBody>
          <a:bodyPr wrap="square" rtlCol="0">
            <a:spAutoFit/>
          </a:bodyPr>
          <a:lstStyle/>
          <a:p>
            <a:pPr algn="just"/>
            <a:r>
              <a:rPr lang="en-US" altLang="zh-CN" sz="3600" b="1" dirty="0" smtClean="0"/>
              <a:t>Appendix</a:t>
            </a:r>
            <a:endParaRPr lang="zh-CN" altLang="en-US" sz="3600" b="1"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0" y="746760"/>
            <a:ext cx="4800600" cy="523220"/>
          </a:xfrm>
          <a:prstGeom prst="rect">
            <a:avLst/>
          </a:prstGeom>
          <a:noFill/>
        </p:spPr>
        <p:txBody>
          <a:bodyPr wrap="square" rtlCol="0">
            <a:spAutoFit/>
          </a:bodyPr>
          <a:lstStyle/>
          <a:p>
            <a:r>
              <a:rPr lang="en-US" altLang="zh-CN" sz="2800" dirty="0" smtClean="0">
                <a:solidFill>
                  <a:srgbClr val="FF0000"/>
                </a:solidFill>
              </a:rPr>
              <a:t>Digitization method:</a:t>
            </a:r>
            <a:endParaRPr lang="zh-CN" altLang="en-US" sz="2800" dirty="0">
              <a:solidFill>
                <a:srgbClr val="FF0000"/>
              </a:solidFill>
            </a:endParaRPr>
          </a:p>
        </p:txBody>
      </p:sp>
      <p:sp>
        <p:nvSpPr>
          <p:cNvPr id="11" name="文本框 10"/>
          <p:cNvSpPr txBox="1"/>
          <p:nvPr/>
        </p:nvSpPr>
        <p:spPr>
          <a:xfrm>
            <a:off x="695324" y="1765205"/>
            <a:ext cx="4470622" cy="830997"/>
          </a:xfrm>
          <a:prstGeom prst="rect">
            <a:avLst/>
          </a:prstGeom>
          <a:noFill/>
        </p:spPr>
        <p:txBody>
          <a:bodyPr wrap="square" rtlCol="0">
            <a:spAutoFit/>
          </a:bodyPr>
          <a:lstStyle/>
          <a:p>
            <a:pPr algn="ctr"/>
            <a:r>
              <a:rPr lang="en-US" altLang="zh-CN" sz="2400" dirty="0" smtClean="0"/>
              <a:t>Hits on a detector per pulse frame</a:t>
            </a:r>
            <a:endParaRPr lang="zh-CN" altLang="en-US" sz="2400" dirty="0"/>
          </a:p>
        </p:txBody>
      </p:sp>
      <p:pic>
        <p:nvPicPr>
          <p:cNvPr id="12" name="图片 11"/>
          <p:cNvPicPr>
            <a:picLocks noChangeAspect="1"/>
          </p:cNvPicPr>
          <p:nvPr/>
        </p:nvPicPr>
        <p:blipFill>
          <a:blip r:embed="rId3"/>
          <a:stretch>
            <a:fillRect/>
          </a:stretch>
        </p:blipFill>
        <p:spPr>
          <a:xfrm>
            <a:off x="96323" y="2226870"/>
            <a:ext cx="5594378" cy="4211382"/>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3280" y="3274099"/>
            <a:ext cx="4399922" cy="3131340"/>
          </a:xfrm>
          <a:prstGeom prst="rect">
            <a:avLst/>
          </a:prstGeom>
        </p:spPr>
      </p:pic>
      <p:pic>
        <p:nvPicPr>
          <p:cNvPr id="14"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36308" y="362010"/>
            <a:ext cx="3818911" cy="286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右箭头 14"/>
          <p:cNvSpPr/>
          <p:nvPr/>
        </p:nvSpPr>
        <p:spPr>
          <a:xfrm>
            <a:off x="5690701" y="3617309"/>
            <a:ext cx="969482" cy="4847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8473682" y="1887678"/>
            <a:ext cx="2985571" cy="954107"/>
          </a:xfrm>
          <a:prstGeom prst="rect">
            <a:avLst/>
          </a:prstGeom>
          <a:noFill/>
        </p:spPr>
        <p:txBody>
          <a:bodyPr wrap="square" rtlCol="0">
            <a:spAutoFit/>
          </a:bodyPr>
          <a:lstStyle/>
          <a:p>
            <a:pPr algn="ctr"/>
            <a:r>
              <a:rPr lang="en-US" altLang="zh-CN" sz="2800" dirty="0" smtClean="0">
                <a:solidFill>
                  <a:schemeClr val="accent1">
                    <a:lumMod val="60000"/>
                    <a:lumOff val="40000"/>
                  </a:schemeClr>
                </a:solidFill>
              </a:rPr>
              <a:t>Experimental waveforms</a:t>
            </a:r>
            <a:endParaRPr lang="zh-CN" altLang="en-US" sz="2800" dirty="0">
              <a:solidFill>
                <a:schemeClr val="accent1">
                  <a:lumMod val="60000"/>
                  <a:lumOff val="40000"/>
                </a:schemeClr>
              </a:solidFill>
            </a:endParaRPr>
          </a:p>
        </p:txBody>
      </p:sp>
      <p:sp>
        <p:nvSpPr>
          <p:cNvPr id="8" name="文本框 7"/>
          <p:cNvSpPr txBox="1"/>
          <p:nvPr/>
        </p:nvSpPr>
        <p:spPr>
          <a:xfrm>
            <a:off x="7209980" y="5633894"/>
            <a:ext cx="4383222" cy="954107"/>
          </a:xfrm>
          <a:prstGeom prst="rect">
            <a:avLst/>
          </a:prstGeom>
          <a:noFill/>
        </p:spPr>
        <p:txBody>
          <a:bodyPr wrap="square" rtlCol="0">
            <a:spAutoFit/>
          </a:bodyPr>
          <a:lstStyle/>
          <a:p>
            <a:r>
              <a:rPr lang="en-US" altLang="zh-CN" sz="2800" dirty="0" smtClean="0">
                <a:solidFill>
                  <a:srgbClr val="00B0F0"/>
                </a:solidFill>
              </a:rPr>
              <a:t>Monte </a:t>
            </a:r>
            <a:r>
              <a:rPr lang="en-US" altLang="zh-CN" sz="2800" dirty="0" err="1" smtClean="0">
                <a:solidFill>
                  <a:srgbClr val="00B0F0"/>
                </a:solidFill>
              </a:rPr>
              <a:t>carlo</a:t>
            </a:r>
            <a:r>
              <a:rPr lang="en-US" altLang="zh-CN" sz="2800" dirty="0" smtClean="0">
                <a:solidFill>
                  <a:srgbClr val="00B0F0"/>
                </a:solidFill>
              </a:rPr>
              <a:t> simulation waveforms</a:t>
            </a:r>
            <a:endParaRPr lang="zh-CN" altLang="en-US" sz="2800" dirty="0">
              <a:solidFill>
                <a:srgbClr val="00B0F0"/>
              </a:solidFill>
            </a:endParaRPr>
          </a:p>
        </p:txBody>
      </p:sp>
    </p:spTree>
    <p:extLst>
      <p:ext uri="{BB962C8B-B14F-4D97-AF65-F5344CB8AC3E}">
        <p14:creationId xmlns:p14="http://schemas.microsoft.com/office/powerpoint/2010/main" val="250314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P spid="16"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5" name="灯片编号占位符 14"/>
          <p:cNvSpPr>
            <a:spLocks noGrp="1"/>
          </p:cNvSpPr>
          <p:nvPr>
            <p:ph type="sldNum" sz="quarter" idx="12"/>
          </p:nvPr>
        </p:nvSpPr>
        <p:spPr/>
        <p:txBody>
          <a:bodyPr/>
          <a:lstStyle/>
          <a:p>
            <a:fld id="{51D91E7F-84B6-4064-9D4E-CC7D244BCA04}" type="slidenum">
              <a:rPr lang="zh-CN" altLang="en-US" smtClean="0"/>
              <a:t>39</a:t>
            </a:fld>
            <a:endParaRPr lang="zh-CN" altLang="en-US" dirty="0"/>
          </a:p>
        </p:txBody>
      </p:sp>
      <p:sp>
        <p:nvSpPr>
          <p:cNvPr id="1048903" name="文本框 11"/>
          <p:cNvSpPr txBox="1"/>
          <p:nvPr/>
        </p:nvSpPr>
        <p:spPr>
          <a:xfrm>
            <a:off x="695324" y="-25464"/>
            <a:ext cx="11687176" cy="646331"/>
          </a:xfrm>
          <a:prstGeom prst="rect">
            <a:avLst/>
          </a:prstGeom>
          <a:noFill/>
        </p:spPr>
        <p:txBody>
          <a:bodyPr wrap="square" rtlCol="0">
            <a:spAutoFit/>
          </a:bodyPr>
          <a:lstStyle/>
          <a:p>
            <a:pPr algn="just"/>
            <a:r>
              <a:rPr lang="en-US" altLang="zh-CN" sz="3600" b="1" dirty="0" smtClean="0"/>
              <a:t>Appendix</a:t>
            </a:r>
            <a:endParaRPr lang="zh-CN" altLang="en-US" sz="3600" b="1"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0" y="746760"/>
            <a:ext cx="4800600" cy="523220"/>
          </a:xfrm>
          <a:prstGeom prst="rect">
            <a:avLst/>
          </a:prstGeom>
          <a:noFill/>
        </p:spPr>
        <p:txBody>
          <a:bodyPr wrap="square" rtlCol="0">
            <a:spAutoFit/>
          </a:bodyPr>
          <a:lstStyle/>
          <a:p>
            <a:r>
              <a:rPr lang="en-US" altLang="zh-CN" sz="2800" dirty="0" smtClean="0">
                <a:solidFill>
                  <a:srgbClr val="FF0000"/>
                </a:solidFill>
              </a:rPr>
              <a:t>Digitization method:</a:t>
            </a:r>
            <a:endParaRPr lang="zh-CN" altLang="en-US" sz="2800" dirty="0">
              <a:solidFill>
                <a:srgbClr val="FF0000"/>
              </a:solidFill>
            </a:endParaRPr>
          </a:p>
        </p:txBody>
      </p:sp>
      <p:pic>
        <p:nvPicPr>
          <p:cNvPr id="2" name="图片 1"/>
          <p:cNvPicPr>
            <a:picLocks noChangeAspect="1"/>
          </p:cNvPicPr>
          <p:nvPr/>
        </p:nvPicPr>
        <p:blipFill>
          <a:blip r:embed="rId3"/>
          <a:stretch>
            <a:fillRect/>
          </a:stretch>
        </p:blipFill>
        <p:spPr>
          <a:xfrm>
            <a:off x="177164" y="1917447"/>
            <a:ext cx="5095876" cy="3604135"/>
          </a:xfrm>
          <a:prstGeom prst="rect">
            <a:avLst/>
          </a:prstGeom>
        </p:spPr>
      </p:pic>
      <p:sp>
        <p:nvSpPr>
          <p:cNvPr id="3" name="右箭头 2"/>
          <p:cNvSpPr/>
          <p:nvPr/>
        </p:nvSpPr>
        <p:spPr>
          <a:xfrm>
            <a:off x="5338048" y="3372016"/>
            <a:ext cx="1097280" cy="4187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800600" y="2294798"/>
            <a:ext cx="2172176" cy="1077218"/>
          </a:xfrm>
          <a:prstGeom prst="rect">
            <a:avLst/>
          </a:prstGeom>
          <a:noFill/>
        </p:spPr>
        <p:txBody>
          <a:bodyPr wrap="square" rtlCol="0">
            <a:spAutoFit/>
          </a:bodyPr>
          <a:lstStyle/>
          <a:p>
            <a:pPr algn="ctr"/>
            <a:r>
              <a:rPr lang="en-US" altLang="zh-CN" sz="3200" dirty="0" smtClean="0"/>
              <a:t>Off-line timing</a:t>
            </a:r>
            <a:endParaRPr lang="zh-CN" altLang="en-US" sz="3200" dirty="0"/>
          </a:p>
        </p:txBody>
      </p:sp>
      <p:pic>
        <p:nvPicPr>
          <p:cNvPr id="5" name="图片 4"/>
          <p:cNvPicPr>
            <a:picLocks noChangeAspect="1"/>
          </p:cNvPicPr>
          <p:nvPr/>
        </p:nvPicPr>
        <p:blipFill>
          <a:blip r:embed="rId4"/>
          <a:stretch>
            <a:fillRect/>
          </a:stretch>
        </p:blipFill>
        <p:spPr>
          <a:xfrm>
            <a:off x="6751320" y="1770525"/>
            <a:ext cx="5440680" cy="3897977"/>
          </a:xfrm>
          <a:prstGeom prst="rect">
            <a:avLst/>
          </a:prstGeom>
        </p:spPr>
      </p:pic>
      <p:cxnSp>
        <p:nvCxnSpPr>
          <p:cNvPr id="8" name="直接连接符 7"/>
          <p:cNvCxnSpPr/>
          <p:nvPr/>
        </p:nvCxnSpPr>
        <p:spPr>
          <a:xfrm>
            <a:off x="1198179" y="2932386"/>
            <a:ext cx="1301181" cy="8934"/>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325880" y="3027747"/>
            <a:ext cx="2148840" cy="369332"/>
          </a:xfrm>
          <a:prstGeom prst="rect">
            <a:avLst/>
          </a:prstGeom>
          <a:noFill/>
        </p:spPr>
        <p:txBody>
          <a:bodyPr wrap="square" rtlCol="0">
            <a:spAutoFit/>
          </a:bodyPr>
          <a:lstStyle/>
          <a:p>
            <a:r>
              <a:rPr lang="en-US" altLang="zh-CN" dirty="0" smtClean="0"/>
              <a:t>Signal threshold</a:t>
            </a:r>
            <a:endParaRPr lang="zh-CN" altLang="en-US" dirty="0"/>
          </a:p>
        </p:txBody>
      </p:sp>
      <p:sp>
        <p:nvSpPr>
          <p:cNvPr id="11" name="文本框 10"/>
          <p:cNvSpPr txBox="1"/>
          <p:nvPr/>
        </p:nvSpPr>
        <p:spPr>
          <a:xfrm>
            <a:off x="899160" y="5668502"/>
            <a:ext cx="3230880" cy="461665"/>
          </a:xfrm>
          <a:prstGeom prst="rect">
            <a:avLst/>
          </a:prstGeom>
          <a:noFill/>
        </p:spPr>
        <p:txBody>
          <a:bodyPr wrap="square" rtlCol="0">
            <a:spAutoFit/>
          </a:bodyPr>
          <a:lstStyle/>
          <a:p>
            <a:r>
              <a:rPr lang="en-US" altLang="zh-CN" sz="2400" dirty="0" smtClean="0"/>
              <a:t>One positron is lost!</a:t>
            </a:r>
            <a:endParaRPr lang="zh-CN" altLang="en-US" sz="2400" dirty="0"/>
          </a:p>
        </p:txBody>
      </p:sp>
      <p:sp>
        <p:nvSpPr>
          <p:cNvPr id="14" name="文本框 13"/>
          <p:cNvSpPr txBox="1"/>
          <p:nvPr/>
        </p:nvSpPr>
        <p:spPr>
          <a:xfrm>
            <a:off x="7446645" y="5668501"/>
            <a:ext cx="4745355" cy="461665"/>
          </a:xfrm>
          <a:prstGeom prst="rect">
            <a:avLst/>
          </a:prstGeom>
          <a:noFill/>
        </p:spPr>
        <p:txBody>
          <a:bodyPr wrap="square" rtlCol="0">
            <a:spAutoFit/>
          </a:bodyPr>
          <a:lstStyle/>
          <a:p>
            <a:r>
              <a:rPr lang="en-US" altLang="zh-CN" sz="2400" dirty="0" smtClean="0"/>
              <a:t>All positrons are recorded.</a:t>
            </a:r>
            <a:endParaRPr lang="zh-CN" altLang="en-US" sz="2400" dirty="0"/>
          </a:p>
        </p:txBody>
      </p:sp>
    </p:spTree>
    <p:extLst>
      <p:ext uri="{BB962C8B-B14F-4D97-AF65-F5344CB8AC3E}">
        <p14:creationId xmlns:p14="http://schemas.microsoft.com/office/powerpoint/2010/main" val="190917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0" grpId="0"/>
      <p:bldP spid="11"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0" name="图片 12"/>
          <p:cNvPicPr>
            <a:picLocks noChangeAspect="1"/>
          </p:cNvPicPr>
          <p:nvPr/>
        </p:nvPicPr>
        <p:blipFill>
          <a:blip r:embed="rId3"/>
          <a:stretch>
            <a:fillRect/>
          </a:stretch>
        </p:blipFill>
        <p:spPr>
          <a:xfrm>
            <a:off x="5021124" y="1335122"/>
            <a:ext cx="4313888" cy="3922678"/>
          </a:xfrm>
          <a:prstGeom prst="rect">
            <a:avLst/>
          </a:prstGeom>
        </p:spPr>
      </p:pic>
      <p:sp>
        <p:nvSpPr>
          <p:cNvPr id="1048684" name="灯片编号占位符 14"/>
          <p:cNvSpPr>
            <a:spLocks noGrp="1"/>
          </p:cNvSpPr>
          <p:nvPr>
            <p:ph type="sldNum" sz="quarter" idx="12"/>
          </p:nvPr>
        </p:nvSpPr>
        <p:spPr/>
        <p:txBody>
          <a:bodyPr/>
          <a:lstStyle/>
          <a:p>
            <a:fld id="{51D91E7F-84B6-4064-9D4E-CC7D244BCA04}" type="slidenum">
              <a:rPr lang="zh-CN" altLang="en-US" smtClean="0"/>
              <a:t>4</a:t>
            </a:fld>
            <a:endParaRPr lang="zh-CN" altLang="en-US" dirty="0"/>
          </a:p>
        </p:txBody>
      </p:sp>
      <p:sp>
        <p:nvSpPr>
          <p:cNvPr id="1048685" name="文本框 17"/>
          <p:cNvSpPr txBox="1"/>
          <p:nvPr/>
        </p:nvSpPr>
        <p:spPr>
          <a:xfrm>
            <a:off x="0" y="743977"/>
            <a:ext cx="7518400" cy="523220"/>
          </a:xfrm>
          <a:prstGeom prst="rect">
            <a:avLst/>
          </a:prstGeom>
          <a:noFill/>
        </p:spPr>
        <p:txBody>
          <a:bodyPr wrap="square" rtlCol="0">
            <a:spAutoFit/>
          </a:bodyPr>
          <a:lstStyle/>
          <a:p>
            <a:r>
              <a:rPr lang="en-US" altLang="zh-CN" sz="2800" dirty="0" smtClean="0">
                <a:solidFill>
                  <a:srgbClr val="FF0000"/>
                </a:solidFill>
              </a:rPr>
              <a:t>Asymmetry VS energy / emission angle</a:t>
            </a:r>
            <a:endParaRPr lang="zh-CN" altLang="en-US" sz="2800" dirty="0">
              <a:solidFill>
                <a:srgbClr val="FF0000"/>
              </a:solidFill>
            </a:endParaRPr>
          </a:p>
        </p:txBody>
      </p:sp>
      <p:sp>
        <p:nvSpPr>
          <p:cNvPr id="1048686" name="文本框 3"/>
          <p:cNvSpPr txBox="1">
            <a:spLocks noRot="1" noChangeAspect="1" noMove="1" noResize="1" noEditPoints="1" noAdjustHandles="1" noChangeArrowheads="1" noChangeShapeType="1" noTextEdit="1"/>
          </p:cNvSpPr>
          <p:nvPr/>
        </p:nvSpPr>
        <p:spPr>
          <a:xfrm>
            <a:off x="379825" y="2594218"/>
            <a:ext cx="4941475" cy="921984"/>
          </a:xfrm>
          <a:prstGeom prst="rect">
            <a:avLst/>
          </a:prstGeom>
          <a:blipFill rotWithShape="0">
            <a:blip r:embed="rId4"/>
            <a:stretch>
              <a:fillRect/>
            </a:stretch>
          </a:blipFill>
        </p:spPr>
        <p:txBody>
          <a:bodyPr/>
          <a:lstStyle/>
          <a:p>
            <a:r>
              <a:rPr lang="zh-CN" altLang="en-US">
                <a:noFill/>
              </a:rPr>
              <a:t> </a:t>
            </a:r>
          </a:p>
        </p:txBody>
      </p:sp>
      <p:sp>
        <p:nvSpPr>
          <p:cNvPr id="1048687" name="文本框 4"/>
          <p:cNvSpPr txBox="1"/>
          <p:nvPr/>
        </p:nvSpPr>
        <p:spPr>
          <a:xfrm>
            <a:off x="127000" y="1638320"/>
            <a:ext cx="4216400" cy="584775"/>
          </a:xfrm>
          <a:prstGeom prst="rect">
            <a:avLst/>
          </a:prstGeom>
          <a:noFill/>
        </p:spPr>
        <p:txBody>
          <a:bodyPr wrap="square" rtlCol="0">
            <a:spAutoFit/>
          </a:bodyPr>
          <a:lstStyle/>
          <a:p>
            <a:r>
              <a:rPr lang="en-US" altLang="zh-CN" sz="3200" dirty="0" smtClean="0"/>
              <a:t>Michel distribution:</a:t>
            </a:r>
            <a:endParaRPr lang="zh-CN" altLang="en-US" sz="3200" dirty="0"/>
          </a:p>
        </p:txBody>
      </p:sp>
      <p:sp>
        <p:nvSpPr>
          <p:cNvPr id="1048688" name="文本框 8"/>
          <p:cNvSpPr txBox="1">
            <a:spLocks noRot="1" noChangeAspect="1" noMove="1" noResize="1" noEditPoints="1" noAdjustHandles="1" noChangeArrowheads="1" noChangeShapeType="1" noTextEdit="1"/>
          </p:cNvSpPr>
          <p:nvPr/>
        </p:nvSpPr>
        <p:spPr>
          <a:xfrm>
            <a:off x="976725" y="3926550"/>
            <a:ext cx="4941475" cy="968022"/>
          </a:xfrm>
          <a:prstGeom prst="rect">
            <a:avLst/>
          </a:prstGeom>
          <a:blipFill rotWithShape="0">
            <a:blip r:embed="rId5"/>
            <a:stretch>
              <a:fillRect/>
            </a:stretch>
          </a:blipFill>
        </p:spPr>
        <p:txBody>
          <a:bodyPr/>
          <a:lstStyle/>
          <a:p>
            <a:r>
              <a:rPr lang="zh-CN" altLang="en-US">
                <a:noFill/>
              </a:rPr>
              <a:t> </a:t>
            </a:r>
          </a:p>
        </p:txBody>
      </p:sp>
      <p:cxnSp>
        <p:nvCxnSpPr>
          <p:cNvPr id="3145729" name="直接连接符 7"/>
          <p:cNvCxnSpPr>
            <a:cxnSpLocks/>
          </p:cNvCxnSpPr>
          <p:nvPr/>
        </p:nvCxnSpPr>
        <p:spPr>
          <a:xfrm>
            <a:off x="8917561" y="1551518"/>
            <a:ext cx="660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8689" name="文本框 10"/>
          <p:cNvSpPr txBox="1"/>
          <p:nvPr/>
        </p:nvSpPr>
        <p:spPr>
          <a:xfrm>
            <a:off x="9513380" y="957406"/>
            <a:ext cx="3224720" cy="400110"/>
          </a:xfrm>
          <a:prstGeom prst="rect">
            <a:avLst/>
          </a:prstGeom>
          <a:noFill/>
        </p:spPr>
        <p:txBody>
          <a:bodyPr wrap="square" rtlCol="0">
            <a:spAutoFit/>
          </a:bodyPr>
          <a:lstStyle/>
          <a:p>
            <a:r>
              <a:rPr lang="en-US" altLang="zh-CN" sz="2000" dirty="0" smtClean="0"/>
              <a:t>E (MeV) Asymmetry</a:t>
            </a:r>
            <a:endParaRPr lang="zh-CN" altLang="en-US" sz="2000" dirty="0"/>
          </a:p>
        </p:txBody>
      </p:sp>
      <p:sp>
        <p:nvSpPr>
          <p:cNvPr id="1048690" name="文本框 11"/>
          <p:cNvSpPr txBox="1"/>
          <p:nvPr/>
        </p:nvSpPr>
        <p:spPr>
          <a:xfrm>
            <a:off x="9602280" y="1335122"/>
            <a:ext cx="3046920" cy="1869440"/>
          </a:xfrm>
          <a:prstGeom prst="rect">
            <a:avLst/>
          </a:prstGeom>
          <a:noFill/>
        </p:spPr>
        <p:txBody>
          <a:bodyPr wrap="square" rtlCol="0">
            <a:spAutoFit/>
          </a:bodyPr>
          <a:lstStyle/>
          <a:p>
            <a:r>
              <a:rPr lang="en-US" altLang="zh-CN" sz="2400" dirty="0" smtClean="0"/>
              <a:t>52.3          1</a:t>
            </a:r>
          </a:p>
          <a:p>
            <a:r>
              <a:rPr lang="en-US" altLang="zh-CN" sz="2400" dirty="0" smtClean="0"/>
              <a:t>36          0.232 </a:t>
            </a:r>
          </a:p>
          <a:p>
            <a:r>
              <a:rPr lang="en-US" altLang="zh-CN" sz="2400" dirty="0" smtClean="0"/>
              <a:t>26.2          0</a:t>
            </a:r>
          </a:p>
          <a:p>
            <a:r>
              <a:rPr lang="en-US" altLang="zh-CN" sz="2400" dirty="0" smtClean="0"/>
              <a:t>0            -0.33</a:t>
            </a:r>
          </a:p>
          <a:p>
            <a:endParaRPr lang="zh-CN" altLang="en-US" sz="2400" dirty="0"/>
          </a:p>
        </p:txBody>
      </p:sp>
      <p:cxnSp>
        <p:nvCxnSpPr>
          <p:cNvPr id="3145730" name="直接连接符 16"/>
          <p:cNvCxnSpPr>
            <a:cxnSpLocks/>
          </p:cNvCxnSpPr>
          <p:nvPr/>
        </p:nvCxnSpPr>
        <p:spPr>
          <a:xfrm>
            <a:off x="8904861" y="1919818"/>
            <a:ext cx="660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45731" name="直接连接符 18"/>
          <p:cNvCxnSpPr>
            <a:cxnSpLocks/>
          </p:cNvCxnSpPr>
          <p:nvPr/>
        </p:nvCxnSpPr>
        <p:spPr>
          <a:xfrm>
            <a:off x="8941880" y="2276013"/>
            <a:ext cx="660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45732" name="直接连接符 19"/>
          <p:cNvCxnSpPr>
            <a:cxnSpLocks/>
          </p:cNvCxnSpPr>
          <p:nvPr/>
        </p:nvCxnSpPr>
        <p:spPr>
          <a:xfrm>
            <a:off x="8954580" y="2657718"/>
            <a:ext cx="6604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048691" name="文本框 13"/>
          <p:cNvSpPr txBox="1"/>
          <p:nvPr/>
        </p:nvSpPr>
        <p:spPr>
          <a:xfrm>
            <a:off x="695325" y="5451331"/>
            <a:ext cx="10414000" cy="1077218"/>
          </a:xfrm>
          <a:prstGeom prst="rect">
            <a:avLst/>
          </a:prstGeom>
          <a:noFill/>
        </p:spPr>
        <p:txBody>
          <a:bodyPr wrap="square" rtlCol="0">
            <a:spAutoFit/>
          </a:bodyPr>
          <a:lstStyle/>
          <a:p>
            <a:pPr algn="just"/>
            <a:r>
              <a:rPr lang="en-US" altLang="zh-CN" sz="3200" dirty="0" smtClean="0">
                <a:latin typeface="Comic Sans MS" panose="030F0702030302020204" pitchFamily="66" charset="0"/>
              </a:rPr>
              <a:t>High energy positrons take high asymmetry;</a:t>
            </a:r>
          </a:p>
          <a:p>
            <a:r>
              <a:rPr lang="en-US" altLang="zh-CN" sz="3200" dirty="0" smtClean="0">
                <a:latin typeface="Comic Sans MS" panose="030F0702030302020204" pitchFamily="66" charset="0"/>
              </a:rPr>
              <a:t>Positrons emit along the spin preferentially.</a:t>
            </a:r>
            <a:endParaRPr lang="zh-CN" altLang="en-US" sz="3200" dirty="0">
              <a:latin typeface="Comic Sans MS" panose="030F0702030302020204" pitchFamily="66" charset="0"/>
            </a:endParaRPr>
          </a:p>
        </p:txBody>
      </p:sp>
      <p:cxnSp>
        <p:nvCxnSpPr>
          <p:cNvPr id="3145733" name="直接箭头连接符 21"/>
          <p:cNvCxnSpPr>
            <a:cxnSpLocks/>
          </p:cNvCxnSpPr>
          <p:nvPr/>
        </p:nvCxnSpPr>
        <p:spPr>
          <a:xfrm>
            <a:off x="7320756" y="3309040"/>
            <a:ext cx="625476" cy="899"/>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048692" name="文本框 23"/>
          <p:cNvSpPr txBox="1"/>
          <p:nvPr/>
        </p:nvSpPr>
        <p:spPr>
          <a:xfrm>
            <a:off x="7308056" y="3306756"/>
            <a:ext cx="1596805" cy="461665"/>
          </a:xfrm>
          <a:prstGeom prst="rect">
            <a:avLst/>
          </a:prstGeom>
          <a:noFill/>
        </p:spPr>
        <p:txBody>
          <a:bodyPr wrap="square" rtlCol="0">
            <a:spAutoFit/>
          </a:bodyPr>
          <a:lstStyle/>
          <a:p>
            <a:r>
              <a:rPr lang="en-US" altLang="zh-CN" sz="2400" dirty="0" smtClean="0"/>
              <a:t>Spin</a:t>
            </a:r>
            <a:endParaRPr lang="zh-CN" altLang="en-US" sz="2400" dirty="0"/>
          </a:p>
        </p:txBody>
      </p:sp>
      <p:sp>
        <p:nvSpPr>
          <p:cNvPr id="1048693" name="文本框 22"/>
          <p:cNvSpPr txBox="1"/>
          <p:nvPr/>
        </p:nvSpPr>
        <p:spPr>
          <a:xfrm>
            <a:off x="695325" y="-25464"/>
            <a:ext cx="11061700" cy="769441"/>
          </a:xfrm>
          <a:prstGeom prst="rect">
            <a:avLst/>
          </a:prstGeom>
          <a:noFill/>
        </p:spPr>
        <p:txBody>
          <a:bodyPr wrap="square" rtlCol="0">
            <a:spAutoFit/>
          </a:bodyPr>
          <a:lstStyle/>
          <a:p>
            <a:r>
              <a:rPr lang="en-US" altLang="zh-CN" sz="4400" b="1" dirty="0" smtClean="0"/>
              <a:t>1 </a:t>
            </a:r>
            <a:r>
              <a:rPr lang="en-US" altLang="zh-CN" sz="4400" b="1" dirty="0" smtClean="0">
                <a:latin typeface="Times New Roman" panose="02020603050405020304" pitchFamily="18" charset="0"/>
                <a:cs typeface="Times New Roman" panose="02020603050405020304" pitchFamily="18" charset="0"/>
              </a:rPr>
              <a:t>Physical </a:t>
            </a:r>
            <a:r>
              <a:rPr lang="en-US" altLang="zh-CN" sz="4400" b="1" dirty="0">
                <a:latin typeface="Times New Roman" panose="02020603050405020304" pitchFamily="18" charset="0"/>
                <a:cs typeface="Times New Roman" panose="02020603050405020304" pitchFamily="18" charset="0"/>
              </a:rPr>
              <a:t>basics of </a:t>
            </a:r>
            <a:r>
              <a:rPr lang="en-US" altLang="zh-CN" sz="4400" b="1" dirty="0" smtClean="0">
                <a:latin typeface="Times New Roman" panose="02020603050405020304" pitchFamily="18" charset="0"/>
                <a:cs typeface="Times New Roman" panose="02020603050405020304" pitchFamily="18" charset="0"/>
              </a:rPr>
              <a:t>the </a:t>
            </a:r>
            <a:r>
              <a:rPr lang="en-US" altLang="zh-CN" sz="4400" b="1" dirty="0" err="1" smtClean="0">
                <a:latin typeface="Times New Roman" panose="02020603050405020304" pitchFamily="18" charset="0"/>
                <a:cs typeface="Times New Roman" panose="02020603050405020304" pitchFamily="18" charset="0"/>
              </a:rPr>
              <a:t>muSR</a:t>
            </a:r>
            <a:r>
              <a:rPr lang="en-US" altLang="zh-CN" sz="4400" b="1" dirty="0" smtClean="0">
                <a:latin typeface="Times New Roman" panose="02020603050405020304" pitchFamily="18" charset="0"/>
                <a:cs typeface="Times New Roman" panose="02020603050405020304" pitchFamily="18" charset="0"/>
              </a:rPr>
              <a:t> spectrometer</a:t>
            </a:r>
            <a:r>
              <a:rPr lang="en-US" altLang="zh-CN" sz="4400" b="1" dirty="0" smtClean="0"/>
              <a:t> </a:t>
            </a:r>
            <a:endParaRPr lang="zh-CN" altLang="en-US"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86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86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457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4868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4869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457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457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457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9717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4869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457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1048691"/>
                                        </p:tgtEl>
                                        <p:attrNameLst>
                                          <p:attrName>style.visibility</p:attrName>
                                        </p:attrNameLst>
                                      </p:cBhvr>
                                      <p:to>
                                        <p:strVal val="visible"/>
                                      </p:to>
                                    </p:set>
                                    <p:animEffect transition="in" filter="wipe(down)">
                                      <p:cBhvr>
                                        <p:cTn id="35" dur="580">
                                          <p:stCondLst>
                                            <p:cond delay="0"/>
                                          </p:stCondLst>
                                        </p:cTn>
                                        <p:tgtEl>
                                          <p:spTgt spid="1048691"/>
                                        </p:tgtEl>
                                      </p:cBhvr>
                                    </p:animEffect>
                                    <p:anim calcmode="lin" valueType="num">
                                      <p:cBhvr>
                                        <p:cTn id="36" dur="1822" tmFilter="0,0; 0.14,0.36; 0.43,0.73; 0.71,0.91; 1.0,1.0">
                                          <p:stCondLst>
                                            <p:cond delay="0"/>
                                          </p:stCondLst>
                                        </p:cTn>
                                        <p:tgtEl>
                                          <p:spTgt spid="1048691"/>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48691"/>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48691"/>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48691"/>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48691"/>
                                        </p:tgtEl>
                                        <p:attrNameLst>
                                          <p:attrName>ppt_y</p:attrName>
                                        </p:attrNameLst>
                                      </p:cBhvr>
                                      <p:tavLst>
                                        <p:tav tm="0" fmla="#ppt_y-sin(pi*$)/81">
                                          <p:val>
                                            <p:fltVal val="0"/>
                                          </p:val>
                                        </p:tav>
                                        <p:tav tm="100000">
                                          <p:val>
                                            <p:fltVal val="1"/>
                                          </p:val>
                                        </p:tav>
                                      </p:tavLst>
                                    </p:anim>
                                    <p:animScale>
                                      <p:cBhvr>
                                        <p:cTn id="41" dur="26">
                                          <p:stCondLst>
                                            <p:cond delay="650"/>
                                          </p:stCondLst>
                                        </p:cTn>
                                        <p:tgtEl>
                                          <p:spTgt spid="1048691"/>
                                        </p:tgtEl>
                                      </p:cBhvr>
                                      <p:to x="100000" y="60000"/>
                                    </p:animScale>
                                    <p:animScale>
                                      <p:cBhvr>
                                        <p:cTn id="42" dur="166" decel="50000">
                                          <p:stCondLst>
                                            <p:cond delay="676"/>
                                          </p:stCondLst>
                                        </p:cTn>
                                        <p:tgtEl>
                                          <p:spTgt spid="1048691"/>
                                        </p:tgtEl>
                                      </p:cBhvr>
                                      <p:to x="100000" y="100000"/>
                                    </p:animScale>
                                    <p:animScale>
                                      <p:cBhvr>
                                        <p:cTn id="43" dur="26">
                                          <p:stCondLst>
                                            <p:cond delay="1312"/>
                                          </p:stCondLst>
                                        </p:cTn>
                                        <p:tgtEl>
                                          <p:spTgt spid="1048691"/>
                                        </p:tgtEl>
                                      </p:cBhvr>
                                      <p:to x="100000" y="80000"/>
                                    </p:animScale>
                                    <p:animScale>
                                      <p:cBhvr>
                                        <p:cTn id="44" dur="166" decel="50000">
                                          <p:stCondLst>
                                            <p:cond delay="1338"/>
                                          </p:stCondLst>
                                        </p:cTn>
                                        <p:tgtEl>
                                          <p:spTgt spid="1048691"/>
                                        </p:tgtEl>
                                      </p:cBhvr>
                                      <p:to x="100000" y="100000"/>
                                    </p:animScale>
                                    <p:animScale>
                                      <p:cBhvr>
                                        <p:cTn id="45" dur="26">
                                          <p:stCondLst>
                                            <p:cond delay="1642"/>
                                          </p:stCondLst>
                                        </p:cTn>
                                        <p:tgtEl>
                                          <p:spTgt spid="1048691"/>
                                        </p:tgtEl>
                                      </p:cBhvr>
                                      <p:to x="100000" y="90000"/>
                                    </p:animScale>
                                    <p:animScale>
                                      <p:cBhvr>
                                        <p:cTn id="46" dur="166" decel="50000">
                                          <p:stCondLst>
                                            <p:cond delay="1668"/>
                                          </p:stCondLst>
                                        </p:cTn>
                                        <p:tgtEl>
                                          <p:spTgt spid="1048691"/>
                                        </p:tgtEl>
                                      </p:cBhvr>
                                      <p:to x="100000" y="100000"/>
                                    </p:animScale>
                                    <p:animScale>
                                      <p:cBhvr>
                                        <p:cTn id="47" dur="26">
                                          <p:stCondLst>
                                            <p:cond delay="1808"/>
                                          </p:stCondLst>
                                        </p:cTn>
                                        <p:tgtEl>
                                          <p:spTgt spid="1048691"/>
                                        </p:tgtEl>
                                      </p:cBhvr>
                                      <p:to x="100000" y="95000"/>
                                    </p:animScale>
                                    <p:animScale>
                                      <p:cBhvr>
                                        <p:cTn id="48" dur="166" decel="50000">
                                          <p:stCondLst>
                                            <p:cond delay="1834"/>
                                          </p:stCondLst>
                                        </p:cTn>
                                        <p:tgtEl>
                                          <p:spTgt spid="104869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86" grpId="0" animBg="1"/>
      <p:bldP spid="1048688" grpId="0" animBg="1"/>
      <p:bldP spid="1048689" grpId="0"/>
      <p:bldP spid="1048690" grpId="0"/>
      <p:bldP spid="1048691" grpId="0"/>
      <p:bldP spid="104869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5" name="灯片编号占位符 14"/>
          <p:cNvSpPr>
            <a:spLocks noGrp="1"/>
          </p:cNvSpPr>
          <p:nvPr>
            <p:ph type="sldNum" sz="quarter" idx="12"/>
          </p:nvPr>
        </p:nvSpPr>
        <p:spPr/>
        <p:txBody>
          <a:bodyPr/>
          <a:lstStyle/>
          <a:p>
            <a:fld id="{51D91E7F-84B6-4064-9D4E-CC7D244BCA04}" type="slidenum">
              <a:rPr lang="zh-CN" altLang="en-US" smtClean="0"/>
              <a:t>40</a:t>
            </a:fld>
            <a:endParaRPr lang="zh-CN" altLang="en-US" dirty="0"/>
          </a:p>
        </p:txBody>
      </p:sp>
      <p:sp>
        <p:nvSpPr>
          <p:cNvPr id="1048903" name="文本框 11"/>
          <p:cNvSpPr txBox="1"/>
          <p:nvPr/>
        </p:nvSpPr>
        <p:spPr>
          <a:xfrm>
            <a:off x="695324" y="-25464"/>
            <a:ext cx="11687176" cy="646331"/>
          </a:xfrm>
          <a:prstGeom prst="rect">
            <a:avLst/>
          </a:prstGeom>
          <a:noFill/>
        </p:spPr>
        <p:txBody>
          <a:bodyPr wrap="square" rtlCol="0">
            <a:spAutoFit/>
          </a:bodyPr>
          <a:lstStyle/>
          <a:p>
            <a:pPr algn="just"/>
            <a:r>
              <a:rPr lang="en-US" altLang="zh-CN" sz="3600" b="1" dirty="0" smtClean="0"/>
              <a:t>Appendix</a:t>
            </a:r>
            <a:endParaRPr lang="zh-CN" altLang="en-US" sz="3600" b="1"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0" y="746760"/>
            <a:ext cx="4800600" cy="523220"/>
          </a:xfrm>
          <a:prstGeom prst="rect">
            <a:avLst/>
          </a:prstGeom>
          <a:noFill/>
        </p:spPr>
        <p:txBody>
          <a:bodyPr wrap="square" rtlCol="0">
            <a:spAutoFit/>
          </a:bodyPr>
          <a:lstStyle/>
          <a:p>
            <a:r>
              <a:rPr lang="en-US" altLang="zh-CN" sz="2800" dirty="0" err="1" smtClean="0">
                <a:solidFill>
                  <a:srgbClr val="FF0000"/>
                </a:solidFill>
              </a:rPr>
              <a:t>SiPM</a:t>
            </a:r>
            <a:r>
              <a:rPr lang="en-US" altLang="zh-CN" sz="2800" dirty="0" smtClean="0">
                <a:solidFill>
                  <a:srgbClr val="FF0000"/>
                </a:solidFill>
              </a:rPr>
              <a:t> signal shortening:</a:t>
            </a:r>
            <a:endParaRPr lang="zh-CN" altLang="en-US" sz="2800" dirty="0">
              <a:solidFill>
                <a:srgbClr val="FF0000"/>
              </a:solidFill>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41502"/>
            <a:ext cx="5676900" cy="3543300"/>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5990" y="1741502"/>
            <a:ext cx="5676900" cy="3543300"/>
          </a:xfrm>
          <a:prstGeom prst="rect">
            <a:avLst/>
          </a:prstGeom>
        </p:spPr>
      </p:pic>
      <p:sp>
        <p:nvSpPr>
          <p:cNvPr id="9" name="文本框 8"/>
          <p:cNvSpPr txBox="1"/>
          <p:nvPr/>
        </p:nvSpPr>
        <p:spPr>
          <a:xfrm>
            <a:off x="1553660" y="2951544"/>
            <a:ext cx="3246940" cy="400110"/>
          </a:xfrm>
          <a:prstGeom prst="rect">
            <a:avLst/>
          </a:prstGeom>
          <a:noFill/>
        </p:spPr>
        <p:txBody>
          <a:bodyPr wrap="square" rtlCol="0">
            <a:spAutoFit/>
          </a:bodyPr>
          <a:lstStyle/>
          <a:p>
            <a:r>
              <a:rPr lang="en-US" altLang="zh-CN" sz="2000" b="1" dirty="0" smtClean="0"/>
              <a:t>Fall time = 170 ns</a:t>
            </a:r>
            <a:endParaRPr lang="zh-CN" altLang="en-US" sz="2000" b="1" dirty="0"/>
          </a:p>
        </p:txBody>
      </p:sp>
      <p:sp>
        <p:nvSpPr>
          <p:cNvPr id="12" name="文本框 11"/>
          <p:cNvSpPr txBox="1"/>
          <p:nvPr/>
        </p:nvSpPr>
        <p:spPr>
          <a:xfrm>
            <a:off x="7435528" y="3151599"/>
            <a:ext cx="3246940" cy="400110"/>
          </a:xfrm>
          <a:prstGeom prst="rect">
            <a:avLst/>
          </a:prstGeom>
          <a:noFill/>
        </p:spPr>
        <p:txBody>
          <a:bodyPr wrap="square" rtlCol="0">
            <a:spAutoFit/>
          </a:bodyPr>
          <a:lstStyle/>
          <a:p>
            <a:r>
              <a:rPr lang="en-US" altLang="zh-CN" sz="2000" b="1" dirty="0" smtClean="0"/>
              <a:t>Fall time = 15 ns</a:t>
            </a:r>
            <a:endParaRPr lang="zh-CN" altLang="en-US" sz="2000" b="1" dirty="0"/>
          </a:p>
        </p:txBody>
      </p:sp>
      <p:sp>
        <p:nvSpPr>
          <p:cNvPr id="10" name="右箭头 9"/>
          <p:cNvSpPr/>
          <p:nvPr/>
        </p:nvSpPr>
        <p:spPr>
          <a:xfrm>
            <a:off x="4685565" y="2927847"/>
            <a:ext cx="1841531" cy="5853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337055" y="2731172"/>
            <a:ext cx="3357870" cy="369332"/>
          </a:xfrm>
          <a:prstGeom prst="rect">
            <a:avLst/>
          </a:prstGeom>
          <a:noFill/>
        </p:spPr>
        <p:txBody>
          <a:bodyPr wrap="square" rtlCol="0">
            <a:spAutoFit/>
          </a:bodyPr>
          <a:lstStyle/>
          <a:p>
            <a:r>
              <a:rPr lang="en-US" altLang="zh-CN" b="1" dirty="0" smtClean="0">
                <a:solidFill>
                  <a:srgbClr val="FF0000"/>
                </a:solidFill>
              </a:rPr>
              <a:t>With Pole-Zero circuit</a:t>
            </a:r>
            <a:endParaRPr lang="zh-CN" altLang="en-US" b="1" dirty="0">
              <a:solidFill>
                <a:srgbClr val="FF0000"/>
              </a:solidFill>
            </a:endParaRPr>
          </a:p>
        </p:txBody>
      </p:sp>
    </p:spTree>
    <p:extLst>
      <p:ext uri="{BB962C8B-B14F-4D97-AF65-F5344CB8AC3E}">
        <p14:creationId xmlns:p14="http://schemas.microsoft.com/office/powerpoint/2010/main" val="291267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5" name="灯片编号占位符 14"/>
          <p:cNvSpPr>
            <a:spLocks noGrp="1"/>
          </p:cNvSpPr>
          <p:nvPr>
            <p:ph type="sldNum" sz="quarter" idx="12"/>
          </p:nvPr>
        </p:nvSpPr>
        <p:spPr/>
        <p:txBody>
          <a:bodyPr/>
          <a:lstStyle/>
          <a:p>
            <a:fld id="{51D91E7F-84B6-4064-9D4E-CC7D244BCA04}" type="slidenum">
              <a:rPr lang="zh-CN" altLang="en-US" smtClean="0"/>
              <a:t>41</a:t>
            </a:fld>
            <a:endParaRPr lang="zh-CN" altLang="en-US" dirty="0"/>
          </a:p>
        </p:txBody>
      </p:sp>
      <p:sp>
        <p:nvSpPr>
          <p:cNvPr id="1048903" name="文本框 11"/>
          <p:cNvSpPr txBox="1"/>
          <p:nvPr/>
        </p:nvSpPr>
        <p:spPr>
          <a:xfrm>
            <a:off x="695324" y="-25464"/>
            <a:ext cx="11687176" cy="646331"/>
          </a:xfrm>
          <a:prstGeom prst="rect">
            <a:avLst/>
          </a:prstGeom>
          <a:noFill/>
        </p:spPr>
        <p:txBody>
          <a:bodyPr wrap="square" rtlCol="0">
            <a:spAutoFit/>
          </a:bodyPr>
          <a:lstStyle/>
          <a:p>
            <a:pPr algn="just"/>
            <a:r>
              <a:rPr lang="en-US" altLang="zh-CN" sz="3600" b="1" dirty="0" smtClean="0"/>
              <a:t>Appendix</a:t>
            </a:r>
            <a:endParaRPr lang="zh-CN" altLang="en-US" sz="3600" b="1"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0" y="746760"/>
            <a:ext cx="4800600" cy="523220"/>
          </a:xfrm>
          <a:prstGeom prst="rect">
            <a:avLst/>
          </a:prstGeom>
          <a:noFill/>
        </p:spPr>
        <p:txBody>
          <a:bodyPr wrap="square" rtlCol="0">
            <a:spAutoFit/>
          </a:bodyPr>
          <a:lstStyle/>
          <a:p>
            <a:r>
              <a:rPr lang="en-US" altLang="zh-CN" sz="2800" dirty="0" smtClean="0">
                <a:solidFill>
                  <a:srgbClr val="FF0000"/>
                </a:solidFill>
              </a:rPr>
              <a:t>Recovery of </a:t>
            </a:r>
            <a:r>
              <a:rPr lang="en-US" altLang="zh-CN" sz="2800" dirty="0" err="1" smtClean="0">
                <a:solidFill>
                  <a:srgbClr val="FF0000"/>
                </a:solidFill>
              </a:rPr>
              <a:t>SiPM</a:t>
            </a:r>
            <a:r>
              <a:rPr lang="en-US" altLang="zh-CN" sz="2800" dirty="0" smtClean="0">
                <a:solidFill>
                  <a:srgbClr val="FF0000"/>
                </a:solidFill>
              </a:rPr>
              <a:t>:</a:t>
            </a:r>
            <a:endParaRPr lang="zh-CN" altLang="en-US" sz="2800" dirty="0">
              <a:solidFill>
                <a:srgbClr val="FF0000"/>
              </a:solidFill>
            </a:endParaRPr>
          </a:p>
        </p:txBody>
      </p:sp>
      <p:sp>
        <p:nvSpPr>
          <p:cNvPr id="3" name="文本框 2"/>
          <p:cNvSpPr txBox="1"/>
          <p:nvPr/>
        </p:nvSpPr>
        <p:spPr>
          <a:xfrm>
            <a:off x="198120" y="1269980"/>
            <a:ext cx="13030200" cy="830997"/>
          </a:xfrm>
          <a:prstGeom prst="rect">
            <a:avLst/>
          </a:prstGeom>
          <a:noFill/>
        </p:spPr>
        <p:txBody>
          <a:bodyPr wrap="square" rtlCol="0">
            <a:spAutoFit/>
          </a:bodyPr>
          <a:lstStyle/>
          <a:p>
            <a:r>
              <a:rPr lang="en-US" altLang="zh-CN" sz="2400" dirty="0" smtClean="0"/>
              <a:t>The recovery time depends on the model we use.</a:t>
            </a:r>
          </a:p>
          <a:p>
            <a:r>
              <a:rPr lang="en-US" altLang="zh-CN" sz="2400" dirty="0" smtClean="0"/>
              <a:t>S10362-11-100U: 46 ns, S10352-11-050U: 11 ns, S10362-11-025U: 3.5 ns</a:t>
            </a:r>
            <a:endParaRPr lang="zh-CN" altLang="en-US" sz="2400" dirty="0"/>
          </a:p>
        </p:txBody>
      </p:sp>
      <p:sp>
        <p:nvSpPr>
          <p:cNvPr id="2" name="文本框 1"/>
          <p:cNvSpPr txBox="1"/>
          <p:nvPr/>
        </p:nvSpPr>
        <p:spPr>
          <a:xfrm>
            <a:off x="0" y="2273036"/>
            <a:ext cx="12013324" cy="707886"/>
          </a:xfrm>
          <a:prstGeom prst="rect">
            <a:avLst/>
          </a:prstGeom>
          <a:noFill/>
        </p:spPr>
        <p:txBody>
          <a:bodyPr wrap="square" rtlCol="0">
            <a:spAutoFit/>
          </a:bodyPr>
          <a:lstStyle/>
          <a:p>
            <a:r>
              <a:rPr lang="en-US" altLang="zh-CN" sz="2000" i="1" dirty="0"/>
              <a:t>Proceedings of the European Physical Society Conference on High Energy Physics (EPS-HEP2015). 22-29 July 2015</a:t>
            </a:r>
            <a:endParaRPr lang="zh-CN" altLang="en-US" sz="2000" i="1" dirty="0"/>
          </a:p>
        </p:txBody>
      </p:sp>
      <p:sp>
        <p:nvSpPr>
          <p:cNvPr id="4" name="文本框 3"/>
          <p:cNvSpPr txBox="1"/>
          <p:nvPr/>
        </p:nvSpPr>
        <p:spPr>
          <a:xfrm>
            <a:off x="0" y="3237544"/>
            <a:ext cx="11808372" cy="1938992"/>
          </a:xfrm>
          <a:prstGeom prst="rect">
            <a:avLst/>
          </a:prstGeom>
          <a:noFill/>
        </p:spPr>
        <p:txBody>
          <a:bodyPr wrap="square" rtlCol="0">
            <a:spAutoFit/>
          </a:bodyPr>
          <a:lstStyle/>
          <a:p>
            <a:r>
              <a:rPr lang="en-US" altLang="zh-CN" sz="2400" dirty="0" smtClean="0"/>
              <a:t>If(Photon number </a:t>
            </a:r>
            <a:r>
              <a:rPr lang="en-US" altLang="zh-CN" sz="2400" dirty="0" smtClean="0">
                <a:solidFill>
                  <a:srgbClr val="FF0000"/>
                </a:solidFill>
              </a:rPr>
              <a:t>==</a:t>
            </a:r>
            <a:r>
              <a:rPr lang="en-US" altLang="zh-CN" sz="2400" dirty="0" smtClean="0"/>
              <a:t> Cell number)</a:t>
            </a:r>
          </a:p>
          <a:p>
            <a:r>
              <a:rPr lang="en-US" altLang="zh-CN" sz="2400" dirty="0"/>
              <a:t>	</a:t>
            </a:r>
            <a:r>
              <a:rPr lang="en-US" altLang="zh-CN" sz="2400" dirty="0" smtClean="0"/>
              <a:t>All cells are fired;</a:t>
            </a:r>
          </a:p>
          <a:p>
            <a:r>
              <a:rPr lang="en-US" altLang="zh-CN" sz="2400" dirty="0"/>
              <a:t>	</a:t>
            </a:r>
            <a:r>
              <a:rPr lang="en-US" altLang="zh-CN" sz="2400" dirty="0" smtClean="0"/>
              <a:t>The effective recovery time = Single cell recovery time;</a:t>
            </a:r>
          </a:p>
          <a:p>
            <a:r>
              <a:rPr lang="en-US" altLang="zh-CN" sz="2400" dirty="0"/>
              <a:t>	</a:t>
            </a:r>
            <a:endParaRPr lang="en-US" altLang="zh-CN" sz="2400" dirty="0" smtClean="0"/>
          </a:p>
          <a:p>
            <a:r>
              <a:rPr lang="en-US" altLang="zh-CN" sz="2400" dirty="0" smtClean="0"/>
              <a:t> </a:t>
            </a:r>
            <a:endParaRPr lang="zh-CN" altLang="en-US" sz="2400" dirty="0"/>
          </a:p>
        </p:txBody>
      </p:sp>
      <p:sp>
        <p:nvSpPr>
          <p:cNvPr id="5" name="文本框 4"/>
          <p:cNvSpPr txBox="1"/>
          <p:nvPr/>
        </p:nvSpPr>
        <p:spPr>
          <a:xfrm>
            <a:off x="0" y="4776952"/>
            <a:ext cx="11808372" cy="1938992"/>
          </a:xfrm>
          <a:prstGeom prst="rect">
            <a:avLst/>
          </a:prstGeom>
          <a:noFill/>
        </p:spPr>
        <p:txBody>
          <a:bodyPr wrap="square" rtlCol="0">
            <a:spAutoFit/>
          </a:bodyPr>
          <a:lstStyle/>
          <a:p>
            <a:r>
              <a:rPr lang="en-US" altLang="zh-CN" sz="2400" dirty="0"/>
              <a:t>If(Photon number </a:t>
            </a:r>
            <a:r>
              <a:rPr lang="en-US" altLang="zh-CN" sz="2400" dirty="0">
                <a:solidFill>
                  <a:srgbClr val="FF0000"/>
                </a:solidFill>
              </a:rPr>
              <a:t>&lt;</a:t>
            </a:r>
            <a:r>
              <a:rPr lang="en-US" altLang="zh-CN" sz="2400" dirty="0"/>
              <a:t> Cell number) // S13360-3050CS has 3600 cells</a:t>
            </a:r>
          </a:p>
          <a:p>
            <a:r>
              <a:rPr lang="en-US" altLang="zh-CN" sz="2400" dirty="0"/>
              <a:t>	Few cells are fired;</a:t>
            </a:r>
          </a:p>
          <a:p>
            <a:r>
              <a:rPr lang="en-US" altLang="zh-CN" sz="2400" dirty="0"/>
              <a:t>	Remained cells can be fired by </a:t>
            </a:r>
            <a:r>
              <a:rPr lang="en-US" altLang="zh-CN" sz="2400" dirty="0" err="1"/>
              <a:t>sebquent</a:t>
            </a:r>
            <a:r>
              <a:rPr lang="en-US" altLang="zh-CN" sz="2400" dirty="0"/>
              <a:t> events;</a:t>
            </a:r>
          </a:p>
          <a:p>
            <a:r>
              <a:rPr lang="en-US" altLang="zh-CN" sz="2400" dirty="0"/>
              <a:t>	The effective recovery time &lt; Single cell recovery time;</a:t>
            </a:r>
          </a:p>
          <a:p>
            <a:endParaRPr lang="zh-CN" altLang="en-US" sz="2400" dirty="0"/>
          </a:p>
        </p:txBody>
      </p:sp>
    </p:spTree>
    <p:extLst>
      <p:ext uri="{BB962C8B-B14F-4D97-AF65-F5344CB8AC3E}">
        <p14:creationId xmlns:p14="http://schemas.microsoft.com/office/powerpoint/2010/main" val="327490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7" name="灯片编号占位符 14"/>
          <p:cNvSpPr>
            <a:spLocks noGrp="1"/>
          </p:cNvSpPr>
          <p:nvPr>
            <p:ph type="sldNum" sz="quarter" idx="12"/>
          </p:nvPr>
        </p:nvSpPr>
        <p:spPr/>
        <p:txBody>
          <a:bodyPr/>
          <a:lstStyle/>
          <a:p>
            <a:fld id="{51D91E7F-84B6-4064-9D4E-CC7D244BCA04}" type="slidenum">
              <a:rPr lang="zh-CN" altLang="en-US" smtClean="0"/>
              <a:t>5</a:t>
            </a:fld>
            <a:endParaRPr lang="zh-CN" altLang="en-US" dirty="0"/>
          </a:p>
        </p:txBody>
      </p:sp>
      <p:sp>
        <p:nvSpPr>
          <p:cNvPr id="1048698" name="文本框 15"/>
          <p:cNvSpPr txBox="1"/>
          <p:nvPr/>
        </p:nvSpPr>
        <p:spPr>
          <a:xfrm>
            <a:off x="695325" y="-25464"/>
            <a:ext cx="11061700" cy="769441"/>
          </a:xfrm>
          <a:prstGeom prst="rect">
            <a:avLst/>
          </a:prstGeom>
          <a:noFill/>
        </p:spPr>
        <p:txBody>
          <a:bodyPr wrap="square" rtlCol="0">
            <a:spAutoFit/>
          </a:bodyPr>
          <a:lstStyle/>
          <a:p>
            <a:r>
              <a:rPr lang="en-US" altLang="zh-CN" sz="4400" b="1" dirty="0" smtClean="0"/>
              <a:t>1 </a:t>
            </a:r>
            <a:r>
              <a:rPr lang="en-US" altLang="zh-CN" sz="4400" b="1" dirty="0" smtClean="0">
                <a:latin typeface="Times New Roman" panose="02020603050405020304" pitchFamily="18" charset="0"/>
                <a:cs typeface="Times New Roman" panose="02020603050405020304" pitchFamily="18" charset="0"/>
              </a:rPr>
              <a:t>Physical </a:t>
            </a:r>
            <a:r>
              <a:rPr lang="en-US" altLang="zh-CN" sz="4400" b="1" dirty="0">
                <a:latin typeface="Times New Roman" panose="02020603050405020304" pitchFamily="18" charset="0"/>
                <a:cs typeface="Times New Roman" panose="02020603050405020304" pitchFamily="18" charset="0"/>
              </a:rPr>
              <a:t>basics of </a:t>
            </a:r>
            <a:r>
              <a:rPr lang="en-US" altLang="zh-CN" sz="4400" b="1" dirty="0" smtClean="0">
                <a:latin typeface="Times New Roman" panose="02020603050405020304" pitchFamily="18" charset="0"/>
                <a:cs typeface="Times New Roman" panose="02020603050405020304" pitchFamily="18" charset="0"/>
              </a:rPr>
              <a:t>the </a:t>
            </a:r>
            <a:r>
              <a:rPr lang="en-US" altLang="zh-CN" sz="4400" b="1" dirty="0" err="1" smtClean="0">
                <a:latin typeface="Times New Roman" panose="02020603050405020304" pitchFamily="18" charset="0"/>
                <a:cs typeface="Times New Roman" panose="02020603050405020304" pitchFamily="18" charset="0"/>
              </a:rPr>
              <a:t>muSR</a:t>
            </a:r>
            <a:r>
              <a:rPr lang="en-US" altLang="zh-CN" sz="4400" b="1" dirty="0" smtClean="0">
                <a:latin typeface="Times New Roman" panose="02020603050405020304" pitchFamily="18" charset="0"/>
                <a:cs typeface="Times New Roman" panose="02020603050405020304" pitchFamily="18" charset="0"/>
              </a:rPr>
              <a:t> spectrometer</a:t>
            </a:r>
            <a:r>
              <a:rPr lang="en-US" altLang="zh-CN" sz="4400" b="1" dirty="0" smtClean="0"/>
              <a:t> </a:t>
            </a:r>
            <a:endParaRPr lang="zh-CN" altLang="en-US" sz="4400" b="1" dirty="0"/>
          </a:p>
        </p:txBody>
      </p:sp>
      <p:sp>
        <p:nvSpPr>
          <p:cNvPr id="1048699" name="文本框 17"/>
          <p:cNvSpPr txBox="1"/>
          <p:nvPr/>
        </p:nvSpPr>
        <p:spPr>
          <a:xfrm>
            <a:off x="0" y="743977"/>
            <a:ext cx="7518400" cy="523220"/>
          </a:xfrm>
          <a:prstGeom prst="rect">
            <a:avLst/>
          </a:prstGeom>
          <a:noFill/>
        </p:spPr>
        <p:txBody>
          <a:bodyPr wrap="square" rtlCol="0">
            <a:spAutoFit/>
          </a:bodyPr>
          <a:lstStyle/>
          <a:p>
            <a:r>
              <a:rPr lang="en-US" altLang="zh-CN" sz="2800" dirty="0" smtClean="0">
                <a:solidFill>
                  <a:srgbClr val="FF0000"/>
                </a:solidFill>
              </a:rPr>
              <a:t>Asymmetry VS energy / emission angle</a:t>
            </a:r>
            <a:endParaRPr lang="zh-CN" altLang="en-US" sz="2800" dirty="0">
              <a:solidFill>
                <a:srgbClr val="FF0000"/>
              </a:solidFill>
            </a:endParaRPr>
          </a:p>
        </p:txBody>
      </p:sp>
      <p:sp>
        <p:nvSpPr>
          <p:cNvPr id="1048700" name="文本框 8"/>
          <p:cNvSpPr txBox="1">
            <a:spLocks noRot="1" noChangeAspect="1" noMove="1" noResize="1" noEditPoints="1" noAdjustHandles="1" noChangeArrowheads="1" noChangeShapeType="1" noTextEdit="1"/>
          </p:cNvSpPr>
          <p:nvPr/>
        </p:nvSpPr>
        <p:spPr>
          <a:xfrm>
            <a:off x="0" y="5323851"/>
            <a:ext cx="5108643" cy="697627"/>
          </a:xfrm>
          <a:prstGeom prst="rect">
            <a:avLst/>
          </a:prstGeom>
          <a:blipFill rotWithShape="0">
            <a:blip r:embed="rId3"/>
            <a:stretch>
              <a:fillRect/>
            </a:stretch>
          </a:blipFill>
        </p:spPr>
        <p:txBody>
          <a:bodyPr/>
          <a:lstStyle/>
          <a:p>
            <a:r>
              <a:rPr lang="zh-CN" altLang="en-US">
                <a:noFill/>
              </a:rPr>
              <a:t> </a:t>
            </a:r>
          </a:p>
        </p:txBody>
      </p:sp>
      <p:sp>
        <p:nvSpPr>
          <p:cNvPr id="1048701" name="文本框 1"/>
          <p:cNvSpPr txBox="1"/>
          <p:nvPr/>
        </p:nvSpPr>
        <p:spPr>
          <a:xfrm>
            <a:off x="4994877" y="1251794"/>
            <a:ext cx="7126670" cy="1158240"/>
          </a:xfrm>
          <a:prstGeom prst="rect">
            <a:avLst/>
          </a:prstGeom>
          <a:noFill/>
        </p:spPr>
        <p:txBody>
          <a:bodyPr wrap="square" rtlCol="0">
            <a:spAutoFit/>
          </a:bodyPr>
          <a:lstStyle/>
          <a:p>
            <a:pPr algn="just"/>
            <a:r>
              <a:rPr lang="en-US" altLang="zh-CN" sz="2400" dirty="0" smtClean="0">
                <a:latin typeface="Comic Sans MS" panose="030F0702030302020204" pitchFamily="66" charset="0"/>
              </a:rPr>
              <a:t>If we put </a:t>
            </a:r>
            <a:r>
              <a:rPr lang="en-US" altLang="zh-CN" sz="2400" dirty="0" smtClean="0">
                <a:solidFill>
                  <a:srgbClr val="00B0F0"/>
                </a:solidFill>
                <a:latin typeface="Comic Sans MS" panose="030F0702030302020204" pitchFamily="66" charset="0"/>
              </a:rPr>
              <a:t>two detectors along the beam polarization </a:t>
            </a:r>
            <a:r>
              <a:rPr lang="en-US" altLang="zh-CN" sz="2400" dirty="0" smtClean="0">
                <a:latin typeface="Comic Sans MS" panose="030F0702030302020204" pitchFamily="66" charset="0"/>
              </a:rPr>
              <a:t>in two sides of the sample, we can get </a:t>
            </a:r>
            <a:r>
              <a:rPr lang="en-US" altLang="zh-CN" sz="2400" dirty="0" smtClean="0">
                <a:solidFill>
                  <a:srgbClr val="00B0F0"/>
                </a:solidFill>
                <a:latin typeface="Comic Sans MS" panose="030F0702030302020204" pitchFamily="66" charset="0"/>
              </a:rPr>
              <a:t>asymmetry = 1</a:t>
            </a:r>
            <a:r>
              <a:rPr lang="en-US" altLang="zh-CN" sz="2400" dirty="0" smtClean="0">
                <a:latin typeface="Comic Sans MS" panose="030F0702030302020204" pitchFamily="66" charset="0"/>
              </a:rPr>
              <a:t>.</a:t>
            </a:r>
            <a:endParaRPr lang="zh-CN" altLang="en-US" sz="2400" dirty="0">
              <a:latin typeface="Comic Sans MS" panose="030F0702030302020204" pitchFamily="66" charset="0"/>
            </a:endParaRPr>
          </a:p>
        </p:txBody>
      </p:sp>
      <p:sp>
        <p:nvSpPr>
          <p:cNvPr id="1048702" name="文本框 16"/>
          <p:cNvSpPr txBox="1"/>
          <p:nvPr/>
        </p:nvSpPr>
        <p:spPr>
          <a:xfrm>
            <a:off x="5062987" y="2643690"/>
            <a:ext cx="7058560" cy="1336040"/>
          </a:xfrm>
          <a:prstGeom prst="rect">
            <a:avLst/>
          </a:prstGeom>
          <a:noFill/>
        </p:spPr>
        <p:txBody>
          <a:bodyPr wrap="square" rtlCol="0">
            <a:spAutoFit/>
          </a:bodyPr>
          <a:lstStyle/>
          <a:p>
            <a:pPr algn="just"/>
            <a:r>
              <a:rPr lang="en-US" altLang="zh-CN" sz="2400" dirty="0" smtClean="0">
                <a:latin typeface="Comic Sans MS" panose="030F0702030302020204" pitchFamily="66" charset="0"/>
              </a:rPr>
              <a:t>If </a:t>
            </a:r>
            <a:r>
              <a:rPr lang="el-GR" altLang="zh-CN" sz="2400" dirty="0" smtClean="0">
                <a:latin typeface="Comic Sans MS" panose="030F0702030302020204" pitchFamily="66" charset="0"/>
                <a:cs typeface="Calibri" panose="020F0502020204030204" pitchFamily="34" charset="0"/>
              </a:rPr>
              <a:t>ϴ</a:t>
            </a:r>
            <a:r>
              <a:rPr lang="en-US" altLang="zh-CN" sz="2400" baseline="-25000" dirty="0" smtClean="0">
                <a:latin typeface="Comic Sans MS" panose="030F0702030302020204" pitchFamily="66" charset="0"/>
                <a:cs typeface="Calibri" panose="020F0502020204030204" pitchFamily="34" charset="0"/>
              </a:rPr>
              <a:t>1</a:t>
            </a:r>
            <a:r>
              <a:rPr lang="en-US" altLang="zh-CN" sz="2400" dirty="0" smtClean="0">
                <a:latin typeface="Comic Sans MS" panose="030F0702030302020204" pitchFamily="66" charset="0"/>
                <a:cs typeface="Calibri" panose="020F0502020204030204" pitchFamily="34" charset="0"/>
              </a:rPr>
              <a:t> is confirmed, we can get the highest asymmetry using very </a:t>
            </a:r>
            <a:r>
              <a:rPr lang="en-US" altLang="zh-CN" sz="2400" dirty="0" smtClean="0">
                <a:solidFill>
                  <a:srgbClr val="00B0F0"/>
                </a:solidFill>
                <a:latin typeface="Comic Sans MS" panose="030F0702030302020204" pitchFamily="66" charset="0"/>
                <a:cs typeface="Calibri" panose="020F0502020204030204" pitchFamily="34" charset="0"/>
              </a:rPr>
              <a:t>small detector</a:t>
            </a:r>
            <a:r>
              <a:rPr lang="en-US" altLang="zh-CN" sz="2400" dirty="0" smtClean="0">
                <a:latin typeface="Comic Sans MS" panose="030F0702030302020204" pitchFamily="66" charset="0"/>
                <a:cs typeface="Calibri" panose="020F0502020204030204" pitchFamily="34" charset="0"/>
              </a:rPr>
              <a:t>, meaning that </a:t>
            </a:r>
            <a:r>
              <a:rPr lang="el-GR" altLang="zh-CN" sz="2400" dirty="0" smtClean="0">
                <a:solidFill>
                  <a:srgbClr val="00B0F0"/>
                </a:solidFill>
                <a:latin typeface="Comic Sans MS" panose="030F0702030302020204" pitchFamily="66" charset="0"/>
                <a:cs typeface="Calibri" panose="020F0502020204030204" pitchFamily="34" charset="0"/>
              </a:rPr>
              <a:t>ϴ</a:t>
            </a:r>
            <a:r>
              <a:rPr lang="en-US" altLang="zh-CN" sz="2400" baseline="-25000" dirty="0" smtClean="0">
                <a:solidFill>
                  <a:srgbClr val="00B0F0"/>
                </a:solidFill>
                <a:latin typeface="Comic Sans MS" panose="030F0702030302020204" pitchFamily="66" charset="0"/>
                <a:cs typeface="Calibri" panose="020F0502020204030204" pitchFamily="34" charset="0"/>
              </a:rPr>
              <a:t>2</a:t>
            </a:r>
            <a:r>
              <a:rPr lang="en-US" altLang="zh-CN" sz="2400" dirty="0" smtClean="0">
                <a:solidFill>
                  <a:srgbClr val="00B0F0"/>
                </a:solidFill>
                <a:latin typeface="Comic Sans MS" panose="030F0702030302020204" pitchFamily="66" charset="0"/>
                <a:cs typeface="Calibri" panose="020F0502020204030204" pitchFamily="34" charset="0"/>
              </a:rPr>
              <a:t>≈</a:t>
            </a:r>
            <a:r>
              <a:rPr lang="el-GR" altLang="zh-CN" sz="2400" dirty="0" smtClean="0">
                <a:solidFill>
                  <a:srgbClr val="00B0F0"/>
                </a:solidFill>
                <a:latin typeface="Comic Sans MS" panose="030F0702030302020204" pitchFamily="66" charset="0"/>
                <a:cs typeface="Calibri" panose="020F0502020204030204" pitchFamily="34" charset="0"/>
              </a:rPr>
              <a:t>ϴ</a:t>
            </a:r>
            <a:r>
              <a:rPr lang="en-US" altLang="zh-CN" sz="2400" baseline="-25000" dirty="0" smtClean="0">
                <a:solidFill>
                  <a:srgbClr val="00B0F0"/>
                </a:solidFill>
                <a:latin typeface="Comic Sans MS" panose="030F0702030302020204" pitchFamily="66" charset="0"/>
                <a:cs typeface="Calibri" panose="020F0502020204030204" pitchFamily="34" charset="0"/>
              </a:rPr>
              <a:t>1</a:t>
            </a:r>
            <a:r>
              <a:rPr lang="en-US" altLang="zh-CN" sz="2400" dirty="0" smtClean="0">
                <a:latin typeface="Comic Sans MS" panose="030F0702030302020204" pitchFamily="66" charset="0"/>
                <a:cs typeface="Calibri" panose="020F0502020204030204" pitchFamily="34" charset="0"/>
              </a:rPr>
              <a:t>. </a:t>
            </a:r>
            <a:endParaRPr lang="zh-CN" altLang="en-US" sz="2400" dirty="0">
              <a:latin typeface="Comic Sans MS" panose="030F0702030302020204" pitchFamily="66" charset="0"/>
            </a:endParaRPr>
          </a:p>
        </p:txBody>
      </p:sp>
      <p:sp>
        <p:nvSpPr>
          <p:cNvPr id="1048703" name="文本框 3"/>
          <p:cNvSpPr txBox="1"/>
          <p:nvPr/>
        </p:nvSpPr>
        <p:spPr>
          <a:xfrm>
            <a:off x="5094588" y="4082486"/>
            <a:ext cx="6927247" cy="1513840"/>
          </a:xfrm>
          <a:prstGeom prst="rect">
            <a:avLst/>
          </a:prstGeom>
          <a:noFill/>
        </p:spPr>
        <p:txBody>
          <a:bodyPr wrap="square" rtlCol="0">
            <a:spAutoFit/>
          </a:bodyPr>
          <a:lstStyle/>
          <a:p>
            <a:pPr algn="just"/>
            <a:r>
              <a:rPr lang="en-US" altLang="zh-CN" sz="2400" dirty="0" smtClean="0">
                <a:latin typeface="Comic Sans MS" panose="030F0702030302020204" pitchFamily="66" charset="0"/>
              </a:rPr>
              <a:t>To get high asymmetry, the </a:t>
            </a:r>
            <a:r>
              <a:rPr lang="en-US" altLang="zh-CN" sz="2400" dirty="0" smtClean="0">
                <a:solidFill>
                  <a:srgbClr val="00B0F0"/>
                </a:solidFill>
                <a:latin typeface="Comic Sans MS" panose="030F0702030302020204" pitchFamily="66" charset="0"/>
              </a:rPr>
              <a:t>radius</a:t>
            </a:r>
            <a:r>
              <a:rPr lang="en-US" altLang="zh-CN" sz="2400" dirty="0" smtClean="0">
                <a:latin typeface="Comic Sans MS" panose="030F0702030302020204" pitchFamily="66" charset="0"/>
              </a:rPr>
              <a:t> of the detector ring should be </a:t>
            </a:r>
            <a:r>
              <a:rPr lang="en-US" altLang="zh-CN" sz="2400" dirty="0" smtClean="0">
                <a:solidFill>
                  <a:srgbClr val="00B0F0"/>
                </a:solidFill>
                <a:latin typeface="Comic Sans MS" panose="030F0702030302020204" pitchFamily="66" charset="0"/>
              </a:rPr>
              <a:t>small</a:t>
            </a:r>
            <a:r>
              <a:rPr lang="en-US" altLang="zh-CN" sz="2400" dirty="0" smtClean="0">
                <a:latin typeface="Comic Sans MS" panose="030F0702030302020204" pitchFamily="66" charset="0"/>
              </a:rPr>
              <a:t>, or the </a:t>
            </a:r>
            <a:r>
              <a:rPr lang="en-US" altLang="zh-CN" sz="2400" dirty="0" smtClean="0">
                <a:solidFill>
                  <a:srgbClr val="00B0F0"/>
                </a:solidFill>
                <a:latin typeface="Comic Sans MS" panose="030F0702030302020204" pitchFamily="66" charset="0"/>
              </a:rPr>
              <a:t>distance</a:t>
            </a:r>
            <a:r>
              <a:rPr lang="en-US" altLang="zh-CN" sz="2400" dirty="0" smtClean="0">
                <a:latin typeface="Comic Sans MS" panose="030F0702030302020204" pitchFamily="66" charset="0"/>
              </a:rPr>
              <a:t> should be </a:t>
            </a:r>
            <a:r>
              <a:rPr lang="en-US" altLang="zh-CN" sz="2400" dirty="0" smtClean="0">
                <a:solidFill>
                  <a:srgbClr val="00B0F0"/>
                </a:solidFill>
                <a:latin typeface="Comic Sans MS" panose="030F0702030302020204" pitchFamily="66" charset="0"/>
              </a:rPr>
              <a:t>large</a:t>
            </a:r>
            <a:r>
              <a:rPr lang="en-US" altLang="zh-CN" sz="2400" dirty="0" smtClean="0">
                <a:latin typeface="Comic Sans MS" panose="030F0702030302020204" pitchFamily="66" charset="0"/>
              </a:rPr>
              <a:t>. We can also use </a:t>
            </a:r>
            <a:r>
              <a:rPr lang="en-US" altLang="zh-CN" sz="2400" dirty="0" smtClean="0">
                <a:solidFill>
                  <a:srgbClr val="00B0F0"/>
                </a:solidFill>
                <a:latin typeface="Comic Sans MS" panose="030F0702030302020204" pitchFamily="66" charset="0"/>
              </a:rPr>
              <a:t>degraders</a:t>
            </a:r>
            <a:r>
              <a:rPr lang="en-US" altLang="zh-CN" sz="2400" dirty="0" smtClean="0">
                <a:latin typeface="Comic Sans MS" panose="030F0702030302020204" pitchFamily="66" charset="0"/>
              </a:rPr>
              <a:t> to block low energy positrons with low asymmetries. </a:t>
            </a:r>
            <a:endParaRPr lang="zh-CN" altLang="en-US" sz="2400" dirty="0">
              <a:latin typeface="Comic Sans MS" panose="030F0702030302020204" pitchFamily="66" charset="0"/>
            </a:endParaRPr>
          </a:p>
        </p:txBody>
      </p:sp>
      <p:pic>
        <p:nvPicPr>
          <p:cNvPr id="2097171" name="图片 24"/>
          <p:cNvPicPr>
            <a:picLocks noChangeAspect="1"/>
          </p:cNvPicPr>
          <p:nvPr/>
        </p:nvPicPr>
        <p:blipFill>
          <a:blip r:embed="rId4"/>
          <a:stretch>
            <a:fillRect/>
          </a:stretch>
        </p:blipFill>
        <p:spPr>
          <a:xfrm>
            <a:off x="102601" y="1611907"/>
            <a:ext cx="4789676" cy="3645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87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87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487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1" grpId="0"/>
      <p:bldP spid="1048702" grpId="0"/>
      <p:bldP spid="104870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7" name="灯片编号占位符 14"/>
          <p:cNvSpPr>
            <a:spLocks noGrp="1"/>
          </p:cNvSpPr>
          <p:nvPr>
            <p:ph type="sldNum" sz="quarter" idx="12"/>
          </p:nvPr>
        </p:nvSpPr>
        <p:spPr/>
        <p:txBody>
          <a:bodyPr/>
          <a:lstStyle/>
          <a:p>
            <a:fld id="{51D91E7F-84B6-4064-9D4E-CC7D244BCA04}" type="slidenum">
              <a:rPr lang="zh-CN" altLang="en-US" smtClean="0"/>
              <a:t>6</a:t>
            </a:fld>
            <a:endParaRPr lang="zh-CN" altLang="en-US" dirty="0"/>
          </a:p>
        </p:txBody>
      </p:sp>
      <p:sp>
        <p:nvSpPr>
          <p:cNvPr id="1048708" name="文本框 15"/>
          <p:cNvSpPr txBox="1"/>
          <p:nvPr/>
        </p:nvSpPr>
        <p:spPr>
          <a:xfrm>
            <a:off x="695325" y="-25464"/>
            <a:ext cx="11061700" cy="769441"/>
          </a:xfrm>
          <a:prstGeom prst="rect">
            <a:avLst/>
          </a:prstGeom>
          <a:noFill/>
        </p:spPr>
        <p:txBody>
          <a:bodyPr wrap="square" rtlCol="0">
            <a:spAutoFit/>
          </a:bodyPr>
          <a:lstStyle/>
          <a:p>
            <a:r>
              <a:rPr lang="en-US" altLang="zh-CN" sz="4400" b="1" dirty="0" smtClean="0"/>
              <a:t>1 </a:t>
            </a:r>
            <a:r>
              <a:rPr lang="en-US" altLang="zh-CN" sz="4400" b="1" dirty="0" smtClean="0">
                <a:latin typeface="Times New Roman" panose="02020603050405020304" pitchFamily="18" charset="0"/>
                <a:cs typeface="Times New Roman" panose="02020603050405020304" pitchFamily="18" charset="0"/>
              </a:rPr>
              <a:t>Physical </a:t>
            </a:r>
            <a:r>
              <a:rPr lang="en-US" altLang="zh-CN" sz="4400" b="1" dirty="0">
                <a:latin typeface="Times New Roman" panose="02020603050405020304" pitchFamily="18" charset="0"/>
                <a:cs typeface="Times New Roman" panose="02020603050405020304" pitchFamily="18" charset="0"/>
              </a:rPr>
              <a:t>basics of </a:t>
            </a:r>
            <a:r>
              <a:rPr lang="en-US" altLang="zh-CN" sz="4400" b="1" dirty="0" smtClean="0">
                <a:latin typeface="Times New Roman" panose="02020603050405020304" pitchFamily="18" charset="0"/>
                <a:cs typeface="Times New Roman" panose="02020603050405020304" pitchFamily="18" charset="0"/>
              </a:rPr>
              <a:t>the </a:t>
            </a:r>
            <a:r>
              <a:rPr lang="en-US" altLang="zh-CN" sz="4400" b="1" dirty="0" err="1" smtClean="0">
                <a:latin typeface="Times New Roman" panose="02020603050405020304" pitchFamily="18" charset="0"/>
                <a:cs typeface="Times New Roman" panose="02020603050405020304" pitchFamily="18" charset="0"/>
              </a:rPr>
              <a:t>muSR</a:t>
            </a:r>
            <a:r>
              <a:rPr lang="en-US" altLang="zh-CN" sz="4400" b="1" dirty="0" smtClean="0">
                <a:latin typeface="Times New Roman" panose="02020603050405020304" pitchFamily="18" charset="0"/>
                <a:cs typeface="Times New Roman" panose="02020603050405020304" pitchFamily="18" charset="0"/>
              </a:rPr>
              <a:t> spectrometer</a:t>
            </a:r>
            <a:r>
              <a:rPr lang="en-US" altLang="zh-CN" sz="4400" b="1" dirty="0" smtClean="0"/>
              <a:t> </a:t>
            </a:r>
            <a:endParaRPr lang="zh-CN" altLang="en-US" sz="4400" b="1" dirty="0"/>
          </a:p>
        </p:txBody>
      </p:sp>
      <p:sp>
        <p:nvSpPr>
          <p:cNvPr id="4" name="文本框 17"/>
          <p:cNvSpPr txBox="1"/>
          <p:nvPr/>
        </p:nvSpPr>
        <p:spPr>
          <a:xfrm>
            <a:off x="-1" y="743977"/>
            <a:ext cx="10951535" cy="523220"/>
          </a:xfrm>
          <a:prstGeom prst="rect">
            <a:avLst/>
          </a:prstGeom>
          <a:noFill/>
        </p:spPr>
        <p:txBody>
          <a:bodyPr wrap="square" rtlCol="0">
            <a:spAutoFit/>
          </a:bodyPr>
          <a:lstStyle/>
          <a:p>
            <a:r>
              <a:rPr lang="en-US" altLang="zh-CN" sz="2800" dirty="0" smtClean="0">
                <a:solidFill>
                  <a:srgbClr val="FF0000"/>
                </a:solidFill>
              </a:rPr>
              <a:t>Positron time spectrum VS material properties</a:t>
            </a:r>
            <a:endParaRPr lang="zh-CN" altLang="en-US" sz="2800" dirty="0">
              <a:solidFill>
                <a:srgbClr val="FF0000"/>
              </a:solidFill>
            </a:endParaRPr>
          </a:p>
        </p:txBody>
      </p:sp>
      <mc:AlternateContent xmlns:mc="http://schemas.openxmlformats.org/markup-compatibility/2006" xmlns:a14="http://schemas.microsoft.com/office/drawing/2010/main">
        <mc:Choice Requires="a14">
          <p:sp>
            <p:nvSpPr>
              <p:cNvPr id="2" name="文本框 1"/>
              <p:cNvSpPr txBox="1"/>
              <p:nvPr/>
            </p:nvSpPr>
            <p:spPr>
              <a:xfrm>
                <a:off x="-1" y="1137873"/>
                <a:ext cx="8175689" cy="518283"/>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altLang="zh-CN" sz="3200" b="0" i="1" smtClean="0">
                          <a:latin typeface="Cambria Math" panose="02040503050406030204" pitchFamily="18" charset="0"/>
                        </a:rPr>
                        <m:t>𝑁</m:t>
                      </m:r>
                      <m:d>
                        <m:dPr>
                          <m:ctrlPr>
                            <a:rPr lang="en-US" altLang="zh-CN" sz="3200" b="0" i="1" smtClean="0">
                              <a:latin typeface="Cambria Math" panose="02040503050406030204" pitchFamily="18" charset="0"/>
                            </a:rPr>
                          </m:ctrlPr>
                        </m:dPr>
                        <m:e>
                          <m:r>
                            <a:rPr lang="en-US" altLang="zh-CN" sz="3200" b="0" i="1" smtClean="0">
                              <a:latin typeface="Cambria Math" panose="02040503050406030204" pitchFamily="18" charset="0"/>
                            </a:rPr>
                            <m:t>𝑡</m:t>
                          </m:r>
                        </m:e>
                      </m:d>
                      <m:r>
                        <a:rPr lang="en-US" altLang="zh-CN" sz="3200" b="0" i="1" smtClean="0">
                          <a:latin typeface="Cambria Math" panose="02040503050406030204" pitchFamily="18" charset="0"/>
                        </a:rPr>
                        <m:t>=</m:t>
                      </m:r>
                      <m:sSub>
                        <m:sSubPr>
                          <m:ctrlPr>
                            <a:rPr lang="en-US" altLang="zh-CN" sz="3200" b="0" i="1" smtClean="0">
                              <a:latin typeface="Cambria Math" panose="02040503050406030204" pitchFamily="18" charset="0"/>
                            </a:rPr>
                          </m:ctrlPr>
                        </m:sSubPr>
                        <m:e>
                          <m:r>
                            <a:rPr lang="en-US" altLang="zh-CN" sz="3200" b="0" i="1" smtClean="0">
                              <a:latin typeface="Cambria Math" panose="02040503050406030204" pitchFamily="18" charset="0"/>
                            </a:rPr>
                            <m:t>𝑁</m:t>
                          </m:r>
                        </m:e>
                        <m:sub>
                          <m:r>
                            <a:rPr lang="en-US" altLang="zh-CN" sz="3200" b="0" i="1" smtClean="0">
                              <a:latin typeface="Cambria Math" panose="02040503050406030204" pitchFamily="18" charset="0"/>
                            </a:rPr>
                            <m:t>0</m:t>
                          </m:r>
                        </m:sub>
                      </m:sSub>
                      <m:sSup>
                        <m:sSupPr>
                          <m:ctrlPr>
                            <a:rPr lang="en-US" altLang="zh-CN" sz="3200" b="0" i="1" smtClean="0">
                              <a:latin typeface="Cambria Math" panose="02040503050406030204" pitchFamily="18" charset="0"/>
                            </a:rPr>
                          </m:ctrlPr>
                        </m:sSupPr>
                        <m:e>
                          <m:r>
                            <a:rPr lang="en-US" altLang="zh-CN" sz="3200" b="0" i="1" smtClean="0">
                              <a:latin typeface="Cambria Math" panose="02040503050406030204" pitchFamily="18" charset="0"/>
                            </a:rPr>
                            <m:t>𝑒</m:t>
                          </m:r>
                        </m:e>
                        <m:sup>
                          <m:r>
                            <a:rPr lang="en-US" altLang="zh-CN" sz="3200" b="0" i="1" smtClean="0">
                              <a:latin typeface="Cambria Math" panose="02040503050406030204" pitchFamily="18" charset="0"/>
                            </a:rPr>
                            <m:t>−</m:t>
                          </m:r>
                          <m:r>
                            <a:rPr lang="en-US" altLang="zh-CN" sz="3200" b="0" i="1" smtClean="0">
                              <a:latin typeface="Cambria Math" panose="02040503050406030204" pitchFamily="18" charset="0"/>
                            </a:rPr>
                            <m:t>𝑡</m:t>
                          </m:r>
                          <m:r>
                            <a:rPr lang="en-US" altLang="zh-CN" sz="3200" b="0" i="1" smtClean="0">
                              <a:latin typeface="Cambria Math" panose="02040503050406030204" pitchFamily="18" charset="0"/>
                            </a:rPr>
                            <m:t>/</m:t>
                          </m:r>
                          <m:sSub>
                            <m:sSubPr>
                              <m:ctrlPr>
                                <a:rPr lang="en-US" altLang="zh-CN" sz="3200" b="0" i="1" smtClean="0">
                                  <a:latin typeface="Cambria Math" panose="02040503050406030204" pitchFamily="18" charset="0"/>
                                </a:rPr>
                              </m:ctrlPr>
                            </m:sSubPr>
                            <m:e>
                              <m:r>
                                <a:rPr lang="zh-CN" altLang="en-US" sz="3200" b="0" i="1" smtClean="0">
                                  <a:latin typeface="Cambria Math" panose="02040503050406030204" pitchFamily="18" charset="0"/>
                                </a:rPr>
                                <m:t>𝜏</m:t>
                              </m:r>
                            </m:e>
                            <m:sub>
                              <m:r>
                                <a:rPr lang="zh-CN" altLang="en-US" sz="3200" b="0" i="1" smtClean="0">
                                  <a:latin typeface="Cambria Math" panose="02040503050406030204" pitchFamily="18" charset="0"/>
                                </a:rPr>
                                <m:t>𝜇</m:t>
                              </m:r>
                            </m:sub>
                          </m:sSub>
                        </m:sup>
                      </m:sSup>
                      <m:r>
                        <a:rPr lang="en-US" altLang="zh-CN" sz="3200" b="0" i="0" smtClean="0">
                          <a:latin typeface="Cambria Math" panose="02040503050406030204" pitchFamily="18" charset="0"/>
                        </a:rPr>
                        <m:t>[1+</m:t>
                      </m:r>
                      <m:sSub>
                        <m:sSubPr>
                          <m:ctrlPr>
                            <a:rPr lang="en-US" altLang="zh-CN" sz="3200" b="0" i="1" smtClean="0">
                              <a:latin typeface="Cambria Math" panose="02040503050406030204" pitchFamily="18" charset="0"/>
                            </a:rPr>
                          </m:ctrlPr>
                        </m:sSubPr>
                        <m:e>
                          <m:r>
                            <a:rPr lang="en-US" altLang="zh-CN" sz="3200" b="0" i="1" smtClean="0">
                              <a:latin typeface="Cambria Math" panose="02040503050406030204" pitchFamily="18" charset="0"/>
                            </a:rPr>
                            <m:t>𝑎</m:t>
                          </m:r>
                        </m:e>
                        <m:sub>
                          <m:r>
                            <a:rPr lang="en-US" altLang="zh-CN" sz="3200" b="0" i="1" smtClean="0">
                              <a:latin typeface="Cambria Math" panose="02040503050406030204" pitchFamily="18" charset="0"/>
                            </a:rPr>
                            <m:t>0</m:t>
                          </m:r>
                        </m:sub>
                      </m:sSub>
                      <m:sSup>
                        <m:sSupPr>
                          <m:ctrlPr>
                            <a:rPr lang="en-US" altLang="zh-CN" sz="3200" b="0" i="1" smtClean="0">
                              <a:latin typeface="Cambria Math" panose="02040503050406030204" pitchFamily="18" charset="0"/>
                            </a:rPr>
                          </m:ctrlPr>
                        </m:sSupPr>
                        <m:e>
                          <m:r>
                            <a:rPr lang="en-US" altLang="zh-CN" sz="3200" b="0" i="1" smtClean="0">
                              <a:latin typeface="Cambria Math" panose="02040503050406030204" pitchFamily="18" charset="0"/>
                            </a:rPr>
                            <m:t>𝑃</m:t>
                          </m:r>
                        </m:e>
                        <m:sup>
                          <m:r>
                            <a:rPr lang="en-US" altLang="zh-CN" sz="3200" b="0" i="1" smtClean="0">
                              <a:latin typeface="Cambria Math" panose="02040503050406030204" pitchFamily="18" charset="0"/>
                            </a:rPr>
                            <m:t>𝑒𝑥𝑝</m:t>
                          </m:r>
                        </m:sup>
                      </m:sSup>
                      <m:d>
                        <m:dPr>
                          <m:ctrlPr>
                            <a:rPr lang="en-US" altLang="zh-CN" sz="3200" b="0" i="1" smtClean="0">
                              <a:latin typeface="Cambria Math" panose="02040503050406030204" pitchFamily="18" charset="0"/>
                            </a:rPr>
                          </m:ctrlPr>
                        </m:dPr>
                        <m:e>
                          <m:r>
                            <a:rPr lang="en-US" altLang="zh-CN" sz="3200" b="0" i="1" smtClean="0">
                              <a:latin typeface="Cambria Math" panose="02040503050406030204" pitchFamily="18" charset="0"/>
                            </a:rPr>
                            <m:t>𝑡</m:t>
                          </m:r>
                        </m:e>
                      </m:d>
                      <m:r>
                        <a:rPr lang="en-US" altLang="zh-CN" sz="3200" b="0" i="1" smtClean="0">
                          <a:latin typeface="Cambria Math" panose="02040503050406030204" pitchFamily="18" charset="0"/>
                        </a:rPr>
                        <m:t>]</m:t>
                      </m:r>
                    </m:oMath>
                  </m:oMathPara>
                </a14:m>
                <a:endParaRPr lang="zh-CN" altLang="en-US" sz="3200" dirty="0"/>
              </a:p>
            </p:txBody>
          </p:sp>
        </mc:Choice>
        <mc:Fallback xmlns="">
          <p:sp>
            <p:nvSpPr>
              <p:cNvPr id="2" name="文本框 1"/>
              <p:cNvSpPr txBox="1">
                <a:spLocks noRot="1" noChangeAspect="1" noMove="1" noResize="1" noEditPoints="1" noAdjustHandles="1" noChangeArrowheads="1" noChangeShapeType="1" noTextEdit="1"/>
              </p:cNvSpPr>
              <p:nvPr/>
            </p:nvSpPr>
            <p:spPr>
              <a:xfrm>
                <a:off x="-1" y="1137873"/>
                <a:ext cx="8175689" cy="518283"/>
              </a:xfrm>
              <a:prstGeom prst="rect">
                <a:avLst/>
              </a:prstGeom>
              <a:blipFill rotWithShape="0">
                <a:blip r:embed="rId3"/>
                <a:stretch>
                  <a:fillRect/>
                </a:stretch>
              </a:blipFill>
            </p:spPr>
            <p:txBody>
              <a:bodyPr/>
              <a:lstStyle/>
              <a:p>
                <a:r>
                  <a:rPr lang="zh-CN" altLang="en-US">
                    <a:noFill/>
                  </a:rPr>
                  <a:t> </a:t>
                </a:r>
              </a:p>
            </p:txBody>
          </p:sp>
        </mc:Fallback>
      </mc:AlternateContent>
      <p:pic>
        <p:nvPicPr>
          <p:cNvPr id="5" name="图片 4"/>
          <p:cNvPicPr>
            <a:picLocks noChangeAspect="1"/>
          </p:cNvPicPr>
          <p:nvPr/>
        </p:nvPicPr>
        <p:blipFill>
          <a:blip r:embed="rId4"/>
          <a:stretch>
            <a:fillRect/>
          </a:stretch>
        </p:blipFill>
        <p:spPr>
          <a:xfrm>
            <a:off x="0" y="2178090"/>
            <a:ext cx="5705475" cy="4409910"/>
          </a:xfrm>
          <a:prstGeom prst="rect">
            <a:avLst/>
          </a:prstGeom>
        </p:spPr>
      </p:pic>
      <p:pic>
        <p:nvPicPr>
          <p:cNvPr id="6" name="图片 5"/>
          <p:cNvPicPr>
            <a:picLocks noChangeAspect="1"/>
          </p:cNvPicPr>
          <p:nvPr/>
        </p:nvPicPr>
        <p:blipFill>
          <a:blip r:embed="rId5"/>
          <a:stretch>
            <a:fillRect/>
          </a:stretch>
        </p:blipFill>
        <p:spPr>
          <a:xfrm>
            <a:off x="5880717" y="2050052"/>
            <a:ext cx="5739936" cy="4492677"/>
          </a:xfrm>
          <a:prstGeom prst="rect">
            <a:avLst/>
          </a:prstGeom>
        </p:spPr>
      </p:pic>
      <mc:AlternateContent xmlns:mc="http://schemas.openxmlformats.org/markup-compatibility/2006" xmlns:a14="http://schemas.microsoft.com/office/drawing/2010/main">
        <mc:Choice Requires="a14">
          <p:sp>
            <p:nvSpPr>
              <p:cNvPr id="8" name="文本框 7"/>
              <p:cNvSpPr txBox="1"/>
              <p:nvPr/>
            </p:nvSpPr>
            <p:spPr>
              <a:xfrm>
                <a:off x="5905499" y="1206918"/>
                <a:ext cx="5715154" cy="5320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3200" i="1" smtClean="0">
                              <a:latin typeface="Cambria Math" panose="02040503050406030204" pitchFamily="18" charset="0"/>
                            </a:rPr>
                          </m:ctrlPr>
                        </m:sSupPr>
                        <m:e>
                          <m:r>
                            <a:rPr lang="en-US" altLang="zh-CN" sz="3200" b="0" i="1" smtClean="0">
                              <a:latin typeface="Cambria Math" panose="02040503050406030204" pitchFamily="18" charset="0"/>
                            </a:rPr>
                            <m:t>𝑃</m:t>
                          </m:r>
                        </m:e>
                        <m:sup>
                          <m:r>
                            <a:rPr lang="en-US" altLang="zh-CN" sz="3200" b="0" i="1" smtClean="0">
                              <a:latin typeface="Cambria Math" panose="02040503050406030204" pitchFamily="18" charset="0"/>
                            </a:rPr>
                            <m:t>𝑒𝑥𝑝</m:t>
                          </m:r>
                        </m:sup>
                      </m:sSup>
                      <m:d>
                        <m:dPr>
                          <m:ctrlPr>
                            <a:rPr lang="en-US" altLang="zh-CN" sz="3200" b="0" i="1" smtClean="0">
                              <a:latin typeface="Cambria Math" panose="02040503050406030204" pitchFamily="18" charset="0"/>
                            </a:rPr>
                          </m:ctrlPr>
                        </m:dPr>
                        <m:e>
                          <m:r>
                            <a:rPr lang="en-US" altLang="zh-CN" sz="3200" b="0" i="1" smtClean="0">
                              <a:latin typeface="Cambria Math" panose="02040503050406030204" pitchFamily="18" charset="0"/>
                            </a:rPr>
                            <m:t>𝑡</m:t>
                          </m:r>
                        </m:e>
                      </m:d>
                      <m:r>
                        <a:rPr lang="en-US" altLang="zh-CN" sz="3200" b="0" i="1" smtClean="0">
                          <a:latin typeface="Cambria Math" panose="02040503050406030204" pitchFamily="18" charset="0"/>
                        </a:rPr>
                        <m:t>=</m:t>
                      </m:r>
                      <m:r>
                        <a:rPr lang="en-US" altLang="zh-CN" sz="3200" b="0" i="1" smtClean="0">
                          <a:latin typeface="Cambria Math" panose="02040503050406030204" pitchFamily="18" charset="0"/>
                        </a:rPr>
                        <m:t>𝐺</m:t>
                      </m:r>
                      <m:d>
                        <m:dPr>
                          <m:ctrlPr>
                            <a:rPr lang="en-US" altLang="zh-CN" sz="3200" b="0" i="1" smtClean="0">
                              <a:latin typeface="Cambria Math" panose="02040503050406030204" pitchFamily="18" charset="0"/>
                            </a:rPr>
                          </m:ctrlPr>
                        </m:dPr>
                        <m:e>
                          <m:r>
                            <a:rPr lang="en-US" altLang="zh-CN" sz="3200" b="0" i="1" smtClean="0">
                              <a:latin typeface="Cambria Math" panose="02040503050406030204" pitchFamily="18" charset="0"/>
                            </a:rPr>
                            <m:t>𝑡</m:t>
                          </m:r>
                        </m:e>
                      </m:d>
                      <m:r>
                        <m:rPr>
                          <m:sty m:val="p"/>
                        </m:rPr>
                        <a:rPr lang="en-US" altLang="zh-CN" sz="3200" b="0" i="0" smtClean="0">
                          <a:latin typeface="Cambria Math" panose="02040503050406030204" pitchFamily="18" charset="0"/>
                        </a:rPr>
                        <m:t>cos</m:t>
                      </m:r>
                      <m:r>
                        <a:rPr lang="en-US" altLang="zh-CN" sz="3200" b="0" i="1" smtClean="0">
                          <a:latin typeface="Cambria Math" panose="02040503050406030204" pitchFamily="18" charset="0"/>
                        </a:rPr>
                        <m:t>⁡(</m:t>
                      </m:r>
                      <m:sSub>
                        <m:sSubPr>
                          <m:ctrlPr>
                            <a:rPr lang="en-US" altLang="zh-CN" sz="3200" b="0" i="1" smtClean="0">
                              <a:latin typeface="Cambria Math" panose="02040503050406030204" pitchFamily="18" charset="0"/>
                            </a:rPr>
                          </m:ctrlPr>
                        </m:sSubPr>
                        <m:e>
                          <m:r>
                            <a:rPr lang="zh-CN" altLang="en-US" sz="3200" b="0" i="1" smtClean="0">
                              <a:latin typeface="Cambria Math" panose="02040503050406030204" pitchFamily="18" charset="0"/>
                            </a:rPr>
                            <m:t>𝛾</m:t>
                          </m:r>
                        </m:e>
                        <m:sub>
                          <m:r>
                            <a:rPr lang="zh-CN" altLang="en-US" sz="3200" b="0" i="1" smtClean="0">
                              <a:latin typeface="Cambria Math" panose="02040503050406030204" pitchFamily="18" charset="0"/>
                            </a:rPr>
                            <m:t>𝜇</m:t>
                          </m:r>
                        </m:sub>
                      </m:sSub>
                      <m:sSub>
                        <m:sSubPr>
                          <m:ctrlPr>
                            <a:rPr lang="en-US" altLang="zh-CN" sz="3200" b="0" i="1" smtClean="0">
                              <a:latin typeface="Cambria Math" panose="02040503050406030204" pitchFamily="18" charset="0"/>
                            </a:rPr>
                          </m:ctrlPr>
                        </m:sSubPr>
                        <m:e>
                          <m:r>
                            <a:rPr lang="en-US" altLang="zh-CN" sz="3200" b="0" i="1" smtClean="0">
                              <a:latin typeface="Cambria Math" panose="02040503050406030204" pitchFamily="18" charset="0"/>
                            </a:rPr>
                            <m:t>𝐵</m:t>
                          </m:r>
                        </m:e>
                        <m:sub>
                          <m:r>
                            <a:rPr lang="en-US" altLang="zh-CN" sz="3200" b="0" i="1" smtClean="0">
                              <a:latin typeface="Cambria Math" panose="02040503050406030204" pitchFamily="18" charset="0"/>
                              <a:ea typeface="Cambria Math" panose="02040503050406030204" pitchFamily="18" charset="0"/>
                            </a:rPr>
                            <m:t>⊥</m:t>
                          </m:r>
                        </m:sub>
                      </m:sSub>
                      <m:r>
                        <a:rPr lang="en-US" altLang="zh-CN" sz="3200" b="0" i="1" smtClean="0">
                          <a:latin typeface="Cambria Math" panose="02040503050406030204" pitchFamily="18" charset="0"/>
                        </a:rPr>
                        <m:t>𝑡</m:t>
                      </m:r>
                      <m:r>
                        <a:rPr lang="en-US" altLang="zh-CN" sz="3200" b="0" i="1" smtClean="0">
                          <a:latin typeface="Cambria Math" panose="02040503050406030204" pitchFamily="18" charset="0"/>
                        </a:rPr>
                        <m:t>+</m:t>
                      </m:r>
                      <m:sSub>
                        <m:sSubPr>
                          <m:ctrlPr>
                            <a:rPr lang="en-US" altLang="zh-CN" sz="3200" b="0" i="1" smtClean="0">
                              <a:latin typeface="Cambria Math" panose="02040503050406030204" pitchFamily="18" charset="0"/>
                            </a:rPr>
                          </m:ctrlPr>
                        </m:sSubPr>
                        <m:e>
                          <m:r>
                            <a:rPr lang="zh-CN" altLang="en-US" sz="3200" b="0" i="1" smtClean="0">
                              <a:latin typeface="Cambria Math" panose="02040503050406030204" pitchFamily="18" charset="0"/>
                            </a:rPr>
                            <m:t>𝜙</m:t>
                          </m:r>
                        </m:e>
                        <m:sub>
                          <m:r>
                            <a:rPr lang="en-US" altLang="zh-CN" sz="3200" b="0" i="1" smtClean="0">
                              <a:latin typeface="Cambria Math" panose="02040503050406030204" pitchFamily="18" charset="0"/>
                            </a:rPr>
                            <m:t>0</m:t>
                          </m:r>
                        </m:sub>
                      </m:sSub>
                      <m:r>
                        <a:rPr lang="en-US" altLang="zh-CN" sz="3200" b="0" i="1" smtClean="0">
                          <a:latin typeface="Cambria Math" panose="02040503050406030204" pitchFamily="18" charset="0"/>
                        </a:rPr>
                        <m:t>)</m:t>
                      </m:r>
                    </m:oMath>
                  </m:oMathPara>
                </a14:m>
                <a:endParaRPr lang="zh-CN" altLang="en-US" sz="3200" dirty="0"/>
              </a:p>
            </p:txBody>
          </p:sp>
        </mc:Choice>
        <mc:Fallback xmlns="">
          <p:sp>
            <p:nvSpPr>
              <p:cNvPr id="8" name="文本框 7"/>
              <p:cNvSpPr txBox="1">
                <a:spLocks noRot="1" noChangeAspect="1" noMove="1" noResize="1" noEditPoints="1" noAdjustHandles="1" noChangeArrowheads="1" noChangeShapeType="1" noTextEdit="1"/>
              </p:cNvSpPr>
              <p:nvPr/>
            </p:nvSpPr>
            <p:spPr>
              <a:xfrm>
                <a:off x="5905499" y="1206918"/>
                <a:ext cx="5715154" cy="532005"/>
              </a:xfrm>
              <a:prstGeom prst="rect">
                <a:avLst/>
              </a:prstGeom>
              <a:blipFill rotWithShape="0">
                <a:blip r:embed="rId6"/>
                <a:stretch>
                  <a:fillRect b="-1149"/>
                </a:stretch>
              </a:blipFill>
            </p:spPr>
            <p:txBody>
              <a:bodyPr/>
              <a:lstStyle/>
              <a:p>
                <a:r>
                  <a:rPr lang="zh-CN" altLang="en-US">
                    <a:noFill/>
                  </a:rPr>
                  <a:t> </a:t>
                </a:r>
              </a:p>
            </p:txBody>
          </p:sp>
        </mc:Fallback>
      </mc:AlternateContent>
      <p:sp>
        <p:nvSpPr>
          <p:cNvPr id="9" name="文本框 8"/>
          <p:cNvSpPr txBox="1"/>
          <p:nvPr/>
        </p:nvSpPr>
        <p:spPr>
          <a:xfrm>
            <a:off x="7757160" y="1206918"/>
            <a:ext cx="883920" cy="667602"/>
          </a:xfrm>
          <a:prstGeom prst="rect">
            <a:avLst/>
          </a:prstGeom>
          <a:noFill/>
          <a:ln w="28575">
            <a:solidFill>
              <a:schemeClr val="accent1"/>
            </a:solidFill>
          </a:ln>
        </p:spPr>
        <p:txBody>
          <a:bodyPr wrap="square" rtlCol="0">
            <a:spAutoFit/>
          </a:bodyPr>
          <a:lstStyle/>
          <a:p>
            <a:endParaRPr lang="zh-CN" altLang="en-US" dirty="0"/>
          </a:p>
        </p:txBody>
      </p:sp>
      <p:sp>
        <p:nvSpPr>
          <p:cNvPr id="10" name="文本框 9"/>
          <p:cNvSpPr txBox="1"/>
          <p:nvPr/>
        </p:nvSpPr>
        <p:spPr>
          <a:xfrm>
            <a:off x="0" y="1789131"/>
            <a:ext cx="6873240" cy="523220"/>
          </a:xfrm>
          <a:prstGeom prst="rect">
            <a:avLst/>
          </a:prstGeom>
          <a:noFill/>
        </p:spPr>
        <p:txBody>
          <a:bodyPr wrap="square" rtlCol="0">
            <a:spAutoFit/>
          </a:bodyPr>
          <a:lstStyle/>
          <a:p>
            <a:r>
              <a:rPr lang="en-US" altLang="zh-CN" sz="2800" b="1" dirty="0" smtClean="0"/>
              <a:t>ZF (zero field) experiment:</a:t>
            </a:r>
            <a:endParaRPr lang="zh-CN" altLang="en-US" sz="28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5905499" y="2312351"/>
            <a:ext cx="5681672" cy="4325237"/>
          </a:xfrm>
          <a:prstGeom prst="rect">
            <a:avLst/>
          </a:prstGeom>
        </p:spPr>
      </p:pic>
      <p:sp>
        <p:nvSpPr>
          <p:cNvPr id="1048708" name="文本框 15"/>
          <p:cNvSpPr txBox="1"/>
          <p:nvPr/>
        </p:nvSpPr>
        <p:spPr>
          <a:xfrm>
            <a:off x="695325" y="-25464"/>
            <a:ext cx="11061700" cy="769441"/>
          </a:xfrm>
          <a:prstGeom prst="rect">
            <a:avLst/>
          </a:prstGeom>
          <a:noFill/>
        </p:spPr>
        <p:txBody>
          <a:bodyPr wrap="square" rtlCol="0">
            <a:spAutoFit/>
          </a:bodyPr>
          <a:lstStyle/>
          <a:p>
            <a:r>
              <a:rPr lang="en-US" altLang="zh-CN" sz="4400" b="1" dirty="0" smtClean="0"/>
              <a:t>1 </a:t>
            </a:r>
            <a:r>
              <a:rPr lang="en-US" altLang="zh-CN" sz="4400" b="1" dirty="0" smtClean="0">
                <a:latin typeface="Times New Roman" panose="02020603050405020304" pitchFamily="18" charset="0"/>
                <a:cs typeface="Times New Roman" panose="02020603050405020304" pitchFamily="18" charset="0"/>
              </a:rPr>
              <a:t>Physical </a:t>
            </a:r>
            <a:r>
              <a:rPr lang="en-US" altLang="zh-CN" sz="4400" b="1" dirty="0">
                <a:latin typeface="Times New Roman" panose="02020603050405020304" pitchFamily="18" charset="0"/>
                <a:cs typeface="Times New Roman" panose="02020603050405020304" pitchFamily="18" charset="0"/>
              </a:rPr>
              <a:t>basics of </a:t>
            </a:r>
            <a:r>
              <a:rPr lang="en-US" altLang="zh-CN" sz="4400" b="1" dirty="0" smtClean="0">
                <a:latin typeface="Times New Roman" panose="02020603050405020304" pitchFamily="18" charset="0"/>
                <a:cs typeface="Times New Roman" panose="02020603050405020304" pitchFamily="18" charset="0"/>
              </a:rPr>
              <a:t>the </a:t>
            </a:r>
            <a:r>
              <a:rPr lang="en-US" altLang="zh-CN" sz="4400" b="1" dirty="0" err="1" smtClean="0">
                <a:latin typeface="Times New Roman" panose="02020603050405020304" pitchFamily="18" charset="0"/>
                <a:cs typeface="Times New Roman" panose="02020603050405020304" pitchFamily="18" charset="0"/>
              </a:rPr>
              <a:t>muSR</a:t>
            </a:r>
            <a:r>
              <a:rPr lang="en-US" altLang="zh-CN" sz="4400" b="1" dirty="0" smtClean="0">
                <a:latin typeface="Times New Roman" panose="02020603050405020304" pitchFamily="18" charset="0"/>
                <a:cs typeface="Times New Roman" panose="02020603050405020304" pitchFamily="18" charset="0"/>
              </a:rPr>
              <a:t> spectrometer</a:t>
            </a:r>
            <a:r>
              <a:rPr lang="en-US" altLang="zh-CN" sz="4400" b="1" dirty="0" smtClean="0"/>
              <a:t> </a:t>
            </a:r>
            <a:endParaRPr lang="zh-CN" altLang="en-US" sz="4400" b="1" dirty="0"/>
          </a:p>
        </p:txBody>
      </p:sp>
      <p:sp>
        <p:nvSpPr>
          <p:cNvPr id="4" name="文本框 17"/>
          <p:cNvSpPr txBox="1"/>
          <p:nvPr/>
        </p:nvSpPr>
        <p:spPr>
          <a:xfrm>
            <a:off x="-1" y="743977"/>
            <a:ext cx="10951535" cy="523220"/>
          </a:xfrm>
          <a:prstGeom prst="rect">
            <a:avLst/>
          </a:prstGeom>
          <a:noFill/>
        </p:spPr>
        <p:txBody>
          <a:bodyPr wrap="square" rtlCol="0">
            <a:spAutoFit/>
          </a:bodyPr>
          <a:lstStyle/>
          <a:p>
            <a:r>
              <a:rPr lang="en-US" altLang="zh-CN" sz="2800" dirty="0" smtClean="0">
                <a:solidFill>
                  <a:srgbClr val="FF0000"/>
                </a:solidFill>
              </a:rPr>
              <a:t>Positron time spectrum VS material properties</a:t>
            </a:r>
            <a:endParaRPr lang="zh-CN" altLang="en-US" sz="2800" dirty="0">
              <a:solidFill>
                <a:srgbClr val="FF0000"/>
              </a:solidFill>
            </a:endParaRPr>
          </a:p>
        </p:txBody>
      </p:sp>
      <mc:AlternateContent xmlns:mc="http://schemas.openxmlformats.org/markup-compatibility/2006" xmlns:a14="http://schemas.microsoft.com/office/drawing/2010/main">
        <mc:Choice Requires="a14">
          <p:sp>
            <p:nvSpPr>
              <p:cNvPr id="2" name="文本框 1"/>
              <p:cNvSpPr txBox="1"/>
              <p:nvPr/>
            </p:nvSpPr>
            <p:spPr>
              <a:xfrm>
                <a:off x="-1" y="1137873"/>
                <a:ext cx="8175689" cy="518283"/>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altLang="zh-CN" sz="3200" b="0" i="1" smtClean="0">
                          <a:latin typeface="Cambria Math" panose="02040503050406030204" pitchFamily="18" charset="0"/>
                        </a:rPr>
                        <m:t>𝑁</m:t>
                      </m:r>
                      <m:d>
                        <m:dPr>
                          <m:ctrlPr>
                            <a:rPr lang="en-US" altLang="zh-CN" sz="3200" b="0" i="1" smtClean="0">
                              <a:latin typeface="Cambria Math" panose="02040503050406030204" pitchFamily="18" charset="0"/>
                            </a:rPr>
                          </m:ctrlPr>
                        </m:dPr>
                        <m:e>
                          <m:r>
                            <a:rPr lang="en-US" altLang="zh-CN" sz="3200" b="0" i="1" smtClean="0">
                              <a:latin typeface="Cambria Math" panose="02040503050406030204" pitchFamily="18" charset="0"/>
                            </a:rPr>
                            <m:t>𝑡</m:t>
                          </m:r>
                        </m:e>
                      </m:d>
                      <m:r>
                        <a:rPr lang="en-US" altLang="zh-CN" sz="3200" b="0" i="1" smtClean="0">
                          <a:latin typeface="Cambria Math" panose="02040503050406030204" pitchFamily="18" charset="0"/>
                        </a:rPr>
                        <m:t>=</m:t>
                      </m:r>
                      <m:sSub>
                        <m:sSubPr>
                          <m:ctrlPr>
                            <a:rPr lang="en-US" altLang="zh-CN" sz="3200" b="0" i="1" smtClean="0">
                              <a:latin typeface="Cambria Math" panose="02040503050406030204" pitchFamily="18" charset="0"/>
                            </a:rPr>
                          </m:ctrlPr>
                        </m:sSubPr>
                        <m:e>
                          <m:r>
                            <a:rPr lang="en-US" altLang="zh-CN" sz="3200" b="0" i="1" smtClean="0">
                              <a:latin typeface="Cambria Math" panose="02040503050406030204" pitchFamily="18" charset="0"/>
                            </a:rPr>
                            <m:t>𝑁</m:t>
                          </m:r>
                        </m:e>
                        <m:sub>
                          <m:r>
                            <a:rPr lang="en-US" altLang="zh-CN" sz="3200" b="0" i="1" smtClean="0">
                              <a:latin typeface="Cambria Math" panose="02040503050406030204" pitchFamily="18" charset="0"/>
                            </a:rPr>
                            <m:t>0</m:t>
                          </m:r>
                        </m:sub>
                      </m:sSub>
                      <m:sSup>
                        <m:sSupPr>
                          <m:ctrlPr>
                            <a:rPr lang="en-US" altLang="zh-CN" sz="3200" b="0" i="1" smtClean="0">
                              <a:latin typeface="Cambria Math" panose="02040503050406030204" pitchFamily="18" charset="0"/>
                            </a:rPr>
                          </m:ctrlPr>
                        </m:sSupPr>
                        <m:e>
                          <m:r>
                            <a:rPr lang="en-US" altLang="zh-CN" sz="3200" b="0" i="1" smtClean="0">
                              <a:latin typeface="Cambria Math" panose="02040503050406030204" pitchFamily="18" charset="0"/>
                            </a:rPr>
                            <m:t>𝑒</m:t>
                          </m:r>
                        </m:e>
                        <m:sup>
                          <m:r>
                            <a:rPr lang="en-US" altLang="zh-CN" sz="3200" b="0" i="1" smtClean="0">
                              <a:latin typeface="Cambria Math" panose="02040503050406030204" pitchFamily="18" charset="0"/>
                            </a:rPr>
                            <m:t>−</m:t>
                          </m:r>
                          <m:r>
                            <a:rPr lang="en-US" altLang="zh-CN" sz="3200" b="0" i="1" smtClean="0">
                              <a:latin typeface="Cambria Math" panose="02040503050406030204" pitchFamily="18" charset="0"/>
                            </a:rPr>
                            <m:t>𝑡</m:t>
                          </m:r>
                          <m:r>
                            <a:rPr lang="en-US" altLang="zh-CN" sz="3200" b="0" i="1" smtClean="0">
                              <a:latin typeface="Cambria Math" panose="02040503050406030204" pitchFamily="18" charset="0"/>
                            </a:rPr>
                            <m:t>/</m:t>
                          </m:r>
                          <m:sSub>
                            <m:sSubPr>
                              <m:ctrlPr>
                                <a:rPr lang="en-US" altLang="zh-CN" sz="3200" b="0" i="1" smtClean="0">
                                  <a:latin typeface="Cambria Math" panose="02040503050406030204" pitchFamily="18" charset="0"/>
                                </a:rPr>
                              </m:ctrlPr>
                            </m:sSubPr>
                            <m:e>
                              <m:r>
                                <a:rPr lang="zh-CN" altLang="en-US" sz="3200" b="0" i="1" smtClean="0">
                                  <a:latin typeface="Cambria Math" panose="02040503050406030204" pitchFamily="18" charset="0"/>
                                </a:rPr>
                                <m:t>𝜏</m:t>
                              </m:r>
                            </m:e>
                            <m:sub>
                              <m:r>
                                <a:rPr lang="zh-CN" altLang="en-US" sz="3200" b="0" i="1" smtClean="0">
                                  <a:latin typeface="Cambria Math" panose="02040503050406030204" pitchFamily="18" charset="0"/>
                                </a:rPr>
                                <m:t>𝜇</m:t>
                              </m:r>
                            </m:sub>
                          </m:sSub>
                        </m:sup>
                      </m:sSup>
                      <m:r>
                        <a:rPr lang="en-US" altLang="zh-CN" sz="3200" b="0" i="0" smtClean="0">
                          <a:latin typeface="Cambria Math" panose="02040503050406030204" pitchFamily="18" charset="0"/>
                        </a:rPr>
                        <m:t>[1+</m:t>
                      </m:r>
                      <m:sSub>
                        <m:sSubPr>
                          <m:ctrlPr>
                            <a:rPr lang="en-US" altLang="zh-CN" sz="3200" b="0" i="1" smtClean="0">
                              <a:latin typeface="Cambria Math" panose="02040503050406030204" pitchFamily="18" charset="0"/>
                            </a:rPr>
                          </m:ctrlPr>
                        </m:sSubPr>
                        <m:e>
                          <m:r>
                            <a:rPr lang="en-US" altLang="zh-CN" sz="3200" b="0" i="1" smtClean="0">
                              <a:latin typeface="Cambria Math" panose="02040503050406030204" pitchFamily="18" charset="0"/>
                            </a:rPr>
                            <m:t>𝑎</m:t>
                          </m:r>
                        </m:e>
                        <m:sub>
                          <m:r>
                            <a:rPr lang="en-US" altLang="zh-CN" sz="3200" b="0" i="1" smtClean="0">
                              <a:latin typeface="Cambria Math" panose="02040503050406030204" pitchFamily="18" charset="0"/>
                            </a:rPr>
                            <m:t>0</m:t>
                          </m:r>
                        </m:sub>
                      </m:sSub>
                      <m:sSup>
                        <m:sSupPr>
                          <m:ctrlPr>
                            <a:rPr lang="en-US" altLang="zh-CN" sz="3200" b="0" i="1" smtClean="0">
                              <a:latin typeface="Cambria Math" panose="02040503050406030204" pitchFamily="18" charset="0"/>
                            </a:rPr>
                          </m:ctrlPr>
                        </m:sSupPr>
                        <m:e>
                          <m:r>
                            <a:rPr lang="en-US" altLang="zh-CN" sz="3200" b="0" i="1" smtClean="0">
                              <a:latin typeface="Cambria Math" panose="02040503050406030204" pitchFamily="18" charset="0"/>
                            </a:rPr>
                            <m:t>𝑃</m:t>
                          </m:r>
                        </m:e>
                        <m:sup>
                          <m:r>
                            <a:rPr lang="en-US" altLang="zh-CN" sz="3200" b="0" i="1" smtClean="0">
                              <a:latin typeface="Cambria Math" panose="02040503050406030204" pitchFamily="18" charset="0"/>
                            </a:rPr>
                            <m:t>𝑒𝑥𝑝</m:t>
                          </m:r>
                        </m:sup>
                      </m:sSup>
                      <m:d>
                        <m:dPr>
                          <m:ctrlPr>
                            <a:rPr lang="en-US" altLang="zh-CN" sz="3200" b="0" i="1" smtClean="0">
                              <a:latin typeface="Cambria Math" panose="02040503050406030204" pitchFamily="18" charset="0"/>
                            </a:rPr>
                          </m:ctrlPr>
                        </m:dPr>
                        <m:e>
                          <m:r>
                            <a:rPr lang="en-US" altLang="zh-CN" sz="3200" b="0" i="1" smtClean="0">
                              <a:latin typeface="Cambria Math" panose="02040503050406030204" pitchFamily="18" charset="0"/>
                            </a:rPr>
                            <m:t>𝑡</m:t>
                          </m:r>
                        </m:e>
                      </m:d>
                      <m:r>
                        <a:rPr lang="en-US" altLang="zh-CN" sz="3200" b="0" i="1" smtClean="0">
                          <a:latin typeface="Cambria Math" panose="02040503050406030204" pitchFamily="18" charset="0"/>
                        </a:rPr>
                        <m:t>]</m:t>
                      </m:r>
                    </m:oMath>
                  </m:oMathPara>
                </a14:m>
                <a:endParaRPr lang="zh-CN" altLang="en-US" sz="3200" dirty="0"/>
              </a:p>
            </p:txBody>
          </p:sp>
        </mc:Choice>
        <mc:Fallback xmlns="">
          <p:sp>
            <p:nvSpPr>
              <p:cNvPr id="2" name="文本框 1"/>
              <p:cNvSpPr txBox="1">
                <a:spLocks noRot="1" noChangeAspect="1" noMove="1" noResize="1" noEditPoints="1" noAdjustHandles="1" noChangeArrowheads="1" noChangeShapeType="1" noTextEdit="1"/>
              </p:cNvSpPr>
              <p:nvPr/>
            </p:nvSpPr>
            <p:spPr>
              <a:xfrm>
                <a:off x="-1" y="1137873"/>
                <a:ext cx="8175689" cy="518283"/>
              </a:xfrm>
              <a:prstGeom prst="rect">
                <a:avLst/>
              </a:prstGeom>
              <a:blipFill rotWithShape="0">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5905499" y="1206918"/>
                <a:ext cx="5715154" cy="5320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3200" i="1" smtClean="0">
                              <a:latin typeface="Cambria Math" panose="02040503050406030204" pitchFamily="18" charset="0"/>
                            </a:rPr>
                          </m:ctrlPr>
                        </m:sSupPr>
                        <m:e>
                          <m:r>
                            <a:rPr lang="en-US" altLang="zh-CN" sz="3200" b="0" i="1" smtClean="0">
                              <a:latin typeface="Cambria Math" panose="02040503050406030204" pitchFamily="18" charset="0"/>
                            </a:rPr>
                            <m:t>𝑃</m:t>
                          </m:r>
                        </m:e>
                        <m:sup>
                          <m:r>
                            <a:rPr lang="en-US" altLang="zh-CN" sz="3200" b="0" i="1" smtClean="0">
                              <a:latin typeface="Cambria Math" panose="02040503050406030204" pitchFamily="18" charset="0"/>
                            </a:rPr>
                            <m:t>𝑒𝑥𝑝</m:t>
                          </m:r>
                        </m:sup>
                      </m:sSup>
                      <m:d>
                        <m:dPr>
                          <m:ctrlPr>
                            <a:rPr lang="en-US" altLang="zh-CN" sz="3200" b="0" i="1" smtClean="0">
                              <a:latin typeface="Cambria Math" panose="02040503050406030204" pitchFamily="18" charset="0"/>
                            </a:rPr>
                          </m:ctrlPr>
                        </m:dPr>
                        <m:e>
                          <m:r>
                            <a:rPr lang="en-US" altLang="zh-CN" sz="3200" b="0" i="1" smtClean="0">
                              <a:latin typeface="Cambria Math" panose="02040503050406030204" pitchFamily="18" charset="0"/>
                            </a:rPr>
                            <m:t>𝑡</m:t>
                          </m:r>
                        </m:e>
                      </m:d>
                      <m:r>
                        <a:rPr lang="en-US" altLang="zh-CN" sz="3200" b="0" i="1" smtClean="0">
                          <a:latin typeface="Cambria Math" panose="02040503050406030204" pitchFamily="18" charset="0"/>
                        </a:rPr>
                        <m:t>=</m:t>
                      </m:r>
                      <m:r>
                        <a:rPr lang="en-US" altLang="zh-CN" sz="3200" b="0" i="1" smtClean="0">
                          <a:latin typeface="Cambria Math" panose="02040503050406030204" pitchFamily="18" charset="0"/>
                        </a:rPr>
                        <m:t>𝐺</m:t>
                      </m:r>
                      <m:d>
                        <m:dPr>
                          <m:ctrlPr>
                            <a:rPr lang="en-US" altLang="zh-CN" sz="3200" b="0" i="1" smtClean="0">
                              <a:latin typeface="Cambria Math" panose="02040503050406030204" pitchFamily="18" charset="0"/>
                            </a:rPr>
                          </m:ctrlPr>
                        </m:dPr>
                        <m:e>
                          <m:r>
                            <a:rPr lang="en-US" altLang="zh-CN" sz="3200" b="0" i="1" smtClean="0">
                              <a:latin typeface="Cambria Math" panose="02040503050406030204" pitchFamily="18" charset="0"/>
                            </a:rPr>
                            <m:t>𝑡</m:t>
                          </m:r>
                        </m:e>
                      </m:d>
                      <m:r>
                        <m:rPr>
                          <m:sty m:val="p"/>
                        </m:rPr>
                        <a:rPr lang="en-US" altLang="zh-CN" sz="3200" b="0" i="0" smtClean="0">
                          <a:latin typeface="Cambria Math" panose="02040503050406030204" pitchFamily="18" charset="0"/>
                        </a:rPr>
                        <m:t>cos</m:t>
                      </m:r>
                      <m:r>
                        <a:rPr lang="en-US" altLang="zh-CN" sz="3200" b="0" i="1" smtClean="0">
                          <a:latin typeface="Cambria Math" panose="02040503050406030204" pitchFamily="18" charset="0"/>
                        </a:rPr>
                        <m:t>⁡(</m:t>
                      </m:r>
                      <m:sSub>
                        <m:sSubPr>
                          <m:ctrlPr>
                            <a:rPr lang="en-US" altLang="zh-CN" sz="3200" b="0" i="1" smtClean="0">
                              <a:latin typeface="Cambria Math" panose="02040503050406030204" pitchFamily="18" charset="0"/>
                            </a:rPr>
                          </m:ctrlPr>
                        </m:sSubPr>
                        <m:e>
                          <m:r>
                            <a:rPr lang="zh-CN" altLang="en-US" sz="3200" b="0" i="1" smtClean="0">
                              <a:latin typeface="Cambria Math" panose="02040503050406030204" pitchFamily="18" charset="0"/>
                            </a:rPr>
                            <m:t>𝛾</m:t>
                          </m:r>
                        </m:e>
                        <m:sub>
                          <m:r>
                            <a:rPr lang="zh-CN" altLang="en-US" sz="3200" b="0" i="1" smtClean="0">
                              <a:latin typeface="Cambria Math" panose="02040503050406030204" pitchFamily="18" charset="0"/>
                            </a:rPr>
                            <m:t>𝜇</m:t>
                          </m:r>
                        </m:sub>
                      </m:sSub>
                      <m:sSub>
                        <m:sSubPr>
                          <m:ctrlPr>
                            <a:rPr lang="en-US" altLang="zh-CN" sz="3200" b="0" i="1" smtClean="0">
                              <a:latin typeface="Cambria Math" panose="02040503050406030204" pitchFamily="18" charset="0"/>
                            </a:rPr>
                          </m:ctrlPr>
                        </m:sSubPr>
                        <m:e>
                          <m:r>
                            <a:rPr lang="en-US" altLang="zh-CN" sz="3200" b="0" i="1" smtClean="0">
                              <a:latin typeface="Cambria Math" panose="02040503050406030204" pitchFamily="18" charset="0"/>
                            </a:rPr>
                            <m:t>𝐵</m:t>
                          </m:r>
                        </m:e>
                        <m:sub>
                          <m:r>
                            <a:rPr lang="en-US" altLang="zh-CN" sz="3200" b="0" i="1" smtClean="0">
                              <a:latin typeface="Cambria Math" panose="02040503050406030204" pitchFamily="18" charset="0"/>
                              <a:ea typeface="Cambria Math" panose="02040503050406030204" pitchFamily="18" charset="0"/>
                            </a:rPr>
                            <m:t>⊥</m:t>
                          </m:r>
                        </m:sub>
                      </m:sSub>
                      <m:r>
                        <a:rPr lang="en-US" altLang="zh-CN" sz="3200" b="0" i="1" smtClean="0">
                          <a:latin typeface="Cambria Math" panose="02040503050406030204" pitchFamily="18" charset="0"/>
                        </a:rPr>
                        <m:t>𝑡</m:t>
                      </m:r>
                      <m:r>
                        <a:rPr lang="en-US" altLang="zh-CN" sz="3200" b="0" i="1" smtClean="0">
                          <a:latin typeface="Cambria Math" panose="02040503050406030204" pitchFamily="18" charset="0"/>
                        </a:rPr>
                        <m:t>+</m:t>
                      </m:r>
                      <m:sSub>
                        <m:sSubPr>
                          <m:ctrlPr>
                            <a:rPr lang="en-US" altLang="zh-CN" sz="3200" b="0" i="1" smtClean="0">
                              <a:latin typeface="Cambria Math" panose="02040503050406030204" pitchFamily="18" charset="0"/>
                            </a:rPr>
                          </m:ctrlPr>
                        </m:sSubPr>
                        <m:e>
                          <m:r>
                            <a:rPr lang="zh-CN" altLang="en-US" sz="3200" b="0" i="1" smtClean="0">
                              <a:latin typeface="Cambria Math" panose="02040503050406030204" pitchFamily="18" charset="0"/>
                            </a:rPr>
                            <m:t>𝜙</m:t>
                          </m:r>
                        </m:e>
                        <m:sub>
                          <m:r>
                            <a:rPr lang="en-US" altLang="zh-CN" sz="3200" b="0" i="1" smtClean="0">
                              <a:latin typeface="Cambria Math" panose="02040503050406030204" pitchFamily="18" charset="0"/>
                            </a:rPr>
                            <m:t>0</m:t>
                          </m:r>
                        </m:sub>
                      </m:sSub>
                      <m:r>
                        <a:rPr lang="en-US" altLang="zh-CN" sz="3200" b="0" i="1" smtClean="0">
                          <a:latin typeface="Cambria Math" panose="02040503050406030204" pitchFamily="18" charset="0"/>
                        </a:rPr>
                        <m:t>)</m:t>
                      </m:r>
                    </m:oMath>
                  </m:oMathPara>
                </a14:m>
                <a:endParaRPr lang="zh-CN" altLang="en-US" sz="3200" dirty="0"/>
              </a:p>
            </p:txBody>
          </p:sp>
        </mc:Choice>
        <mc:Fallback xmlns="">
          <p:sp>
            <p:nvSpPr>
              <p:cNvPr id="8" name="文本框 7"/>
              <p:cNvSpPr txBox="1">
                <a:spLocks noRot="1" noChangeAspect="1" noMove="1" noResize="1" noEditPoints="1" noAdjustHandles="1" noChangeArrowheads="1" noChangeShapeType="1" noTextEdit="1"/>
              </p:cNvSpPr>
              <p:nvPr/>
            </p:nvSpPr>
            <p:spPr>
              <a:xfrm>
                <a:off x="5905499" y="1206918"/>
                <a:ext cx="5715154" cy="532005"/>
              </a:xfrm>
              <a:prstGeom prst="rect">
                <a:avLst/>
              </a:prstGeom>
              <a:blipFill rotWithShape="0">
                <a:blip r:embed="rId5"/>
                <a:stretch>
                  <a:fillRect b="-1149"/>
                </a:stretch>
              </a:blipFill>
            </p:spPr>
            <p:txBody>
              <a:bodyPr/>
              <a:lstStyle/>
              <a:p>
                <a:r>
                  <a:rPr lang="zh-CN" altLang="en-US">
                    <a:noFill/>
                  </a:rPr>
                  <a:t> </a:t>
                </a:r>
              </a:p>
            </p:txBody>
          </p:sp>
        </mc:Fallback>
      </mc:AlternateContent>
      <p:sp>
        <p:nvSpPr>
          <p:cNvPr id="9" name="文本框 8"/>
          <p:cNvSpPr txBox="1"/>
          <p:nvPr/>
        </p:nvSpPr>
        <p:spPr>
          <a:xfrm>
            <a:off x="7757160" y="1206918"/>
            <a:ext cx="883920" cy="667602"/>
          </a:xfrm>
          <a:prstGeom prst="rect">
            <a:avLst/>
          </a:prstGeom>
          <a:noFill/>
          <a:ln w="28575">
            <a:solidFill>
              <a:schemeClr val="accent1"/>
            </a:solidFill>
          </a:ln>
        </p:spPr>
        <p:txBody>
          <a:bodyPr wrap="square" rtlCol="0">
            <a:spAutoFit/>
          </a:bodyPr>
          <a:lstStyle/>
          <a:p>
            <a:endParaRPr lang="zh-CN" altLang="en-US" dirty="0"/>
          </a:p>
        </p:txBody>
      </p:sp>
      <p:sp>
        <p:nvSpPr>
          <p:cNvPr id="10" name="文本框 9"/>
          <p:cNvSpPr txBox="1"/>
          <p:nvPr/>
        </p:nvSpPr>
        <p:spPr>
          <a:xfrm>
            <a:off x="0" y="1789131"/>
            <a:ext cx="6873240" cy="523220"/>
          </a:xfrm>
          <a:prstGeom prst="rect">
            <a:avLst/>
          </a:prstGeom>
          <a:noFill/>
        </p:spPr>
        <p:txBody>
          <a:bodyPr wrap="square" rtlCol="0">
            <a:spAutoFit/>
          </a:bodyPr>
          <a:lstStyle/>
          <a:p>
            <a:r>
              <a:rPr lang="en-US" altLang="zh-CN" sz="2800" b="1" dirty="0" smtClean="0"/>
              <a:t>TF (transverse field) experiment:</a:t>
            </a:r>
            <a:endParaRPr lang="zh-CN" altLang="en-US" sz="2800" b="1" dirty="0"/>
          </a:p>
        </p:txBody>
      </p:sp>
      <p:pic>
        <p:nvPicPr>
          <p:cNvPr id="3" name="图片 2"/>
          <p:cNvPicPr>
            <a:picLocks noChangeAspect="1"/>
          </p:cNvPicPr>
          <p:nvPr/>
        </p:nvPicPr>
        <p:blipFill>
          <a:blip r:embed="rId6"/>
          <a:stretch>
            <a:fillRect/>
          </a:stretch>
        </p:blipFill>
        <p:spPr>
          <a:xfrm>
            <a:off x="116964" y="2445326"/>
            <a:ext cx="5788535" cy="4412674"/>
          </a:xfrm>
          <a:prstGeom prst="rect">
            <a:avLst/>
          </a:prstGeom>
        </p:spPr>
      </p:pic>
      <p:sp>
        <p:nvSpPr>
          <p:cNvPr id="1048707" name="灯片编号占位符 14"/>
          <p:cNvSpPr>
            <a:spLocks noGrp="1"/>
          </p:cNvSpPr>
          <p:nvPr>
            <p:ph type="sldNum" sz="quarter" idx="12"/>
          </p:nvPr>
        </p:nvSpPr>
        <p:spPr/>
        <p:txBody>
          <a:bodyPr/>
          <a:lstStyle/>
          <a:p>
            <a:fld id="{51D91E7F-84B6-4064-9D4E-CC7D244BCA04}" type="slidenum">
              <a:rPr lang="zh-CN" altLang="en-US" smtClean="0"/>
              <a:t>7</a:t>
            </a:fld>
            <a:endParaRPr lang="zh-CN" altLang="en-US" dirty="0"/>
          </a:p>
        </p:txBody>
      </p:sp>
    </p:spTree>
    <p:extLst>
      <p:ext uri="{BB962C8B-B14F-4D97-AF65-F5344CB8AC3E}">
        <p14:creationId xmlns:p14="http://schemas.microsoft.com/office/powerpoint/2010/main" val="15692193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2" name="文本框 9"/>
          <p:cNvSpPr txBox="1"/>
          <p:nvPr/>
        </p:nvSpPr>
        <p:spPr>
          <a:xfrm>
            <a:off x="695324" y="-25464"/>
            <a:ext cx="11687176" cy="1285240"/>
          </a:xfrm>
          <a:prstGeom prst="rect">
            <a:avLst/>
          </a:prstGeom>
          <a:noFill/>
        </p:spPr>
        <p:txBody>
          <a:bodyPr wrap="square" rtlCol="0">
            <a:spAutoFit/>
          </a:bodyPr>
          <a:lstStyle/>
          <a:p>
            <a:pPr algn="just"/>
            <a:r>
              <a:rPr lang="en-US" altLang="zh-CN" sz="3600" b="1" dirty="0" smtClean="0"/>
              <a:t>2</a:t>
            </a:r>
            <a:r>
              <a:rPr lang="en-US" altLang="zh-CN" sz="4400" b="1" dirty="0" smtClean="0"/>
              <a:t> </a:t>
            </a:r>
            <a:r>
              <a:rPr lang="en-US" altLang="zh-CN" sz="3600" b="1" dirty="0">
                <a:latin typeface="Times New Roman" panose="02020603050405020304" pitchFamily="18" charset="0"/>
                <a:cs typeface="Times New Roman" panose="02020603050405020304" pitchFamily="18" charset="0"/>
              </a:rPr>
              <a:t>Designing and optimizing the Baby-</a:t>
            </a:r>
            <a:r>
              <a:rPr lang="en-US" altLang="zh-CN" sz="3600" b="1" dirty="0" err="1">
                <a:latin typeface="Times New Roman" panose="02020603050405020304" pitchFamily="18" charset="0"/>
                <a:cs typeface="Times New Roman" panose="02020603050405020304" pitchFamily="18" charset="0"/>
              </a:rPr>
              <a:t>muSR</a:t>
            </a:r>
            <a:r>
              <a:rPr lang="en-US" altLang="zh-CN" sz="3600" b="1" dirty="0">
                <a:latin typeface="Times New Roman" panose="02020603050405020304" pitchFamily="18" charset="0"/>
                <a:cs typeface="Times New Roman" panose="02020603050405020304" pitchFamily="18" charset="0"/>
              </a:rPr>
              <a:t> spectrometer</a:t>
            </a:r>
            <a:endParaRPr lang="zh-CN" altLang="en-US" sz="3600" b="1" dirty="0">
              <a:latin typeface="Times New Roman" panose="02020603050405020304" pitchFamily="18" charset="0"/>
              <a:cs typeface="Times New Roman" panose="02020603050405020304" pitchFamily="18" charset="0"/>
            </a:endParaRPr>
          </a:p>
        </p:txBody>
      </p:sp>
      <p:sp>
        <p:nvSpPr>
          <p:cNvPr id="1048713" name="灯片编号占位符 1"/>
          <p:cNvSpPr>
            <a:spLocks noGrp="1"/>
          </p:cNvSpPr>
          <p:nvPr>
            <p:ph type="sldNum" sz="quarter" idx="12"/>
          </p:nvPr>
        </p:nvSpPr>
        <p:spPr/>
        <p:txBody>
          <a:bodyPr/>
          <a:lstStyle/>
          <a:p>
            <a:fld id="{51D91E7F-84B6-4064-9D4E-CC7D244BCA04}" type="slidenum">
              <a:rPr lang="zh-CN" altLang="en-US" smtClean="0"/>
              <a:t>8</a:t>
            </a:fld>
            <a:endParaRPr lang="zh-CN" altLang="en-US" dirty="0"/>
          </a:p>
        </p:txBody>
      </p:sp>
      <p:graphicFrame>
        <p:nvGraphicFramePr>
          <p:cNvPr id="4194306" name="表格 3"/>
          <p:cNvGraphicFramePr>
            <a:graphicFrameLocks noGrp="1"/>
          </p:cNvGraphicFramePr>
          <p:nvPr/>
        </p:nvGraphicFramePr>
        <p:xfrm>
          <a:off x="285005" y="1040300"/>
          <a:ext cx="11768449" cy="2931160"/>
        </p:xfrm>
        <a:graphic>
          <a:graphicData uri="http://schemas.openxmlformats.org/drawingml/2006/table">
            <a:tbl>
              <a:tblPr firstRow="1" bandRow="1">
                <a:tableStyleId>{5C22544A-7EE6-4342-B048-85BDC9FD1C3A}</a:tableStyleId>
              </a:tblPr>
              <a:tblGrid>
                <a:gridCol w="2244439"/>
                <a:gridCol w="1484416"/>
                <a:gridCol w="1638795"/>
                <a:gridCol w="2802576"/>
                <a:gridCol w="3598223"/>
              </a:tblGrid>
              <a:tr h="370840">
                <a:tc>
                  <a:txBody>
                    <a:bodyPr/>
                    <a:lstStyle/>
                    <a:p>
                      <a:pPr algn="ctr"/>
                      <a:endParaRPr lang="zh-CN" altLang="en-US" dirty="0"/>
                    </a:p>
                  </a:txBody>
                  <a:tcPr/>
                </a:tc>
                <a:tc>
                  <a:txBody>
                    <a:bodyPr/>
                    <a:lstStyle/>
                    <a:p>
                      <a:pPr algn="ctr"/>
                      <a:r>
                        <a:rPr lang="en-US" altLang="zh-CN" dirty="0" smtClean="0"/>
                        <a:t>ISIS</a:t>
                      </a:r>
                      <a:endParaRPr lang="zh-CN" altLang="en-US" dirty="0"/>
                    </a:p>
                  </a:txBody>
                  <a:tcPr/>
                </a:tc>
                <a:tc>
                  <a:txBody>
                    <a:bodyPr/>
                    <a:lstStyle/>
                    <a:p>
                      <a:pPr algn="ctr"/>
                      <a:r>
                        <a:rPr lang="en-US" altLang="zh-CN" dirty="0" smtClean="0"/>
                        <a:t>J-PARC</a:t>
                      </a:r>
                      <a:endParaRPr lang="zh-CN" altLang="en-US" dirty="0"/>
                    </a:p>
                  </a:txBody>
                  <a:tcPr/>
                </a:tc>
                <a:tc>
                  <a:txBody>
                    <a:bodyPr/>
                    <a:lstStyle/>
                    <a:p>
                      <a:pPr algn="ctr"/>
                      <a:r>
                        <a:rPr lang="en-US" altLang="zh-CN" dirty="0" smtClean="0"/>
                        <a:t>CSNS</a:t>
                      </a:r>
                    </a:p>
                    <a:p>
                      <a:pPr algn="ctr"/>
                      <a:r>
                        <a:rPr lang="en-US" altLang="zh-CN" dirty="0" smtClean="0"/>
                        <a:t> (Baby-scheme)</a:t>
                      </a:r>
                      <a:endParaRPr lang="zh-CN" altLang="en-US" dirty="0"/>
                    </a:p>
                  </a:txBody>
                  <a:tcPr/>
                </a:tc>
                <a:tc>
                  <a:txBody>
                    <a:bodyPr/>
                    <a:lstStyle/>
                    <a:p>
                      <a:pPr algn="ctr"/>
                      <a:r>
                        <a:rPr lang="en-US" altLang="zh-CN" dirty="0" smtClean="0"/>
                        <a:t>CSNS</a:t>
                      </a:r>
                    </a:p>
                    <a:p>
                      <a:pPr algn="ctr"/>
                      <a:r>
                        <a:rPr lang="en-US" altLang="zh-CN" dirty="0" smtClean="0"/>
                        <a:t> (Solenoid collection mode)</a:t>
                      </a:r>
                      <a:endParaRPr lang="zh-CN" altLang="en-US" dirty="0" smtClean="0"/>
                    </a:p>
                  </a:txBody>
                  <a:tcPr/>
                </a:tc>
              </a:tr>
              <a:tr h="370840">
                <a:tc>
                  <a:txBody>
                    <a:bodyPr/>
                    <a:lstStyle/>
                    <a:p>
                      <a:pPr algn="ctr"/>
                      <a:r>
                        <a:rPr lang="en-US" altLang="zh-CN" dirty="0" smtClean="0"/>
                        <a:t>Beam Intensity </a:t>
                      </a:r>
                    </a:p>
                    <a:p>
                      <a:pPr algn="ctr"/>
                      <a:r>
                        <a:rPr lang="en-US" altLang="zh-CN" dirty="0" smtClean="0"/>
                        <a:t>(</a:t>
                      </a:r>
                      <a:r>
                        <a:rPr lang="el-GR" altLang="zh-CN" dirty="0" smtClean="0">
                          <a:latin typeface="Times New Roman" panose="02020603050405020304" pitchFamily="18" charset="0"/>
                          <a:cs typeface="Times New Roman" panose="02020603050405020304" pitchFamily="18" charset="0"/>
                        </a:rPr>
                        <a:t>μ</a:t>
                      </a:r>
                      <a:r>
                        <a:rPr lang="en-US" altLang="zh-CN" baseline="30000" dirty="0" smtClean="0">
                          <a:latin typeface="Times New Roman" panose="02020603050405020304" pitchFamily="18" charset="0"/>
                          <a:cs typeface="Times New Roman" panose="02020603050405020304" pitchFamily="18" charset="0"/>
                        </a:rPr>
                        <a:t>+</a:t>
                      </a:r>
                      <a:r>
                        <a:rPr lang="en-US" altLang="zh-CN" dirty="0" smtClean="0">
                          <a:latin typeface="Times New Roman" panose="02020603050405020304" pitchFamily="18" charset="0"/>
                          <a:cs typeface="Times New Roman" panose="02020603050405020304" pitchFamily="18" charset="0"/>
                        </a:rPr>
                        <a:t>/pulse)</a:t>
                      </a:r>
                      <a:endParaRPr lang="zh-CN" altLang="en-US" dirty="0"/>
                    </a:p>
                  </a:txBody>
                  <a:tcPr/>
                </a:tc>
                <a:tc>
                  <a:txBody>
                    <a:bodyPr/>
                    <a:lstStyle/>
                    <a:p>
                      <a:pPr algn="ctr"/>
                      <a:r>
                        <a:rPr lang="en-US" altLang="zh-CN" dirty="0" smtClean="0"/>
                        <a:t>~ 3.3</a:t>
                      </a:r>
                      <a:r>
                        <a:rPr lang="en-US" altLang="zh-CN" dirty="0" smtClean="0">
                          <a:sym typeface="Symbol" panose="05050102010706020507" pitchFamily="18" charset="2"/>
                        </a:rPr>
                        <a:t>10</a:t>
                      </a:r>
                      <a:r>
                        <a:rPr lang="en-US" altLang="zh-CN" baseline="30000" dirty="0" smtClean="0">
                          <a:sym typeface="Symbol" panose="05050102010706020507" pitchFamily="18" charset="2"/>
                        </a:rPr>
                        <a:t>3</a:t>
                      </a:r>
                      <a:endParaRPr lang="zh-CN" altLang="en-US" dirty="0"/>
                    </a:p>
                  </a:txBody>
                  <a:tcPr/>
                </a:tc>
                <a:tc>
                  <a:txBody>
                    <a:bodyPr/>
                    <a:lstStyle/>
                    <a:p>
                      <a:pPr algn="ctr"/>
                      <a:r>
                        <a:rPr lang="en-US" altLang="zh-CN" dirty="0" smtClean="0"/>
                        <a:t>~ 4.0</a:t>
                      </a:r>
                      <a:r>
                        <a:rPr lang="en-US" altLang="zh-CN" dirty="0" smtClean="0">
                          <a:sym typeface="Symbol" panose="05050102010706020507" pitchFamily="18" charset="2"/>
                        </a:rPr>
                        <a:t>10</a:t>
                      </a:r>
                      <a:r>
                        <a:rPr lang="en-US" altLang="zh-CN" baseline="30000" dirty="0" smtClean="0">
                          <a:sym typeface="Symbol" panose="05050102010706020507" pitchFamily="18" charset="2"/>
                        </a:rPr>
                        <a:t>4</a:t>
                      </a:r>
                      <a:endParaRPr lang="zh-CN" altLang="en-US" dirty="0"/>
                    </a:p>
                  </a:txBody>
                  <a:tcPr/>
                </a:tc>
                <a:tc>
                  <a:txBody>
                    <a:bodyPr/>
                    <a:lstStyle/>
                    <a:p>
                      <a:pPr algn="ctr"/>
                      <a:r>
                        <a:rPr lang="en-US" altLang="zh-CN" dirty="0" smtClean="0"/>
                        <a:t>~ </a:t>
                      </a:r>
                      <a:r>
                        <a:rPr lang="en-US" altLang="zh-CN" dirty="0" smtClean="0">
                          <a:solidFill>
                            <a:srgbClr val="FF0000"/>
                          </a:solidFill>
                        </a:rPr>
                        <a:t>4.8</a:t>
                      </a:r>
                      <a:r>
                        <a:rPr lang="en-US" altLang="zh-CN" dirty="0" smtClean="0">
                          <a:solidFill>
                            <a:srgbClr val="FF0000"/>
                          </a:solidFill>
                          <a:sym typeface="Symbol" panose="05050102010706020507" pitchFamily="18" charset="2"/>
                        </a:rPr>
                        <a:t>10</a:t>
                      </a:r>
                      <a:r>
                        <a:rPr lang="en-US" altLang="zh-CN" baseline="30000" dirty="0" smtClean="0">
                          <a:solidFill>
                            <a:srgbClr val="FF0000"/>
                          </a:solidFill>
                          <a:sym typeface="Symbol" panose="05050102010706020507" pitchFamily="18" charset="2"/>
                        </a:rPr>
                        <a:t>4</a:t>
                      </a:r>
                      <a:endParaRPr lang="zh-CN" altLang="en-US" dirty="0">
                        <a:solidFill>
                          <a:srgbClr val="FF0000"/>
                        </a:solidFill>
                      </a:endParaRPr>
                    </a:p>
                  </a:txBody>
                  <a:tcPr/>
                </a:tc>
                <a:tc>
                  <a:txBody>
                    <a:bodyPr/>
                    <a:lstStyle/>
                    <a:p>
                      <a:pPr algn="ctr"/>
                      <a:r>
                        <a:rPr lang="en-US" altLang="zh-CN" dirty="0" smtClean="0"/>
                        <a:t>~ </a:t>
                      </a:r>
                      <a:r>
                        <a:rPr lang="en-US" altLang="zh-CN" dirty="0" smtClean="0">
                          <a:solidFill>
                            <a:srgbClr val="FF0000"/>
                          </a:solidFill>
                        </a:rPr>
                        <a:t>4.0</a:t>
                      </a:r>
                      <a:r>
                        <a:rPr lang="en-US" altLang="zh-CN" dirty="0" smtClean="0">
                          <a:solidFill>
                            <a:srgbClr val="FF0000"/>
                          </a:solidFill>
                          <a:sym typeface="Symbol" panose="05050102010706020507" pitchFamily="18" charset="2"/>
                        </a:rPr>
                        <a:t>10</a:t>
                      </a:r>
                      <a:r>
                        <a:rPr lang="en-US" altLang="zh-CN" baseline="30000" dirty="0" smtClean="0">
                          <a:solidFill>
                            <a:srgbClr val="FF0000"/>
                          </a:solidFill>
                          <a:sym typeface="Symbol" panose="05050102010706020507" pitchFamily="18" charset="2"/>
                        </a:rPr>
                        <a:t>5</a:t>
                      </a:r>
                      <a:endParaRPr lang="zh-CN" altLang="en-US" dirty="0">
                        <a:solidFill>
                          <a:srgbClr val="FF0000"/>
                        </a:solidFill>
                      </a:endParaRPr>
                    </a:p>
                  </a:txBody>
                  <a:tcPr/>
                </a:tc>
              </a:tr>
              <a:tr h="370840">
                <a:tc>
                  <a:txBody>
                    <a:bodyPr/>
                    <a:lstStyle/>
                    <a:p>
                      <a:pPr algn="ctr"/>
                      <a:r>
                        <a:rPr lang="en-US" altLang="zh-CN" dirty="0" smtClean="0"/>
                        <a:t>Repetition</a:t>
                      </a:r>
                      <a:r>
                        <a:rPr lang="en-US" altLang="zh-CN" baseline="0" dirty="0" smtClean="0"/>
                        <a:t> rate (Hz)</a:t>
                      </a:r>
                      <a:endParaRPr lang="zh-CN" altLang="en-US" dirty="0"/>
                    </a:p>
                  </a:txBody>
                  <a:tcPr/>
                </a:tc>
                <a:tc>
                  <a:txBody>
                    <a:bodyPr/>
                    <a:lstStyle/>
                    <a:p>
                      <a:pPr algn="ctr"/>
                      <a:r>
                        <a:rPr lang="en-US" altLang="zh-CN" dirty="0" smtClean="0"/>
                        <a:t>40</a:t>
                      </a:r>
                      <a:endParaRPr lang="zh-CN" altLang="en-US" dirty="0"/>
                    </a:p>
                  </a:txBody>
                  <a:tcPr/>
                </a:tc>
                <a:tc>
                  <a:txBody>
                    <a:bodyPr/>
                    <a:lstStyle/>
                    <a:p>
                      <a:pPr algn="ctr"/>
                      <a:r>
                        <a:rPr lang="en-US" altLang="zh-CN" dirty="0" smtClean="0"/>
                        <a:t>25</a:t>
                      </a:r>
                      <a:endParaRPr lang="zh-CN" altLang="en-US" dirty="0"/>
                    </a:p>
                  </a:txBody>
                  <a:tcPr/>
                </a:tc>
                <a:tc>
                  <a:txBody>
                    <a:bodyPr/>
                    <a:lstStyle/>
                    <a:p>
                      <a:pPr algn="ctr"/>
                      <a:r>
                        <a:rPr lang="en-US" altLang="zh-CN" dirty="0" smtClean="0">
                          <a:solidFill>
                            <a:srgbClr val="FF0000"/>
                          </a:solidFill>
                        </a:rPr>
                        <a:t>2.5</a:t>
                      </a:r>
                      <a:endParaRPr lang="zh-CN" altLang="en-US" dirty="0">
                        <a:solidFill>
                          <a:srgbClr val="FF0000"/>
                        </a:solidFill>
                      </a:endParaRPr>
                    </a:p>
                  </a:txBody>
                  <a:tcPr/>
                </a:tc>
                <a:tc>
                  <a:txBody>
                    <a:bodyPr/>
                    <a:lstStyle/>
                    <a:p>
                      <a:pPr algn="ctr"/>
                      <a:r>
                        <a:rPr lang="en-US" altLang="zh-CN" dirty="0" smtClean="0">
                          <a:solidFill>
                            <a:srgbClr val="FF0000"/>
                          </a:solidFill>
                        </a:rPr>
                        <a:t>2.5</a:t>
                      </a:r>
                      <a:endParaRPr lang="zh-CN" altLang="en-US" dirty="0">
                        <a:solidFill>
                          <a:srgbClr val="FF0000"/>
                        </a:solidFill>
                      </a:endParaRPr>
                    </a:p>
                  </a:txBody>
                  <a:tcPr/>
                </a:tc>
              </a:tr>
              <a:tr h="370840">
                <a:tc>
                  <a:txBody>
                    <a:bodyPr/>
                    <a:lstStyle/>
                    <a:p>
                      <a:pPr algn="ctr"/>
                      <a:r>
                        <a:rPr lang="en-US" altLang="zh-CN" dirty="0" smtClean="0"/>
                        <a:t>Segments</a:t>
                      </a:r>
                      <a:endParaRPr lang="zh-CN" altLang="en-US" dirty="0"/>
                    </a:p>
                  </a:txBody>
                  <a:tcPr/>
                </a:tc>
                <a:tc>
                  <a:txBody>
                    <a:bodyPr/>
                    <a:lstStyle/>
                    <a:p>
                      <a:pPr algn="ctr"/>
                      <a:r>
                        <a:rPr lang="en-US" altLang="zh-CN" dirty="0" smtClean="0"/>
                        <a:t>64/96/64</a:t>
                      </a:r>
                      <a:endParaRPr lang="zh-CN" altLang="en-US" dirty="0"/>
                    </a:p>
                  </a:txBody>
                  <a:tcPr/>
                </a:tc>
                <a:tc>
                  <a:txBody>
                    <a:bodyPr/>
                    <a:lstStyle/>
                    <a:p>
                      <a:pPr algn="ctr"/>
                      <a:r>
                        <a:rPr lang="en-US" altLang="zh-CN" dirty="0" smtClean="0"/>
                        <a:t>256/1280</a:t>
                      </a:r>
                      <a:endParaRPr lang="zh-CN" altLang="en-US" dirty="0"/>
                    </a:p>
                  </a:txBody>
                  <a:tcPr/>
                </a:tc>
                <a:tc>
                  <a:txBody>
                    <a:bodyPr/>
                    <a:lstStyle/>
                    <a:p>
                      <a:pPr algn="ctr"/>
                      <a:r>
                        <a:rPr lang="en-US" altLang="zh-CN" dirty="0" smtClean="0"/>
                        <a:t>256</a:t>
                      </a:r>
                      <a:endParaRPr lang="zh-CN" altLang="en-US" dirty="0"/>
                    </a:p>
                  </a:txBody>
                  <a:tcPr/>
                </a:tc>
                <a:tc>
                  <a:txBody>
                    <a:bodyPr/>
                    <a:lstStyle/>
                    <a:p>
                      <a:pPr algn="ctr"/>
                      <a:r>
                        <a:rPr lang="en-US" altLang="zh-CN" dirty="0" smtClean="0"/>
                        <a:t>2560</a:t>
                      </a:r>
                      <a:endParaRPr lang="zh-CN" altLang="en-US" dirty="0"/>
                    </a:p>
                  </a:txBody>
                  <a:tcPr/>
                </a:tc>
              </a:tr>
              <a:tr h="370840">
                <a:tc>
                  <a:txBody>
                    <a:bodyPr/>
                    <a:lstStyle/>
                    <a:p>
                      <a:pPr algn="ctr"/>
                      <a:r>
                        <a:rPr lang="en-US" altLang="zh-CN" dirty="0" smtClean="0"/>
                        <a:t>Covered solid angle (%)</a:t>
                      </a:r>
                      <a:endParaRPr lang="zh-CN" altLang="en-US" dirty="0"/>
                    </a:p>
                  </a:txBody>
                  <a:tcPr/>
                </a:tc>
                <a:tc>
                  <a:txBody>
                    <a:bodyPr/>
                    <a:lstStyle/>
                    <a:p>
                      <a:pPr algn="ctr"/>
                      <a:r>
                        <a:rPr lang="en-US" altLang="zh-CN" dirty="0" smtClean="0"/>
                        <a:t>&gt; 40</a:t>
                      </a:r>
                      <a:endParaRPr lang="zh-CN" altLang="en-US" dirty="0"/>
                    </a:p>
                  </a:txBody>
                  <a:tcPr/>
                </a:tc>
                <a:tc>
                  <a:txBody>
                    <a:bodyPr/>
                    <a:lstStyle/>
                    <a:p>
                      <a:pPr algn="ctr"/>
                      <a:r>
                        <a:rPr lang="en-US" altLang="zh-CN" dirty="0" smtClean="0"/>
                        <a:t>8</a:t>
                      </a:r>
                      <a:r>
                        <a:rPr lang="en-US" altLang="zh-CN" baseline="0" dirty="0" smtClean="0"/>
                        <a:t>/23</a:t>
                      </a:r>
                      <a:endParaRPr lang="zh-CN" altLang="en-US" dirty="0"/>
                    </a:p>
                  </a:txBody>
                  <a:tcPr/>
                </a:tc>
                <a:tc>
                  <a:txBody>
                    <a:bodyPr/>
                    <a:lstStyle/>
                    <a:p>
                      <a:pPr algn="ctr"/>
                      <a:r>
                        <a:rPr lang="en-US" altLang="zh-CN" dirty="0" smtClean="0"/>
                        <a:t>33</a:t>
                      </a:r>
                      <a:endParaRPr lang="zh-CN" altLang="en-US" dirty="0"/>
                    </a:p>
                  </a:txBody>
                  <a:tcPr/>
                </a:tc>
                <a:tc>
                  <a:txBody>
                    <a:bodyPr/>
                    <a:lstStyle/>
                    <a:p>
                      <a:pPr algn="ctr"/>
                      <a:r>
                        <a:rPr lang="en-US" altLang="zh-CN" dirty="0" smtClean="0"/>
                        <a:t>45</a:t>
                      </a:r>
                      <a:endParaRPr lang="zh-CN" altLang="en-US" dirty="0"/>
                    </a:p>
                  </a:txBody>
                  <a:tcPr/>
                </a:tc>
              </a:tr>
            </a:tbl>
          </a:graphicData>
        </a:graphic>
      </p:graphicFrame>
      <p:sp>
        <p:nvSpPr>
          <p:cNvPr id="1048714" name="文本框 4"/>
          <p:cNvSpPr txBox="1"/>
          <p:nvPr/>
        </p:nvSpPr>
        <p:spPr>
          <a:xfrm>
            <a:off x="0" y="4073236"/>
            <a:ext cx="11281558" cy="954107"/>
          </a:xfrm>
          <a:prstGeom prst="rect">
            <a:avLst/>
          </a:prstGeom>
          <a:noFill/>
        </p:spPr>
        <p:txBody>
          <a:bodyPr wrap="square" rtlCol="0">
            <a:spAutoFit/>
          </a:bodyPr>
          <a:lstStyle/>
          <a:p>
            <a:pPr marL="457200" indent="-457200">
              <a:buFont typeface="Wingdings" panose="05000000000000000000" pitchFamily="2" charset="2"/>
              <a:buChar char="Ø"/>
            </a:pPr>
            <a:r>
              <a:rPr lang="en-US" altLang="zh-CN" sz="2800" dirty="0" smtClean="0">
                <a:latin typeface="Comic Sans MS" panose="030F0702030302020204" pitchFamily="66" charset="0"/>
              </a:rPr>
              <a:t>The muon beam </a:t>
            </a:r>
            <a:r>
              <a:rPr lang="en-US" altLang="zh-CN" sz="2800" dirty="0" smtClean="0">
                <a:solidFill>
                  <a:srgbClr val="FF0000"/>
                </a:solidFill>
                <a:latin typeface="Comic Sans MS" panose="030F0702030302020204" pitchFamily="66" charset="0"/>
              </a:rPr>
              <a:t>intensity</a:t>
            </a:r>
            <a:r>
              <a:rPr lang="en-US" altLang="zh-CN" sz="2800" dirty="0" smtClean="0">
                <a:latin typeface="Comic Sans MS" panose="030F0702030302020204" pitchFamily="66" charset="0"/>
              </a:rPr>
              <a:t> per pulse is relatively </a:t>
            </a:r>
            <a:r>
              <a:rPr lang="en-US" altLang="zh-CN" sz="2800" dirty="0" smtClean="0">
                <a:solidFill>
                  <a:srgbClr val="FF0000"/>
                </a:solidFill>
                <a:latin typeface="Comic Sans MS" panose="030F0702030302020204" pitchFamily="66" charset="0"/>
              </a:rPr>
              <a:t>high</a:t>
            </a:r>
            <a:r>
              <a:rPr lang="zh-CN" altLang="en-US" sz="2800" dirty="0" smtClean="0">
                <a:latin typeface="Comic Sans MS" panose="030F0702030302020204" pitchFamily="66" charset="0"/>
              </a:rPr>
              <a:t> </a:t>
            </a:r>
            <a:endParaRPr lang="en-US" altLang="zh-CN" sz="2800" dirty="0" smtClean="0">
              <a:latin typeface="Comic Sans MS" panose="030F0702030302020204" pitchFamily="66" charset="0"/>
            </a:endParaRPr>
          </a:p>
          <a:p>
            <a:pPr marL="457200" indent="-457200">
              <a:buFont typeface="Wingdings" panose="05000000000000000000" pitchFamily="2" charset="2"/>
              <a:buChar char="Ø"/>
            </a:pPr>
            <a:r>
              <a:rPr lang="en-US" altLang="zh-CN" sz="2800" dirty="0" smtClean="0">
                <a:latin typeface="Comic Sans MS" panose="030F0702030302020204" pitchFamily="66" charset="0"/>
              </a:rPr>
              <a:t>The </a:t>
            </a:r>
            <a:r>
              <a:rPr lang="en-US" altLang="zh-CN" sz="2800" dirty="0" smtClean="0">
                <a:solidFill>
                  <a:srgbClr val="FF0000"/>
                </a:solidFill>
                <a:latin typeface="Comic Sans MS" panose="030F0702030302020204" pitchFamily="66" charset="0"/>
              </a:rPr>
              <a:t>repetition rate </a:t>
            </a:r>
            <a:r>
              <a:rPr lang="en-US" altLang="zh-CN" sz="2800" dirty="0" smtClean="0">
                <a:latin typeface="Comic Sans MS" panose="030F0702030302020204" pitchFamily="66" charset="0"/>
              </a:rPr>
              <a:t>is very </a:t>
            </a:r>
            <a:r>
              <a:rPr lang="en-US" altLang="zh-CN" sz="2800" dirty="0" smtClean="0">
                <a:solidFill>
                  <a:srgbClr val="FF0000"/>
                </a:solidFill>
                <a:latin typeface="Comic Sans MS" panose="030F0702030302020204" pitchFamily="66" charset="0"/>
              </a:rPr>
              <a:t>low</a:t>
            </a:r>
            <a:r>
              <a:rPr lang="en-US" altLang="zh-CN" sz="2800" dirty="0" smtClean="0">
                <a:latin typeface="Comic Sans MS" panose="030F0702030302020204" pitchFamily="66" charset="0"/>
              </a:rPr>
              <a:t>!</a:t>
            </a:r>
          </a:p>
        </p:txBody>
      </p:sp>
      <p:sp>
        <p:nvSpPr>
          <p:cNvPr id="1048715" name="文本框 5"/>
          <p:cNvSpPr txBox="1"/>
          <p:nvPr/>
        </p:nvSpPr>
        <p:spPr>
          <a:xfrm>
            <a:off x="1211280" y="5239337"/>
            <a:ext cx="9357759" cy="954107"/>
          </a:xfrm>
          <a:prstGeom prst="rect">
            <a:avLst/>
          </a:prstGeom>
          <a:noFill/>
        </p:spPr>
        <p:txBody>
          <a:bodyPr wrap="square" rtlCol="0">
            <a:spAutoFit/>
          </a:bodyPr>
          <a:lstStyle/>
          <a:p>
            <a:pPr algn="ctr"/>
            <a:r>
              <a:rPr lang="en-US" altLang="zh-CN" sz="2800" b="1" dirty="0" smtClean="0">
                <a:latin typeface="Comic Sans MS" panose="030F0702030302020204" pitchFamily="66" charset="0"/>
              </a:rPr>
              <a:t>We can get high asymmetry by reducing the count rate of positrons in usage of degraders!</a:t>
            </a:r>
            <a:endParaRPr lang="zh-CN" altLang="en-US" sz="2800" b="1" dirty="0">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87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87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14" grpId="0"/>
      <p:bldP spid="10487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9" name="文本框 9"/>
          <p:cNvSpPr txBox="1"/>
          <p:nvPr/>
        </p:nvSpPr>
        <p:spPr>
          <a:xfrm>
            <a:off x="695324" y="-25464"/>
            <a:ext cx="11687176" cy="1285240"/>
          </a:xfrm>
          <a:prstGeom prst="rect">
            <a:avLst/>
          </a:prstGeom>
          <a:noFill/>
        </p:spPr>
        <p:txBody>
          <a:bodyPr wrap="square" rtlCol="0">
            <a:spAutoFit/>
          </a:bodyPr>
          <a:lstStyle/>
          <a:p>
            <a:pPr algn="just"/>
            <a:r>
              <a:rPr lang="en-US" altLang="zh-CN" sz="3600" b="1" dirty="0" smtClean="0"/>
              <a:t>2</a:t>
            </a:r>
            <a:r>
              <a:rPr lang="en-US" altLang="zh-CN" sz="4400" b="1" dirty="0" smtClean="0"/>
              <a:t> </a:t>
            </a:r>
            <a:r>
              <a:rPr lang="en-US" altLang="zh-CN" sz="3600" b="1" dirty="0">
                <a:latin typeface="Times New Roman" panose="02020603050405020304" pitchFamily="18" charset="0"/>
                <a:cs typeface="Times New Roman" panose="02020603050405020304" pitchFamily="18" charset="0"/>
              </a:rPr>
              <a:t>Designing and optimizing the Baby-</a:t>
            </a:r>
            <a:r>
              <a:rPr lang="en-US" altLang="zh-CN" sz="3600" b="1" dirty="0" err="1">
                <a:latin typeface="Times New Roman" panose="02020603050405020304" pitchFamily="18" charset="0"/>
                <a:cs typeface="Times New Roman" panose="02020603050405020304" pitchFamily="18" charset="0"/>
              </a:rPr>
              <a:t>muSR</a:t>
            </a:r>
            <a:r>
              <a:rPr lang="en-US" altLang="zh-CN" sz="3600" b="1" dirty="0">
                <a:latin typeface="Times New Roman" panose="02020603050405020304" pitchFamily="18" charset="0"/>
                <a:cs typeface="Times New Roman" panose="02020603050405020304" pitchFamily="18" charset="0"/>
              </a:rPr>
              <a:t> spectrometer</a:t>
            </a:r>
            <a:endParaRPr lang="zh-CN" altLang="en-US" sz="3600" b="1" dirty="0">
              <a:latin typeface="Times New Roman" panose="02020603050405020304" pitchFamily="18" charset="0"/>
              <a:cs typeface="Times New Roman" panose="02020603050405020304" pitchFamily="18" charset="0"/>
            </a:endParaRPr>
          </a:p>
        </p:txBody>
      </p:sp>
      <p:sp>
        <p:nvSpPr>
          <p:cNvPr id="1048720" name="灯片编号占位符 1"/>
          <p:cNvSpPr>
            <a:spLocks noGrp="1"/>
          </p:cNvSpPr>
          <p:nvPr>
            <p:ph type="sldNum" sz="quarter" idx="12"/>
          </p:nvPr>
        </p:nvSpPr>
        <p:spPr/>
        <p:txBody>
          <a:bodyPr/>
          <a:lstStyle/>
          <a:p>
            <a:fld id="{51D91E7F-84B6-4064-9D4E-CC7D244BCA04}" type="slidenum">
              <a:rPr lang="zh-CN" altLang="en-US" smtClean="0"/>
              <a:t>9</a:t>
            </a:fld>
            <a:endParaRPr lang="zh-CN" altLang="en-US" dirty="0"/>
          </a:p>
        </p:txBody>
      </p:sp>
      <p:pic>
        <p:nvPicPr>
          <p:cNvPr id="2097172" name="图片 6"/>
          <p:cNvPicPr>
            <a:picLocks noChangeAspect="1"/>
          </p:cNvPicPr>
          <p:nvPr/>
        </p:nvPicPr>
        <p:blipFill>
          <a:blip r:embed="rId3"/>
          <a:stretch>
            <a:fillRect/>
          </a:stretch>
        </p:blipFill>
        <p:spPr>
          <a:xfrm>
            <a:off x="7600208" y="1525996"/>
            <a:ext cx="4331402" cy="3212199"/>
          </a:xfrm>
          <a:prstGeom prst="rect">
            <a:avLst/>
          </a:prstGeom>
        </p:spPr>
      </p:pic>
      <p:sp>
        <p:nvSpPr>
          <p:cNvPr id="1048721" name="文本框 2"/>
          <p:cNvSpPr txBox="1"/>
          <p:nvPr/>
        </p:nvSpPr>
        <p:spPr>
          <a:xfrm>
            <a:off x="142504" y="873376"/>
            <a:ext cx="6163294" cy="584775"/>
          </a:xfrm>
          <a:prstGeom prst="rect">
            <a:avLst/>
          </a:prstGeom>
          <a:noFill/>
        </p:spPr>
        <p:txBody>
          <a:bodyPr wrap="square" rtlCol="0">
            <a:spAutoFit/>
          </a:bodyPr>
          <a:lstStyle/>
          <a:p>
            <a:r>
              <a:rPr lang="en-US" altLang="zh-CN" sz="3200" dirty="0" smtClean="0">
                <a:solidFill>
                  <a:srgbClr val="FF0000"/>
                </a:solidFill>
                <a:latin typeface="Comic Sans MS" panose="030F0702030302020204" pitchFamily="66" charset="0"/>
              </a:rPr>
              <a:t>What we want to achieve?</a:t>
            </a:r>
            <a:endParaRPr lang="zh-CN" altLang="en-US" sz="3200" dirty="0">
              <a:solidFill>
                <a:srgbClr val="FF0000"/>
              </a:solidFill>
              <a:latin typeface="Comic Sans MS" panose="030F0702030302020204" pitchFamily="66" charset="0"/>
            </a:endParaRPr>
          </a:p>
        </p:txBody>
      </p:sp>
      <p:sp>
        <p:nvSpPr>
          <p:cNvPr id="1048722" name="文本框 7"/>
          <p:cNvSpPr txBox="1"/>
          <p:nvPr/>
        </p:nvSpPr>
        <p:spPr>
          <a:xfrm>
            <a:off x="142504" y="1629652"/>
            <a:ext cx="7374577" cy="3495040"/>
          </a:xfrm>
          <a:prstGeom prst="rect">
            <a:avLst/>
          </a:prstGeom>
          <a:noFill/>
        </p:spPr>
        <p:txBody>
          <a:bodyPr wrap="square" rtlCol="0">
            <a:spAutoFit/>
          </a:bodyPr>
          <a:lstStyle/>
          <a:p>
            <a:r>
              <a:rPr lang="en-US" altLang="zh-CN" sz="2800" dirty="0" smtClean="0">
                <a:latin typeface="Comic Sans MS" panose="030F0702030302020204" pitchFamily="66" charset="0"/>
              </a:rPr>
              <a:t>Asymmetry: &gt; 30%</a:t>
            </a:r>
          </a:p>
          <a:p>
            <a:r>
              <a:rPr lang="en-US" altLang="zh-CN" sz="2800" dirty="0" smtClean="0">
                <a:latin typeface="Comic Sans MS" panose="030F0702030302020204" pitchFamily="66" charset="0"/>
              </a:rPr>
              <a:t>Covered solid angle: &gt; 30%</a:t>
            </a:r>
          </a:p>
          <a:p>
            <a:r>
              <a:rPr lang="en-US" altLang="zh-CN" sz="2800" dirty="0" smtClean="0">
                <a:latin typeface="Comic Sans MS" panose="030F0702030302020204" pitchFamily="66" charset="0"/>
              </a:rPr>
              <a:t>Beam intensity: 1.2x10</a:t>
            </a:r>
            <a:r>
              <a:rPr lang="en-US" altLang="zh-CN" sz="2800" baseline="30000" dirty="0" smtClean="0">
                <a:latin typeface="Comic Sans MS" panose="030F0702030302020204" pitchFamily="66" charset="0"/>
              </a:rPr>
              <a:t>5</a:t>
            </a:r>
            <a:r>
              <a:rPr lang="en-US" altLang="zh-CN" sz="2800" dirty="0" smtClean="0">
                <a:latin typeface="Comic Sans MS" panose="030F0702030302020204" pitchFamily="66" charset="0"/>
              </a:rPr>
              <a:t> </a:t>
            </a:r>
            <a:r>
              <a:rPr lang="en-US" altLang="zh-CN" sz="2800" dirty="0" err="1" smtClean="0">
                <a:latin typeface="Comic Sans MS" panose="030F0702030302020204" pitchFamily="66" charset="0"/>
              </a:rPr>
              <a:t>muons</a:t>
            </a:r>
            <a:r>
              <a:rPr lang="en-US" altLang="zh-CN" sz="2800" dirty="0" smtClean="0">
                <a:latin typeface="Comic Sans MS" panose="030F0702030302020204" pitchFamily="66" charset="0"/>
              </a:rPr>
              <a:t>/s</a:t>
            </a:r>
          </a:p>
          <a:p>
            <a:r>
              <a:rPr lang="en-US" altLang="zh-CN" sz="2800" dirty="0" smtClean="0">
                <a:latin typeface="Comic Sans MS" panose="030F0702030302020204" pitchFamily="66" charset="0"/>
              </a:rPr>
              <a:t>Count rate per detector per pulse: ~ 10</a:t>
            </a:r>
          </a:p>
          <a:p>
            <a:r>
              <a:rPr lang="en-US" altLang="zh-CN" sz="2800" dirty="0" smtClean="0">
                <a:latin typeface="Comic Sans MS" panose="030F0702030302020204" pitchFamily="66" charset="0"/>
              </a:rPr>
              <a:t>Sample environment: fly-past</a:t>
            </a:r>
          </a:p>
          <a:p>
            <a:r>
              <a:rPr lang="en-US" altLang="zh-CN" sz="2800" dirty="0" smtClean="0">
                <a:latin typeface="Comic Sans MS" panose="030F0702030302020204" pitchFamily="66" charset="0"/>
              </a:rPr>
              <a:t>Longitudinal field (LF): 3000 Gauss</a:t>
            </a:r>
          </a:p>
          <a:p>
            <a:r>
              <a:rPr lang="en-US" altLang="zh-CN" sz="2800" dirty="0" smtClean="0">
                <a:latin typeface="Comic Sans MS" panose="030F0702030302020204" pitchFamily="66" charset="0"/>
              </a:rPr>
              <a:t>Transverse field (TF): 300 Gauss</a:t>
            </a:r>
          </a:p>
          <a:p>
            <a:r>
              <a:rPr lang="en-US" altLang="zh-CN" sz="2800" dirty="0" smtClean="0">
                <a:latin typeface="Comic Sans MS" panose="030F0702030302020204" pitchFamily="66" charset="0"/>
              </a:rPr>
              <a:t>Million event rate: ~ 15 </a:t>
            </a:r>
            <a:r>
              <a:rPr lang="en-US" altLang="zh-CN" sz="2800" dirty="0" err="1" smtClean="0">
                <a:latin typeface="Comic Sans MS" panose="030F0702030302020204" pitchFamily="66" charset="0"/>
              </a:rPr>
              <a:t>Mevents</a:t>
            </a:r>
            <a:r>
              <a:rPr lang="en-US" altLang="zh-CN" sz="2800" dirty="0" smtClean="0">
                <a:latin typeface="Comic Sans MS" panose="030F0702030302020204" pitchFamily="66" charset="0"/>
              </a:rPr>
              <a:t>/hour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9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第一PPT，www.1ppt.com">
  <a:themeElements>
    <a:clrScheme name="工大蓝">
      <a:dk1>
        <a:sysClr val="windowText" lastClr="000000"/>
      </a:dk1>
      <a:lt1>
        <a:sysClr val="window" lastClr="FFFFFF"/>
      </a:lt1>
      <a:dk2>
        <a:srgbClr val="44546A"/>
      </a:dk2>
      <a:lt2>
        <a:srgbClr val="E7E6E6"/>
      </a:lt2>
      <a:accent1>
        <a:srgbClr val="0053A3"/>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TotalTime>
  <Words>3911</Words>
  <Application>Microsoft Office PowerPoint</Application>
  <PresentationFormat>宽屏</PresentationFormat>
  <Paragraphs>489</Paragraphs>
  <Slides>41</Slides>
  <Notes>40</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1</vt:i4>
      </vt:variant>
      <vt:variant>
        <vt:lpstr>幻灯片标题</vt:lpstr>
      </vt:variant>
      <vt:variant>
        <vt:i4>41</vt:i4>
      </vt:variant>
    </vt:vector>
  </HeadingPairs>
  <TitlesOfParts>
    <vt:vector size="55" baseType="lpstr">
      <vt:lpstr>华文楷体</vt:lpstr>
      <vt:lpstr>宋体</vt:lpstr>
      <vt:lpstr>微软雅黑</vt:lpstr>
      <vt:lpstr>Arial</vt:lpstr>
      <vt:lpstr>Calibri</vt:lpstr>
      <vt:lpstr>Cambria Math</vt:lpstr>
      <vt:lpstr>Comic Sans MS</vt:lpstr>
      <vt:lpstr>Consolas</vt:lpstr>
      <vt:lpstr>Symbol</vt:lpstr>
      <vt:lpstr>Times New Roman</vt:lpstr>
      <vt:lpstr>Verdana</vt:lpstr>
      <vt:lpstr>Wingdings</vt:lpstr>
      <vt:lpstr>第一PPT，www.1ppt.com</vt:lpstr>
      <vt:lpstr>Graph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蓝色开题报告</dc:title>
  <dc:creator>第一PPT</dc:creator>
  <cp:lastModifiedBy>lenovo</cp:lastModifiedBy>
  <cp:revision>41</cp:revision>
  <dcterms:created xsi:type="dcterms:W3CDTF">2015-10-21T09:57:00Z</dcterms:created>
  <dcterms:modified xsi:type="dcterms:W3CDTF">2018-11-21T00:51:19Z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2052-10.1.0.7520</vt:lpwstr>
  </property>
</Properties>
</file>