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7" r:id="rId10"/>
    <p:sldId id="284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7" r:id="rId25"/>
    <p:sldId id="283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2DAB8-5EC8-46A8-AF9A-793C7D0F7CB0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56857-86BC-47CB-8271-2AC91E55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6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不要括号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6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换图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44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9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表格标题栏调大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95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0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按</a:t>
            </a:r>
            <a:r>
              <a:rPr lang="en-US" altLang="zh-CN" dirty="0"/>
              <a:t>collimation1</a:t>
            </a:r>
            <a:r>
              <a:rPr lang="zh-CN" altLang="en-US" dirty="0"/>
              <a:t>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27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图墙删掉，看竖直的立体关系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20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跟前面一样，说明下效率等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56857-86BC-47CB-8271-2AC91E55E9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2C0F-8029-46EC-9DAA-A7D89B73EF99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51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624-5BA6-492E-A676-DAA0A6F43A73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32A-56ED-4936-A2AA-A49F50E6CA96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8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1425-A985-4F92-B432-F55BC900B0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2018/11/21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47943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C199-6B15-4D0B-92CD-AF25818EACD7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02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8842-71CA-4282-9B8B-897FEE66D3C6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7A42-8328-4E11-BC3F-3736A149506D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C0C-2673-48DC-9256-81241D0B6ED7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5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B3F-2173-4B9C-AA71-8CAD581F9470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4CE1-00BB-4318-9465-2C96F5C9E2BF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1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4E7-4E97-472C-9FDB-31F16C43F641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4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98AF-17E3-4DA2-B526-9B262525027D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58ED-C464-4EE0-B212-C87A2CB8EB75}" type="datetime1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6525-1785-4026-961E-37DBDCB79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84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5.e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11328" y="2732749"/>
            <a:ext cx="10048855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Room Temperature Surface Muon Beam line at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EMuS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kern="12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/>
            </a:r>
            <a:br>
              <a:rPr lang="en-US" altLang="zh-CN" kern="12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2018/11/21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71199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pperplate Gothic Bold" panose="020E0705020206020404" pitchFamily="34" charset="0"/>
              </a:rPr>
              <a:t>China Spallation Neutron Source</a:t>
            </a:r>
            <a:endParaRPr lang="zh-CN" altLang="en-US" sz="28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pperplate Gothic Bold" panose="020E07050202060204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23220"/>
            <a:ext cx="5930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1/26</a:t>
            </a:r>
          </a:p>
        </p:txBody>
      </p:sp>
    </p:spTree>
    <p:extLst>
      <p:ext uri="{BB962C8B-B14F-4D97-AF65-F5344CB8AC3E}">
        <p14:creationId xmlns:p14="http://schemas.microsoft.com/office/powerpoint/2010/main" val="221416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10/26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953881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59583" y="188650"/>
            <a:ext cx="487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Parameter Optimization</a:t>
            </a:r>
            <a:endParaRPr lang="zh-CN" altLang="en-US" sz="3600" b="1" dirty="0"/>
          </a:p>
        </p:txBody>
      </p:sp>
      <p:sp>
        <p:nvSpPr>
          <p:cNvPr id="7" name="矩形 6"/>
          <p:cNvSpPr/>
          <p:nvPr/>
        </p:nvSpPr>
        <p:spPr>
          <a:xfrm>
            <a:off x="158115" y="1081211"/>
            <a:ext cx="6842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Optimized partial magnet parameters in multi-particle simulation(G4beamline), even the fringe field is included.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Resultant lattice parameters of iterative optimization.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014" y="3609549"/>
            <a:ext cx="4872834" cy="2751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258186"/>
                  </p:ext>
                </p:extLst>
              </p:nvPr>
            </p:nvGraphicFramePr>
            <p:xfrm>
              <a:off x="666928" y="3409974"/>
              <a:ext cx="5311091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979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6092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[mm]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Inner Aperture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(Width &amp; Height) [mm]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Focus direction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Diameter=400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1.685kG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Q3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1.276kG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Q4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1.347kG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Q5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1.171kG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Q6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1.148kG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Q7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1.200kG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Q8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1.800kG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Q9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Bend Magnet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(RB1&amp;RB2)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494.3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W=500 H=300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Wien Filter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05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05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05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=800</m:t>
                                </m:r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W=H=400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E=2MV/m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B=260G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Horizontal 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deflection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258186"/>
                  </p:ext>
                </p:extLst>
              </p:nvPr>
            </p:nvGraphicFramePr>
            <p:xfrm>
              <a:off x="666928" y="3409974"/>
              <a:ext cx="5311091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979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1028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[mm]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Inner Aperture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(Width &amp; Height) [mm]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Field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Focus direction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Diameter=400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1.685kG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Q3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1.276kG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Q4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1.347kG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Q5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1.171kG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Q6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1.148kG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Q7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1.200kG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Q8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1.800kG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160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Q9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1.650kG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Bend Magnet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(RB1&amp;RB2)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494.3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W=500 H=300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0.978kG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Wien Filter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1768" t="-707547" r="-301105" b="-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W=H=400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E=2MV/m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B=260G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Horizontal 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deflection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897872"/>
            <a:ext cx="3188484" cy="2731245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8153400" y="597880"/>
            <a:ext cx="3486150" cy="3331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7115165" y="3209925"/>
            <a:ext cx="1323985" cy="2920882"/>
          </a:xfrm>
          <a:custGeom>
            <a:avLst/>
            <a:gdLst>
              <a:gd name="connsiteX0" fmla="*/ 1323985 w 1323985"/>
              <a:gd name="connsiteY0" fmla="*/ 0 h 2920882"/>
              <a:gd name="connsiteX1" fmla="*/ 390535 w 1323985"/>
              <a:gd name="connsiteY1" fmla="*/ 819150 h 2920882"/>
              <a:gd name="connsiteX2" fmla="*/ 10 w 1323985"/>
              <a:gd name="connsiteY2" fmla="*/ 1914525 h 2920882"/>
              <a:gd name="connsiteX3" fmla="*/ 400060 w 1323985"/>
              <a:gd name="connsiteY3" fmla="*/ 2828925 h 2920882"/>
              <a:gd name="connsiteX4" fmla="*/ 1000135 w 1323985"/>
              <a:gd name="connsiteY4" fmla="*/ 2895600 h 292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85" h="2920882">
                <a:moveTo>
                  <a:pt x="1323985" y="0"/>
                </a:moveTo>
                <a:cubicBezTo>
                  <a:pt x="967591" y="250031"/>
                  <a:pt x="611197" y="500063"/>
                  <a:pt x="390535" y="819150"/>
                </a:cubicBezTo>
                <a:cubicBezTo>
                  <a:pt x="169873" y="1138237"/>
                  <a:pt x="-1577" y="1579563"/>
                  <a:pt x="10" y="1914525"/>
                </a:cubicBezTo>
                <a:cubicBezTo>
                  <a:pt x="1597" y="2249487"/>
                  <a:pt x="233373" y="2665413"/>
                  <a:pt x="400060" y="2828925"/>
                </a:cubicBezTo>
                <a:cubicBezTo>
                  <a:pt x="566747" y="2992437"/>
                  <a:pt x="904885" y="2886075"/>
                  <a:pt x="1000135" y="289560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7755631" y="6102350"/>
            <a:ext cx="375544" cy="28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342081" y="1863042"/>
            <a:ext cx="251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K-V distribution similar to the surface muon from target is used as a primary test beam 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>
            <a:off x="7447450" y="2116606"/>
            <a:ext cx="609601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63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11/26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863421" y="219433"/>
            <a:ext cx="232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Beam Loss</a:t>
            </a:r>
            <a:endParaRPr lang="zh-CN" altLang="en-US" sz="3600" b="1" dirty="0"/>
          </a:p>
        </p:txBody>
      </p:sp>
      <p:pic>
        <p:nvPicPr>
          <p:cNvPr id="7" name="图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4646"/>
          <a:stretch/>
        </p:blipFill>
        <p:spPr bwMode="auto">
          <a:xfrm>
            <a:off x="4685023" y="1860214"/>
            <a:ext cx="7516079" cy="4509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39125" y="1134891"/>
            <a:ext cx="9848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Using K-V distribution particles without momentum spread,</a:t>
            </a:r>
            <a:r>
              <a:rPr lang="zh-CN" altLang="en-US" sz="2400" dirty="0"/>
              <a:t> </a:t>
            </a:r>
            <a:r>
              <a:rPr lang="en-US" altLang="zh-CN" sz="2400" dirty="0"/>
              <a:t>a 88% transmission efficiency is presented</a:t>
            </a:r>
          </a:p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2" y="2034802"/>
            <a:ext cx="4574291" cy="39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16200" y="122417"/>
            <a:ext cx="77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Simulation Using Beam from Target</a:t>
            </a:r>
            <a:endParaRPr lang="zh-CN" altLang="en-US" sz="3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22" y="4167135"/>
            <a:ext cx="3084843" cy="2749534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 rotWithShape="1">
          <a:blip r:embed="rId4"/>
          <a:srcRect l="5806" t="3363" r="20117" b="2614"/>
          <a:stretch/>
        </p:blipFill>
        <p:spPr>
          <a:xfrm>
            <a:off x="8904253" y="4174747"/>
            <a:ext cx="3065145" cy="2734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24" y="1301511"/>
            <a:ext cx="3182388" cy="26885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89974" y="4057152"/>
            <a:ext cx="378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Profile of beam spot when Y=0 or X=0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039" y="4224300"/>
            <a:ext cx="3066554" cy="2633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47889" y="3990080"/>
            <a:ext cx="22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Momentum spectrum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83478" y="1316662"/>
                <a:ext cx="6606496" cy="2470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FWHM of beam spot :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&gt;60mm</a:t>
                </a: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FWHM of momentum distribution: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&lt;3MeV/c</a:t>
                </a:r>
                <a:r>
                  <a:rPr lang="en-US" altLang="zh-CN" sz="2400" dirty="0"/>
                  <a:t> (relative to 28.5MeV/c,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altLang="zh-CN" sz="2400" dirty="0"/>
                  <a:t> ~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10%</a:t>
                </a:r>
                <a:r>
                  <a:rPr lang="en-US" altLang="zh-CN" sz="2400" dirty="0"/>
                  <a:t> )</a:t>
                </a: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/>
                  <a:t> flux within FWHM larger than </a:t>
                </a:r>
                <a:r>
                  <a:rPr lang="en-US" altLang="zh-CN" sz="2400" b="1" dirty="0"/>
                  <a:t>1.2E+06/s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5kW</a:t>
                </a:r>
                <a:r>
                  <a:rPr lang="en-US" altLang="zh-CN" sz="2400" dirty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8" y="1316662"/>
                <a:ext cx="6606496" cy="2470741"/>
              </a:xfrm>
              <a:prstGeom prst="rect">
                <a:avLst/>
              </a:prstGeom>
              <a:blipFill>
                <a:blip r:embed="rId7"/>
                <a:stretch>
                  <a:fillRect l="-1293" t="-1975" r="-1108" b="-4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12/26</a:t>
            </a:r>
          </a:p>
        </p:txBody>
      </p:sp>
    </p:spTree>
    <p:extLst>
      <p:ext uri="{BB962C8B-B14F-4D97-AF65-F5344CB8AC3E}">
        <p14:creationId xmlns:p14="http://schemas.microsoft.com/office/powerpoint/2010/main" val="291291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33310" y="235984"/>
            <a:ext cx="27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Collimation 1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09286" y="1169043"/>
            <a:ext cx="383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Momentum Collimation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09286" y="1692263"/>
                <a:ext cx="5460662" cy="1581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Goal</a:t>
                </a:r>
                <a:r>
                  <a:rPr lang="en-US" altLang="zh-CN" dirty="0"/>
                  <a:t>: eliminate the so-called ‘cloud </a:t>
                </a:r>
                <a:r>
                  <a:rPr lang="en-US" altLang="zh-CN" dirty="0" err="1"/>
                  <a:t>muon</a:t>
                </a:r>
                <a:r>
                  <a:rPr lang="en-US" altLang="zh-CN" dirty="0"/>
                  <a:t>’</a:t>
                </a:r>
              </a:p>
              <a:p>
                <a:r>
                  <a:rPr lang="en-US" altLang="zh-CN" b="1" dirty="0"/>
                  <a:t>Method</a:t>
                </a:r>
                <a:r>
                  <a:rPr lang="en-US" altLang="zh-CN" dirty="0"/>
                  <a:t>: considering the normalized dispersion function</a:t>
                </a:r>
              </a:p>
              <a:p>
                <a:r>
                  <a:rPr lang="en-US" altLang="zh-CN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6" y="1692263"/>
                <a:ext cx="5460662" cy="1581587"/>
              </a:xfrm>
              <a:prstGeom prst="rect">
                <a:avLst/>
              </a:prstGeom>
              <a:blipFill rotWithShape="0">
                <a:blip r:embed="rId2"/>
                <a:stretch>
                  <a:fillRect l="-1006" t="-2317" r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509286" y="1169043"/>
            <a:ext cx="0" cy="223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9367" y="1684116"/>
            <a:ext cx="38659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/>
          <p:nvPr/>
        </p:nvPicPr>
        <p:blipFill rotWithShape="1">
          <a:blip r:embed="rId3"/>
          <a:srcRect l="6760" t="6704" r="14001" b="4539"/>
          <a:stretch/>
        </p:blipFill>
        <p:spPr>
          <a:xfrm>
            <a:off x="6137848" y="1169043"/>
            <a:ext cx="3455763" cy="2794656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677213" y="3922261"/>
            <a:ext cx="4220095" cy="28213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1505" y="3997278"/>
            <a:ext cx="49854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By </a:t>
            </a:r>
            <a:r>
              <a:rPr lang="en-US" altLang="zh-CN" dirty="0"/>
              <a:t>collimation,  a fraction of 10% cloud muon in beam spot reserved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>
            <a:off x="2685327" y="4778492"/>
            <a:ext cx="555584" cy="59216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529584" y="5493764"/>
            <a:ext cx="322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Pol-Z about -0.92</a:t>
            </a:r>
            <a:endParaRPr lang="zh-CN" altLang="en-US" sz="2800" b="1" dirty="0"/>
          </a:p>
        </p:txBody>
      </p:sp>
      <p:sp>
        <p:nvSpPr>
          <p:cNvPr id="19" name="椭圆 18"/>
          <p:cNvSpPr/>
          <p:nvPr/>
        </p:nvSpPr>
        <p:spPr>
          <a:xfrm>
            <a:off x="7260525" y="1430653"/>
            <a:ext cx="416688" cy="39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弧形箭头 20"/>
          <p:cNvSpPr/>
          <p:nvPr/>
        </p:nvSpPr>
        <p:spPr>
          <a:xfrm rot="19492727">
            <a:off x="9940776" y="2457327"/>
            <a:ext cx="462220" cy="17432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13/26</a:t>
            </a:r>
          </a:p>
        </p:txBody>
      </p:sp>
    </p:spTree>
    <p:extLst>
      <p:ext uri="{BB962C8B-B14F-4D97-AF65-F5344CB8AC3E}">
        <p14:creationId xmlns:p14="http://schemas.microsoft.com/office/powerpoint/2010/main" val="118875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33310" y="235984"/>
            <a:ext cx="27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Collimation 2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09286" y="1169043"/>
            <a:ext cx="383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Removal of positrons</a:t>
            </a:r>
            <a:endParaRPr lang="zh-CN" altLang="zh-CN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09286" y="1692263"/>
            <a:ext cx="609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Goal</a:t>
            </a:r>
            <a:r>
              <a:rPr lang="en-US" altLang="zh-CN" dirty="0"/>
              <a:t>: eliminate the positrons contaminating in the </a:t>
            </a:r>
            <a:r>
              <a:rPr lang="en-US" altLang="zh-CN" dirty="0" err="1"/>
              <a:t>muon</a:t>
            </a:r>
            <a:r>
              <a:rPr lang="en-US" altLang="zh-CN" dirty="0"/>
              <a:t> beam</a:t>
            </a:r>
          </a:p>
          <a:p>
            <a:r>
              <a:rPr lang="en-US" altLang="zh-CN" b="1" dirty="0"/>
              <a:t>Method</a:t>
            </a:r>
            <a:r>
              <a:rPr lang="en-US" altLang="zh-CN" dirty="0"/>
              <a:t>: ‘Wien Filter’+ a collimator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09286" y="1169043"/>
            <a:ext cx="0" cy="223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9367" y="1684116"/>
            <a:ext cx="38659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15072" y="3402957"/>
                <a:ext cx="3568413" cy="582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𝑚𝑟𝑎𝑑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)∙</m:t>
                    </m:r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72" y="3402957"/>
                <a:ext cx="3568413" cy="582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01549" y="4055367"/>
                <a:ext cx="3926075" cy="582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𝑚𝑟𝑎𝑑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)∙</m:t>
                    </m:r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</a:rPr>
                  <a:t> *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49" y="4055367"/>
                <a:ext cx="3926075" cy="582660"/>
              </a:xfrm>
              <a:prstGeom prst="rect">
                <a:avLst/>
              </a:prstGeom>
              <a:blipFill rotWithShape="0">
                <a:blip r:embed="rId3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613458" y="5201538"/>
            <a:ext cx="518545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However, limited by the space after the </a:t>
            </a:r>
            <a:r>
              <a:rPr lang="en-US" altLang="zh-CN" dirty="0" err="1"/>
              <a:t>wien</a:t>
            </a:r>
            <a:r>
              <a:rPr lang="en-US" altLang="zh-CN" dirty="0"/>
              <a:t> filter, a collimator is placed before next quadrupole to eliminate the positrons </a:t>
            </a:r>
            <a:endParaRPr lang="zh-CN" altLang="en-US" dirty="0"/>
          </a:p>
        </p:txBody>
      </p:sp>
      <p:pic>
        <p:nvPicPr>
          <p:cNvPr id="16" name="内容占位符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656" y="3823694"/>
            <a:ext cx="4812030" cy="30343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096" y="1116495"/>
            <a:ext cx="3828093" cy="352153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0773612">
            <a:off x="9056894" y="5831432"/>
            <a:ext cx="427776" cy="291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9426916" y="6124868"/>
            <a:ext cx="1061188" cy="21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488104" y="6011724"/>
            <a:ext cx="168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Location of </a:t>
            </a:r>
            <a:r>
              <a:rPr lang="en-US" altLang="zh-CN" dirty="0" err="1"/>
              <a:t>wien</a:t>
            </a:r>
            <a:r>
              <a:rPr lang="en-US" altLang="zh-CN" dirty="0"/>
              <a:t> filter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14" idx="2"/>
          </p:cNvCxnSpPr>
          <p:nvPr/>
        </p:nvCxnSpPr>
        <p:spPr>
          <a:xfrm flipH="1">
            <a:off x="8579540" y="4638027"/>
            <a:ext cx="255603" cy="15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652168" y="1169043"/>
            <a:ext cx="0" cy="31776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106857" y="1192193"/>
            <a:ext cx="15800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104155" y="4348627"/>
            <a:ext cx="15800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13458" y="2963875"/>
            <a:ext cx="5810491" cy="1839619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弧形箭头 34"/>
          <p:cNvSpPr/>
          <p:nvPr/>
        </p:nvSpPr>
        <p:spPr>
          <a:xfrm rot="19693947">
            <a:off x="5708481" y="5013964"/>
            <a:ext cx="2669090" cy="47175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14/26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800" y="6334889"/>
            <a:ext cx="4061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*</a:t>
            </a:r>
            <a:r>
              <a:rPr lang="en-US" altLang="zh-CN" sz="900" dirty="0" err="1" smtClean="0"/>
              <a:t>Prokscha</a:t>
            </a:r>
            <a:r>
              <a:rPr lang="en-US" altLang="zh-CN" sz="900" dirty="0" smtClean="0"/>
              <a:t> </a:t>
            </a:r>
            <a:r>
              <a:rPr lang="en-US" altLang="zh-CN" sz="900" dirty="0"/>
              <a:t>T, </a:t>
            </a:r>
            <a:r>
              <a:rPr lang="en-US" altLang="zh-CN" sz="900" dirty="0" err="1"/>
              <a:t>Morenzoni</a:t>
            </a:r>
            <a:r>
              <a:rPr lang="en-US" altLang="zh-CN" sz="900" dirty="0"/>
              <a:t> E, </a:t>
            </a:r>
            <a:r>
              <a:rPr lang="en-US" altLang="zh-CN" sz="900" dirty="0" err="1"/>
              <a:t>Deiters</a:t>
            </a:r>
            <a:r>
              <a:rPr lang="en-US" altLang="zh-CN" sz="900" dirty="0"/>
              <a:t> K, et al. The new </a:t>
            </a:r>
            <a:r>
              <a:rPr lang="el-GR" altLang="zh-CN" sz="900" dirty="0"/>
              <a:t>μ</a:t>
            </a:r>
            <a:r>
              <a:rPr lang="en-US" altLang="zh-CN" sz="900" dirty="0"/>
              <a:t>E4 beam at PSI: A hybrid-type large acceptance channel for the generation of a high intensity surface-</a:t>
            </a:r>
            <a:r>
              <a:rPr lang="en-US" altLang="zh-CN" sz="900" dirty="0" err="1"/>
              <a:t>muon</a:t>
            </a:r>
            <a:r>
              <a:rPr lang="en-US" altLang="zh-CN" sz="900" dirty="0"/>
              <a:t> beam[J]. Nuclear </a:t>
            </a:r>
            <a:r>
              <a:rPr lang="en-US" altLang="zh-CN" sz="900" dirty="0" err="1"/>
              <a:t>Inst</a:t>
            </a:r>
            <a:r>
              <a:rPr lang="en-US" altLang="zh-CN" sz="900" dirty="0"/>
              <a:t> &amp; Methods in Physics Research A, 2008, 595(2):317-331.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3270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33310" y="235984"/>
            <a:ext cx="27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Collimation 3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09285" y="1169043"/>
            <a:ext cx="526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Shrink beam spot by slits</a:t>
            </a:r>
            <a:endParaRPr lang="zh-CN" altLang="zh-CN" sz="2800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09286" y="1169043"/>
            <a:ext cx="0" cy="223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9367" y="1684116"/>
            <a:ext cx="38659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09286" y="1692263"/>
                <a:ext cx="63480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b="1" dirty="0"/>
                  <a:t>Goal</a:t>
                </a:r>
                <a:r>
                  <a:rPr lang="en-US" altLang="zh-CN" dirty="0"/>
                  <a:t>:  a smaller and adjustable spot required by </a:t>
                </a:r>
                <a14:m>
                  <m:oMath xmlns:m="http://schemas.openxmlformats.org/officeDocument/2006/math">
                    <m:r>
                      <a:rPr lang="zh-CN" alt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𝑆𝑅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experiments</a:t>
                </a:r>
                <a:endParaRPr lang="zh-CN" altLang="en-US" dirty="0">
                  <a:solidFill>
                    <a:prstClr val="black"/>
                  </a:solidFill>
                </a:endParaRPr>
              </a:p>
              <a:p>
                <a:endParaRPr lang="en-US" altLang="zh-CN" dirty="0"/>
              </a:p>
              <a:p>
                <a:r>
                  <a:rPr lang="en-US" altLang="zh-CN" b="1" dirty="0"/>
                  <a:t>Method</a:t>
                </a:r>
                <a:r>
                  <a:rPr lang="en-US" altLang="zh-CN" dirty="0"/>
                  <a:t>: mainly depending on the 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phase shift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6" y="1692263"/>
                <a:ext cx="6348020" cy="923330"/>
              </a:xfrm>
              <a:prstGeom prst="rect">
                <a:avLst/>
              </a:prstGeom>
              <a:blipFill>
                <a:blip r:embed="rId3"/>
                <a:stretch>
                  <a:fillRect l="-86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365812" y="2639943"/>
                <a:ext cx="5428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transfer matrix between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in the beam line could be expressed 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12" y="2639943"/>
                <a:ext cx="542852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898" t="-5660" r="-67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17933" r="17123"/>
          <a:stretch/>
        </p:blipFill>
        <p:spPr>
          <a:xfrm>
            <a:off x="1365812" y="3449890"/>
            <a:ext cx="4317357" cy="992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365812" y="4720735"/>
                <a:ext cx="4965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(</a:t>
                </a:r>
                <a:r>
                  <a:rPr lang="en-US" altLang="zh-CN" i="1" dirty="0"/>
                  <a:t>n </a:t>
                </a:r>
                <a:r>
                  <a:rPr lang="en-US" altLang="zh-CN" dirty="0"/>
                  <a:t>= 0, 1, 2…), the size of envelope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would be multiple times of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12" y="4720735"/>
                <a:ext cx="496554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98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/>
          <p:nvPr/>
        </p:nvPicPr>
        <p:blipFill rotWithShape="1">
          <a:blip r:embed="rId7"/>
          <a:srcRect l="7701" t="7696" r="11909" b="4568"/>
          <a:stretch/>
        </p:blipFill>
        <p:spPr>
          <a:xfrm>
            <a:off x="7218427" y="1227239"/>
            <a:ext cx="4228936" cy="3214742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21017"/>
              </p:ext>
            </p:extLst>
          </p:nvPr>
        </p:nvGraphicFramePr>
        <p:xfrm>
          <a:off x="7305177" y="4583871"/>
          <a:ext cx="4410710" cy="2029460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Position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 Width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Collimation Direction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3970mm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50mm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vertical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6620mm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80mm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horizontal 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7839mm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100mm(Horizontal) &amp;60mm(Vertical)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horizontal &amp;vertical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15/26</a:t>
            </a:r>
          </a:p>
        </p:txBody>
      </p:sp>
      <p:sp>
        <p:nvSpPr>
          <p:cNvPr id="3" name="椭圆 2"/>
          <p:cNvSpPr/>
          <p:nvPr/>
        </p:nvSpPr>
        <p:spPr>
          <a:xfrm>
            <a:off x="627513" y="1989127"/>
            <a:ext cx="5823285" cy="3609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9403" y="4876800"/>
            <a:ext cx="1504563" cy="1532023"/>
          </a:xfrm>
          <a:custGeom>
            <a:avLst/>
            <a:gdLst>
              <a:gd name="connsiteX0" fmla="*/ 903671 w 1504563"/>
              <a:gd name="connsiteY0" fmla="*/ 0 h 1532023"/>
              <a:gd name="connsiteX1" fmla="*/ 189568 w 1504563"/>
              <a:gd name="connsiteY1" fmla="*/ 609600 h 1532023"/>
              <a:gd name="connsiteX2" fmla="*/ 41523 w 1504563"/>
              <a:gd name="connsiteY2" fmla="*/ 1245326 h 1532023"/>
              <a:gd name="connsiteX3" fmla="*/ 816586 w 1504563"/>
              <a:gd name="connsiteY3" fmla="*/ 1506583 h 1532023"/>
              <a:gd name="connsiteX4" fmla="*/ 1373934 w 1504563"/>
              <a:gd name="connsiteY4" fmla="*/ 1524000 h 1532023"/>
              <a:gd name="connsiteX5" fmla="*/ 1504563 w 1504563"/>
              <a:gd name="connsiteY5" fmla="*/ 1524000 h 15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4563" h="1532023">
                <a:moveTo>
                  <a:pt x="903671" y="0"/>
                </a:moveTo>
                <a:cubicBezTo>
                  <a:pt x="618465" y="201023"/>
                  <a:pt x="333259" y="402046"/>
                  <a:pt x="189568" y="609600"/>
                </a:cubicBezTo>
                <a:cubicBezTo>
                  <a:pt x="45877" y="817154"/>
                  <a:pt x="-62980" y="1095829"/>
                  <a:pt x="41523" y="1245326"/>
                </a:cubicBezTo>
                <a:cubicBezTo>
                  <a:pt x="146026" y="1394823"/>
                  <a:pt x="594517" y="1460137"/>
                  <a:pt x="816586" y="1506583"/>
                </a:cubicBezTo>
                <a:cubicBezTo>
                  <a:pt x="1038655" y="1553029"/>
                  <a:pt x="1259271" y="1521097"/>
                  <a:pt x="1373934" y="1524000"/>
                </a:cubicBezTo>
                <a:cubicBezTo>
                  <a:pt x="1488597" y="1526903"/>
                  <a:pt x="1504563" y="1524000"/>
                  <a:pt x="1504563" y="1524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0" idx="4"/>
          </p:cNvCxnSpPr>
          <p:nvPr/>
        </p:nvCxnSpPr>
        <p:spPr>
          <a:xfrm>
            <a:off x="1663337" y="6400800"/>
            <a:ext cx="187688" cy="8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119845" y="5762217"/>
            <a:ext cx="395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Non-effective for particles influenced by nonlinear effect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980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33310" y="235984"/>
            <a:ext cx="27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Collimation 3</a:t>
            </a:r>
            <a:endParaRPr lang="zh-CN" altLang="en-US" sz="36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40" y="1430653"/>
            <a:ext cx="2932430" cy="251786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 rotWithShape="1">
          <a:blip r:embed="rId4"/>
          <a:srcRect l="9594" t="7255" r="23484" b="5009"/>
          <a:stretch/>
        </p:blipFill>
        <p:spPr>
          <a:xfrm>
            <a:off x="6502323" y="4213972"/>
            <a:ext cx="2769235" cy="2551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997" y="4213972"/>
            <a:ext cx="2798307" cy="2536156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847118" y="3612853"/>
            <a:ext cx="1377388" cy="671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29206" y="3185005"/>
                <a:ext cx="453591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 possible smaller spot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FWHM  for profile: 30mm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rate within FWHM-----larger than </a:t>
                </a:r>
                <a:r>
                  <a:rPr lang="en-US" altLang="zh-CN" b="1" dirty="0"/>
                  <a:t>1.2E+05/s</a:t>
                </a:r>
                <a:r>
                  <a:rPr lang="en-US" altLang="zh-CN" dirty="0"/>
                  <a:t>(proton beam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5kW</a:t>
                </a:r>
                <a:r>
                  <a:rPr lang="en-US" altLang="zh-CN" dirty="0"/>
                  <a:t>)</a:t>
                </a:r>
                <a:endParaRPr lang="zh-CN" altLang="en-US" dirty="0"/>
              </a:p>
              <a:p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06" y="3185005"/>
                <a:ext cx="4535917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1210" t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中括号 14"/>
          <p:cNvSpPr/>
          <p:nvPr/>
        </p:nvSpPr>
        <p:spPr>
          <a:xfrm>
            <a:off x="6224505" y="1684116"/>
            <a:ext cx="277817" cy="4635661"/>
          </a:xfrm>
          <a:prstGeom prst="leftBracke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16/26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7B6D8D1-3EC6-4254-BD63-50CCA6FAB1FD}"/>
              </a:ext>
            </a:extLst>
          </p:cNvPr>
          <p:cNvSpPr txBox="1"/>
          <p:nvPr/>
        </p:nvSpPr>
        <p:spPr>
          <a:xfrm>
            <a:off x="509285" y="1169043"/>
            <a:ext cx="526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Shrink beam spot by slits</a:t>
            </a:r>
            <a:endParaRPr lang="zh-CN" altLang="zh-CN" sz="2800" b="1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9C26172C-E6C3-4EE2-9CE9-B1758CF7914D}"/>
              </a:ext>
            </a:extLst>
          </p:cNvPr>
          <p:cNvCxnSpPr/>
          <p:nvPr/>
        </p:nvCxnSpPr>
        <p:spPr>
          <a:xfrm>
            <a:off x="509286" y="1169043"/>
            <a:ext cx="0" cy="223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07A99255-A196-41A8-8254-0DB958EF77FE}"/>
              </a:ext>
            </a:extLst>
          </p:cNvPr>
          <p:cNvCxnSpPr/>
          <p:nvPr/>
        </p:nvCxnSpPr>
        <p:spPr>
          <a:xfrm>
            <a:off x="289367" y="1684116"/>
            <a:ext cx="38659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5E486098-2188-4923-B070-65246AE8421F}"/>
                  </a:ext>
                </a:extLst>
              </p:cNvPr>
              <p:cNvSpPr txBox="1"/>
              <p:nvPr/>
            </p:nvSpPr>
            <p:spPr>
              <a:xfrm>
                <a:off x="509286" y="1692263"/>
                <a:ext cx="50380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b="1" dirty="0"/>
                  <a:t>Goal</a:t>
                </a:r>
                <a:r>
                  <a:rPr lang="en-US" altLang="zh-CN" dirty="0"/>
                  <a:t>:  a smaller and adjustable spot required by </a:t>
                </a:r>
                <a14:m>
                  <m:oMath xmlns:m="http://schemas.openxmlformats.org/officeDocument/2006/math">
                    <m:r>
                      <a:rPr lang="zh-CN" alt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𝑆𝑅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experiments</a:t>
                </a:r>
                <a:endParaRPr lang="zh-CN" altLang="en-US" dirty="0">
                  <a:solidFill>
                    <a:prstClr val="black"/>
                  </a:solidFill>
                </a:endParaRPr>
              </a:p>
              <a:p>
                <a:endParaRPr lang="en-US" altLang="zh-CN" dirty="0"/>
              </a:p>
              <a:p>
                <a:r>
                  <a:rPr lang="en-US" altLang="zh-CN" b="1" dirty="0"/>
                  <a:t>Method</a:t>
                </a:r>
                <a:r>
                  <a:rPr lang="en-US" altLang="zh-CN" dirty="0"/>
                  <a:t>: mainly depending on the 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phase shift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E486098-2188-4923-B070-65246AE8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6" y="1692263"/>
                <a:ext cx="5038069" cy="1200329"/>
              </a:xfrm>
              <a:prstGeom prst="rect">
                <a:avLst/>
              </a:prstGeom>
              <a:blipFill>
                <a:blip r:embed="rId7"/>
                <a:stretch>
                  <a:fillRect l="-1090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53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239245" y="2136306"/>
            <a:ext cx="7929464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Vertical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Muon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Beam Line Design (Baseline)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0"/>
          <a:stretch/>
        </p:blipFill>
        <p:spPr>
          <a:xfrm>
            <a:off x="5374640" y="3112725"/>
            <a:ext cx="6562776" cy="377575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17/26</a:t>
            </a:r>
          </a:p>
        </p:txBody>
      </p:sp>
    </p:spTree>
    <p:extLst>
      <p:ext uri="{BB962C8B-B14F-4D97-AF65-F5344CB8AC3E}">
        <p14:creationId xmlns:p14="http://schemas.microsoft.com/office/powerpoint/2010/main" val="373768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53323" y="235984"/>
            <a:ext cx="300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Scheme</a:t>
            </a:r>
            <a:endParaRPr lang="zh-CN" altLang="en-US" sz="3600" b="1" dirty="0"/>
          </a:p>
        </p:txBody>
      </p:sp>
      <p:sp>
        <p:nvSpPr>
          <p:cNvPr id="6" name="右弧形箭头 5"/>
          <p:cNvSpPr/>
          <p:nvPr/>
        </p:nvSpPr>
        <p:spPr>
          <a:xfrm rot="4564302">
            <a:off x="7535478" y="3569922"/>
            <a:ext cx="733143" cy="5342953"/>
          </a:xfrm>
          <a:prstGeom prst="curvedLeftArrow">
            <a:avLst>
              <a:gd name="adj1" fmla="val 25000"/>
              <a:gd name="adj2" fmla="val 50000"/>
              <a:gd name="adj3" fmla="val 3473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222" y="1069380"/>
            <a:ext cx="6255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Baseline-scheme design	</a:t>
            </a:r>
          </a:p>
          <a:p>
            <a:endParaRPr lang="en-US" altLang="zh-CN" sz="1600" b="1" dirty="0"/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 b="1" dirty="0"/>
              <a:t>Vertical conventional surface beam with a thin target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 b="1" dirty="0"/>
              <a:t>SC solenoidal muon beam line</a:t>
            </a:r>
          </a:p>
          <a:p>
            <a:endParaRPr lang="zh-CN" altLang="en-US" sz="1600" b="1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18/26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43" y="1295400"/>
            <a:ext cx="6775590" cy="4217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7" y="3041431"/>
            <a:ext cx="5018306" cy="3362607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1439188" y="4025069"/>
            <a:ext cx="562650" cy="916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3964" y="3655737"/>
            <a:ext cx="19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Vertical Beam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3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30209" y="702225"/>
            <a:ext cx="78252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For</a:t>
            </a:r>
            <a:r>
              <a:rPr lang="en-US" altLang="zh-CN" dirty="0"/>
              <a:t> a thin target with an equivalent thickness of 1 cm,  the maximum envelop is 25mm according to the point A and B in the surface </a:t>
            </a:r>
            <a:r>
              <a:rPr lang="en-US" altLang="zh-CN" dirty="0" err="1"/>
              <a:t>muon</a:t>
            </a:r>
            <a:r>
              <a:rPr lang="en-US" altLang="zh-CN" dirty="0"/>
              <a:t> phase map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507999" y="5657454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map at 30cm from the surface of target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7718" r="22627" b="4476"/>
          <a:stretch/>
        </p:blipFill>
        <p:spPr>
          <a:xfrm>
            <a:off x="7802923" y="4094000"/>
            <a:ext cx="2072163" cy="1642484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7176304" y="2893671"/>
            <a:ext cx="798653" cy="11921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8089" r="23386" b="5032"/>
          <a:stretch/>
        </p:blipFill>
        <p:spPr>
          <a:xfrm>
            <a:off x="9981118" y="4094000"/>
            <a:ext cx="2023713" cy="161966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91874" y="2675564"/>
            <a:ext cx="335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K-V distributed particles with maximum envelop=25mm and maximum divergence=100mrad was used for test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19/26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0416407-7447-40C5-9FCF-05E12D21F9CA}"/>
              </a:ext>
            </a:extLst>
          </p:cNvPr>
          <p:cNvSpPr txBox="1"/>
          <p:nvPr/>
        </p:nvSpPr>
        <p:spPr>
          <a:xfrm>
            <a:off x="2641600" y="9528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Primary Surface </a:t>
            </a:r>
            <a:r>
              <a:rPr lang="en-US" altLang="zh-CN" sz="3600" b="1" dirty="0" err="1"/>
              <a:t>Muon</a:t>
            </a:r>
            <a:r>
              <a:rPr lang="en-US" altLang="zh-CN" sz="3600" b="1" dirty="0"/>
              <a:t> Distribution</a:t>
            </a:r>
            <a:endParaRPr lang="zh-CN" altLang="en-US" sz="3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" y="1788599"/>
            <a:ext cx="4757427" cy="33419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787" y="1817872"/>
            <a:ext cx="4738071" cy="33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288758" y="0"/>
            <a:ext cx="2850078" cy="938151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831273"/>
            <a:ext cx="3847605" cy="7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5971" y="1831560"/>
            <a:ext cx="1145669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Overview</a:t>
            </a:r>
          </a:p>
          <a:p>
            <a:pPr>
              <a:lnSpc>
                <a:spcPts val="21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Current international muon beam line for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experiments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Design of baby-scheme muon beam line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design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Multi-particle simulation without momentum spread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Multi-particle simulation using the beam from the proton bombardment on target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Vertical muon beam line design(Baseline)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design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Multi-particle simulation without momentum spread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2/26</a:t>
            </a:r>
          </a:p>
        </p:txBody>
      </p:sp>
    </p:spTree>
    <p:extLst>
      <p:ext uri="{BB962C8B-B14F-4D97-AF65-F5344CB8AC3E}">
        <p14:creationId xmlns:p14="http://schemas.microsoft.com/office/powerpoint/2010/main" val="27301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002" y="1747812"/>
            <a:ext cx="5820384" cy="3478753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2953881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442438" y="223785"/>
            <a:ext cx="411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Optical Design</a:t>
            </a:r>
            <a:endParaRPr lang="zh-CN" altLang="en-US" sz="3600" b="1" dirty="0"/>
          </a:p>
        </p:txBody>
      </p:sp>
      <p:sp>
        <p:nvSpPr>
          <p:cNvPr id="21" name="椭圆 20"/>
          <p:cNvSpPr/>
          <p:nvPr/>
        </p:nvSpPr>
        <p:spPr>
          <a:xfrm>
            <a:off x="3400201" y="2020493"/>
            <a:ext cx="1114154" cy="244316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399805" y="3392093"/>
            <a:ext cx="1000396" cy="4714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2717" y="3916928"/>
            <a:ext cx="278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Limited by space, 300mm diameter of first two quadrupoles is used.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056758" y="1048061"/>
            <a:ext cx="593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Linear optics was done by using GRAPHIC TRANSPORT</a:t>
            </a:r>
            <a:endParaRPr lang="zh-CN" altLang="en-US" sz="2000" b="1" dirty="0"/>
          </a:p>
        </p:txBody>
      </p:sp>
      <p:sp>
        <p:nvSpPr>
          <p:cNvPr id="2" name="椭圆 1"/>
          <p:cNvSpPr/>
          <p:nvPr/>
        </p:nvSpPr>
        <p:spPr>
          <a:xfrm>
            <a:off x="6268816" y="1613916"/>
            <a:ext cx="787078" cy="258334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99415" y="2377771"/>
            <a:ext cx="695111" cy="25001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433818" y="4891738"/>
            <a:ext cx="3206187" cy="1056636"/>
          </a:xfrm>
          <a:custGeom>
            <a:avLst/>
            <a:gdLst>
              <a:gd name="connsiteX0" fmla="*/ 0 w 3206187"/>
              <a:gd name="connsiteY0" fmla="*/ 0 h 1056636"/>
              <a:gd name="connsiteX1" fmla="*/ 231494 w 3206187"/>
              <a:gd name="connsiteY1" fmla="*/ 544010 h 1056636"/>
              <a:gd name="connsiteX2" fmla="*/ 856527 w 3206187"/>
              <a:gd name="connsiteY2" fmla="*/ 891250 h 1056636"/>
              <a:gd name="connsiteX3" fmla="*/ 1597306 w 3206187"/>
              <a:gd name="connsiteY3" fmla="*/ 1018572 h 1056636"/>
              <a:gd name="connsiteX4" fmla="*/ 2639028 w 3206187"/>
              <a:gd name="connsiteY4" fmla="*/ 1053296 h 1056636"/>
              <a:gd name="connsiteX5" fmla="*/ 3206187 w 3206187"/>
              <a:gd name="connsiteY5" fmla="*/ 1053296 h 105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187" h="1056636">
                <a:moveTo>
                  <a:pt x="0" y="0"/>
                </a:moveTo>
                <a:cubicBezTo>
                  <a:pt x="44370" y="197734"/>
                  <a:pt x="88740" y="395468"/>
                  <a:pt x="231494" y="544010"/>
                </a:cubicBezTo>
                <a:cubicBezTo>
                  <a:pt x="374249" y="692552"/>
                  <a:pt x="628892" y="812156"/>
                  <a:pt x="856527" y="891250"/>
                </a:cubicBezTo>
                <a:cubicBezTo>
                  <a:pt x="1084162" y="970344"/>
                  <a:pt x="1300223" y="991564"/>
                  <a:pt x="1597306" y="1018572"/>
                </a:cubicBezTo>
                <a:cubicBezTo>
                  <a:pt x="1894389" y="1045580"/>
                  <a:pt x="2370881" y="1047509"/>
                  <a:pt x="2639028" y="1053296"/>
                </a:cubicBezTo>
                <a:cubicBezTo>
                  <a:pt x="2907175" y="1059083"/>
                  <a:pt x="3056681" y="1056189"/>
                  <a:pt x="3206187" y="105329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741757" y="4185682"/>
            <a:ext cx="1909823" cy="1713053"/>
          </a:xfrm>
          <a:custGeom>
            <a:avLst/>
            <a:gdLst>
              <a:gd name="connsiteX0" fmla="*/ 0 w 1909823"/>
              <a:gd name="connsiteY0" fmla="*/ 0 h 1713053"/>
              <a:gd name="connsiteX1" fmla="*/ 208345 w 1909823"/>
              <a:gd name="connsiteY1" fmla="*/ 532435 h 1713053"/>
              <a:gd name="connsiteX2" fmla="*/ 520861 w 1909823"/>
              <a:gd name="connsiteY2" fmla="*/ 902825 h 1713053"/>
              <a:gd name="connsiteX3" fmla="*/ 1192193 w 1909823"/>
              <a:gd name="connsiteY3" fmla="*/ 1365813 h 1713053"/>
              <a:gd name="connsiteX4" fmla="*/ 1504709 w 1909823"/>
              <a:gd name="connsiteY4" fmla="*/ 1551008 h 1713053"/>
              <a:gd name="connsiteX5" fmla="*/ 1909823 w 1909823"/>
              <a:gd name="connsiteY5" fmla="*/ 1713053 h 17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823" h="1713053">
                <a:moveTo>
                  <a:pt x="0" y="0"/>
                </a:moveTo>
                <a:cubicBezTo>
                  <a:pt x="60767" y="190982"/>
                  <a:pt x="121535" y="381964"/>
                  <a:pt x="208345" y="532435"/>
                </a:cubicBezTo>
                <a:cubicBezTo>
                  <a:pt x="295155" y="682906"/>
                  <a:pt x="356886" y="763929"/>
                  <a:pt x="520861" y="902825"/>
                </a:cubicBezTo>
                <a:cubicBezTo>
                  <a:pt x="684836" y="1041721"/>
                  <a:pt x="1028218" y="1257783"/>
                  <a:pt x="1192193" y="1365813"/>
                </a:cubicBezTo>
                <a:cubicBezTo>
                  <a:pt x="1356168" y="1473844"/>
                  <a:pt x="1385104" y="1493135"/>
                  <a:pt x="1504709" y="1551008"/>
                </a:cubicBezTo>
                <a:cubicBezTo>
                  <a:pt x="1624314" y="1608881"/>
                  <a:pt x="1767068" y="1660967"/>
                  <a:pt x="1909823" y="171305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6" idx="0"/>
          </p:cNvCxnSpPr>
          <p:nvPr/>
        </p:nvCxnSpPr>
        <p:spPr>
          <a:xfrm flipH="1" flipV="1">
            <a:off x="5433818" y="4891738"/>
            <a:ext cx="55372" cy="235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6733048" y="4185682"/>
            <a:ext cx="104173" cy="277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713881" y="5440607"/>
            <a:ext cx="3433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Horizontal and vertical dipoles are used to obtained a better momentum collimation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20/26</a:t>
            </a:r>
          </a:p>
        </p:txBody>
      </p:sp>
    </p:spTree>
    <p:extLst>
      <p:ext uri="{BB962C8B-B14F-4D97-AF65-F5344CB8AC3E}">
        <p14:creationId xmlns:p14="http://schemas.microsoft.com/office/powerpoint/2010/main" val="3533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3881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40796" y="166504"/>
            <a:ext cx="96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Multi-particle Transmission Using K-V Distribution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85825" y="1214438"/>
            <a:ext cx="512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multi-particle simulation was done by using G4beamline. All the magnets and tubs are slightly adjusted for a better performance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926B55F-3CB7-4172-BDAB-5EF7039A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19" b="90466" l="9204" r="90734">
                        <a14:foregroundMark x1="12189" y1="85064" x2="12189" y2="85064"/>
                        <a14:foregroundMark x1="12935" y1="82097" x2="12935" y2="82097"/>
                        <a14:foregroundMark x1="12313" y1="79661" x2="12313" y2="79661"/>
                        <a14:foregroundMark x1="12749" y1="78390" x2="12749" y2="78390"/>
                        <a14:foregroundMark x1="13060" y1="77331" x2="13060" y2="77331"/>
                        <a14:foregroundMark x1="12749" y1="75000" x2="12749" y2="75000"/>
                        <a14:foregroundMark x1="12624" y1="72564" x2="12624" y2="72564"/>
                        <a14:foregroundMark x1="12749" y1="66949" x2="12749" y2="66949"/>
                        <a14:foregroundMark x1="12438" y1="61123" x2="12438" y2="61123"/>
                        <a14:foregroundMark x1="15734" y1="56886" x2="15734" y2="56886"/>
                        <a14:foregroundMark x1="18719" y1="51695" x2="18719" y2="51695"/>
                        <a14:foregroundMark x1="17910" y1="53284" x2="17910" y2="53284"/>
                        <a14:foregroundMark x1="20522" y1="50106" x2="20522" y2="50106"/>
                        <a14:foregroundMark x1="19341" y1="51695" x2="19341" y2="51695"/>
                        <a14:foregroundMark x1="21331" y1="49047" x2="21331" y2="49047"/>
                        <a14:foregroundMark x1="22575" y1="46822" x2="22575" y2="46822"/>
                        <a14:foregroundMark x1="25249" y1="43962" x2="25249" y2="43962"/>
                        <a14:foregroundMark x1="75187" y1="29449" x2="75187" y2="29449"/>
                        <a14:foregroundMark x1="86070" y1="24047" x2="86070" y2="24047"/>
                        <a14:foregroundMark x1="65361" y1="34958" x2="65361" y2="34958"/>
                        <a14:foregroundMark x1="67040" y1="33581" x2="67040" y2="33581"/>
                        <a14:foregroundMark x1="53420" y1="40466" x2="53420" y2="40466"/>
                        <a14:foregroundMark x1="56468" y1="38453" x2="56468" y2="38453"/>
                        <a14:foregroundMark x1="46891" y1="39513" x2="46891" y2="39513"/>
                        <a14:foregroundMark x1="78234" y1="28072" x2="78234" y2="28072"/>
                        <a14:foregroundMark x1="80908" y1="27225" x2="80908" y2="27225"/>
                        <a14:foregroundMark x1="83831" y1="25636" x2="83831" y2="25636"/>
                      </a14:backgroundRemoval>
                    </a14:imgEffect>
                  </a14:imgLayer>
                </a14:imgProps>
              </a:ext>
            </a:extLst>
          </a:blip>
          <a:srcRect l="8338" t="15015" r="9373" b="9074"/>
          <a:stretch/>
        </p:blipFill>
        <p:spPr>
          <a:xfrm>
            <a:off x="1927494" y="2123446"/>
            <a:ext cx="8067041" cy="4368787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="" xmlns:a16="http://schemas.microsoft.com/office/drawing/2014/main" id="{C0639D08-DAAE-4405-8D34-F888845AEC32}"/>
              </a:ext>
            </a:extLst>
          </p:cNvPr>
          <p:cNvCxnSpPr>
            <a:cxnSpLocks/>
          </p:cNvCxnSpPr>
          <p:nvPr/>
        </p:nvCxnSpPr>
        <p:spPr>
          <a:xfrm flipH="1" flipV="1">
            <a:off x="3373120" y="4206240"/>
            <a:ext cx="477520" cy="151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AF14CE5-E26D-4ECC-8108-D8F4D3DEDACF}"/>
              </a:ext>
            </a:extLst>
          </p:cNvPr>
          <p:cNvSpPr txBox="1"/>
          <p:nvPr/>
        </p:nvSpPr>
        <p:spPr>
          <a:xfrm>
            <a:off x="2835801" y="5816231"/>
            <a:ext cx="457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Triplet,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baby-scheme </a:t>
            </a:r>
            <a:r>
              <a:rPr lang="en-US" altLang="zh-CN" dirty="0" err="1"/>
              <a:t>muon</a:t>
            </a:r>
            <a:r>
              <a:rPr lang="en-US" altLang="zh-CN" dirty="0"/>
              <a:t> beam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6D9B1478-B9FB-4AC5-A212-222520F604A2}"/>
              </a:ext>
            </a:extLst>
          </p:cNvPr>
          <p:cNvCxnSpPr/>
          <p:nvPr/>
        </p:nvCxnSpPr>
        <p:spPr>
          <a:xfrm flipH="1" flipV="1">
            <a:off x="4145280" y="3755033"/>
            <a:ext cx="1198880" cy="96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28FFE959-0F5C-4F78-BDEF-DA317B66E7D6}"/>
              </a:ext>
            </a:extLst>
          </p:cNvPr>
          <p:cNvCxnSpPr/>
          <p:nvPr/>
        </p:nvCxnSpPr>
        <p:spPr>
          <a:xfrm flipV="1">
            <a:off x="5344160" y="3755033"/>
            <a:ext cx="843280" cy="96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584B174-12DE-4018-8CE9-73E32FA43DC4}"/>
              </a:ext>
            </a:extLst>
          </p:cNvPr>
          <p:cNvSpPr txBox="1"/>
          <p:nvPr/>
        </p:nvSpPr>
        <p:spPr>
          <a:xfrm>
            <a:off x="4775200" y="4680064"/>
            <a:ext cx="374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Bending on both transverse direction for a better momentum collimation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21/26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16F9EB9-2331-44A7-A90B-B742F2206A33}"/>
              </a:ext>
            </a:extLst>
          </p:cNvPr>
          <p:cNvSpPr txBox="1"/>
          <p:nvPr/>
        </p:nvSpPr>
        <p:spPr>
          <a:xfrm>
            <a:off x="8346075" y="336584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Transport efficiency:84%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262" y="3787775"/>
            <a:ext cx="417624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2738" y="1307749"/>
            <a:ext cx="5642285" cy="4693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2953881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875038" y="252124"/>
            <a:ext cx="196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Results</a:t>
            </a:r>
            <a:endParaRPr lang="zh-CN" altLang="en-US" sz="36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930623" y="1362283"/>
            <a:ext cx="204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Beam Spot</a:t>
            </a:r>
            <a:endParaRPr lang="zh-CN" altLang="en-US" sz="3200" b="1" dirty="0"/>
          </a:p>
        </p:txBody>
      </p:sp>
      <p:sp>
        <p:nvSpPr>
          <p:cNvPr id="15" name="矩形 14"/>
          <p:cNvSpPr/>
          <p:nvPr/>
        </p:nvSpPr>
        <p:spPr>
          <a:xfrm>
            <a:off x="1930623" y="1436914"/>
            <a:ext cx="1961192" cy="51014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19042" y="2558422"/>
            <a:ext cx="237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Projection of beam spot</a:t>
            </a:r>
            <a:r>
              <a:rPr lang="zh-CN" altLang="en-US" dirty="0"/>
              <a:t> </a:t>
            </a:r>
            <a:r>
              <a:rPr lang="en-US" altLang="zh-CN" dirty="0"/>
              <a:t>on X-axis &amp; Y-axis</a:t>
            </a:r>
          </a:p>
        </p:txBody>
      </p:sp>
      <p:sp>
        <p:nvSpPr>
          <p:cNvPr id="17" name="右箭头 16"/>
          <p:cNvSpPr/>
          <p:nvPr/>
        </p:nvSpPr>
        <p:spPr>
          <a:xfrm>
            <a:off x="6836229" y="3204754"/>
            <a:ext cx="1738756" cy="57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32314" y="5120887"/>
            <a:ext cx="256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Slightly larger beam spot</a:t>
            </a:r>
            <a:endParaRPr lang="zh-CN" altLang="en-US" sz="2400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65" y="5185530"/>
            <a:ext cx="350856" cy="350856"/>
          </a:xfrm>
          <a:prstGeom prst="rect">
            <a:avLst/>
          </a:prstGeom>
        </p:spPr>
      </p:pic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22/26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10" y="3366003"/>
            <a:ext cx="3338745" cy="224555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5907916" y="4853193"/>
            <a:ext cx="2984255" cy="1366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2421"/>
              </p:ext>
            </p:extLst>
          </p:nvPr>
        </p:nvGraphicFramePr>
        <p:xfrm>
          <a:off x="9081083" y="5579237"/>
          <a:ext cx="3087111" cy="126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43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Transverse Direction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Sigma(mm)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FWHM(mm)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x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13.6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46.0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7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y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15.8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38.0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7" y="3191397"/>
            <a:ext cx="2731793" cy="19917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7491" y="340578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X-Y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7" y="2558422"/>
            <a:ext cx="2166505" cy="15795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65127" y="27766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X-X’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15" y="4274785"/>
            <a:ext cx="2170278" cy="158234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60519" y="4457211"/>
            <a:ext cx="49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Y-Y’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10" y="1017250"/>
            <a:ext cx="3276023" cy="23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99" y="4707074"/>
            <a:ext cx="3109083" cy="20919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12" y="4707074"/>
            <a:ext cx="2813753" cy="205149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77934" y="245568"/>
            <a:ext cx="258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Collimation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09286" y="1169043"/>
            <a:ext cx="383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Slits for smaller spot</a:t>
            </a:r>
            <a:endParaRPr lang="zh-CN" altLang="zh-CN" sz="2800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09286" y="1169043"/>
            <a:ext cx="0" cy="22339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9367" y="1684116"/>
            <a:ext cx="38659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6" y="1800097"/>
            <a:ext cx="3831220" cy="2596227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23/26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56585"/>
              </p:ext>
            </p:extLst>
          </p:nvPr>
        </p:nvGraphicFramePr>
        <p:xfrm>
          <a:off x="509286" y="4808905"/>
          <a:ext cx="4410710" cy="2010068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Position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 Width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Collimation Direction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8900mm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60mm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horizontal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Slit-2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12900mm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 </a:t>
                      </a:r>
                      <a:r>
                        <a:rPr lang="zh-CN" alt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en-US" altLang="zh-CN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vertical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Slit-3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13050mm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slit </a:t>
                      </a:r>
                      <a:r>
                        <a:rPr lang="zh-CN" alt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altLang="zh-CN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zh-CN" altLang="zh-CN" sz="1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vertical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箭头: 右 9">
            <a:extLst>
              <a:ext uri="{FF2B5EF4-FFF2-40B4-BE49-F238E27FC236}">
                <a16:creationId xmlns="" xmlns:a16="http://schemas.microsoft.com/office/drawing/2014/main" id="{286E3A4E-9B4F-4A0C-9003-4F5789097C55}"/>
              </a:ext>
            </a:extLst>
          </p:cNvPr>
          <p:cNvSpPr/>
          <p:nvPr/>
        </p:nvSpPr>
        <p:spPr>
          <a:xfrm>
            <a:off x="5080000" y="3616960"/>
            <a:ext cx="1198880" cy="11013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81800" y="5703941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FWHM=28mm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919532" y="571562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FWHM=28mm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2" y="1505627"/>
            <a:ext cx="3675734" cy="26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24/26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44638EB3-6667-4912-90E5-9BA5DF700F02}"/>
              </a:ext>
            </a:extLst>
          </p:cNvPr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0B976C5-E5D6-483F-B5D6-7632FF12250A}"/>
              </a:ext>
            </a:extLst>
          </p:cNvPr>
          <p:cNvSpPr txBox="1"/>
          <p:nvPr/>
        </p:nvSpPr>
        <p:spPr>
          <a:xfrm>
            <a:off x="5098231" y="235985"/>
            <a:ext cx="219665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Summary</a:t>
            </a:r>
            <a:endParaRPr lang="zh-CN" altLang="en-US" sz="3600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53287"/>
              </p:ext>
            </p:extLst>
          </p:nvPr>
        </p:nvGraphicFramePr>
        <p:xfrm>
          <a:off x="1494246" y="2376329"/>
          <a:ext cx="8890000" cy="190881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Reference momentum [MeV/c]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Momentum Spread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Polarization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Intensity [1E5/s]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Spot(FWHM) [mm]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Contamination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Muon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Beam Line for Baby-Scheme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~10%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31.2(H)*32.5(V)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 &lt; 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Vertical Beam Line for Baseline-Scheme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＜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~30(H)*30(V)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0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1F2B540-43CB-416B-90C0-1B8CA47C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25/26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44638EB3-6667-4912-90E5-9BA5DF700F02}"/>
              </a:ext>
            </a:extLst>
          </p:cNvPr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0B976C5-E5D6-483F-B5D6-7632FF12250A}"/>
              </a:ext>
            </a:extLst>
          </p:cNvPr>
          <p:cNvSpPr txBox="1"/>
          <p:nvPr/>
        </p:nvSpPr>
        <p:spPr>
          <a:xfrm>
            <a:off x="5098231" y="235985"/>
            <a:ext cx="219665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Summary</a:t>
            </a:r>
            <a:endParaRPr lang="zh-CN" altLang="en-US" sz="3600" b="1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A00349D-EBE6-4458-8595-F43FB396298B}"/>
              </a:ext>
            </a:extLst>
          </p:cNvPr>
          <p:cNvSpPr txBox="1"/>
          <p:nvPr/>
        </p:nvSpPr>
        <p:spPr>
          <a:xfrm>
            <a:off x="1467611" y="1351508"/>
            <a:ext cx="9457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Two room temperature muon beam line </a:t>
            </a:r>
            <a:r>
              <a:rPr lang="en-US" altLang="zh-CN" sz="2000" b="1" dirty="0" smtClean="0"/>
              <a:t>is </a:t>
            </a:r>
            <a:r>
              <a:rPr lang="en-US" altLang="zh-CN" sz="2000" b="1" dirty="0"/>
              <a:t>designed for </a:t>
            </a:r>
            <a:r>
              <a:rPr lang="en-US" altLang="zh-CN" sz="2000" b="1" dirty="0" err="1"/>
              <a:t>EMuS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One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is for baby scheme design and another is for baseline scheme design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For baby-scheme design , there is a simplified </a:t>
            </a:r>
            <a:r>
              <a:rPr lang="en-US" altLang="zh-CN" sz="2000" b="1" dirty="0" err="1"/>
              <a:t>muon</a:t>
            </a:r>
            <a:r>
              <a:rPr lang="en-US" altLang="zh-CN" sz="2000" b="1" dirty="0"/>
              <a:t> beam line. For this beam line now it has a suitable beam spot(FWHM=30mm) , 1E+05/s flux under 5kW proton beam and polarization is high enough(-0.92), while the contamination is rather low(&lt;1%)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For vertical beam line of baseline design,  the primary result shows that the finished design could deliver about </a:t>
            </a:r>
            <a:r>
              <a:rPr lang="en-US" altLang="zh-CN" sz="2000" b="1" dirty="0" smtClean="0"/>
              <a:t>84% </a:t>
            </a:r>
            <a:r>
              <a:rPr lang="en-US" altLang="zh-CN" sz="2000" b="1" dirty="0"/>
              <a:t>of particles in </a:t>
            </a:r>
            <a:r>
              <a:rPr lang="en-US" altLang="zh-CN" sz="2000" b="1" dirty="0" err="1"/>
              <a:t>emittance</a:t>
            </a:r>
            <a:r>
              <a:rPr lang="en-US" altLang="zh-CN" sz="2000" b="1" dirty="0"/>
              <a:t> ellipse to the final spot. After </a:t>
            </a:r>
            <a:r>
              <a:rPr lang="en-US" altLang="zh-CN" sz="2000" b="1" dirty="0" smtClean="0"/>
              <a:t>3 </a:t>
            </a:r>
            <a:r>
              <a:rPr lang="en-US" altLang="zh-CN" sz="2000" b="1" dirty="0"/>
              <a:t>groups slits, the spot could be further minified to 30mm(FWHM). However, more detailed simulation work is required in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75149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46967" y="2824222"/>
            <a:ext cx="473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/>
              <a:t>Thank you!</a:t>
            </a:r>
            <a:endParaRPr lang="zh-CN" altLang="en-US" sz="7200" b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26/26</a:t>
            </a:r>
          </a:p>
        </p:txBody>
      </p:sp>
    </p:spTree>
    <p:extLst>
      <p:ext uri="{BB962C8B-B14F-4D97-AF65-F5344CB8AC3E}">
        <p14:creationId xmlns:p14="http://schemas.microsoft.com/office/powerpoint/2010/main" val="232427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323497" y="2925254"/>
            <a:ext cx="334463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Overview</a:t>
            </a:r>
            <a:r>
              <a:rPr lang="en-US" altLang="zh-CN" kern="12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/>
            </a:r>
            <a:br>
              <a:rPr lang="en-US" altLang="zh-CN" kern="12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3/26</a:t>
            </a:r>
          </a:p>
        </p:txBody>
      </p:sp>
    </p:spTree>
    <p:extLst>
      <p:ext uri="{BB962C8B-B14F-4D97-AF65-F5344CB8AC3E}">
        <p14:creationId xmlns:p14="http://schemas.microsoft.com/office/powerpoint/2010/main" val="266591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81909" y="1470081"/>
            <a:ext cx="9056914" cy="4153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576989" y="200499"/>
            <a:ext cx="604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/>
              <a:t>Muon</a:t>
            </a:r>
            <a:r>
              <a:rPr lang="en-US" altLang="zh-CN" sz="3600" b="1" dirty="0"/>
              <a:t> Beams Worldwide</a:t>
            </a:r>
            <a:endParaRPr lang="zh-CN" altLang="en-US" sz="36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15425"/>
              </p:ext>
            </p:extLst>
          </p:nvPr>
        </p:nvGraphicFramePr>
        <p:xfrm>
          <a:off x="1719499" y="1654131"/>
          <a:ext cx="8629827" cy="3760470"/>
        </p:xfrm>
        <a:graphic>
          <a:graphicData uri="http://schemas.openxmlformats.org/drawingml/2006/table">
            <a:tbl>
              <a:tblPr firstRow="1" firstCol="1" bandRow="1"/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9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just"/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</a:t>
                      </a:r>
                      <a:r>
                        <a:rPr lang="en-US" sz="14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muon</a:t>
                      </a: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Magnitude of flux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spot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Contamination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distribution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J-PARC, MUCE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D-line</a:t>
                      </a:r>
                      <a:r>
                        <a:rPr lang="zh-CN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S-line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1.0E+07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30mm(H)*40mm(V)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~15%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7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ISIS </a:t>
                      </a:r>
                      <a:r>
                        <a:rPr lang="en-US" sz="14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muon</a:t>
                      </a: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facility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ISIS-Emu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1E+06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10~30mm(H)*10mm(V)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e+/μ+&lt;0.15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7%, centered at 27MeV/c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RIKEN-port2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1E+06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Ø10~50,adjustable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57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PSI-</a:t>
                      </a:r>
                      <a:r>
                        <a:rPr lang="en-US" sz="1400" kern="1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SμS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πE3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1.0E+07</a:t>
                      </a:r>
                      <a:endParaRPr lang="zh-CN" sz="1400" kern="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15mm(H)*30mm(V)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e+/μ+</a:t>
                      </a:r>
                      <a:r>
                        <a:rPr lang="zh-CN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1%~2%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8%,centered at 28MeV/c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μE4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1.0E+08</a:t>
                      </a:r>
                      <a:endParaRPr lang="zh-CN" sz="1400" kern="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25mm(H)*35mm(V) (WSX-off)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e+/μ+</a:t>
                      </a:r>
                      <a:r>
                        <a:rPr lang="zh-CN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1.8%~11%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7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TRIUMF-CMMS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M13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1.0E+05</a:t>
                      </a:r>
                      <a:endParaRPr lang="zh-CN" sz="1400" kern="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30mm(H)*20mm(V)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20~30MeV/c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M15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1.0E+06</a:t>
                      </a:r>
                      <a:endParaRPr lang="zh-CN" sz="1400" kern="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12mm(H)*16mm(V)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19~40MeV/c</a:t>
                      </a:r>
                      <a:endParaRPr lang="zh-CN" sz="14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86115" y="814102"/>
            <a:ext cx="782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Performance</a:t>
            </a:r>
            <a:r>
              <a:rPr lang="en-US" altLang="zh-CN" dirty="0">
                <a:solidFill>
                  <a:srgbClr val="FF0000"/>
                </a:solidFill>
              </a:rPr>
              <a:t> of different room temperature </a:t>
            </a:r>
            <a:r>
              <a:rPr lang="en-US" altLang="zh-CN" dirty="0" err="1">
                <a:solidFill>
                  <a:srgbClr val="FF0000"/>
                </a:solidFill>
              </a:rPr>
              <a:t>muon</a:t>
            </a:r>
            <a:r>
              <a:rPr lang="en-US" altLang="zh-CN" dirty="0">
                <a:solidFill>
                  <a:srgbClr val="FF0000"/>
                </a:solidFill>
              </a:rPr>
              <a:t> beam line: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4/26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7E29F1DC-176F-4C46-84C0-E856245F059D}"/>
                  </a:ext>
                </a:extLst>
              </p:cNvPr>
              <p:cNvSpPr txBox="1"/>
              <p:nvPr/>
            </p:nvSpPr>
            <p:spPr>
              <a:xfrm>
                <a:off x="1481909" y="5639049"/>
                <a:ext cx="93080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Our Goal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 Limited by cost, proton beam power and space, however we still expect to have at least 1.0E+05/s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rate with a proper beam spot, low contamination and high polarization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E29F1DC-176F-4C46-84C0-E856245F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09" y="5639049"/>
                <a:ext cx="9308012" cy="738664"/>
              </a:xfrm>
              <a:prstGeom prst="rect">
                <a:avLst/>
              </a:prstGeom>
              <a:blipFill>
                <a:blip r:embed="rId2"/>
                <a:stretch>
                  <a:fillRect l="-982" t="-6612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8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65" b="94543" l="1417" r="92308">
                        <a14:foregroundMark x1="5466" y1="87319" x2="5466" y2="8731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0348" b="6704"/>
          <a:stretch/>
        </p:blipFill>
        <p:spPr>
          <a:xfrm>
            <a:off x="7685590" y="3888433"/>
            <a:ext cx="4506410" cy="29570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805287" y="2418408"/>
            <a:ext cx="8603842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Design of Baby-Scheme </a:t>
            </a:r>
            <a:b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Muon Beam-line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5/26</a:t>
            </a:r>
          </a:p>
        </p:txBody>
      </p:sp>
    </p:spTree>
    <p:extLst>
      <p:ext uri="{BB962C8B-B14F-4D97-AF65-F5344CB8AC3E}">
        <p14:creationId xmlns:p14="http://schemas.microsoft.com/office/powerpoint/2010/main" val="15581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33975" y="1192508"/>
            <a:ext cx="6496050" cy="4414102"/>
            <a:chOff x="2420984" y="-272319"/>
            <a:chExt cx="9465002" cy="61513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0984" y="-272319"/>
              <a:ext cx="9465002" cy="6151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0086">
              <a:off x="9224316" y="4512833"/>
              <a:ext cx="380447" cy="264287"/>
            </a:xfrm>
            <a:prstGeom prst="rect">
              <a:avLst/>
            </a:prstGeom>
          </p:spPr>
        </p:pic>
      </p:grpSp>
      <p:sp>
        <p:nvSpPr>
          <p:cNvPr id="8" name="右弧形箭头 7"/>
          <p:cNvSpPr/>
          <p:nvPr/>
        </p:nvSpPr>
        <p:spPr>
          <a:xfrm rot="4564302">
            <a:off x="7193134" y="3491990"/>
            <a:ext cx="1239221" cy="5005915"/>
          </a:xfrm>
          <a:prstGeom prst="curvedLeftArrow">
            <a:avLst>
              <a:gd name="adj1" fmla="val 25000"/>
              <a:gd name="adj2" fmla="val 50000"/>
              <a:gd name="adj3" fmla="val 3473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2134" y="270048"/>
            <a:ext cx="398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Beam Line Scheme</a:t>
            </a:r>
            <a:endParaRPr lang="zh-CN" altLang="en-US" sz="36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77" y="2895192"/>
            <a:ext cx="5151566" cy="35786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3527" y="1192508"/>
            <a:ext cx="426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Baby-scheme muon beam line design</a:t>
            </a:r>
          </a:p>
          <a:p>
            <a:r>
              <a:rPr lang="en-US" altLang="zh-CN" sz="1600" b="1" dirty="0"/>
              <a:t>A simplified muon beam called ‘Baby-scheme muon’ will be located at High-energy Proton Experimental Area(HPEA)</a:t>
            </a:r>
            <a:endParaRPr lang="zh-CN" altLang="en-US" sz="1600" b="1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6/26</a:t>
            </a:r>
          </a:p>
        </p:txBody>
      </p:sp>
    </p:spTree>
    <p:extLst>
      <p:ext uri="{BB962C8B-B14F-4D97-AF65-F5344CB8AC3E}">
        <p14:creationId xmlns:p14="http://schemas.microsoft.com/office/powerpoint/2010/main" val="217305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74455" y="157379"/>
            <a:ext cx="139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Target</a:t>
            </a:r>
            <a:endParaRPr lang="zh-CN" altLang="en-US" sz="3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75" y="3516311"/>
            <a:ext cx="6232534" cy="3164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07" y="1100029"/>
            <a:ext cx="3503325" cy="2511753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5400000">
            <a:off x="5093295" y="1844127"/>
            <a:ext cx="407223" cy="609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73988" y="1247909"/>
            <a:ext cx="5594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According to previous research, a graphite target with </a:t>
            </a:r>
            <a:r>
              <a:rPr lang="en-US" altLang="zh-CN" dirty="0">
                <a:solidFill>
                  <a:schemeClr val="tx2"/>
                </a:solidFill>
              </a:rPr>
              <a:t>a size of </a:t>
            </a:r>
            <a:r>
              <a:rPr lang="en-US" altLang="zh-CN" sz="2000" b="1" dirty="0">
                <a:solidFill>
                  <a:schemeClr val="tx2"/>
                </a:solidFill>
              </a:rPr>
              <a:t>10(L)*5(H)*1.5(W) </a:t>
            </a:r>
            <a:r>
              <a:rPr lang="en-US" altLang="zh-CN" dirty="0"/>
              <a:t>was used to obtaining </a:t>
            </a:r>
            <a:r>
              <a:rPr lang="en-US" altLang="zh-CN" sz="2400" b="1" dirty="0">
                <a:solidFill>
                  <a:srgbClr val="FF0000"/>
                </a:solidFill>
              </a:rPr>
              <a:t>a higher production</a:t>
            </a:r>
            <a:r>
              <a:rPr lang="en-US" altLang="zh-CN" dirty="0"/>
              <a:t> of surface muon</a:t>
            </a:r>
          </a:p>
        </p:txBody>
      </p:sp>
      <p:sp>
        <p:nvSpPr>
          <p:cNvPr id="10" name="右箭头 9"/>
          <p:cNvSpPr/>
          <p:nvPr/>
        </p:nvSpPr>
        <p:spPr>
          <a:xfrm>
            <a:off x="4858997" y="5353957"/>
            <a:ext cx="609601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8091" y="5292402"/>
            <a:ext cx="426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Baby-scheme target station</a:t>
            </a:r>
            <a:endParaRPr lang="zh-CN" altLang="en-US" sz="28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71769" y="3611782"/>
            <a:ext cx="4120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Surface muon yields for different target materials from a collector at 60 cm from the left lateral side of target vs. positions of the left edge of target relative to the beam axis.</a:t>
            </a:r>
            <a:r>
              <a:rPr lang="zh-CN" altLang="en-US" dirty="0"/>
              <a:t>*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7/26</a:t>
            </a:r>
          </a:p>
        </p:txBody>
      </p:sp>
      <p:sp>
        <p:nvSpPr>
          <p:cNvPr id="3" name="矩形 2"/>
          <p:cNvSpPr/>
          <p:nvPr/>
        </p:nvSpPr>
        <p:spPr>
          <a:xfrm>
            <a:off x="827314" y="975359"/>
            <a:ext cx="4134460" cy="41137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13014" y="2430340"/>
            <a:ext cx="637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*</a:t>
            </a:r>
            <a:r>
              <a:rPr lang="en-US" altLang="zh-CN" sz="1400" dirty="0"/>
              <a:t>Use a thick target to compensate for the low surface production due to  low- power proton beam(5kW)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C7847BF-D981-4C11-AFBC-612272DC9FE4}"/>
              </a:ext>
            </a:extLst>
          </p:cNvPr>
          <p:cNvSpPr txBox="1"/>
          <p:nvPr/>
        </p:nvSpPr>
        <p:spPr>
          <a:xfrm>
            <a:off x="-5347" y="6261913"/>
            <a:ext cx="3957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*</a:t>
            </a:r>
            <a:r>
              <a:rPr lang="en-US" altLang="zh-CN" sz="1000" dirty="0"/>
              <a:t>Jing H T, Meng C, Tang J Y, et al. Production target and muon collection studies for an experimental muon source at CSNS[J]. Nuclear Inst &amp; Methods in Physics Research A, 2012, 684(684):109-116.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9317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144253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41600" y="9528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Primary Surface </a:t>
            </a:r>
            <a:r>
              <a:rPr lang="en-US" altLang="zh-CN" sz="3600" b="1" dirty="0" err="1"/>
              <a:t>Muon</a:t>
            </a:r>
            <a:r>
              <a:rPr lang="en-US" altLang="zh-CN" sz="3600" b="1" dirty="0"/>
              <a:t> Distribution</a:t>
            </a:r>
            <a:endParaRPr lang="zh-CN" altLang="en-US" sz="3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27" y="2071689"/>
            <a:ext cx="6626926" cy="26885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6384" y="1026537"/>
            <a:ext cx="829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TWISS parameters of entrance</a:t>
            </a:r>
            <a:r>
              <a:rPr lang="en-US" altLang="zh-CN" sz="2400" dirty="0"/>
              <a:t> are decided by the phase ellipses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55301" y="5375520"/>
            <a:ext cx="516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Emittance ellipse </a:t>
            </a:r>
            <a:r>
              <a:rPr lang="en-US" altLang="zh-CN" sz="2400" dirty="0">
                <a:latin typeface="Broadway" panose="04040905080B02020502" pitchFamily="82" charset="0"/>
              </a:rPr>
              <a:t>decided</a:t>
            </a:r>
            <a:r>
              <a:rPr lang="en-US" altLang="zh-CN" sz="2400" dirty="0"/>
              <a:t> by: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Maximum envelop</a:t>
            </a:r>
            <a:r>
              <a:rPr lang="en-US" altLang="zh-CN" sz="2400" dirty="0"/>
              <a:t>:  the ‘band’ width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b="1" dirty="0"/>
              <a:t>Maximum divergence</a:t>
            </a:r>
            <a:r>
              <a:rPr lang="en-US" altLang="zh-CN" sz="2400" dirty="0"/>
              <a:t>: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~120mrad</a:t>
            </a:r>
            <a:endParaRPr lang="zh-CN" altLang="en-US" sz="2400" dirty="0"/>
          </a:p>
        </p:txBody>
      </p:sp>
      <p:sp>
        <p:nvSpPr>
          <p:cNvPr id="9" name="下箭头 8"/>
          <p:cNvSpPr/>
          <p:nvPr/>
        </p:nvSpPr>
        <p:spPr>
          <a:xfrm rot="5400000">
            <a:off x="9483633" y="2214115"/>
            <a:ext cx="444137" cy="74022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075816" y="2122564"/>
            <a:ext cx="174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Phase map at </a:t>
            </a:r>
            <a:r>
              <a:rPr lang="en-US" altLang="zh-CN" dirty="0">
                <a:solidFill>
                  <a:srgbClr val="FF0000"/>
                </a:solidFill>
              </a:rPr>
              <a:t>0.4m</a:t>
            </a:r>
            <a:r>
              <a:rPr lang="en-US" altLang="zh-CN" dirty="0"/>
              <a:t> from the surface of target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20389" y="1898469"/>
            <a:ext cx="7315198" cy="298704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483060"/>
                  </p:ext>
                </p:extLst>
              </p:nvPr>
            </p:nvGraphicFramePr>
            <p:xfrm>
              <a:off x="5502457" y="5332535"/>
              <a:ext cx="6315073" cy="1066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7947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7178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5734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679269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90569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57476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658174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1088573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Surface </a:t>
                          </a:r>
                          <a:r>
                            <a:rPr lang="en-US" sz="1400" b="1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(26~29.8MeV/c)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       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sz="1400" b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𝐦𝐦</m:t>
                              </m:r>
                              <m:r>
                                <a:rPr lang="en-US" sz="1400" b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𝐦𝐫𝐚𝐝</m:t>
                              </m:r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b="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(m)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        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sz="1400" b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𝐦𝐦</m:t>
                              </m:r>
                              <m:r>
                                <a:rPr lang="en-US" sz="1400" b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𝐦𝐫𝐚𝐝</m:t>
                              </m:r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b="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400" b="1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b="1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(m)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Intensity (5kW)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𝛍</m:t>
                              </m:r>
                              <m:r>
                                <a:rPr lang="en-US" sz="1400" b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1400" b="1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sz="14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5200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-0.7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-1.55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3.2E+06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483060"/>
                  </p:ext>
                </p:extLst>
              </p:nvPr>
            </p:nvGraphicFramePr>
            <p:xfrm>
              <a:off x="5502457" y="5332535"/>
              <a:ext cx="6315073" cy="1066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7947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717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5573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6792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9056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5747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65817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10885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</a:tblGrid>
                  <a:tr h="659638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Surface </a:t>
                          </a:r>
                          <a:r>
                            <a:rPr lang="en-US" sz="1400" b="1" kern="1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sz="14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(26~29.8MeV/c)</a:t>
                          </a:r>
                          <a:endParaRPr lang="zh-CN" sz="14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0000" t="-8257" r="-458750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0435" t="-8257" r="-697826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56757" t="-8257" r="-478378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40268" t="-8257" r="-256376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97872" t="-8257" r="-306383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94444" t="-8257" r="-166667" b="-77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79330" t="-8257" r="-559" b="-77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0716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5200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-0.7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-1.55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3.2E+06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矩形 13"/>
          <p:cNvSpPr/>
          <p:nvPr/>
        </p:nvSpPr>
        <p:spPr>
          <a:xfrm>
            <a:off x="4436330" y="4831378"/>
            <a:ext cx="4683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approximately uniform distribution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8/26</a:t>
            </a:r>
          </a:p>
        </p:txBody>
      </p:sp>
    </p:spTree>
    <p:extLst>
      <p:ext uri="{BB962C8B-B14F-4D97-AF65-F5344CB8AC3E}">
        <p14:creationId xmlns:p14="http://schemas.microsoft.com/office/powerpoint/2010/main" val="73907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2" y="1747549"/>
            <a:ext cx="7724616" cy="4594312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2953881" y="882315"/>
            <a:ext cx="5760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579334" y="228755"/>
            <a:ext cx="3033332" cy="660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Optical Design</a:t>
            </a:r>
            <a:endParaRPr lang="zh-CN" altLang="en-US" sz="3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452654" y="991767"/>
            <a:ext cx="71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 Graphic TRANSPORT to obtain approximate data of the lattice parameters of beam line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9/26</a:t>
            </a:r>
          </a:p>
        </p:txBody>
      </p:sp>
    </p:spTree>
    <p:extLst>
      <p:ext uri="{BB962C8B-B14F-4D97-AF65-F5344CB8AC3E}">
        <p14:creationId xmlns:p14="http://schemas.microsoft.com/office/powerpoint/2010/main" val="150857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1360</Words>
  <Application>Microsoft Office PowerPoint</Application>
  <PresentationFormat>宽屏</PresentationFormat>
  <Paragraphs>339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宋体</vt:lpstr>
      <vt:lpstr>Arial</vt:lpstr>
      <vt:lpstr>Broadway</vt:lpstr>
      <vt:lpstr>Calibri</vt:lpstr>
      <vt:lpstr>Calibri Light</vt:lpstr>
      <vt:lpstr>Cambria Math</vt:lpstr>
      <vt:lpstr>Copperplate Gothic Bold</vt:lpstr>
      <vt:lpstr>Times New Roman</vt:lpstr>
      <vt:lpstr>Wingdings</vt:lpstr>
      <vt:lpstr>Office 主题</vt:lpstr>
      <vt:lpstr>Room Temperature Surface Muon Beam line at EMuS  </vt:lpstr>
      <vt:lpstr>Outline</vt:lpstr>
      <vt:lpstr>Overview </vt:lpstr>
      <vt:lpstr>PowerPoint 演示文稿</vt:lpstr>
      <vt:lpstr>Design of Baby-Scheme  Muon Beam-line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Vertical Muon Beam Line Design (Baseline)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Room-temperature Surface Muon Beam at EMuS</dc:title>
  <dc:creator>周 路平</dc:creator>
  <cp:lastModifiedBy>周 路平</cp:lastModifiedBy>
  <cp:revision>150</cp:revision>
  <dcterms:created xsi:type="dcterms:W3CDTF">2018-11-13T12:51:45Z</dcterms:created>
  <dcterms:modified xsi:type="dcterms:W3CDTF">2018-11-21T00:23:31Z</dcterms:modified>
</cp:coreProperties>
</file>