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 id="2147483693" r:id="rId12"/>
    <p:sldMasterId id="2147483694" r:id="rId13"/>
    <p:sldMasterId id="2147483695" r:id="rId14"/>
    <p:sldMasterId id="2147483696" r:id="rId15"/>
    <p:sldMasterId id="2147483697" r:id="rId16"/>
    <p:sldMasterId id="2147483698" r:id="rId17"/>
    <p:sldMasterId id="2147483699" r:id="rId18"/>
    <p:sldMasterId id="2147483700" r:id="rId19"/>
    <p:sldMasterId id="2147483702" r:id="rId20"/>
    <p:sldMasterId id="2147483703" r:id="rId21"/>
    <p:sldMasterId id="2147483704" r:id="rId22"/>
    <p:sldMasterId id="2147483705" r:id="rId23"/>
  </p:sldMasterIdLst>
  <p:notesMasterIdLst>
    <p:notesMasterId r:id="rId63"/>
  </p:notesMasterIdLst>
  <p:handoutMasterIdLst>
    <p:handoutMasterId r:id="rId64"/>
  </p:handoutMasterIdLst>
  <p:sldIdLst>
    <p:sldId id="256" r:id="rId24"/>
    <p:sldId id="257" r:id="rId25"/>
    <p:sldId id="258" r:id="rId26"/>
    <p:sldId id="263" r:id="rId27"/>
    <p:sldId id="281" r:id="rId28"/>
    <p:sldId id="283" r:id="rId29"/>
    <p:sldId id="284" r:id="rId30"/>
    <p:sldId id="294" r:id="rId31"/>
    <p:sldId id="285" r:id="rId32"/>
    <p:sldId id="286" r:id="rId33"/>
    <p:sldId id="282" r:id="rId34"/>
    <p:sldId id="287" r:id="rId35"/>
    <p:sldId id="260" r:id="rId36"/>
    <p:sldId id="269" r:id="rId37"/>
    <p:sldId id="288" r:id="rId38"/>
    <p:sldId id="307" r:id="rId39"/>
    <p:sldId id="289" r:id="rId40"/>
    <p:sldId id="290" r:id="rId41"/>
    <p:sldId id="301" r:id="rId42"/>
    <p:sldId id="261" r:id="rId43"/>
    <p:sldId id="273" r:id="rId44"/>
    <p:sldId id="291" r:id="rId45"/>
    <p:sldId id="292" r:id="rId46"/>
    <p:sldId id="293" r:id="rId47"/>
    <p:sldId id="295" r:id="rId48"/>
    <p:sldId id="310" r:id="rId49"/>
    <p:sldId id="296" r:id="rId50"/>
    <p:sldId id="297" r:id="rId51"/>
    <p:sldId id="298" r:id="rId52"/>
    <p:sldId id="300" r:id="rId53"/>
    <p:sldId id="262" r:id="rId54"/>
    <p:sldId id="277" r:id="rId55"/>
    <p:sldId id="259" r:id="rId56"/>
    <p:sldId id="302" r:id="rId57"/>
    <p:sldId id="303" r:id="rId58"/>
    <p:sldId id="304" r:id="rId59"/>
    <p:sldId id="305" r:id="rId60"/>
    <p:sldId id="308" r:id="rId61"/>
    <p:sldId id="309" r:id="rId62"/>
  </p:sldIdLst>
  <p:sldSz cx="12192000" cy="6858000"/>
  <p:notesSz cx="6858000" cy="9947275"/>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05E"/>
    <a:srgbClr val="148CD6"/>
    <a:srgbClr val="106FAA"/>
    <a:srgbClr val="094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93002" autoAdjust="0"/>
  </p:normalViewPr>
  <p:slideViewPr>
    <p:cSldViewPr snapToGrid="0">
      <p:cViewPr varScale="1">
        <p:scale>
          <a:sx n="51" d="100"/>
          <a:sy n="51" d="100"/>
        </p:scale>
        <p:origin x="869" y="4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3C27E24-1CF6-485C-8B7C-9B2E1A6F7AB8}" type="datetimeFigureOut">
              <a:rPr lang="zh-CN" altLang="en-US" smtClean="0"/>
              <a:t>2018/11/21</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92AFC23A-45BD-4925-98B8-F3FEB3FA8DDF}" type="slidenum">
              <a:rPr lang="zh-CN" altLang="en-US" smtClean="0"/>
              <a:t>‹#›</a:t>
            </a:fld>
            <a:endParaRPr lang="zh-CN" altLang="en-US"/>
          </a:p>
        </p:txBody>
      </p:sp>
    </p:spTree>
    <p:extLst>
      <p:ext uri="{BB962C8B-B14F-4D97-AF65-F5344CB8AC3E}">
        <p14:creationId xmlns:p14="http://schemas.microsoft.com/office/powerpoint/2010/main" val="1195775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AB425A7-BB31-4AA7-812E-6A317F667028}" type="datetimeFigureOut">
              <a:rPr lang="zh-CN" altLang="en-US" smtClean="0"/>
              <a:t>2018/11/21</a:t>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4A58F88B-9D5A-4713-8DF6-F68F2B53DF33}" type="slidenum">
              <a:rPr lang="zh-CN" altLang="en-US" smtClean="0"/>
              <a:t>‹#›</a:t>
            </a:fld>
            <a:endParaRPr lang="zh-CN" altLang="en-US"/>
          </a:p>
        </p:txBody>
      </p:sp>
    </p:spTree>
    <p:extLst>
      <p:ext uri="{BB962C8B-B14F-4D97-AF65-F5344CB8AC3E}">
        <p14:creationId xmlns:p14="http://schemas.microsoft.com/office/powerpoint/2010/main" val="363361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58F88B-9D5A-4713-8DF6-F68F2B53DF33}" type="slidenum">
              <a:rPr lang="zh-CN" altLang="en-US" smtClean="0"/>
              <a:t>4</a:t>
            </a:fld>
            <a:endParaRPr lang="zh-CN" altLang="en-US"/>
          </a:p>
        </p:txBody>
      </p:sp>
    </p:spTree>
    <p:extLst>
      <p:ext uri="{BB962C8B-B14F-4D97-AF65-F5344CB8AC3E}">
        <p14:creationId xmlns:p14="http://schemas.microsoft.com/office/powerpoint/2010/main" val="215444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58F88B-9D5A-4713-8DF6-F68F2B53DF33}" type="slidenum">
              <a:rPr lang="zh-CN" altLang="en-US" smtClean="0"/>
              <a:t>16</a:t>
            </a:fld>
            <a:endParaRPr lang="zh-CN" altLang="en-US"/>
          </a:p>
        </p:txBody>
      </p:sp>
    </p:spTree>
    <p:extLst>
      <p:ext uri="{BB962C8B-B14F-4D97-AF65-F5344CB8AC3E}">
        <p14:creationId xmlns:p14="http://schemas.microsoft.com/office/powerpoint/2010/main" val="151804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Progress of electronics includes compilation and testing of control logic for front-end electronics and TDC modules, and data acquisition software, the main features are as follows:</a:t>
            </a:r>
          </a:p>
          <a:p>
            <a:endParaRPr lang="en-US" altLang="zh-CN" sz="1200" dirty="0" smtClean="0"/>
          </a:p>
          <a:p>
            <a:r>
              <a:rPr lang="en-US" altLang="zh-CN" sz="1200" dirty="0" smtClean="0"/>
              <a:t>1</a:t>
            </a:r>
            <a:r>
              <a:rPr lang="zh-CN" altLang="en-US" sz="1200" dirty="0" smtClean="0"/>
              <a:t>、</a:t>
            </a:r>
            <a:r>
              <a:rPr lang="en-US" altLang="zh-CN" sz="1200" dirty="0" smtClean="0"/>
              <a:t>To achieve self-test function, without the connection of the detector, the electronics themselves produce a signal similar to the detector output to detect whether the electronics system works normal;</a:t>
            </a:r>
          </a:p>
          <a:p>
            <a:endParaRPr lang="en-US" altLang="zh-CN" sz="1200" dirty="0" smtClean="0"/>
          </a:p>
          <a:p>
            <a:r>
              <a:rPr lang="en-US" altLang="zh-CN" sz="1200" dirty="0" smtClean="0"/>
              <a:t>2</a:t>
            </a:r>
            <a:r>
              <a:rPr lang="zh-CN" altLang="en-US" sz="1200" dirty="0" smtClean="0"/>
              <a:t>、</a:t>
            </a:r>
            <a:r>
              <a:rPr lang="en-US" altLang="zh-CN" sz="1200" dirty="0" smtClean="0"/>
              <a:t>Set the time window(Low threshold and high threshold), You can choose to receive only the data for the time range of interest; </a:t>
            </a:r>
          </a:p>
          <a:p>
            <a:endParaRPr lang="en-US" altLang="zh-CN" sz="1200" dirty="0" smtClean="0"/>
          </a:p>
          <a:p>
            <a:r>
              <a:rPr lang="en-US" altLang="zh-CN" sz="1200" dirty="0" smtClean="0"/>
              <a:t>3</a:t>
            </a:r>
            <a:r>
              <a:rPr lang="zh-CN" altLang="en-US" sz="1200" dirty="0" smtClean="0"/>
              <a:t>、</a:t>
            </a:r>
            <a:r>
              <a:rPr lang="en-US" altLang="zh-CN" sz="1200" dirty="0" smtClean="0"/>
              <a:t>Set the channel shield, you can selectively mask some channel data (taking into account the actual work, some channels may be abnormal or necrosis);</a:t>
            </a:r>
          </a:p>
          <a:p>
            <a:endParaRPr lang="en-US" altLang="zh-CN" sz="1200" dirty="0" smtClean="0"/>
          </a:p>
          <a:p>
            <a:r>
              <a:rPr lang="en-US" altLang="zh-CN" sz="1200" dirty="0" smtClean="0"/>
              <a:t>4</a:t>
            </a:r>
            <a:r>
              <a:rPr lang="zh-CN" altLang="en-US" sz="1200" dirty="0" smtClean="0"/>
              <a:t>、</a:t>
            </a:r>
            <a:r>
              <a:rPr lang="en-US" altLang="zh-CN" sz="1200" dirty="0" smtClean="0"/>
              <a:t>Set the DACs’ threshold of front-end electronics , because the detector output signal is noisy, you can adjust the threshold to suppress noise;</a:t>
            </a:r>
          </a:p>
          <a:p>
            <a:endParaRPr lang="en-US" altLang="zh-CN" sz="1200" dirty="0" smtClean="0"/>
          </a:p>
          <a:p>
            <a:r>
              <a:rPr lang="en-US" altLang="zh-CN" sz="1200" dirty="0" smtClean="0"/>
              <a:t>5</a:t>
            </a:r>
            <a:r>
              <a:rPr lang="zh-CN" altLang="en-US" sz="1200" dirty="0" smtClean="0"/>
              <a:t>、</a:t>
            </a:r>
            <a:r>
              <a:rPr lang="en-US" altLang="zh-CN" sz="1200" dirty="0" smtClean="0"/>
              <a:t>Data format conversion, the analysis of the acquired data is meaningful, Muon data analysis software -</a:t>
            </a:r>
            <a:r>
              <a:rPr lang="en-US" altLang="zh-CN" sz="1200" dirty="0" err="1" smtClean="0"/>
              <a:t>Mantid</a:t>
            </a:r>
            <a:r>
              <a:rPr lang="en-US" altLang="zh-CN" sz="1200" dirty="0" smtClean="0"/>
              <a:t> provides a complete data analysis solutions, has been widely supported (including the European ISIS, ILL and the United States SNS, HFIR), To be able to use this software, we need to convert the data format to </a:t>
            </a:r>
            <a:r>
              <a:rPr lang="en-US" altLang="zh-CN" sz="1200" dirty="0" err="1" smtClean="0"/>
              <a:t>Mantid</a:t>
            </a:r>
            <a:r>
              <a:rPr lang="en-US" altLang="zh-CN" sz="1200" dirty="0" smtClean="0"/>
              <a:t>-supported format (</a:t>
            </a:r>
            <a:r>
              <a:rPr lang="en-US" altLang="zh-CN" sz="1200" dirty="0" err="1" smtClean="0"/>
              <a:t>NeXus</a:t>
            </a:r>
            <a:r>
              <a:rPr lang="en-US" altLang="zh-CN" sz="1200" dirty="0" smtClean="0"/>
              <a:t>).</a:t>
            </a:r>
          </a:p>
          <a:p>
            <a:endParaRPr lang="zh-CN" altLang="en-US" dirty="0"/>
          </a:p>
        </p:txBody>
      </p:sp>
      <p:sp>
        <p:nvSpPr>
          <p:cNvPr id="4" name="灯片编号占位符 3"/>
          <p:cNvSpPr>
            <a:spLocks noGrp="1"/>
          </p:cNvSpPr>
          <p:nvPr>
            <p:ph type="sldNum" sz="quarter" idx="10"/>
          </p:nvPr>
        </p:nvSpPr>
        <p:spPr/>
        <p:txBody>
          <a:bodyPr/>
          <a:lstStyle/>
          <a:p>
            <a:fld id="{4A58F88B-9D5A-4713-8DF6-F68F2B53DF33}" type="slidenum">
              <a:rPr lang="zh-CN" altLang="en-US" smtClean="0"/>
              <a:t>17</a:t>
            </a:fld>
            <a:endParaRPr lang="zh-CN" altLang="en-US"/>
          </a:p>
        </p:txBody>
      </p:sp>
    </p:spTree>
    <p:extLst>
      <p:ext uri="{BB962C8B-B14F-4D97-AF65-F5344CB8AC3E}">
        <p14:creationId xmlns:p14="http://schemas.microsoft.com/office/powerpoint/2010/main" val="552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19384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9838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54C85F5-4B54-4506-80FE-896FF74F5A63}"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47F3FEB-D915-4F44-9593-CA4BDAE16EB0}" type="slidenum">
              <a:rPr lang="zh-CN" altLang="en-US"/>
              <a:pPr>
                <a:defRPr/>
              </a:pPr>
              <a:t>‹#›</a:t>
            </a:fld>
            <a:endParaRPr lang="zh-CN" altLang="en-US"/>
          </a:p>
        </p:txBody>
      </p:sp>
    </p:spTree>
    <p:extLst>
      <p:ext uri="{BB962C8B-B14F-4D97-AF65-F5344CB8AC3E}">
        <p14:creationId xmlns:p14="http://schemas.microsoft.com/office/powerpoint/2010/main" val="18286984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2DD5499-9A7D-4710-AF8E-E3B203BDD00C}"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2605743-3EE0-4956-BCBF-28DD0DFDEF91}" type="slidenum">
              <a:rPr lang="zh-CN" altLang="en-US"/>
              <a:pPr>
                <a:defRPr/>
              </a:pPr>
              <a:t>‹#›</a:t>
            </a:fld>
            <a:endParaRPr lang="zh-CN" altLang="en-US"/>
          </a:p>
        </p:txBody>
      </p:sp>
    </p:spTree>
    <p:extLst>
      <p:ext uri="{BB962C8B-B14F-4D97-AF65-F5344CB8AC3E}">
        <p14:creationId xmlns:p14="http://schemas.microsoft.com/office/powerpoint/2010/main" val="26733829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C5004EA-8AD5-425E-A635-7B8B6486CFDF}"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F05C1AD-1A9F-44CD-BFBE-B8F5ED60B63F}" type="slidenum">
              <a:rPr lang="zh-CN" altLang="en-US"/>
              <a:pPr>
                <a:defRPr/>
              </a:pPr>
              <a:t>‹#›</a:t>
            </a:fld>
            <a:endParaRPr lang="zh-CN" altLang="en-US"/>
          </a:p>
        </p:txBody>
      </p:sp>
    </p:spTree>
    <p:extLst>
      <p:ext uri="{BB962C8B-B14F-4D97-AF65-F5344CB8AC3E}">
        <p14:creationId xmlns:p14="http://schemas.microsoft.com/office/powerpoint/2010/main" val="8179650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A949E5A3-12CE-4344-B355-7630826F132B}"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42DD4F3-FCDF-4740-AC4E-99D93086D17B}" type="slidenum">
              <a:rPr lang="zh-CN" altLang="en-US"/>
              <a:pPr>
                <a:defRPr/>
              </a:pPr>
              <a:t>‹#›</a:t>
            </a:fld>
            <a:endParaRPr lang="zh-CN" altLang="en-US"/>
          </a:p>
        </p:txBody>
      </p:sp>
    </p:spTree>
    <p:extLst>
      <p:ext uri="{BB962C8B-B14F-4D97-AF65-F5344CB8AC3E}">
        <p14:creationId xmlns:p14="http://schemas.microsoft.com/office/powerpoint/2010/main" val="4886345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5CC30E8-2601-4C06-AA18-A8C4FF228EC9}" type="datetimeFigureOut">
              <a:rPr lang="zh-CN" altLang="en-US"/>
              <a:pPr>
                <a:defRPr/>
              </a:pPr>
              <a:t>2018/11/21</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74EC0E31-3393-4F00-BEA1-B1598735D7B9}" type="slidenum">
              <a:rPr lang="zh-CN" altLang="en-US"/>
              <a:pPr>
                <a:defRPr/>
              </a:pPr>
              <a:t>‹#›</a:t>
            </a:fld>
            <a:endParaRPr lang="zh-CN" altLang="en-US"/>
          </a:p>
        </p:txBody>
      </p:sp>
    </p:spTree>
    <p:extLst>
      <p:ext uri="{BB962C8B-B14F-4D97-AF65-F5344CB8AC3E}">
        <p14:creationId xmlns:p14="http://schemas.microsoft.com/office/powerpoint/2010/main" val="38250015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227BDBCA-AB4B-4FD3-9510-C11CFC751386}" type="datetimeFigureOut">
              <a:rPr lang="zh-CN" altLang="en-US"/>
              <a:pPr>
                <a:defRPr/>
              </a:pPr>
              <a:t>2018/11/21</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07C2D24-0778-45E3-ABAD-90D6B252AA65}" type="slidenum">
              <a:rPr lang="zh-CN" altLang="en-US"/>
              <a:pPr>
                <a:defRPr/>
              </a:pPr>
              <a:t>‹#›</a:t>
            </a:fld>
            <a:endParaRPr lang="zh-CN" altLang="en-US"/>
          </a:p>
        </p:txBody>
      </p:sp>
    </p:spTree>
    <p:extLst>
      <p:ext uri="{BB962C8B-B14F-4D97-AF65-F5344CB8AC3E}">
        <p14:creationId xmlns:p14="http://schemas.microsoft.com/office/powerpoint/2010/main" val="311918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833B44DA-4BD6-411F-B631-36E96563F78C}" type="datetimeFigureOut">
              <a:rPr lang="zh-CN" altLang="en-US"/>
              <a:pPr>
                <a:defRPr/>
              </a:pPr>
              <a:t>2018/11/21</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E24255A3-77A6-4BD7-B77E-9A66337970DF}" type="slidenum">
              <a:rPr lang="zh-CN" altLang="en-US"/>
              <a:pPr>
                <a:defRPr/>
              </a:pPr>
              <a:t>‹#›</a:t>
            </a:fld>
            <a:endParaRPr lang="zh-CN" altLang="en-US"/>
          </a:p>
        </p:txBody>
      </p:sp>
    </p:spTree>
    <p:extLst>
      <p:ext uri="{BB962C8B-B14F-4D97-AF65-F5344CB8AC3E}">
        <p14:creationId xmlns:p14="http://schemas.microsoft.com/office/powerpoint/2010/main" val="1529950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48E6B0B2-7AD4-4E82-8D6C-3A78A09626FF}"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69BC8AD-328B-456D-8A00-6E575EE0F7BE}" type="slidenum">
              <a:rPr lang="zh-CN" altLang="en-US"/>
              <a:pPr>
                <a:defRPr/>
              </a:pPr>
              <a:t>‹#›</a:t>
            </a:fld>
            <a:endParaRPr lang="zh-CN" altLang="en-US"/>
          </a:p>
        </p:txBody>
      </p:sp>
    </p:spTree>
    <p:extLst>
      <p:ext uri="{BB962C8B-B14F-4D97-AF65-F5344CB8AC3E}">
        <p14:creationId xmlns:p14="http://schemas.microsoft.com/office/powerpoint/2010/main" val="22746126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35D25669-46E2-4EC2-B608-CA3B6B47F0BE}"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1A63B90-1BF3-4E1E-AB48-4C3DF69C67B7}" type="slidenum">
              <a:rPr lang="zh-CN" altLang="en-US"/>
              <a:pPr>
                <a:defRPr/>
              </a:pPr>
              <a:t>‹#›</a:t>
            </a:fld>
            <a:endParaRPr lang="zh-CN" altLang="en-US"/>
          </a:p>
        </p:txBody>
      </p:sp>
    </p:spTree>
    <p:extLst>
      <p:ext uri="{BB962C8B-B14F-4D97-AF65-F5344CB8AC3E}">
        <p14:creationId xmlns:p14="http://schemas.microsoft.com/office/powerpoint/2010/main" val="2951070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DCA8F54-972B-4263-97B0-48D4C25A963E}"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CB8CF99-7F04-4DCF-85DB-59F186370FE7}" type="slidenum">
              <a:rPr lang="zh-CN" altLang="en-US"/>
              <a:pPr>
                <a:defRPr/>
              </a:pPr>
              <a:t>‹#›</a:t>
            </a:fld>
            <a:endParaRPr lang="zh-CN" altLang="en-US"/>
          </a:p>
        </p:txBody>
      </p:sp>
    </p:spTree>
    <p:extLst>
      <p:ext uri="{BB962C8B-B14F-4D97-AF65-F5344CB8AC3E}">
        <p14:creationId xmlns:p14="http://schemas.microsoft.com/office/powerpoint/2010/main" val="19629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596046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660638E-E437-4C13-B710-1F682E79F1E8}"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149914A-230C-436A-BC6E-7695E87CE7F8}" type="slidenum">
              <a:rPr lang="zh-CN" altLang="en-US"/>
              <a:pPr>
                <a:defRPr/>
              </a:pPr>
              <a:t>‹#›</a:t>
            </a:fld>
            <a:endParaRPr lang="zh-CN" altLang="en-US"/>
          </a:p>
        </p:txBody>
      </p:sp>
    </p:spTree>
    <p:extLst>
      <p:ext uri="{BB962C8B-B14F-4D97-AF65-F5344CB8AC3E}">
        <p14:creationId xmlns:p14="http://schemas.microsoft.com/office/powerpoint/2010/main" val="30311593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581F2EC-60EF-4338-9D63-CC1CC3930C0A}"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59DBD8-A83D-47F1-BB76-F7FCA22BCBEE}" type="slidenum">
              <a:rPr lang="zh-CN" altLang="en-US"/>
              <a:pPr>
                <a:defRPr/>
              </a:pPr>
              <a:t>‹#›</a:t>
            </a:fld>
            <a:endParaRPr lang="zh-CN" altLang="en-US"/>
          </a:p>
        </p:txBody>
      </p:sp>
    </p:spTree>
    <p:extLst>
      <p:ext uri="{BB962C8B-B14F-4D97-AF65-F5344CB8AC3E}">
        <p14:creationId xmlns:p14="http://schemas.microsoft.com/office/powerpoint/2010/main" val="5311252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7B6DACB-1FAF-44B8-9F21-B77C09E736B8}"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A0113E2-C03E-4F12-A964-39B803A8FF9F}" type="slidenum">
              <a:rPr lang="zh-CN" altLang="en-US"/>
              <a:pPr>
                <a:defRPr/>
              </a:pPr>
              <a:t>‹#›</a:t>
            </a:fld>
            <a:endParaRPr lang="zh-CN" altLang="en-US"/>
          </a:p>
        </p:txBody>
      </p:sp>
    </p:spTree>
    <p:extLst>
      <p:ext uri="{BB962C8B-B14F-4D97-AF65-F5344CB8AC3E}">
        <p14:creationId xmlns:p14="http://schemas.microsoft.com/office/powerpoint/2010/main" val="185685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901F193-ACCB-4DE6-B5D6-412F42C8B5F3}"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65D538-E56D-4651-A21E-EE7112CB9405}" type="slidenum">
              <a:rPr lang="zh-CN" altLang="en-US"/>
              <a:pPr>
                <a:defRPr/>
              </a:pPr>
              <a:t>‹#›</a:t>
            </a:fld>
            <a:endParaRPr lang="zh-CN" altLang="en-US"/>
          </a:p>
        </p:txBody>
      </p:sp>
    </p:spTree>
    <p:extLst>
      <p:ext uri="{BB962C8B-B14F-4D97-AF65-F5344CB8AC3E}">
        <p14:creationId xmlns:p14="http://schemas.microsoft.com/office/powerpoint/2010/main" val="52531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17DAA12-1C9F-4F7D-82BF-9B25EA55B65A}"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E9AD7E3-AD53-43BC-97AD-0501A63D1071}" type="slidenum">
              <a:rPr lang="zh-CN" altLang="en-US"/>
              <a:pPr>
                <a:defRPr/>
              </a:pPr>
              <a:t>‹#›</a:t>
            </a:fld>
            <a:endParaRPr lang="zh-CN" altLang="en-US"/>
          </a:p>
        </p:txBody>
      </p:sp>
    </p:spTree>
    <p:extLst>
      <p:ext uri="{BB962C8B-B14F-4D97-AF65-F5344CB8AC3E}">
        <p14:creationId xmlns:p14="http://schemas.microsoft.com/office/powerpoint/2010/main" val="19270717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4763592-A65E-4B13-963D-F69E5FC879C4}" type="datetimeFigureOut">
              <a:rPr lang="zh-CN" altLang="en-US"/>
              <a:pPr>
                <a:defRPr/>
              </a:pPr>
              <a:t>2018/11/21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3A09468-6E6B-41BF-A6AF-713477D8A182}" type="slidenum">
              <a:rPr lang="zh-CN" altLang="en-US"/>
              <a:pPr>
                <a:defRPr/>
              </a:pPr>
              <a:t>‹#›</a:t>
            </a:fld>
            <a:endParaRPr lang="zh-CN" altLang="en-US"/>
          </a:p>
        </p:txBody>
      </p:sp>
    </p:spTree>
    <p:extLst>
      <p:ext uri="{BB962C8B-B14F-4D97-AF65-F5344CB8AC3E}">
        <p14:creationId xmlns:p14="http://schemas.microsoft.com/office/powerpoint/2010/main" val="8393861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3F0B8F6-ADDE-44B1-9436-3F95059BA5BD}" type="datetimeFigureOut">
              <a:rPr lang="zh-CN" altLang="en-US"/>
              <a:pPr>
                <a:defRPr/>
              </a:pPr>
              <a:t>2018/11/21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DE07277-A5E0-4805-A215-BA70044FA342}" type="slidenum">
              <a:rPr lang="zh-CN" altLang="en-US"/>
              <a:pPr>
                <a:defRPr/>
              </a:pPr>
              <a:t>‹#›</a:t>
            </a:fld>
            <a:endParaRPr lang="zh-CN" altLang="en-US"/>
          </a:p>
        </p:txBody>
      </p:sp>
    </p:spTree>
    <p:extLst>
      <p:ext uri="{BB962C8B-B14F-4D97-AF65-F5344CB8AC3E}">
        <p14:creationId xmlns:p14="http://schemas.microsoft.com/office/powerpoint/2010/main" val="5861887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98FED9E-0111-4C65-BD59-D3BC7802BAD3}" type="datetimeFigureOut">
              <a:rPr lang="zh-CN" altLang="en-US"/>
              <a:pPr>
                <a:defRPr/>
              </a:pPr>
              <a:t>2018/11/21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DCFEE94-58C3-4211-B5F9-56159BDCEF5B}" type="slidenum">
              <a:rPr lang="zh-CN" altLang="en-US"/>
              <a:pPr>
                <a:defRPr/>
              </a:pPr>
              <a:t>‹#›</a:t>
            </a:fld>
            <a:endParaRPr lang="zh-CN" altLang="en-US"/>
          </a:p>
        </p:txBody>
      </p:sp>
    </p:spTree>
    <p:extLst>
      <p:ext uri="{BB962C8B-B14F-4D97-AF65-F5344CB8AC3E}">
        <p14:creationId xmlns:p14="http://schemas.microsoft.com/office/powerpoint/2010/main" val="7483351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810151C-06B6-4C84-9DCA-B4444D0B70FF}"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5E9D655-F06A-4544-BD1C-05B2B4B9F714}" type="slidenum">
              <a:rPr lang="zh-CN" altLang="en-US"/>
              <a:pPr>
                <a:defRPr/>
              </a:pPr>
              <a:t>‹#›</a:t>
            </a:fld>
            <a:endParaRPr lang="zh-CN" altLang="en-US"/>
          </a:p>
        </p:txBody>
      </p:sp>
    </p:spTree>
    <p:extLst>
      <p:ext uri="{BB962C8B-B14F-4D97-AF65-F5344CB8AC3E}">
        <p14:creationId xmlns:p14="http://schemas.microsoft.com/office/powerpoint/2010/main" val="22040352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94E9B8A-58C8-4C0F-9A51-5210A1016F37}"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E3E9982-E62D-43B4-B1B1-0B072F232BE0}" type="slidenum">
              <a:rPr lang="zh-CN" altLang="en-US"/>
              <a:pPr>
                <a:defRPr/>
              </a:pPr>
              <a:t>‹#›</a:t>
            </a:fld>
            <a:endParaRPr lang="zh-CN" altLang="en-US"/>
          </a:p>
        </p:txBody>
      </p:sp>
    </p:spTree>
    <p:extLst>
      <p:ext uri="{BB962C8B-B14F-4D97-AF65-F5344CB8AC3E}">
        <p14:creationId xmlns:p14="http://schemas.microsoft.com/office/powerpoint/2010/main" val="385484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4C1A4B3-8117-4845-AD44-DCC16E1C5785}"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9752324-3DB1-4B69-A0B7-2A238EFCDC55}" type="slidenum">
              <a:rPr lang="zh-CN" altLang="en-US"/>
              <a:pPr>
                <a:defRPr/>
              </a:pPr>
              <a:t>‹#›</a:t>
            </a:fld>
            <a:endParaRPr lang="zh-CN" altLang="en-US"/>
          </a:p>
        </p:txBody>
      </p:sp>
    </p:spTree>
    <p:extLst>
      <p:ext uri="{BB962C8B-B14F-4D97-AF65-F5344CB8AC3E}">
        <p14:creationId xmlns:p14="http://schemas.microsoft.com/office/powerpoint/2010/main" val="2589529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E208BE8-043C-44EE-92E0-ACA965C2F6AC}"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E32B2C4-56B5-48A7-A036-2270829E32A6}" type="slidenum">
              <a:rPr lang="zh-CN" altLang="en-US"/>
              <a:pPr>
                <a:defRPr/>
              </a:pPr>
              <a:t>‹#›</a:t>
            </a:fld>
            <a:endParaRPr lang="zh-CN" altLang="en-US"/>
          </a:p>
        </p:txBody>
      </p:sp>
    </p:spTree>
    <p:extLst>
      <p:ext uri="{BB962C8B-B14F-4D97-AF65-F5344CB8AC3E}">
        <p14:creationId xmlns:p14="http://schemas.microsoft.com/office/powerpoint/2010/main" val="752289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4A7222D-C51F-425B-9EC7-39A4642EB8F3}"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21AED5A-1FB8-41D3-89B0-E37093CA87DF}" type="slidenum">
              <a:rPr lang="zh-CN" altLang="en-US"/>
              <a:pPr>
                <a:defRPr/>
              </a:pPr>
              <a:t>‹#›</a:t>
            </a:fld>
            <a:endParaRPr lang="zh-CN" altLang="en-US"/>
          </a:p>
        </p:txBody>
      </p:sp>
    </p:spTree>
    <p:extLst>
      <p:ext uri="{BB962C8B-B14F-4D97-AF65-F5344CB8AC3E}">
        <p14:creationId xmlns:p14="http://schemas.microsoft.com/office/powerpoint/2010/main" val="25370321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8BB26F0-27E3-45F7-8916-6E7903C7D449}"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E186AF9-9D7C-40BB-B346-23E3013FFF78}" type="slidenum">
              <a:rPr lang="zh-CN" altLang="en-US"/>
              <a:pPr>
                <a:defRPr/>
              </a:pPr>
              <a:t>‹#›</a:t>
            </a:fld>
            <a:endParaRPr lang="zh-CN" altLang="en-US"/>
          </a:p>
        </p:txBody>
      </p:sp>
    </p:spTree>
    <p:extLst>
      <p:ext uri="{BB962C8B-B14F-4D97-AF65-F5344CB8AC3E}">
        <p14:creationId xmlns:p14="http://schemas.microsoft.com/office/powerpoint/2010/main" val="5094160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9CF7AB7-83C9-4C1E-AF26-DF81BA9D6838}"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4F095D-9625-4E7D-8040-EF0FC8860BE8}" type="slidenum">
              <a:rPr lang="zh-CN" altLang="en-US"/>
              <a:pPr>
                <a:defRPr/>
              </a:pPr>
              <a:t>‹#›</a:t>
            </a:fld>
            <a:endParaRPr lang="zh-CN" altLang="en-US"/>
          </a:p>
        </p:txBody>
      </p:sp>
    </p:spTree>
    <p:extLst>
      <p:ext uri="{BB962C8B-B14F-4D97-AF65-F5344CB8AC3E}">
        <p14:creationId xmlns:p14="http://schemas.microsoft.com/office/powerpoint/2010/main" val="17690598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213FD4D-EDC3-4ED7-8974-CE4A9D74A7E7}"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E8D8A3D-82AE-433F-BADD-B996208E636A}" type="slidenum">
              <a:rPr lang="zh-CN" altLang="en-US"/>
              <a:pPr>
                <a:defRPr/>
              </a:pPr>
              <a:t>‹#›</a:t>
            </a:fld>
            <a:endParaRPr lang="zh-CN" altLang="en-US"/>
          </a:p>
        </p:txBody>
      </p:sp>
    </p:spTree>
    <p:extLst>
      <p:ext uri="{BB962C8B-B14F-4D97-AF65-F5344CB8AC3E}">
        <p14:creationId xmlns:p14="http://schemas.microsoft.com/office/powerpoint/2010/main" val="1993024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E98FB94-05FF-446E-9BF8-81D92C58CC8F}"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4CEDF39-7B73-4CD8-8344-47368F0E5A64}" type="slidenum">
              <a:rPr lang="zh-CN" altLang="en-US"/>
              <a:pPr>
                <a:defRPr/>
              </a:pPr>
              <a:t>‹#›</a:t>
            </a:fld>
            <a:endParaRPr lang="zh-CN" altLang="en-US"/>
          </a:p>
        </p:txBody>
      </p:sp>
    </p:spTree>
    <p:extLst>
      <p:ext uri="{BB962C8B-B14F-4D97-AF65-F5344CB8AC3E}">
        <p14:creationId xmlns:p14="http://schemas.microsoft.com/office/powerpoint/2010/main" val="22478058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0DE2EAA-C658-43B5-88DB-B9D7FFA17E5D}" type="datetimeFigureOut">
              <a:rPr lang="zh-CN" altLang="en-US"/>
              <a:pPr>
                <a:defRPr/>
              </a:pPr>
              <a:t>2018/11/21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CB08D73-C57D-49FC-AD57-8DFADA632440}" type="slidenum">
              <a:rPr lang="zh-CN" altLang="en-US"/>
              <a:pPr>
                <a:defRPr/>
              </a:pPr>
              <a:t>‹#›</a:t>
            </a:fld>
            <a:endParaRPr lang="zh-CN" altLang="en-US"/>
          </a:p>
        </p:txBody>
      </p:sp>
    </p:spTree>
    <p:extLst>
      <p:ext uri="{BB962C8B-B14F-4D97-AF65-F5344CB8AC3E}">
        <p14:creationId xmlns:p14="http://schemas.microsoft.com/office/powerpoint/2010/main" val="42285768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46AD000-5A35-4283-BF5C-9B46218A8A48}" type="datetimeFigureOut">
              <a:rPr lang="zh-CN" altLang="en-US"/>
              <a:pPr>
                <a:defRPr/>
              </a:pPr>
              <a:t>2018/11/21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4D14EC7-1239-4E07-A9B3-23730C93F6DD}" type="slidenum">
              <a:rPr lang="zh-CN" altLang="en-US"/>
              <a:pPr>
                <a:defRPr/>
              </a:pPr>
              <a:t>‹#›</a:t>
            </a:fld>
            <a:endParaRPr lang="zh-CN" altLang="en-US"/>
          </a:p>
        </p:txBody>
      </p:sp>
    </p:spTree>
    <p:extLst>
      <p:ext uri="{BB962C8B-B14F-4D97-AF65-F5344CB8AC3E}">
        <p14:creationId xmlns:p14="http://schemas.microsoft.com/office/powerpoint/2010/main" val="3871572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7E68A1C-C166-4BE4-8BDC-BD9B37B1E1E7}" type="datetimeFigureOut">
              <a:rPr lang="zh-CN" altLang="en-US"/>
              <a:pPr>
                <a:defRPr/>
              </a:pPr>
              <a:t>2018/11/21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3D81EDE-813B-48FB-9C62-2261061CE749}" type="slidenum">
              <a:rPr lang="zh-CN" altLang="en-US"/>
              <a:pPr>
                <a:defRPr/>
              </a:pPr>
              <a:t>‹#›</a:t>
            </a:fld>
            <a:endParaRPr lang="zh-CN" altLang="en-US"/>
          </a:p>
        </p:txBody>
      </p:sp>
    </p:spTree>
    <p:extLst>
      <p:ext uri="{BB962C8B-B14F-4D97-AF65-F5344CB8AC3E}">
        <p14:creationId xmlns:p14="http://schemas.microsoft.com/office/powerpoint/2010/main" val="2440647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A1CB7EB-C111-4265-88EB-FF162C462763}"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365960C-5F42-447C-97BA-A492851BD33D}" type="slidenum">
              <a:rPr lang="zh-CN" altLang="en-US"/>
              <a:pPr>
                <a:defRPr/>
              </a:pPr>
              <a:t>‹#›</a:t>
            </a:fld>
            <a:endParaRPr lang="zh-CN" altLang="en-US"/>
          </a:p>
        </p:txBody>
      </p:sp>
    </p:spTree>
    <p:extLst>
      <p:ext uri="{BB962C8B-B14F-4D97-AF65-F5344CB8AC3E}">
        <p14:creationId xmlns:p14="http://schemas.microsoft.com/office/powerpoint/2010/main" val="6093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37C7BFF-AA8F-434B-97DF-1AD7E825B77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B2915D4-0959-4D68-B052-1832A3BF4D2B}" type="slidenum">
              <a:rPr lang="zh-CN" altLang="en-US"/>
              <a:pPr>
                <a:defRPr/>
              </a:pPr>
              <a:t>‹#›</a:t>
            </a:fld>
            <a:endParaRPr lang="zh-CN" altLang="en-US"/>
          </a:p>
        </p:txBody>
      </p:sp>
    </p:spTree>
    <p:extLst>
      <p:ext uri="{BB962C8B-B14F-4D97-AF65-F5344CB8AC3E}">
        <p14:creationId xmlns:p14="http://schemas.microsoft.com/office/powerpoint/2010/main" val="2984674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EF36FED-0110-438D-9EA7-7F5CDE70A951}" type="datetimeFigureOut">
              <a:rPr lang="zh-CN" altLang="en-US"/>
              <a:pPr>
                <a:defRPr/>
              </a:pPr>
              <a:t>2018/11/21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D60DF2F-16B7-45A7-9E7C-B991C4C8E48D}" type="slidenum">
              <a:rPr lang="zh-CN" altLang="en-US"/>
              <a:pPr>
                <a:defRPr/>
              </a:pPr>
              <a:t>‹#›</a:t>
            </a:fld>
            <a:endParaRPr lang="zh-CN" altLang="en-US"/>
          </a:p>
        </p:txBody>
      </p:sp>
    </p:spTree>
    <p:extLst>
      <p:ext uri="{BB962C8B-B14F-4D97-AF65-F5344CB8AC3E}">
        <p14:creationId xmlns:p14="http://schemas.microsoft.com/office/powerpoint/2010/main" val="8465469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E38DEE1-C77F-4833-94C0-8C919217DE02}"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36A40BF-8534-4613-8EE8-BFF98E3BB2FD}" type="slidenum">
              <a:rPr lang="zh-CN" altLang="en-US"/>
              <a:pPr>
                <a:defRPr/>
              </a:pPr>
              <a:t>‹#›</a:t>
            </a:fld>
            <a:endParaRPr lang="zh-CN" altLang="en-US"/>
          </a:p>
        </p:txBody>
      </p:sp>
    </p:spTree>
    <p:extLst>
      <p:ext uri="{BB962C8B-B14F-4D97-AF65-F5344CB8AC3E}">
        <p14:creationId xmlns:p14="http://schemas.microsoft.com/office/powerpoint/2010/main" val="2947685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4A49262-06F4-4A0D-B8EE-68F770B34E8A}" type="datetimeFigureOut">
              <a:rPr lang="zh-CN" altLang="en-US"/>
              <a:pPr>
                <a:defRPr/>
              </a:pPr>
              <a:t>2018/11/21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379D49F-A2DF-44E8-86B1-2EAE9A8498C4}" type="slidenum">
              <a:rPr lang="zh-CN" altLang="en-US"/>
              <a:pPr>
                <a:defRPr/>
              </a:pPr>
              <a:t>‹#›</a:t>
            </a:fld>
            <a:endParaRPr lang="zh-CN" altLang="en-US"/>
          </a:p>
        </p:txBody>
      </p:sp>
    </p:spTree>
    <p:extLst>
      <p:ext uri="{BB962C8B-B14F-4D97-AF65-F5344CB8AC3E}">
        <p14:creationId xmlns:p14="http://schemas.microsoft.com/office/powerpoint/2010/main" val="13007374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DBDE0E7-2DA9-4497-941E-F94C9DBFCD6F}"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74FBA544-5B5C-457C-BC04-B66DBAF2D23D}" type="slidenum">
              <a:rPr lang="zh-CN" altLang="en-US"/>
              <a:pPr>
                <a:defRPr/>
              </a:pPr>
              <a:t>‹#›</a:t>
            </a:fld>
            <a:endParaRPr lang="zh-CN" altLang="en-US"/>
          </a:p>
        </p:txBody>
      </p:sp>
    </p:spTree>
    <p:extLst>
      <p:ext uri="{BB962C8B-B14F-4D97-AF65-F5344CB8AC3E}">
        <p14:creationId xmlns:p14="http://schemas.microsoft.com/office/powerpoint/2010/main" val="18762859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0CFA5F1-33F7-4545-A9DD-A88D4E7EEEA6}"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FA9F3CD0-63B0-4EF4-8D82-23A78B0D12F2}" type="slidenum">
              <a:rPr lang="zh-CN" altLang="en-US"/>
              <a:pPr>
                <a:defRPr/>
              </a:pPr>
              <a:t>‹#›</a:t>
            </a:fld>
            <a:endParaRPr lang="zh-CN" altLang="en-US"/>
          </a:p>
        </p:txBody>
      </p:sp>
    </p:spTree>
    <p:extLst>
      <p:ext uri="{BB962C8B-B14F-4D97-AF65-F5344CB8AC3E}">
        <p14:creationId xmlns:p14="http://schemas.microsoft.com/office/powerpoint/2010/main" val="601664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E71609D2-DA55-4F02-819D-956B44B91C35}"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19858874-9B21-4DEF-AFE6-746D89697A37}" type="slidenum">
              <a:rPr lang="zh-CN" altLang="en-US"/>
              <a:pPr>
                <a:defRPr/>
              </a:pPr>
              <a:t>‹#›</a:t>
            </a:fld>
            <a:endParaRPr lang="zh-CN" altLang="en-US"/>
          </a:p>
        </p:txBody>
      </p:sp>
    </p:spTree>
    <p:extLst>
      <p:ext uri="{BB962C8B-B14F-4D97-AF65-F5344CB8AC3E}">
        <p14:creationId xmlns:p14="http://schemas.microsoft.com/office/powerpoint/2010/main" val="23552054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558D725-3550-45F2-A5DA-F034944682A2}"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225CC06D-9353-4B0A-9F38-F906AEF24130}" type="slidenum">
              <a:rPr lang="zh-CN" altLang="en-US"/>
              <a:pPr>
                <a:defRPr/>
              </a:pPr>
              <a:t>‹#›</a:t>
            </a:fld>
            <a:endParaRPr lang="zh-CN" altLang="en-US"/>
          </a:p>
        </p:txBody>
      </p:sp>
    </p:spTree>
    <p:extLst>
      <p:ext uri="{BB962C8B-B14F-4D97-AF65-F5344CB8AC3E}">
        <p14:creationId xmlns:p14="http://schemas.microsoft.com/office/powerpoint/2010/main" val="39399656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38B069D2-A97A-441F-ABB8-133E088026EC}" type="datetimeFigureOut">
              <a:rPr lang="zh-CN" altLang="en-US"/>
              <a:pPr>
                <a:defRPr/>
              </a:pPr>
              <a:t>2018/11/21</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413939BA-6A9A-45CD-8597-D66824877689}" type="slidenum">
              <a:rPr lang="zh-CN" altLang="en-US"/>
              <a:pPr>
                <a:defRPr/>
              </a:pPr>
              <a:t>‹#›</a:t>
            </a:fld>
            <a:endParaRPr lang="zh-CN" altLang="en-US"/>
          </a:p>
        </p:txBody>
      </p:sp>
    </p:spTree>
    <p:extLst>
      <p:ext uri="{BB962C8B-B14F-4D97-AF65-F5344CB8AC3E}">
        <p14:creationId xmlns:p14="http://schemas.microsoft.com/office/powerpoint/2010/main" val="25123538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6555EA27-B869-41BD-A170-345527766483}" type="datetimeFigureOut">
              <a:rPr lang="zh-CN" altLang="en-US"/>
              <a:pPr>
                <a:defRPr/>
              </a:pPr>
              <a:t>2018/11/21</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CC6956F1-8425-4D22-9B58-8BA96232B96A}" type="slidenum">
              <a:rPr lang="zh-CN" altLang="en-US"/>
              <a:pPr>
                <a:defRPr/>
              </a:pPr>
              <a:t>‹#›</a:t>
            </a:fld>
            <a:endParaRPr lang="zh-CN" altLang="en-US"/>
          </a:p>
        </p:txBody>
      </p:sp>
    </p:spTree>
    <p:extLst>
      <p:ext uri="{BB962C8B-B14F-4D97-AF65-F5344CB8AC3E}">
        <p14:creationId xmlns:p14="http://schemas.microsoft.com/office/powerpoint/2010/main" val="8207314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50D2DF47-E831-4541-89C6-A6497F28A421}" type="datetimeFigureOut">
              <a:rPr lang="zh-CN" altLang="en-US"/>
              <a:pPr>
                <a:defRPr/>
              </a:pPr>
              <a:t>2018/11/21</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7CBF3150-9776-4AAB-9D4E-4377803BD4CB}" type="slidenum">
              <a:rPr lang="zh-CN" altLang="en-US"/>
              <a:pPr>
                <a:defRPr/>
              </a:pPr>
              <a:t>‹#›</a:t>
            </a:fld>
            <a:endParaRPr lang="zh-CN" altLang="en-US"/>
          </a:p>
        </p:txBody>
      </p:sp>
    </p:spTree>
    <p:extLst>
      <p:ext uri="{BB962C8B-B14F-4D97-AF65-F5344CB8AC3E}">
        <p14:creationId xmlns:p14="http://schemas.microsoft.com/office/powerpoint/2010/main" val="316276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349C4036-8854-4EF1-B441-6E02ECB75845}"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4EAC448-E2B1-4797-9791-5404B4908E2B}" type="slidenum">
              <a:rPr lang="zh-CN" altLang="en-US"/>
              <a:pPr>
                <a:defRPr/>
              </a:pPr>
              <a:t>‹#›</a:t>
            </a:fld>
            <a:endParaRPr lang="zh-CN" altLang="en-US"/>
          </a:p>
        </p:txBody>
      </p:sp>
    </p:spTree>
    <p:extLst>
      <p:ext uri="{BB962C8B-B14F-4D97-AF65-F5344CB8AC3E}">
        <p14:creationId xmlns:p14="http://schemas.microsoft.com/office/powerpoint/2010/main" val="6227016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10C6E550-CC6C-4082-9BE1-E5FBC30CEF14}"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5A04CDD5-1F8F-451A-A50E-39DFEB9FD4B1}" type="slidenum">
              <a:rPr lang="zh-CN" altLang="en-US"/>
              <a:pPr>
                <a:defRPr/>
              </a:pPr>
              <a:t>‹#›</a:t>
            </a:fld>
            <a:endParaRPr lang="zh-CN" altLang="en-US"/>
          </a:p>
        </p:txBody>
      </p:sp>
    </p:spTree>
    <p:extLst>
      <p:ext uri="{BB962C8B-B14F-4D97-AF65-F5344CB8AC3E}">
        <p14:creationId xmlns:p14="http://schemas.microsoft.com/office/powerpoint/2010/main" val="9498512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E63E44B5-89BB-4EBE-B277-038D6C95CA1B}"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FEC0DA5-9351-4338-94EB-7978D124A580}" type="slidenum">
              <a:rPr lang="zh-CN" altLang="en-US"/>
              <a:pPr>
                <a:defRPr/>
              </a:pPr>
              <a:t>‹#›</a:t>
            </a:fld>
            <a:endParaRPr lang="zh-CN" altLang="en-US"/>
          </a:p>
        </p:txBody>
      </p:sp>
    </p:spTree>
    <p:extLst>
      <p:ext uri="{BB962C8B-B14F-4D97-AF65-F5344CB8AC3E}">
        <p14:creationId xmlns:p14="http://schemas.microsoft.com/office/powerpoint/2010/main" val="359867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6435841F-3903-499D-8773-4CFDD234CE45}"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A4DCE53-5AC6-4994-998E-5EF938C5FD8F}" type="slidenum">
              <a:rPr lang="zh-CN" altLang="en-US"/>
              <a:pPr>
                <a:defRPr/>
              </a:pPr>
              <a:t>‹#›</a:t>
            </a:fld>
            <a:endParaRPr lang="zh-CN" altLang="en-US"/>
          </a:p>
        </p:txBody>
      </p:sp>
    </p:spTree>
    <p:extLst>
      <p:ext uri="{BB962C8B-B14F-4D97-AF65-F5344CB8AC3E}">
        <p14:creationId xmlns:p14="http://schemas.microsoft.com/office/powerpoint/2010/main" val="3416230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C7B62644-D112-4475-8977-C9C8675CADC2}"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27A39B97-4B93-4CF8-8A45-380458F15923}" type="slidenum">
              <a:rPr lang="zh-CN" altLang="en-US"/>
              <a:pPr>
                <a:defRPr/>
              </a:pPr>
              <a:t>‹#›</a:t>
            </a:fld>
            <a:endParaRPr lang="zh-CN" altLang="en-US"/>
          </a:p>
        </p:txBody>
      </p:sp>
    </p:spTree>
    <p:extLst>
      <p:ext uri="{BB962C8B-B14F-4D97-AF65-F5344CB8AC3E}">
        <p14:creationId xmlns:p14="http://schemas.microsoft.com/office/powerpoint/2010/main" val="36608348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3811E8E-F86C-4466-9BA1-66B0E271A6A3}"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212BCC5-D87F-4B20-828B-363F294B739B}" type="slidenum">
              <a:rPr lang="zh-CN" altLang="en-US"/>
              <a:pPr>
                <a:defRPr/>
              </a:pPr>
              <a:t>‹#›</a:t>
            </a:fld>
            <a:endParaRPr lang="zh-CN" altLang="en-US"/>
          </a:p>
        </p:txBody>
      </p:sp>
    </p:spTree>
    <p:extLst>
      <p:ext uri="{BB962C8B-B14F-4D97-AF65-F5344CB8AC3E}">
        <p14:creationId xmlns:p14="http://schemas.microsoft.com/office/powerpoint/2010/main" val="31153189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3D4AF95-BE0E-4A8B-B61E-E52E80D979E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A8471FB-1A53-4A97-A1B0-DCFB78C8DA35}" type="slidenum">
              <a:rPr lang="zh-CN" altLang="en-US"/>
              <a:pPr>
                <a:defRPr/>
              </a:pPr>
              <a:t>‹#›</a:t>
            </a:fld>
            <a:endParaRPr lang="zh-CN" altLang="en-US"/>
          </a:p>
        </p:txBody>
      </p:sp>
    </p:spTree>
    <p:extLst>
      <p:ext uri="{BB962C8B-B14F-4D97-AF65-F5344CB8AC3E}">
        <p14:creationId xmlns:p14="http://schemas.microsoft.com/office/powerpoint/2010/main" val="2019449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3D29D111-6C5C-49F1-A6C1-E72263A255F3}"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7BF2D7F-3735-45D7-B7A1-46AC9E2D42CD}" type="slidenum">
              <a:rPr lang="zh-CN" altLang="en-US"/>
              <a:pPr>
                <a:defRPr/>
              </a:pPr>
              <a:t>‹#›</a:t>
            </a:fld>
            <a:endParaRPr lang="zh-CN" altLang="en-US"/>
          </a:p>
        </p:txBody>
      </p:sp>
    </p:spTree>
    <p:extLst>
      <p:ext uri="{BB962C8B-B14F-4D97-AF65-F5344CB8AC3E}">
        <p14:creationId xmlns:p14="http://schemas.microsoft.com/office/powerpoint/2010/main" val="8824439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2938B28-0535-4D11-870F-213C7B78514E}"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8E7C880-B1CB-489D-B1A5-78C3157AB53E}" type="slidenum">
              <a:rPr lang="zh-CN" altLang="en-US"/>
              <a:pPr>
                <a:defRPr/>
              </a:pPr>
              <a:t>‹#›</a:t>
            </a:fld>
            <a:endParaRPr lang="zh-CN" altLang="en-US"/>
          </a:p>
        </p:txBody>
      </p:sp>
    </p:spTree>
    <p:extLst>
      <p:ext uri="{BB962C8B-B14F-4D97-AF65-F5344CB8AC3E}">
        <p14:creationId xmlns:p14="http://schemas.microsoft.com/office/powerpoint/2010/main" val="21203768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E5650FA9-F15D-458F-9799-F6F805985255}"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EB7737D-E5C7-4F2E-A163-25AD32EFB10F}" type="slidenum">
              <a:rPr lang="zh-CN" altLang="en-US"/>
              <a:pPr>
                <a:defRPr/>
              </a:pPr>
              <a:t>‹#›</a:t>
            </a:fld>
            <a:endParaRPr lang="zh-CN" altLang="en-US"/>
          </a:p>
        </p:txBody>
      </p:sp>
    </p:spTree>
    <p:extLst>
      <p:ext uri="{BB962C8B-B14F-4D97-AF65-F5344CB8AC3E}">
        <p14:creationId xmlns:p14="http://schemas.microsoft.com/office/powerpoint/2010/main" val="10746763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5C4B2B60-555D-4862-8097-BF8C3AB511D9}"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6995D21-4584-486E-86F5-DC3F4417933D}" type="slidenum">
              <a:rPr lang="zh-CN" altLang="en-US"/>
              <a:pPr>
                <a:defRPr/>
              </a:pPr>
              <a:t>‹#›</a:t>
            </a:fld>
            <a:endParaRPr lang="zh-CN" altLang="en-US"/>
          </a:p>
        </p:txBody>
      </p:sp>
    </p:spTree>
    <p:extLst>
      <p:ext uri="{BB962C8B-B14F-4D97-AF65-F5344CB8AC3E}">
        <p14:creationId xmlns:p14="http://schemas.microsoft.com/office/powerpoint/2010/main" val="25735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DB0BEEC5-04E6-4227-8EFD-DFF3FC2FD7C8}"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79431E6-52B3-47C4-A3BC-4C607B7D380D}" type="slidenum">
              <a:rPr lang="zh-CN" altLang="en-US"/>
              <a:pPr>
                <a:defRPr/>
              </a:pPr>
              <a:t>‹#›</a:t>
            </a:fld>
            <a:endParaRPr lang="zh-CN" altLang="en-US"/>
          </a:p>
        </p:txBody>
      </p:sp>
    </p:spTree>
    <p:extLst>
      <p:ext uri="{BB962C8B-B14F-4D97-AF65-F5344CB8AC3E}">
        <p14:creationId xmlns:p14="http://schemas.microsoft.com/office/powerpoint/2010/main" val="15274923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01B604B9-B609-480B-8E9C-7786DCFEB36C}"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3AFFEC3-499F-4D1E-AC70-131983A1EFE9}" type="slidenum">
              <a:rPr lang="zh-CN" altLang="en-US"/>
              <a:pPr>
                <a:defRPr/>
              </a:pPr>
              <a:t>‹#›</a:t>
            </a:fld>
            <a:endParaRPr lang="zh-CN" altLang="en-US"/>
          </a:p>
        </p:txBody>
      </p:sp>
    </p:spTree>
    <p:extLst>
      <p:ext uri="{BB962C8B-B14F-4D97-AF65-F5344CB8AC3E}">
        <p14:creationId xmlns:p14="http://schemas.microsoft.com/office/powerpoint/2010/main" val="15578848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07BAE50-118A-436C-8D35-D362FC164CE2}"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01937EE-A3F5-4B12-A485-68AED78483A3}" type="slidenum">
              <a:rPr lang="zh-CN" altLang="en-US"/>
              <a:pPr>
                <a:defRPr/>
              </a:pPr>
              <a:t>‹#›</a:t>
            </a:fld>
            <a:endParaRPr lang="zh-CN" altLang="en-US"/>
          </a:p>
        </p:txBody>
      </p:sp>
    </p:spTree>
    <p:extLst>
      <p:ext uri="{BB962C8B-B14F-4D97-AF65-F5344CB8AC3E}">
        <p14:creationId xmlns:p14="http://schemas.microsoft.com/office/powerpoint/2010/main" val="727332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77F2548-2AB1-4646-9C04-0DB0610C3364}"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9CAEADB-D4AF-45F9-9321-95B1C577BC2A}" type="slidenum">
              <a:rPr lang="zh-CN" altLang="en-US"/>
              <a:pPr>
                <a:defRPr/>
              </a:pPr>
              <a:t>‹#›</a:t>
            </a:fld>
            <a:endParaRPr lang="zh-CN" altLang="en-US"/>
          </a:p>
        </p:txBody>
      </p:sp>
    </p:spTree>
    <p:extLst>
      <p:ext uri="{BB962C8B-B14F-4D97-AF65-F5344CB8AC3E}">
        <p14:creationId xmlns:p14="http://schemas.microsoft.com/office/powerpoint/2010/main" val="637600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28A4A43-7335-4217-9B3F-49572824A9E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75C609B-A585-441F-BAD8-E0BF1947AC8A}" type="slidenum">
              <a:rPr lang="zh-CN" altLang="en-US"/>
              <a:pPr>
                <a:defRPr/>
              </a:pPr>
              <a:t>‹#›</a:t>
            </a:fld>
            <a:endParaRPr lang="zh-CN" altLang="en-US"/>
          </a:p>
        </p:txBody>
      </p:sp>
    </p:spTree>
    <p:extLst>
      <p:ext uri="{BB962C8B-B14F-4D97-AF65-F5344CB8AC3E}">
        <p14:creationId xmlns:p14="http://schemas.microsoft.com/office/powerpoint/2010/main" val="12554155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2BF376E-928E-4EFE-8B0E-67714898082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252FF5F-5137-414E-B87B-66484C685F51}" type="slidenum">
              <a:rPr lang="zh-CN" altLang="en-US"/>
              <a:pPr>
                <a:defRPr/>
              </a:pPr>
              <a:t>‹#›</a:t>
            </a:fld>
            <a:endParaRPr lang="zh-CN" altLang="en-US"/>
          </a:p>
        </p:txBody>
      </p:sp>
    </p:spTree>
    <p:extLst>
      <p:ext uri="{BB962C8B-B14F-4D97-AF65-F5344CB8AC3E}">
        <p14:creationId xmlns:p14="http://schemas.microsoft.com/office/powerpoint/2010/main" val="33573899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7C931D7-FBDE-4063-9528-789E283A3A04}"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66851FA-79E1-482A-B11F-99F7886B7211}" type="slidenum">
              <a:rPr lang="zh-CN" altLang="en-US"/>
              <a:pPr>
                <a:defRPr/>
              </a:pPr>
              <a:t>‹#›</a:t>
            </a:fld>
            <a:endParaRPr lang="zh-CN" altLang="en-US"/>
          </a:p>
        </p:txBody>
      </p:sp>
    </p:spTree>
    <p:extLst>
      <p:ext uri="{BB962C8B-B14F-4D97-AF65-F5344CB8AC3E}">
        <p14:creationId xmlns:p14="http://schemas.microsoft.com/office/powerpoint/2010/main" val="19764445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B0AD6BF-5FCB-4235-8CA6-E4E3D592F56B}"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63D8711-F315-4151-A769-20401FAE8B6F}" type="slidenum">
              <a:rPr lang="zh-CN" altLang="en-US"/>
              <a:pPr>
                <a:defRPr/>
              </a:pPr>
              <a:t>‹#›</a:t>
            </a:fld>
            <a:endParaRPr lang="zh-CN" altLang="en-US"/>
          </a:p>
        </p:txBody>
      </p:sp>
    </p:spTree>
    <p:extLst>
      <p:ext uri="{BB962C8B-B14F-4D97-AF65-F5344CB8AC3E}">
        <p14:creationId xmlns:p14="http://schemas.microsoft.com/office/powerpoint/2010/main" val="12749790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54094C63-0828-47C4-8607-16FD5B351507}"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2A17948-203C-4BDE-9323-F42A1976DA57}" type="slidenum">
              <a:rPr lang="zh-CN" altLang="en-US"/>
              <a:pPr>
                <a:defRPr/>
              </a:pPr>
              <a:t>‹#›</a:t>
            </a:fld>
            <a:endParaRPr lang="zh-CN" altLang="en-US"/>
          </a:p>
        </p:txBody>
      </p:sp>
    </p:spTree>
    <p:extLst>
      <p:ext uri="{BB962C8B-B14F-4D97-AF65-F5344CB8AC3E}">
        <p14:creationId xmlns:p14="http://schemas.microsoft.com/office/powerpoint/2010/main" val="41907991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BA56180-94A6-47AB-BABD-C9275CDB9327}"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F5C327F-7E3B-450B-83B7-BF3A71CC743E}" type="slidenum">
              <a:rPr lang="zh-CN" altLang="en-US"/>
              <a:pPr>
                <a:defRPr/>
              </a:pPr>
              <a:t>‹#›</a:t>
            </a:fld>
            <a:endParaRPr lang="zh-CN" altLang="en-US"/>
          </a:p>
        </p:txBody>
      </p:sp>
    </p:spTree>
    <p:extLst>
      <p:ext uri="{BB962C8B-B14F-4D97-AF65-F5344CB8AC3E}">
        <p14:creationId xmlns:p14="http://schemas.microsoft.com/office/powerpoint/2010/main" val="42822325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A8DD0B19-618F-4529-B746-519B20AF18C6}"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974EC56-230B-4864-AE71-8F6CD952C79A}" type="slidenum">
              <a:rPr lang="zh-CN" altLang="en-US"/>
              <a:pPr>
                <a:defRPr/>
              </a:pPr>
              <a:t>‹#›</a:t>
            </a:fld>
            <a:endParaRPr lang="zh-CN" altLang="en-US"/>
          </a:p>
        </p:txBody>
      </p:sp>
    </p:spTree>
    <p:extLst>
      <p:ext uri="{BB962C8B-B14F-4D97-AF65-F5344CB8AC3E}">
        <p14:creationId xmlns:p14="http://schemas.microsoft.com/office/powerpoint/2010/main" val="299459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CE10DE9F-FA9C-4281-A54A-166D7F993AAF}"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DBD04AE-BC66-4ACA-A979-4E55FD0AAE9A}" type="slidenum">
              <a:rPr lang="zh-CN" altLang="en-US"/>
              <a:pPr>
                <a:defRPr/>
              </a:pPr>
              <a:t>‹#›</a:t>
            </a:fld>
            <a:endParaRPr lang="zh-CN" altLang="en-US"/>
          </a:p>
        </p:txBody>
      </p:sp>
    </p:spTree>
    <p:extLst>
      <p:ext uri="{BB962C8B-B14F-4D97-AF65-F5344CB8AC3E}">
        <p14:creationId xmlns:p14="http://schemas.microsoft.com/office/powerpoint/2010/main" val="26333047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DC85E5E2-F1FC-4F32-A2DE-D89C3FD95FD7}"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3E85E4F-0EF4-49D3-BBD9-82CB44AEFEA0}" type="slidenum">
              <a:rPr lang="zh-CN" altLang="en-US"/>
              <a:pPr>
                <a:defRPr/>
              </a:pPr>
              <a:t>‹#›</a:t>
            </a:fld>
            <a:endParaRPr lang="zh-CN" altLang="en-US"/>
          </a:p>
        </p:txBody>
      </p:sp>
    </p:spTree>
    <p:extLst>
      <p:ext uri="{BB962C8B-B14F-4D97-AF65-F5344CB8AC3E}">
        <p14:creationId xmlns:p14="http://schemas.microsoft.com/office/powerpoint/2010/main" val="11988945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7A5BFBE7-4FC4-41E1-A9E7-04B9EC320BFB}"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158497FF-A70A-40E3-BECE-C87054498298}" type="slidenum">
              <a:rPr lang="zh-CN" altLang="en-US"/>
              <a:pPr>
                <a:defRPr/>
              </a:pPr>
              <a:t>‹#›</a:t>
            </a:fld>
            <a:endParaRPr lang="zh-CN" altLang="en-US"/>
          </a:p>
        </p:txBody>
      </p:sp>
    </p:spTree>
    <p:extLst>
      <p:ext uri="{BB962C8B-B14F-4D97-AF65-F5344CB8AC3E}">
        <p14:creationId xmlns:p14="http://schemas.microsoft.com/office/powerpoint/2010/main" val="27510198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9D94739-B132-4605-B873-4BB147A2EB43}"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B0D14776-C457-4892-8656-6D31F5D08F12}" type="slidenum">
              <a:rPr lang="zh-CN" altLang="en-US"/>
              <a:pPr>
                <a:defRPr/>
              </a:pPr>
              <a:t>‹#›</a:t>
            </a:fld>
            <a:endParaRPr lang="zh-CN" altLang="en-US"/>
          </a:p>
        </p:txBody>
      </p:sp>
    </p:spTree>
    <p:extLst>
      <p:ext uri="{BB962C8B-B14F-4D97-AF65-F5344CB8AC3E}">
        <p14:creationId xmlns:p14="http://schemas.microsoft.com/office/powerpoint/2010/main" val="22523871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6C1DEC6-0798-4E39-86D5-C737FE3F478F}"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7C5403E-CB73-40BE-B943-E01DE55197A3}" type="slidenum">
              <a:rPr lang="zh-CN" altLang="en-US"/>
              <a:pPr>
                <a:defRPr/>
              </a:pPr>
              <a:t>‹#›</a:t>
            </a:fld>
            <a:endParaRPr lang="zh-CN" altLang="en-US"/>
          </a:p>
        </p:txBody>
      </p:sp>
    </p:spTree>
    <p:extLst>
      <p:ext uri="{BB962C8B-B14F-4D97-AF65-F5344CB8AC3E}">
        <p14:creationId xmlns:p14="http://schemas.microsoft.com/office/powerpoint/2010/main" val="1239232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E5F258F-9685-4CFD-8D49-7A414F95197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3ADB1E7-065B-412D-B5F2-6EE361BF4953}" type="slidenum">
              <a:rPr lang="zh-CN" altLang="en-US"/>
              <a:pPr>
                <a:defRPr/>
              </a:pPr>
              <a:t>‹#›</a:t>
            </a:fld>
            <a:endParaRPr lang="zh-CN" altLang="en-US"/>
          </a:p>
        </p:txBody>
      </p:sp>
    </p:spTree>
    <p:extLst>
      <p:ext uri="{BB962C8B-B14F-4D97-AF65-F5344CB8AC3E}">
        <p14:creationId xmlns:p14="http://schemas.microsoft.com/office/powerpoint/2010/main" val="16729391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B697FBE-9D35-4D06-A488-0D992FFC6DF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47406BB-17C1-463B-A3BB-C0F9FECB6CBB}" type="slidenum">
              <a:rPr lang="zh-CN" altLang="en-US"/>
              <a:pPr>
                <a:defRPr/>
              </a:pPr>
              <a:t>‹#›</a:t>
            </a:fld>
            <a:endParaRPr lang="zh-CN" altLang="en-US"/>
          </a:p>
        </p:txBody>
      </p:sp>
    </p:spTree>
    <p:extLst>
      <p:ext uri="{BB962C8B-B14F-4D97-AF65-F5344CB8AC3E}">
        <p14:creationId xmlns:p14="http://schemas.microsoft.com/office/powerpoint/2010/main" val="19784572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10DB28A-7561-48A3-8E0E-0FABC71F15B1}"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B5540E0-1D5C-4ECD-931B-5E7FBEF1BAB2}" type="slidenum">
              <a:rPr lang="zh-CN" altLang="en-US"/>
              <a:pPr>
                <a:defRPr/>
              </a:pPr>
              <a:t>‹#›</a:t>
            </a:fld>
            <a:endParaRPr lang="zh-CN" altLang="en-US"/>
          </a:p>
        </p:txBody>
      </p:sp>
    </p:spTree>
    <p:extLst>
      <p:ext uri="{BB962C8B-B14F-4D97-AF65-F5344CB8AC3E}">
        <p14:creationId xmlns:p14="http://schemas.microsoft.com/office/powerpoint/2010/main" val="9583441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05CDA33-BFAA-4CD8-9C2F-B8B026DD90E0}"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1EEFB90-2415-46E5-9A66-609F12C33D62}" type="slidenum">
              <a:rPr lang="zh-CN" altLang="en-US"/>
              <a:pPr>
                <a:defRPr/>
              </a:pPr>
              <a:t>‹#›</a:t>
            </a:fld>
            <a:endParaRPr lang="zh-CN" altLang="en-US"/>
          </a:p>
        </p:txBody>
      </p:sp>
    </p:spTree>
    <p:extLst>
      <p:ext uri="{BB962C8B-B14F-4D97-AF65-F5344CB8AC3E}">
        <p14:creationId xmlns:p14="http://schemas.microsoft.com/office/powerpoint/2010/main" val="26095939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5E83DCFC-7714-46CD-8D1A-68C59DFCC3BB}"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725C30C-2AE2-4678-9C02-78D6A4BEA4C7}" type="slidenum">
              <a:rPr lang="zh-CN" altLang="en-US"/>
              <a:pPr>
                <a:defRPr/>
              </a:pPr>
              <a:t>‹#›</a:t>
            </a:fld>
            <a:endParaRPr lang="zh-CN" altLang="en-US"/>
          </a:p>
        </p:txBody>
      </p:sp>
    </p:spTree>
    <p:extLst>
      <p:ext uri="{BB962C8B-B14F-4D97-AF65-F5344CB8AC3E}">
        <p14:creationId xmlns:p14="http://schemas.microsoft.com/office/powerpoint/2010/main" val="15948879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60BA2C8-F0A0-4078-AA32-627FDAFB3427}"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2CA92FA-5B06-4A83-AD29-4EB427E25102}" type="slidenum">
              <a:rPr lang="zh-CN" altLang="en-US"/>
              <a:pPr>
                <a:defRPr/>
              </a:pPr>
              <a:t>‹#›</a:t>
            </a:fld>
            <a:endParaRPr lang="zh-CN" altLang="en-US"/>
          </a:p>
        </p:txBody>
      </p:sp>
    </p:spTree>
    <p:extLst>
      <p:ext uri="{BB962C8B-B14F-4D97-AF65-F5344CB8AC3E}">
        <p14:creationId xmlns:p14="http://schemas.microsoft.com/office/powerpoint/2010/main" val="158218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5C04429-2F5A-4694-B182-085E6D2597AC}"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8EA281B-1380-4E2E-BC9B-E656C44F305A}" type="slidenum">
              <a:rPr lang="zh-CN" altLang="en-US"/>
              <a:pPr>
                <a:defRPr/>
              </a:pPr>
              <a:t>‹#›</a:t>
            </a:fld>
            <a:endParaRPr lang="zh-CN" altLang="en-US"/>
          </a:p>
        </p:txBody>
      </p:sp>
    </p:spTree>
    <p:extLst>
      <p:ext uri="{BB962C8B-B14F-4D97-AF65-F5344CB8AC3E}">
        <p14:creationId xmlns:p14="http://schemas.microsoft.com/office/powerpoint/2010/main" val="40016488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9CD55EEE-A8DC-4D8A-BF5C-E44B3C88E9EA}"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6BF56D5-AAA6-4F74-9946-1FA7313BFD6B}" type="slidenum">
              <a:rPr lang="zh-CN" altLang="en-US"/>
              <a:pPr>
                <a:defRPr/>
              </a:pPr>
              <a:t>‹#›</a:t>
            </a:fld>
            <a:endParaRPr lang="zh-CN" altLang="en-US"/>
          </a:p>
        </p:txBody>
      </p:sp>
    </p:spTree>
    <p:extLst>
      <p:ext uri="{BB962C8B-B14F-4D97-AF65-F5344CB8AC3E}">
        <p14:creationId xmlns:p14="http://schemas.microsoft.com/office/powerpoint/2010/main" val="16518534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094A052-309E-4682-B1DC-9CA68D138625}"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A11BB49-9CD3-4634-9615-2F57946429D7}" type="slidenum">
              <a:rPr lang="zh-CN" altLang="en-US"/>
              <a:pPr>
                <a:defRPr/>
              </a:pPr>
              <a:t>‹#›</a:t>
            </a:fld>
            <a:endParaRPr lang="zh-CN" altLang="en-US"/>
          </a:p>
        </p:txBody>
      </p:sp>
    </p:spTree>
    <p:extLst>
      <p:ext uri="{BB962C8B-B14F-4D97-AF65-F5344CB8AC3E}">
        <p14:creationId xmlns:p14="http://schemas.microsoft.com/office/powerpoint/2010/main" val="16907236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3951EE0-3C3C-4A7E-B8F4-717B294AC9D3}"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F2A768B-A24A-4F99-B472-95A5E3EF27B6}" type="slidenum">
              <a:rPr lang="zh-CN" altLang="en-US"/>
              <a:pPr>
                <a:defRPr/>
              </a:pPr>
              <a:t>‹#›</a:t>
            </a:fld>
            <a:endParaRPr lang="zh-CN" altLang="en-US"/>
          </a:p>
        </p:txBody>
      </p:sp>
    </p:spTree>
    <p:extLst>
      <p:ext uri="{BB962C8B-B14F-4D97-AF65-F5344CB8AC3E}">
        <p14:creationId xmlns:p14="http://schemas.microsoft.com/office/powerpoint/2010/main" val="16975063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0D13EE4-08C7-4EAD-9971-D6C28941BF50}"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29312BB-D809-4FBF-8A02-12A13F873185}" type="slidenum">
              <a:rPr lang="zh-CN" altLang="en-US"/>
              <a:pPr>
                <a:defRPr/>
              </a:pPr>
              <a:t>‹#›</a:t>
            </a:fld>
            <a:endParaRPr lang="zh-CN" altLang="en-US"/>
          </a:p>
        </p:txBody>
      </p:sp>
    </p:spTree>
    <p:extLst>
      <p:ext uri="{BB962C8B-B14F-4D97-AF65-F5344CB8AC3E}">
        <p14:creationId xmlns:p14="http://schemas.microsoft.com/office/powerpoint/2010/main" val="34939257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A9DA0C53-707E-4B8C-BBB4-C840EF37C80A}"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DCB9DB9-2AC8-485C-B3E0-59565BFDB30B}" type="slidenum">
              <a:rPr lang="zh-CN" altLang="en-US"/>
              <a:pPr>
                <a:defRPr/>
              </a:pPr>
              <a:t>‹#›</a:t>
            </a:fld>
            <a:endParaRPr lang="zh-CN" altLang="en-US"/>
          </a:p>
        </p:txBody>
      </p:sp>
    </p:spTree>
    <p:extLst>
      <p:ext uri="{BB962C8B-B14F-4D97-AF65-F5344CB8AC3E}">
        <p14:creationId xmlns:p14="http://schemas.microsoft.com/office/powerpoint/2010/main" val="1773140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21B36B8-43A7-4771-8BBF-0D30DA94AF7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09F2394-CE74-4AC6-8CB1-CE9A1183BC6C}" type="slidenum">
              <a:rPr lang="zh-CN" altLang="en-US"/>
              <a:pPr>
                <a:defRPr/>
              </a:pPr>
              <a:t>‹#›</a:t>
            </a:fld>
            <a:endParaRPr lang="zh-CN" altLang="en-US"/>
          </a:p>
        </p:txBody>
      </p:sp>
    </p:spTree>
    <p:extLst>
      <p:ext uri="{BB962C8B-B14F-4D97-AF65-F5344CB8AC3E}">
        <p14:creationId xmlns:p14="http://schemas.microsoft.com/office/powerpoint/2010/main" val="9072338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DA1E339-9477-4ED3-8CC9-BB6062F8177B}"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7B20EFD-4410-4D40-A958-B3C2D22DC424}" type="slidenum">
              <a:rPr lang="zh-CN" altLang="en-US"/>
              <a:pPr>
                <a:defRPr/>
              </a:pPr>
              <a:t>‹#›</a:t>
            </a:fld>
            <a:endParaRPr lang="zh-CN" altLang="en-US"/>
          </a:p>
        </p:txBody>
      </p:sp>
    </p:spTree>
    <p:extLst>
      <p:ext uri="{BB962C8B-B14F-4D97-AF65-F5344CB8AC3E}">
        <p14:creationId xmlns:p14="http://schemas.microsoft.com/office/powerpoint/2010/main" val="2149537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7E3AAD8-C90E-443F-AB80-F920FB9F9EAA}"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7965510-7D79-44DD-9519-A1FBF1C8F5C3}" type="slidenum">
              <a:rPr lang="zh-CN" altLang="en-US"/>
              <a:pPr>
                <a:defRPr/>
              </a:pPr>
              <a:t>‹#›</a:t>
            </a:fld>
            <a:endParaRPr lang="zh-CN" altLang="en-US"/>
          </a:p>
        </p:txBody>
      </p:sp>
    </p:spTree>
    <p:extLst>
      <p:ext uri="{BB962C8B-B14F-4D97-AF65-F5344CB8AC3E}">
        <p14:creationId xmlns:p14="http://schemas.microsoft.com/office/powerpoint/2010/main" val="39202822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A23B166-B7AD-4796-990C-331C31538954}"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B604CD9-47C7-4F7B-8358-C4E4C81C14DA}" type="slidenum">
              <a:rPr lang="zh-CN" altLang="en-US"/>
              <a:pPr>
                <a:defRPr/>
              </a:pPr>
              <a:t>‹#›</a:t>
            </a:fld>
            <a:endParaRPr lang="zh-CN" altLang="en-US"/>
          </a:p>
        </p:txBody>
      </p:sp>
    </p:spTree>
    <p:extLst>
      <p:ext uri="{BB962C8B-B14F-4D97-AF65-F5344CB8AC3E}">
        <p14:creationId xmlns:p14="http://schemas.microsoft.com/office/powerpoint/2010/main" val="38899986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A9D0D3FD-DF29-4872-ADCB-7833BD368A2A}"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B4A14BB-CC1E-4488-B1DB-D04AAD2EC14D}" type="slidenum">
              <a:rPr lang="zh-CN" altLang="en-US"/>
              <a:pPr>
                <a:defRPr/>
              </a:pPr>
              <a:t>‹#›</a:t>
            </a:fld>
            <a:endParaRPr lang="zh-CN" altLang="en-US"/>
          </a:p>
        </p:txBody>
      </p:sp>
    </p:spTree>
    <p:extLst>
      <p:ext uri="{BB962C8B-B14F-4D97-AF65-F5344CB8AC3E}">
        <p14:creationId xmlns:p14="http://schemas.microsoft.com/office/powerpoint/2010/main" val="2193207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7FADAD22-60CE-446B-9436-1274F11F182E}"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471452B-0BEA-4CEA-B95B-07BA6C623914}" type="slidenum">
              <a:rPr lang="zh-CN" altLang="en-US"/>
              <a:pPr>
                <a:defRPr/>
              </a:pPr>
              <a:t>‹#›</a:t>
            </a:fld>
            <a:endParaRPr lang="zh-CN" altLang="en-US"/>
          </a:p>
        </p:txBody>
      </p:sp>
    </p:spTree>
    <p:extLst>
      <p:ext uri="{BB962C8B-B14F-4D97-AF65-F5344CB8AC3E}">
        <p14:creationId xmlns:p14="http://schemas.microsoft.com/office/powerpoint/2010/main" val="22734245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71C0CB0-5A2B-4674-8307-81EB9B23EE12}"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28841EE-45DD-47D0-88BD-1B1ABB2E5407}" type="slidenum">
              <a:rPr lang="zh-CN" altLang="en-US"/>
              <a:pPr>
                <a:defRPr/>
              </a:pPr>
              <a:t>‹#›</a:t>
            </a:fld>
            <a:endParaRPr lang="zh-CN" altLang="en-US"/>
          </a:p>
        </p:txBody>
      </p:sp>
    </p:spTree>
    <p:extLst>
      <p:ext uri="{BB962C8B-B14F-4D97-AF65-F5344CB8AC3E}">
        <p14:creationId xmlns:p14="http://schemas.microsoft.com/office/powerpoint/2010/main" val="16908273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E9131CAA-2B76-4264-A1A5-3A1F76E5ADA5}"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E452328-9E01-4554-91CB-E3AE806A3469}" type="slidenum">
              <a:rPr lang="zh-CN" altLang="en-US"/>
              <a:pPr>
                <a:defRPr/>
              </a:pPr>
              <a:t>‹#›</a:t>
            </a:fld>
            <a:endParaRPr lang="zh-CN" altLang="en-US"/>
          </a:p>
        </p:txBody>
      </p:sp>
    </p:spTree>
    <p:extLst>
      <p:ext uri="{BB962C8B-B14F-4D97-AF65-F5344CB8AC3E}">
        <p14:creationId xmlns:p14="http://schemas.microsoft.com/office/powerpoint/2010/main" val="21008192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C379D688-E7A1-43C5-8FF0-C171D0EB6D73}"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DDA7C339-9BEE-4C71-9123-5DD120E5E029}" type="slidenum">
              <a:rPr lang="zh-CN" altLang="en-US"/>
              <a:pPr>
                <a:defRPr/>
              </a:pPr>
              <a:t>‹#›</a:t>
            </a:fld>
            <a:endParaRPr lang="zh-CN" altLang="en-US"/>
          </a:p>
        </p:txBody>
      </p:sp>
    </p:spTree>
    <p:extLst>
      <p:ext uri="{BB962C8B-B14F-4D97-AF65-F5344CB8AC3E}">
        <p14:creationId xmlns:p14="http://schemas.microsoft.com/office/powerpoint/2010/main" val="16670291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318BBF0-CF7A-4E99-A5C2-337029A2A751}"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1299965-6E31-43B6-A1BB-69D164D884D4}" type="slidenum">
              <a:rPr lang="zh-CN" altLang="en-US"/>
              <a:pPr>
                <a:defRPr/>
              </a:pPr>
              <a:t>‹#›</a:t>
            </a:fld>
            <a:endParaRPr lang="zh-CN" altLang="en-US"/>
          </a:p>
        </p:txBody>
      </p:sp>
    </p:spTree>
    <p:extLst>
      <p:ext uri="{BB962C8B-B14F-4D97-AF65-F5344CB8AC3E}">
        <p14:creationId xmlns:p14="http://schemas.microsoft.com/office/powerpoint/2010/main" val="25250017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0A63078-AC99-47C7-A7A6-736723DC7E44}"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15226C7-0665-4F72-9240-BC121EDC75E7}" type="slidenum">
              <a:rPr lang="zh-CN" altLang="en-US"/>
              <a:pPr>
                <a:defRPr/>
              </a:pPr>
              <a:t>‹#›</a:t>
            </a:fld>
            <a:endParaRPr lang="zh-CN" altLang="en-US"/>
          </a:p>
        </p:txBody>
      </p:sp>
    </p:spTree>
    <p:extLst>
      <p:ext uri="{BB962C8B-B14F-4D97-AF65-F5344CB8AC3E}">
        <p14:creationId xmlns:p14="http://schemas.microsoft.com/office/powerpoint/2010/main" val="31546498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B51851E-361C-4ECA-8A80-69A03EF49160}"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02C5E5-15AF-4AAB-8508-2984E6EC8193}" type="slidenum">
              <a:rPr lang="zh-CN" altLang="en-US"/>
              <a:pPr>
                <a:defRPr/>
              </a:pPr>
              <a:t>‹#›</a:t>
            </a:fld>
            <a:endParaRPr lang="zh-CN" altLang="en-US"/>
          </a:p>
        </p:txBody>
      </p:sp>
    </p:spTree>
    <p:extLst>
      <p:ext uri="{BB962C8B-B14F-4D97-AF65-F5344CB8AC3E}">
        <p14:creationId xmlns:p14="http://schemas.microsoft.com/office/powerpoint/2010/main" val="19770244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F655024-A0F2-4D86-955E-AB65C15B6E42}"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E631FD6-5CF5-4549-A4A1-0503E5D80CC3}" type="slidenum">
              <a:rPr lang="zh-CN" altLang="en-US"/>
              <a:pPr>
                <a:defRPr/>
              </a:pPr>
              <a:t>‹#›</a:t>
            </a:fld>
            <a:endParaRPr lang="zh-CN" altLang="en-US"/>
          </a:p>
        </p:txBody>
      </p:sp>
    </p:spTree>
    <p:extLst>
      <p:ext uri="{BB962C8B-B14F-4D97-AF65-F5344CB8AC3E}">
        <p14:creationId xmlns:p14="http://schemas.microsoft.com/office/powerpoint/2010/main" val="27818849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C181189-49CC-4D76-A459-71594D0B519C}"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4DA245C-9540-4E8F-A80C-30E7AF619ED1}" type="slidenum">
              <a:rPr lang="zh-CN" altLang="en-US"/>
              <a:pPr>
                <a:defRPr/>
              </a:pPr>
              <a:t>‹#›</a:t>
            </a:fld>
            <a:endParaRPr lang="zh-CN" altLang="en-US"/>
          </a:p>
        </p:txBody>
      </p:sp>
    </p:spTree>
    <p:extLst>
      <p:ext uri="{BB962C8B-B14F-4D97-AF65-F5344CB8AC3E}">
        <p14:creationId xmlns:p14="http://schemas.microsoft.com/office/powerpoint/2010/main" val="3554871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19CA39F-1158-4F64-9DE7-741F6BBB874C}"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0B31756-0C12-4A7E-BBDD-B89F9BEFFFC4}" type="slidenum">
              <a:rPr lang="zh-CN" altLang="en-US"/>
              <a:pPr>
                <a:defRPr/>
              </a:pPr>
              <a:t>‹#›</a:t>
            </a:fld>
            <a:endParaRPr lang="zh-CN" altLang="en-US"/>
          </a:p>
        </p:txBody>
      </p:sp>
    </p:spTree>
    <p:extLst>
      <p:ext uri="{BB962C8B-B14F-4D97-AF65-F5344CB8AC3E}">
        <p14:creationId xmlns:p14="http://schemas.microsoft.com/office/powerpoint/2010/main" val="24791723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873EA1B-B584-495C-9568-1454C78BA05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ED7AC7F-AC9C-4435-B4B6-1E939EC80EF0}" type="slidenum">
              <a:rPr lang="zh-CN" altLang="en-US"/>
              <a:pPr>
                <a:defRPr/>
              </a:pPr>
              <a:t>‹#›</a:t>
            </a:fld>
            <a:endParaRPr lang="zh-CN" altLang="en-US"/>
          </a:p>
        </p:txBody>
      </p:sp>
    </p:spTree>
    <p:extLst>
      <p:ext uri="{BB962C8B-B14F-4D97-AF65-F5344CB8AC3E}">
        <p14:creationId xmlns:p14="http://schemas.microsoft.com/office/powerpoint/2010/main" val="3757531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B7DE9D4-9871-4988-9BAC-30EF7547A919}"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B88C571E-477C-4DC5-871D-1AB72FF28088}" type="slidenum">
              <a:rPr lang="zh-CN" altLang="en-US"/>
              <a:pPr>
                <a:defRPr/>
              </a:pPr>
              <a:t>‹#›</a:t>
            </a:fld>
            <a:endParaRPr lang="zh-CN" altLang="en-US"/>
          </a:p>
        </p:txBody>
      </p:sp>
    </p:spTree>
    <p:extLst>
      <p:ext uri="{BB962C8B-B14F-4D97-AF65-F5344CB8AC3E}">
        <p14:creationId xmlns:p14="http://schemas.microsoft.com/office/powerpoint/2010/main" val="8747483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8F84A82-BA81-403D-9190-4A136D5EEB96}"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4DEC37A-5D3C-4139-AEB0-2B8E48C63FD4}" type="slidenum">
              <a:rPr lang="zh-CN" altLang="en-US"/>
              <a:pPr>
                <a:defRPr/>
              </a:pPr>
              <a:t>‹#›</a:t>
            </a:fld>
            <a:endParaRPr lang="zh-CN" altLang="en-US"/>
          </a:p>
        </p:txBody>
      </p:sp>
    </p:spTree>
    <p:extLst>
      <p:ext uri="{BB962C8B-B14F-4D97-AF65-F5344CB8AC3E}">
        <p14:creationId xmlns:p14="http://schemas.microsoft.com/office/powerpoint/2010/main" val="30350098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099D375E-4AAC-4D18-8548-C40C63419DA2}"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07D4233-BDBD-4F54-85DB-CB7FF9A45031}" type="slidenum">
              <a:rPr lang="zh-CN" altLang="en-US"/>
              <a:pPr>
                <a:defRPr/>
              </a:pPr>
              <a:t>‹#›</a:t>
            </a:fld>
            <a:endParaRPr lang="zh-CN" altLang="en-US"/>
          </a:p>
        </p:txBody>
      </p:sp>
    </p:spTree>
    <p:extLst>
      <p:ext uri="{BB962C8B-B14F-4D97-AF65-F5344CB8AC3E}">
        <p14:creationId xmlns:p14="http://schemas.microsoft.com/office/powerpoint/2010/main" val="32233766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541E12B-57A5-4168-8C31-B00458E15277}"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292655B0-A116-4960-856F-7668792D772F}" type="slidenum">
              <a:rPr lang="zh-CN" altLang="en-US"/>
              <a:pPr>
                <a:defRPr/>
              </a:pPr>
              <a:t>‹#›</a:t>
            </a:fld>
            <a:endParaRPr lang="zh-CN" altLang="en-US"/>
          </a:p>
        </p:txBody>
      </p:sp>
    </p:spTree>
    <p:extLst>
      <p:ext uri="{BB962C8B-B14F-4D97-AF65-F5344CB8AC3E}">
        <p14:creationId xmlns:p14="http://schemas.microsoft.com/office/powerpoint/2010/main" val="23706539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D3AA753D-FFAA-4C5D-99C3-8CF250B42BC6}"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3D6411DE-7B13-4B4B-BA31-5EF9ED99E12B}" type="slidenum">
              <a:rPr lang="zh-CN" altLang="en-US"/>
              <a:pPr>
                <a:defRPr/>
              </a:pPr>
              <a:t>‹#›</a:t>
            </a:fld>
            <a:endParaRPr lang="zh-CN" altLang="en-US"/>
          </a:p>
        </p:txBody>
      </p:sp>
    </p:spTree>
    <p:extLst>
      <p:ext uri="{BB962C8B-B14F-4D97-AF65-F5344CB8AC3E}">
        <p14:creationId xmlns:p14="http://schemas.microsoft.com/office/powerpoint/2010/main" val="4688475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9CF1F23-68E4-41A1-8DC5-0BC78E87949F}"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DE43EF43-B43E-4670-B3A5-163CC49105FD}" type="slidenum">
              <a:rPr lang="zh-CN" altLang="en-US"/>
              <a:pPr>
                <a:defRPr/>
              </a:pPr>
              <a:t>‹#›</a:t>
            </a:fld>
            <a:endParaRPr lang="zh-CN" altLang="en-US"/>
          </a:p>
        </p:txBody>
      </p:sp>
    </p:spTree>
    <p:extLst>
      <p:ext uri="{BB962C8B-B14F-4D97-AF65-F5344CB8AC3E}">
        <p14:creationId xmlns:p14="http://schemas.microsoft.com/office/powerpoint/2010/main" val="22367030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D1F2847-96BF-4B18-B36C-45B117B605F4}"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6B62FDB-3FCD-4D0A-8542-73AC1954ADD1}" type="slidenum">
              <a:rPr lang="zh-CN" altLang="en-US"/>
              <a:pPr>
                <a:defRPr/>
              </a:pPr>
              <a:t>‹#›</a:t>
            </a:fld>
            <a:endParaRPr lang="zh-CN" altLang="en-US"/>
          </a:p>
        </p:txBody>
      </p:sp>
    </p:spTree>
    <p:extLst>
      <p:ext uri="{BB962C8B-B14F-4D97-AF65-F5344CB8AC3E}">
        <p14:creationId xmlns:p14="http://schemas.microsoft.com/office/powerpoint/2010/main" val="5012984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F91BC15-E53E-44F7-B054-DEC5FA679750}"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3B26DC8-2513-4CF8-A402-1B244923FEDB}" type="slidenum">
              <a:rPr lang="zh-CN" altLang="en-US"/>
              <a:pPr>
                <a:defRPr/>
              </a:pPr>
              <a:t>‹#›</a:t>
            </a:fld>
            <a:endParaRPr lang="zh-CN" altLang="en-US"/>
          </a:p>
        </p:txBody>
      </p:sp>
    </p:spTree>
    <p:extLst>
      <p:ext uri="{BB962C8B-B14F-4D97-AF65-F5344CB8AC3E}">
        <p14:creationId xmlns:p14="http://schemas.microsoft.com/office/powerpoint/2010/main" val="32487319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E4BDD23-C383-4436-B796-EF1876118495}"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E783C51-2FE3-4738-BA07-E200904A4535}" type="slidenum">
              <a:rPr lang="zh-CN" altLang="en-US"/>
              <a:pPr>
                <a:defRPr/>
              </a:pPr>
              <a:t>‹#›</a:t>
            </a:fld>
            <a:endParaRPr lang="zh-CN" altLang="en-US"/>
          </a:p>
        </p:txBody>
      </p:sp>
    </p:spTree>
    <p:extLst>
      <p:ext uri="{BB962C8B-B14F-4D97-AF65-F5344CB8AC3E}">
        <p14:creationId xmlns:p14="http://schemas.microsoft.com/office/powerpoint/2010/main" val="17203073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487176F-0904-446C-9584-CA7A29FCD5F3}"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81A93AB-04E0-4BBE-9D7E-FCECACE152D8}" type="slidenum">
              <a:rPr lang="zh-CN" altLang="en-US"/>
              <a:pPr>
                <a:defRPr/>
              </a:pPr>
              <a:t>‹#›</a:t>
            </a:fld>
            <a:endParaRPr lang="zh-CN" altLang="en-US"/>
          </a:p>
        </p:txBody>
      </p:sp>
    </p:spTree>
    <p:extLst>
      <p:ext uri="{BB962C8B-B14F-4D97-AF65-F5344CB8AC3E}">
        <p14:creationId xmlns:p14="http://schemas.microsoft.com/office/powerpoint/2010/main" val="10713063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E352027-1637-40D0-9F8C-18ACFF4DEBEE}"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AB606D-EA9F-4C6D-A7B7-5F45CB470FC8}" type="slidenum">
              <a:rPr lang="zh-CN" altLang="en-US"/>
              <a:pPr>
                <a:defRPr/>
              </a:pPr>
              <a:t>‹#›</a:t>
            </a:fld>
            <a:endParaRPr lang="zh-CN" altLang="en-US"/>
          </a:p>
        </p:txBody>
      </p:sp>
    </p:spTree>
    <p:extLst>
      <p:ext uri="{BB962C8B-B14F-4D97-AF65-F5344CB8AC3E}">
        <p14:creationId xmlns:p14="http://schemas.microsoft.com/office/powerpoint/2010/main" val="247655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90599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27C198D-C024-480C-AE03-DA9A8CE30751}"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C2E2FE5-1237-48B8-974F-C6548295A516}" type="slidenum">
              <a:rPr lang="zh-CN" altLang="en-US"/>
              <a:pPr>
                <a:defRPr/>
              </a:pPr>
              <a:t>‹#›</a:t>
            </a:fld>
            <a:endParaRPr lang="zh-CN" altLang="en-US"/>
          </a:p>
        </p:txBody>
      </p:sp>
    </p:spTree>
    <p:extLst>
      <p:ext uri="{BB962C8B-B14F-4D97-AF65-F5344CB8AC3E}">
        <p14:creationId xmlns:p14="http://schemas.microsoft.com/office/powerpoint/2010/main" val="39541912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ACF3B93-1DEF-411E-8127-17D1C39E1B9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857C71B-143A-4695-98EB-6EA038B9F012}" type="slidenum">
              <a:rPr lang="zh-CN" altLang="en-US"/>
              <a:pPr>
                <a:defRPr/>
              </a:pPr>
              <a:t>‹#›</a:t>
            </a:fld>
            <a:endParaRPr lang="zh-CN" altLang="en-US"/>
          </a:p>
        </p:txBody>
      </p:sp>
    </p:spTree>
    <p:extLst>
      <p:ext uri="{BB962C8B-B14F-4D97-AF65-F5344CB8AC3E}">
        <p14:creationId xmlns:p14="http://schemas.microsoft.com/office/powerpoint/2010/main" val="26970430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5C4E25F2-E059-44A6-9E9B-7CE009C3A91E}"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C7F3208-653D-44EC-A1F5-E74339D49A55}" type="slidenum">
              <a:rPr lang="zh-CN" altLang="en-US"/>
              <a:pPr>
                <a:defRPr/>
              </a:pPr>
              <a:t>‹#›</a:t>
            </a:fld>
            <a:endParaRPr lang="zh-CN" altLang="en-US"/>
          </a:p>
        </p:txBody>
      </p:sp>
    </p:spTree>
    <p:extLst>
      <p:ext uri="{BB962C8B-B14F-4D97-AF65-F5344CB8AC3E}">
        <p14:creationId xmlns:p14="http://schemas.microsoft.com/office/powerpoint/2010/main" val="36812257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DAC71435-2FE1-41EA-97D3-41D90090AB27}"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B8E4B55-EC1E-44ED-8CA5-822759F6437D}" type="slidenum">
              <a:rPr lang="zh-CN" altLang="en-US"/>
              <a:pPr>
                <a:defRPr/>
              </a:pPr>
              <a:t>‹#›</a:t>
            </a:fld>
            <a:endParaRPr lang="zh-CN" altLang="en-US"/>
          </a:p>
        </p:txBody>
      </p:sp>
    </p:spTree>
    <p:extLst>
      <p:ext uri="{BB962C8B-B14F-4D97-AF65-F5344CB8AC3E}">
        <p14:creationId xmlns:p14="http://schemas.microsoft.com/office/powerpoint/2010/main" val="465260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CFF7598-ABA5-4F36-9F0D-0A08EB061DEC}"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7897CA5-449E-4286-A194-114166C23C37}" type="slidenum">
              <a:rPr lang="zh-CN" altLang="en-US"/>
              <a:pPr>
                <a:defRPr/>
              </a:pPr>
              <a:t>‹#›</a:t>
            </a:fld>
            <a:endParaRPr lang="zh-CN" altLang="en-US"/>
          </a:p>
        </p:txBody>
      </p:sp>
    </p:spTree>
    <p:extLst>
      <p:ext uri="{BB962C8B-B14F-4D97-AF65-F5344CB8AC3E}">
        <p14:creationId xmlns:p14="http://schemas.microsoft.com/office/powerpoint/2010/main" val="10278734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71FFCFB9-4349-45BD-A929-6F314009DD60}"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23DA86C-7AC3-4300-B926-7572BF5F3078}" type="slidenum">
              <a:rPr lang="zh-CN" altLang="en-US"/>
              <a:pPr>
                <a:defRPr/>
              </a:pPr>
              <a:t>‹#›</a:t>
            </a:fld>
            <a:endParaRPr lang="zh-CN" altLang="en-US"/>
          </a:p>
        </p:txBody>
      </p:sp>
    </p:spTree>
    <p:extLst>
      <p:ext uri="{BB962C8B-B14F-4D97-AF65-F5344CB8AC3E}">
        <p14:creationId xmlns:p14="http://schemas.microsoft.com/office/powerpoint/2010/main" val="42330474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7D46A45F-F55D-4E63-A8A6-25023E936765}"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30D6C2A-C0BD-41BD-9577-11470028C219}" type="slidenum">
              <a:rPr lang="zh-CN" altLang="en-US"/>
              <a:pPr>
                <a:defRPr/>
              </a:pPr>
              <a:t>‹#›</a:t>
            </a:fld>
            <a:endParaRPr lang="zh-CN" altLang="en-US"/>
          </a:p>
        </p:txBody>
      </p:sp>
    </p:spTree>
    <p:extLst>
      <p:ext uri="{BB962C8B-B14F-4D97-AF65-F5344CB8AC3E}">
        <p14:creationId xmlns:p14="http://schemas.microsoft.com/office/powerpoint/2010/main" val="34760501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E4A2AF48-9265-4350-A167-951A45CD1A65}"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E837938-AED9-4A52-83C3-FE860A3AF769}" type="slidenum">
              <a:rPr lang="zh-CN" altLang="en-US"/>
              <a:pPr>
                <a:defRPr/>
              </a:pPr>
              <a:t>‹#›</a:t>
            </a:fld>
            <a:endParaRPr lang="zh-CN" altLang="en-US"/>
          </a:p>
        </p:txBody>
      </p:sp>
    </p:spTree>
    <p:extLst>
      <p:ext uri="{BB962C8B-B14F-4D97-AF65-F5344CB8AC3E}">
        <p14:creationId xmlns:p14="http://schemas.microsoft.com/office/powerpoint/2010/main" val="24017332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8A3DD73-8A65-4EA5-950F-061E1485544D}"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4B05811-5F17-4CFB-BD8A-AB62BDAAE67F}" type="slidenum">
              <a:rPr lang="zh-CN" altLang="en-US"/>
              <a:pPr>
                <a:defRPr/>
              </a:pPr>
              <a:t>‹#›</a:t>
            </a:fld>
            <a:endParaRPr lang="zh-CN" altLang="en-US"/>
          </a:p>
        </p:txBody>
      </p:sp>
    </p:spTree>
    <p:extLst>
      <p:ext uri="{BB962C8B-B14F-4D97-AF65-F5344CB8AC3E}">
        <p14:creationId xmlns:p14="http://schemas.microsoft.com/office/powerpoint/2010/main" val="157994741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7C88627-C60A-4CF0-9D4A-11CD71FA300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8604EDA-4F05-49F4-9541-75AA0B2A2B6A}" type="slidenum">
              <a:rPr lang="zh-CN" altLang="en-US"/>
              <a:pPr>
                <a:defRPr/>
              </a:pPr>
              <a:t>‹#›</a:t>
            </a:fld>
            <a:endParaRPr lang="zh-CN" altLang="en-US"/>
          </a:p>
        </p:txBody>
      </p:sp>
    </p:spTree>
    <p:extLst>
      <p:ext uri="{BB962C8B-B14F-4D97-AF65-F5344CB8AC3E}">
        <p14:creationId xmlns:p14="http://schemas.microsoft.com/office/powerpoint/2010/main" val="4035769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484EB09-B92F-4FFF-850E-028E2623DE4A}"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AAD614D-3D78-4B14-856F-16BE3C5C7B53}" type="slidenum">
              <a:rPr lang="zh-CN" altLang="en-US"/>
              <a:pPr>
                <a:defRPr/>
              </a:pPr>
              <a:t>‹#›</a:t>
            </a:fld>
            <a:endParaRPr lang="zh-CN" altLang="en-US"/>
          </a:p>
        </p:txBody>
      </p:sp>
    </p:spTree>
    <p:extLst>
      <p:ext uri="{BB962C8B-B14F-4D97-AF65-F5344CB8AC3E}">
        <p14:creationId xmlns:p14="http://schemas.microsoft.com/office/powerpoint/2010/main" val="3418601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4769276-0535-4AE8-942E-011ABC7B88A3}"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29D805E-149F-4FDD-8264-FD198B813AD3}" type="slidenum">
              <a:rPr lang="zh-CN" altLang="en-US"/>
              <a:pPr>
                <a:defRPr/>
              </a:pPr>
              <a:t>‹#›</a:t>
            </a:fld>
            <a:endParaRPr lang="zh-CN" altLang="en-US"/>
          </a:p>
        </p:txBody>
      </p:sp>
    </p:spTree>
    <p:extLst>
      <p:ext uri="{BB962C8B-B14F-4D97-AF65-F5344CB8AC3E}">
        <p14:creationId xmlns:p14="http://schemas.microsoft.com/office/powerpoint/2010/main" val="5821997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E20EA39-B9E0-4DE7-A5C9-33898F37A5AA}"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BE4967D-36BD-4010-A815-3F468CC72258}" type="slidenum">
              <a:rPr lang="zh-CN" altLang="en-US"/>
              <a:pPr>
                <a:defRPr/>
              </a:pPr>
              <a:t>‹#›</a:t>
            </a:fld>
            <a:endParaRPr lang="zh-CN" altLang="en-US"/>
          </a:p>
        </p:txBody>
      </p:sp>
    </p:spTree>
    <p:extLst>
      <p:ext uri="{BB962C8B-B14F-4D97-AF65-F5344CB8AC3E}">
        <p14:creationId xmlns:p14="http://schemas.microsoft.com/office/powerpoint/2010/main" val="40724078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C5FA036-4386-459B-BBC2-F9D03CDCA7E0}"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D1DC82C-3576-406E-8045-1909E1BB403A}" type="slidenum">
              <a:rPr lang="zh-CN" altLang="en-US"/>
              <a:pPr>
                <a:defRPr/>
              </a:pPr>
              <a:t>‹#›</a:t>
            </a:fld>
            <a:endParaRPr lang="zh-CN" altLang="en-US"/>
          </a:p>
        </p:txBody>
      </p:sp>
    </p:spTree>
    <p:extLst>
      <p:ext uri="{BB962C8B-B14F-4D97-AF65-F5344CB8AC3E}">
        <p14:creationId xmlns:p14="http://schemas.microsoft.com/office/powerpoint/2010/main" val="1148549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6A2A0D9C-77FB-42F3-B832-285FACF7C170}"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5771EB9-75A1-4DEB-9D60-FEC51AD52707}" type="slidenum">
              <a:rPr lang="zh-CN" altLang="en-US"/>
              <a:pPr>
                <a:defRPr/>
              </a:pPr>
              <a:t>‹#›</a:t>
            </a:fld>
            <a:endParaRPr lang="zh-CN" altLang="en-US"/>
          </a:p>
        </p:txBody>
      </p:sp>
    </p:spTree>
    <p:extLst>
      <p:ext uri="{BB962C8B-B14F-4D97-AF65-F5344CB8AC3E}">
        <p14:creationId xmlns:p14="http://schemas.microsoft.com/office/powerpoint/2010/main" val="14258054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33B56D8-323D-4B68-9E9C-85DE76E42C2F}"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D066FE2-B208-448B-8330-481AE41742B1}" type="slidenum">
              <a:rPr lang="zh-CN" altLang="en-US"/>
              <a:pPr>
                <a:defRPr/>
              </a:pPr>
              <a:t>‹#›</a:t>
            </a:fld>
            <a:endParaRPr lang="zh-CN" altLang="en-US"/>
          </a:p>
        </p:txBody>
      </p:sp>
    </p:spTree>
    <p:extLst>
      <p:ext uri="{BB962C8B-B14F-4D97-AF65-F5344CB8AC3E}">
        <p14:creationId xmlns:p14="http://schemas.microsoft.com/office/powerpoint/2010/main" val="12776329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F73A7E74-9377-41B0-A0F9-BDFE74E0B922}"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9079A949-9B8C-48DC-8DCF-C4818BCF0D35}" type="slidenum">
              <a:rPr lang="zh-CN" altLang="en-US"/>
              <a:pPr>
                <a:defRPr/>
              </a:pPr>
              <a:t>‹#›</a:t>
            </a:fld>
            <a:endParaRPr lang="zh-CN" altLang="en-US"/>
          </a:p>
        </p:txBody>
      </p:sp>
    </p:spTree>
    <p:extLst>
      <p:ext uri="{BB962C8B-B14F-4D97-AF65-F5344CB8AC3E}">
        <p14:creationId xmlns:p14="http://schemas.microsoft.com/office/powerpoint/2010/main" val="6681464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D0EA2463-F776-4CC9-BF1B-03B13E2EC0CF}"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CF262F7-86D7-4BEE-A37B-8A440C22FF51}" type="slidenum">
              <a:rPr lang="zh-CN" altLang="en-US"/>
              <a:pPr>
                <a:defRPr/>
              </a:pPr>
              <a:t>‹#›</a:t>
            </a:fld>
            <a:endParaRPr lang="zh-CN" altLang="en-US"/>
          </a:p>
        </p:txBody>
      </p:sp>
    </p:spTree>
    <p:extLst>
      <p:ext uri="{BB962C8B-B14F-4D97-AF65-F5344CB8AC3E}">
        <p14:creationId xmlns:p14="http://schemas.microsoft.com/office/powerpoint/2010/main" val="11934724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076AC02A-11F6-470E-B410-E7F1D4600C65}"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0968DBB-9B1E-42C8-ACE1-12DD65A089B7}" type="slidenum">
              <a:rPr lang="zh-CN" altLang="en-US"/>
              <a:pPr>
                <a:defRPr/>
              </a:pPr>
              <a:t>‹#›</a:t>
            </a:fld>
            <a:endParaRPr lang="zh-CN" altLang="en-US"/>
          </a:p>
        </p:txBody>
      </p:sp>
    </p:spTree>
    <p:extLst>
      <p:ext uri="{BB962C8B-B14F-4D97-AF65-F5344CB8AC3E}">
        <p14:creationId xmlns:p14="http://schemas.microsoft.com/office/powerpoint/2010/main" val="25160146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0366A37-EE0B-4679-8699-5A64A2C97746}"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A79AB18-BEBE-4B17-A75E-B1CBB8DD29A5}" type="slidenum">
              <a:rPr lang="zh-CN" altLang="en-US"/>
              <a:pPr>
                <a:defRPr/>
              </a:pPr>
              <a:t>‹#›</a:t>
            </a:fld>
            <a:endParaRPr lang="zh-CN" altLang="en-US"/>
          </a:p>
        </p:txBody>
      </p:sp>
    </p:spTree>
    <p:extLst>
      <p:ext uri="{BB962C8B-B14F-4D97-AF65-F5344CB8AC3E}">
        <p14:creationId xmlns:p14="http://schemas.microsoft.com/office/powerpoint/2010/main" val="15334649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A4B29AA-8816-4804-BA3E-880DF72E5674}"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C7C0F83-C5C2-4623-973C-C601FAB4368A}" type="slidenum">
              <a:rPr lang="zh-CN" altLang="en-US"/>
              <a:pPr>
                <a:defRPr/>
              </a:pPr>
              <a:t>‹#›</a:t>
            </a:fld>
            <a:endParaRPr lang="zh-CN" altLang="en-US"/>
          </a:p>
        </p:txBody>
      </p:sp>
    </p:spTree>
    <p:extLst>
      <p:ext uri="{BB962C8B-B14F-4D97-AF65-F5344CB8AC3E}">
        <p14:creationId xmlns:p14="http://schemas.microsoft.com/office/powerpoint/2010/main" val="26997612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BB57B5B-47F6-4C13-8F85-2277C2F944F5}"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19145D3-F1E3-4559-93D2-57AAF8CAFAEF}" type="slidenum">
              <a:rPr lang="zh-CN" altLang="en-US"/>
              <a:pPr>
                <a:defRPr/>
              </a:pPr>
              <a:t>‹#›</a:t>
            </a:fld>
            <a:endParaRPr lang="zh-CN" altLang="en-US"/>
          </a:p>
        </p:txBody>
      </p:sp>
    </p:spTree>
    <p:extLst>
      <p:ext uri="{BB962C8B-B14F-4D97-AF65-F5344CB8AC3E}">
        <p14:creationId xmlns:p14="http://schemas.microsoft.com/office/powerpoint/2010/main" val="273729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A84CEC1-490F-4948-8BA5-56831DA5DFD1}"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46B1301-4743-4726-B84C-4C48CCAC185B}" type="slidenum">
              <a:rPr lang="zh-CN" altLang="en-US"/>
              <a:pPr>
                <a:defRPr/>
              </a:pPr>
              <a:t>‹#›</a:t>
            </a:fld>
            <a:endParaRPr lang="zh-CN" altLang="en-US"/>
          </a:p>
        </p:txBody>
      </p:sp>
    </p:spTree>
    <p:extLst>
      <p:ext uri="{BB962C8B-B14F-4D97-AF65-F5344CB8AC3E}">
        <p14:creationId xmlns:p14="http://schemas.microsoft.com/office/powerpoint/2010/main" val="23033811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636D01C-523C-4627-B529-B54B42F9280C}"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8D9B600-D6DE-4D4A-B8B6-8051E0274927}" type="slidenum">
              <a:rPr lang="zh-CN" altLang="en-US"/>
              <a:pPr>
                <a:defRPr/>
              </a:pPr>
              <a:t>‹#›</a:t>
            </a:fld>
            <a:endParaRPr lang="zh-CN" altLang="en-US"/>
          </a:p>
        </p:txBody>
      </p:sp>
    </p:spTree>
    <p:extLst>
      <p:ext uri="{BB962C8B-B14F-4D97-AF65-F5344CB8AC3E}">
        <p14:creationId xmlns:p14="http://schemas.microsoft.com/office/powerpoint/2010/main" val="12314382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7A52A51-E82E-440A-8D32-614AEEDF0B97}"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D9DFF7A-6641-4228-B3D7-96B226DDD2F5}" type="slidenum">
              <a:rPr lang="zh-CN" altLang="en-US"/>
              <a:pPr>
                <a:defRPr/>
              </a:pPr>
              <a:t>‹#›</a:t>
            </a:fld>
            <a:endParaRPr lang="zh-CN" altLang="en-US"/>
          </a:p>
        </p:txBody>
      </p:sp>
    </p:spTree>
    <p:extLst>
      <p:ext uri="{BB962C8B-B14F-4D97-AF65-F5344CB8AC3E}">
        <p14:creationId xmlns:p14="http://schemas.microsoft.com/office/powerpoint/2010/main" val="13669592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743BB26-B5EE-46D5-844D-D2BF61A74C46}"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804EDB9-0C0B-4CF2-804C-32B0C9E934E2}" type="slidenum">
              <a:rPr lang="zh-CN" altLang="en-US"/>
              <a:pPr>
                <a:defRPr/>
              </a:pPr>
              <a:t>‹#›</a:t>
            </a:fld>
            <a:endParaRPr lang="zh-CN" altLang="en-US"/>
          </a:p>
        </p:txBody>
      </p:sp>
    </p:spTree>
    <p:extLst>
      <p:ext uri="{BB962C8B-B14F-4D97-AF65-F5344CB8AC3E}">
        <p14:creationId xmlns:p14="http://schemas.microsoft.com/office/powerpoint/2010/main" val="290324408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E2B3DB30-F6B8-40F4-BC0B-5E290AFDA9D9}"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D34B357-B5BB-4615-948D-EF7D2E3F0895}" type="slidenum">
              <a:rPr lang="zh-CN" altLang="en-US"/>
              <a:pPr>
                <a:defRPr/>
              </a:pPr>
              <a:t>‹#›</a:t>
            </a:fld>
            <a:endParaRPr lang="zh-CN" altLang="en-US"/>
          </a:p>
        </p:txBody>
      </p:sp>
    </p:spTree>
    <p:extLst>
      <p:ext uri="{BB962C8B-B14F-4D97-AF65-F5344CB8AC3E}">
        <p14:creationId xmlns:p14="http://schemas.microsoft.com/office/powerpoint/2010/main" val="36064533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84CBA250-4D51-443B-A5BC-6DDFE103BCFC}"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3D06F0B-D68D-43C9-8EC4-B8EC510CE38A}" type="slidenum">
              <a:rPr lang="zh-CN" altLang="en-US"/>
              <a:pPr>
                <a:defRPr/>
              </a:pPr>
              <a:t>‹#›</a:t>
            </a:fld>
            <a:endParaRPr lang="zh-CN" altLang="en-US"/>
          </a:p>
        </p:txBody>
      </p:sp>
    </p:spTree>
    <p:extLst>
      <p:ext uri="{BB962C8B-B14F-4D97-AF65-F5344CB8AC3E}">
        <p14:creationId xmlns:p14="http://schemas.microsoft.com/office/powerpoint/2010/main" val="103281980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A0DE0AF7-31B2-4A9C-B49E-BABA2F811ACA}"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385887A-5CBB-412B-AD70-9115D7473C43}" type="slidenum">
              <a:rPr lang="zh-CN" altLang="en-US"/>
              <a:pPr>
                <a:defRPr/>
              </a:pPr>
              <a:t>‹#›</a:t>
            </a:fld>
            <a:endParaRPr lang="zh-CN" altLang="en-US"/>
          </a:p>
        </p:txBody>
      </p:sp>
    </p:spTree>
    <p:extLst>
      <p:ext uri="{BB962C8B-B14F-4D97-AF65-F5344CB8AC3E}">
        <p14:creationId xmlns:p14="http://schemas.microsoft.com/office/powerpoint/2010/main" val="16919946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07E28965-F519-48DD-8EED-77BBE1CC1F65}"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047A585-DE1D-4C0A-9B80-68158F141EEA}" type="slidenum">
              <a:rPr lang="zh-CN" altLang="en-US"/>
              <a:pPr>
                <a:defRPr/>
              </a:pPr>
              <a:t>‹#›</a:t>
            </a:fld>
            <a:endParaRPr lang="zh-CN" altLang="en-US"/>
          </a:p>
        </p:txBody>
      </p:sp>
    </p:spTree>
    <p:extLst>
      <p:ext uri="{BB962C8B-B14F-4D97-AF65-F5344CB8AC3E}">
        <p14:creationId xmlns:p14="http://schemas.microsoft.com/office/powerpoint/2010/main" val="2910413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AF98CDC-07D0-4AB5-842A-17950A33A66E}"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6E50AC5-BC34-4A82-BB64-766D87FFCC3F}" type="slidenum">
              <a:rPr lang="zh-CN" altLang="en-US"/>
              <a:pPr>
                <a:defRPr/>
              </a:pPr>
              <a:t>‹#›</a:t>
            </a:fld>
            <a:endParaRPr lang="zh-CN" altLang="en-US"/>
          </a:p>
        </p:txBody>
      </p:sp>
    </p:spTree>
    <p:extLst>
      <p:ext uri="{BB962C8B-B14F-4D97-AF65-F5344CB8AC3E}">
        <p14:creationId xmlns:p14="http://schemas.microsoft.com/office/powerpoint/2010/main" val="1276937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1ACC6FB-E5A1-4FB9-9C87-40DCA5D92A65}"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B5E8A2F-F519-42C0-9D72-9DC1C8FE15AF}" type="slidenum">
              <a:rPr lang="zh-CN" altLang="en-US"/>
              <a:pPr>
                <a:defRPr/>
              </a:pPr>
              <a:t>‹#›</a:t>
            </a:fld>
            <a:endParaRPr lang="zh-CN" altLang="en-US"/>
          </a:p>
        </p:txBody>
      </p:sp>
    </p:spTree>
    <p:extLst>
      <p:ext uri="{BB962C8B-B14F-4D97-AF65-F5344CB8AC3E}">
        <p14:creationId xmlns:p14="http://schemas.microsoft.com/office/powerpoint/2010/main" val="31229646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4DC5C2B-76CD-46AC-B5E3-68C8310B68F6}"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D4D62AE-3BE6-4B29-A22E-18D6777EFB8D}" type="slidenum">
              <a:rPr lang="zh-CN" altLang="en-US"/>
              <a:pPr>
                <a:defRPr/>
              </a:pPr>
              <a:t>‹#›</a:t>
            </a:fld>
            <a:endParaRPr lang="zh-CN" altLang="en-US"/>
          </a:p>
        </p:txBody>
      </p:sp>
    </p:spTree>
    <p:extLst>
      <p:ext uri="{BB962C8B-B14F-4D97-AF65-F5344CB8AC3E}">
        <p14:creationId xmlns:p14="http://schemas.microsoft.com/office/powerpoint/2010/main" val="185752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00371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AF4C6CF-B059-44FE-ACB6-56D3E8DF9331}"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A3BF0EA-3589-4D07-BAE8-6F52F21C97F5}" type="slidenum">
              <a:rPr lang="zh-CN" altLang="en-US"/>
              <a:pPr>
                <a:defRPr/>
              </a:pPr>
              <a:t>‹#›</a:t>
            </a:fld>
            <a:endParaRPr lang="zh-CN" altLang="en-US"/>
          </a:p>
        </p:txBody>
      </p:sp>
    </p:spTree>
    <p:extLst>
      <p:ext uri="{BB962C8B-B14F-4D97-AF65-F5344CB8AC3E}">
        <p14:creationId xmlns:p14="http://schemas.microsoft.com/office/powerpoint/2010/main" val="203812058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7AB91F3-1CFD-441D-89EF-0F103B4FBA55}"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9D043F2-B19E-4837-AC13-49A54978509A}" type="slidenum">
              <a:rPr lang="zh-CN" altLang="en-US"/>
              <a:pPr>
                <a:defRPr/>
              </a:pPr>
              <a:t>‹#›</a:t>
            </a:fld>
            <a:endParaRPr lang="zh-CN" altLang="en-US"/>
          </a:p>
        </p:txBody>
      </p:sp>
    </p:spTree>
    <p:extLst>
      <p:ext uri="{BB962C8B-B14F-4D97-AF65-F5344CB8AC3E}">
        <p14:creationId xmlns:p14="http://schemas.microsoft.com/office/powerpoint/2010/main" val="30529994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06B4CB5-119C-48E6-81AB-DF31DA18FAD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5D26029-D872-4337-806B-FD29DCA3ED86}" type="slidenum">
              <a:rPr lang="zh-CN" altLang="en-US"/>
              <a:pPr>
                <a:defRPr/>
              </a:pPr>
              <a:t>‹#›</a:t>
            </a:fld>
            <a:endParaRPr lang="zh-CN" altLang="en-US"/>
          </a:p>
        </p:txBody>
      </p:sp>
    </p:spTree>
    <p:extLst>
      <p:ext uri="{BB962C8B-B14F-4D97-AF65-F5344CB8AC3E}">
        <p14:creationId xmlns:p14="http://schemas.microsoft.com/office/powerpoint/2010/main" val="4343923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34D87E8-0DE3-489B-9F32-1FC071DAE07C}"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120C02-30EF-4E53-9C8A-83D4D4BFC776}" type="slidenum">
              <a:rPr lang="zh-CN" altLang="en-US"/>
              <a:pPr>
                <a:defRPr/>
              </a:pPr>
              <a:t>‹#›</a:t>
            </a:fld>
            <a:endParaRPr lang="zh-CN" altLang="en-US"/>
          </a:p>
        </p:txBody>
      </p:sp>
    </p:spTree>
    <p:extLst>
      <p:ext uri="{BB962C8B-B14F-4D97-AF65-F5344CB8AC3E}">
        <p14:creationId xmlns:p14="http://schemas.microsoft.com/office/powerpoint/2010/main" val="28695109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9DF4DCD7-F869-4292-BF8E-969F49661A8D}"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670923D-7F21-40D5-BE60-C0ECC4ECA161}" type="slidenum">
              <a:rPr lang="zh-CN" altLang="en-US"/>
              <a:pPr>
                <a:defRPr/>
              </a:pPr>
              <a:t>‹#›</a:t>
            </a:fld>
            <a:endParaRPr lang="zh-CN" altLang="en-US"/>
          </a:p>
        </p:txBody>
      </p:sp>
    </p:spTree>
    <p:extLst>
      <p:ext uri="{BB962C8B-B14F-4D97-AF65-F5344CB8AC3E}">
        <p14:creationId xmlns:p14="http://schemas.microsoft.com/office/powerpoint/2010/main" val="21265182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46FBB020-D643-426A-96D7-2656689A2F70}"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BE69870-68C1-47A6-B9FA-163602A9B9B3}" type="slidenum">
              <a:rPr lang="zh-CN" altLang="en-US"/>
              <a:pPr>
                <a:defRPr/>
              </a:pPr>
              <a:t>‹#›</a:t>
            </a:fld>
            <a:endParaRPr lang="zh-CN" altLang="en-US"/>
          </a:p>
        </p:txBody>
      </p:sp>
    </p:spTree>
    <p:extLst>
      <p:ext uri="{BB962C8B-B14F-4D97-AF65-F5344CB8AC3E}">
        <p14:creationId xmlns:p14="http://schemas.microsoft.com/office/powerpoint/2010/main" val="40830406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53C75B19-EF30-4020-837B-D524E1E7D6D6}"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F05875A-0014-45E7-9264-81EE9B5CF153}" type="slidenum">
              <a:rPr lang="zh-CN" altLang="en-US"/>
              <a:pPr>
                <a:defRPr/>
              </a:pPr>
              <a:t>‹#›</a:t>
            </a:fld>
            <a:endParaRPr lang="zh-CN" altLang="en-US"/>
          </a:p>
        </p:txBody>
      </p:sp>
    </p:spTree>
    <p:extLst>
      <p:ext uri="{BB962C8B-B14F-4D97-AF65-F5344CB8AC3E}">
        <p14:creationId xmlns:p14="http://schemas.microsoft.com/office/powerpoint/2010/main" val="17437493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5B330783-C493-4E4B-9F1E-4114E1C86E88}"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9716D71-240E-49EF-9939-04421028B736}" type="slidenum">
              <a:rPr lang="zh-CN" altLang="en-US"/>
              <a:pPr>
                <a:defRPr/>
              </a:pPr>
              <a:t>‹#›</a:t>
            </a:fld>
            <a:endParaRPr lang="zh-CN" altLang="en-US"/>
          </a:p>
        </p:txBody>
      </p:sp>
    </p:spTree>
    <p:extLst>
      <p:ext uri="{BB962C8B-B14F-4D97-AF65-F5344CB8AC3E}">
        <p14:creationId xmlns:p14="http://schemas.microsoft.com/office/powerpoint/2010/main" val="1679197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1C9080CB-FD30-429A-8E60-039ADC263939}"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AE4EF95-5761-4FA3-825D-BD23D8910F29}" type="slidenum">
              <a:rPr lang="zh-CN" altLang="en-US"/>
              <a:pPr>
                <a:defRPr/>
              </a:pPr>
              <a:t>‹#›</a:t>
            </a:fld>
            <a:endParaRPr lang="zh-CN" altLang="en-US"/>
          </a:p>
        </p:txBody>
      </p:sp>
    </p:spTree>
    <p:extLst>
      <p:ext uri="{BB962C8B-B14F-4D97-AF65-F5344CB8AC3E}">
        <p14:creationId xmlns:p14="http://schemas.microsoft.com/office/powerpoint/2010/main" val="344580736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40798F5-AED5-4CD0-AD2F-FB021958AF0D}"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04DBDC4-8E05-40EB-85F0-26ED9FBCF77E}" type="slidenum">
              <a:rPr lang="zh-CN" altLang="en-US"/>
              <a:pPr>
                <a:defRPr/>
              </a:pPr>
              <a:t>‹#›</a:t>
            </a:fld>
            <a:endParaRPr lang="zh-CN" altLang="en-US"/>
          </a:p>
        </p:txBody>
      </p:sp>
    </p:spTree>
    <p:extLst>
      <p:ext uri="{BB962C8B-B14F-4D97-AF65-F5344CB8AC3E}">
        <p14:creationId xmlns:p14="http://schemas.microsoft.com/office/powerpoint/2010/main" val="2965784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56216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6486416-CAF4-4CA1-A4AD-236ACBF5F3F7}"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AE47DAB-20A9-4183-B625-6D5FBC433F02}" type="slidenum">
              <a:rPr lang="zh-CN" altLang="en-US"/>
              <a:pPr>
                <a:defRPr/>
              </a:pPr>
              <a:t>‹#›</a:t>
            </a:fld>
            <a:endParaRPr lang="zh-CN" altLang="en-US"/>
          </a:p>
        </p:txBody>
      </p:sp>
    </p:spTree>
    <p:extLst>
      <p:ext uri="{BB962C8B-B14F-4D97-AF65-F5344CB8AC3E}">
        <p14:creationId xmlns:p14="http://schemas.microsoft.com/office/powerpoint/2010/main" val="30699659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3F7ED7F-B74F-4705-A79E-C4D97598B781}"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5C37A36-B52A-40F3-B1E7-50D15C94742A}" type="slidenum">
              <a:rPr lang="zh-CN" altLang="en-US"/>
              <a:pPr>
                <a:defRPr/>
              </a:pPr>
              <a:t>‹#›</a:t>
            </a:fld>
            <a:endParaRPr lang="zh-CN" altLang="en-US"/>
          </a:p>
        </p:txBody>
      </p:sp>
    </p:spTree>
    <p:extLst>
      <p:ext uri="{BB962C8B-B14F-4D97-AF65-F5344CB8AC3E}">
        <p14:creationId xmlns:p14="http://schemas.microsoft.com/office/powerpoint/2010/main" val="2989174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AAFAB0A-F7C1-4B78-8945-80AF06A533C6}"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A92AD9D-E9D9-4B98-8A6F-ECDAE4928433}" type="slidenum">
              <a:rPr lang="zh-CN" altLang="en-US"/>
              <a:pPr>
                <a:defRPr/>
              </a:pPr>
              <a:t>‹#›</a:t>
            </a:fld>
            <a:endParaRPr lang="zh-CN" altLang="en-US"/>
          </a:p>
        </p:txBody>
      </p:sp>
    </p:spTree>
    <p:extLst>
      <p:ext uri="{BB962C8B-B14F-4D97-AF65-F5344CB8AC3E}">
        <p14:creationId xmlns:p14="http://schemas.microsoft.com/office/powerpoint/2010/main" val="7947753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57A4E38-132D-49EB-9FE5-40CB5086CEF0}"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86360EB-99DD-4E10-84BC-B1DAA3F6A684}" type="slidenum">
              <a:rPr lang="zh-CN" altLang="en-US"/>
              <a:pPr>
                <a:defRPr/>
              </a:pPr>
              <a:t>‹#›</a:t>
            </a:fld>
            <a:endParaRPr lang="zh-CN" altLang="en-US"/>
          </a:p>
        </p:txBody>
      </p:sp>
    </p:spTree>
    <p:extLst>
      <p:ext uri="{BB962C8B-B14F-4D97-AF65-F5344CB8AC3E}">
        <p14:creationId xmlns:p14="http://schemas.microsoft.com/office/powerpoint/2010/main" val="764086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DC9268A-2D7C-4424-8ECE-5DAE884B48F9}"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D959C2B-A77A-4BDA-8DC1-2B6D51961EFE}" type="slidenum">
              <a:rPr lang="zh-CN" altLang="en-US"/>
              <a:pPr>
                <a:defRPr/>
              </a:pPr>
              <a:t>‹#›</a:t>
            </a:fld>
            <a:endParaRPr lang="zh-CN" altLang="en-US"/>
          </a:p>
        </p:txBody>
      </p:sp>
    </p:spTree>
    <p:extLst>
      <p:ext uri="{BB962C8B-B14F-4D97-AF65-F5344CB8AC3E}">
        <p14:creationId xmlns:p14="http://schemas.microsoft.com/office/powerpoint/2010/main" val="13754702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C46CD3E9-D6E2-480E-94F6-5E9509EBCB1F}"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C0AF497-8C09-4744-A19C-211BBC4D63FE}" type="slidenum">
              <a:rPr lang="zh-CN" altLang="en-US"/>
              <a:pPr>
                <a:defRPr/>
              </a:pPr>
              <a:t>‹#›</a:t>
            </a:fld>
            <a:endParaRPr lang="zh-CN" altLang="en-US"/>
          </a:p>
        </p:txBody>
      </p:sp>
    </p:spTree>
    <p:extLst>
      <p:ext uri="{BB962C8B-B14F-4D97-AF65-F5344CB8AC3E}">
        <p14:creationId xmlns:p14="http://schemas.microsoft.com/office/powerpoint/2010/main" val="6578037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8881624-47F0-469D-8E9F-26D71189955C}"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029CCAE-EAED-4DBC-AA6D-4AA1A26504E1}" type="slidenum">
              <a:rPr lang="zh-CN" altLang="en-US"/>
              <a:pPr>
                <a:defRPr/>
              </a:pPr>
              <a:t>‹#›</a:t>
            </a:fld>
            <a:endParaRPr lang="zh-CN" altLang="en-US"/>
          </a:p>
        </p:txBody>
      </p:sp>
    </p:spTree>
    <p:extLst>
      <p:ext uri="{BB962C8B-B14F-4D97-AF65-F5344CB8AC3E}">
        <p14:creationId xmlns:p14="http://schemas.microsoft.com/office/powerpoint/2010/main" val="1913543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F924F5F-58A5-4DCB-A64A-7C5E9D746303}" type="datetimeFigureOut">
              <a:rPr lang="zh-CN" altLang="en-US"/>
              <a:pPr>
                <a:defRPr/>
              </a:pPr>
              <a:t>2018/11/21</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490532CB-B942-45B5-A064-59F40866DB10}" type="slidenum">
              <a:rPr lang="zh-CN" altLang="en-US"/>
              <a:pPr>
                <a:defRPr/>
              </a:pPr>
              <a:t>‹#›</a:t>
            </a:fld>
            <a:endParaRPr lang="zh-CN" altLang="en-US"/>
          </a:p>
        </p:txBody>
      </p:sp>
    </p:spTree>
    <p:extLst>
      <p:ext uri="{BB962C8B-B14F-4D97-AF65-F5344CB8AC3E}">
        <p14:creationId xmlns:p14="http://schemas.microsoft.com/office/powerpoint/2010/main" val="9890439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8C5F6468-AF1E-4E5F-BC58-7CFA94F8AE37}" type="datetimeFigureOut">
              <a:rPr lang="zh-CN" altLang="en-US"/>
              <a:pPr>
                <a:defRPr/>
              </a:pPr>
              <a:t>2018/11/21</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691D057B-1380-42E4-B36F-A7641D9A4708}" type="slidenum">
              <a:rPr lang="zh-CN" altLang="en-US"/>
              <a:pPr>
                <a:defRPr/>
              </a:pPr>
              <a:t>‹#›</a:t>
            </a:fld>
            <a:endParaRPr lang="zh-CN" altLang="en-US"/>
          </a:p>
        </p:txBody>
      </p:sp>
    </p:spTree>
    <p:extLst>
      <p:ext uri="{BB962C8B-B14F-4D97-AF65-F5344CB8AC3E}">
        <p14:creationId xmlns:p14="http://schemas.microsoft.com/office/powerpoint/2010/main" val="231054557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3FC2EB4-94CE-4B07-9BB4-AF7DCE4E7C13}" type="datetimeFigureOut">
              <a:rPr lang="zh-CN" altLang="en-US"/>
              <a:pPr>
                <a:defRPr/>
              </a:pPr>
              <a:t>2018/11/21</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A3D986B-4B42-496C-AE70-460E45AB9A3F}" type="slidenum">
              <a:rPr lang="zh-CN" altLang="en-US"/>
              <a:pPr>
                <a:defRPr/>
              </a:pPr>
              <a:t>‹#›</a:t>
            </a:fld>
            <a:endParaRPr lang="zh-CN" altLang="en-US"/>
          </a:p>
        </p:txBody>
      </p:sp>
    </p:spTree>
    <p:extLst>
      <p:ext uri="{BB962C8B-B14F-4D97-AF65-F5344CB8AC3E}">
        <p14:creationId xmlns:p14="http://schemas.microsoft.com/office/powerpoint/2010/main" val="3378997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03219814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930AE2B-ABAB-40C0-9BD1-2E5A70466FB1}"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E8E8E54-3FDC-4698-8782-CEE7221924BD}" type="slidenum">
              <a:rPr lang="zh-CN" altLang="en-US"/>
              <a:pPr>
                <a:defRPr/>
              </a:pPr>
              <a:t>‹#›</a:t>
            </a:fld>
            <a:endParaRPr lang="zh-CN" altLang="en-US"/>
          </a:p>
        </p:txBody>
      </p:sp>
    </p:spTree>
    <p:extLst>
      <p:ext uri="{BB962C8B-B14F-4D97-AF65-F5344CB8AC3E}">
        <p14:creationId xmlns:p14="http://schemas.microsoft.com/office/powerpoint/2010/main" val="547802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D8284D8-795E-44C5-8EDF-0DFF482C6429}" type="datetimeFigureOut">
              <a:rPr lang="zh-CN" altLang="en-US"/>
              <a:pPr>
                <a:defRPr/>
              </a:pPr>
              <a:t>2018/11/21</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007A052-7270-4911-947A-A4341B6AAA66}" type="slidenum">
              <a:rPr lang="zh-CN" altLang="en-US"/>
              <a:pPr>
                <a:defRPr/>
              </a:pPr>
              <a:t>‹#›</a:t>
            </a:fld>
            <a:endParaRPr lang="zh-CN" altLang="en-US"/>
          </a:p>
        </p:txBody>
      </p:sp>
    </p:spTree>
    <p:extLst>
      <p:ext uri="{BB962C8B-B14F-4D97-AF65-F5344CB8AC3E}">
        <p14:creationId xmlns:p14="http://schemas.microsoft.com/office/powerpoint/2010/main" val="6798360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BC445DD-083B-469A-BE4A-2B45A9243D62}"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36E90B7-365E-4046-8822-24C2A6F4BA15}" type="slidenum">
              <a:rPr lang="zh-CN" altLang="en-US"/>
              <a:pPr>
                <a:defRPr/>
              </a:pPr>
              <a:t>‹#›</a:t>
            </a:fld>
            <a:endParaRPr lang="zh-CN" altLang="en-US"/>
          </a:p>
        </p:txBody>
      </p:sp>
    </p:spTree>
    <p:extLst>
      <p:ext uri="{BB962C8B-B14F-4D97-AF65-F5344CB8AC3E}">
        <p14:creationId xmlns:p14="http://schemas.microsoft.com/office/powerpoint/2010/main" val="11886514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C88E4C2-7F09-4383-B2DF-D48E6AFB969A}" type="datetimeFigureOut">
              <a:rPr lang="zh-CN" altLang="en-US"/>
              <a:pPr>
                <a:defRPr/>
              </a:pPr>
              <a:t>2018/11/21</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FA1892B-CFA6-4121-BF37-1D020A4885DE}" type="slidenum">
              <a:rPr lang="zh-CN" altLang="en-US"/>
              <a:pPr>
                <a:defRPr/>
              </a:pPr>
              <a:t>‹#›</a:t>
            </a:fld>
            <a:endParaRPr lang="zh-CN" altLang="en-US"/>
          </a:p>
        </p:txBody>
      </p:sp>
    </p:spTree>
    <p:extLst>
      <p:ext uri="{BB962C8B-B14F-4D97-AF65-F5344CB8AC3E}">
        <p14:creationId xmlns:p14="http://schemas.microsoft.com/office/powerpoint/2010/main" val="1367648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8614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56241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4991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53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277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94879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14725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7977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45806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49634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2824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76158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08966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47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9764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87939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84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3588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8502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27113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23046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686350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52826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374280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39382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7998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0998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9887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986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81690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12080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7483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8143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6FDBAEAF-19BF-4AB3-BF7D-60C12EF9DBF6}" type="datetimeFigureOut">
              <a:rPr lang="zh-CN" altLang="en-US"/>
              <a:pPr>
                <a:defRPr/>
              </a:pPr>
              <a:t>2018/11/21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ADC4C64-8EE2-480F-8FD6-711D7ABE7896}" type="slidenum">
              <a:rPr lang="zh-CN" altLang="en-US"/>
              <a:pPr>
                <a:defRPr/>
              </a:pPr>
              <a:t>‹#›</a:t>
            </a:fld>
            <a:endParaRPr lang="zh-CN" altLang="en-US"/>
          </a:p>
        </p:txBody>
      </p:sp>
    </p:spTree>
    <p:extLst>
      <p:ext uri="{BB962C8B-B14F-4D97-AF65-F5344CB8AC3E}">
        <p14:creationId xmlns:p14="http://schemas.microsoft.com/office/powerpoint/2010/main" val="701095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63870F72-7791-44A9-8D40-AC1402685CA6}" type="datetimeFigureOut">
              <a:rPr lang="zh-CN" altLang="en-US"/>
              <a:pPr>
                <a:defRPr/>
              </a:pPr>
              <a:t>2018/11/21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A9B974C8-270A-4B34-9FDB-0B40AFBE9B2D}" type="slidenum">
              <a:rPr lang="zh-CN" altLang="en-US"/>
              <a:pPr>
                <a:defRPr/>
              </a:pPr>
              <a:t>‹#›</a:t>
            </a:fld>
            <a:endParaRPr lang="zh-CN" altLang="en-US"/>
          </a:p>
        </p:txBody>
      </p:sp>
    </p:spTree>
    <p:extLst>
      <p:ext uri="{BB962C8B-B14F-4D97-AF65-F5344CB8AC3E}">
        <p14:creationId xmlns:p14="http://schemas.microsoft.com/office/powerpoint/2010/main" val="464738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E760D84-E1B9-4EA7-8EA3-0D355656BF3F}" type="datetimeFigureOut">
              <a:rPr lang="zh-CN" altLang="en-US"/>
              <a:pPr>
                <a:defRPr/>
              </a:pPr>
              <a:t>2018/11/21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84835B83-2D76-4836-9B79-2C2920C25F4B}" type="slidenum">
              <a:rPr lang="zh-CN" altLang="en-US"/>
              <a:pPr>
                <a:defRPr/>
              </a:pPr>
              <a:t>‹#›</a:t>
            </a:fld>
            <a:endParaRPr lang="zh-CN" altLang="en-US"/>
          </a:p>
        </p:txBody>
      </p:sp>
    </p:spTree>
    <p:extLst>
      <p:ext uri="{BB962C8B-B14F-4D97-AF65-F5344CB8AC3E}">
        <p14:creationId xmlns:p14="http://schemas.microsoft.com/office/powerpoint/2010/main" val="3581059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973FFCD9-2380-4A90-B48A-DDCF6F085275}" type="datetimeFigureOut">
              <a:rPr lang="zh-CN" altLang="en-US"/>
              <a:pPr>
                <a:defRPr/>
              </a:pPr>
              <a:t>2018/11/21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B7C239D-E2BA-4612-AA04-6E7C8FCDC40B}" type="slidenum">
              <a:rPr lang="zh-CN" altLang="en-US"/>
              <a:pPr>
                <a:defRPr/>
              </a:pPr>
              <a:t>‹#›</a:t>
            </a:fld>
            <a:endParaRPr lang="zh-CN" altLang="en-US"/>
          </a:p>
        </p:txBody>
      </p:sp>
    </p:spTree>
    <p:extLst>
      <p:ext uri="{BB962C8B-B14F-4D97-AF65-F5344CB8AC3E}">
        <p14:creationId xmlns:p14="http://schemas.microsoft.com/office/powerpoint/2010/main" val="376716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18636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C96E8F18-905E-43E7-BAE3-7F42DD6B5476}" type="datetimeFigureOut">
              <a:rPr lang="zh-CN" altLang="en-US"/>
              <a:pPr>
                <a:defRPr/>
              </a:pPr>
              <a:t>2018/11/21</a:t>
            </a:fld>
            <a:endParaRPr lang="zh-CN" alt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63568E68-5F44-4E83-B4F9-1A9A6E5B9965}" type="slidenum">
              <a:rPr lang="zh-CN" altLang="en-US"/>
              <a:pPr>
                <a:defRPr/>
              </a:pPr>
              <a:t>‹#›</a:t>
            </a:fld>
            <a:endParaRPr lang="zh-CN" altLang="en-US"/>
          </a:p>
        </p:txBody>
      </p:sp>
    </p:spTree>
    <p:extLst>
      <p:ext uri="{BB962C8B-B14F-4D97-AF65-F5344CB8AC3E}">
        <p14:creationId xmlns:p14="http://schemas.microsoft.com/office/powerpoint/2010/main" val="561572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A36C9A20-0B0B-4F09-88CB-AF5F165EA9EB}" type="datetimeFigureOut">
              <a:rPr lang="zh-CN" altLang="en-US"/>
              <a:pPr>
                <a:defRPr/>
              </a:pPr>
              <a:t>2018/11/21</a:t>
            </a:fld>
            <a:endParaRPr lang="zh-CN" alt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FAF92F82-89F1-4C5F-AA4A-C3AD41483609}" type="slidenum">
              <a:rPr lang="zh-CN" altLang="en-US"/>
              <a:pPr>
                <a:defRPr/>
              </a:pPr>
              <a:t>‹#›</a:t>
            </a:fld>
            <a:endParaRPr lang="zh-CN" altLang="en-US"/>
          </a:p>
        </p:txBody>
      </p:sp>
    </p:spTree>
    <p:extLst>
      <p:ext uri="{BB962C8B-B14F-4D97-AF65-F5344CB8AC3E}">
        <p14:creationId xmlns:p14="http://schemas.microsoft.com/office/powerpoint/2010/main" val="3479803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0F8AC9E4-CF3A-43B6-80F4-41EA5978544B}" type="datetimeFigureOut">
              <a:rPr lang="zh-CN" altLang="en-US"/>
              <a:pPr>
                <a:defRPr/>
              </a:pPr>
              <a:t>2018/11/21</a:t>
            </a:fld>
            <a:endParaRPr lang="zh-CN" alt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0F6E17A0-5993-4916-A238-6A8A4ED0FB04}" type="slidenum">
              <a:rPr lang="zh-CN" altLang="en-US"/>
              <a:pPr>
                <a:defRPr/>
              </a:pPr>
              <a:t>‹#›</a:t>
            </a:fld>
            <a:endParaRPr lang="zh-CN" altLang="en-US"/>
          </a:p>
        </p:txBody>
      </p:sp>
    </p:spTree>
    <p:extLst>
      <p:ext uri="{BB962C8B-B14F-4D97-AF65-F5344CB8AC3E}">
        <p14:creationId xmlns:p14="http://schemas.microsoft.com/office/powerpoint/2010/main" val="304979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D038D456-6D32-4864-8555-BC28A027F3E1}" type="datetimeFigureOut">
              <a:rPr lang="zh-CN" altLang="en-US"/>
              <a:pPr>
                <a:defRPr/>
              </a:pPr>
              <a:t>2018/11/21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2CEE358B-800F-4FDC-BB2D-9D214FE71D86}" type="slidenum">
              <a:rPr lang="zh-CN" altLang="en-US"/>
              <a:pPr>
                <a:defRPr/>
              </a:pPr>
              <a:t>‹#›</a:t>
            </a:fld>
            <a:endParaRPr lang="zh-CN" altLang="en-US"/>
          </a:p>
        </p:txBody>
      </p:sp>
    </p:spTree>
    <p:extLst>
      <p:ext uri="{BB962C8B-B14F-4D97-AF65-F5344CB8AC3E}">
        <p14:creationId xmlns:p14="http://schemas.microsoft.com/office/powerpoint/2010/main" val="2277976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B76B6BF0-83FE-48F0-8A47-9DC2FE2E481F}" type="datetimeFigureOut">
              <a:rPr lang="zh-CN" altLang="en-US"/>
              <a:pPr>
                <a:defRPr/>
              </a:pPr>
              <a:t>2018/11/21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6598125-583F-462A-AB54-03E5A7D206D1}" type="slidenum">
              <a:rPr lang="zh-CN" altLang="en-US"/>
              <a:pPr>
                <a:defRPr/>
              </a:pPr>
              <a:t>‹#›</a:t>
            </a:fld>
            <a:endParaRPr lang="zh-CN" altLang="en-US"/>
          </a:p>
        </p:txBody>
      </p:sp>
    </p:spTree>
    <p:extLst>
      <p:ext uri="{BB962C8B-B14F-4D97-AF65-F5344CB8AC3E}">
        <p14:creationId xmlns:p14="http://schemas.microsoft.com/office/powerpoint/2010/main" val="2660890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928E6889-B120-47B5-A5A6-F5A6A472830B}" type="datetimeFigureOut">
              <a:rPr lang="zh-CN" altLang="en-US"/>
              <a:pPr>
                <a:defRPr/>
              </a:pPr>
              <a:t>2018/11/21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C003132-B433-4B6C-9805-1A69FFFD3326}" type="slidenum">
              <a:rPr lang="zh-CN" altLang="en-US"/>
              <a:pPr>
                <a:defRPr/>
              </a:pPr>
              <a:t>‹#›</a:t>
            </a:fld>
            <a:endParaRPr lang="zh-CN" altLang="en-US"/>
          </a:p>
        </p:txBody>
      </p:sp>
    </p:spTree>
    <p:extLst>
      <p:ext uri="{BB962C8B-B14F-4D97-AF65-F5344CB8AC3E}">
        <p14:creationId xmlns:p14="http://schemas.microsoft.com/office/powerpoint/2010/main" val="10992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847E43A2-A57F-42CB-AEB6-6A277ACBAF9D}" type="datetimeFigureOut">
              <a:rPr lang="zh-CN" altLang="en-US"/>
              <a:pPr>
                <a:defRPr/>
              </a:pPr>
              <a:t>2018/11/21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1809E5F-5E88-4A38-883C-5CC1311B8916}" type="slidenum">
              <a:rPr lang="zh-CN" altLang="en-US"/>
              <a:pPr>
                <a:defRPr/>
              </a:pPr>
              <a:t>‹#›</a:t>
            </a:fld>
            <a:endParaRPr lang="zh-CN" altLang="en-US"/>
          </a:p>
        </p:txBody>
      </p:sp>
    </p:spTree>
    <p:extLst>
      <p:ext uri="{BB962C8B-B14F-4D97-AF65-F5344CB8AC3E}">
        <p14:creationId xmlns:p14="http://schemas.microsoft.com/office/powerpoint/2010/main" val="1978420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C01D930-EE88-46A1-93A6-CE232E0F32AC}" type="datetimeFigureOut">
              <a:rPr lang="zh-CN" altLang="en-US"/>
              <a:pPr>
                <a:defRPr/>
              </a:pPr>
              <a:t>2018/11/21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6C077FB-F67D-4910-8945-B52FFE536925}" type="slidenum">
              <a:rPr lang="zh-CN" altLang="en-US"/>
              <a:pPr>
                <a:defRPr/>
              </a:pPr>
              <a:t>‹#›</a:t>
            </a:fld>
            <a:endParaRPr lang="zh-CN" altLang="en-US"/>
          </a:p>
        </p:txBody>
      </p:sp>
    </p:spTree>
    <p:extLst>
      <p:ext uri="{BB962C8B-B14F-4D97-AF65-F5344CB8AC3E}">
        <p14:creationId xmlns:p14="http://schemas.microsoft.com/office/powerpoint/2010/main" val="765072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87A76BB2-782F-465C-9386-3D28D8401FD1}" type="datetimeFigureOut">
              <a:rPr lang="zh-CN" altLang="en-US"/>
              <a:pPr>
                <a:defRPr/>
              </a:pPr>
              <a:t>2018/11/21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F865B7E-6199-4C86-8F27-EFE84C42AFE3}" type="slidenum">
              <a:rPr lang="zh-CN" altLang="en-US"/>
              <a:pPr>
                <a:defRPr/>
              </a:pPr>
              <a:t>‹#›</a:t>
            </a:fld>
            <a:endParaRPr lang="zh-CN" altLang="en-US"/>
          </a:p>
        </p:txBody>
      </p:sp>
    </p:spTree>
    <p:extLst>
      <p:ext uri="{BB962C8B-B14F-4D97-AF65-F5344CB8AC3E}">
        <p14:creationId xmlns:p14="http://schemas.microsoft.com/office/powerpoint/2010/main" val="3293501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FB780D39-3B19-4A0B-BD76-D2F1FBE42F38}" type="datetimeFigureOut">
              <a:rPr lang="zh-CN" altLang="en-US"/>
              <a:pPr>
                <a:defRPr/>
              </a:pPr>
              <a:t>2018/11/21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887A177-4B39-42FD-AD91-3BE9DCD61566}" type="slidenum">
              <a:rPr lang="zh-CN" altLang="en-US"/>
              <a:pPr>
                <a:defRPr/>
              </a:pPr>
              <a:t>‹#›</a:t>
            </a:fld>
            <a:endParaRPr lang="zh-CN" altLang="en-US"/>
          </a:p>
        </p:txBody>
      </p:sp>
    </p:spTree>
    <p:extLst>
      <p:ext uri="{BB962C8B-B14F-4D97-AF65-F5344CB8AC3E}">
        <p14:creationId xmlns:p14="http://schemas.microsoft.com/office/powerpoint/2010/main" val="140019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190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F159BCBE-0E48-4F83-8432-3E7422C0271B}" type="datetimeFigureOut">
              <a:rPr lang="zh-CN" altLang="en-US"/>
              <a:pPr>
                <a:defRPr/>
              </a:pPr>
              <a:t>2018/11/21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C30B2C61-3FCA-4C1B-AEA9-08484B5704EE}" type="slidenum">
              <a:rPr lang="zh-CN" altLang="en-US"/>
              <a:pPr>
                <a:defRPr/>
              </a:pPr>
              <a:t>‹#›</a:t>
            </a:fld>
            <a:endParaRPr lang="zh-CN" altLang="en-US"/>
          </a:p>
        </p:txBody>
      </p:sp>
    </p:spTree>
    <p:extLst>
      <p:ext uri="{BB962C8B-B14F-4D97-AF65-F5344CB8AC3E}">
        <p14:creationId xmlns:p14="http://schemas.microsoft.com/office/powerpoint/2010/main" val="2443570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D8FC295B-DA40-40F1-A8FB-B9A91E410109}" type="datetimeFigureOut">
              <a:rPr lang="zh-CN" altLang="en-US"/>
              <a:pPr>
                <a:defRPr/>
              </a:pPr>
              <a:t>2018/11/21</a:t>
            </a:fld>
            <a:endParaRPr lang="zh-CN" alt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B62C64ED-9955-4C7F-8CE6-261B8C46F834}" type="slidenum">
              <a:rPr lang="zh-CN" altLang="en-US"/>
              <a:pPr>
                <a:defRPr/>
              </a:pPr>
              <a:t>‹#›</a:t>
            </a:fld>
            <a:endParaRPr lang="zh-CN" altLang="en-US"/>
          </a:p>
        </p:txBody>
      </p:sp>
    </p:spTree>
    <p:extLst>
      <p:ext uri="{BB962C8B-B14F-4D97-AF65-F5344CB8AC3E}">
        <p14:creationId xmlns:p14="http://schemas.microsoft.com/office/powerpoint/2010/main" val="3816107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F2A7EC98-5598-4F40-A6EB-DAE51A0DDF73}" type="datetimeFigureOut">
              <a:rPr lang="zh-CN" altLang="en-US"/>
              <a:pPr>
                <a:defRPr/>
              </a:pPr>
              <a:t>2018/11/21</a:t>
            </a:fld>
            <a:endParaRPr lang="zh-CN" alt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9F403673-D4CE-4E6A-BAE0-2A6197BA3ED2}" type="slidenum">
              <a:rPr lang="zh-CN" altLang="en-US"/>
              <a:pPr>
                <a:defRPr/>
              </a:pPr>
              <a:t>‹#›</a:t>
            </a:fld>
            <a:endParaRPr lang="zh-CN" altLang="en-US"/>
          </a:p>
        </p:txBody>
      </p:sp>
    </p:spTree>
    <p:extLst>
      <p:ext uri="{BB962C8B-B14F-4D97-AF65-F5344CB8AC3E}">
        <p14:creationId xmlns:p14="http://schemas.microsoft.com/office/powerpoint/2010/main" val="618422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6CC98EBA-A739-483B-9BC1-EB93CF365820}" type="datetimeFigureOut">
              <a:rPr lang="zh-CN" altLang="en-US"/>
              <a:pPr>
                <a:defRPr/>
              </a:pPr>
              <a:t>2018/11/21</a:t>
            </a:fld>
            <a:endParaRPr lang="zh-CN" alt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FB5C3BF-46BA-41FC-9489-3786866D65F9}" type="slidenum">
              <a:rPr lang="zh-CN" altLang="en-US"/>
              <a:pPr>
                <a:defRPr/>
              </a:pPr>
              <a:t>‹#›</a:t>
            </a:fld>
            <a:endParaRPr lang="zh-CN" altLang="en-US"/>
          </a:p>
        </p:txBody>
      </p:sp>
    </p:spTree>
    <p:extLst>
      <p:ext uri="{BB962C8B-B14F-4D97-AF65-F5344CB8AC3E}">
        <p14:creationId xmlns:p14="http://schemas.microsoft.com/office/powerpoint/2010/main" val="3690895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3CFEA83C-0753-4B10-B51A-CB548B493675}" type="datetimeFigureOut">
              <a:rPr lang="zh-CN" altLang="en-US"/>
              <a:pPr>
                <a:defRPr/>
              </a:pPr>
              <a:t>2018/11/21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2288494-19A3-48F8-B9F0-754F4D973BFD}" type="slidenum">
              <a:rPr lang="zh-CN" altLang="en-US"/>
              <a:pPr>
                <a:defRPr/>
              </a:pPr>
              <a:t>‹#›</a:t>
            </a:fld>
            <a:endParaRPr lang="zh-CN" altLang="en-US"/>
          </a:p>
        </p:txBody>
      </p:sp>
    </p:spTree>
    <p:extLst>
      <p:ext uri="{BB962C8B-B14F-4D97-AF65-F5344CB8AC3E}">
        <p14:creationId xmlns:p14="http://schemas.microsoft.com/office/powerpoint/2010/main" val="2774690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F990AC5A-71FF-4F1F-8433-F2E1F54D9C9F}" type="datetimeFigureOut">
              <a:rPr lang="zh-CN" altLang="en-US"/>
              <a:pPr>
                <a:defRPr/>
              </a:pPr>
              <a:t>2018/11/21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283A8D59-3A83-427B-A421-876EB556258B}" type="slidenum">
              <a:rPr lang="zh-CN" altLang="en-US"/>
              <a:pPr>
                <a:defRPr/>
              </a:pPr>
              <a:t>‹#›</a:t>
            </a:fld>
            <a:endParaRPr lang="zh-CN" altLang="en-US"/>
          </a:p>
        </p:txBody>
      </p:sp>
    </p:spTree>
    <p:extLst>
      <p:ext uri="{BB962C8B-B14F-4D97-AF65-F5344CB8AC3E}">
        <p14:creationId xmlns:p14="http://schemas.microsoft.com/office/powerpoint/2010/main" val="390170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66C6B41-B1BA-4A9D-832C-4EE924E4AB00}" type="datetimeFigureOut">
              <a:rPr lang="zh-CN" altLang="en-US"/>
              <a:pPr>
                <a:defRPr/>
              </a:pPr>
              <a:t>2018/11/21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68152CA-766C-4D39-BBE1-BEC5F887847A}" type="slidenum">
              <a:rPr lang="zh-CN" altLang="en-US"/>
              <a:pPr>
                <a:defRPr/>
              </a:pPr>
              <a:t>‹#›</a:t>
            </a:fld>
            <a:endParaRPr lang="zh-CN" altLang="en-US"/>
          </a:p>
        </p:txBody>
      </p:sp>
    </p:spTree>
    <p:extLst>
      <p:ext uri="{BB962C8B-B14F-4D97-AF65-F5344CB8AC3E}">
        <p14:creationId xmlns:p14="http://schemas.microsoft.com/office/powerpoint/2010/main" val="1747650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FC563A5D-61A9-4BDC-8C7B-3F57E256B9FD}" type="datetimeFigureOut">
              <a:rPr lang="zh-CN" altLang="en-US"/>
              <a:pPr>
                <a:defRPr/>
              </a:pPr>
              <a:t>2018/11/21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9F018F5-2AB2-4334-A3B6-1D5F04FEB0DF}" type="slidenum">
              <a:rPr lang="zh-CN" altLang="en-US"/>
              <a:pPr>
                <a:defRPr/>
              </a:pPr>
              <a:t>‹#›</a:t>
            </a:fld>
            <a:endParaRPr lang="zh-CN" altLang="en-US"/>
          </a:p>
        </p:txBody>
      </p:sp>
    </p:spTree>
    <p:extLst>
      <p:ext uri="{BB962C8B-B14F-4D97-AF65-F5344CB8AC3E}">
        <p14:creationId xmlns:p14="http://schemas.microsoft.com/office/powerpoint/2010/main" val="2461830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18D70345-4E18-4D55-A2B9-067DCD3DA59A}"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8242911-C180-4832-B605-475D93B4498E}" type="slidenum">
              <a:rPr lang="zh-CN" altLang="en-US"/>
              <a:pPr>
                <a:defRPr/>
              </a:pPr>
              <a:t>‹#›</a:t>
            </a:fld>
            <a:endParaRPr lang="zh-CN" altLang="en-US"/>
          </a:p>
        </p:txBody>
      </p:sp>
    </p:spTree>
    <p:extLst>
      <p:ext uri="{BB962C8B-B14F-4D97-AF65-F5344CB8AC3E}">
        <p14:creationId xmlns:p14="http://schemas.microsoft.com/office/powerpoint/2010/main" val="29661434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2DDE187-EF42-4BA2-94A2-64B18D0CCBB1}"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DBB7E40-1F36-4630-B0C9-70668999AC79}" type="slidenum">
              <a:rPr lang="zh-CN" altLang="en-US"/>
              <a:pPr>
                <a:defRPr/>
              </a:pPr>
              <a:t>‹#›</a:t>
            </a:fld>
            <a:endParaRPr lang="zh-CN" altLang="en-US"/>
          </a:p>
        </p:txBody>
      </p:sp>
    </p:spTree>
    <p:extLst>
      <p:ext uri="{BB962C8B-B14F-4D97-AF65-F5344CB8AC3E}">
        <p14:creationId xmlns:p14="http://schemas.microsoft.com/office/powerpoint/2010/main" val="180711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428302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4EBCE29C-BC0A-4CA5-A960-A857D81F8C9F}"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FF363E0-F929-4AB5-BA70-BE40BD676EBF}" type="slidenum">
              <a:rPr lang="zh-CN" altLang="en-US"/>
              <a:pPr>
                <a:defRPr/>
              </a:pPr>
              <a:t>‹#›</a:t>
            </a:fld>
            <a:endParaRPr lang="zh-CN" altLang="en-US"/>
          </a:p>
        </p:txBody>
      </p:sp>
    </p:spTree>
    <p:extLst>
      <p:ext uri="{BB962C8B-B14F-4D97-AF65-F5344CB8AC3E}">
        <p14:creationId xmlns:p14="http://schemas.microsoft.com/office/powerpoint/2010/main" val="714483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BFC549C-9114-4AB5-821F-A4AF723FCFFD}"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EE031F9F-83D9-4C24-876E-F339F2991CA4}" type="slidenum">
              <a:rPr lang="zh-CN" altLang="en-US"/>
              <a:pPr>
                <a:defRPr/>
              </a:pPr>
              <a:t>‹#›</a:t>
            </a:fld>
            <a:endParaRPr lang="zh-CN" altLang="en-US"/>
          </a:p>
        </p:txBody>
      </p:sp>
    </p:spTree>
    <p:extLst>
      <p:ext uri="{BB962C8B-B14F-4D97-AF65-F5344CB8AC3E}">
        <p14:creationId xmlns:p14="http://schemas.microsoft.com/office/powerpoint/2010/main" val="2859860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78A1A72C-AC80-460F-840D-47F6F525C811}" type="datetimeFigureOut">
              <a:rPr lang="zh-CN" altLang="en-US"/>
              <a:pPr>
                <a:defRPr/>
              </a:pPr>
              <a:t>2018/11/21</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6F41476B-9092-47F9-8805-9CB46C372AEF}" type="slidenum">
              <a:rPr lang="zh-CN" altLang="en-US"/>
              <a:pPr>
                <a:defRPr/>
              </a:pPr>
              <a:t>‹#›</a:t>
            </a:fld>
            <a:endParaRPr lang="zh-CN" altLang="en-US"/>
          </a:p>
        </p:txBody>
      </p:sp>
    </p:spTree>
    <p:extLst>
      <p:ext uri="{BB962C8B-B14F-4D97-AF65-F5344CB8AC3E}">
        <p14:creationId xmlns:p14="http://schemas.microsoft.com/office/powerpoint/2010/main" val="2413506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8EABD934-F35E-4F6B-ACE4-67BCC5AB5B52}" type="datetimeFigureOut">
              <a:rPr lang="zh-CN" altLang="en-US"/>
              <a:pPr>
                <a:defRPr/>
              </a:pPr>
              <a:t>2018/11/21</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48A53840-53B5-4F3E-9943-58EFDDD2EA46}" type="slidenum">
              <a:rPr lang="zh-CN" altLang="en-US"/>
              <a:pPr>
                <a:defRPr/>
              </a:pPr>
              <a:t>‹#›</a:t>
            </a:fld>
            <a:endParaRPr lang="zh-CN" altLang="en-US"/>
          </a:p>
        </p:txBody>
      </p:sp>
    </p:spTree>
    <p:extLst>
      <p:ext uri="{BB962C8B-B14F-4D97-AF65-F5344CB8AC3E}">
        <p14:creationId xmlns:p14="http://schemas.microsoft.com/office/powerpoint/2010/main" val="2759833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519BFB3F-129F-4FCD-A0F1-F9EAC172476B}" type="datetimeFigureOut">
              <a:rPr lang="zh-CN" altLang="en-US"/>
              <a:pPr>
                <a:defRPr/>
              </a:pPr>
              <a:t>2018/11/21</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7CD94D49-8296-420B-9784-4689E3A93773}" type="slidenum">
              <a:rPr lang="zh-CN" altLang="en-US"/>
              <a:pPr>
                <a:defRPr/>
              </a:pPr>
              <a:t>‹#›</a:t>
            </a:fld>
            <a:endParaRPr lang="zh-CN" altLang="en-US"/>
          </a:p>
        </p:txBody>
      </p:sp>
    </p:spTree>
    <p:extLst>
      <p:ext uri="{BB962C8B-B14F-4D97-AF65-F5344CB8AC3E}">
        <p14:creationId xmlns:p14="http://schemas.microsoft.com/office/powerpoint/2010/main" val="29801203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85C74E1-219B-48FF-B79C-A07FE4CB503D}"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ADA0E1B9-DC71-4C24-9B53-4086C7726C1C}" type="slidenum">
              <a:rPr lang="zh-CN" altLang="en-US"/>
              <a:pPr>
                <a:defRPr/>
              </a:pPr>
              <a:t>‹#›</a:t>
            </a:fld>
            <a:endParaRPr lang="zh-CN" altLang="en-US"/>
          </a:p>
        </p:txBody>
      </p:sp>
    </p:spTree>
    <p:extLst>
      <p:ext uri="{BB962C8B-B14F-4D97-AF65-F5344CB8AC3E}">
        <p14:creationId xmlns:p14="http://schemas.microsoft.com/office/powerpoint/2010/main" val="8736784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76FDED3C-5A1A-4A68-B144-FA3C67958930}" type="datetimeFigureOut">
              <a:rPr lang="zh-CN" altLang="en-US"/>
              <a:pPr>
                <a:defRPr/>
              </a:pPr>
              <a:t>2018/11/21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514C3D5B-7442-4700-B67E-FD09B7E007BF}" type="slidenum">
              <a:rPr lang="zh-CN" altLang="en-US"/>
              <a:pPr>
                <a:defRPr/>
              </a:pPr>
              <a:t>‹#›</a:t>
            </a:fld>
            <a:endParaRPr lang="zh-CN" altLang="en-US"/>
          </a:p>
        </p:txBody>
      </p:sp>
    </p:spTree>
    <p:extLst>
      <p:ext uri="{BB962C8B-B14F-4D97-AF65-F5344CB8AC3E}">
        <p14:creationId xmlns:p14="http://schemas.microsoft.com/office/powerpoint/2010/main" val="1903560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FEC9DD4A-3CC5-45B6-A482-4AB6A6B89762}"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165361F-8BA1-4EE0-ADC1-14A3CBBD544B}" type="slidenum">
              <a:rPr lang="zh-CN" altLang="en-US"/>
              <a:pPr>
                <a:defRPr/>
              </a:pPr>
              <a:t>‹#›</a:t>
            </a:fld>
            <a:endParaRPr lang="zh-CN" altLang="en-US"/>
          </a:p>
        </p:txBody>
      </p:sp>
    </p:spTree>
    <p:extLst>
      <p:ext uri="{BB962C8B-B14F-4D97-AF65-F5344CB8AC3E}">
        <p14:creationId xmlns:p14="http://schemas.microsoft.com/office/powerpoint/2010/main" val="41506087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777A792-6422-4EF6-B15E-EB1F52E2BEE1}" type="datetimeFigureOut">
              <a:rPr lang="zh-CN" altLang="en-US"/>
              <a:pPr>
                <a:defRPr/>
              </a:pPr>
              <a:t>2018/11/21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C5ADB08-7017-46BD-9A32-1ED4370A3132}" type="slidenum">
              <a:rPr lang="zh-CN" altLang="en-US"/>
              <a:pPr>
                <a:defRPr/>
              </a:pPr>
              <a:t>‹#›</a:t>
            </a:fld>
            <a:endParaRPr lang="zh-CN" altLang="en-US"/>
          </a:p>
        </p:txBody>
      </p:sp>
    </p:spTree>
    <p:extLst>
      <p:ext uri="{BB962C8B-B14F-4D97-AF65-F5344CB8AC3E}">
        <p14:creationId xmlns:p14="http://schemas.microsoft.com/office/powerpoint/2010/main" val="2291807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E434083-CE48-4089-976C-06B8D06E6541}"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498483-75E9-4E8E-8E68-69E5D85BDAC7}" type="slidenum">
              <a:rPr lang="zh-CN" altLang="en-US"/>
              <a:pPr>
                <a:defRPr/>
              </a:pPr>
              <a:t>‹#›</a:t>
            </a:fld>
            <a:endParaRPr lang="zh-CN" altLang="en-US"/>
          </a:p>
        </p:txBody>
      </p:sp>
    </p:spTree>
    <p:extLst>
      <p:ext uri="{BB962C8B-B14F-4D97-AF65-F5344CB8AC3E}">
        <p14:creationId xmlns:p14="http://schemas.microsoft.com/office/powerpoint/2010/main" val="9763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404169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52FFA18-E4B4-408C-B807-0133E8B33AE2}"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F9A8808-54EA-459E-8173-9A79F340F1A5}" type="slidenum">
              <a:rPr lang="zh-CN" altLang="en-US"/>
              <a:pPr>
                <a:defRPr/>
              </a:pPr>
              <a:t>‹#›</a:t>
            </a:fld>
            <a:endParaRPr lang="zh-CN" altLang="en-US"/>
          </a:p>
        </p:txBody>
      </p:sp>
    </p:spTree>
    <p:extLst>
      <p:ext uri="{BB962C8B-B14F-4D97-AF65-F5344CB8AC3E}">
        <p14:creationId xmlns:p14="http://schemas.microsoft.com/office/powerpoint/2010/main" val="349649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0EEF6C0-1915-4664-A7E8-4A0614B7B668}"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1A31E51-F7C7-4B42-8496-F2DF79597A0D}" type="slidenum">
              <a:rPr lang="zh-CN" altLang="en-US"/>
              <a:pPr>
                <a:defRPr/>
              </a:pPr>
              <a:t>‹#›</a:t>
            </a:fld>
            <a:endParaRPr lang="zh-CN" altLang="en-US"/>
          </a:p>
        </p:txBody>
      </p:sp>
    </p:spTree>
    <p:extLst>
      <p:ext uri="{BB962C8B-B14F-4D97-AF65-F5344CB8AC3E}">
        <p14:creationId xmlns:p14="http://schemas.microsoft.com/office/powerpoint/2010/main" val="3888546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9663E4B4-5067-4658-9419-369740CF08D3}"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71D5A7D-AF29-480C-933A-E1055044C332}" type="slidenum">
              <a:rPr lang="zh-CN" altLang="en-US"/>
              <a:pPr>
                <a:defRPr/>
              </a:pPr>
              <a:t>‹#›</a:t>
            </a:fld>
            <a:endParaRPr lang="zh-CN" altLang="en-US"/>
          </a:p>
        </p:txBody>
      </p:sp>
    </p:spTree>
    <p:extLst>
      <p:ext uri="{BB962C8B-B14F-4D97-AF65-F5344CB8AC3E}">
        <p14:creationId xmlns:p14="http://schemas.microsoft.com/office/powerpoint/2010/main" val="3031829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31C778B4-4EFE-4A6F-AAE2-9BFB909778BF}" type="datetimeFigureOut">
              <a:rPr lang="zh-CN" altLang="en-US"/>
              <a:pPr>
                <a:defRPr/>
              </a:pPr>
              <a:t>2018/11/21</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62885D-DC3C-4DB9-A014-6FFADFB799F9}" type="slidenum">
              <a:rPr lang="zh-CN" altLang="en-US"/>
              <a:pPr>
                <a:defRPr/>
              </a:pPr>
              <a:t>‹#›</a:t>
            </a:fld>
            <a:endParaRPr lang="zh-CN" altLang="en-US"/>
          </a:p>
        </p:txBody>
      </p:sp>
    </p:spTree>
    <p:extLst>
      <p:ext uri="{BB962C8B-B14F-4D97-AF65-F5344CB8AC3E}">
        <p14:creationId xmlns:p14="http://schemas.microsoft.com/office/powerpoint/2010/main" val="455558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11CC3A61-9BE5-45ED-9650-A68C48A705B8}" type="datetimeFigureOut">
              <a:rPr lang="zh-CN" altLang="en-US"/>
              <a:pPr>
                <a:defRPr/>
              </a:pPr>
              <a:t>2018/11/21</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04ACDBCB-737B-42FD-B474-B5F1FB36E942}" type="slidenum">
              <a:rPr lang="zh-CN" altLang="en-US"/>
              <a:pPr>
                <a:defRPr/>
              </a:pPr>
              <a:t>‹#›</a:t>
            </a:fld>
            <a:endParaRPr lang="zh-CN" altLang="en-US"/>
          </a:p>
        </p:txBody>
      </p:sp>
    </p:spTree>
    <p:extLst>
      <p:ext uri="{BB962C8B-B14F-4D97-AF65-F5344CB8AC3E}">
        <p14:creationId xmlns:p14="http://schemas.microsoft.com/office/powerpoint/2010/main" val="934521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39B9C7FC-4410-47C6-A080-7E6F3DA065CF}" type="datetimeFigureOut">
              <a:rPr lang="zh-CN" altLang="en-US"/>
              <a:pPr>
                <a:defRPr/>
              </a:pPr>
              <a:t>2018/11/21</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6867F7B5-DA53-4ED8-87F6-BF335D52149B}" type="slidenum">
              <a:rPr lang="zh-CN" altLang="en-US"/>
              <a:pPr>
                <a:defRPr/>
              </a:pPr>
              <a:t>‹#›</a:t>
            </a:fld>
            <a:endParaRPr lang="zh-CN" altLang="en-US"/>
          </a:p>
        </p:txBody>
      </p:sp>
    </p:spTree>
    <p:extLst>
      <p:ext uri="{BB962C8B-B14F-4D97-AF65-F5344CB8AC3E}">
        <p14:creationId xmlns:p14="http://schemas.microsoft.com/office/powerpoint/2010/main" val="165981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8424CF30-04C5-4CE6-8B4B-B74579010BE0}"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214F94F-73C1-4C85-8DAE-4367A5426AC9}" type="slidenum">
              <a:rPr lang="zh-CN" altLang="en-US"/>
              <a:pPr>
                <a:defRPr/>
              </a:pPr>
              <a:t>‹#›</a:t>
            </a:fld>
            <a:endParaRPr lang="zh-CN" altLang="en-US"/>
          </a:p>
        </p:txBody>
      </p:sp>
    </p:spTree>
    <p:extLst>
      <p:ext uri="{BB962C8B-B14F-4D97-AF65-F5344CB8AC3E}">
        <p14:creationId xmlns:p14="http://schemas.microsoft.com/office/powerpoint/2010/main" val="3685658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8BE9431A-3B71-47B4-81AF-8674579AA652}" type="datetimeFigureOut">
              <a:rPr lang="zh-CN" altLang="en-US"/>
              <a:pPr>
                <a:defRPr/>
              </a:pPr>
              <a:t>2018/11/21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9678183-695E-459D-B00C-AAEE3E8C9AE2}" type="slidenum">
              <a:rPr lang="zh-CN" altLang="en-US"/>
              <a:pPr>
                <a:defRPr/>
              </a:pPr>
              <a:t>‹#›</a:t>
            </a:fld>
            <a:endParaRPr lang="zh-CN" altLang="en-US"/>
          </a:p>
        </p:txBody>
      </p:sp>
    </p:spTree>
    <p:extLst>
      <p:ext uri="{BB962C8B-B14F-4D97-AF65-F5344CB8AC3E}">
        <p14:creationId xmlns:p14="http://schemas.microsoft.com/office/powerpoint/2010/main" val="222824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30BB66E-A16E-4219-A55D-A52FE9FF71B9}"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50E95A0-4C3F-451F-BDCC-8736F15148DB}" type="slidenum">
              <a:rPr lang="zh-CN" altLang="en-US"/>
              <a:pPr>
                <a:defRPr/>
              </a:pPr>
              <a:t>‹#›</a:t>
            </a:fld>
            <a:endParaRPr lang="zh-CN" altLang="en-US"/>
          </a:p>
        </p:txBody>
      </p:sp>
    </p:spTree>
    <p:extLst>
      <p:ext uri="{BB962C8B-B14F-4D97-AF65-F5344CB8AC3E}">
        <p14:creationId xmlns:p14="http://schemas.microsoft.com/office/powerpoint/2010/main" val="2357626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B185AFE-4B07-447C-82CC-F484FAD3D266}" type="datetimeFigureOut">
              <a:rPr lang="zh-CN" altLang="en-US"/>
              <a:pPr>
                <a:defRPr/>
              </a:pPr>
              <a:t>2018/11/21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8C3CC34-3E7B-4E6A-A77B-C09798FA7379}" type="slidenum">
              <a:rPr lang="zh-CN" altLang="en-US"/>
              <a:pPr>
                <a:defRPr/>
              </a:pPr>
              <a:t>‹#›</a:t>
            </a:fld>
            <a:endParaRPr lang="zh-CN" altLang="en-US"/>
          </a:p>
        </p:txBody>
      </p:sp>
    </p:spTree>
    <p:extLst>
      <p:ext uri="{BB962C8B-B14F-4D97-AF65-F5344CB8AC3E}">
        <p14:creationId xmlns:p14="http://schemas.microsoft.com/office/powerpoint/2010/main" val="43821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日期占位符 4"/>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44E0EC44-1793-4056-B924-C9AFF46D2DDB}" type="datetimeFigureOut">
              <a:rPr lang="zh-CN" altLang="en-US"/>
              <a:pPr>
                <a:defRPr/>
              </a:pPr>
              <a:t>2018/11/21</a:t>
            </a:fld>
            <a:endParaRPr lang="zh-CN" altLang="en-US"/>
          </a:p>
        </p:txBody>
      </p:sp>
      <p:sp>
        <p:nvSpPr>
          <p:cNvPr id="11268" name="页脚占位符 5"/>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1269" name="灯片编号占位符 6"/>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504AB96-C868-4A71-B118-1A3F1894D4A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日期占位符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6512428-E4CE-47F6-A872-FC8BF9F31D4D}" type="datetimeFigureOut">
              <a:rPr lang="zh-CN" altLang="en-US"/>
              <a:pPr>
                <a:defRPr/>
              </a:pPr>
              <a:t>2018/11/21</a:t>
            </a:fld>
            <a:endParaRPr lang="zh-CN" altLang="en-US"/>
          </a:p>
        </p:txBody>
      </p:sp>
      <p:sp>
        <p:nvSpPr>
          <p:cNvPr id="12292"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2293"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1AF2E977-ED0A-4841-AF4C-FB22518DDC6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日期占位符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BF18F249-C29C-44EF-B1D4-76B316809235}" type="datetimeFigureOut">
              <a:rPr lang="zh-CN" altLang="en-US"/>
              <a:pPr>
                <a:defRPr/>
              </a:pPr>
              <a:t>2018/11/21</a:t>
            </a:fld>
            <a:endParaRPr lang="zh-CN" altLang="en-US"/>
          </a:p>
        </p:txBody>
      </p:sp>
      <p:sp>
        <p:nvSpPr>
          <p:cNvPr id="13316"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3317"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0419C71-DEA6-4F28-B419-97AA883E15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433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3888" y="836613"/>
            <a:ext cx="49149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userDrawn="1"/>
        </p:nvSpPr>
        <p:spPr bwMode="auto">
          <a:xfrm>
            <a:off x="0" y="0"/>
            <a:ext cx="12192000" cy="68580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smtClean="0">
              <a:solidFill>
                <a:srgbClr val="FFFFFF"/>
              </a:solidFill>
            </a:endParaRPr>
          </a:p>
        </p:txBody>
      </p:sp>
      <p:sp>
        <p:nvSpPr>
          <p:cNvPr id="14340" name="矩形 2"/>
          <p:cNvSpPr>
            <a:spLocks/>
          </p:cNvSpPr>
          <p:nvPr userDrawn="1"/>
        </p:nvSpPr>
        <p:spPr bwMode="auto">
          <a:xfrm>
            <a:off x="0" y="5391150"/>
            <a:ext cx="12196763" cy="1325563"/>
          </a:xfrm>
          <a:custGeom>
            <a:avLst/>
            <a:gdLst>
              <a:gd name="T0" fmla="*/ 0 w 9144000"/>
              <a:gd name="T1" fmla="*/ 0 h 986547"/>
              <a:gd name="T2" fmla="*/ 12183923 w 9144000"/>
              <a:gd name="T3" fmla="*/ 90530 h 986547"/>
              <a:gd name="T4" fmla="*/ 12196763 w 9144000"/>
              <a:gd name="T5" fmla="*/ 1230190 h 986547"/>
              <a:gd name="T6" fmla="*/ 0 w 9144000"/>
              <a:gd name="T7" fmla="*/ 1230190 h 986547"/>
              <a:gd name="T8" fmla="*/ 0 w 9144000"/>
              <a:gd name="T9" fmla="*/ 0 h 986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86547">
                <a:moveTo>
                  <a:pt x="0" y="0"/>
                </a:moveTo>
                <a:cubicBezTo>
                  <a:pt x="2258729" y="1963553"/>
                  <a:pt x="5821913" y="455460"/>
                  <a:pt x="9134374" y="67377"/>
                </a:cubicBezTo>
                <a:lnTo>
                  <a:pt x="9144000" y="915566"/>
                </a:lnTo>
                <a:lnTo>
                  <a:pt x="0" y="915566"/>
                </a:lnTo>
                <a:lnTo>
                  <a:pt x="0" y="0"/>
                </a:lnTo>
                <a:close/>
              </a:path>
            </a:pathLst>
          </a:custGeom>
          <a:gradFill rotWithShape="1">
            <a:gsLst>
              <a:gs pos="0">
                <a:srgbClr val="D1D100"/>
              </a:gs>
              <a:gs pos="1942">
                <a:srgbClr val="D1D100"/>
              </a:gs>
              <a:gs pos="60001">
                <a:srgbClr val="FFC000"/>
              </a:gs>
              <a:gs pos="100000">
                <a:srgbClr val="FFF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1" name="矩形 2"/>
          <p:cNvSpPr>
            <a:spLocks/>
          </p:cNvSpPr>
          <p:nvPr userDrawn="1"/>
        </p:nvSpPr>
        <p:spPr bwMode="auto">
          <a:xfrm>
            <a:off x="4763" y="5530850"/>
            <a:ext cx="12195175" cy="1227138"/>
          </a:xfrm>
          <a:custGeom>
            <a:avLst/>
            <a:gdLst>
              <a:gd name="T0" fmla="*/ 0 w 9144000"/>
              <a:gd name="T1" fmla="*/ 0 h 915566"/>
              <a:gd name="T2" fmla="*/ 12182337 w 9144000"/>
              <a:gd name="T3" fmla="*/ 90306 h 915566"/>
              <a:gd name="T4" fmla="*/ 12195175 w 9144000"/>
              <a:gd name="T5" fmla="*/ 1227138 h 915566"/>
              <a:gd name="T6" fmla="*/ 0 w 9144000"/>
              <a:gd name="T7" fmla="*/ 1227138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123974" y="1876926"/>
                  <a:pt x="6105625" y="125128"/>
                  <a:pt x="9134374" y="67377"/>
                </a:cubicBezTo>
                <a:lnTo>
                  <a:pt x="9144000" y="915566"/>
                </a:lnTo>
                <a:lnTo>
                  <a:pt x="0" y="915566"/>
                </a:lnTo>
                <a:lnTo>
                  <a:pt x="0" y="0"/>
                </a:lnTo>
                <a:close/>
              </a:path>
            </a:pathLst>
          </a:custGeom>
          <a:gradFill rotWithShape="1">
            <a:gsLst>
              <a:gs pos="0">
                <a:srgbClr val="F6F9FC"/>
              </a:gs>
              <a:gs pos="61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2"/>
          <p:cNvSpPr>
            <a:spLocks/>
          </p:cNvSpPr>
          <p:nvPr userDrawn="1"/>
        </p:nvSpPr>
        <p:spPr bwMode="auto">
          <a:xfrm>
            <a:off x="0" y="5630863"/>
            <a:ext cx="12196763" cy="1227137"/>
          </a:xfrm>
          <a:custGeom>
            <a:avLst/>
            <a:gdLst>
              <a:gd name="T0" fmla="*/ 0 w 9144000"/>
              <a:gd name="T1" fmla="*/ 0 h 915566"/>
              <a:gd name="T2" fmla="*/ 12183923 w 9144000"/>
              <a:gd name="T3" fmla="*/ 90306 h 915566"/>
              <a:gd name="T4" fmla="*/ 12196763 w 9144000"/>
              <a:gd name="T5" fmla="*/ 1227137 h 915566"/>
              <a:gd name="T6" fmla="*/ 0 w 9144000"/>
              <a:gd name="T7" fmla="*/ 1227137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105625" y="125128"/>
                  <a:pt x="9134374" y="67377"/>
                </a:cubicBezTo>
                <a:lnTo>
                  <a:pt x="9144000" y="915566"/>
                </a:lnTo>
                <a:lnTo>
                  <a:pt x="0" y="915566"/>
                </a:lnTo>
                <a:lnTo>
                  <a:pt x="0" y="0"/>
                </a:lnTo>
                <a:close/>
              </a:path>
            </a:pathLst>
          </a:custGeom>
          <a:gradFill rotWithShape="1">
            <a:gsLst>
              <a:gs pos="0">
                <a:srgbClr val="F6F9FC"/>
              </a:gs>
              <a:gs pos="48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3" name="矩形 2"/>
          <p:cNvSpPr>
            <a:spLocks/>
          </p:cNvSpPr>
          <p:nvPr userDrawn="1"/>
        </p:nvSpPr>
        <p:spPr bwMode="auto">
          <a:xfrm>
            <a:off x="0" y="5729288"/>
            <a:ext cx="12196763" cy="1230312"/>
          </a:xfrm>
          <a:custGeom>
            <a:avLst/>
            <a:gdLst>
              <a:gd name="T0" fmla="*/ 0 w 9144000"/>
              <a:gd name="T1" fmla="*/ 0 h 915566"/>
              <a:gd name="T2" fmla="*/ 12196763 w 9144000"/>
              <a:gd name="T3" fmla="*/ 0 h 915566"/>
              <a:gd name="T4" fmla="*/ 12196763 w 9144000"/>
              <a:gd name="T5" fmla="*/ 1230312 h 915566"/>
              <a:gd name="T6" fmla="*/ 0 w 9144000"/>
              <a:gd name="T7" fmla="*/ 1230312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096000" y="0"/>
                  <a:pt x="9144000" y="0"/>
                </a:cubicBezTo>
                <a:lnTo>
                  <a:pt x="9144000" y="915566"/>
                </a:lnTo>
                <a:lnTo>
                  <a:pt x="0" y="915566"/>
                </a:lnTo>
                <a:lnTo>
                  <a:pt x="0" y="0"/>
                </a:lnTo>
                <a:close/>
              </a:path>
            </a:pathLst>
          </a:custGeom>
          <a:solidFill>
            <a:srgbClr val="008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4" name="矩形 2"/>
          <p:cNvSpPr>
            <a:spLocks/>
          </p:cNvSpPr>
          <p:nvPr userDrawn="1"/>
        </p:nvSpPr>
        <p:spPr bwMode="auto">
          <a:xfrm>
            <a:off x="-3175" y="6502400"/>
            <a:ext cx="12195175" cy="461963"/>
          </a:xfrm>
          <a:custGeom>
            <a:avLst/>
            <a:gdLst>
              <a:gd name="T0" fmla="*/ 0 w 9144000"/>
              <a:gd name="T1" fmla="*/ 786 h 917126"/>
              <a:gd name="T2" fmla="*/ 12195175 w 9144000"/>
              <a:gd name="T3" fmla="*/ 786 h 917126"/>
              <a:gd name="T4" fmla="*/ 12195175 w 9144000"/>
              <a:gd name="T5" fmla="*/ 461963 h 917126"/>
              <a:gd name="T6" fmla="*/ 0 w 9144000"/>
              <a:gd name="T7" fmla="*/ 461963 h 917126"/>
              <a:gd name="T8" fmla="*/ 0 w 9144000"/>
              <a:gd name="T9" fmla="*/ 786 h 917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7126">
                <a:moveTo>
                  <a:pt x="0" y="1560"/>
                </a:moveTo>
                <a:cubicBezTo>
                  <a:pt x="2198901" y="1799219"/>
                  <a:pt x="6113930" y="-61193"/>
                  <a:pt x="9144000" y="1560"/>
                </a:cubicBezTo>
                <a:lnTo>
                  <a:pt x="9144000" y="917126"/>
                </a:lnTo>
                <a:lnTo>
                  <a:pt x="0" y="917126"/>
                </a:lnTo>
                <a:lnTo>
                  <a:pt x="0" y="1560"/>
                </a:lnTo>
                <a:close/>
              </a:path>
            </a:pathLst>
          </a:custGeom>
          <a:solidFill>
            <a:schemeClr val="bg1">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14345" name="图片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663" y="6024563"/>
            <a:ext cx="2298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43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4348" name="日期占位符 1"/>
          <p:cNvSpPr>
            <a:spLocks noGrp="1" noChangeArrowheads="1"/>
          </p:cNvSpPr>
          <p:nvPr>
            <p:ph type="dt" sz="half" idx="2"/>
          </p:nvPr>
        </p:nvSpPr>
        <p:spPr bwMode="auto">
          <a:xfrm>
            <a:off x="609600" y="6559550"/>
            <a:ext cx="2813050" cy="163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600">
                <a:solidFill>
                  <a:srgbClr val="898989"/>
                </a:solidFill>
              </a:defRPr>
            </a:lvl1pPr>
          </a:lstStyle>
          <a:p>
            <a:pPr>
              <a:defRPr/>
            </a:pPr>
            <a:fld id="{72E05A91-C68B-45C0-AA25-925369E00E23}" type="datetimeFigureOut">
              <a:rPr lang="zh-CN" altLang="en-US"/>
              <a:pPr>
                <a:defRPr/>
              </a:pPr>
              <a:t>2018/11/21</a:t>
            </a:fld>
            <a:endParaRPr lang="zh-CN" altLang="en-US"/>
          </a:p>
        </p:txBody>
      </p:sp>
      <p:sp>
        <p:nvSpPr>
          <p:cNvPr id="14349" name="页脚占位符 2"/>
          <p:cNvSpPr>
            <a:spLocks noGrp="1" noChangeArrowheads="1"/>
          </p:cNvSpPr>
          <p:nvPr>
            <p:ph type="ftr" sz="quarter" idx="3"/>
          </p:nvPr>
        </p:nvSpPr>
        <p:spPr bwMode="auto">
          <a:xfrm>
            <a:off x="4165600" y="6559550"/>
            <a:ext cx="3816350" cy="163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600">
                <a:solidFill>
                  <a:srgbClr val="898989"/>
                </a:solidFill>
              </a:defRPr>
            </a:lvl1pPr>
          </a:lstStyle>
          <a:p>
            <a:pPr>
              <a:defRPr/>
            </a:pPr>
            <a:endParaRPr lang="zh-CN" altLang="en-US"/>
          </a:p>
        </p:txBody>
      </p:sp>
      <p:sp>
        <p:nvSpPr>
          <p:cNvPr id="14350" name="灯片编号占位符 3"/>
          <p:cNvSpPr>
            <a:spLocks noGrp="1" noChangeArrowheads="1"/>
          </p:cNvSpPr>
          <p:nvPr>
            <p:ph type="sldNum" sz="quarter" idx="4"/>
          </p:nvPr>
        </p:nvSpPr>
        <p:spPr bwMode="auto">
          <a:xfrm>
            <a:off x="8737600" y="6559550"/>
            <a:ext cx="2813050" cy="163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600">
                <a:solidFill>
                  <a:srgbClr val="898989"/>
                </a:solidFill>
              </a:defRPr>
            </a:lvl1pPr>
          </a:lstStyle>
          <a:p>
            <a:pPr>
              <a:defRPr/>
            </a:pPr>
            <a:fld id="{7D178C6E-C83D-484A-9357-F4ECC6252A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1216025" rtl="0" eaLnBrk="0" fontAlgn="base" hangingPunct="0">
        <a:spcBef>
          <a:spcPct val="0"/>
        </a:spcBef>
        <a:spcAft>
          <a:spcPct val="0"/>
        </a:spcAft>
        <a:defRPr sz="5800">
          <a:solidFill>
            <a:schemeClr val="tx1"/>
          </a:solidFill>
          <a:latin typeface="+mj-lt"/>
          <a:ea typeface="+mj-ea"/>
          <a:cs typeface="+mj-cs"/>
        </a:defRPr>
      </a:lvl1pPr>
      <a:lvl2pPr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2pPr>
      <a:lvl3pPr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3pPr>
      <a:lvl4pPr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4pPr>
      <a:lvl5pPr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5pPr>
      <a:lvl6pPr marL="457200"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6pPr>
      <a:lvl7pPr marL="914400"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7pPr>
      <a:lvl8pPr marL="1371600"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8pPr>
      <a:lvl9pPr marL="1828800" algn="ctr" defTabSz="1216025" rtl="0" eaLnBrk="0" fontAlgn="base" hangingPunct="0">
        <a:spcBef>
          <a:spcPct val="0"/>
        </a:spcBef>
        <a:spcAft>
          <a:spcPct val="0"/>
        </a:spcAft>
        <a:defRPr sz="5800">
          <a:solidFill>
            <a:schemeClr val="tx1"/>
          </a:solidFill>
          <a:latin typeface="Calibri" pitchFamily="34" charset="0"/>
          <a:ea typeface="宋体" pitchFamily="2" charset="-122"/>
        </a:defRPr>
      </a:lvl9pPr>
    </p:titleStyle>
    <p:bodyStyle>
      <a:lvl1pPr marL="454025" indent="-454025" algn="l" defTabSz="1216025"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defRPr>
      </a:lvl2pPr>
      <a:lvl3pPr marL="1520825" indent="-301625" algn="l" defTabSz="1216025"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defRPr>
      </a:lvl3pPr>
      <a:lvl4pPr marL="2130425" indent="-301625" algn="l" defTabSz="1216025"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defRPr>
      </a:lvl4pPr>
      <a:lvl5pPr marL="2740025" indent="-301625" algn="l" defTabSz="1216025"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defRPr>
      </a:lvl5pPr>
      <a:lvl6pPr marL="3197225" indent="-301625" algn="l" defTabSz="1216025" rtl="0" eaLnBrk="0" fontAlgn="base" hangingPunct="0">
        <a:spcBef>
          <a:spcPct val="20000"/>
        </a:spcBef>
        <a:spcAft>
          <a:spcPct val="0"/>
        </a:spcAft>
        <a:buFont typeface="Arial" pitchFamily="34" charset="0"/>
        <a:buChar char="»"/>
        <a:defRPr sz="2600">
          <a:solidFill>
            <a:schemeClr val="tx1"/>
          </a:solidFill>
          <a:latin typeface="+mn-lt"/>
          <a:ea typeface="+mn-ea"/>
        </a:defRPr>
      </a:lvl6pPr>
      <a:lvl7pPr marL="3654425" indent="-301625" algn="l" defTabSz="1216025" rtl="0" eaLnBrk="0" fontAlgn="base" hangingPunct="0">
        <a:spcBef>
          <a:spcPct val="20000"/>
        </a:spcBef>
        <a:spcAft>
          <a:spcPct val="0"/>
        </a:spcAft>
        <a:buFont typeface="Arial" pitchFamily="34" charset="0"/>
        <a:buChar char="»"/>
        <a:defRPr sz="2600">
          <a:solidFill>
            <a:schemeClr val="tx1"/>
          </a:solidFill>
          <a:latin typeface="+mn-lt"/>
          <a:ea typeface="+mn-ea"/>
        </a:defRPr>
      </a:lvl7pPr>
      <a:lvl8pPr marL="4111625" indent="-301625" algn="l" defTabSz="1216025" rtl="0" eaLnBrk="0" fontAlgn="base" hangingPunct="0">
        <a:spcBef>
          <a:spcPct val="20000"/>
        </a:spcBef>
        <a:spcAft>
          <a:spcPct val="0"/>
        </a:spcAft>
        <a:buFont typeface="Arial" pitchFamily="34" charset="0"/>
        <a:buChar char="»"/>
        <a:defRPr sz="2600">
          <a:solidFill>
            <a:schemeClr val="tx1"/>
          </a:solidFill>
          <a:latin typeface="+mn-lt"/>
          <a:ea typeface="+mn-ea"/>
        </a:defRPr>
      </a:lvl8pPr>
      <a:lvl9pPr marL="4568825" indent="-301625" algn="l" defTabSz="1216025" rtl="0" eaLnBrk="0" fontAlgn="base" hangingPunct="0">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536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5364"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8EC068EC-895C-4883-AB3D-CEA530A9DAB5}" type="datetimeFigureOut">
              <a:rPr lang="zh-CN" altLang="en-US"/>
              <a:pPr>
                <a:defRPr/>
              </a:pPr>
              <a:t>2018/11/21</a:t>
            </a:fld>
            <a:endParaRPr lang="zh-CN" altLang="en-US"/>
          </a:p>
        </p:txBody>
      </p:sp>
      <p:sp>
        <p:nvSpPr>
          <p:cNvPr id="15365"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044A8465-0DD1-4E29-9209-2EF202A01FD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638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6388"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ABC03B0-3AC1-4762-929A-48650B38CE93}" type="datetimeFigureOut">
              <a:rPr lang="zh-CN" altLang="en-US"/>
              <a:pPr>
                <a:defRPr/>
              </a:pPr>
              <a:t>2018/11/21</a:t>
            </a:fld>
            <a:endParaRPr lang="zh-CN" altLang="en-US"/>
          </a:p>
        </p:txBody>
      </p:sp>
      <p:sp>
        <p:nvSpPr>
          <p:cNvPr id="16389"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A2BF466-4A74-4026-8FA4-456351C6C3F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741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7412"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059CF782-F7B6-4140-8E88-133125B8E249}" type="datetimeFigureOut">
              <a:rPr lang="zh-CN" altLang="en-US"/>
              <a:pPr>
                <a:defRPr/>
              </a:pPr>
              <a:t>2018/11/21</a:t>
            </a:fld>
            <a:endParaRPr lang="zh-CN" altLang="en-US"/>
          </a:p>
        </p:txBody>
      </p:sp>
      <p:sp>
        <p:nvSpPr>
          <p:cNvPr id="17413"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7414"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3E8E164-3301-436E-B0E9-DE2EB25AB25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843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8436"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9A93424-C2A8-4F76-AC5B-420B5618BE64}" type="datetimeFigureOut">
              <a:rPr lang="zh-CN" altLang="en-US"/>
              <a:pPr>
                <a:defRPr/>
              </a:pPr>
              <a:t>2018/11/21</a:t>
            </a:fld>
            <a:endParaRPr lang="zh-CN" altLang="en-US"/>
          </a:p>
        </p:txBody>
      </p:sp>
      <p:sp>
        <p:nvSpPr>
          <p:cNvPr id="18437"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8438"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9432ACF-8CAA-4B71-B7EF-A0CF7D708FC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945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9460"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2A8604E3-8403-4172-A1CF-32F38645D2A2}" type="datetimeFigureOut">
              <a:rPr lang="zh-CN" altLang="en-US"/>
              <a:pPr>
                <a:defRPr/>
              </a:pPr>
              <a:t>2018/11/21</a:t>
            </a:fld>
            <a:endParaRPr lang="zh-CN" altLang="en-US"/>
          </a:p>
        </p:txBody>
      </p:sp>
      <p:sp>
        <p:nvSpPr>
          <p:cNvPr id="19461"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3FAAF1E0-44E0-494A-B78B-05965CBA29B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48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484"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537FAC89-F5D4-4262-9719-21AE7A6E07EC}" type="datetimeFigureOut">
              <a:rPr lang="zh-CN" altLang="en-US"/>
              <a:pPr>
                <a:defRPr/>
              </a:pPr>
              <a:t>2018/11/21</a:t>
            </a:fld>
            <a:endParaRPr lang="zh-CN" altLang="en-US"/>
          </a:p>
        </p:txBody>
      </p:sp>
      <p:sp>
        <p:nvSpPr>
          <p:cNvPr id="20485"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1962C768-5B51-43C6-8077-B3D537767AB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898989"/>
                </a:solidFill>
              </a:defRPr>
            </a:lvl1pPr>
          </a:lstStyle>
          <a:p>
            <a:pPr>
              <a:defRPr/>
            </a:pPr>
            <a:fld id="{72F82063-4481-4DAE-B355-6A31AE117C03}" type="datetimeFigureOut">
              <a:rPr lang="zh-CN" altLang="en-US"/>
              <a:pPr>
                <a:defRPr/>
              </a:pPr>
              <a:t>2018/11/21</a:t>
            </a:fld>
            <a:endParaRPr lang="zh-CN" altLang="en-US"/>
          </a:p>
        </p:txBody>
      </p:sp>
      <p:sp>
        <p:nvSpPr>
          <p:cNvPr id="3077"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pPr>
              <a:defRPr/>
            </a:pPr>
            <a:fld id="{6B158591-70AC-4DCC-A80E-E254967F931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253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2532"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360A45A-3825-436E-9718-373E79987D93}" type="datetimeFigureOut">
              <a:rPr lang="zh-CN" altLang="en-US"/>
              <a:pPr>
                <a:defRPr/>
              </a:pPr>
              <a:t>2018/11/21</a:t>
            </a:fld>
            <a:endParaRPr lang="zh-CN" altLang="en-US"/>
          </a:p>
        </p:txBody>
      </p:sp>
      <p:sp>
        <p:nvSpPr>
          <p:cNvPr id="22533"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2534"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70BB98B3-A13E-4500-A3C3-5C9DF8538DA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355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3556"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8F4AB1BF-37AC-40F2-9024-D31A370DC7E4}" type="datetimeFigureOut">
              <a:rPr lang="zh-CN" altLang="en-US"/>
              <a:pPr>
                <a:defRPr/>
              </a:pPr>
              <a:t>2018/11/21</a:t>
            </a:fld>
            <a:endParaRPr lang="zh-CN" altLang="en-US"/>
          </a:p>
        </p:txBody>
      </p:sp>
      <p:sp>
        <p:nvSpPr>
          <p:cNvPr id="23557"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FDB81A64-AEA4-4FF1-91F6-83F360AB77A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457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4580"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8B97D2A0-E977-409F-99B2-71FA780DC582}" type="datetimeFigureOut">
              <a:rPr lang="zh-CN" altLang="en-US"/>
              <a:pPr>
                <a:defRPr/>
              </a:pPr>
              <a:t>2018/11/21</a:t>
            </a:fld>
            <a:endParaRPr lang="zh-CN" altLang="en-US"/>
          </a:p>
        </p:txBody>
      </p:sp>
      <p:sp>
        <p:nvSpPr>
          <p:cNvPr id="24581"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4582"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60B357FA-54DC-4A89-95D5-3E326B1C70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560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5604" name="Date Placeholder 3"/>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399B0538-EF0C-42DD-B865-B000E4223876}" type="datetimeFigureOut">
              <a:rPr lang="zh-CN" altLang="en-US"/>
              <a:pPr>
                <a:defRPr/>
              </a:pPr>
              <a:t>2018/11/21</a:t>
            </a:fld>
            <a:endParaRPr lang="zh-CN" altLang="en-US"/>
          </a:p>
        </p:txBody>
      </p:sp>
      <p:sp>
        <p:nvSpPr>
          <p:cNvPr id="25605"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5606"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E5A1BC8C-6CEF-440F-AA35-B5DB94EE333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3"/>
          <p:cNvPicPr>
            <a:picLocks noChangeAspect="1" noChangeArrowheads="1"/>
          </p:cNvPicPr>
          <p:nvPr userDrawn="1"/>
        </p:nvPicPr>
        <p:blipFill>
          <a:blip r:embed="rId13">
            <a:extLst>
              <a:ext uri="{28A0092B-C50C-407E-A947-70E740481C1C}">
                <a14:useLocalDpi xmlns:a14="http://schemas.microsoft.com/office/drawing/2010/main" val="0"/>
              </a:ext>
            </a:extLst>
          </a:blip>
          <a:srcRect t="26666" b="36667"/>
          <a:stretch>
            <a:fillRect/>
          </a:stretch>
        </p:blipFill>
        <p:spPr bwMode="auto">
          <a:xfrm>
            <a:off x="1588" y="2171700"/>
            <a:ext cx="12188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t="12222"/>
          <a:stretch>
            <a:fillRect/>
          </a:stretch>
        </p:blipFill>
        <p:spPr bwMode="auto">
          <a:xfrm>
            <a:off x="1588" y="838200"/>
            <a:ext cx="121888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日期占位符 6"/>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65D0C23B-8A91-4EC1-A3F0-27068F07F466}" type="datetimeFigureOut">
              <a:rPr lang="zh-CN" altLang="en-US"/>
              <a:pPr>
                <a:defRPr/>
              </a:pPr>
              <a:t>2018/11/21</a:t>
            </a:fld>
            <a:endParaRPr lang="zh-CN" altLang="en-US"/>
          </a:p>
        </p:txBody>
      </p:sp>
      <p:sp>
        <p:nvSpPr>
          <p:cNvPr id="7172" name="页脚占位符 7"/>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7173" name="灯片编号占位符 8"/>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DB57799C-93CD-4B42-8CA6-AEEF15BB38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日期占位符 2"/>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65C3CC0-842B-4724-8F52-8E82D70B8413}" type="datetimeFigureOut">
              <a:rPr lang="zh-CN" altLang="en-US"/>
              <a:pPr>
                <a:defRPr/>
              </a:pPr>
              <a:t>2018/11/21</a:t>
            </a:fld>
            <a:endParaRPr lang="zh-CN" altLang="en-US"/>
          </a:p>
        </p:txBody>
      </p:sp>
      <p:sp>
        <p:nvSpPr>
          <p:cNvPr id="8196" name="页脚占位符 3"/>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8197" name="灯片编号占位符 4"/>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4D765E2E-2ED1-478D-9659-4A7C8DEC8B1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日期占位符 1"/>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B58DA2A-F92C-44D6-8234-AD0637F95F51}" type="datetimeFigureOut">
              <a:rPr lang="zh-CN" altLang="en-US"/>
              <a:pPr>
                <a:defRPr/>
              </a:pPr>
              <a:t>2018/11/21</a:t>
            </a:fld>
            <a:endParaRPr lang="zh-CN" altLang="en-US"/>
          </a:p>
        </p:txBody>
      </p:sp>
      <p:sp>
        <p:nvSpPr>
          <p:cNvPr id="9220" name="页脚占位符 2"/>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9221" name="灯片编号占位符 3"/>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C38D791-B82A-4775-BC69-28A067C2C60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日期占位符 4"/>
          <p:cNvSpPr>
            <a:spLocks noGrp="1" noChangeArrowheads="1"/>
          </p:cNvSpPr>
          <p:nvPr>
            <p:ph type="dt" sz="half" idx="2"/>
          </p:nvPr>
        </p:nvSpPr>
        <p:spPr bwMode="auto">
          <a:xfrm>
            <a:off x="8382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4DA38DC8-C656-443F-918C-70974AA201D8}" type="datetimeFigureOut">
              <a:rPr lang="zh-CN" altLang="en-US"/>
              <a:pPr>
                <a:defRPr/>
              </a:pPr>
              <a:t>2018/11/21</a:t>
            </a:fld>
            <a:endParaRPr lang="zh-CN" altLang="en-US"/>
          </a:p>
        </p:txBody>
      </p:sp>
      <p:sp>
        <p:nvSpPr>
          <p:cNvPr id="10244" name="页脚占位符 5"/>
          <p:cNvSpPr>
            <a:spLocks noGrp="1" noChangeArrowheads="1"/>
          </p:cNvSpPr>
          <p:nvPr>
            <p:ph type="ftr" sz="quarter" idx="3"/>
          </p:nvPr>
        </p:nvSpPr>
        <p:spPr bwMode="auto">
          <a:xfrm>
            <a:off x="4038600" y="6356350"/>
            <a:ext cx="41148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0245" name="灯片编号占位符 6"/>
          <p:cNvSpPr>
            <a:spLocks noGrp="1" noChangeArrowheads="1"/>
          </p:cNvSpPr>
          <p:nvPr>
            <p:ph type="sldNum" sz="quarter" idx="4"/>
          </p:nvPr>
        </p:nvSpPr>
        <p:spPr bwMode="auto">
          <a:xfrm>
            <a:off x="8610600" y="6356350"/>
            <a:ext cx="27432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31D8328C-B5E0-47D2-91AA-FCA3ABF118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1.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1.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JP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image" Target="../media/image12.jpg"/><Relationship Id="rId1" Type="http://schemas.openxmlformats.org/officeDocument/2006/relationships/slideLayout" Target="../slideLayouts/slideLayout51.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51.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1.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0"/>
          <p:cNvSpPr txBox="1">
            <a:spLocks noChangeArrowheads="1"/>
          </p:cNvSpPr>
          <p:nvPr/>
        </p:nvSpPr>
        <p:spPr bwMode="auto">
          <a:xfrm>
            <a:off x="1730326" y="3956489"/>
            <a:ext cx="891619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pt-BR" altLang="zh-CN" sz="28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Xiaojie NI, Ziwen PAN, Fanshui DENG, Hao L</a:t>
            </a:r>
            <a:r>
              <a:rPr lang="en-US" altLang="zh-CN" sz="28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IANG</a:t>
            </a:r>
            <a:r>
              <a:rPr lang="pt-BR" altLang="zh-CN" sz="28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Bangjiao YE</a:t>
            </a:r>
            <a:endParaRPr lang="pt-BR" altLang="zh-CN" sz="2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BR" altLang="zh-CN" sz="2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altLang="zh-CN"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State Key Laboratory of Particle Detection and Electronics</a:t>
            </a:r>
          </a:p>
          <a:p>
            <a:pPr algn="ctr"/>
            <a:r>
              <a:rPr lang="en-US" altLang="zh-CN"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University of Science and Technology of China(USTC)</a:t>
            </a:r>
            <a:endParaRPr lang="en-US" altLang="zh-CN"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627" name="文本框 12"/>
          <p:cNvSpPr txBox="1">
            <a:spLocks noChangeArrowheads="1"/>
          </p:cNvSpPr>
          <p:nvPr/>
        </p:nvSpPr>
        <p:spPr bwMode="auto">
          <a:xfrm>
            <a:off x="358697" y="1687237"/>
            <a:ext cx="1147460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5400" b="1" dirty="0" smtClean="0">
                <a:solidFill>
                  <a:schemeClr val="bg1"/>
                </a:solidFill>
                <a:latin typeface="Segoe UI" panose="020B0502040204020203" pitchFamily="34" charset="0"/>
                <a:cs typeface="Segoe UI" panose="020B0502040204020203" pitchFamily="34" charset="0"/>
              </a:rPr>
              <a:t>R&amp;D </a:t>
            </a:r>
            <a:r>
              <a:rPr lang="en-US" altLang="zh-CN" sz="5400" b="1" dirty="0">
                <a:solidFill>
                  <a:schemeClr val="bg1"/>
                </a:solidFill>
                <a:latin typeface="Segoe UI" panose="020B0502040204020203" pitchFamily="34" charset="0"/>
                <a:cs typeface="Segoe UI" panose="020B0502040204020203" pitchFamily="34" charset="0"/>
              </a:rPr>
              <a:t>Progress </a:t>
            </a:r>
            <a:r>
              <a:rPr lang="en-US" altLang="zh-CN" sz="5400" b="1" dirty="0" smtClean="0">
                <a:solidFill>
                  <a:schemeClr val="bg1"/>
                </a:solidFill>
                <a:latin typeface="Segoe UI" panose="020B0502040204020203" pitchFamily="34" charset="0"/>
                <a:cs typeface="Segoe UI" panose="020B0502040204020203" pitchFamily="34" charset="0"/>
              </a:rPr>
              <a:t>and Prototyping of </a:t>
            </a:r>
            <a:r>
              <a:rPr lang="en-US" altLang="zh-CN" sz="5400" b="1" dirty="0" err="1">
                <a:solidFill>
                  <a:schemeClr val="bg1"/>
                </a:solidFill>
                <a:latin typeface="Segoe UI" panose="020B0502040204020203" pitchFamily="34" charset="0"/>
                <a:cs typeface="Segoe UI" panose="020B0502040204020203" pitchFamily="34" charset="0"/>
              </a:rPr>
              <a:t>μ</a:t>
            </a:r>
            <a:r>
              <a:rPr lang="en-US" altLang="zh-CN" sz="5400" b="1" dirty="0" err="1" smtClean="0">
                <a:solidFill>
                  <a:schemeClr val="bg1"/>
                </a:solidFill>
                <a:latin typeface="Segoe UI" panose="020B0502040204020203" pitchFamily="34" charset="0"/>
                <a:cs typeface="Segoe UI" panose="020B0502040204020203" pitchFamily="34" charset="0"/>
              </a:rPr>
              <a:t>SR</a:t>
            </a:r>
            <a:r>
              <a:rPr lang="en-US" altLang="zh-CN" sz="5400" b="1" dirty="0" smtClean="0">
                <a:solidFill>
                  <a:schemeClr val="bg1"/>
                </a:solidFill>
                <a:latin typeface="Segoe UI" panose="020B0502040204020203" pitchFamily="34" charset="0"/>
                <a:cs typeface="Segoe UI" panose="020B0502040204020203" pitchFamily="34" charset="0"/>
              </a:rPr>
              <a:t> Spectrometer</a:t>
            </a:r>
            <a:endParaRPr lang="en-US" altLang="zh-CN" sz="5400" b="1" dirty="0">
              <a:solidFill>
                <a:schemeClr val="bg1"/>
              </a:solidFill>
              <a:latin typeface="Segoe UI" panose="020B0502040204020203" pitchFamily="34" charset="0"/>
              <a:cs typeface="Segoe UI" panose="020B0502040204020203" pitchFamily="34" charset="0"/>
            </a:endParaRPr>
          </a:p>
        </p:txBody>
      </p:sp>
      <p:sp>
        <p:nvSpPr>
          <p:cNvPr id="4" name="PA_矩形 29"/>
          <p:cNvSpPr/>
          <p:nvPr>
            <p:custDataLst>
              <p:tags r:id="rId1"/>
            </p:custDataLst>
          </p:nvPr>
        </p:nvSpPr>
        <p:spPr>
          <a:xfrm>
            <a:off x="4267996" y="755617"/>
            <a:ext cx="3840850" cy="523220"/>
          </a:xfrm>
          <a:prstGeom prst="rect">
            <a:avLst/>
          </a:prstGeom>
          <a:ln>
            <a:noFill/>
          </a:ln>
        </p:spPr>
        <p:txBody>
          <a:bodyPr wrap="square">
            <a:spAutoFit/>
          </a:bodyPr>
          <a:lstStyle/>
          <a:p>
            <a:pPr algn="ctr"/>
            <a:r>
              <a:rPr lang="en-US" altLang="zh-CN" sz="28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International Review </a:t>
            </a:r>
            <a:r>
              <a:rPr lang="en-US" altLang="zh-CN"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of </a:t>
            </a:r>
            <a:r>
              <a:rPr lang="en-US" altLang="zh-CN" sz="2400" dirty="0" err="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EMuS</a:t>
            </a:r>
            <a:endParaRPr lang="en-US" altLang="zh-CN"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文本框 1"/>
          <p:cNvSpPr txBox="1"/>
          <p:nvPr/>
        </p:nvSpPr>
        <p:spPr>
          <a:xfrm>
            <a:off x="2368296" y="6016752"/>
            <a:ext cx="8092440" cy="461665"/>
          </a:xfrm>
          <a:prstGeom prst="rect">
            <a:avLst/>
          </a:prstGeom>
          <a:noFill/>
        </p:spPr>
        <p:txBody>
          <a:bodyPr wrap="square" rtlCol="0">
            <a:spAutoFit/>
          </a:bodyPr>
          <a:lstStyle/>
          <a:p>
            <a:pPr algn="ctr"/>
            <a:r>
              <a:rPr lang="en-US" altLang="zh-CN"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2018. 11. 21  Dongguan, China Spallation Neutron Source</a:t>
            </a:r>
            <a:endParaRPr lang="en-US" altLang="zh-CN"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Magnetic </a:t>
            </a:r>
            <a:r>
              <a:rPr lang="en-US" altLang="zh-CN" b="1" dirty="0" smtClean="0">
                <a:solidFill>
                  <a:schemeClr val="accent1">
                    <a:lumMod val="75000"/>
                  </a:schemeClr>
                </a:solidFill>
              </a:rPr>
              <a:t>shield test</a:t>
            </a:r>
            <a:endParaRPr lang="en-US" altLang="zh-CN" b="1" dirty="0">
              <a:solidFill>
                <a:schemeClr val="accent1">
                  <a:lumMod val="75000"/>
                </a:schemeClr>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61" y="1227976"/>
            <a:ext cx="5533653" cy="484971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40" y="1360279"/>
            <a:ext cx="5561794" cy="4606799"/>
          </a:xfrm>
          <a:prstGeom prst="rect">
            <a:avLst/>
          </a:prstGeom>
        </p:spPr>
      </p:pic>
      <p:sp>
        <p:nvSpPr>
          <p:cNvPr id="14" name="文本框 13"/>
          <p:cNvSpPr txBox="1"/>
          <p:nvPr/>
        </p:nvSpPr>
        <p:spPr>
          <a:xfrm>
            <a:off x="2258568" y="6334157"/>
            <a:ext cx="7973568" cy="369332"/>
          </a:xfrm>
          <a:prstGeom prst="rect">
            <a:avLst/>
          </a:prstGeom>
          <a:noFill/>
        </p:spPr>
        <p:txBody>
          <a:bodyPr wrap="square" rtlCol="0">
            <a:spAutoFit/>
          </a:bodyPr>
          <a:lstStyle/>
          <a:p>
            <a:r>
              <a:rPr lang="en-US" altLang="zh-CN" dirty="0" smtClean="0"/>
              <a:t>Magnetic field test of R6427 with different fields by </a:t>
            </a:r>
            <a:r>
              <a:rPr lang="en-US" altLang="zh-CN" baseline="30000" dirty="0" smtClean="0"/>
              <a:t>22</a:t>
            </a:r>
            <a:r>
              <a:rPr lang="en-US" altLang="zh-CN" dirty="0" smtClean="0"/>
              <a:t>Na energy spectra</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876" y="1222661"/>
            <a:ext cx="5790872" cy="5111496"/>
          </a:xfrm>
          <a:prstGeom prst="rect">
            <a:avLst/>
          </a:prstGeom>
        </p:spPr>
      </p:pic>
    </p:spTree>
    <p:extLst>
      <p:ext uri="{BB962C8B-B14F-4D97-AF65-F5344CB8AC3E}">
        <p14:creationId xmlns:p14="http://schemas.microsoft.com/office/powerpoint/2010/main" val="2882197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639005" cy="369332"/>
          </a:xfrm>
          <a:prstGeom prst="rect">
            <a:avLst/>
          </a:prstGeom>
          <a:noFill/>
        </p:spPr>
        <p:txBody>
          <a:bodyPr wrap="square" rtlCol="0">
            <a:spAutoFit/>
          </a:bodyPr>
          <a:lstStyle/>
          <a:p>
            <a:r>
              <a:rPr lang="en-US" altLang="zh-CN" b="1" dirty="0" smtClean="0">
                <a:solidFill>
                  <a:schemeClr val="accent1">
                    <a:lumMod val="75000"/>
                  </a:schemeClr>
                </a:solidFill>
              </a:rPr>
              <a:t>Noise </a:t>
            </a:r>
            <a:r>
              <a:rPr lang="en-US" altLang="zh-CN" b="1" dirty="0">
                <a:solidFill>
                  <a:schemeClr val="accent1">
                    <a:lumMod val="75000"/>
                  </a:schemeClr>
                </a:solidFill>
              </a:rPr>
              <a:t>test</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33" y="1139284"/>
            <a:ext cx="6064484" cy="5179219"/>
          </a:xfrm>
          <a:prstGeom prst="rect">
            <a:avLst/>
          </a:prstGeom>
        </p:spPr>
      </p:pic>
      <p:sp>
        <p:nvSpPr>
          <p:cNvPr id="25" name="文本框 24"/>
          <p:cNvSpPr txBox="1"/>
          <p:nvPr/>
        </p:nvSpPr>
        <p:spPr>
          <a:xfrm>
            <a:off x="4047935" y="6436647"/>
            <a:ext cx="4894897" cy="369332"/>
          </a:xfrm>
          <a:prstGeom prst="rect">
            <a:avLst/>
          </a:prstGeom>
          <a:noFill/>
        </p:spPr>
        <p:txBody>
          <a:bodyPr wrap="square" rtlCol="0">
            <a:spAutoFit/>
          </a:bodyPr>
          <a:lstStyle/>
          <a:p>
            <a:r>
              <a:rPr lang="en-US" altLang="zh-CN" dirty="0" smtClean="0"/>
              <a:t>Noise test of R5505 and R6427</a:t>
            </a:r>
            <a:endParaRPr lang="zh-CN" altLang="en-US" dirty="0"/>
          </a:p>
        </p:txBody>
      </p:sp>
      <p:sp>
        <p:nvSpPr>
          <p:cNvPr id="4" name="文本框 3"/>
          <p:cNvSpPr txBox="1"/>
          <p:nvPr/>
        </p:nvSpPr>
        <p:spPr>
          <a:xfrm>
            <a:off x="6729984" y="3602736"/>
            <a:ext cx="1874520" cy="369332"/>
          </a:xfrm>
          <a:prstGeom prst="rect">
            <a:avLst/>
          </a:prstGeom>
          <a:noFill/>
        </p:spPr>
        <p:txBody>
          <a:bodyPr wrap="square" rtlCol="0">
            <a:spAutoFit/>
          </a:bodyPr>
          <a:lstStyle/>
          <a:p>
            <a:r>
              <a:rPr lang="en-US" altLang="zh-CN" dirty="0" smtClean="0"/>
              <a:t>Threshold=50 mV</a:t>
            </a:r>
            <a:endParaRPr lang="en-US" altLang="zh-CN" dirty="0"/>
          </a:p>
        </p:txBody>
      </p:sp>
    </p:spTree>
    <p:extLst>
      <p:ext uri="{BB962C8B-B14F-4D97-AF65-F5344CB8AC3E}">
        <p14:creationId xmlns:p14="http://schemas.microsoft.com/office/powerpoint/2010/main" val="77678719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smtClean="0">
                <a:solidFill>
                  <a:schemeClr val="accent1">
                    <a:lumMod val="75000"/>
                  </a:schemeClr>
                </a:solidFill>
              </a:rPr>
              <a:t>Radiation </a:t>
            </a:r>
            <a:r>
              <a:rPr lang="en-US" altLang="zh-CN" b="1" dirty="0">
                <a:solidFill>
                  <a:schemeClr val="accent1">
                    <a:lumMod val="75000"/>
                  </a:schemeClr>
                </a:solidFill>
              </a:rPr>
              <a:t>test</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4" y="1227976"/>
            <a:ext cx="5807427" cy="481077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972" y="1237499"/>
            <a:ext cx="5794794" cy="4791726"/>
          </a:xfrm>
          <a:prstGeom prst="rect">
            <a:avLst/>
          </a:prstGeom>
        </p:spPr>
      </p:pic>
      <p:sp>
        <p:nvSpPr>
          <p:cNvPr id="13" name="文本框 12"/>
          <p:cNvSpPr txBox="1"/>
          <p:nvPr/>
        </p:nvSpPr>
        <p:spPr>
          <a:xfrm>
            <a:off x="2231136" y="6307730"/>
            <a:ext cx="8316910" cy="369332"/>
          </a:xfrm>
          <a:prstGeom prst="rect">
            <a:avLst/>
          </a:prstGeom>
          <a:noFill/>
        </p:spPr>
        <p:txBody>
          <a:bodyPr wrap="square" rtlCol="0">
            <a:spAutoFit/>
          </a:bodyPr>
          <a:lstStyle/>
          <a:p>
            <a:r>
              <a:rPr lang="en-US" altLang="zh-CN" dirty="0" smtClean="0"/>
              <a:t>Radiation test of detector with EJ-200 scintillator and light guide by </a:t>
            </a:r>
            <a:r>
              <a:rPr lang="en-US" altLang="zh-CN" baseline="30000" dirty="0"/>
              <a:t>90</a:t>
            </a:r>
            <a:r>
              <a:rPr lang="en-US" altLang="zh-CN" dirty="0" smtClean="0"/>
              <a:t>Sr in 600 s</a:t>
            </a:r>
            <a:endParaRPr lang="zh-CN" altLang="en-US" baseline="30000" dirty="0"/>
          </a:p>
        </p:txBody>
      </p:sp>
    </p:spTree>
    <p:extLst>
      <p:ext uri="{BB962C8B-B14F-4D97-AF65-F5344CB8AC3E}">
        <p14:creationId xmlns:p14="http://schemas.microsoft.com/office/powerpoint/2010/main" val="340787886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6"/>
          <p:cNvCxnSpPr>
            <a:cxnSpLocks noChangeShapeType="1"/>
          </p:cNvCxnSpPr>
          <p:nvPr/>
        </p:nvCxnSpPr>
        <p:spPr bwMode="auto">
          <a:xfrm>
            <a:off x="4321175" y="3305175"/>
            <a:ext cx="5257800"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37891" name="KSO_GT2.1"/>
          <p:cNvSpPr txBox="1">
            <a:spLocks noChangeArrowheads="1"/>
          </p:cNvSpPr>
          <p:nvPr/>
        </p:nvSpPr>
        <p:spPr bwMode="auto">
          <a:xfrm>
            <a:off x="4910530" y="3607736"/>
            <a:ext cx="503750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en-US" altLang="zh-CN" sz="1600" dirty="0" smtClean="0">
                <a:solidFill>
                  <a:schemeClr val="bg1"/>
                </a:solidFill>
                <a:latin typeface="Segoe UI" panose="020B0502040204020203" pitchFamily="34" charset="0"/>
                <a:cs typeface="Segoe UI" panose="020B0502040204020203" pitchFamily="34" charset="0"/>
              </a:rPr>
              <a:t>Overall framework, design of FEE and TDC, </a:t>
            </a:r>
          </a:p>
          <a:p>
            <a:pPr algn="just" eaLnBrk="1" hangingPunct="1">
              <a:lnSpc>
                <a:spcPct val="130000"/>
              </a:lnSpc>
              <a:buFont typeface="Arial" panose="020B0604020202020204" pitchFamily="34" charset="0"/>
              <a:buNone/>
            </a:pPr>
            <a:r>
              <a:rPr lang="en-US" altLang="zh-CN" sz="1600" dirty="0" smtClean="0">
                <a:solidFill>
                  <a:schemeClr val="bg1"/>
                </a:solidFill>
                <a:latin typeface="Segoe UI" panose="020B0502040204020203" pitchFamily="34" charset="0"/>
                <a:cs typeface="Segoe UI" panose="020B0502040204020203" pitchFamily="34" charset="0"/>
              </a:rPr>
              <a:t>time </a:t>
            </a:r>
            <a:r>
              <a:rPr lang="en-US" altLang="zh-CN" sz="1600" dirty="0">
                <a:solidFill>
                  <a:schemeClr val="bg1"/>
                </a:solidFill>
                <a:latin typeface="Segoe UI" panose="020B0502040204020203" pitchFamily="34" charset="0"/>
                <a:cs typeface="Segoe UI" panose="020B0502040204020203" pitchFamily="34" charset="0"/>
              </a:rPr>
              <a:t>resolution </a:t>
            </a:r>
            <a:r>
              <a:rPr lang="en-US" altLang="zh-CN" sz="1600" dirty="0" smtClean="0">
                <a:solidFill>
                  <a:schemeClr val="bg1"/>
                </a:solidFill>
                <a:latin typeface="Segoe UI" panose="020B0502040204020203" pitchFamily="34" charset="0"/>
                <a:cs typeface="Segoe UI" panose="020B0502040204020203" pitchFamily="34" charset="0"/>
              </a:rPr>
              <a:t>test, DAQ software</a:t>
            </a:r>
            <a:r>
              <a:rPr lang="en-US" altLang="zh-CN" sz="1600" dirty="0">
                <a:solidFill>
                  <a:schemeClr val="bg1"/>
                </a:solidFill>
                <a:latin typeface="Segoe UI" panose="020B0502040204020203" pitchFamily="34" charset="0"/>
                <a:cs typeface="Segoe UI" panose="020B0502040204020203" pitchFamily="34" charset="0"/>
              </a:rPr>
              <a:t>, </a:t>
            </a:r>
            <a:r>
              <a:rPr lang="en-US" altLang="zh-CN" sz="1600" dirty="0" smtClean="0">
                <a:solidFill>
                  <a:schemeClr val="bg1"/>
                </a:solidFill>
                <a:latin typeface="Segoe UI" panose="020B0502040204020203" pitchFamily="34" charset="0"/>
                <a:cs typeface="Segoe UI" panose="020B0502040204020203" pitchFamily="34" charset="0"/>
              </a:rPr>
              <a:t>counting </a:t>
            </a:r>
            <a:r>
              <a:rPr lang="en-US" altLang="zh-CN" sz="1600" dirty="0">
                <a:solidFill>
                  <a:schemeClr val="bg1"/>
                </a:solidFill>
                <a:latin typeface="Segoe UI" panose="020B0502040204020203" pitchFamily="34" charset="0"/>
                <a:cs typeface="Segoe UI" panose="020B0502040204020203" pitchFamily="34" charset="0"/>
              </a:rPr>
              <a:t>loss test</a:t>
            </a:r>
          </a:p>
          <a:p>
            <a:pPr algn="just" eaLnBrk="1" hangingPunct="1">
              <a:lnSpc>
                <a:spcPct val="130000"/>
              </a:lnSpc>
              <a:buFont typeface="Arial" panose="020B0604020202020204" pitchFamily="34" charset="0"/>
              <a:buNone/>
            </a:pPr>
            <a:r>
              <a:rPr lang="en-US" altLang="zh-CN" sz="1600" dirty="0" smtClean="0">
                <a:solidFill>
                  <a:schemeClr val="bg1"/>
                </a:solidFill>
                <a:latin typeface="Segoe UI" panose="020B0502040204020203" pitchFamily="34" charset="0"/>
                <a:cs typeface="Segoe UI" panose="020B0502040204020203" pitchFamily="34" charset="0"/>
              </a:rPr>
              <a:t> </a:t>
            </a:r>
            <a:endParaRPr lang="en-US" altLang="zh-CN" sz="1600" dirty="0">
              <a:solidFill>
                <a:schemeClr val="bg1"/>
              </a:solidFill>
              <a:latin typeface="Segoe UI" panose="020B0502040204020203" pitchFamily="34" charset="0"/>
              <a:cs typeface="Segoe UI" panose="020B0502040204020203" pitchFamily="34" charset="0"/>
            </a:endParaRPr>
          </a:p>
        </p:txBody>
      </p:sp>
      <p:grpSp>
        <p:nvGrpSpPr>
          <p:cNvPr id="37892" name="Group 4"/>
          <p:cNvGrpSpPr>
            <a:grpSpLocks/>
          </p:cNvGrpSpPr>
          <p:nvPr/>
        </p:nvGrpSpPr>
        <p:grpSpPr bwMode="auto">
          <a:xfrm>
            <a:off x="3021013" y="2433638"/>
            <a:ext cx="1536700" cy="1987550"/>
            <a:chOff x="0" y="0"/>
            <a:chExt cx="1152785" cy="1490412"/>
          </a:xfrm>
        </p:grpSpPr>
        <p:grpSp>
          <p:nvGrpSpPr>
            <p:cNvPr id="37894" name="Group 5"/>
            <p:cNvGrpSpPr>
              <a:grpSpLocks/>
            </p:cNvGrpSpPr>
            <p:nvPr/>
          </p:nvGrpSpPr>
          <p:grpSpPr bwMode="auto">
            <a:xfrm>
              <a:off x="138402" y="0"/>
              <a:ext cx="1014383" cy="1490412"/>
              <a:chOff x="0" y="0"/>
              <a:chExt cx="1014383" cy="1490412"/>
            </a:xfrm>
          </p:grpSpPr>
          <p:sp>
            <p:nvSpPr>
              <p:cNvPr id="37896" name="圆角矩形 11"/>
              <p:cNvSpPr>
                <a:spLocks noChangeArrowheads="1"/>
              </p:cNvSpPr>
              <p:nvPr/>
            </p:nvSpPr>
            <p:spPr bwMode="auto">
              <a:xfrm rot="1132031">
                <a:off x="0" y="0"/>
                <a:ext cx="1014383" cy="1490412"/>
              </a:xfrm>
              <a:prstGeom prst="roundRect">
                <a:avLst>
                  <a:gd name="adj" fmla="val 12134"/>
                </a:avLst>
              </a:prstGeom>
              <a:solidFill>
                <a:srgbClr val="1630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a:solidFill>
                    <a:srgbClr val="FFFFFF"/>
                  </a:solidFill>
                </a:endParaRPr>
              </a:p>
            </p:txBody>
          </p:sp>
          <p:sp>
            <p:nvSpPr>
              <p:cNvPr id="37897" name="KSO_GN2"/>
              <p:cNvSpPr>
                <a:spLocks noChangeArrowheads="1"/>
              </p:cNvSpPr>
              <p:nvPr/>
            </p:nvSpPr>
            <p:spPr bwMode="auto">
              <a:xfrm rot="1132031">
                <a:off x="43080" y="31875"/>
                <a:ext cx="931612" cy="1428311"/>
              </a:xfrm>
              <a:prstGeom prst="roundRect">
                <a:avLst>
                  <a:gd name="adj" fmla="val 12134"/>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latin typeface="Impact" panose="020B0806030902050204" pitchFamily="34" charset="0"/>
                    <a:ea typeface="Gungsuh" panose="02030600000101010101" pitchFamily="18" charset="-127"/>
                  </a:rPr>
                  <a:t>02</a:t>
                </a:r>
                <a:endParaRPr lang="zh-CN" altLang="en-US" sz="6400">
                  <a:solidFill>
                    <a:srgbClr val="FFFFFF"/>
                  </a:solidFill>
                  <a:latin typeface="Impact" panose="020B0806030902050204" pitchFamily="34" charset="0"/>
                  <a:ea typeface="Gungsuh" panose="02030600000101010101" pitchFamily="18" charset="-127"/>
                </a:endParaRPr>
              </a:p>
            </p:txBody>
          </p:sp>
        </p:grpSp>
        <p:sp>
          <p:nvSpPr>
            <p:cNvPr id="37895" name="圆角矩形 26"/>
            <p:cNvSpPr>
              <a:spLocks/>
            </p:cNvSpPr>
            <p:nvPr/>
          </p:nvSpPr>
          <p:spPr bwMode="auto">
            <a:xfrm rot="1132031">
              <a:off x="0" y="832988"/>
              <a:ext cx="1014383" cy="634430"/>
            </a:xfrm>
            <a:custGeom>
              <a:avLst/>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dpi="0" rotWithShape="1">
              <a:blip r:embed="rId2">
                <a:alphaModFix amt="66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7893" name="KSO_GT2"/>
          <p:cNvSpPr txBox="1">
            <a:spLocks noChangeArrowheads="1"/>
          </p:cNvSpPr>
          <p:nvPr/>
        </p:nvSpPr>
        <p:spPr bwMode="auto">
          <a:xfrm>
            <a:off x="6101566" y="2831043"/>
            <a:ext cx="221859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80000"/>
              </a:lnSpc>
              <a:buFont typeface="Arial" panose="020B0604020202020204" pitchFamily="34" charset="0"/>
              <a:buNone/>
            </a:pPr>
            <a:r>
              <a:rPr lang="en-US" altLang="zh-CN" sz="3200" b="1" dirty="0">
                <a:solidFill>
                  <a:srgbClr val="FFC000"/>
                </a:solidFill>
                <a:latin typeface="Segoe UI" panose="020B0502040204020203" pitchFamily="34" charset="0"/>
                <a:cs typeface="Segoe UI" panose="020B0502040204020203" pitchFamily="34" charset="0"/>
              </a:rPr>
              <a:t>Electronics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6" name="矩形 2"/>
          <p:cNvSpPr/>
          <p:nvPr/>
        </p:nvSpPr>
        <p:spPr>
          <a:xfrm>
            <a:off x="271463" y="1194080"/>
            <a:ext cx="8470942" cy="17526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Font typeface="Arial" panose="020B0604020202020204" pitchFamily="34" charset="0"/>
              <a:buNone/>
              <a:defRPr/>
            </a:pPr>
            <a:r>
              <a:rPr lang="en-US" altLang="zh-CN" sz="1800" dirty="0"/>
              <a:t>Electronics prototype:</a:t>
            </a:r>
          </a:p>
          <a:p>
            <a:pPr>
              <a:spcBef>
                <a:spcPct val="0"/>
              </a:spcBef>
              <a:buFont typeface="Wingdings" panose="05000000000000000000" charset="0"/>
              <a:buChar char=""/>
              <a:defRPr/>
            </a:pPr>
            <a:r>
              <a:rPr lang="en-US" altLang="zh-CN" sz="1800" dirty="0"/>
              <a:t>Totally 128 channels as stop </a:t>
            </a:r>
            <a:r>
              <a:rPr lang="en-US" altLang="zh-CN" sz="1800" dirty="0" smtClean="0"/>
              <a:t>signals and </a:t>
            </a:r>
            <a:r>
              <a:rPr lang="en-US" altLang="zh-CN" sz="1800" dirty="0"/>
              <a:t>one as the start signal. </a:t>
            </a:r>
          </a:p>
          <a:p>
            <a:pPr>
              <a:spcBef>
                <a:spcPct val="0"/>
              </a:spcBef>
              <a:buFont typeface="Wingdings" panose="05000000000000000000" charset="0"/>
              <a:buChar char=""/>
              <a:defRPr/>
            </a:pPr>
            <a:r>
              <a:rPr lang="en-US" altLang="zh-CN" sz="1800" dirty="0"/>
              <a:t>Two parts: </a:t>
            </a:r>
          </a:p>
          <a:p>
            <a:pPr marL="0" indent="0">
              <a:spcBef>
                <a:spcPct val="0"/>
              </a:spcBef>
              <a:buFont typeface="Wingdings" panose="05000000000000000000" charset="0"/>
              <a:buNone/>
              <a:defRPr/>
            </a:pPr>
            <a:r>
              <a:rPr lang="en-US" altLang="zh-CN" sz="1800" dirty="0"/>
              <a:t> </a:t>
            </a:r>
            <a:r>
              <a:rPr lang="en-US" altLang="zh-CN" sz="1800" dirty="0" smtClean="0"/>
              <a:t>      front-end </a:t>
            </a:r>
            <a:r>
              <a:rPr lang="en-US" altLang="zh-CN" sz="1800" dirty="0"/>
              <a:t>electronics (FEE):  8 </a:t>
            </a:r>
            <a:r>
              <a:rPr lang="en-US" altLang="zh-CN" sz="1800" dirty="0" smtClean="0"/>
              <a:t>channels per </a:t>
            </a:r>
            <a:r>
              <a:rPr lang="en-US" altLang="zh-CN" sz="1800" dirty="0"/>
              <a:t>FEE (16 needed)</a:t>
            </a:r>
            <a:br>
              <a:rPr lang="en-US" altLang="zh-CN" sz="1800" dirty="0"/>
            </a:br>
            <a:r>
              <a:rPr lang="en-US" altLang="zh-CN" sz="1800" dirty="0" smtClean="0"/>
              <a:t>       back-end </a:t>
            </a:r>
            <a:r>
              <a:rPr lang="en-US" altLang="zh-CN" sz="1800" dirty="0"/>
              <a:t>TDC board (TDC Module). 32 </a:t>
            </a:r>
            <a:r>
              <a:rPr lang="en-US" altLang="zh-CN" sz="1800" dirty="0" smtClean="0"/>
              <a:t>channels </a:t>
            </a:r>
            <a:r>
              <a:rPr lang="en-US" altLang="zh-CN" sz="1800" dirty="0"/>
              <a:t>each </a:t>
            </a:r>
            <a:r>
              <a:rPr lang="en-US" altLang="zh-CN" sz="1800" dirty="0" smtClean="0"/>
              <a:t>module(4 </a:t>
            </a:r>
            <a:r>
              <a:rPr lang="en-US" altLang="zh-CN" sz="1800" dirty="0"/>
              <a:t>modules needed)</a:t>
            </a:r>
          </a:p>
          <a:p>
            <a:pPr>
              <a:spcBef>
                <a:spcPct val="0"/>
              </a:spcBef>
              <a:buFont typeface="Wingdings" panose="05000000000000000000" charset="0"/>
              <a:buChar char=""/>
              <a:defRPr/>
            </a:pPr>
            <a:r>
              <a:rPr lang="en-US" altLang="zh-CN" sz="1800" dirty="0" smtClean="0"/>
              <a:t>Data </a:t>
            </a:r>
            <a:r>
              <a:rPr lang="en-US" altLang="zh-CN" sz="1800" dirty="0"/>
              <a:t>collected through network</a:t>
            </a:r>
            <a:endParaRPr lang="zh-CN" altLang="zh-CN" sz="1800" dirty="0"/>
          </a:p>
        </p:txBody>
      </p:sp>
      <p:pic>
        <p:nvPicPr>
          <p:cNvPr id="1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695263" y="2645022"/>
            <a:ext cx="5229133" cy="383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6"/>
          <p:cNvSpPr>
            <a:spLocks noChangeArrowheads="1"/>
          </p:cNvSpPr>
          <p:nvPr/>
        </p:nvSpPr>
        <p:spPr bwMode="auto">
          <a:xfrm>
            <a:off x="2338462" y="6475218"/>
            <a:ext cx="884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 typeface="Arial" pitchFamily="34" charset="0"/>
              <a:buNone/>
            </a:pPr>
            <a:r>
              <a:rPr lang="en-US" altLang="zh-CN" sz="1800" dirty="0"/>
              <a:t>The overall framework of </a:t>
            </a:r>
            <a:r>
              <a:rPr lang="en-US" altLang="zh-CN" sz="1800" dirty="0" smtClean="0"/>
              <a:t>electronics </a:t>
            </a:r>
            <a:r>
              <a:rPr lang="en-US" altLang="zh-CN" sz="1800" dirty="0"/>
              <a:t>design of </a:t>
            </a:r>
            <a:r>
              <a:rPr lang="en-US" altLang="zh-CN" sz="1800" dirty="0" smtClean="0"/>
              <a:t>our </a:t>
            </a:r>
            <a:r>
              <a:rPr lang="en-US" altLang="zh-CN" sz="1800" dirty="0" err="1" smtClean="0"/>
              <a:t>μSR</a:t>
            </a:r>
            <a:r>
              <a:rPr lang="en-US" altLang="zh-CN" sz="1800" dirty="0" smtClean="0"/>
              <a:t> spectrometer prototype</a:t>
            </a:r>
            <a:endParaRPr lang="zh-CN" altLang="en-US" sz="1800" dirty="0">
              <a:latin typeface="微软雅黑" pitchFamily="34" charset="-122"/>
              <a:ea typeface="微软雅黑" pitchFamily="34" charset="-122"/>
            </a:endParaRPr>
          </a:p>
        </p:txBody>
      </p:sp>
      <p:sp>
        <p:nvSpPr>
          <p:cNvPr id="19" name="文本框 18"/>
          <p:cNvSpPr txBox="1"/>
          <p:nvPr/>
        </p:nvSpPr>
        <p:spPr>
          <a:xfrm>
            <a:off x="271463" y="858644"/>
            <a:ext cx="2307145" cy="369332"/>
          </a:xfrm>
          <a:prstGeom prst="rect">
            <a:avLst/>
          </a:prstGeom>
          <a:noFill/>
        </p:spPr>
        <p:txBody>
          <a:bodyPr wrap="square" rtlCol="0">
            <a:spAutoFit/>
          </a:bodyPr>
          <a:lstStyle/>
          <a:p>
            <a:r>
              <a:rPr lang="en-US" altLang="zh-CN" b="1" dirty="0" smtClean="0">
                <a:solidFill>
                  <a:schemeClr val="accent1">
                    <a:lumMod val="75000"/>
                  </a:schemeClr>
                </a:solidFill>
              </a:rPr>
              <a:t>Overall </a:t>
            </a:r>
            <a:r>
              <a:rPr lang="en-US" altLang="zh-CN" b="1" dirty="0">
                <a:solidFill>
                  <a:schemeClr val="accent1">
                    <a:lumMod val="75000"/>
                  </a:schemeClr>
                </a:solidFill>
              </a:rPr>
              <a:t>framework </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9" name="文本框 18"/>
          <p:cNvSpPr txBox="1"/>
          <p:nvPr/>
        </p:nvSpPr>
        <p:spPr>
          <a:xfrm>
            <a:off x="271463" y="858644"/>
            <a:ext cx="2307145" cy="369332"/>
          </a:xfrm>
          <a:prstGeom prst="rect">
            <a:avLst/>
          </a:prstGeom>
          <a:noFill/>
        </p:spPr>
        <p:txBody>
          <a:bodyPr wrap="square" rtlCol="0">
            <a:spAutoFit/>
          </a:bodyPr>
          <a:lstStyle/>
          <a:p>
            <a:r>
              <a:rPr lang="en-US" altLang="zh-CN" b="1" dirty="0" smtClean="0">
                <a:solidFill>
                  <a:schemeClr val="accent1">
                    <a:lumMod val="75000"/>
                  </a:schemeClr>
                </a:solidFill>
              </a:rPr>
              <a:t>Design </a:t>
            </a:r>
            <a:r>
              <a:rPr lang="en-US" altLang="zh-CN" b="1" dirty="0">
                <a:solidFill>
                  <a:schemeClr val="accent1">
                    <a:lumMod val="75000"/>
                  </a:schemeClr>
                </a:solidFill>
              </a:rPr>
              <a:t>of FEE and TDC</a:t>
            </a: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392" y="1235200"/>
            <a:ext cx="3179574" cy="255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0020" y="1177762"/>
            <a:ext cx="5864412" cy="261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4"/>
          <p:cNvSpPr>
            <a:spLocks noChangeArrowheads="1"/>
          </p:cNvSpPr>
          <p:nvPr/>
        </p:nvSpPr>
        <p:spPr bwMode="auto">
          <a:xfrm>
            <a:off x="1362222" y="3812501"/>
            <a:ext cx="152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 typeface="Arial" pitchFamily="34" charset="0"/>
              <a:buNone/>
            </a:pPr>
            <a:r>
              <a:rPr lang="en-US" altLang="zh-CN" sz="1800" dirty="0"/>
              <a:t>The FEE board</a:t>
            </a:r>
            <a:endParaRPr lang="zh-CN" altLang="en-US" sz="1800" dirty="0">
              <a:latin typeface="微软雅黑" pitchFamily="34" charset="-122"/>
              <a:ea typeface="微软雅黑" pitchFamily="34" charset="-122"/>
            </a:endParaRPr>
          </a:p>
        </p:txBody>
      </p:sp>
      <p:sp>
        <p:nvSpPr>
          <p:cNvPr id="13" name="矩形 5"/>
          <p:cNvSpPr>
            <a:spLocks noChangeArrowheads="1"/>
          </p:cNvSpPr>
          <p:nvPr/>
        </p:nvSpPr>
        <p:spPr bwMode="auto">
          <a:xfrm>
            <a:off x="5601156" y="3719036"/>
            <a:ext cx="2727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 typeface="Arial" pitchFamily="34" charset="0"/>
              <a:buNone/>
            </a:pPr>
            <a:r>
              <a:rPr lang="en-US" altLang="zh-CN" sz="1800" dirty="0"/>
              <a:t>Logic diagram of FEE board</a:t>
            </a:r>
            <a:endParaRPr lang="zh-CN" altLang="zh-CN" sz="1800" dirty="0"/>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262" y="4132262"/>
            <a:ext cx="3213158" cy="23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450020" y="4052927"/>
            <a:ext cx="5864412" cy="2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2"/>
          <p:cNvSpPr>
            <a:spLocks noChangeArrowheads="1"/>
          </p:cNvSpPr>
          <p:nvPr/>
        </p:nvSpPr>
        <p:spPr bwMode="auto">
          <a:xfrm>
            <a:off x="790575" y="6488113"/>
            <a:ext cx="251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 typeface="Arial" pitchFamily="34" charset="0"/>
              <a:buNone/>
            </a:pPr>
            <a:r>
              <a:rPr lang="en-US" altLang="zh-CN" sz="1800" dirty="0"/>
              <a:t>The back-end TDC board</a:t>
            </a:r>
            <a:endParaRPr lang="zh-CN" altLang="en-US" sz="1800" dirty="0">
              <a:latin typeface="微软雅黑" pitchFamily="34" charset="-122"/>
              <a:ea typeface="微软雅黑" pitchFamily="34" charset="-122"/>
            </a:endParaRPr>
          </a:p>
        </p:txBody>
      </p:sp>
      <p:sp>
        <p:nvSpPr>
          <p:cNvPr id="21" name="矩形 6"/>
          <p:cNvSpPr>
            <a:spLocks noChangeArrowheads="1"/>
          </p:cNvSpPr>
          <p:nvPr/>
        </p:nvSpPr>
        <p:spPr bwMode="auto">
          <a:xfrm>
            <a:off x="5601156" y="6502516"/>
            <a:ext cx="308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 typeface="Arial" pitchFamily="34" charset="0"/>
              <a:buNone/>
            </a:pPr>
            <a:r>
              <a:rPr lang="en-US" altLang="zh-CN" sz="1800" dirty="0"/>
              <a:t>Internal logic diagram of FPGA</a:t>
            </a:r>
            <a:endParaRPr lang="zh-CN" altLang="zh-CN" sz="1800" dirty="0"/>
          </a:p>
        </p:txBody>
      </p:sp>
    </p:spTree>
    <p:extLst>
      <p:ext uri="{BB962C8B-B14F-4D97-AF65-F5344CB8AC3E}">
        <p14:creationId xmlns:p14="http://schemas.microsoft.com/office/powerpoint/2010/main" val="185335590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9" name="文本框 18"/>
          <p:cNvSpPr txBox="1"/>
          <p:nvPr/>
        </p:nvSpPr>
        <p:spPr>
          <a:xfrm>
            <a:off x="271463" y="858644"/>
            <a:ext cx="3113994" cy="369332"/>
          </a:xfrm>
          <a:prstGeom prst="rect">
            <a:avLst/>
          </a:prstGeom>
          <a:noFill/>
        </p:spPr>
        <p:txBody>
          <a:bodyPr wrap="square" rtlCol="0">
            <a:spAutoFit/>
          </a:bodyPr>
          <a:lstStyle/>
          <a:p>
            <a:r>
              <a:rPr lang="en-US" altLang="zh-CN" b="1" dirty="0">
                <a:solidFill>
                  <a:schemeClr val="accent1">
                    <a:lumMod val="75000"/>
                  </a:schemeClr>
                </a:solidFill>
              </a:rPr>
              <a:t>Time resolution test </a:t>
            </a:r>
          </a:p>
        </p:txBody>
      </p:sp>
      <p:pic>
        <p:nvPicPr>
          <p:cNvPr id="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47" y="1246647"/>
            <a:ext cx="3780260" cy="230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627" y="1237844"/>
            <a:ext cx="3818784" cy="235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5"/>
          <p:cNvSpPr>
            <a:spLocks noChangeArrowheads="1"/>
          </p:cNvSpPr>
          <p:nvPr/>
        </p:nvSpPr>
        <p:spPr bwMode="auto">
          <a:xfrm>
            <a:off x="916668" y="3570302"/>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en-US" altLang="zh-CN" sz="1800" dirty="0"/>
              <a:t>Test results of FEE</a:t>
            </a:r>
            <a:endParaRPr lang="zh-CN" altLang="zh-CN" sz="1800" dirty="0"/>
          </a:p>
        </p:txBody>
      </p:sp>
      <p:sp>
        <p:nvSpPr>
          <p:cNvPr id="22" name="矩形 7"/>
          <p:cNvSpPr>
            <a:spLocks noChangeArrowheads="1"/>
          </p:cNvSpPr>
          <p:nvPr/>
        </p:nvSpPr>
        <p:spPr bwMode="auto">
          <a:xfrm>
            <a:off x="4611326" y="3597418"/>
            <a:ext cx="192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en-US" altLang="zh-CN" sz="1800" dirty="0"/>
              <a:t>Test results of TDC</a:t>
            </a:r>
            <a:endParaRPr lang="zh-CN" altLang="zh-CN" sz="1800" dirty="0"/>
          </a:p>
        </p:txBody>
      </p:sp>
      <p:pic>
        <p:nvPicPr>
          <p:cNvPr id="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947" y="3938602"/>
            <a:ext cx="3619939" cy="23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38689" y="3965718"/>
            <a:ext cx="4076661" cy="223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
          <p:cNvSpPr>
            <a:spLocks noChangeArrowheads="1"/>
          </p:cNvSpPr>
          <p:nvPr/>
        </p:nvSpPr>
        <p:spPr bwMode="auto">
          <a:xfrm>
            <a:off x="916668" y="6319678"/>
            <a:ext cx="186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en-US" altLang="zh-CN" sz="1800" dirty="0"/>
              <a:t>The FEE+TDC test </a:t>
            </a:r>
            <a:endParaRPr lang="zh-CN" altLang="en-US" sz="1800" dirty="0">
              <a:latin typeface="微软雅黑" panose="020B0503020204020204" pitchFamily="34" charset="-122"/>
              <a:ea typeface="微软雅黑" panose="020B0503020204020204" pitchFamily="34" charset="-122"/>
            </a:endParaRPr>
          </a:p>
        </p:txBody>
      </p:sp>
      <p:sp>
        <p:nvSpPr>
          <p:cNvPr id="26" name="矩形 6"/>
          <p:cNvSpPr>
            <a:spLocks noChangeArrowheads="1"/>
          </p:cNvSpPr>
          <p:nvPr/>
        </p:nvSpPr>
        <p:spPr bwMode="auto">
          <a:xfrm>
            <a:off x="4982883" y="6319678"/>
            <a:ext cx="147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en-US" altLang="zh-CN" sz="1800" dirty="0">
                <a:ea typeface="微软雅黑" panose="020B0503020204020204" pitchFamily="34" charset="-122"/>
              </a:rPr>
              <a:t>Linearity test </a:t>
            </a:r>
            <a:endParaRPr lang="zh-CN" altLang="en-US" sz="1800" dirty="0">
              <a:ea typeface="微软雅黑" panose="020B0503020204020204" pitchFamily="34" charset="-122"/>
            </a:endParaRPr>
          </a:p>
        </p:txBody>
      </p:sp>
      <p:sp>
        <p:nvSpPr>
          <p:cNvPr id="27" name="矩形 5"/>
          <p:cNvSpPr/>
          <p:nvPr/>
        </p:nvSpPr>
        <p:spPr>
          <a:xfrm>
            <a:off x="8162970" y="3154287"/>
            <a:ext cx="3969820"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Font typeface="Arial" panose="020B0604020202020204" pitchFamily="34" charset="0"/>
              <a:buNone/>
              <a:defRPr/>
            </a:pPr>
            <a:r>
              <a:rPr lang="en-US" altLang="zh-CN" sz="1800" b="1" dirty="0"/>
              <a:t>Time resolution (FWHM): </a:t>
            </a:r>
          </a:p>
          <a:p>
            <a:pPr>
              <a:spcBef>
                <a:spcPct val="0"/>
              </a:spcBef>
              <a:buFont typeface="Wingdings" panose="05000000000000000000" charset="0"/>
              <a:buChar char=""/>
              <a:defRPr/>
            </a:pPr>
            <a:r>
              <a:rPr lang="en-US" altLang="zh-CN" sz="1800" dirty="0" smtClean="0"/>
              <a:t>FEE</a:t>
            </a:r>
            <a:r>
              <a:rPr lang="en-US" altLang="zh-CN" sz="1800" dirty="0"/>
              <a:t>:  	</a:t>
            </a:r>
            <a:r>
              <a:rPr lang="en-US" altLang="zh-CN" sz="1800" dirty="0" smtClean="0"/>
              <a:t>55 </a:t>
            </a:r>
            <a:r>
              <a:rPr lang="en-US" altLang="zh-CN" sz="1800" dirty="0" err="1" smtClean="0"/>
              <a:t>ps</a:t>
            </a:r>
            <a:r>
              <a:rPr lang="en-US" altLang="zh-CN" sz="1800" dirty="0"/>
              <a:t>;			 </a:t>
            </a:r>
            <a:endParaRPr lang="en-US" altLang="zh-CN" sz="1800" dirty="0" smtClean="0"/>
          </a:p>
          <a:p>
            <a:pPr marL="0" indent="0">
              <a:spcBef>
                <a:spcPct val="0"/>
              </a:spcBef>
              <a:buNone/>
              <a:defRPr/>
            </a:pPr>
            <a:r>
              <a:rPr lang="en-US" altLang="zh-CN" sz="1800" dirty="0" smtClean="0"/>
              <a:t>       TDC</a:t>
            </a:r>
            <a:r>
              <a:rPr lang="en-US" altLang="zh-CN" sz="1800" dirty="0"/>
              <a:t>:	</a:t>
            </a:r>
            <a:r>
              <a:rPr lang="en-US" altLang="zh-CN" sz="1800" dirty="0" smtClean="0"/>
              <a:t>368 </a:t>
            </a:r>
            <a:r>
              <a:rPr lang="en-US" altLang="zh-CN" sz="1800" dirty="0" err="1" smtClean="0"/>
              <a:t>ps</a:t>
            </a:r>
            <a:r>
              <a:rPr lang="en-US" altLang="zh-CN" sz="1800" dirty="0" smtClean="0"/>
              <a:t> (channel </a:t>
            </a:r>
            <a:r>
              <a:rPr lang="en-US" altLang="zh-CN" sz="1800" dirty="0"/>
              <a:t>to </a:t>
            </a:r>
            <a:r>
              <a:rPr lang="en-US" altLang="zh-CN" sz="1800" dirty="0" smtClean="0"/>
              <a:t>channel)</a:t>
            </a:r>
            <a:br>
              <a:rPr lang="en-US" altLang="zh-CN" sz="1800" dirty="0" smtClean="0"/>
            </a:br>
            <a:r>
              <a:rPr lang="en-US" altLang="zh-CN" sz="1800" dirty="0" smtClean="0"/>
              <a:t>       FEE+TDC</a:t>
            </a:r>
            <a:r>
              <a:rPr lang="en-US" altLang="zh-CN" sz="1800" dirty="0">
                <a:sym typeface="+mn-ea"/>
              </a:rPr>
              <a:t>: </a:t>
            </a:r>
            <a:r>
              <a:rPr lang="en-US" altLang="zh-CN" sz="1800" dirty="0" smtClean="0">
                <a:sym typeface="+mn-ea"/>
              </a:rPr>
              <a:t>380 </a:t>
            </a:r>
            <a:r>
              <a:rPr lang="en-US" altLang="zh-CN" sz="1800" dirty="0" err="1" smtClean="0">
                <a:sym typeface="+mn-ea"/>
              </a:rPr>
              <a:t>ps</a:t>
            </a:r>
            <a:r>
              <a:rPr lang="en-US" altLang="zh-CN" sz="1800" dirty="0" smtClean="0">
                <a:sym typeface="+mn-ea"/>
              </a:rPr>
              <a:t> </a:t>
            </a:r>
            <a:r>
              <a:rPr lang="en-US" altLang="zh-CN" sz="1800" dirty="0">
                <a:sym typeface="+mn-ea"/>
              </a:rPr>
              <a:t>with </a:t>
            </a:r>
            <a:r>
              <a:rPr lang="en-US" altLang="zh-CN" sz="1800" dirty="0"/>
              <a:t>good linearity</a:t>
            </a:r>
            <a:endParaRPr lang="zh-CN" altLang="en-US" sz="1800" dirty="0"/>
          </a:p>
        </p:txBody>
      </p:sp>
    </p:spTree>
    <p:extLst>
      <p:ext uri="{BB962C8B-B14F-4D97-AF65-F5344CB8AC3E}">
        <p14:creationId xmlns:p14="http://schemas.microsoft.com/office/powerpoint/2010/main" val="239577890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9" name="文本框 18"/>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DAQ software</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12" y="1187176"/>
            <a:ext cx="7509630" cy="5670824"/>
          </a:xfrm>
          <a:prstGeom prst="rect">
            <a:avLst/>
          </a:prstGeom>
        </p:spPr>
      </p:pic>
      <p:sp>
        <p:nvSpPr>
          <p:cNvPr id="3" name="矩形 2"/>
          <p:cNvSpPr/>
          <p:nvPr/>
        </p:nvSpPr>
        <p:spPr bwMode="auto">
          <a:xfrm>
            <a:off x="2359152" y="2121408"/>
            <a:ext cx="4663440" cy="54864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18" name="矩形 17"/>
          <p:cNvSpPr/>
          <p:nvPr/>
        </p:nvSpPr>
        <p:spPr bwMode="auto">
          <a:xfrm>
            <a:off x="2359152" y="2705972"/>
            <a:ext cx="2093976" cy="8983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2" name="矩形 21"/>
          <p:cNvSpPr/>
          <p:nvPr/>
        </p:nvSpPr>
        <p:spPr bwMode="auto">
          <a:xfrm>
            <a:off x="2359152" y="3672206"/>
            <a:ext cx="4663440" cy="151244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3" name="矩形 22"/>
          <p:cNvSpPr/>
          <p:nvPr/>
        </p:nvSpPr>
        <p:spPr bwMode="auto">
          <a:xfrm>
            <a:off x="2350008" y="5243430"/>
            <a:ext cx="4672584" cy="13768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4" name="矩形 23"/>
          <p:cNvSpPr/>
          <p:nvPr/>
        </p:nvSpPr>
        <p:spPr bwMode="auto">
          <a:xfrm>
            <a:off x="7123176" y="1922970"/>
            <a:ext cx="2569464" cy="246614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5" name="矩形 24"/>
          <p:cNvSpPr/>
          <p:nvPr/>
        </p:nvSpPr>
        <p:spPr bwMode="auto">
          <a:xfrm>
            <a:off x="7104888" y="4924487"/>
            <a:ext cx="2587752" cy="167839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4" name="文本框 3"/>
          <p:cNvSpPr txBox="1"/>
          <p:nvPr/>
        </p:nvSpPr>
        <p:spPr>
          <a:xfrm>
            <a:off x="91440" y="2193456"/>
            <a:ext cx="2267712" cy="338554"/>
          </a:xfrm>
          <a:prstGeom prst="rect">
            <a:avLst/>
          </a:prstGeom>
          <a:noFill/>
        </p:spPr>
        <p:txBody>
          <a:bodyPr wrap="square" rtlCol="0">
            <a:spAutoFit/>
          </a:bodyPr>
          <a:lstStyle/>
          <a:p>
            <a:r>
              <a:rPr lang="en-US" altLang="zh-CN" sz="1600" dirty="0" smtClean="0">
                <a:solidFill>
                  <a:srgbClr val="FF0000"/>
                </a:solidFill>
              </a:rPr>
              <a:t>Work normal or self-test</a:t>
            </a:r>
            <a:endParaRPr lang="zh-CN" altLang="en-US" sz="1600" dirty="0">
              <a:solidFill>
                <a:srgbClr val="FF0000"/>
              </a:solidFill>
            </a:endParaRPr>
          </a:p>
        </p:txBody>
      </p:sp>
      <p:sp>
        <p:nvSpPr>
          <p:cNvPr id="26" name="矩形 25"/>
          <p:cNvSpPr/>
          <p:nvPr/>
        </p:nvSpPr>
        <p:spPr bwMode="auto">
          <a:xfrm>
            <a:off x="4562856" y="2705972"/>
            <a:ext cx="2459736" cy="8983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7" name="文本框 26"/>
          <p:cNvSpPr txBox="1"/>
          <p:nvPr/>
        </p:nvSpPr>
        <p:spPr>
          <a:xfrm>
            <a:off x="630936" y="3014327"/>
            <a:ext cx="1591056" cy="338554"/>
          </a:xfrm>
          <a:prstGeom prst="rect">
            <a:avLst/>
          </a:prstGeom>
          <a:noFill/>
        </p:spPr>
        <p:txBody>
          <a:bodyPr wrap="square" rtlCol="0">
            <a:spAutoFit/>
          </a:bodyPr>
          <a:lstStyle/>
          <a:p>
            <a:r>
              <a:rPr lang="en-US" altLang="zh-CN" sz="1600" dirty="0" smtClean="0">
                <a:solidFill>
                  <a:srgbClr val="FF0000"/>
                </a:solidFill>
              </a:rPr>
              <a:t>Set time window</a:t>
            </a:r>
            <a:endParaRPr lang="zh-CN" altLang="en-US" sz="1600" dirty="0">
              <a:solidFill>
                <a:srgbClr val="FF0000"/>
              </a:solidFill>
            </a:endParaRPr>
          </a:p>
        </p:txBody>
      </p:sp>
      <p:sp>
        <p:nvSpPr>
          <p:cNvPr id="28" name="文本框 27"/>
          <p:cNvSpPr txBox="1"/>
          <p:nvPr/>
        </p:nvSpPr>
        <p:spPr>
          <a:xfrm>
            <a:off x="454999" y="4428427"/>
            <a:ext cx="2267712" cy="338554"/>
          </a:xfrm>
          <a:prstGeom prst="rect">
            <a:avLst/>
          </a:prstGeom>
          <a:noFill/>
        </p:spPr>
        <p:txBody>
          <a:bodyPr wrap="square" rtlCol="0">
            <a:spAutoFit/>
          </a:bodyPr>
          <a:lstStyle/>
          <a:p>
            <a:r>
              <a:rPr lang="en-US" altLang="zh-CN" sz="1600" dirty="0" smtClean="0">
                <a:solidFill>
                  <a:srgbClr val="FF0000"/>
                </a:solidFill>
              </a:rPr>
              <a:t>Set threshold of FEE</a:t>
            </a:r>
            <a:endParaRPr lang="zh-CN" altLang="en-US" sz="1600" dirty="0">
              <a:solidFill>
                <a:srgbClr val="FF0000"/>
              </a:solidFill>
            </a:endParaRPr>
          </a:p>
        </p:txBody>
      </p:sp>
      <p:sp>
        <p:nvSpPr>
          <p:cNvPr id="29" name="文本框 28"/>
          <p:cNvSpPr txBox="1"/>
          <p:nvPr/>
        </p:nvSpPr>
        <p:spPr>
          <a:xfrm>
            <a:off x="996696" y="5763911"/>
            <a:ext cx="1307592" cy="338554"/>
          </a:xfrm>
          <a:prstGeom prst="rect">
            <a:avLst/>
          </a:prstGeom>
          <a:noFill/>
        </p:spPr>
        <p:txBody>
          <a:bodyPr wrap="square" rtlCol="0">
            <a:spAutoFit/>
          </a:bodyPr>
          <a:lstStyle/>
          <a:p>
            <a:r>
              <a:rPr lang="en-US" altLang="zh-CN" sz="1600" dirty="0" smtClean="0">
                <a:solidFill>
                  <a:srgbClr val="FF0000"/>
                </a:solidFill>
              </a:rPr>
              <a:t>Display panel</a:t>
            </a:r>
            <a:endParaRPr lang="zh-CN" altLang="en-US" sz="1600" dirty="0">
              <a:solidFill>
                <a:srgbClr val="FF0000"/>
              </a:solidFill>
            </a:endParaRPr>
          </a:p>
        </p:txBody>
      </p:sp>
      <p:sp>
        <p:nvSpPr>
          <p:cNvPr id="30" name="文本框 29"/>
          <p:cNvSpPr txBox="1"/>
          <p:nvPr/>
        </p:nvSpPr>
        <p:spPr>
          <a:xfrm>
            <a:off x="9793224" y="2816572"/>
            <a:ext cx="2267712" cy="338554"/>
          </a:xfrm>
          <a:prstGeom prst="rect">
            <a:avLst/>
          </a:prstGeom>
          <a:noFill/>
        </p:spPr>
        <p:txBody>
          <a:bodyPr wrap="square" rtlCol="0">
            <a:spAutoFit/>
          </a:bodyPr>
          <a:lstStyle/>
          <a:p>
            <a:r>
              <a:rPr lang="en-US" altLang="zh-CN" sz="1600" dirty="0" smtClean="0">
                <a:solidFill>
                  <a:srgbClr val="FF0000"/>
                </a:solidFill>
              </a:rPr>
              <a:t>Set channel shield</a:t>
            </a:r>
            <a:endParaRPr lang="zh-CN" altLang="en-US" sz="1600" dirty="0">
              <a:solidFill>
                <a:srgbClr val="FF0000"/>
              </a:solidFill>
            </a:endParaRPr>
          </a:p>
        </p:txBody>
      </p:sp>
      <p:sp>
        <p:nvSpPr>
          <p:cNvPr id="31" name="文本框 30"/>
          <p:cNvSpPr txBox="1"/>
          <p:nvPr/>
        </p:nvSpPr>
        <p:spPr>
          <a:xfrm>
            <a:off x="9823062" y="5762566"/>
            <a:ext cx="2267712" cy="338554"/>
          </a:xfrm>
          <a:prstGeom prst="rect">
            <a:avLst/>
          </a:prstGeom>
          <a:noFill/>
        </p:spPr>
        <p:txBody>
          <a:bodyPr wrap="square" rtlCol="0">
            <a:spAutoFit/>
          </a:bodyPr>
          <a:lstStyle/>
          <a:p>
            <a:r>
              <a:rPr lang="en-US" altLang="zh-CN" sz="1600" dirty="0" smtClean="0">
                <a:solidFill>
                  <a:srgbClr val="FF0000"/>
                </a:solidFill>
              </a:rPr>
              <a:t>Data format conversion</a:t>
            </a:r>
            <a:endParaRPr lang="zh-CN" altLang="en-US" sz="1600" dirty="0">
              <a:solidFill>
                <a:srgbClr val="FF0000"/>
              </a:solidFill>
            </a:endParaRPr>
          </a:p>
        </p:txBody>
      </p:sp>
      <p:sp>
        <p:nvSpPr>
          <p:cNvPr id="32" name="文本框 31"/>
          <p:cNvSpPr txBox="1"/>
          <p:nvPr/>
        </p:nvSpPr>
        <p:spPr>
          <a:xfrm>
            <a:off x="5608129" y="3276486"/>
            <a:ext cx="1682496" cy="276999"/>
          </a:xfrm>
          <a:prstGeom prst="rect">
            <a:avLst/>
          </a:prstGeom>
          <a:noFill/>
        </p:spPr>
        <p:txBody>
          <a:bodyPr wrap="square" rtlCol="0">
            <a:spAutoFit/>
          </a:bodyPr>
          <a:lstStyle/>
          <a:p>
            <a:r>
              <a:rPr lang="en-US" altLang="zh-CN" sz="1200" dirty="0" smtClean="0">
                <a:solidFill>
                  <a:srgbClr val="FF0000"/>
                </a:solidFill>
              </a:rPr>
              <a:t>Set file size and path</a:t>
            </a:r>
            <a:endParaRPr lang="zh-CN" altLang="en-US" sz="1200" dirty="0">
              <a:solidFill>
                <a:srgbClr val="FF0000"/>
              </a:solidFill>
            </a:endParaRPr>
          </a:p>
        </p:txBody>
      </p:sp>
    </p:spTree>
    <p:extLst>
      <p:ext uri="{BB962C8B-B14F-4D97-AF65-F5344CB8AC3E}">
        <p14:creationId xmlns:p14="http://schemas.microsoft.com/office/powerpoint/2010/main" val="293803084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9" name="文本框 18"/>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Counting </a:t>
            </a:r>
            <a:r>
              <a:rPr lang="en-US" altLang="zh-CN" b="1" dirty="0" smtClean="0">
                <a:solidFill>
                  <a:schemeClr val="accent1">
                    <a:lumMod val="75000"/>
                  </a:schemeClr>
                </a:solidFill>
              </a:rPr>
              <a:t>loss test</a:t>
            </a:r>
            <a:endParaRPr lang="en-US" altLang="zh-CN" b="1" dirty="0">
              <a:solidFill>
                <a:schemeClr val="accent1">
                  <a:lumMod val="75000"/>
                </a:schemeClr>
              </a:solidFill>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851" y="1275052"/>
            <a:ext cx="5983149" cy="3557081"/>
          </a:xfrm>
          <a:prstGeom prst="rect">
            <a:avLst/>
          </a:prstGeom>
        </p:spPr>
      </p:pic>
      <p:sp>
        <p:nvSpPr>
          <p:cNvPr id="17" name="文本框 16"/>
          <p:cNvSpPr txBox="1"/>
          <p:nvPr/>
        </p:nvSpPr>
        <p:spPr>
          <a:xfrm>
            <a:off x="600562" y="4830661"/>
            <a:ext cx="5163014" cy="369332"/>
          </a:xfrm>
          <a:prstGeom prst="rect">
            <a:avLst/>
          </a:prstGeom>
          <a:noFill/>
        </p:spPr>
        <p:txBody>
          <a:bodyPr wrap="square" rtlCol="0">
            <a:spAutoFit/>
          </a:bodyPr>
          <a:lstStyle/>
          <a:p>
            <a:r>
              <a:rPr lang="en-US" altLang="zh-CN" dirty="0" smtClean="0"/>
              <a:t>The block diagram of counting loss test</a:t>
            </a:r>
            <a:endParaRPr lang="zh-CN" altLang="en-US" dirty="0"/>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9" y="1239736"/>
            <a:ext cx="6661716" cy="3590925"/>
          </a:xfrm>
          <a:prstGeom prst="rect">
            <a:avLst/>
          </a:prstGeom>
        </p:spPr>
      </p:pic>
      <p:sp>
        <p:nvSpPr>
          <p:cNvPr id="23" name="文本框 22"/>
          <p:cNvSpPr txBox="1"/>
          <p:nvPr/>
        </p:nvSpPr>
        <p:spPr>
          <a:xfrm>
            <a:off x="587284" y="5592835"/>
            <a:ext cx="11243134" cy="646331"/>
          </a:xfrm>
          <a:prstGeom prst="rect">
            <a:avLst/>
          </a:prstGeom>
          <a:noFill/>
        </p:spPr>
        <p:txBody>
          <a:bodyPr wrap="square" rtlCol="0">
            <a:spAutoFit/>
          </a:bodyPr>
          <a:lstStyle/>
          <a:p>
            <a:r>
              <a:rPr lang="en-US" altLang="zh-CN" dirty="0" smtClean="0"/>
              <a:t>We have tested the counting loss of different situations (one start signal to 10, 30, 50, and 100 stop signals) and different time intervals (20, 25, 50, and 100 ns), respectively.</a:t>
            </a:r>
            <a:endParaRPr lang="zh-CN" altLang="en-US" dirty="0"/>
          </a:p>
        </p:txBody>
      </p:sp>
    </p:spTree>
    <p:extLst>
      <p:ext uri="{BB962C8B-B14F-4D97-AF65-F5344CB8AC3E}">
        <p14:creationId xmlns:p14="http://schemas.microsoft.com/office/powerpoint/2010/main" val="224053015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2"/>
          <p:cNvSpPr txBox="1">
            <a:spLocks noChangeArrowheads="1"/>
          </p:cNvSpPr>
          <p:nvPr/>
        </p:nvSpPr>
        <p:spPr bwMode="auto">
          <a:xfrm>
            <a:off x="790575" y="128588"/>
            <a:ext cx="267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02 Electronics</a:t>
            </a:r>
          </a:p>
        </p:txBody>
      </p:sp>
      <p:grpSp>
        <p:nvGrpSpPr>
          <p:cNvPr id="38915" name="Group 3"/>
          <p:cNvGrpSpPr>
            <a:grpSpLocks/>
          </p:cNvGrpSpPr>
          <p:nvPr/>
        </p:nvGrpSpPr>
        <p:grpSpPr bwMode="auto">
          <a:xfrm>
            <a:off x="271463" y="223838"/>
            <a:ext cx="474662" cy="290512"/>
            <a:chOff x="0" y="0"/>
            <a:chExt cx="714375" cy="438150"/>
          </a:xfrm>
        </p:grpSpPr>
        <p:sp>
          <p:nvSpPr>
            <p:cNvPr id="3892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892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9" name="文本框 18"/>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Counting </a:t>
            </a:r>
            <a:r>
              <a:rPr lang="en-US" altLang="zh-CN" b="1" dirty="0" smtClean="0">
                <a:solidFill>
                  <a:schemeClr val="accent1">
                    <a:lumMod val="75000"/>
                  </a:schemeClr>
                </a:solidFill>
              </a:rPr>
              <a:t>loss test</a:t>
            </a:r>
            <a:endParaRPr lang="en-US" altLang="zh-CN" b="1" dirty="0">
              <a:solidFill>
                <a:schemeClr val="accent1">
                  <a:lumMod val="75000"/>
                </a:schemeClr>
              </a:solidFill>
            </a:endParaRPr>
          </a:p>
        </p:txBody>
      </p:sp>
      <p:sp>
        <p:nvSpPr>
          <p:cNvPr id="18" name="文本框 17"/>
          <p:cNvSpPr txBox="1"/>
          <p:nvPr/>
        </p:nvSpPr>
        <p:spPr>
          <a:xfrm>
            <a:off x="546196" y="6180548"/>
            <a:ext cx="11314070" cy="369332"/>
          </a:xfrm>
          <a:prstGeom prst="rect">
            <a:avLst/>
          </a:prstGeom>
          <a:noFill/>
        </p:spPr>
        <p:txBody>
          <a:bodyPr wrap="square" rtlCol="0">
            <a:spAutoFit/>
          </a:bodyPr>
          <a:lstStyle/>
          <a:p>
            <a:r>
              <a:rPr lang="en-US" altLang="zh-CN" dirty="0" smtClean="0"/>
              <a:t>There is no counting loss when the time interval between each stop signal larger than 25 ns. It meets our requirement. </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4" y="1227976"/>
            <a:ext cx="5669740" cy="474573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231" y="1227976"/>
            <a:ext cx="5711401" cy="4745736"/>
          </a:xfrm>
          <a:prstGeom prst="rect">
            <a:avLst/>
          </a:prstGeom>
        </p:spPr>
      </p:pic>
    </p:spTree>
    <p:extLst>
      <p:ext uri="{BB962C8B-B14F-4D97-AF65-F5344CB8AC3E}">
        <p14:creationId xmlns:p14="http://schemas.microsoft.com/office/powerpoint/2010/main" val="417308556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8"/>
          <p:cNvSpPr txBox="1">
            <a:spLocks noChangeArrowheads="1"/>
          </p:cNvSpPr>
          <p:nvPr/>
        </p:nvSpPr>
        <p:spPr bwMode="auto">
          <a:xfrm>
            <a:off x="2514600" y="-1179513"/>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9699" name="文本框 9"/>
          <p:cNvSpPr txBox="1">
            <a:spLocks noChangeArrowheads="1"/>
          </p:cNvSpPr>
          <p:nvPr/>
        </p:nvSpPr>
        <p:spPr bwMode="auto">
          <a:xfrm>
            <a:off x="1237639" y="2705100"/>
            <a:ext cx="32254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dirty="0" smtClean="0">
                <a:solidFill>
                  <a:schemeClr val="bg1"/>
                </a:solidFill>
                <a:latin typeface="Segoe UI" panose="020B0502040204020203" pitchFamily="34" charset="0"/>
                <a:cs typeface="Segoe UI" panose="020B0502040204020203" pitchFamily="34" charset="0"/>
              </a:rPr>
              <a:t>CONTENTS</a:t>
            </a:r>
            <a:endParaRPr lang="zh-CN" altLang="en-US" sz="4800" dirty="0">
              <a:solidFill>
                <a:schemeClr val="bg1"/>
              </a:solidFill>
              <a:latin typeface="Segoe UI" panose="020B0502040204020203" pitchFamily="34" charset="0"/>
              <a:ea typeface="微软雅黑" panose="020B0503020204020204" pitchFamily="34" charset="-122"/>
            </a:endParaRPr>
          </a:p>
        </p:txBody>
      </p:sp>
      <p:grpSp>
        <p:nvGrpSpPr>
          <p:cNvPr id="29700" name="Group 4"/>
          <p:cNvGrpSpPr>
            <a:grpSpLocks/>
          </p:cNvGrpSpPr>
          <p:nvPr/>
        </p:nvGrpSpPr>
        <p:grpSpPr bwMode="auto">
          <a:xfrm>
            <a:off x="6872288" y="1179938"/>
            <a:ext cx="5108592" cy="830997"/>
            <a:chOff x="0" y="-29737"/>
            <a:chExt cx="5108737" cy="830997"/>
          </a:xfrm>
        </p:grpSpPr>
        <p:sp>
          <p:nvSpPr>
            <p:cNvPr id="29711" name="椭圆 3"/>
            <p:cNvSpPr>
              <a:spLocks noChangeArrowheads="1"/>
            </p:cNvSpPr>
            <p:nvPr/>
          </p:nvSpPr>
          <p:spPr bwMode="auto">
            <a:xfrm>
              <a:off x="0" y="0"/>
              <a:ext cx="771525" cy="7715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chemeClr val="bg1"/>
                  </a:solidFill>
                  <a:latin typeface="Impact" panose="020B0806030902050204" pitchFamily="34" charset="0"/>
                </a:rPr>
                <a:t>01</a:t>
              </a:r>
              <a:endParaRPr lang="zh-CN" altLang="en-US" sz="2400">
                <a:solidFill>
                  <a:schemeClr val="bg1"/>
                </a:solidFill>
                <a:latin typeface="Impact" panose="020B0806030902050204" pitchFamily="34" charset="0"/>
              </a:endParaRPr>
            </a:p>
          </p:txBody>
        </p:sp>
        <p:sp>
          <p:nvSpPr>
            <p:cNvPr id="29712" name="文本框 1"/>
            <p:cNvSpPr txBox="1">
              <a:spLocks noChangeArrowheads="1"/>
            </p:cNvSpPr>
            <p:nvPr/>
          </p:nvSpPr>
          <p:spPr bwMode="auto">
            <a:xfrm>
              <a:off x="1000125" y="-29737"/>
              <a:ext cx="4108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09405E"/>
                  </a:solidFill>
                  <a:latin typeface="微软雅黑" panose="020B0503020204020204" pitchFamily="34" charset="-122"/>
                  <a:ea typeface="微软雅黑" panose="020B0503020204020204" pitchFamily="34" charset="-122"/>
                </a:rPr>
                <a:t>μSR detector construction </a:t>
              </a:r>
              <a:endParaRPr lang="en-US" altLang="zh-CN" sz="2400" dirty="0" smtClean="0">
                <a:solidFill>
                  <a:srgbClr val="09405E"/>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en-US" altLang="zh-CN" sz="2400" dirty="0" smtClean="0">
                  <a:solidFill>
                    <a:srgbClr val="09405E"/>
                  </a:solidFill>
                  <a:latin typeface="微软雅黑" panose="020B0503020204020204" pitchFamily="34" charset="-122"/>
                  <a:ea typeface="微软雅黑" panose="020B0503020204020204" pitchFamily="34" charset="-122"/>
                </a:rPr>
                <a:t>and </a:t>
              </a:r>
              <a:r>
                <a:rPr lang="en-US" altLang="zh-CN" sz="2400" dirty="0">
                  <a:solidFill>
                    <a:srgbClr val="09405E"/>
                  </a:solidFill>
                  <a:latin typeface="微软雅黑" panose="020B0503020204020204" pitchFamily="34" charset="-122"/>
                  <a:ea typeface="微软雅黑" panose="020B0503020204020204" pitchFamily="34" charset="-122"/>
                </a:rPr>
                <a:t>pre-tests</a:t>
              </a:r>
            </a:p>
          </p:txBody>
        </p:sp>
      </p:grpSp>
      <p:grpSp>
        <p:nvGrpSpPr>
          <p:cNvPr id="29701" name="Group 7"/>
          <p:cNvGrpSpPr>
            <a:grpSpLocks/>
          </p:cNvGrpSpPr>
          <p:nvPr/>
        </p:nvGrpSpPr>
        <p:grpSpPr bwMode="auto">
          <a:xfrm>
            <a:off x="6872288" y="2452688"/>
            <a:ext cx="2756154" cy="771525"/>
            <a:chOff x="0" y="0"/>
            <a:chExt cx="2756232" cy="771525"/>
          </a:xfrm>
        </p:grpSpPr>
        <p:sp>
          <p:nvSpPr>
            <p:cNvPr id="29709" name="椭圆 7"/>
            <p:cNvSpPr>
              <a:spLocks noChangeArrowheads="1"/>
            </p:cNvSpPr>
            <p:nvPr/>
          </p:nvSpPr>
          <p:spPr bwMode="auto">
            <a:xfrm>
              <a:off x="0" y="0"/>
              <a:ext cx="771525" cy="7715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chemeClr val="bg1"/>
                  </a:solidFill>
                  <a:latin typeface="Impact" panose="020B0806030902050204" pitchFamily="34" charset="0"/>
                </a:rPr>
                <a:t>02</a:t>
              </a:r>
              <a:endParaRPr lang="zh-CN" altLang="en-US" sz="2400">
                <a:solidFill>
                  <a:schemeClr val="bg1"/>
                </a:solidFill>
                <a:latin typeface="Impact" panose="020B0806030902050204" pitchFamily="34" charset="0"/>
              </a:endParaRPr>
            </a:p>
          </p:txBody>
        </p:sp>
        <p:sp>
          <p:nvSpPr>
            <p:cNvPr id="29710" name="文本框 12"/>
            <p:cNvSpPr txBox="1">
              <a:spLocks noChangeArrowheads="1"/>
            </p:cNvSpPr>
            <p:nvPr/>
          </p:nvSpPr>
          <p:spPr bwMode="auto">
            <a:xfrm>
              <a:off x="1000125" y="178861"/>
              <a:ext cx="1756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09405E"/>
                  </a:solidFill>
                  <a:latin typeface="微软雅黑" panose="020B0503020204020204" pitchFamily="34" charset="-122"/>
                  <a:ea typeface="微软雅黑" panose="020B0503020204020204" pitchFamily="34" charset="-122"/>
                </a:rPr>
                <a:t>Electronics</a:t>
              </a:r>
            </a:p>
          </p:txBody>
        </p:sp>
      </p:grpSp>
      <p:grpSp>
        <p:nvGrpSpPr>
          <p:cNvPr id="29702" name="Group 10"/>
          <p:cNvGrpSpPr>
            <a:grpSpLocks/>
          </p:cNvGrpSpPr>
          <p:nvPr/>
        </p:nvGrpSpPr>
        <p:grpSpPr bwMode="auto">
          <a:xfrm>
            <a:off x="6872288" y="3695700"/>
            <a:ext cx="2790010" cy="771525"/>
            <a:chOff x="0" y="0"/>
            <a:chExt cx="2790089" cy="771525"/>
          </a:xfrm>
        </p:grpSpPr>
        <p:sp>
          <p:nvSpPr>
            <p:cNvPr id="29707" name="椭圆 10"/>
            <p:cNvSpPr>
              <a:spLocks noChangeArrowheads="1"/>
            </p:cNvSpPr>
            <p:nvPr/>
          </p:nvSpPr>
          <p:spPr bwMode="auto">
            <a:xfrm>
              <a:off x="0" y="0"/>
              <a:ext cx="771525" cy="7715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chemeClr val="bg1"/>
                  </a:solidFill>
                  <a:latin typeface="Impact" panose="020B0806030902050204" pitchFamily="34" charset="0"/>
                </a:rPr>
                <a:t>03</a:t>
              </a:r>
              <a:endParaRPr lang="zh-CN" altLang="en-US" sz="2400">
                <a:solidFill>
                  <a:schemeClr val="bg1"/>
                </a:solidFill>
                <a:latin typeface="Impact" panose="020B0806030902050204" pitchFamily="34" charset="0"/>
              </a:endParaRPr>
            </a:p>
          </p:txBody>
        </p:sp>
        <p:sp>
          <p:nvSpPr>
            <p:cNvPr id="29708" name="文本框 13"/>
            <p:cNvSpPr txBox="1">
              <a:spLocks noChangeArrowheads="1"/>
            </p:cNvSpPr>
            <p:nvPr/>
          </p:nvSpPr>
          <p:spPr bwMode="auto">
            <a:xfrm>
              <a:off x="1000125" y="176420"/>
              <a:ext cx="1789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09405E"/>
                  </a:solidFill>
                  <a:latin typeface="微软雅黑" panose="020B0503020204020204" pitchFamily="34" charset="-122"/>
                  <a:ea typeface="微软雅黑" panose="020B0503020204020204" pitchFamily="34" charset="-122"/>
                </a:rPr>
                <a:t>Beam tests</a:t>
              </a:r>
            </a:p>
          </p:txBody>
        </p:sp>
      </p:grpSp>
      <p:grpSp>
        <p:nvGrpSpPr>
          <p:cNvPr id="29703" name="Group 13"/>
          <p:cNvGrpSpPr>
            <a:grpSpLocks/>
          </p:cNvGrpSpPr>
          <p:nvPr/>
        </p:nvGrpSpPr>
        <p:grpSpPr bwMode="auto">
          <a:xfrm>
            <a:off x="6872288" y="4938713"/>
            <a:ext cx="2592777" cy="771525"/>
            <a:chOff x="0" y="0"/>
            <a:chExt cx="2592850" cy="771525"/>
          </a:xfrm>
        </p:grpSpPr>
        <p:sp>
          <p:nvSpPr>
            <p:cNvPr id="29705" name="椭圆 11"/>
            <p:cNvSpPr>
              <a:spLocks noChangeArrowheads="1"/>
            </p:cNvSpPr>
            <p:nvPr/>
          </p:nvSpPr>
          <p:spPr bwMode="auto">
            <a:xfrm>
              <a:off x="0" y="0"/>
              <a:ext cx="771525" cy="7715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chemeClr val="bg1"/>
                  </a:solidFill>
                  <a:latin typeface="Impact" panose="020B0806030902050204" pitchFamily="34" charset="0"/>
                </a:rPr>
                <a:t>04</a:t>
              </a:r>
              <a:endParaRPr lang="zh-CN" altLang="en-US" sz="2400">
                <a:solidFill>
                  <a:schemeClr val="bg1"/>
                </a:solidFill>
                <a:latin typeface="Impact" panose="020B0806030902050204" pitchFamily="34" charset="0"/>
              </a:endParaRPr>
            </a:p>
          </p:txBody>
        </p:sp>
        <p:sp>
          <p:nvSpPr>
            <p:cNvPr id="29706" name="文本框 14"/>
            <p:cNvSpPr txBox="1">
              <a:spLocks noChangeArrowheads="1"/>
            </p:cNvSpPr>
            <p:nvPr/>
          </p:nvSpPr>
          <p:spPr bwMode="auto">
            <a:xfrm>
              <a:off x="1000125" y="173979"/>
              <a:ext cx="1592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09405E"/>
                  </a:solidFill>
                  <a:latin typeface="微软雅黑" panose="020B0503020204020204" pitchFamily="34" charset="-122"/>
                  <a:ea typeface="微软雅黑" panose="020B0503020204020204" pitchFamily="34" charset="-122"/>
                </a:rPr>
                <a:t>Summary</a:t>
              </a:r>
            </a:p>
          </p:txBody>
        </p:sp>
      </p:grpSp>
      <p:sp>
        <p:nvSpPr>
          <p:cNvPr id="29704" name="等腰三角形 17"/>
          <p:cNvSpPr>
            <a:spLocks noChangeArrowheads="1"/>
          </p:cNvSpPr>
          <p:nvPr/>
        </p:nvSpPr>
        <p:spPr bwMode="auto">
          <a:xfrm rot="5400000">
            <a:off x="5968206" y="3250407"/>
            <a:ext cx="574675" cy="357188"/>
          </a:xfrm>
          <a:prstGeom prst="triangle">
            <a:avLst>
              <a:gd name="adj" fmla="val 50000"/>
            </a:avLst>
          </a:prstGeom>
          <a:solidFill>
            <a:srgbClr val="0940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6"/>
          <p:cNvCxnSpPr>
            <a:cxnSpLocks noChangeShapeType="1"/>
          </p:cNvCxnSpPr>
          <p:nvPr/>
        </p:nvCxnSpPr>
        <p:spPr bwMode="auto">
          <a:xfrm>
            <a:off x="4321175" y="3305175"/>
            <a:ext cx="5257800"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43011" name="KSO_GT2.1"/>
          <p:cNvSpPr txBox="1">
            <a:spLocks noChangeArrowheads="1"/>
          </p:cNvSpPr>
          <p:nvPr/>
        </p:nvSpPr>
        <p:spPr bwMode="auto">
          <a:xfrm>
            <a:off x="4632412" y="3427413"/>
            <a:ext cx="515689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en-US" altLang="zh-CN" sz="1600" dirty="0" smtClean="0">
                <a:solidFill>
                  <a:schemeClr val="bg1"/>
                </a:solidFill>
                <a:latin typeface="Segoe UI" panose="020B0502040204020203" pitchFamily="34" charset="0"/>
                <a:cs typeface="Segoe UI" panose="020B0502040204020203" pitchFamily="34" charset="0"/>
              </a:rPr>
              <a:t>First beam test, second beam test, and data analysis</a:t>
            </a:r>
            <a:endParaRPr lang="en-US" altLang="zh-CN" sz="1600" dirty="0">
              <a:solidFill>
                <a:schemeClr val="bg1"/>
              </a:solidFill>
              <a:latin typeface="Segoe UI" panose="020B0502040204020203" pitchFamily="34" charset="0"/>
              <a:cs typeface="Segoe UI" panose="020B0502040204020203" pitchFamily="34" charset="0"/>
            </a:endParaRPr>
          </a:p>
        </p:txBody>
      </p:sp>
      <p:grpSp>
        <p:nvGrpSpPr>
          <p:cNvPr id="43012" name="Group 4"/>
          <p:cNvGrpSpPr>
            <a:grpSpLocks/>
          </p:cNvGrpSpPr>
          <p:nvPr/>
        </p:nvGrpSpPr>
        <p:grpSpPr bwMode="auto">
          <a:xfrm>
            <a:off x="3021013" y="2433638"/>
            <a:ext cx="1536700" cy="1987550"/>
            <a:chOff x="0" y="0"/>
            <a:chExt cx="1152785" cy="1490412"/>
          </a:xfrm>
        </p:grpSpPr>
        <p:grpSp>
          <p:nvGrpSpPr>
            <p:cNvPr id="43014" name="Group 5"/>
            <p:cNvGrpSpPr>
              <a:grpSpLocks/>
            </p:cNvGrpSpPr>
            <p:nvPr/>
          </p:nvGrpSpPr>
          <p:grpSpPr bwMode="auto">
            <a:xfrm>
              <a:off x="138402" y="0"/>
              <a:ext cx="1014383" cy="1490412"/>
              <a:chOff x="0" y="0"/>
              <a:chExt cx="1014383" cy="1490412"/>
            </a:xfrm>
          </p:grpSpPr>
          <p:sp>
            <p:nvSpPr>
              <p:cNvPr id="43016" name="圆角矩形 11"/>
              <p:cNvSpPr>
                <a:spLocks noChangeArrowheads="1"/>
              </p:cNvSpPr>
              <p:nvPr/>
            </p:nvSpPr>
            <p:spPr bwMode="auto">
              <a:xfrm rot="1132031">
                <a:off x="0" y="0"/>
                <a:ext cx="1014383" cy="1490412"/>
              </a:xfrm>
              <a:prstGeom prst="roundRect">
                <a:avLst>
                  <a:gd name="adj" fmla="val 12134"/>
                </a:avLst>
              </a:prstGeom>
              <a:solidFill>
                <a:srgbClr val="1630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a:solidFill>
                    <a:srgbClr val="FFFFFF"/>
                  </a:solidFill>
                </a:endParaRPr>
              </a:p>
            </p:txBody>
          </p:sp>
          <p:sp>
            <p:nvSpPr>
              <p:cNvPr id="43017" name="KSO_GN2"/>
              <p:cNvSpPr>
                <a:spLocks noChangeArrowheads="1"/>
              </p:cNvSpPr>
              <p:nvPr/>
            </p:nvSpPr>
            <p:spPr bwMode="auto">
              <a:xfrm rot="1132031">
                <a:off x="43080" y="31875"/>
                <a:ext cx="931612" cy="1428311"/>
              </a:xfrm>
              <a:prstGeom prst="roundRect">
                <a:avLst>
                  <a:gd name="adj" fmla="val 12134"/>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latin typeface="Impact" panose="020B0806030902050204" pitchFamily="34" charset="0"/>
                    <a:ea typeface="Gungsuh" panose="02030600000101010101" pitchFamily="18" charset="-127"/>
                  </a:rPr>
                  <a:t>03</a:t>
                </a:r>
                <a:endParaRPr lang="zh-CN" altLang="en-US" sz="6400">
                  <a:solidFill>
                    <a:srgbClr val="FFFFFF"/>
                  </a:solidFill>
                  <a:latin typeface="Impact" panose="020B0806030902050204" pitchFamily="34" charset="0"/>
                  <a:ea typeface="Gungsuh" panose="02030600000101010101" pitchFamily="18" charset="-127"/>
                </a:endParaRPr>
              </a:p>
            </p:txBody>
          </p:sp>
        </p:grpSp>
        <p:sp>
          <p:nvSpPr>
            <p:cNvPr id="43015" name="圆角矩形 26"/>
            <p:cNvSpPr>
              <a:spLocks/>
            </p:cNvSpPr>
            <p:nvPr/>
          </p:nvSpPr>
          <p:spPr bwMode="auto">
            <a:xfrm rot="1132031">
              <a:off x="0" y="832988"/>
              <a:ext cx="1014383" cy="634430"/>
            </a:xfrm>
            <a:custGeom>
              <a:avLst/>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dpi="0" rotWithShape="1">
              <a:blip r:embed="rId2">
                <a:alphaModFix amt="66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43013" name="KSO_GT2"/>
          <p:cNvSpPr txBox="1">
            <a:spLocks noChangeArrowheads="1"/>
          </p:cNvSpPr>
          <p:nvPr/>
        </p:nvSpPr>
        <p:spPr bwMode="auto">
          <a:xfrm>
            <a:off x="6111046" y="2809875"/>
            <a:ext cx="219963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80000"/>
              </a:lnSpc>
              <a:buFont typeface="Arial" panose="020B0604020202020204" pitchFamily="34" charset="0"/>
              <a:buNone/>
            </a:pPr>
            <a:r>
              <a:rPr lang="en-US" altLang="zh-CN" sz="3200" b="1" dirty="0" smtClean="0">
                <a:solidFill>
                  <a:srgbClr val="FFC000"/>
                </a:solidFill>
                <a:latin typeface="Segoe UI" panose="020B0502040204020203" pitchFamily="34" charset="0"/>
                <a:cs typeface="Segoe UI" panose="020B0502040204020203" pitchFamily="34" charset="0"/>
              </a:rPr>
              <a:t>Beam tests</a:t>
            </a:r>
            <a:endParaRPr lang="en-US" altLang="zh-CN" sz="3200" b="1" dirty="0">
              <a:solidFill>
                <a:srgbClr val="FFC000"/>
              </a:solidFill>
              <a:latin typeface="Segoe UI" panose="020B0502040204020203" pitchFamily="34" charset="0"/>
              <a:cs typeface="Segoe UI" panose="020B0502040204020203"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44041" name="AutoShape 40"/>
          <p:cNvSpPr>
            <a:spLocks noChangeAspect="1" noChangeArrowheads="1" noTextEdit="1"/>
          </p:cNvSpPr>
          <p:nvPr/>
        </p:nvSpPr>
        <p:spPr bwMode="auto">
          <a:xfrm>
            <a:off x="5168900" y="1971675"/>
            <a:ext cx="29225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6" name="Picture 3"/>
          <p:cNvPicPr/>
          <p:nvPr/>
        </p:nvPicPr>
        <p:blipFill>
          <a:blip r:embed="rId2">
            <a:extLst>
              <a:ext uri="{28A0092B-C50C-407E-A947-70E740481C1C}">
                <a14:useLocalDpi xmlns:a14="http://schemas.microsoft.com/office/drawing/2010/main" val="0"/>
              </a:ext>
            </a:extLst>
          </a:blip>
          <a:stretch>
            <a:fillRect/>
          </a:stretch>
        </p:blipFill>
        <p:spPr bwMode="auto">
          <a:xfrm>
            <a:off x="197296" y="1432824"/>
            <a:ext cx="6696744" cy="4394688"/>
          </a:xfrm>
          <a:prstGeom prst="rect">
            <a:avLst/>
          </a:prstGeom>
          <a:noFill/>
          <a:ln>
            <a:noFill/>
          </a:ln>
        </p:spPr>
      </p:pic>
      <p:sp>
        <p:nvSpPr>
          <p:cNvPr id="27" name="椭圆 26"/>
          <p:cNvSpPr/>
          <p:nvPr/>
        </p:nvSpPr>
        <p:spPr>
          <a:xfrm>
            <a:off x="4873046" y="2694106"/>
            <a:ext cx="59170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nvSpPr>
        <p:spPr>
          <a:xfrm>
            <a:off x="5522494" y="2738058"/>
            <a:ext cx="5775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p:nvSpPr>
        <p:spPr bwMode="auto">
          <a:xfrm>
            <a:off x="7479792" y="1764792"/>
            <a:ext cx="1631552" cy="41148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First</a:t>
            </a:r>
            <a:r>
              <a:rPr kumimoji="0" lang="en-US" altLang="zh-CN" sz="1800" b="0" i="0" u="none" strike="noStrike" cap="none" normalizeH="0" dirty="0" smtClean="0">
                <a:ln>
                  <a:noFill/>
                </a:ln>
                <a:solidFill>
                  <a:schemeClr val="tx1"/>
                </a:solidFill>
                <a:effectLst/>
                <a:latin typeface="Calibri" pitchFamily="34" charset="0"/>
                <a:ea typeface="宋体" pitchFamily="2" charset="-122"/>
              </a:rPr>
              <a:t> beam test</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endParaRPr>
          </a:p>
        </p:txBody>
      </p:sp>
      <p:cxnSp>
        <p:nvCxnSpPr>
          <p:cNvPr id="5" name="直接箭头连接符 4"/>
          <p:cNvCxnSpPr>
            <a:stCxn id="3" idx="1"/>
          </p:cNvCxnSpPr>
          <p:nvPr/>
        </p:nvCxnSpPr>
        <p:spPr bwMode="auto">
          <a:xfrm flipH="1">
            <a:off x="5367530" y="1970532"/>
            <a:ext cx="2112262" cy="7235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直接箭头连接符 36"/>
          <p:cNvCxnSpPr/>
          <p:nvPr/>
        </p:nvCxnSpPr>
        <p:spPr bwMode="auto">
          <a:xfrm flipH="1">
            <a:off x="6111544" y="2796921"/>
            <a:ext cx="1349008" cy="851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矩形 38"/>
          <p:cNvSpPr/>
          <p:nvPr/>
        </p:nvSpPr>
        <p:spPr bwMode="auto">
          <a:xfrm>
            <a:off x="7479791" y="2614610"/>
            <a:ext cx="1871037" cy="41148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Second beam test</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endParaRPr>
          </a:p>
        </p:txBody>
      </p:sp>
      <p:sp>
        <p:nvSpPr>
          <p:cNvPr id="9" name="文本框 8"/>
          <p:cNvSpPr txBox="1"/>
          <p:nvPr/>
        </p:nvSpPr>
        <p:spPr>
          <a:xfrm>
            <a:off x="7075713" y="3669025"/>
            <a:ext cx="4550229" cy="2462213"/>
          </a:xfrm>
          <a:prstGeom prst="rect">
            <a:avLst/>
          </a:prstGeom>
          <a:noFill/>
        </p:spPr>
        <p:txBody>
          <a:bodyPr wrap="square" rtlCol="0">
            <a:spAutoFit/>
          </a:bodyPr>
          <a:lstStyle/>
          <a:p>
            <a:r>
              <a:rPr lang="en-US" altLang="zh-CN" sz="2800" b="1" dirty="0" smtClean="0"/>
              <a:t>Acknowledgement: </a:t>
            </a:r>
          </a:p>
          <a:p>
            <a:r>
              <a:rPr lang="en-US" altLang="zh-CN" dirty="0" smtClean="0"/>
              <a:t>Thank you very much for ISIS Muon Group and Detector Group! </a:t>
            </a:r>
          </a:p>
          <a:p>
            <a:r>
              <a:rPr lang="en-US" altLang="zh-CN" dirty="0" smtClean="0"/>
              <a:t>Many thanks to the technical support </a:t>
            </a:r>
            <a:r>
              <a:rPr lang="en-US" altLang="zh-CN" dirty="0"/>
              <a:t>of Dr. Stephen Cottrell and Dr. Daniel </a:t>
            </a:r>
            <a:r>
              <a:rPr lang="en-US" altLang="zh-CN" dirty="0" smtClean="0"/>
              <a:t>Pooley and the helpful discussions </a:t>
            </a:r>
            <a:r>
              <a:rPr lang="en-US" altLang="zh-CN" dirty="0"/>
              <a:t>of Dr. Adrian </a:t>
            </a:r>
            <a:r>
              <a:rPr lang="en-US" altLang="zh-CN" dirty="0" smtClean="0"/>
              <a:t>Hillier, Dr. Nigel Rhodes, Prof. Isao Watanabe, Dr. James Lord, and Dr. Peter Baker!</a:t>
            </a:r>
            <a:endParaRPr lang="zh-CN" alt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First beam test</a:t>
            </a:r>
            <a:endParaRPr lang="en-US" altLang="zh-CN" b="1" dirty="0">
              <a:solidFill>
                <a:schemeClr val="accent1">
                  <a:lumMod val="75000"/>
                </a:schemeClr>
              </a:solidFill>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469" y="1507887"/>
            <a:ext cx="3142444" cy="4189926"/>
          </a:xfrm>
          <a:prstGeom prst="rect">
            <a:avLst/>
          </a:prstGeom>
        </p:spPr>
      </p:pic>
      <p:sp>
        <p:nvSpPr>
          <p:cNvPr id="17" name="TextBox 10"/>
          <p:cNvSpPr txBox="1"/>
          <p:nvPr/>
        </p:nvSpPr>
        <p:spPr>
          <a:xfrm>
            <a:off x="5612469" y="5859761"/>
            <a:ext cx="3323377" cy="830997"/>
          </a:xfrm>
          <a:prstGeom prst="rect">
            <a:avLst/>
          </a:prstGeom>
          <a:noFill/>
        </p:spPr>
        <p:txBody>
          <a:bodyPr wrap="square" rtlCol="0">
            <a:spAutoFit/>
          </a:bodyPr>
          <a:lstStyle/>
          <a:p>
            <a:pPr algn="just"/>
            <a:r>
              <a:rPr lang="en-US" altLang="zh-CN" sz="1600" dirty="0" smtClean="0"/>
              <a:t>To assemble Chinese detector and EMU R5505 detector on the muon beam</a:t>
            </a:r>
            <a:endParaRPr lang="zh-CN" altLang="en-US" sz="1600" dirty="0"/>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63" y="1476724"/>
            <a:ext cx="4221088" cy="4221088"/>
          </a:xfrm>
          <a:prstGeom prst="rect">
            <a:avLst/>
          </a:prstGeom>
        </p:spPr>
      </p:pic>
      <p:sp>
        <p:nvSpPr>
          <p:cNvPr id="2" name="文本框 1"/>
          <p:cNvSpPr txBox="1"/>
          <p:nvPr/>
        </p:nvSpPr>
        <p:spPr>
          <a:xfrm>
            <a:off x="197296" y="5856514"/>
            <a:ext cx="5169217" cy="830997"/>
          </a:xfrm>
          <a:prstGeom prst="rect">
            <a:avLst/>
          </a:prstGeom>
          <a:noFill/>
        </p:spPr>
        <p:txBody>
          <a:bodyPr wrap="square" rtlCol="0">
            <a:spAutoFit/>
          </a:bodyPr>
          <a:lstStyle/>
          <a:p>
            <a:pPr algn="just"/>
            <a:r>
              <a:rPr lang="en-US" altLang="zh-CN" sz="1600" dirty="0" smtClean="0"/>
              <a:t>Photo in ISIS Muon </a:t>
            </a:r>
            <a:r>
              <a:rPr lang="en-US" altLang="zh-CN" sz="1600" dirty="0"/>
              <a:t>G</a:t>
            </a:r>
            <a:r>
              <a:rPr lang="en-US" altLang="zh-CN" sz="1600" dirty="0" smtClean="0"/>
              <a:t>roup, from left to right: Dr. Peter Baker, Dr. </a:t>
            </a:r>
            <a:r>
              <a:rPr lang="en-US" altLang="zh-CN" sz="1600" dirty="0"/>
              <a:t>Daniel </a:t>
            </a:r>
            <a:r>
              <a:rPr lang="en-US" altLang="zh-CN" sz="1600" dirty="0" smtClean="0"/>
              <a:t>Pooley, Dr. Stephen Cottrell, PhD student </a:t>
            </a:r>
            <a:r>
              <a:rPr lang="en-US" altLang="zh-CN" sz="1600" dirty="0" err="1" smtClean="0"/>
              <a:t>Xiaojie</a:t>
            </a:r>
            <a:r>
              <a:rPr lang="en-US" altLang="zh-CN" sz="1600" dirty="0" smtClean="0"/>
              <a:t> NI, </a:t>
            </a:r>
            <a:r>
              <a:rPr lang="en-US" altLang="zh-CN" sz="1600" dirty="0" err="1" smtClean="0"/>
              <a:t>Fanshui</a:t>
            </a:r>
            <a:r>
              <a:rPr lang="en-US" altLang="zh-CN" sz="1600" dirty="0" smtClean="0"/>
              <a:t> DENG, </a:t>
            </a:r>
            <a:r>
              <a:rPr lang="en-US" altLang="zh-CN" sz="1600" dirty="0" err="1" smtClean="0"/>
              <a:t>Ziwen</a:t>
            </a:r>
            <a:r>
              <a:rPr lang="en-US" altLang="zh-CN" sz="1600" dirty="0" smtClean="0"/>
              <a:t> PAN</a:t>
            </a:r>
            <a:endParaRPr lang="zh-CN" altLang="en-US" sz="1600" dirty="0"/>
          </a:p>
        </p:txBody>
      </p:sp>
      <p:sp>
        <p:nvSpPr>
          <p:cNvPr id="4" name="文本框 3"/>
          <p:cNvSpPr txBox="1"/>
          <p:nvPr/>
        </p:nvSpPr>
        <p:spPr>
          <a:xfrm>
            <a:off x="9089136" y="2386584"/>
            <a:ext cx="2660904" cy="2585323"/>
          </a:xfrm>
          <a:prstGeom prst="rect">
            <a:avLst/>
          </a:prstGeom>
          <a:noFill/>
        </p:spPr>
        <p:txBody>
          <a:bodyPr wrap="square" rtlCol="0">
            <a:spAutoFit/>
          </a:bodyPr>
          <a:lstStyle/>
          <a:p>
            <a:pPr algn="just"/>
            <a:r>
              <a:rPr lang="en-US" altLang="zh-CN" dirty="0" smtClean="0"/>
              <a:t>The first test was successful but there were some problems in our detector and </a:t>
            </a:r>
            <a:r>
              <a:rPr lang="en-US" altLang="zh-CN" dirty="0"/>
              <a:t>electronics. According </a:t>
            </a:r>
            <a:r>
              <a:rPr lang="en-US" altLang="zh-CN" dirty="0" smtClean="0"/>
              <a:t>to the </a:t>
            </a:r>
            <a:r>
              <a:rPr lang="en-US" altLang="zh-CN" dirty="0"/>
              <a:t>first test results, we have improved our </a:t>
            </a:r>
            <a:r>
              <a:rPr lang="en-US" altLang="zh-CN" dirty="0" smtClean="0"/>
              <a:t>detector </a:t>
            </a:r>
            <a:r>
              <a:rPr lang="en-US" altLang="zh-CN" dirty="0"/>
              <a:t>and </a:t>
            </a:r>
            <a:r>
              <a:rPr lang="en-US" altLang="zh-CN" dirty="0" smtClean="0"/>
              <a:t>electronics and completed the second test in ISIS.</a:t>
            </a:r>
            <a:endParaRPr lang="zh-CN" altLang="en-US" dirty="0"/>
          </a:p>
        </p:txBody>
      </p:sp>
    </p:spTree>
    <p:extLst>
      <p:ext uri="{BB962C8B-B14F-4D97-AF65-F5344CB8AC3E}">
        <p14:creationId xmlns:p14="http://schemas.microsoft.com/office/powerpoint/2010/main" val="349161096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Second beam test</a:t>
            </a:r>
            <a:endParaRPr lang="en-US" altLang="zh-CN" b="1" dirty="0">
              <a:solidFill>
                <a:schemeClr val="accent1">
                  <a:lumMod val="75000"/>
                </a:schemeClr>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3" y="1552560"/>
            <a:ext cx="3408664" cy="4544885"/>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671" y="1601384"/>
            <a:ext cx="5715853" cy="4691840"/>
          </a:xfrm>
          <a:prstGeom prst="rect">
            <a:avLst/>
          </a:prstGeom>
        </p:spPr>
      </p:pic>
      <p:sp>
        <p:nvSpPr>
          <p:cNvPr id="6" name="矩形 5"/>
          <p:cNvSpPr/>
          <p:nvPr/>
        </p:nvSpPr>
        <p:spPr>
          <a:xfrm>
            <a:off x="262281" y="6293224"/>
            <a:ext cx="3427028" cy="369332"/>
          </a:xfrm>
          <a:prstGeom prst="rect">
            <a:avLst/>
          </a:prstGeom>
        </p:spPr>
        <p:txBody>
          <a:bodyPr wrap="none">
            <a:spAutoFit/>
          </a:bodyPr>
          <a:lstStyle/>
          <a:p>
            <a:r>
              <a:rPr lang="en-US" altLang="zh-CN" dirty="0" smtClean="0"/>
              <a:t>Chinese detector was put on EMU </a:t>
            </a:r>
            <a:endParaRPr lang="zh-CN" altLang="en-US" dirty="0"/>
          </a:p>
        </p:txBody>
      </p:sp>
      <p:sp>
        <p:nvSpPr>
          <p:cNvPr id="19" name="矩形 18"/>
          <p:cNvSpPr/>
          <p:nvPr/>
        </p:nvSpPr>
        <p:spPr bwMode="auto">
          <a:xfrm>
            <a:off x="2319166" y="5196693"/>
            <a:ext cx="1865737" cy="32491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Chinese</a:t>
            </a:r>
            <a:r>
              <a:rPr kumimoji="0" lang="en-US" altLang="zh-CN" sz="1800" b="0" i="0" u="none" strike="noStrike" cap="none" normalizeH="0" dirty="0" smtClean="0">
                <a:ln>
                  <a:noFill/>
                </a:ln>
                <a:solidFill>
                  <a:schemeClr val="tx1"/>
                </a:solidFill>
                <a:effectLst/>
                <a:latin typeface="Calibri" pitchFamily="34" charset="0"/>
                <a:ea typeface="宋体" pitchFamily="2" charset="-122"/>
              </a:rPr>
              <a:t> detector</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endParaRPr>
          </a:p>
        </p:txBody>
      </p:sp>
      <p:cxnSp>
        <p:nvCxnSpPr>
          <p:cNvPr id="8" name="直接箭头连接符 7"/>
          <p:cNvCxnSpPr>
            <a:stCxn id="19" idx="1"/>
          </p:cNvCxnSpPr>
          <p:nvPr/>
        </p:nvCxnSpPr>
        <p:spPr bwMode="auto">
          <a:xfrm flipH="1">
            <a:off x="1899595" y="5359152"/>
            <a:ext cx="419571" cy="162458"/>
          </a:xfrm>
          <a:prstGeom prst="straightConnector1">
            <a:avLst/>
          </a:prstGeom>
          <a:ln w="254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1" name="矩形 20"/>
          <p:cNvSpPr/>
          <p:nvPr/>
        </p:nvSpPr>
        <p:spPr>
          <a:xfrm>
            <a:off x="5217352" y="6293224"/>
            <a:ext cx="4516493" cy="369332"/>
          </a:xfrm>
          <a:prstGeom prst="rect">
            <a:avLst/>
          </a:prstGeom>
        </p:spPr>
        <p:txBody>
          <a:bodyPr wrap="none">
            <a:spAutoFit/>
          </a:bodyPr>
          <a:lstStyle/>
          <a:p>
            <a:r>
              <a:rPr lang="en-US" altLang="zh-CN" dirty="0" smtClean="0"/>
              <a:t>Energy spectrum of Chinese detector on EMU </a:t>
            </a:r>
            <a:endParaRPr lang="zh-CN" altLang="en-US" dirty="0"/>
          </a:p>
        </p:txBody>
      </p:sp>
      <p:cxnSp>
        <p:nvCxnSpPr>
          <p:cNvPr id="4" name="直接连接符 3"/>
          <p:cNvCxnSpPr/>
          <p:nvPr/>
        </p:nvCxnSpPr>
        <p:spPr bwMode="auto">
          <a:xfrm flipH="1">
            <a:off x="6103091" y="2169042"/>
            <a:ext cx="21262" cy="347684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文本框 6"/>
          <p:cNvSpPr txBox="1"/>
          <p:nvPr/>
        </p:nvSpPr>
        <p:spPr>
          <a:xfrm>
            <a:off x="6124353" y="2413591"/>
            <a:ext cx="1116420" cy="369332"/>
          </a:xfrm>
          <a:prstGeom prst="rect">
            <a:avLst/>
          </a:prstGeom>
          <a:noFill/>
        </p:spPr>
        <p:txBody>
          <a:bodyPr wrap="square" rtlCol="0">
            <a:spAutoFit/>
          </a:bodyPr>
          <a:lstStyle/>
          <a:p>
            <a:r>
              <a:rPr lang="en-US" altLang="zh-CN" dirty="0" smtClean="0"/>
              <a:t>Threshold</a:t>
            </a:r>
            <a:endParaRPr lang="zh-CN" altLang="en-US" dirty="0"/>
          </a:p>
        </p:txBody>
      </p:sp>
    </p:spTree>
    <p:extLst>
      <p:ext uri="{BB962C8B-B14F-4D97-AF65-F5344CB8AC3E}">
        <p14:creationId xmlns:p14="http://schemas.microsoft.com/office/powerpoint/2010/main" val="194143276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73" y="1331000"/>
            <a:ext cx="5892846" cy="4775862"/>
          </a:xfrm>
          <a:prstGeom prst="rect">
            <a:avLst/>
          </a:prstGeom>
        </p:spPr>
      </p:pic>
      <p:sp>
        <p:nvSpPr>
          <p:cNvPr id="14" name="文本框 13"/>
          <p:cNvSpPr txBox="1"/>
          <p:nvPr/>
        </p:nvSpPr>
        <p:spPr>
          <a:xfrm>
            <a:off x="529335" y="6207965"/>
            <a:ext cx="5367183" cy="369332"/>
          </a:xfrm>
          <a:prstGeom prst="rect">
            <a:avLst/>
          </a:prstGeom>
          <a:noFill/>
        </p:spPr>
        <p:txBody>
          <a:bodyPr wrap="square" rtlCol="0">
            <a:spAutoFit/>
          </a:bodyPr>
          <a:lstStyle/>
          <a:p>
            <a:r>
              <a:rPr lang="en-US" altLang="zh-CN" dirty="0" smtClean="0"/>
              <a:t>Time spectrum of different detectors with ISIS DAE </a:t>
            </a:r>
            <a:endParaRPr lang="zh-CN" altLang="en-US" dirty="0"/>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625" y="1410628"/>
            <a:ext cx="5676900" cy="4696234"/>
          </a:xfrm>
          <a:prstGeom prst="rect">
            <a:avLst/>
          </a:prstGeom>
        </p:spPr>
      </p:pic>
      <p:sp>
        <p:nvSpPr>
          <p:cNvPr id="17" name="文本框 16"/>
          <p:cNvSpPr txBox="1"/>
          <p:nvPr/>
        </p:nvSpPr>
        <p:spPr>
          <a:xfrm>
            <a:off x="6300625" y="6207965"/>
            <a:ext cx="5367183" cy="369332"/>
          </a:xfrm>
          <a:prstGeom prst="rect">
            <a:avLst/>
          </a:prstGeom>
          <a:noFill/>
        </p:spPr>
        <p:txBody>
          <a:bodyPr wrap="square" rtlCol="0">
            <a:spAutoFit/>
          </a:bodyPr>
          <a:lstStyle/>
          <a:p>
            <a:r>
              <a:rPr lang="en-US" altLang="zh-CN" dirty="0" smtClean="0"/>
              <a:t>Total count rate of different detectors with ISIS DAE </a:t>
            </a:r>
            <a:endParaRPr lang="zh-CN" altLang="en-US" dirty="0"/>
          </a:p>
        </p:txBody>
      </p:sp>
      <p:sp>
        <p:nvSpPr>
          <p:cNvPr id="11" name="文本框 10"/>
          <p:cNvSpPr txBox="1"/>
          <p:nvPr/>
        </p:nvSpPr>
        <p:spPr>
          <a:xfrm>
            <a:off x="10490947" y="2397637"/>
            <a:ext cx="951486" cy="338554"/>
          </a:xfrm>
          <a:prstGeom prst="rect">
            <a:avLst/>
          </a:prstGeom>
          <a:noFill/>
        </p:spPr>
        <p:txBody>
          <a:bodyPr wrap="square" rtlCol="0">
            <a:spAutoFit/>
          </a:bodyPr>
          <a:lstStyle/>
          <a:p>
            <a:r>
              <a:rPr lang="en-US" altLang="zh-CN" sz="1600" b="1" dirty="0" smtClean="0">
                <a:solidFill>
                  <a:srgbClr val="FF0000"/>
                </a:solidFill>
              </a:rPr>
              <a:t>35.578</a:t>
            </a:r>
            <a:endParaRPr lang="zh-CN" altLang="en-US" sz="1600" b="1" dirty="0">
              <a:solidFill>
                <a:srgbClr val="FF0000"/>
              </a:solidFill>
            </a:endParaRPr>
          </a:p>
        </p:txBody>
      </p:sp>
      <p:sp>
        <p:nvSpPr>
          <p:cNvPr id="12" name="文本框 11"/>
          <p:cNvSpPr txBox="1"/>
          <p:nvPr/>
        </p:nvSpPr>
        <p:spPr>
          <a:xfrm>
            <a:off x="8331869" y="4135019"/>
            <a:ext cx="1001701" cy="338554"/>
          </a:xfrm>
          <a:prstGeom prst="rect">
            <a:avLst/>
          </a:prstGeom>
          <a:noFill/>
        </p:spPr>
        <p:txBody>
          <a:bodyPr wrap="square" rtlCol="0">
            <a:spAutoFit/>
          </a:bodyPr>
          <a:lstStyle/>
          <a:p>
            <a:r>
              <a:rPr lang="en-US" altLang="zh-CN" sz="1600" b="1" dirty="0" smtClean="0">
                <a:solidFill>
                  <a:srgbClr val="FF0000"/>
                </a:solidFill>
              </a:rPr>
              <a:t>14.103</a:t>
            </a:r>
            <a:endParaRPr lang="zh-CN" altLang="en-US" sz="1600" b="1" dirty="0">
              <a:solidFill>
                <a:srgbClr val="FF0000"/>
              </a:solidFill>
            </a:endParaRPr>
          </a:p>
        </p:txBody>
      </p:sp>
      <p:sp>
        <p:nvSpPr>
          <p:cNvPr id="18" name="文本框 17"/>
          <p:cNvSpPr txBox="1"/>
          <p:nvPr/>
        </p:nvSpPr>
        <p:spPr>
          <a:xfrm>
            <a:off x="6980142" y="4605454"/>
            <a:ext cx="870317" cy="338554"/>
          </a:xfrm>
          <a:prstGeom prst="rect">
            <a:avLst/>
          </a:prstGeom>
          <a:noFill/>
        </p:spPr>
        <p:txBody>
          <a:bodyPr wrap="square" rtlCol="0">
            <a:spAutoFit/>
          </a:bodyPr>
          <a:lstStyle/>
          <a:p>
            <a:r>
              <a:rPr lang="en-US" altLang="zh-CN" sz="1600" b="1" dirty="0" smtClean="0">
                <a:solidFill>
                  <a:srgbClr val="FF0000"/>
                </a:solidFill>
              </a:rPr>
              <a:t>3.535</a:t>
            </a:r>
            <a:endParaRPr lang="zh-CN" altLang="en-US" sz="1600" b="1" dirty="0">
              <a:solidFill>
                <a:srgbClr val="FF0000"/>
              </a:solidFill>
            </a:endParaRPr>
          </a:p>
        </p:txBody>
      </p:sp>
      <p:sp>
        <p:nvSpPr>
          <p:cNvPr id="23" name="文本框 22"/>
          <p:cNvSpPr txBox="1"/>
          <p:nvPr/>
        </p:nvSpPr>
        <p:spPr>
          <a:xfrm>
            <a:off x="10539184" y="3962904"/>
            <a:ext cx="903249" cy="338554"/>
          </a:xfrm>
          <a:prstGeom prst="rect">
            <a:avLst/>
          </a:prstGeom>
          <a:noFill/>
        </p:spPr>
        <p:txBody>
          <a:bodyPr wrap="square" rtlCol="0">
            <a:spAutoFit/>
          </a:bodyPr>
          <a:lstStyle/>
          <a:p>
            <a:r>
              <a:rPr lang="en-US" altLang="zh-CN" sz="1600" b="1" dirty="0" smtClean="0"/>
              <a:t>11.839</a:t>
            </a:r>
            <a:endParaRPr lang="zh-CN" altLang="en-US" sz="1600" b="1" dirty="0"/>
          </a:p>
        </p:txBody>
      </p:sp>
      <p:sp>
        <p:nvSpPr>
          <p:cNvPr id="24" name="文本框 23"/>
          <p:cNvSpPr txBox="1"/>
          <p:nvPr/>
        </p:nvSpPr>
        <p:spPr>
          <a:xfrm>
            <a:off x="8214782" y="4706783"/>
            <a:ext cx="769434" cy="338554"/>
          </a:xfrm>
          <a:prstGeom prst="rect">
            <a:avLst/>
          </a:prstGeom>
          <a:noFill/>
        </p:spPr>
        <p:txBody>
          <a:bodyPr wrap="square" rtlCol="0">
            <a:spAutoFit/>
          </a:bodyPr>
          <a:lstStyle/>
          <a:p>
            <a:r>
              <a:rPr lang="en-US" altLang="zh-CN" sz="1600" b="1" dirty="0" smtClean="0"/>
              <a:t>3.933</a:t>
            </a:r>
            <a:endParaRPr lang="zh-CN" altLang="en-US" sz="1600" b="1" dirty="0"/>
          </a:p>
        </p:txBody>
      </p:sp>
      <p:sp>
        <p:nvSpPr>
          <p:cNvPr id="25" name="文本框 24"/>
          <p:cNvSpPr txBox="1"/>
          <p:nvPr/>
        </p:nvSpPr>
        <p:spPr>
          <a:xfrm>
            <a:off x="7019431" y="4999763"/>
            <a:ext cx="791737" cy="338554"/>
          </a:xfrm>
          <a:prstGeom prst="rect">
            <a:avLst/>
          </a:prstGeom>
          <a:noFill/>
        </p:spPr>
        <p:txBody>
          <a:bodyPr wrap="square" rtlCol="0">
            <a:spAutoFit/>
          </a:bodyPr>
          <a:lstStyle/>
          <a:p>
            <a:r>
              <a:rPr lang="en-US" altLang="zh-CN" sz="1600" b="1" dirty="0" smtClean="0"/>
              <a:t>0.993</a:t>
            </a:r>
            <a:endParaRPr lang="zh-CN" altLang="en-US" sz="1600" b="1" dirty="0"/>
          </a:p>
        </p:txBody>
      </p:sp>
    </p:spTree>
    <p:extLst>
      <p:ext uri="{BB962C8B-B14F-4D97-AF65-F5344CB8AC3E}">
        <p14:creationId xmlns:p14="http://schemas.microsoft.com/office/powerpoint/2010/main" val="37143361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49" y="1296472"/>
            <a:ext cx="5882845" cy="4959422"/>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462" y="1359721"/>
            <a:ext cx="5895538" cy="4832924"/>
          </a:xfrm>
          <a:prstGeom prst="rect">
            <a:avLst/>
          </a:prstGeom>
        </p:spPr>
      </p:pic>
      <p:sp>
        <p:nvSpPr>
          <p:cNvPr id="18" name="文本框 17"/>
          <p:cNvSpPr txBox="1"/>
          <p:nvPr/>
        </p:nvSpPr>
        <p:spPr>
          <a:xfrm>
            <a:off x="335653" y="6419010"/>
            <a:ext cx="5606586" cy="369332"/>
          </a:xfrm>
          <a:prstGeom prst="rect">
            <a:avLst/>
          </a:prstGeom>
          <a:noFill/>
        </p:spPr>
        <p:txBody>
          <a:bodyPr wrap="square" rtlCol="0">
            <a:spAutoFit/>
          </a:bodyPr>
          <a:lstStyle/>
          <a:p>
            <a:r>
              <a:rPr lang="en-US" altLang="zh-CN" dirty="0" smtClean="0"/>
              <a:t>Time spectrum of different detectors with Chinese DAE </a:t>
            </a:r>
            <a:endParaRPr lang="zh-CN" altLang="en-US" dirty="0"/>
          </a:p>
        </p:txBody>
      </p:sp>
      <p:sp>
        <p:nvSpPr>
          <p:cNvPr id="19" name="文本框 18"/>
          <p:cNvSpPr txBox="1"/>
          <p:nvPr/>
        </p:nvSpPr>
        <p:spPr>
          <a:xfrm>
            <a:off x="6384036" y="6400644"/>
            <a:ext cx="5720390" cy="369332"/>
          </a:xfrm>
          <a:prstGeom prst="rect">
            <a:avLst/>
          </a:prstGeom>
          <a:noFill/>
        </p:spPr>
        <p:txBody>
          <a:bodyPr wrap="square" rtlCol="0">
            <a:spAutoFit/>
          </a:bodyPr>
          <a:lstStyle/>
          <a:p>
            <a:r>
              <a:rPr lang="en-US" altLang="zh-CN" dirty="0" smtClean="0"/>
              <a:t>Total count rate of different detectors with </a:t>
            </a:r>
            <a:r>
              <a:rPr lang="en-US" altLang="zh-CN" dirty="0"/>
              <a:t>Chinese </a:t>
            </a:r>
            <a:r>
              <a:rPr lang="en-US" altLang="zh-CN" dirty="0" smtClean="0"/>
              <a:t>DAE </a:t>
            </a:r>
            <a:endParaRPr lang="zh-CN" altLang="en-US" dirty="0"/>
          </a:p>
        </p:txBody>
      </p:sp>
      <p:sp>
        <p:nvSpPr>
          <p:cNvPr id="13" name="文本框 12"/>
          <p:cNvSpPr txBox="1"/>
          <p:nvPr/>
        </p:nvSpPr>
        <p:spPr>
          <a:xfrm>
            <a:off x="11186754" y="2283345"/>
            <a:ext cx="838200" cy="338554"/>
          </a:xfrm>
          <a:prstGeom prst="rect">
            <a:avLst/>
          </a:prstGeom>
          <a:noFill/>
        </p:spPr>
        <p:txBody>
          <a:bodyPr wrap="square" rtlCol="0">
            <a:spAutoFit/>
          </a:bodyPr>
          <a:lstStyle/>
          <a:p>
            <a:r>
              <a:rPr lang="en-US" altLang="zh-CN" sz="1600" b="1" dirty="0" smtClean="0">
                <a:solidFill>
                  <a:srgbClr val="FF0000"/>
                </a:solidFill>
              </a:rPr>
              <a:t>38.037</a:t>
            </a:r>
            <a:endParaRPr lang="zh-CN" altLang="en-US" sz="1600" b="1" dirty="0">
              <a:solidFill>
                <a:srgbClr val="FF0000"/>
              </a:solidFill>
            </a:endParaRPr>
          </a:p>
        </p:txBody>
      </p:sp>
      <p:sp>
        <p:nvSpPr>
          <p:cNvPr id="14" name="文本框 13"/>
          <p:cNvSpPr txBox="1"/>
          <p:nvPr/>
        </p:nvSpPr>
        <p:spPr>
          <a:xfrm>
            <a:off x="8608815" y="3606906"/>
            <a:ext cx="838200" cy="338554"/>
          </a:xfrm>
          <a:prstGeom prst="rect">
            <a:avLst/>
          </a:prstGeom>
          <a:noFill/>
        </p:spPr>
        <p:txBody>
          <a:bodyPr wrap="square" rtlCol="0">
            <a:spAutoFit/>
          </a:bodyPr>
          <a:lstStyle/>
          <a:p>
            <a:r>
              <a:rPr lang="en-US" altLang="zh-CN" sz="1600" b="1" dirty="0" smtClean="0">
                <a:solidFill>
                  <a:srgbClr val="FF0000"/>
                </a:solidFill>
              </a:rPr>
              <a:t>22.023</a:t>
            </a:r>
            <a:endParaRPr lang="zh-CN" altLang="en-US" sz="1600" b="1" dirty="0">
              <a:solidFill>
                <a:srgbClr val="FF0000"/>
              </a:solidFill>
            </a:endParaRPr>
          </a:p>
        </p:txBody>
      </p:sp>
      <p:sp>
        <p:nvSpPr>
          <p:cNvPr id="16" name="文本框 15"/>
          <p:cNvSpPr txBox="1"/>
          <p:nvPr/>
        </p:nvSpPr>
        <p:spPr>
          <a:xfrm>
            <a:off x="7048537" y="4605257"/>
            <a:ext cx="838200" cy="338554"/>
          </a:xfrm>
          <a:prstGeom prst="rect">
            <a:avLst/>
          </a:prstGeom>
          <a:noFill/>
        </p:spPr>
        <p:txBody>
          <a:bodyPr wrap="square" rtlCol="0">
            <a:spAutoFit/>
          </a:bodyPr>
          <a:lstStyle/>
          <a:p>
            <a:r>
              <a:rPr lang="en-US" altLang="zh-CN" sz="1600" b="1" dirty="0" smtClean="0">
                <a:solidFill>
                  <a:srgbClr val="FF0000"/>
                </a:solidFill>
              </a:rPr>
              <a:t>5.821</a:t>
            </a:r>
            <a:endParaRPr lang="zh-CN" altLang="en-US" sz="1600" b="1" dirty="0">
              <a:solidFill>
                <a:srgbClr val="FF0000"/>
              </a:solidFill>
            </a:endParaRPr>
          </a:p>
        </p:txBody>
      </p:sp>
      <p:sp>
        <p:nvSpPr>
          <p:cNvPr id="17" name="文本框 16"/>
          <p:cNvSpPr txBox="1"/>
          <p:nvPr/>
        </p:nvSpPr>
        <p:spPr>
          <a:xfrm>
            <a:off x="11135532" y="4465612"/>
            <a:ext cx="838200" cy="338554"/>
          </a:xfrm>
          <a:prstGeom prst="rect">
            <a:avLst/>
          </a:prstGeom>
          <a:noFill/>
        </p:spPr>
        <p:txBody>
          <a:bodyPr wrap="square" rtlCol="0">
            <a:spAutoFit/>
          </a:bodyPr>
          <a:lstStyle/>
          <a:p>
            <a:r>
              <a:rPr lang="en-US" altLang="zh-CN" sz="1600" b="1" dirty="0" smtClean="0"/>
              <a:t>12.416</a:t>
            </a:r>
            <a:endParaRPr lang="zh-CN" altLang="en-US" sz="1600" b="1" dirty="0"/>
          </a:p>
        </p:txBody>
      </p:sp>
      <p:sp>
        <p:nvSpPr>
          <p:cNvPr id="20" name="文本框 19"/>
          <p:cNvSpPr txBox="1"/>
          <p:nvPr/>
        </p:nvSpPr>
        <p:spPr>
          <a:xfrm>
            <a:off x="8508231" y="5243749"/>
            <a:ext cx="838200" cy="338554"/>
          </a:xfrm>
          <a:prstGeom prst="rect">
            <a:avLst/>
          </a:prstGeom>
          <a:noFill/>
        </p:spPr>
        <p:txBody>
          <a:bodyPr wrap="square" rtlCol="0">
            <a:spAutoFit/>
          </a:bodyPr>
          <a:lstStyle/>
          <a:p>
            <a:r>
              <a:rPr lang="en-US" altLang="zh-CN" sz="1600" b="1" dirty="0" smtClean="0"/>
              <a:t>4.151</a:t>
            </a:r>
            <a:endParaRPr lang="zh-CN" altLang="en-US" sz="1600" b="1" dirty="0"/>
          </a:p>
        </p:txBody>
      </p:sp>
      <p:sp>
        <p:nvSpPr>
          <p:cNvPr id="21" name="文本框 20"/>
          <p:cNvSpPr txBox="1"/>
          <p:nvPr/>
        </p:nvSpPr>
        <p:spPr>
          <a:xfrm>
            <a:off x="7099684" y="5092021"/>
            <a:ext cx="838200" cy="338554"/>
          </a:xfrm>
          <a:prstGeom prst="rect">
            <a:avLst/>
          </a:prstGeom>
          <a:noFill/>
        </p:spPr>
        <p:txBody>
          <a:bodyPr wrap="square" rtlCol="0">
            <a:spAutoFit/>
          </a:bodyPr>
          <a:lstStyle/>
          <a:p>
            <a:r>
              <a:rPr lang="en-US" altLang="zh-CN" sz="1600" b="1" dirty="0" smtClean="0"/>
              <a:t>1.406</a:t>
            </a:r>
            <a:endParaRPr lang="zh-CN" altLang="en-US" sz="1600" b="1" dirty="0"/>
          </a:p>
        </p:txBody>
      </p:sp>
    </p:spTree>
    <p:extLst>
      <p:ext uri="{BB962C8B-B14F-4D97-AF65-F5344CB8AC3E}">
        <p14:creationId xmlns:p14="http://schemas.microsoft.com/office/powerpoint/2010/main" val="333725209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98" y="1412885"/>
            <a:ext cx="5601227" cy="4410229"/>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281" y="1412885"/>
            <a:ext cx="5468084" cy="4392963"/>
          </a:xfrm>
          <a:prstGeom prst="rect">
            <a:avLst/>
          </a:prstGeom>
        </p:spPr>
      </p:pic>
      <p:sp>
        <p:nvSpPr>
          <p:cNvPr id="2" name="文本框 1"/>
          <p:cNvSpPr txBox="1"/>
          <p:nvPr/>
        </p:nvSpPr>
        <p:spPr>
          <a:xfrm>
            <a:off x="4359349" y="5935286"/>
            <a:ext cx="4242391" cy="369332"/>
          </a:xfrm>
          <a:prstGeom prst="rect">
            <a:avLst/>
          </a:prstGeom>
          <a:noFill/>
        </p:spPr>
        <p:txBody>
          <a:bodyPr wrap="square" rtlCol="0">
            <a:spAutoFit/>
          </a:bodyPr>
          <a:lstStyle/>
          <a:p>
            <a:r>
              <a:rPr lang="en-US" altLang="zh-CN" dirty="0" smtClean="0"/>
              <a:t>True count rate vs Measured count rate</a:t>
            </a:r>
            <a:endParaRPr lang="zh-CN" altLang="en-US" dirty="0"/>
          </a:p>
        </p:txBody>
      </p:sp>
      <p:sp>
        <p:nvSpPr>
          <p:cNvPr id="3" name="文本框 2"/>
          <p:cNvSpPr txBox="1"/>
          <p:nvPr/>
        </p:nvSpPr>
        <p:spPr>
          <a:xfrm>
            <a:off x="271463" y="6261025"/>
            <a:ext cx="11347141" cy="646331"/>
          </a:xfrm>
          <a:prstGeom prst="rect">
            <a:avLst/>
          </a:prstGeom>
          <a:noFill/>
        </p:spPr>
        <p:txBody>
          <a:bodyPr wrap="square" rtlCol="0">
            <a:spAutoFit/>
          </a:bodyPr>
          <a:lstStyle/>
          <a:p>
            <a:r>
              <a:rPr lang="en-US" altLang="zh-CN" smtClean="0"/>
              <a:t>There exists </a:t>
            </a:r>
            <a:r>
              <a:rPr lang="en-US" altLang="zh-CN" dirty="0" smtClean="0"/>
              <a:t>counting loss when using Chinese DAE, </a:t>
            </a:r>
            <a:r>
              <a:rPr lang="en-US" altLang="zh-CN" dirty="0"/>
              <a:t>that is probably due to threshold </a:t>
            </a:r>
            <a:r>
              <a:rPr lang="en-US" altLang="zh-CN" dirty="0" smtClean="0"/>
              <a:t>setting. (EMU channel 16 and 57 detectors are the same detector)</a:t>
            </a:r>
            <a:endParaRPr lang="zh-CN" altLang="en-US" dirty="0"/>
          </a:p>
        </p:txBody>
      </p:sp>
      <p:sp>
        <p:nvSpPr>
          <p:cNvPr id="4" name="文本框 3"/>
          <p:cNvSpPr txBox="1"/>
          <p:nvPr/>
        </p:nvSpPr>
        <p:spPr>
          <a:xfrm>
            <a:off x="1579759" y="3240034"/>
            <a:ext cx="1849363" cy="369332"/>
          </a:xfrm>
          <a:prstGeom prst="rect">
            <a:avLst/>
          </a:prstGeom>
          <a:noFill/>
        </p:spPr>
        <p:txBody>
          <a:bodyPr wrap="square" rtlCol="0">
            <a:spAutoFit/>
          </a:bodyPr>
          <a:lstStyle/>
          <a:p>
            <a:r>
              <a:rPr lang="en-US" altLang="zh-CN" dirty="0" smtClean="0">
                <a:solidFill>
                  <a:srgbClr val="FF0000"/>
                </a:solidFill>
              </a:rPr>
              <a:t>True count rate</a:t>
            </a:r>
            <a:endParaRPr lang="zh-CN" altLang="en-US" dirty="0">
              <a:solidFill>
                <a:srgbClr val="FF0000"/>
              </a:solidFill>
            </a:endParaRPr>
          </a:p>
        </p:txBody>
      </p:sp>
      <p:sp>
        <p:nvSpPr>
          <p:cNvPr id="24" name="文本框 23"/>
          <p:cNvSpPr txBox="1"/>
          <p:nvPr/>
        </p:nvSpPr>
        <p:spPr>
          <a:xfrm>
            <a:off x="7404270" y="3133708"/>
            <a:ext cx="1633405" cy="369332"/>
          </a:xfrm>
          <a:prstGeom prst="rect">
            <a:avLst/>
          </a:prstGeom>
          <a:noFill/>
        </p:spPr>
        <p:txBody>
          <a:bodyPr wrap="square" rtlCol="0">
            <a:spAutoFit/>
          </a:bodyPr>
          <a:lstStyle/>
          <a:p>
            <a:r>
              <a:rPr lang="en-US" altLang="zh-CN" dirty="0" smtClean="0">
                <a:solidFill>
                  <a:srgbClr val="FF0000"/>
                </a:solidFill>
              </a:rPr>
              <a:t>True count rate</a:t>
            </a:r>
            <a:endParaRPr lang="zh-CN" altLang="en-US" dirty="0">
              <a:solidFill>
                <a:srgbClr val="FF0000"/>
              </a:solidFill>
            </a:endParaRPr>
          </a:p>
        </p:txBody>
      </p:sp>
      <p:sp>
        <p:nvSpPr>
          <p:cNvPr id="25" name="文本框 24"/>
          <p:cNvSpPr txBox="1"/>
          <p:nvPr/>
        </p:nvSpPr>
        <p:spPr>
          <a:xfrm>
            <a:off x="2508959" y="4203043"/>
            <a:ext cx="2306563" cy="369332"/>
          </a:xfrm>
          <a:prstGeom prst="rect">
            <a:avLst/>
          </a:prstGeom>
          <a:noFill/>
        </p:spPr>
        <p:txBody>
          <a:bodyPr wrap="square" rtlCol="0">
            <a:spAutoFit/>
          </a:bodyPr>
          <a:lstStyle/>
          <a:p>
            <a:r>
              <a:rPr lang="en-US" altLang="zh-CN" dirty="0" smtClean="0"/>
              <a:t>Measured count rate</a:t>
            </a:r>
            <a:endParaRPr lang="zh-CN" altLang="en-US" dirty="0"/>
          </a:p>
        </p:txBody>
      </p:sp>
      <p:sp>
        <p:nvSpPr>
          <p:cNvPr id="27" name="文本框 26"/>
          <p:cNvSpPr txBox="1"/>
          <p:nvPr/>
        </p:nvSpPr>
        <p:spPr>
          <a:xfrm>
            <a:off x="8110186" y="4100446"/>
            <a:ext cx="2306563" cy="369332"/>
          </a:xfrm>
          <a:prstGeom prst="rect">
            <a:avLst/>
          </a:prstGeom>
          <a:noFill/>
        </p:spPr>
        <p:txBody>
          <a:bodyPr wrap="square" rtlCol="0">
            <a:spAutoFit/>
          </a:bodyPr>
          <a:lstStyle/>
          <a:p>
            <a:r>
              <a:rPr lang="en-US" altLang="zh-CN" dirty="0" smtClean="0"/>
              <a:t>Measured count rate</a:t>
            </a:r>
            <a:endParaRPr lang="zh-CN" altLang="en-US" dirty="0"/>
          </a:p>
        </p:txBody>
      </p:sp>
    </p:spTree>
    <p:extLst>
      <p:ext uri="{BB962C8B-B14F-4D97-AF65-F5344CB8AC3E}">
        <p14:creationId xmlns:p14="http://schemas.microsoft.com/office/powerpoint/2010/main" val="10178426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sp>
        <p:nvSpPr>
          <p:cNvPr id="13" name="文本框 12"/>
          <p:cNvSpPr txBox="1"/>
          <p:nvPr/>
        </p:nvSpPr>
        <p:spPr>
          <a:xfrm>
            <a:off x="3051835" y="6416071"/>
            <a:ext cx="6619895" cy="369332"/>
          </a:xfrm>
          <a:prstGeom prst="rect">
            <a:avLst/>
          </a:prstGeom>
          <a:noFill/>
        </p:spPr>
        <p:txBody>
          <a:bodyPr wrap="square" rtlCol="0">
            <a:spAutoFit/>
          </a:bodyPr>
          <a:lstStyle/>
          <a:p>
            <a:r>
              <a:rPr lang="en-US" altLang="zh-CN" dirty="0" smtClean="0"/>
              <a:t>Asymmetry of Chinese detector with Chinese DAE and ISIS DAE </a:t>
            </a:r>
            <a:endParaRPr lang="zh-CN" altLang="en-US" dirty="0"/>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96" y="1318022"/>
            <a:ext cx="5819862" cy="4913383"/>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20" y="1451587"/>
            <a:ext cx="5707438" cy="4779818"/>
          </a:xfrm>
          <a:prstGeom prst="rect">
            <a:avLst/>
          </a:prstGeom>
        </p:spPr>
      </p:pic>
      <p:sp>
        <p:nvSpPr>
          <p:cNvPr id="17" name="文本框 16"/>
          <p:cNvSpPr txBox="1"/>
          <p:nvPr/>
        </p:nvSpPr>
        <p:spPr>
          <a:xfrm>
            <a:off x="7500085" y="4458791"/>
            <a:ext cx="3606307" cy="584775"/>
          </a:xfrm>
          <a:prstGeom prst="rect">
            <a:avLst/>
          </a:prstGeom>
          <a:noFill/>
        </p:spPr>
        <p:txBody>
          <a:bodyPr wrap="square" rtlCol="0">
            <a:spAutoFit/>
          </a:bodyPr>
          <a:lstStyle/>
          <a:p>
            <a:r>
              <a:rPr lang="en-US" altLang="zh-CN" sz="1600" b="1" dirty="0" smtClean="0"/>
              <a:t>11.839  events/frame</a:t>
            </a:r>
            <a:endParaRPr lang="zh-CN" altLang="en-US" sz="1600" b="1" dirty="0"/>
          </a:p>
          <a:p>
            <a:endParaRPr lang="zh-CN" altLang="en-US" sz="1600" b="1" dirty="0"/>
          </a:p>
        </p:txBody>
      </p:sp>
      <p:sp>
        <p:nvSpPr>
          <p:cNvPr id="20" name="文本框 19"/>
          <p:cNvSpPr txBox="1"/>
          <p:nvPr/>
        </p:nvSpPr>
        <p:spPr>
          <a:xfrm>
            <a:off x="1151950" y="4462178"/>
            <a:ext cx="3606307" cy="584775"/>
          </a:xfrm>
          <a:prstGeom prst="rect">
            <a:avLst/>
          </a:prstGeom>
          <a:noFill/>
        </p:spPr>
        <p:txBody>
          <a:bodyPr wrap="square" rtlCol="0">
            <a:spAutoFit/>
          </a:bodyPr>
          <a:lstStyle/>
          <a:p>
            <a:r>
              <a:rPr lang="en-US" altLang="zh-CN" sz="1600" b="1" dirty="0" smtClean="0"/>
              <a:t>12.416  events/frame</a:t>
            </a:r>
            <a:endParaRPr lang="zh-CN" altLang="en-US" sz="1600" b="1" dirty="0"/>
          </a:p>
          <a:p>
            <a:endParaRPr lang="zh-CN" altLang="en-US" sz="1600" b="1" dirty="0"/>
          </a:p>
        </p:txBody>
      </p:sp>
    </p:spTree>
    <p:extLst>
      <p:ext uri="{BB962C8B-B14F-4D97-AF65-F5344CB8AC3E}">
        <p14:creationId xmlns:p14="http://schemas.microsoft.com/office/powerpoint/2010/main" val="220778851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8" y="1430107"/>
            <a:ext cx="6014544" cy="4938879"/>
          </a:xfrm>
          <a:prstGeom prst="rect">
            <a:avLst/>
          </a:prstGeom>
        </p:spPr>
      </p:pic>
      <p:sp>
        <p:nvSpPr>
          <p:cNvPr id="18" name="文本框 17"/>
          <p:cNvSpPr txBox="1"/>
          <p:nvPr/>
        </p:nvSpPr>
        <p:spPr>
          <a:xfrm>
            <a:off x="3094840" y="6432984"/>
            <a:ext cx="7594142" cy="369332"/>
          </a:xfrm>
          <a:prstGeom prst="rect">
            <a:avLst/>
          </a:prstGeom>
          <a:noFill/>
        </p:spPr>
        <p:txBody>
          <a:bodyPr wrap="square" rtlCol="0">
            <a:spAutoFit/>
          </a:bodyPr>
          <a:lstStyle/>
          <a:p>
            <a:r>
              <a:rPr lang="en-US" altLang="zh-CN" dirty="0" smtClean="0"/>
              <a:t>Dead time of Chinese detector with Chinese DAE and ISIS DAE </a:t>
            </a:r>
            <a:endParaRPr lang="zh-CN" altLang="en-US" dirty="0"/>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35" y="1463040"/>
            <a:ext cx="5865786" cy="4873015"/>
          </a:xfrm>
          <a:prstGeom prst="rect">
            <a:avLst/>
          </a:prstGeom>
        </p:spPr>
      </p:pic>
      <p:sp>
        <p:nvSpPr>
          <p:cNvPr id="21" name="文本框 20"/>
          <p:cNvSpPr txBox="1"/>
          <p:nvPr/>
        </p:nvSpPr>
        <p:spPr>
          <a:xfrm>
            <a:off x="2148479" y="1813157"/>
            <a:ext cx="1927144" cy="303797"/>
          </a:xfrm>
          <a:prstGeom prst="rect">
            <a:avLst/>
          </a:prstGeom>
          <a:noFill/>
          <a:ln w="25400">
            <a:solidFill>
              <a:srgbClr val="FF0000"/>
            </a:solidFill>
          </a:ln>
        </p:spPr>
        <p:txBody>
          <a:bodyPr wrap="square" rtlCol="0">
            <a:spAutoFit/>
          </a:bodyPr>
          <a:lstStyle/>
          <a:p>
            <a:endParaRPr lang="zh-CN" altLang="en-US" dirty="0"/>
          </a:p>
        </p:txBody>
      </p:sp>
      <p:sp>
        <p:nvSpPr>
          <p:cNvPr id="22" name="文本框 21"/>
          <p:cNvSpPr txBox="1"/>
          <p:nvPr/>
        </p:nvSpPr>
        <p:spPr>
          <a:xfrm>
            <a:off x="8508162" y="1767437"/>
            <a:ext cx="1785894" cy="283729"/>
          </a:xfrm>
          <a:prstGeom prst="rect">
            <a:avLst/>
          </a:prstGeom>
          <a:noFill/>
          <a:ln w="25400">
            <a:solidFill>
              <a:srgbClr val="FF0000"/>
            </a:solidFill>
          </a:ln>
        </p:spPr>
        <p:txBody>
          <a:bodyPr wrap="square" rtlCol="0">
            <a:spAutoFit/>
          </a:bodyPr>
          <a:lstStyle/>
          <a:p>
            <a:endParaRPr lang="zh-CN" altLang="en-US" dirty="0"/>
          </a:p>
        </p:txBody>
      </p:sp>
      <p:sp>
        <p:nvSpPr>
          <p:cNvPr id="23" name="文本框 22"/>
          <p:cNvSpPr txBox="1"/>
          <p:nvPr/>
        </p:nvSpPr>
        <p:spPr>
          <a:xfrm>
            <a:off x="7749549" y="4637120"/>
            <a:ext cx="3606307" cy="584775"/>
          </a:xfrm>
          <a:prstGeom prst="rect">
            <a:avLst/>
          </a:prstGeom>
          <a:noFill/>
        </p:spPr>
        <p:txBody>
          <a:bodyPr wrap="square" rtlCol="0">
            <a:spAutoFit/>
          </a:bodyPr>
          <a:lstStyle/>
          <a:p>
            <a:r>
              <a:rPr lang="en-US" altLang="zh-CN" sz="1600" b="1" dirty="0" smtClean="0"/>
              <a:t>11.839  events/frame</a:t>
            </a:r>
            <a:endParaRPr lang="zh-CN" altLang="en-US" sz="1600" b="1" dirty="0"/>
          </a:p>
          <a:p>
            <a:endParaRPr lang="zh-CN" altLang="en-US" sz="1600" b="1" dirty="0"/>
          </a:p>
        </p:txBody>
      </p:sp>
      <p:sp>
        <p:nvSpPr>
          <p:cNvPr id="24" name="文本框 23"/>
          <p:cNvSpPr txBox="1"/>
          <p:nvPr/>
        </p:nvSpPr>
        <p:spPr>
          <a:xfrm>
            <a:off x="1401414" y="4640507"/>
            <a:ext cx="3606307" cy="584775"/>
          </a:xfrm>
          <a:prstGeom prst="rect">
            <a:avLst/>
          </a:prstGeom>
          <a:noFill/>
        </p:spPr>
        <p:txBody>
          <a:bodyPr wrap="square" rtlCol="0">
            <a:spAutoFit/>
          </a:bodyPr>
          <a:lstStyle/>
          <a:p>
            <a:r>
              <a:rPr lang="en-US" altLang="zh-CN" sz="1600" b="1" dirty="0" smtClean="0"/>
              <a:t>12.416  events/frame</a:t>
            </a:r>
            <a:endParaRPr lang="zh-CN" altLang="en-US" sz="1600" b="1" dirty="0"/>
          </a:p>
          <a:p>
            <a:endParaRPr lang="zh-CN" altLang="en-US" sz="1600" b="1" dirty="0"/>
          </a:p>
        </p:txBody>
      </p:sp>
    </p:spTree>
    <p:extLst>
      <p:ext uri="{BB962C8B-B14F-4D97-AF65-F5344CB8AC3E}">
        <p14:creationId xmlns:p14="http://schemas.microsoft.com/office/powerpoint/2010/main" val="174986762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sp>
        <p:nvSpPr>
          <p:cNvPr id="14" name="文本框 13"/>
          <p:cNvSpPr txBox="1"/>
          <p:nvPr/>
        </p:nvSpPr>
        <p:spPr>
          <a:xfrm>
            <a:off x="454999" y="6197527"/>
            <a:ext cx="5183902" cy="369332"/>
          </a:xfrm>
          <a:prstGeom prst="rect">
            <a:avLst/>
          </a:prstGeom>
          <a:noFill/>
        </p:spPr>
        <p:txBody>
          <a:bodyPr wrap="square" rtlCol="0">
            <a:spAutoFit/>
          </a:bodyPr>
          <a:lstStyle/>
          <a:p>
            <a:r>
              <a:rPr lang="en-US" altLang="zh-CN" dirty="0" smtClean="0"/>
              <a:t>Dead time of Chinese detector with Chinese DAE </a:t>
            </a:r>
            <a:endParaRPr lang="zh-CN" altLang="en-US" dirty="0"/>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0" y="1370309"/>
            <a:ext cx="5784640" cy="4609867"/>
          </a:xfrm>
          <a:prstGeom prst="rect">
            <a:avLst/>
          </a:prstGeom>
        </p:spPr>
      </p:pic>
      <p:sp>
        <p:nvSpPr>
          <p:cNvPr id="17" name="文本框 16"/>
          <p:cNvSpPr txBox="1"/>
          <p:nvPr/>
        </p:nvSpPr>
        <p:spPr>
          <a:xfrm>
            <a:off x="1068043" y="1667179"/>
            <a:ext cx="1809259" cy="390496"/>
          </a:xfrm>
          <a:prstGeom prst="rect">
            <a:avLst/>
          </a:prstGeom>
          <a:noFill/>
          <a:ln w="25400">
            <a:solidFill>
              <a:srgbClr val="FF0000"/>
            </a:solidFill>
          </a:ln>
        </p:spPr>
        <p:txBody>
          <a:bodyPr wrap="square" rtlCol="0">
            <a:spAutoFit/>
          </a:bodyPr>
          <a:lstStyle/>
          <a:p>
            <a:endParaRPr lang="zh-CN" altLang="en-US" dirty="0"/>
          </a:p>
        </p:txBody>
      </p:sp>
      <p:sp>
        <p:nvSpPr>
          <p:cNvPr id="20" name="矩形 19"/>
          <p:cNvSpPr/>
          <p:nvPr/>
        </p:nvSpPr>
        <p:spPr>
          <a:xfrm>
            <a:off x="1921868" y="4599843"/>
            <a:ext cx="1910867" cy="338554"/>
          </a:xfrm>
          <a:prstGeom prst="rect">
            <a:avLst/>
          </a:prstGeom>
        </p:spPr>
        <p:txBody>
          <a:bodyPr wrap="square">
            <a:spAutoFit/>
          </a:bodyPr>
          <a:lstStyle/>
          <a:p>
            <a:r>
              <a:rPr lang="en-US" altLang="zh-CN" sz="1600" b="1" dirty="0" smtClean="0"/>
              <a:t>7.861 events/frame</a:t>
            </a:r>
            <a:endParaRPr lang="zh-CN" altLang="en-US" sz="1600" b="1"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923" y="1370309"/>
            <a:ext cx="5649397" cy="4616870"/>
          </a:xfrm>
          <a:prstGeom prst="rect">
            <a:avLst/>
          </a:prstGeom>
        </p:spPr>
      </p:pic>
      <p:sp>
        <p:nvSpPr>
          <p:cNvPr id="12" name="文本框 11"/>
          <p:cNvSpPr txBox="1"/>
          <p:nvPr/>
        </p:nvSpPr>
        <p:spPr>
          <a:xfrm>
            <a:off x="7078491" y="1667179"/>
            <a:ext cx="1809259" cy="390496"/>
          </a:xfrm>
          <a:prstGeom prst="rect">
            <a:avLst/>
          </a:prstGeom>
          <a:noFill/>
          <a:ln w="25400">
            <a:solidFill>
              <a:srgbClr val="FF0000"/>
            </a:solidFill>
          </a:ln>
        </p:spPr>
        <p:txBody>
          <a:bodyPr wrap="square" rtlCol="0">
            <a:spAutoFit/>
          </a:bodyPr>
          <a:lstStyle/>
          <a:p>
            <a:endParaRPr lang="zh-CN" altLang="en-US" dirty="0"/>
          </a:p>
        </p:txBody>
      </p:sp>
      <p:sp>
        <p:nvSpPr>
          <p:cNvPr id="13" name="文本框 12"/>
          <p:cNvSpPr txBox="1"/>
          <p:nvPr/>
        </p:nvSpPr>
        <p:spPr>
          <a:xfrm>
            <a:off x="6295799" y="6197527"/>
            <a:ext cx="5183902" cy="369332"/>
          </a:xfrm>
          <a:prstGeom prst="rect">
            <a:avLst/>
          </a:prstGeom>
          <a:noFill/>
        </p:spPr>
        <p:txBody>
          <a:bodyPr wrap="square" rtlCol="0">
            <a:spAutoFit/>
          </a:bodyPr>
          <a:lstStyle/>
          <a:p>
            <a:r>
              <a:rPr lang="en-US" altLang="zh-CN" dirty="0" smtClean="0"/>
              <a:t>Dead time of EMU detector with ISIS DAE </a:t>
            </a:r>
            <a:endParaRPr lang="zh-CN" altLang="en-US" dirty="0"/>
          </a:p>
        </p:txBody>
      </p:sp>
      <p:sp>
        <p:nvSpPr>
          <p:cNvPr id="18" name="矩形 17"/>
          <p:cNvSpPr/>
          <p:nvPr/>
        </p:nvSpPr>
        <p:spPr>
          <a:xfrm>
            <a:off x="8523836" y="4599843"/>
            <a:ext cx="1910867" cy="338554"/>
          </a:xfrm>
          <a:prstGeom prst="rect">
            <a:avLst/>
          </a:prstGeom>
        </p:spPr>
        <p:txBody>
          <a:bodyPr wrap="square">
            <a:spAutoFit/>
          </a:bodyPr>
          <a:lstStyle/>
          <a:p>
            <a:r>
              <a:rPr lang="en-US" altLang="zh-CN" sz="1600" b="1" dirty="0" smtClean="0"/>
              <a:t>7.604 events/frame</a:t>
            </a:r>
            <a:endParaRPr lang="zh-CN" altLang="en-US" sz="1600" b="1" dirty="0"/>
          </a:p>
        </p:txBody>
      </p:sp>
    </p:spTree>
    <p:extLst>
      <p:ext uri="{BB962C8B-B14F-4D97-AF65-F5344CB8AC3E}">
        <p14:creationId xmlns:p14="http://schemas.microsoft.com/office/powerpoint/2010/main" val="359507947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6"/>
          <p:cNvCxnSpPr>
            <a:cxnSpLocks noChangeShapeType="1"/>
          </p:cNvCxnSpPr>
          <p:nvPr/>
        </p:nvCxnSpPr>
        <p:spPr bwMode="auto">
          <a:xfrm>
            <a:off x="4321175" y="3305175"/>
            <a:ext cx="5257800"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30723" name="KSO_GT2.1"/>
          <p:cNvSpPr txBox="1">
            <a:spLocks noChangeArrowheads="1"/>
          </p:cNvSpPr>
          <p:nvPr/>
        </p:nvSpPr>
        <p:spPr bwMode="auto">
          <a:xfrm>
            <a:off x="4779414" y="3618847"/>
            <a:ext cx="449590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en-US" altLang="zh-CN" sz="1600" dirty="0">
                <a:solidFill>
                  <a:schemeClr val="bg1"/>
                </a:solidFill>
                <a:latin typeface="Segoe UI" panose="020B0502040204020203" pitchFamily="34" charset="0"/>
                <a:cs typeface="Segoe UI" panose="020B0502040204020203" pitchFamily="34" charset="0"/>
              </a:rPr>
              <a:t>Integrated design, assembly of μSR detector, </a:t>
            </a:r>
            <a:r>
              <a:rPr lang="en-US" altLang="zh-CN" sz="1600" dirty="0" smtClean="0">
                <a:solidFill>
                  <a:schemeClr val="bg1"/>
                </a:solidFill>
                <a:latin typeface="Segoe UI" panose="020B0502040204020203" pitchFamily="34" charset="0"/>
                <a:cs typeface="Segoe UI" panose="020B0502040204020203" pitchFamily="34" charset="0"/>
              </a:rPr>
              <a:t>magnetic shield test, </a:t>
            </a:r>
            <a:r>
              <a:rPr lang="en-US" altLang="zh-CN" sz="1600" dirty="0">
                <a:solidFill>
                  <a:schemeClr val="bg1"/>
                </a:solidFill>
                <a:latin typeface="Segoe UI" panose="020B0502040204020203" pitchFamily="34" charset="0"/>
                <a:cs typeface="Segoe UI" panose="020B0502040204020203" pitchFamily="34" charset="0"/>
              </a:rPr>
              <a:t>noise test, radiation </a:t>
            </a:r>
            <a:r>
              <a:rPr lang="en-US" altLang="zh-CN" sz="1600" dirty="0" smtClean="0">
                <a:solidFill>
                  <a:schemeClr val="bg1"/>
                </a:solidFill>
                <a:latin typeface="Segoe UI" panose="020B0502040204020203" pitchFamily="34" charset="0"/>
                <a:cs typeface="Segoe UI" panose="020B0502040204020203" pitchFamily="34" charset="0"/>
              </a:rPr>
              <a:t>test</a:t>
            </a:r>
            <a:endParaRPr lang="en-US" altLang="zh-CN" sz="1600" dirty="0">
              <a:solidFill>
                <a:schemeClr val="bg1"/>
              </a:solidFill>
              <a:latin typeface="Segoe UI" panose="020B0502040204020203" pitchFamily="34" charset="0"/>
              <a:cs typeface="Segoe UI" panose="020B0502040204020203" pitchFamily="34" charset="0"/>
            </a:endParaRPr>
          </a:p>
          <a:p>
            <a:pPr algn="r" eaLnBrk="1" hangingPunct="1">
              <a:lnSpc>
                <a:spcPct val="130000"/>
              </a:lnSpc>
              <a:buFont typeface="Arial" panose="020B0604020202020204" pitchFamily="34" charset="0"/>
              <a:buNone/>
            </a:pPr>
            <a:endParaRPr lang="en-US" altLang="zh-CN" sz="1600" dirty="0">
              <a:solidFill>
                <a:schemeClr val="bg1"/>
              </a:solidFill>
              <a:latin typeface="Segoe UI" panose="020B0502040204020203" pitchFamily="34" charset="0"/>
              <a:cs typeface="Segoe UI" panose="020B0502040204020203" pitchFamily="34" charset="0"/>
            </a:endParaRPr>
          </a:p>
        </p:txBody>
      </p:sp>
      <p:grpSp>
        <p:nvGrpSpPr>
          <p:cNvPr id="30724" name="Group 4"/>
          <p:cNvGrpSpPr>
            <a:grpSpLocks/>
          </p:cNvGrpSpPr>
          <p:nvPr/>
        </p:nvGrpSpPr>
        <p:grpSpPr bwMode="auto">
          <a:xfrm>
            <a:off x="3021013" y="2433638"/>
            <a:ext cx="1536700" cy="1987550"/>
            <a:chOff x="0" y="0"/>
            <a:chExt cx="1152785" cy="1490412"/>
          </a:xfrm>
        </p:grpSpPr>
        <p:grpSp>
          <p:nvGrpSpPr>
            <p:cNvPr id="30726" name="Group 5"/>
            <p:cNvGrpSpPr>
              <a:grpSpLocks/>
            </p:cNvGrpSpPr>
            <p:nvPr/>
          </p:nvGrpSpPr>
          <p:grpSpPr bwMode="auto">
            <a:xfrm>
              <a:off x="138402" y="0"/>
              <a:ext cx="1014383" cy="1490412"/>
              <a:chOff x="0" y="0"/>
              <a:chExt cx="1014383" cy="1490412"/>
            </a:xfrm>
          </p:grpSpPr>
          <p:sp>
            <p:nvSpPr>
              <p:cNvPr id="30728" name="圆角矩形 11"/>
              <p:cNvSpPr>
                <a:spLocks noChangeArrowheads="1"/>
              </p:cNvSpPr>
              <p:nvPr/>
            </p:nvSpPr>
            <p:spPr bwMode="auto">
              <a:xfrm rot="1132031">
                <a:off x="0" y="0"/>
                <a:ext cx="1014383" cy="1490412"/>
              </a:xfrm>
              <a:prstGeom prst="roundRect">
                <a:avLst>
                  <a:gd name="adj" fmla="val 12134"/>
                </a:avLst>
              </a:prstGeom>
              <a:solidFill>
                <a:srgbClr val="1630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a:solidFill>
                    <a:srgbClr val="FFFFFF"/>
                  </a:solidFill>
                </a:endParaRPr>
              </a:p>
            </p:txBody>
          </p:sp>
          <p:sp>
            <p:nvSpPr>
              <p:cNvPr id="30729" name="KSO_GN2"/>
              <p:cNvSpPr>
                <a:spLocks noChangeArrowheads="1"/>
              </p:cNvSpPr>
              <p:nvPr/>
            </p:nvSpPr>
            <p:spPr bwMode="auto">
              <a:xfrm rot="1132031">
                <a:off x="43080" y="31875"/>
                <a:ext cx="931612" cy="1428311"/>
              </a:xfrm>
              <a:prstGeom prst="roundRect">
                <a:avLst>
                  <a:gd name="adj" fmla="val 12134"/>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latin typeface="Impact" panose="020B0806030902050204" pitchFamily="34" charset="0"/>
                    <a:ea typeface="Gungsuh" panose="02030600000101010101" pitchFamily="18" charset="-127"/>
                  </a:rPr>
                  <a:t>01</a:t>
                </a:r>
                <a:endParaRPr lang="zh-CN" altLang="en-US" sz="6400">
                  <a:solidFill>
                    <a:srgbClr val="FFFFFF"/>
                  </a:solidFill>
                  <a:latin typeface="Impact" panose="020B0806030902050204" pitchFamily="34" charset="0"/>
                  <a:ea typeface="Gungsuh" panose="02030600000101010101" pitchFamily="18" charset="-127"/>
                </a:endParaRPr>
              </a:p>
            </p:txBody>
          </p:sp>
        </p:grpSp>
        <p:sp>
          <p:nvSpPr>
            <p:cNvPr id="30727" name="圆角矩形 26"/>
            <p:cNvSpPr>
              <a:spLocks/>
            </p:cNvSpPr>
            <p:nvPr/>
          </p:nvSpPr>
          <p:spPr bwMode="auto">
            <a:xfrm rot="1132031">
              <a:off x="0" y="832988"/>
              <a:ext cx="1014383" cy="634430"/>
            </a:xfrm>
            <a:custGeom>
              <a:avLst/>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dpi="0" rotWithShape="1">
              <a:blip r:embed="rId2">
                <a:alphaModFix amt="66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0725" name="KSO_GT2"/>
          <p:cNvSpPr txBox="1">
            <a:spLocks noChangeArrowheads="1"/>
          </p:cNvSpPr>
          <p:nvPr/>
        </p:nvSpPr>
        <p:spPr bwMode="auto">
          <a:xfrm>
            <a:off x="4683512" y="2809875"/>
            <a:ext cx="588784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80000"/>
              </a:lnSpc>
              <a:buFont typeface="Arial" panose="020B0604020202020204" pitchFamily="34" charset="0"/>
              <a:buNone/>
            </a:pPr>
            <a:r>
              <a:rPr lang="en-US" altLang="zh-CN" sz="2400" b="1" dirty="0">
                <a:solidFill>
                  <a:srgbClr val="FFC000"/>
                </a:solidFill>
                <a:latin typeface="Segoe UI" panose="020B0502040204020203" pitchFamily="34" charset="0"/>
                <a:cs typeface="Segoe UI" panose="020B0502040204020203" pitchFamily="34" charset="0"/>
              </a:rPr>
              <a:t>μSR detector construction </a:t>
            </a:r>
            <a:r>
              <a:rPr lang="en-US" altLang="zh-CN" sz="2400" b="1" dirty="0" smtClean="0">
                <a:solidFill>
                  <a:srgbClr val="FFC000"/>
                </a:solidFill>
                <a:latin typeface="Segoe UI" panose="020B0502040204020203" pitchFamily="34" charset="0"/>
                <a:cs typeface="Segoe UI" panose="020B0502040204020203" pitchFamily="34" charset="0"/>
              </a:rPr>
              <a:t>and </a:t>
            </a:r>
            <a:r>
              <a:rPr lang="en-US" altLang="zh-CN" sz="2400" b="1" dirty="0">
                <a:solidFill>
                  <a:srgbClr val="FFC000"/>
                </a:solidFill>
                <a:latin typeface="Segoe UI" panose="020B0502040204020203" pitchFamily="34" charset="0"/>
                <a:cs typeface="Segoe UI" panose="020B0502040204020203" pitchFamily="34" charset="0"/>
              </a:rPr>
              <a:t>pre-tests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2"/>
          <p:cNvSpPr txBox="1">
            <a:spLocks noChangeArrowheads="1"/>
          </p:cNvSpPr>
          <p:nvPr/>
        </p:nvSpPr>
        <p:spPr bwMode="auto">
          <a:xfrm>
            <a:off x="790575" y="1285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03 </a:t>
            </a:r>
            <a:r>
              <a:rPr lang="en-US" altLang="zh-CN" sz="2800" b="1" dirty="0" smtClean="0">
                <a:solidFill>
                  <a:schemeClr val="bg1"/>
                </a:solidFill>
                <a:latin typeface="微软雅黑" panose="020B0503020204020204" pitchFamily="34" charset="-122"/>
                <a:ea typeface="微软雅黑" panose="020B0503020204020204" pitchFamily="34" charset="-122"/>
              </a:rPr>
              <a:t>Beam tests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4035" name="Group 3"/>
          <p:cNvGrpSpPr>
            <a:grpSpLocks/>
          </p:cNvGrpSpPr>
          <p:nvPr/>
        </p:nvGrpSpPr>
        <p:grpSpPr bwMode="auto">
          <a:xfrm>
            <a:off x="271463" y="223838"/>
            <a:ext cx="474662" cy="290512"/>
            <a:chOff x="0" y="0"/>
            <a:chExt cx="714375" cy="438150"/>
          </a:xfrm>
        </p:grpSpPr>
        <p:sp>
          <p:nvSpPr>
            <p:cNvPr id="4405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405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5" name="文本框 18"/>
          <p:cNvSpPr txBox="1"/>
          <p:nvPr/>
        </p:nvSpPr>
        <p:spPr>
          <a:xfrm>
            <a:off x="197296" y="948690"/>
            <a:ext cx="2307145" cy="369332"/>
          </a:xfrm>
          <a:prstGeom prst="rect">
            <a:avLst/>
          </a:prstGeom>
          <a:noFill/>
        </p:spPr>
        <p:txBody>
          <a:bodyPr wrap="square" rtlCol="0">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b="1" dirty="0" smtClean="0">
                <a:solidFill>
                  <a:schemeClr val="accent1">
                    <a:lumMod val="75000"/>
                  </a:schemeClr>
                </a:solidFill>
              </a:rPr>
              <a:t>Data </a:t>
            </a:r>
            <a:r>
              <a:rPr lang="en-US" altLang="zh-CN" b="1" dirty="0">
                <a:solidFill>
                  <a:schemeClr val="accent1">
                    <a:lumMod val="75000"/>
                  </a:schemeClr>
                </a:solidFill>
              </a:rPr>
              <a:t>analysis</a:t>
            </a: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80" y="1516924"/>
            <a:ext cx="5503678" cy="4545548"/>
          </a:xfrm>
          <a:prstGeom prst="rect">
            <a:avLst/>
          </a:prstGeom>
        </p:spPr>
      </p:pic>
      <p:sp>
        <p:nvSpPr>
          <p:cNvPr id="17" name="文本框 16"/>
          <p:cNvSpPr txBox="1"/>
          <p:nvPr/>
        </p:nvSpPr>
        <p:spPr>
          <a:xfrm>
            <a:off x="8465357" y="4938891"/>
            <a:ext cx="968535" cy="369332"/>
          </a:xfrm>
          <a:prstGeom prst="rect">
            <a:avLst/>
          </a:prstGeom>
          <a:noFill/>
          <a:ln w="22225">
            <a:solidFill>
              <a:srgbClr val="FF0000"/>
            </a:solidFill>
          </a:ln>
        </p:spPr>
        <p:txBody>
          <a:bodyPr wrap="none" rtlCol="0">
            <a:spAutoFit/>
          </a:bodyPr>
          <a:lstStyle/>
          <a:p>
            <a:r>
              <a:rPr lang="en-US" altLang="zh-CN" b="1" dirty="0" smtClean="0">
                <a:solidFill>
                  <a:srgbClr val="FF0000"/>
                </a:solidFill>
              </a:rPr>
              <a:t>A=0.249</a:t>
            </a:r>
            <a:endParaRPr lang="zh-CN" altLang="en-US" b="1" dirty="0">
              <a:solidFill>
                <a:srgbClr val="FF0000"/>
              </a:solidFill>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39" y="1488576"/>
            <a:ext cx="5599280" cy="4564874"/>
          </a:xfrm>
          <a:prstGeom prst="rect">
            <a:avLst/>
          </a:prstGeom>
        </p:spPr>
      </p:pic>
      <p:sp>
        <p:nvSpPr>
          <p:cNvPr id="25" name="文本框 24"/>
          <p:cNvSpPr txBox="1"/>
          <p:nvPr/>
        </p:nvSpPr>
        <p:spPr>
          <a:xfrm>
            <a:off x="2451924" y="4955637"/>
            <a:ext cx="1115121" cy="369332"/>
          </a:xfrm>
          <a:prstGeom prst="rect">
            <a:avLst/>
          </a:prstGeom>
          <a:noFill/>
          <a:ln w="22225">
            <a:solidFill>
              <a:srgbClr val="FF0000"/>
            </a:solidFill>
          </a:ln>
        </p:spPr>
        <p:txBody>
          <a:bodyPr wrap="square" rtlCol="0">
            <a:spAutoFit/>
          </a:bodyPr>
          <a:lstStyle/>
          <a:p>
            <a:r>
              <a:rPr lang="en-US" altLang="zh-CN" b="1" dirty="0" smtClean="0">
                <a:solidFill>
                  <a:srgbClr val="FF0000"/>
                </a:solidFill>
              </a:rPr>
              <a:t>A=0.239</a:t>
            </a:r>
            <a:endParaRPr lang="zh-CN" altLang="en-US" b="1" dirty="0">
              <a:solidFill>
                <a:srgbClr val="FF0000"/>
              </a:solidFill>
            </a:endParaRPr>
          </a:p>
        </p:txBody>
      </p:sp>
      <p:sp>
        <p:nvSpPr>
          <p:cNvPr id="26" name="矩形 25"/>
          <p:cNvSpPr/>
          <p:nvPr/>
        </p:nvSpPr>
        <p:spPr>
          <a:xfrm>
            <a:off x="932352" y="4938120"/>
            <a:ext cx="1572866" cy="369332"/>
          </a:xfrm>
          <a:prstGeom prst="rect">
            <a:avLst/>
          </a:prstGeom>
        </p:spPr>
        <p:txBody>
          <a:bodyPr wrap="none">
            <a:spAutoFit/>
          </a:bodyPr>
          <a:lstStyle/>
          <a:p>
            <a:r>
              <a:rPr lang="en-US" altLang="zh-CN" b="1" dirty="0"/>
              <a:t>Chinese DAE </a:t>
            </a:r>
          </a:p>
        </p:txBody>
      </p:sp>
      <p:sp>
        <p:nvSpPr>
          <p:cNvPr id="27" name="矩形 26"/>
          <p:cNvSpPr/>
          <p:nvPr/>
        </p:nvSpPr>
        <p:spPr>
          <a:xfrm>
            <a:off x="7238203" y="4938120"/>
            <a:ext cx="1138453" cy="369332"/>
          </a:xfrm>
          <a:prstGeom prst="rect">
            <a:avLst/>
          </a:prstGeom>
        </p:spPr>
        <p:txBody>
          <a:bodyPr wrap="none">
            <a:spAutoFit/>
          </a:bodyPr>
          <a:lstStyle/>
          <a:p>
            <a:r>
              <a:rPr lang="en-US" altLang="zh-CN" b="1" dirty="0" smtClean="0"/>
              <a:t>ISIS </a:t>
            </a:r>
            <a:r>
              <a:rPr lang="en-US" altLang="zh-CN" b="1" dirty="0"/>
              <a:t>DAE </a:t>
            </a:r>
          </a:p>
        </p:txBody>
      </p:sp>
      <p:sp>
        <p:nvSpPr>
          <p:cNvPr id="28" name="文本框 27"/>
          <p:cNvSpPr txBox="1"/>
          <p:nvPr/>
        </p:nvSpPr>
        <p:spPr>
          <a:xfrm>
            <a:off x="2926614" y="6430643"/>
            <a:ext cx="7508494" cy="369332"/>
          </a:xfrm>
          <a:prstGeom prst="rect">
            <a:avLst/>
          </a:prstGeom>
          <a:noFill/>
        </p:spPr>
        <p:txBody>
          <a:bodyPr wrap="square" rtlCol="0">
            <a:spAutoFit/>
          </a:bodyPr>
          <a:lstStyle/>
          <a:p>
            <a:r>
              <a:rPr lang="en-US" altLang="zh-CN" dirty="0" smtClean="0"/>
              <a:t>Asymmetry of same EMU six detectors with different DAE</a:t>
            </a:r>
            <a:endParaRPr lang="zh-CN" altLang="en-US" dirty="0"/>
          </a:p>
        </p:txBody>
      </p:sp>
      <p:sp>
        <p:nvSpPr>
          <p:cNvPr id="2" name="文本框 1"/>
          <p:cNvSpPr txBox="1"/>
          <p:nvPr/>
        </p:nvSpPr>
        <p:spPr>
          <a:xfrm>
            <a:off x="790575" y="6062472"/>
            <a:ext cx="4272079" cy="369332"/>
          </a:xfrm>
          <a:prstGeom prst="rect">
            <a:avLst/>
          </a:prstGeom>
          <a:noFill/>
        </p:spPr>
        <p:txBody>
          <a:bodyPr wrap="square" rtlCol="0">
            <a:spAutoFit/>
          </a:bodyPr>
          <a:lstStyle/>
          <a:p>
            <a:r>
              <a:rPr lang="en-US" altLang="zh-CN" dirty="0" smtClean="0"/>
              <a:t>Good frame:316757, Total counts=6138356</a:t>
            </a:r>
            <a:endParaRPr lang="zh-CN" altLang="en-US" dirty="0"/>
          </a:p>
        </p:txBody>
      </p:sp>
      <p:sp>
        <p:nvSpPr>
          <p:cNvPr id="18" name="文本框 17"/>
          <p:cNvSpPr txBox="1"/>
          <p:nvPr/>
        </p:nvSpPr>
        <p:spPr>
          <a:xfrm>
            <a:off x="7024106" y="6061311"/>
            <a:ext cx="4272079" cy="369332"/>
          </a:xfrm>
          <a:prstGeom prst="rect">
            <a:avLst/>
          </a:prstGeom>
          <a:noFill/>
        </p:spPr>
        <p:txBody>
          <a:bodyPr wrap="square" rtlCol="0">
            <a:spAutoFit/>
          </a:bodyPr>
          <a:lstStyle/>
          <a:p>
            <a:r>
              <a:rPr lang="en-US" altLang="zh-CN" dirty="0" smtClean="0"/>
              <a:t>Good frame:342337, Total counts=8306252</a:t>
            </a:r>
            <a:endParaRPr lang="zh-CN" altLang="en-US" dirty="0"/>
          </a:p>
        </p:txBody>
      </p:sp>
      <p:sp>
        <p:nvSpPr>
          <p:cNvPr id="19" name="文本框 18"/>
          <p:cNvSpPr txBox="1"/>
          <p:nvPr/>
        </p:nvSpPr>
        <p:spPr>
          <a:xfrm>
            <a:off x="4108682" y="6057381"/>
            <a:ext cx="840690" cy="369332"/>
          </a:xfrm>
          <a:prstGeom prst="rect">
            <a:avLst/>
          </a:prstGeom>
          <a:noFill/>
          <a:ln w="19050">
            <a:solidFill>
              <a:srgbClr val="FF0000"/>
            </a:solidFill>
          </a:ln>
        </p:spPr>
        <p:txBody>
          <a:bodyPr wrap="square" rtlCol="0">
            <a:spAutoFit/>
          </a:bodyPr>
          <a:lstStyle/>
          <a:p>
            <a:endParaRPr lang="zh-CN" altLang="en-US" b="1" dirty="0">
              <a:solidFill>
                <a:srgbClr val="FF0000"/>
              </a:solidFill>
            </a:endParaRPr>
          </a:p>
        </p:txBody>
      </p:sp>
      <p:sp>
        <p:nvSpPr>
          <p:cNvPr id="21" name="文本框 20"/>
          <p:cNvSpPr txBox="1"/>
          <p:nvPr/>
        </p:nvSpPr>
        <p:spPr>
          <a:xfrm>
            <a:off x="10313185" y="6057381"/>
            <a:ext cx="877330" cy="369332"/>
          </a:xfrm>
          <a:prstGeom prst="rect">
            <a:avLst/>
          </a:prstGeom>
          <a:noFill/>
          <a:ln w="19050">
            <a:solidFill>
              <a:srgbClr val="FF0000"/>
            </a:solidFill>
          </a:ln>
        </p:spPr>
        <p:txBody>
          <a:bodyPr wrap="square" rtlCol="0">
            <a:spAutoFit/>
          </a:bodyPr>
          <a:lstStyle/>
          <a:p>
            <a:endParaRPr lang="zh-CN" altLang="en-US" b="1" dirty="0">
              <a:solidFill>
                <a:srgbClr val="FF0000"/>
              </a:solidFill>
            </a:endParaRPr>
          </a:p>
        </p:txBody>
      </p:sp>
    </p:spTree>
    <p:extLst>
      <p:ext uri="{BB962C8B-B14F-4D97-AF65-F5344CB8AC3E}">
        <p14:creationId xmlns:p14="http://schemas.microsoft.com/office/powerpoint/2010/main" val="134516430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6"/>
          <p:cNvCxnSpPr>
            <a:cxnSpLocks noChangeShapeType="1"/>
          </p:cNvCxnSpPr>
          <p:nvPr/>
        </p:nvCxnSpPr>
        <p:spPr bwMode="auto">
          <a:xfrm>
            <a:off x="4321175" y="3305175"/>
            <a:ext cx="5257800"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48132" name="Group 4"/>
          <p:cNvGrpSpPr>
            <a:grpSpLocks/>
          </p:cNvGrpSpPr>
          <p:nvPr/>
        </p:nvGrpSpPr>
        <p:grpSpPr bwMode="auto">
          <a:xfrm>
            <a:off x="3021013" y="2433638"/>
            <a:ext cx="1536700" cy="1987550"/>
            <a:chOff x="0" y="0"/>
            <a:chExt cx="1152785" cy="1490412"/>
          </a:xfrm>
        </p:grpSpPr>
        <p:grpSp>
          <p:nvGrpSpPr>
            <p:cNvPr id="48134" name="Group 5"/>
            <p:cNvGrpSpPr>
              <a:grpSpLocks/>
            </p:cNvGrpSpPr>
            <p:nvPr/>
          </p:nvGrpSpPr>
          <p:grpSpPr bwMode="auto">
            <a:xfrm>
              <a:off x="138402" y="0"/>
              <a:ext cx="1014383" cy="1490412"/>
              <a:chOff x="0" y="0"/>
              <a:chExt cx="1014383" cy="1490412"/>
            </a:xfrm>
          </p:grpSpPr>
          <p:sp>
            <p:nvSpPr>
              <p:cNvPr id="48136" name="圆角矩形 11"/>
              <p:cNvSpPr>
                <a:spLocks noChangeArrowheads="1"/>
              </p:cNvSpPr>
              <p:nvPr/>
            </p:nvSpPr>
            <p:spPr bwMode="auto">
              <a:xfrm rot="1132031">
                <a:off x="0" y="0"/>
                <a:ext cx="1014383" cy="1490412"/>
              </a:xfrm>
              <a:prstGeom prst="roundRect">
                <a:avLst>
                  <a:gd name="adj" fmla="val 12134"/>
                </a:avLst>
              </a:prstGeom>
              <a:solidFill>
                <a:srgbClr val="1630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a:solidFill>
                    <a:srgbClr val="FFFFFF"/>
                  </a:solidFill>
                </a:endParaRPr>
              </a:p>
            </p:txBody>
          </p:sp>
          <p:sp>
            <p:nvSpPr>
              <p:cNvPr id="48137" name="KSO_GN2"/>
              <p:cNvSpPr>
                <a:spLocks noChangeArrowheads="1"/>
              </p:cNvSpPr>
              <p:nvPr/>
            </p:nvSpPr>
            <p:spPr bwMode="auto">
              <a:xfrm rot="1132031">
                <a:off x="43080" y="31875"/>
                <a:ext cx="931612" cy="1428311"/>
              </a:xfrm>
              <a:prstGeom prst="roundRect">
                <a:avLst>
                  <a:gd name="adj" fmla="val 12134"/>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dirty="0">
                    <a:solidFill>
                      <a:srgbClr val="FFFFFF"/>
                    </a:solidFill>
                    <a:latin typeface="Impact" panose="020B0806030902050204" pitchFamily="34" charset="0"/>
                    <a:ea typeface="Gungsuh" panose="02030600000101010101" pitchFamily="18" charset="-127"/>
                  </a:rPr>
                  <a:t>04</a:t>
                </a:r>
                <a:endParaRPr lang="zh-CN" altLang="en-US" sz="6400" dirty="0">
                  <a:solidFill>
                    <a:srgbClr val="FFFFFF"/>
                  </a:solidFill>
                  <a:latin typeface="Impact" panose="020B0806030902050204" pitchFamily="34" charset="0"/>
                  <a:ea typeface="Gungsuh" panose="02030600000101010101" pitchFamily="18" charset="-127"/>
                </a:endParaRPr>
              </a:p>
            </p:txBody>
          </p:sp>
        </p:grpSp>
        <p:sp>
          <p:nvSpPr>
            <p:cNvPr id="48135" name="圆角矩形 26"/>
            <p:cNvSpPr>
              <a:spLocks/>
            </p:cNvSpPr>
            <p:nvPr/>
          </p:nvSpPr>
          <p:spPr bwMode="auto">
            <a:xfrm rot="1132031">
              <a:off x="0" y="832988"/>
              <a:ext cx="1014383" cy="634430"/>
            </a:xfrm>
            <a:custGeom>
              <a:avLst/>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dpi="0" rotWithShape="1">
              <a:blip r:embed="rId2">
                <a:alphaModFix amt="66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48133" name="KSO_GT2"/>
          <p:cNvSpPr txBox="1">
            <a:spLocks noChangeArrowheads="1"/>
          </p:cNvSpPr>
          <p:nvPr/>
        </p:nvSpPr>
        <p:spPr bwMode="auto">
          <a:xfrm>
            <a:off x="6175600" y="2809875"/>
            <a:ext cx="188940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80000"/>
              </a:lnSpc>
              <a:buFont typeface="Arial" panose="020B0604020202020204" pitchFamily="34" charset="0"/>
              <a:buNone/>
            </a:pPr>
            <a:r>
              <a:rPr lang="en-US" altLang="zh-CN" sz="3200" b="1" dirty="0" smtClean="0">
                <a:solidFill>
                  <a:srgbClr val="FFC000"/>
                </a:solidFill>
                <a:latin typeface="Segoe UI" panose="020B0502040204020203" pitchFamily="34" charset="0"/>
                <a:cs typeface="Segoe UI" panose="020B0502040204020203" pitchFamily="34" charset="0"/>
              </a:rPr>
              <a:t>Summary</a:t>
            </a:r>
            <a:endParaRPr lang="en-US" altLang="zh-CN" sz="3200" b="1" dirty="0">
              <a:solidFill>
                <a:srgbClr val="FFC000"/>
              </a:solidFill>
              <a:latin typeface="Segoe UI" panose="020B0502040204020203" pitchFamily="34" charset="0"/>
              <a:cs typeface="Segoe UI" panose="020B0502040204020203" pitchFamily="34"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2"/>
          <p:cNvSpPr txBox="1">
            <a:spLocks noChangeArrowheads="1"/>
          </p:cNvSpPr>
          <p:nvPr/>
        </p:nvSpPr>
        <p:spPr bwMode="auto">
          <a:xfrm>
            <a:off x="790575" y="128588"/>
            <a:ext cx="2469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04 </a:t>
            </a:r>
            <a:r>
              <a:rPr lang="en-US" altLang="zh-CN" sz="2800" b="1" dirty="0" smtClean="0">
                <a:solidFill>
                  <a:schemeClr val="bg1"/>
                </a:solidFill>
                <a:latin typeface="微软雅黑" panose="020B0503020204020204" pitchFamily="34" charset="-122"/>
                <a:ea typeface="微软雅黑" panose="020B0503020204020204" pitchFamily="34" charset="-122"/>
              </a:rPr>
              <a:t>Summary</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9155" name="Group 3"/>
          <p:cNvGrpSpPr>
            <a:grpSpLocks/>
          </p:cNvGrpSpPr>
          <p:nvPr/>
        </p:nvGrpSpPr>
        <p:grpSpPr bwMode="auto">
          <a:xfrm>
            <a:off x="271463" y="223838"/>
            <a:ext cx="474662" cy="290512"/>
            <a:chOff x="0" y="0"/>
            <a:chExt cx="714375" cy="438150"/>
          </a:xfrm>
        </p:grpSpPr>
        <p:sp>
          <p:nvSpPr>
            <p:cNvPr id="49166"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49167"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7" name="内容占位符 2"/>
          <p:cNvSpPr>
            <a:spLocks noGrp="1"/>
          </p:cNvSpPr>
          <p:nvPr/>
        </p:nvSpPr>
        <p:spPr>
          <a:xfrm>
            <a:off x="173736" y="900720"/>
            <a:ext cx="11640312" cy="571953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en-US" altLang="zh-CN" sz="9600" dirty="0" smtClean="0"/>
              <a:t>We </a:t>
            </a:r>
            <a:r>
              <a:rPr lang="en-US" altLang="zh-CN" sz="9600" dirty="0"/>
              <a:t>have completed </a:t>
            </a:r>
            <a:r>
              <a:rPr lang="en-US" altLang="zh-CN" sz="9600" dirty="0" smtClean="0"/>
              <a:t>the integrated </a:t>
            </a:r>
            <a:r>
              <a:rPr lang="en-US" altLang="zh-CN" sz="9600" dirty="0"/>
              <a:t>design of 128-channels </a:t>
            </a:r>
            <a:r>
              <a:rPr lang="en-US" altLang="zh-CN" sz="9600" dirty="0" err="1"/>
              <a:t>μSR</a:t>
            </a:r>
            <a:r>
              <a:rPr lang="en-US" altLang="zh-CN" sz="9600" dirty="0"/>
              <a:t> spectrometer </a:t>
            </a:r>
            <a:r>
              <a:rPr lang="en-US" altLang="zh-CN" sz="9600" dirty="0" smtClean="0"/>
              <a:t>prototype and the </a:t>
            </a:r>
            <a:r>
              <a:rPr lang="en-US" altLang="zh-CN" sz="9600" dirty="0"/>
              <a:t>construction of </a:t>
            </a:r>
            <a:r>
              <a:rPr lang="en-US" altLang="zh-CN" sz="9600" dirty="0" smtClean="0"/>
              <a:t>one channel </a:t>
            </a:r>
            <a:r>
              <a:rPr lang="en-US" altLang="zh-CN" sz="9600" dirty="0" err="1"/>
              <a:t>μSR</a:t>
            </a:r>
            <a:r>
              <a:rPr lang="en-US" altLang="zh-CN" sz="9600" dirty="0"/>
              <a:t> </a:t>
            </a:r>
            <a:r>
              <a:rPr lang="en-US" altLang="zh-CN" sz="9600" dirty="0" smtClean="0"/>
              <a:t>and </a:t>
            </a:r>
            <a:r>
              <a:rPr lang="en-US" altLang="zh-CN" sz="9600" dirty="0"/>
              <a:t>pre-tests </a:t>
            </a:r>
            <a:r>
              <a:rPr lang="en-US" altLang="zh-CN" sz="9600" dirty="0" smtClean="0"/>
              <a:t>of our </a:t>
            </a:r>
            <a:r>
              <a:rPr lang="en-US" altLang="zh-CN" sz="9600" dirty="0" err="1" smtClean="0"/>
              <a:t>μSR</a:t>
            </a:r>
            <a:r>
              <a:rPr lang="en-US" altLang="zh-CN" sz="9600" dirty="0" smtClean="0"/>
              <a:t> detector.</a:t>
            </a:r>
            <a:endParaRPr lang="en-US" altLang="zh-CN" sz="9600" dirty="0"/>
          </a:p>
          <a:p>
            <a:pPr algn="just">
              <a:lnSpc>
                <a:spcPct val="120000"/>
              </a:lnSpc>
            </a:pPr>
            <a:r>
              <a:rPr lang="en-US" altLang="zh-CN" sz="9600" dirty="0"/>
              <a:t>The front-end electronics and TDC modules, and data acquisition software of our electronics have been completed</a:t>
            </a:r>
            <a:r>
              <a:rPr lang="en-US" altLang="zh-CN" sz="9600" dirty="0" smtClean="0"/>
              <a:t>.</a:t>
            </a:r>
            <a:endParaRPr lang="en-US" altLang="zh-CN" sz="9600" dirty="0"/>
          </a:p>
          <a:p>
            <a:pPr algn="just">
              <a:lnSpc>
                <a:spcPct val="120000"/>
              </a:lnSpc>
            </a:pPr>
            <a:r>
              <a:rPr lang="en-US" altLang="zh-CN" sz="9600" dirty="0" smtClean="0"/>
              <a:t>Two </a:t>
            </a:r>
            <a:r>
              <a:rPr lang="en-US" altLang="zh-CN" sz="9600" dirty="0"/>
              <a:t>tests of our </a:t>
            </a:r>
            <a:r>
              <a:rPr lang="en-US" altLang="zh-CN" sz="9600" dirty="0" err="1"/>
              <a:t>μSR</a:t>
            </a:r>
            <a:r>
              <a:rPr lang="en-US" altLang="zh-CN" sz="9600" dirty="0"/>
              <a:t> spectrometer based on the muon beam of ISIS have been completed in </a:t>
            </a:r>
            <a:r>
              <a:rPr lang="en-US" altLang="zh-CN" sz="9600" dirty="0" smtClean="0"/>
              <a:t>March and September of 2018. </a:t>
            </a:r>
            <a:r>
              <a:rPr lang="en-US" altLang="zh-CN" sz="9600" dirty="0"/>
              <a:t>The first test in ISIS was </a:t>
            </a:r>
            <a:r>
              <a:rPr lang="en-US" altLang="zh-CN" sz="9600" dirty="0" smtClean="0"/>
              <a:t>successful, but there is also some problems to solve</a:t>
            </a:r>
            <a:r>
              <a:rPr lang="en-US" altLang="zh-CN" sz="9600" dirty="0"/>
              <a:t>. According </a:t>
            </a:r>
            <a:r>
              <a:rPr lang="en-US" altLang="zh-CN" sz="9600" dirty="0" smtClean="0"/>
              <a:t>the first test results, </a:t>
            </a:r>
            <a:r>
              <a:rPr lang="en-US" altLang="zh-CN" sz="9600" dirty="0"/>
              <a:t>we have improved our detectors and electronics. </a:t>
            </a:r>
            <a:r>
              <a:rPr lang="en-US" altLang="zh-CN" sz="9600" dirty="0" smtClean="0"/>
              <a:t>They can work well. The best dead time we got is </a:t>
            </a:r>
            <a:r>
              <a:rPr lang="en-US" altLang="zh-CN" sz="9600" dirty="0" smtClean="0">
                <a:solidFill>
                  <a:srgbClr val="FF0000"/>
                </a:solidFill>
              </a:rPr>
              <a:t>1.384 ns </a:t>
            </a:r>
            <a:r>
              <a:rPr lang="en-US" altLang="zh-CN" sz="9600" dirty="0" smtClean="0"/>
              <a:t>in second test.</a:t>
            </a:r>
          </a:p>
          <a:p>
            <a:pPr algn="just">
              <a:lnSpc>
                <a:spcPct val="120000"/>
              </a:lnSpc>
            </a:pPr>
            <a:r>
              <a:rPr lang="en-US" altLang="zh-CN" sz="9600" dirty="0" smtClean="0"/>
              <a:t>The </a:t>
            </a:r>
            <a:r>
              <a:rPr lang="en-US" altLang="zh-CN" sz="9600" dirty="0"/>
              <a:t>sample chamber and the magnetic field system are also very important. In the </a:t>
            </a:r>
            <a:r>
              <a:rPr lang="en-US" altLang="zh-CN" sz="9600" dirty="0" smtClean="0"/>
              <a:t>next, we </a:t>
            </a:r>
            <a:r>
              <a:rPr lang="en-US" altLang="zh-CN" sz="9600" dirty="0"/>
              <a:t>will complete these developments.</a:t>
            </a:r>
          </a:p>
          <a:p>
            <a:pPr algn="just">
              <a:lnSpc>
                <a:spcPct val="120000"/>
              </a:lnSpc>
            </a:pPr>
            <a:r>
              <a:rPr lang="en-US" altLang="zh-CN" sz="9600" dirty="0"/>
              <a:t>According to the funding, our </a:t>
            </a:r>
            <a:r>
              <a:rPr lang="en-US" altLang="zh-CN" sz="9600" dirty="0" err="1"/>
              <a:t>μSR</a:t>
            </a:r>
            <a:r>
              <a:rPr lang="en-US" altLang="zh-CN" sz="9600" dirty="0"/>
              <a:t> spectrometer may be extended to 256 channels. We need to carry out the overall </a:t>
            </a:r>
            <a:r>
              <a:rPr lang="en-US" altLang="zh-CN" sz="9600" dirty="0" smtClean="0"/>
              <a:t>design. </a:t>
            </a:r>
            <a:r>
              <a:rPr lang="en-US" altLang="zh-CN" sz="9600" dirty="0"/>
              <a:t>The initial plan is one side of four rings, 32 channels for each ring. </a:t>
            </a:r>
            <a:endParaRPr lang="en-US" altLang="zh-CN" sz="800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文本框 12"/>
          <p:cNvSpPr txBox="1">
            <a:spLocks noChangeArrowheads="1"/>
          </p:cNvSpPr>
          <p:nvPr/>
        </p:nvSpPr>
        <p:spPr bwMode="auto">
          <a:xfrm>
            <a:off x="3000566" y="2814851"/>
            <a:ext cx="6410325" cy="923925"/>
          </a:xfrm>
          <a:prstGeom prst="rect">
            <a:avLst/>
          </a:prstGeom>
          <a:noFill/>
          <a:ln w="9525">
            <a:noFill/>
            <a:miter lim="800000"/>
            <a:headEnd/>
            <a:tailEnd/>
          </a:ln>
        </p:spPr>
        <p:txBody>
          <a:bodyPr anchor="ctr">
            <a:spAutoFit/>
          </a:bodyPr>
          <a:lstStyle/>
          <a:p>
            <a:pPr algn="ctr" eaLnBrk="1" hangingPunct="1">
              <a:buFont typeface="Arial" panose="020B0604020202020204" pitchFamily="34" charset="0"/>
              <a:buNone/>
              <a:defRPr/>
            </a:pPr>
            <a:r>
              <a:rPr lang="en-US" sz="5400" b="1" dirty="0" smtClean="0">
                <a:solidFill>
                  <a:schemeClr val="bg1"/>
                </a:solidFill>
                <a:latin typeface="Segoe UI" pitchFamily="34" charset="0"/>
                <a:ea typeface="微软雅黑" pitchFamily="34" charset="-122"/>
              </a:rPr>
              <a:t>THANK </a:t>
            </a:r>
            <a:r>
              <a:rPr lang="en-US" sz="5400" b="1" dirty="0">
                <a:solidFill>
                  <a:schemeClr val="bg1"/>
                </a:solidFill>
                <a:latin typeface="Segoe UI" pitchFamily="34" charset="0"/>
                <a:ea typeface="微软雅黑" pitchFamily="34" charset="-122"/>
              </a:rPr>
              <a:t>YOU</a:t>
            </a:r>
            <a:endParaRPr lang="zh-CN" altLang="en-US" sz="5400" b="1" dirty="0">
              <a:solidFill>
                <a:schemeClr val="bg1"/>
              </a:solidFill>
              <a:latin typeface="Segoe UI" pitchFamily="34" charset="0"/>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8200" y="0"/>
            <a:ext cx="10515600" cy="1325563"/>
          </a:xfrm>
        </p:spPr>
        <p:txBody>
          <a:bodyPr/>
          <a:lstStyle/>
          <a:p>
            <a:r>
              <a:rPr lang="en-US" altLang="zh-CN" b="1" dirty="0" smtClean="0">
                <a:solidFill>
                  <a:schemeClr val="bg1"/>
                </a:solidFill>
              </a:rPr>
              <a:t>Dead time </a:t>
            </a:r>
            <a:endParaRPr lang="zh-CN" altLang="en-US" b="1" dirty="0">
              <a:solidFill>
                <a:schemeClr val="bg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45" y="1325563"/>
            <a:ext cx="6633933" cy="3214906"/>
          </a:xfrm>
          <a:prstGeom prst="rect">
            <a:avLst/>
          </a:prstGeom>
        </p:spPr>
      </p:pic>
      <p:sp>
        <p:nvSpPr>
          <p:cNvPr id="6" name="文本框 5"/>
          <p:cNvSpPr txBox="1"/>
          <p:nvPr/>
        </p:nvSpPr>
        <p:spPr>
          <a:xfrm>
            <a:off x="966952" y="4740166"/>
            <a:ext cx="5496910" cy="646331"/>
          </a:xfrm>
          <a:prstGeom prst="rect">
            <a:avLst/>
          </a:prstGeom>
          <a:noFill/>
        </p:spPr>
        <p:txBody>
          <a:bodyPr wrap="square" rtlCol="0">
            <a:spAutoFit/>
          </a:bodyPr>
          <a:lstStyle/>
          <a:p>
            <a:r>
              <a:rPr lang="en-US" altLang="zh-CN" dirty="0">
                <a:solidFill>
                  <a:schemeClr val="bg1"/>
                </a:solidFill>
              </a:rPr>
              <a:t>Illustration of </a:t>
            </a:r>
            <a:r>
              <a:rPr lang="en-US" altLang="zh-CN" dirty="0" smtClean="0">
                <a:solidFill>
                  <a:schemeClr val="bg1"/>
                </a:solidFill>
              </a:rPr>
              <a:t>two assumed </a:t>
            </a:r>
            <a:r>
              <a:rPr lang="en-US" altLang="zh-CN" dirty="0">
                <a:solidFill>
                  <a:schemeClr val="bg1"/>
                </a:solidFill>
              </a:rPr>
              <a:t>models of dead </a:t>
            </a:r>
            <a:r>
              <a:rPr lang="en-US" altLang="zh-CN" dirty="0" smtClean="0">
                <a:solidFill>
                  <a:schemeClr val="bg1"/>
                </a:solidFill>
              </a:rPr>
              <a:t>time behavior </a:t>
            </a:r>
            <a:r>
              <a:rPr lang="en-US" altLang="zh-CN" dirty="0">
                <a:solidFill>
                  <a:schemeClr val="bg1"/>
                </a:solidFill>
              </a:rPr>
              <a:t>for radiation detectors</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7" name="矩形 6"/>
              <p:cNvSpPr/>
              <p:nvPr/>
            </p:nvSpPr>
            <p:spPr>
              <a:xfrm>
                <a:off x="7412977" y="5063331"/>
                <a:ext cx="2894026" cy="923330"/>
              </a:xfrm>
              <a:prstGeom prst="rect">
                <a:avLst/>
              </a:prstGeom>
            </p:spPr>
            <p:txBody>
              <a:bodyPr wrap="square">
                <a:spAutoFit/>
              </a:bodyPr>
              <a:lstStyle/>
              <a:p>
                <a14:m>
                  <m:oMath xmlns:m="http://schemas.openxmlformats.org/officeDocument/2006/math">
                    <m:r>
                      <a:rPr lang="zh-CN" altLang="en-US" i="1" smtClean="0">
                        <a:solidFill>
                          <a:schemeClr val="bg1"/>
                        </a:solidFill>
                        <a:latin typeface="Cambria Math" panose="02040503050406030204" pitchFamily="18" charset="0"/>
                      </a:rPr>
                      <m:t>𝑛</m:t>
                    </m:r>
                  </m:oMath>
                </a14:m>
                <a:r>
                  <a:rPr lang="en-US" altLang="zh-CN" dirty="0">
                    <a:solidFill>
                      <a:schemeClr val="bg1"/>
                    </a:solidFill>
                  </a:rPr>
                  <a:t>=true interaction rate</a:t>
                </a:r>
              </a:p>
              <a:p>
                <a14:m>
                  <m:oMath xmlns:m="http://schemas.openxmlformats.org/officeDocument/2006/math">
                    <m:r>
                      <a:rPr lang="zh-CN" altLang="en-US" i="1">
                        <a:solidFill>
                          <a:schemeClr val="bg1"/>
                        </a:solidFill>
                        <a:latin typeface="Cambria Math" panose="02040503050406030204" pitchFamily="18" charset="0"/>
                      </a:rPr>
                      <m:t>𝑚</m:t>
                    </m:r>
                  </m:oMath>
                </a14:m>
                <a:r>
                  <a:rPr lang="en-US" altLang="zh-CN" dirty="0">
                    <a:solidFill>
                      <a:schemeClr val="bg1"/>
                    </a:solidFill>
                  </a:rPr>
                  <a:t>= recorded count rate</a:t>
                </a:r>
              </a:p>
              <a:p>
                <a14:m>
                  <m:oMath xmlns:m="http://schemas.openxmlformats.org/officeDocument/2006/math">
                    <m:r>
                      <a:rPr lang="zh-CN" altLang="en-US" i="1">
                        <a:solidFill>
                          <a:schemeClr val="bg1"/>
                        </a:solidFill>
                        <a:latin typeface="Cambria Math" panose="02040503050406030204" pitchFamily="18" charset="0"/>
                      </a:rPr>
                      <m:t>𝜏</m:t>
                    </m:r>
                  </m:oMath>
                </a14:m>
                <a:r>
                  <a:rPr lang="en-US" altLang="zh-CN" dirty="0">
                    <a:solidFill>
                      <a:schemeClr val="bg1"/>
                    </a:solidFill>
                  </a:rPr>
                  <a:t>= system dead time</a:t>
                </a:r>
                <a:endParaRPr lang="zh-CN" altLang="en-US" dirty="0">
                  <a:solidFill>
                    <a:schemeClr val="bg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7412977" y="5063331"/>
                <a:ext cx="2894026" cy="923330"/>
              </a:xfrm>
              <a:prstGeom prst="rect">
                <a:avLst/>
              </a:prstGeom>
              <a:blipFill>
                <a:blip r:embed="rId3"/>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7551683" y="3878317"/>
                <a:ext cx="1381853" cy="474425"/>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𝑛</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𝑚</m:t>
                          </m:r>
                        </m:num>
                        <m:den>
                          <m:r>
                            <a:rPr lang="zh-CN" altLang="en-US" i="0">
                              <a:latin typeface="Cambria Math" panose="02040503050406030204" pitchFamily="18" charset="0"/>
                            </a:rPr>
                            <m:t>1−</m:t>
                          </m:r>
                          <m:r>
                            <a:rPr lang="zh-CN" altLang="en-US" i="1">
                              <a:latin typeface="Cambria Math" panose="02040503050406030204" pitchFamily="18" charset="0"/>
                            </a:rPr>
                            <m:t>𝑚</m:t>
                          </m:r>
                          <m:r>
                            <a:rPr lang="zh-CN" altLang="en-US" i="0">
                              <a:latin typeface="Cambria Math" panose="02040503050406030204" pitchFamily="18" charset="0"/>
                            </a:rPr>
                            <m:t>⋅</m:t>
                          </m:r>
                          <m:r>
                            <a:rPr lang="zh-CN" altLang="en-US" i="1">
                              <a:latin typeface="Cambria Math" panose="02040503050406030204" pitchFamily="18" charset="0"/>
                            </a:rPr>
                            <m:t>𝜏</m:t>
                          </m:r>
                        </m:den>
                      </m:f>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7551683" y="3878317"/>
                <a:ext cx="1381853" cy="47442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7551683" y="2112578"/>
                <a:ext cx="1308307" cy="276999"/>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m:t>
                      </m:r>
                      <m:r>
                        <a:rPr lang="zh-CN" altLang="en-US" i="0">
                          <a:latin typeface="Cambria Math" panose="02040503050406030204" pitchFamily="18" charset="0"/>
                        </a:rPr>
                        <m:t>=</m:t>
                      </m:r>
                      <m:r>
                        <a:rPr lang="zh-CN" altLang="en-US" i="1">
                          <a:latin typeface="Cambria Math" panose="02040503050406030204" pitchFamily="18" charset="0"/>
                        </a:rPr>
                        <m:t>𝑛</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0">
                              <a:latin typeface="Cambria Math" panose="02040503050406030204" pitchFamily="18" charset="0"/>
                            </a:rPr>
                            <m:t>ⅇ</m:t>
                          </m:r>
                        </m:e>
                        <m:sup>
                          <m:r>
                            <a:rPr lang="zh-CN" altLang="en-US" i="0">
                              <a:latin typeface="Cambria Math" panose="02040503050406030204" pitchFamily="18" charset="0"/>
                            </a:rPr>
                            <m:t>−</m:t>
                          </m:r>
                          <m:r>
                            <a:rPr lang="zh-CN" altLang="en-US" i="1">
                              <a:latin typeface="Cambria Math" panose="02040503050406030204" pitchFamily="18" charset="0"/>
                            </a:rPr>
                            <m:t>𝑛</m:t>
                          </m:r>
                          <m:r>
                            <a:rPr lang="zh-CN" altLang="en-US" i="1">
                              <a:latin typeface="Cambria Math" panose="02040503050406030204" pitchFamily="18" charset="0"/>
                            </a:rPr>
                            <m:t>𝜏</m:t>
                          </m:r>
                        </m:sup>
                      </m:sSup>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7551683" y="2112578"/>
                <a:ext cx="1308307" cy="276999"/>
              </a:xfrm>
              <a:prstGeom prst="rect">
                <a:avLst/>
              </a:prstGeom>
              <a:blipFill>
                <a:blip r:embed="rId5"/>
                <a:stretch>
                  <a:fillRect l="-917"/>
                </a:stretch>
              </a:blipFill>
            </p:spPr>
            <p:txBody>
              <a:bodyPr/>
              <a:lstStyle/>
              <a:p>
                <a:r>
                  <a:rPr lang="zh-CN" altLang="en-US">
                    <a:noFill/>
                  </a:rPr>
                  <a:t> </a:t>
                </a:r>
              </a:p>
            </p:txBody>
          </p:sp>
        </mc:Fallback>
      </mc:AlternateContent>
      <p:sp>
        <p:nvSpPr>
          <p:cNvPr id="10" name="文本框 9"/>
          <p:cNvSpPr txBox="1"/>
          <p:nvPr/>
        </p:nvSpPr>
        <p:spPr>
          <a:xfrm>
            <a:off x="5569168" y="6396726"/>
            <a:ext cx="57846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From the </a:t>
            </a:r>
            <a:r>
              <a:rPr lang="en-US" altLang="zh-CN" dirty="0" err="1" smtClean="0"/>
              <a:t>book《Radiation</a:t>
            </a:r>
            <a:r>
              <a:rPr lang="en-US" altLang="zh-CN" dirty="0" smtClean="0"/>
              <a:t> Detection and Measurement》</a:t>
            </a:r>
            <a:endParaRPr lang="zh-CN" altLang="en-US" dirty="0"/>
          </a:p>
        </p:txBody>
      </p:sp>
    </p:spTree>
    <p:extLst>
      <p:ext uri="{BB962C8B-B14F-4D97-AF65-F5344CB8AC3E}">
        <p14:creationId xmlns:p14="http://schemas.microsoft.com/office/powerpoint/2010/main" val="1966232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838200" y="0"/>
            <a:ext cx="10515600" cy="1325563"/>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a:lstStyle>
          <a:p>
            <a:r>
              <a:rPr lang="en-US" altLang="zh-CN" b="1" kern="0" dirty="0" smtClean="0">
                <a:solidFill>
                  <a:schemeClr val="bg1"/>
                </a:solidFill>
              </a:rPr>
              <a:t>Methods of Dead Time Measurement</a:t>
            </a:r>
            <a:endParaRPr lang="zh-CN" altLang="en-US" b="1" kern="0" dirty="0">
              <a:solidFill>
                <a:schemeClr val="bg1"/>
              </a:solidFill>
            </a:endParaRPr>
          </a:p>
        </p:txBody>
      </p:sp>
      <p:sp>
        <p:nvSpPr>
          <p:cNvPr id="3" name="文本框 2"/>
          <p:cNvSpPr txBox="1"/>
          <p:nvPr/>
        </p:nvSpPr>
        <p:spPr>
          <a:xfrm>
            <a:off x="838199" y="1198179"/>
            <a:ext cx="9461939" cy="923330"/>
          </a:xfrm>
          <a:prstGeom prst="rect">
            <a:avLst/>
          </a:prstGeom>
          <a:noFill/>
        </p:spPr>
        <p:txBody>
          <a:bodyPr wrap="square" rtlCol="0">
            <a:spAutoFit/>
          </a:bodyPr>
          <a:lstStyle/>
          <a:p>
            <a:pPr marL="342900" indent="-342900" algn="just">
              <a:buAutoNum type="arabicPeriod"/>
            </a:pPr>
            <a:r>
              <a:rPr lang="en-US" altLang="zh-CN" dirty="0" smtClean="0">
                <a:solidFill>
                  <a:schemeClr val="bg1"/>
                </a:solidFill>
              </a:rPr>
              <a:t>Two-source </a:t>
            </a:r>
            <a:r>
              <a:rPr lang="en-US" altLang="zh-CN" dirty="0">
                <a:solidFill>
                  <a:schemeClr val="bg1"/>
                </a:solidFill>
              </a:rPr>
              <a:t>method: </a:t>
            </a:r>
            <a:r>
              <a:rPr lang="en-US" altLang="zh-CN" dirty="0" smtClean="0">
                <a:solidFill>
                  <a:schemeClr val="bg1"/>
                </a:solidFill>
              </a:rPr>
              <a:t>the </a:t>
            </a:r>
            <a:r>
              <a:rPr lang="en-US" altLang="zh-CN" dirty="0">
                <a:solidFill>
                  <a:schemeClr val="bg1"/>
                </a:solidFill>
              </a:rPr>
              <a:t>method is based on observing </a:t>
            </a:r>
            <a:r>
              <a:rPr lang="en-US" altLang="zh-CN" dirty="0" smtClean="0">
                <a:solidFill>
                  <a:schemeClr val="bg1"/>
                </a:solidFill>
              </a:rPr>
              <a:t>the counting </a:t>
            </a:r>
            <a:r>
              <a:rPr lang="en-US" altLang="zh-CN" dirty="0">
                <a:solidFill>
                  <a:schemeClr val="bg1"/>
                </a:solidFill>
              </a:rPr>
              <a:t>rate from two sources individually and in </a:t>
            </a:r>
            <a:r>
              <a:rPr lang="en-US" altLang="zh-CN" dirty="0" smtClean="0">
                <a:solidFill>
                  <a:schemeClr val="bg1"/>
                </a:solidFill>
              </a:rPr>
              <a:t>combination.</a:t>
            </a:r>
          </a:p>
          <a:p>
            <a:pPr marL="342900" indent="-342900" algn="just">
              <a:buAutoNum type="arabicPeriod"/>
            </a:pPr>
            <a:r>
              <a:rPr lang="en-US" altLang="zh-CN" dirty="0">
                <a:solidFill>
                  <a:schemeClr val="bg1"/>
                </a:solidFill>
              </a:rPr>
              <a:t>Decaying source method: the method is based on</a:t>
            </a:r>
            <a:r>
              <a:rPr lang="en-US" altLang="zh-CN" dirty="0" smtClean="0">
                <a:solidFill>
                  <a:schemeClr val="bg1"/>
                </a:solidFill>
              </a:rPr>
              <a:t> </a:t>
            </a:r>
            <a:r>
              <a:rPr lang="en-US" altLang="zh-CN" dirty="0">
                <a:solidFill>
                  <a:schemeClr val="bg1"/>
                </a:solidFill>
              </a:rPr>
              <a:t>a short-lived radioisotope </a:t>
            </a:r>
            <a:r>
              <a:rPr lang="en-US" altLang="zh-CN" dirty="0" smtClean="0">
                <a:solidFill>
                  <a:schemeClr val="bg1"/>
                </a:solidFill>
              </a:rPr>
              <a:t>source.</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4" name="矩形 3"/>
              <p:cNvSpPr/>
              <p:nvPr/>
            </p:nvSpPr>
            <p:spPr>
              <a:xfrm>
                <a:off x="838199" y="2315694"/>
                <a:ext cx="9735208" cy="936282"/>
              </a:xfrm>
              <a:prstGeom prst="rect">
                <a:avLst/>
              </a:prstGeom>
            </p:spPr>
            <p:txBody>
              <a:bodyPr wrap="square">
                <a:spAutoFit/>
              </a:bodyPr>
              <a:lstStyle/>
              <a:p>
                <a:r>
                  <a:rPr lang="en-US" altLang="zh-CN" dirty="0" smtClean="0">
                    <a:solidFill>
                      <a:schemeClr val="bg1"/>
                    </a:solidFill>
                  </a:rPr>
                  <a:t>For the decaying </a:t>
                </a:r>
                <a:r>
                  <a:rPr lang="en-US" altLang="zh-CN" dirty="0">
                    <a:solidFill>
                      <a:schemeClr val="bg1"/>
                    </a:solidFill>
                  </a:rPr>
                  <a:t>source </a:t>
                </a:r>
                <a:r>
                  <a:rPr lang="en-US" altLang="zh-CN" dirty="0" smtClean="0">
                    <a:solidFill>
                      <a:schemeClr val="bg1"/>
                    </a:solidFill>
                  </a:rPr>
                  <a:t>method, in the limit of negligible background, the behavior </a:t>
                </a:r>
                <a:r>
                  <a:rPr lang="en-US" altLang="zh-CN" dirty="0">
                    <a:solidFill>
                      <a:schemeClr val="bg1"/>
                    </a:solidFill>
                  </a:rPr>
                  <a:t>of the true </a:t>
                </a:r>
                <a:r>
                  <a:rPr lang="en-US" altLang="zh-CN" dirty="0" smtClean="0">
                    <a:solidFill>
                      <a:schemeClr val="bg1"/>
                    </a:solidFill>
                  </a:rPr>
                  <a:t>rate</a:t>
                </a:r>
                <a14:m>
                  <m:oMath xmlns:m="http://schemas.openxmlformats.org/officeDocument/2006/math">
                    <m:r>
                      <a:rPr lang="en-US" altLang="zh-CN" b="0" i="0" smtClean="0">
                        <a:solidFill>
                          <a:schemeClr val="bg1"/>
                        </a:solidFill>
                        <a:latin typeface="Cambria Math" panose="02040503050406030204" pitchFamily="18" charset="0"/>
                      </a:rPr>
                      <m:t>:</m:t>
                    </m:r>
                  </m:oMath>
                </a14:m>
                <a:endParaRPr lang="en-US" altLang="zh-CN" b="0" i="0" dirty="0" smtClean="0">
                  <a:solidFill>
                    <a:schemeClr val="bg1"/>
                  </a:solidFill>
                  <a:latin typeface="Cambria Math" panose="02040503050406030204" pitchFamily="18" charset="0"/>
                </a:endParaRPr>
              </a:p>
              <a:p>
                <a:endParaRPr lang="en-US" altLang="zh-CN" i="1" dirty="0" smtClean="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smtClean="0">
                          <a:solidFill>
                            <a:schemeClr val="bg1"/>
                          </a:solidFill>
                          <a:latin typeface="Cambria Math" panose="02040503050406030204" pitchFamily="18" charset="0"/>
                        </a:rPr>
                        <m:t>𝑛</m:t>
                      </m:r>
                      <m:r>
                        <a:rPr lang="en-US" altLang="zh-CN" i="1" smtClean="0">
                          <a:solidFill>
                            <a:schemeClr val="bg1"/>
                          </a:solidFill>
                          <a:latin typeface="Cambria Math" panose="02040503050406030204" pitchFamily="18" charset="0"/>
                        </a:rPr>
                        <m:t>≅</m:t>
                      </m:r>
                      <m:sSub>
                        <m:sSubPr>
                          <m:ctrlPr>
                            <a:rPr lang="en-US" altLang="zh-CN" i="1" smtClean="0">
                              <a:solidFill>
                                <a:schemeClr val="bg1"/>
                              </a:solidFill>
                              <a:latin typeface="Cambria Math" panose="02040503050406030204" pitchFamily="18" charset="0"/>
                            </a:rPr>
                          </m:ctrlPr>
                        </m:sSubPr>
                        <m:e>
                          <m:r>
                            <a:rPr lang="en-US" altLang="zh-CN" i="1" smtClean="0">
                              <a:solidFill>
                                <a:schemeClr val="bg1"/>
                              </a:solidFill>
                              <a:latin typeface="Cambria Math" panose="02040503050406030204" pitchFamily="18" charset="0"/>
                            </a:rPr>
                            <m:t>𝑛</m:t>
                          </m:r>
                        </m:e>
                        <m:sub>
                          <m:r>
                            <a:rPr lang="en-US" altLang="zh-CN" i="1" smtClean="0">
                              <a:solidFill>
                                <a:schemeClr val="bg1"/>
                              </a:solidFill>
                              <a:latin typeface="Cambria Math" panose="02040503050406030204" pitchFamily="18" charset="0"/>
                            </a:rPr>
                            <m:t>0</m:t>
                          </m:r>
                        </m:sub>
                      </m:sSub>
                      <m:sSup>
                        <m:sSupPr>
                          <m:ctrlPr>
                            <a:rPr lang="en-US" altLang="zh-CN" i="1" smtClean="0">
                              <a:solidFill>
                                <a:schemeClr val="bg1"/>
                              </a:solidFill>
                              <a:latin typeface="Cambria Math" panose="02040503050406030204" pitchFamily="18" charset="0"/>
                            </a:rPr>
                          </m:ctrlPr>
                        </m:sSupPr>
                        <m:e>
                          <m:r>
                            <a:rPr lang="en-US" altLang="zh-CN" i="1" smtClean="0">
                              <a:solidFill>
                                <a:schemeClr val="bg1"/>
                              </a:solidFill>
                              <a:latin typeface="Cambria Math" panose="02040503050406030204" pitchFamily="18" charset="0"/>
                            </a:rPr>
                            <m:t>ⅇ</m:t>
                          </m:r>
                        </m:e>
                        <m:sup>
                          <m:r>
                            <a:rPr lang="en-US" altLang="zh-CN" i="1" smtClean="0">
                              <a:solidFill>
                                <a:schemeClr val="bg1"/>
                              </a:solidFill>
                              <a:latin typeface="Cambria Math" panose="02040503050406030204" pitchFamily="18" charset="0"/>
                            </a:rPr>
                            <m:t>−</m:t>
                          </m:r>
                          <m:r>
                            <a:rPr lang="en-US" altLang="zh-CN" i="1" smtClean="0">
                              <a:solidFill>
                                <a:schemeClr val="bg1"/>
                              </a:solidFill>
                              <a:latin typeface="Cambria Math" panose="02040503050406030204" pitchFamily="18" charset="0"/>
                            </a:rPr>
                            <m:t>𝜆</m:t>
                          </m:r>
                          <m:r>
                            <a:rPr lang="en-US" altLang="zh-CN" i="1" smtClean="0">
                              <a:solidFill>
                                <a:schemeClr val="bg1"/>
                              </a:solidFill>
                              <a:latin typeface="Cambria Math" panose="02040503050406030204" pitchFamily="18" charset="0"/>
                            </a:rPr>
                            <m:t>𝑡</m:t>
                          </m:r>
                        </m:sup>
                      </m:sSup>
                    </m:oMath>
                  </m:oMathPara>
                </a14:m>
                <a:endParaRPr lang="zh-CN" altLang="en-US" dirty="0">
                  <a:solidFill>
                    <a:schemeClr val="bg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838199" y="2315694"/>
                <a:ext cx="9735208" cy="936282"/>
              </a:xfrm>
              <a:prstGeom prst="rect">
                <a:avLst/>
              </a:prstGeom>
              <a:blipFill>
                <a:blip r:embed="rId2"/>
                <a:stretch>
                  <a:fillRect l="-501" t="-3922"/>
                </a:stretch>
              </a:blipFill>
            </p:spPr>
            <p:txBody>
              <a:bodyPr/>
              <a:lstStyle/>
              <a:p>
                <a:r>
                  <a:rPr lang="zh-CN" altLang="en-US">
                    <a:noFill/>
                  </a:rPr>
                  <a:t> </a:t>
                </a:r>
              </a:p>
            </p:txBody>
          </p:sp>
        </mc:Fallback>
      </mc:AlternateContent>
      <p:sp>
        <p:nvSpPr>
          <p:cNvPr id="5" name="矩形 4"/>
          <p:cNvSpPr/>
          <p:nvPr/>
        </p:nvSpPr>
        <p:spPr>
          <a:xfrm>
            <a:off x="836884" y="4372673"/>
            <a:ext cx="3048399" cy="646331"/>
          </a:xfrm>
          <a:prstGeom prst="rect">
            <a:avLst/>
          </a:prstGeom>
        </p:spPr>
        <p:txBody>
          <a:bodyPr wrap="none">
            <a:spAutoFit/>
          </a:bodyPr>
          <a:lstStyle/>
          <a:p>
            <a:r>
              <a:rPr lang="en-US" altLang="zh-CN" dirty="0" smtClean="0">
                <a:solidFill>
                  <a:schemeClr val="bg1"/>
                </a:solidFill>
              </a:rPr>
              <a:t>For </a:t>
            </a:r>
            <a:r>
              <a:rPr lang="en-US" altLang="zh-CN" dirty="0">
                <a:solidFill>
                  <a:schemeClr val="bg1"/>
                </a:solidFill>
              </a:rPr>
              <a:t>the </a:t>
            </a:r>
            <a:r>
              <a:rPr lang="en-US" altLang="zh-CN" dirty="0" err="1">
                <a:solidFill>
                  <a:schemeClr val="bg1"/>
                </a:solidFill>
              </a:rPr>
              <a:t>nonparalyzable</a:t>
            </a:r>
            <a:r>
              <a:rPr lang="en-US" altLang="zh-CN" dirty="0">
                <a:solidFill>
                  <a:schemeClr val="bg1"/>
                </a:solidFill>
              </a:rPr>
              <a:t> model</a:t>
            </a:r>
            <a:r>
              <a:rPr lang="en-US" altLang="zh-CN" dirty="0" smtClean="0">
                <a:solidFill>
                  <a:schemeClr val="bg1"/>
                </a:solidFill>
              </a:rPr>
              <a:t>:</a:t>
            </a:r>
          </a:p>
          <a:p>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6" name="文本框 5"/>
              <p:cNvSpPr txBox="1"/>
              <p:nvPr/>
            </p:nvSpPr>
            <p:spPr>
              <a:xfrm>
                <a:off x="5037890" y="5590399"/>
                <a:ext cx="2116220" cy="382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solidFill>
                            <a:schemeClr val="bg1"/>
                          </a:solidFill>
                          <a:latin typeface="Cambria Math" panose="02040503050406030204" pitchFamily="18" charset="0"/>
                        </a:rPr>
                        <m:t>𝑚</m:t>
                      </m:r>
                      <m:sSup>
                        <m:sSupPr>
                          <m:ctrlPr>
                            <a:rPr lang="zh-CN" altLang="en-US" i="1">
                              <a:solidFill>
                                <a:schemeClr val="bg1"/>
                              </a:solidFill>
                              <a:latin typeface="Cambria Math" panose="02040503050406030204" pitchFamily="18" charset="0"/>
                            </a:rPr>
                          </m:ctrlPr>
                        </m:sSupPr>
                        <m:e>
                          <m:r>
                            <a:rPr lang="zh-CN" altLang="en-US" i="0">
                              <a:solidFill>
                                <a:schemeClr val="bg1"/>
                              </a:solidFill>
                              <a:latin typeface="Cambria Math" panose="02040503050406030204" pitchFamily="18" charset="0"/>
                            </a:rPr>
                            <m:t>ⅇ</m:t>
                          </m:r>
                        </m:e>
                        <m:sup>
                          <m:r>
                            <a:rPr lang="zh-CN" altLang="en-US" i="1">
                              <a:solidFill>
                                <a:schemeClr val="bg1"/>
                              </a:solidFill>
                              <a:latin typeface="Cambria Math" panose="02040503050406030204" pitchFamily="18" charset="0"/>
                            </a:rPr>
                            <m:t>𝜆</m:t>
                          </m:r>
                          <m:r>
                            <a:rPr lang="zh-CN" altLang="en-US" i="1">
                              <a:solidFill>
                                <a:schemeClr val="bg1"/>
                              </a:solidFill>
                              <a:latin typeface="Cambria Math" panose="02040503050406030204" pitchFamily="18" charset="0"/>
                            </a:rPr>
                            <m:t>𝑡</m:t>
                          </m:r>
                        </m:sup>
                      </m:sSup>
                      <m:r>
                        <a:rPr lang="zh-CN" altLang="en-US" i="0">
                          <a:solidFill>
                            <a:schemeClr val="bg1"/>
                          </a:solidFill>
                          <a:latin typeface="Cambria Math" panose="02040503050406030204" pitchFamily="18" charset="0"/>
                        </a:rPr>
                        <m:t>=</m:t>
                      </m:r>
                      <m:sSub>
                        <m:sSubPr>
                          <m:ctrlPr>
                            <a:rPr lang="zh-CN" altLang="en-US" i="1">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𝑛</m:t>
                          </m:r>
                        </m:e>
                        <m:sub>
                          <m:r>
                            <a:rPr lang="zh-CN" altLang="en-US" i="0">
                              <a:solidFill>
                                <a:schemeClr val="bg1"/>
                              </a:solidFill>
                              <a:latin typeface="Cambria Math" panose="02040503050406030204" pitchFamily="18" charset="0"/>
                            </a:rPr>
                            <m:t>0</m:t>
                          </m:r>
                        </m:sub>
                      </m:sSub>
                      <m:r>
                        <a:rPr lang="zh-CN" altLang="en-US" i="0">
                          <a:solidFill>
                            <a:schemeClr val="bg1"/>
                          </a:solidFill>
                          <a:latin typeface="Cambria Math" panose="02040503050406030204" pitchFamily="18" charset="0"/>
                        </a:rPr>
                        <m:t>−</m:t>
                      </m:r>
                      <m:sSub>
                        <m:sSubPr>
                          <m:ctrlPr>
                            <a:rPr lang="zh-CN" altLang="en-US" i="1">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𝑛</m:t>
                          </m:r>
                        </m:e>
                        <m:sub>
                          <m:r>
                            <a:rPr lang="zh-CN" altLang="en-US" i="0">
                              <a:solidFill>
                                <a:schemeClr val="bg1"/>
                              </a:solidFill>
                              <a:latin typeface="Cambria Math" panose="02040503050406030204" pitchFamily="18" charset="0"/>
                            </a:rPr>
                            <m:t>0</m:t>
                          </m:r>
                        </m:sub>
                      </m:sSub>
                      <m:r>
                        <a:rPr lang="zh-CN" altLang="en-US" i="1">
                          <a:solidFill>
                            <a:schemeClr val="bg1"/>
                          </a:solidFill>
                          <a:latin typeface="Cambria Math" panose="02040503050406030204" pitchFamily="18" charset="0"/>
                        </a:rPr>
                        <m:t>𝑚</m:t>
                      </m:r>
                      <m:r>
                        <a:rPr lang="zh-CN" altLang="en-US" i="1">
                          <a:solidFill>
                            <a:schemeClr val="bg1"/>
                          </a:solidFill>
                          <a:latin typeface="Cambria Math" panose="02040503050406030204" pitchFamily="18" charset="0"/>
                        </a:rPr>
                        <m:t>𝜏</m:t>
                      </m:r>
                    </m:oMath>
                  </m:oMathPara>
                </a14:m>
                <a:endParaRPr lang="zh-CN" altLang="en-US" dirty="0">
                  <a:solidFill>
                    <a:schemeClr val="bg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5037890" y="5590399"/>
                <a:ext cx="2116220" cy="38228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836884" y="3482558"/>
                <a:ext cx="10376338" cy="646331"/>
              </a:xfrm>
              <a:prstGeom prst="rect">
                <a:avLst/>
              </a:prstGeom>
            </p:spPr>
            <p:txBody>
              <a:bodyPr wrap="square">
                <a:spAutoFit/>
              </a:bodyPr>
              <a:lstStyle/>
              <a:p>
                <a:r>
                  <a:rPr lang="en-US" altLang="zh-CN" dirty="0" smtClean="0">
                    <a:solidFill>
                      <a:schemeClr val="bg1"/>
                    </a:solidFill>
                  </a:rPr>
                  <a:t>where </a:t>
                </a:r>
                <a14:m>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𝑛</m:t>
                        </m:r>
                      </m:e>
                      <m:sub>
                        <m:r>
                          <a:rPr lang="en-US" altLang="zh-CN" i="1">
                            <a:solidFill>
                              <a:schemeClr val="bg1"/>
                            </a:solidFill>
                            <a:latin typeface="Cambria Math" panose="02040503050406030204" pitchFamily="18" charset="0"/>
                          </a:rPr>
                          <m:t>0</m:t>
                        </m:r>
                      </m:sub>
                    </m:sSub>
                  </m:oMath>
                </a14:m>
                <a:r>
                  <a:rPr lang="en-US" altLang="zh-CN" dirty="0">
                    <a:solidFill>
                      <a:schemeClr val="bg1"/>
                    </a:solidFill>
                  </a:rPr>
                  <a:t> is the true rate at the beginning of the measurement and </a:t>
                </a:r>
                <a14:m>
                  <m:oMath xmlns:m="http://schemas.openxmlformats.org/officeDocument/2006/math">
                    <m:r>
                      <a:rPr lang="en-US" altLang="zh-CN" i="1">
                        <a:solidFill>
                          <a:schemeClr val="bg1"/>
                        </a:solidFill>
                        <a:latin typeface="Cambria Math" panose="02040503050406030204" pitchFamily="18" charset="0"/>
                      </a:rPr>
                      <m:t>𝜆</m:t>
                    </m:r>
                    <m:r>
                      <a:rPr lang="en-US" altLang="zh-CN" i="1">
                        <a:solidFill>
                          <a:schemeClr val="bg1"/>
                        </a:solidFill>
                        <a:latin typeface="Cambria Math" panose="02040503050406030204" pitchFamily="18" charset="0"/>
                      </a:rPr>
                      <m:t> </m:t>
                    </m:r>
                  </m:oMath>
                </a14:m>
                <a:r>
                  <a:rPr lang="en-US" altLang="zh-CN" dirty="0">
                    <a:solidFill>
                      <a:schemeClr val="bg1"/>
                    </a:solidFill>
                  </a:rPr>
                  <a:t>is the decay constant of the</a:t>
                </a:r>
              </a:p>
              <a:p>
                <a:r>
                  <a:rPr lang="en-US" altLang="zh-CN" dirty="0">
                    <a:solidFill>
                      <a:schemeClr val="bg1"/>
                    </a:solidFill>
                  </a:rPr>
                  <a:t>particular </a:t>
                </a:r>
                <a:r>
                  <a:rPr lang="en-US" altLang="zh-CN" dirty="0" smtClean="0">
                    <a:solidFill>
                      <a:schemeClr val="bg1"/>
                    </a:solidFill>
                  </a:rPr>
                  <a:t>source </a:t>
                </a:r>
                <a:r>
                  <a:rPr lang="en-US" altLang="zh-CN" dirty="0">
                    <a:solidFill>
                      <a:schemeClr val="bg1"/>
                    </a:solidFill>
                  </a:rPr>
                  <a:t>used for the </a:t>
                </a:r>
                <a:r>
                  <a:rPr lang="en-US" altLang="zh-CN" dirty="0" smtClean="0">
                    <a:solidFill>
                      <a:schemeClr val="bg1"/>
                    </a:solidFill>
                  </a:rPr>
                  <a:t>measurement.</a:t>
                </a:r>
                <a:endParaRPr lang="zh-CN" altLang="en-US" dirty="0">
                  <a:solidFill>
                    <a:schemeClr val="bg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836884" y="3482558"/>
                <a:ext cx="10376338" cy="646331"/>
              </a:xfrm>
              <a:prstGeom prst="rect">
                <a:avLst/>
              </a:prstGeom>
              <a:blipFill>
                <a:blip r:embed="rId4"/>
                <a:stretch>
                  <a:fillRect l="-470"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054533" y="4979409"/>
                <a:ext cx="1566519"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solidFill>
                            <a:schemeClr val="bg1"/>
                          </a:solidFill>
                          <a:latin typeface="Cambria Math" panose="02040503050406030204" pitchFamily="18" charset="0"/>
                        </a:rPr>
                        <m:t>𝑛</m:t>
                      </m:r>
                      <m:r>
                        <a:rPr lang="zh-CN" altLang="en-US">
                          <a:solidFill>
                            <a:schemeClr val="bg1"/>
                          </a:solidFill>
                          <a:latin typeface="Cambria Math" panose="02040503050406030204" pitchFamily="18" charset="0"/>
                        </a:rPr>
                        <m:t>=</m:t>
                      </m:r>
                      <m:f>
                        <m:fPr>
                          <m:ctrlPr>
                            <a:rPr lang="zh-CN" altLang="en-US" i="1">
                              <a:solidFill>
                                <a:schemeClr val="bg1"/>
                              </a:solidFill>
                              <a:latin typeface="Cambria Math" panose="02040503050406030204" pitchFamily="18" charset="0"/>
                            </a:rPr>
                          </m:ctrlPr>
                        </m:fPr>
                        <m:num>
                          <m:r>
                            <a:rPr lang="zh-CN" altLang="en-US" i="1">
                              <a:solidFill>
                                <a:schemeClr val="bg1"/>
                              </a:solidFill>
                              <a:latin typeface="Cambria Math" panose="02040503050406030204" pitchFamily="18" charset="0"/>
                            </a:rPr>
                            <m:t>𝑚</m:t>
                          </m:r>
                        </m:num>
                        <m:den>
                          <m:r>
                            <a:rPr lang="zh-CN" altLang="en-US">
                              <a:solidFill>
                                <a:schemeClr val="bg1"/>
                              </a:solidFill>
                              <a:latin typeface="Cambria Math" panose="02040503050406030204" pitchFamily="18" charset="0"/>
                            </a:rPr>
                            <m:t>1−</m:t>
                          </m:r>
                          <m:r>
                            <a:rPr lang="zh-CN" altLang="en-US" i="1">
                              <a:solidFill>
                                <a:schemeClr val="bg1"/>
                              </a:solidFill>
                              <a:latin typeface="Cambria Math" panose="02040503050406030204" pitchFamily="18" charset="0"/>
                            </a:rPr>
                            <m:t>𝑚</m:t>
                          </m:r>
                          <m:r>
                            <a:rPr lang="zh-CN" altLang="en-US">
                              <a:solidFill>
                                <a:schemeClr val="bg1"/>
                              </a:solidFill>
                              <a:latin typeface="Cambria Math" panose="02040503050406030204" pitchFamily="18" charset="0"/>
                            </a:rPr>
                            <m:t>⋅</m:t>
                          </m:r>
                          <m:r>
                            <a:rPr lang="zh-CN" altLang="en-US" i="1">
                              <a:solidFill>
                                <a:schemeClr val="bg1"/>
                              </a:solidFill>
                              <a:latin typeface="Cambria Math" panose="02040503050406030204" pitchFamily="18" charset="0"/>
                            </a:rPr>
                            <m:t>𝜏</m:t>
                          </m:r>
                        </m:den>
                      </m:f>
                    </m:oMath>
                  </m:oMathPara>
                </a14:m>
                <a:endParaRPr lang="zh-CN" altLang="en-US"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2054533" y="4979409"/>
                <a:ext cx="1566519" cy="56675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054533" y="6094742"/>
                <a:ext cx="1359539" cy="382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solidFill>
                            <a:schemeClr val="bg1"/>
                          </a:solidFill>
                          <a:latin typeface="Cambria Math" panose="02040503050406030204" pitchFamily="18" charset="0"/>
                        </a:rPr>
                        <m:t>𝑛</m:t>
                      </m:r>
                      <m:r>
                        <a:rPr lang="en-US" altLang="zh-CN" i="1" smtClean="0">
                          <a:solidFill>
                            <a:schemeClr val="bg1"/>
                          </a:solidFill>
                          <a:latin typeface="Cambria Math" panose="02040503050406030204" pitchFamily="18" charset="0"/>
                        </a:rPr>
                        <m:t>≅</m:t>
                      </m:r>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𝑛</m:t>
                          </m:r>
                        </m:e>
                        <m:sub>
                          <m:r>
                            <a:rPr lang="en-US" altLang="zh-CN" i="1">
                              <a:solidFill>
                                <a:schemeClr val="bg1"/>
                              </a:solidFill>
                              <a:latin typeface="Cambria Math" panose="02040503050406030204" pitchFamily="18" charset="0"/>
                            </a:rPr>
                            <m:t>0</m:t>
                          </m:r>
                        </m:sub>
                      </m:sSub>
                      <m:sSup>
                        <m:sSupPr>
                          <m:ctrlPr>
                            <a:rPr lang="en-US" altLang="zh-CN" i="1">
                              <a:solidFill>
                                <a:schemeClr val="bg1"/>
                              </a:solidFill>
                              <a:latin typeface="Cambria Math" panose="02040503050406030204" pitchFamily="18" charset="0"/>
                            </a:rPr>
                          </m:ctrlPr>
                        </m:sSupPr>
                        <m:e>
                          <m:r>
                            <a:rPr lang="en-US" altLang="zh-CN" i="1">
                              <a:solidFill>
                                <a:schemeClr val="bg1"/>
                              </a:solidFill>
                              <a:latin typeface="Cambria Math" panose="02040503050406030204" pitchFamily="18" charset="0"/>
                            </a:rPr>
                            <m:t>ⅇ</m:t>
                          </m:r>
                        </m:e>
                        <m:sup>
                          <m:r>
                            <a:rPr lang="en-US" altLang="zh-CN" i="1">
                              <a:solidFill>
                                <a:schemeClr val="bg1"/>
                              </a:solidFill>
                              <a:latin typeface="Cambria Math" panose="02040503050406030204" pitchFamily="18" charset="0"/>
                            </a:rPr>
                            <m:t>−</m:t>
                          </m:r>
                          <m:r>
                            <a:rPr lang="en-US" altLang="zh-CN" i="1">
                              <a:solidFill>
                                <a:schemeClr val="bg1"/>
                              </a:solidFill>
                              <a:latin typeface="Cambria Math" panose="02040503050406030204" pitchFamily="18" charset="0"/>
                            </a:rPr>
                            <m:t>𝜆</m:t>
                          </m:r>
                          <m:r>
                            <a:rPr lang="en-US" altLang="zh-CN" i="1">
                              <a:solidFill>
                                <a:schemeClr val="bg1"/>
                              </a:solidFill>
                              <a:latin typeface="Cambria Math" panose="02040503050406030204" pitchFamily="18" charset="0"/>
                            </a:rPr>
                            <m:t>𝑡</m:t>
                          </m:r>
                        </m:sup>
                      </m:sSup>
                    </m:oMath>
                  </m:oMathPara>
                </a14:m>
                <a:endParaRPr lang="zh-CN" altLang="en-US" dirty="0">
                  <a:solidFill>
                    <a:schemeClr val="bg1"/>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2054533" y="6094742"/>
                <a:ext cx="1359539" cy="382284"/>
              </a:xfrm>
              <a:prstGeom prst="rect">
                <a:avLst/>
              </a:prstGeom>
              <a:blipFill>
                <a:blip r:embed="rId6"/>
                <a:stretch>
                  <a:fillRect/>
                </a:stretch>
              </a:blipFill>
            </p:spPr>
            <p:txBody>
              <a:bodyPr/>
              <a:lstStyle/>
              <a:p>
                <a:r>
                  <a:rPr lang="zh-CN" altLang="en-US">
                    <a:noFill/>
                  </a:rPr>
                  <a:t> </a:t>
                </a:r>
              </a:p>
            </p:txBody>
          </p:sp>
        </mc:Fallback>
      </mc:AlternateContent>
      <p:sp>
        <p:nvSpPr>
          <p:cNvPr id="10" name="右箭头 9"/>
          <p:cNvSpPr/>
          <p:nvPr/>
        </p:nvSpPr>
        <p:spPr>
          <a:xfrm>
            <a:off x="3720662" y="5685970"/>
            <a:ext cx="1317228" cy="2867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bg1"/>
              </a:solidFill>
            </a:endParaRPr>
          </a:p>
        </p:txBody>
      </p:sp>
      <p:sp>
        <p:nvSpPr>
          <p:cNvPr id="11" name="文本框 10"/>
          <p:cNvSpPr txBox="1"/>
          <p:nvPr/>
        </p:nvSpPr>
        <p:spPr>
          <a:xfrm>
            <a:off x="5569168" y="6396726"/>
            <a:ext cx="6248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From the </a:t>
            </a:r>
            <a:r>
              <a:rPr lang="en-US" altLang="zh-CN" dirty="0" err="1" smtClean="0"/>
              <a:t>book《Radiation</a:t>
            </a:r>
            <a:r>
              <a:rPr lang="en-US" altLang="zh-CN" dirty="0" smtClean="0"/>
              <a:t> Detection and Measurement》</a:t>
            </a:r>
            <a:endParaRPr lang="zh-CN" altLang="en-US" dirty="0"/>
          </a:p>
        </p:txBody>
      </p:sp>
    </p:spTree>
    <p:extLst>
      <p:ext uri="{BB962C8B-B14F-4D97-AF65-F5344CB8AC3E}">
        <p14:creationId xmlns:p14="http://schemas.microsoft.com/office/powerpoint/2010/main" val="4019380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838200" y="0"/>
            <a:ext cx="10515600" cy="1325563"/>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a:lstStyle>
          <a:p>
            <a:r>
              <a:rPr lang="en-US" altLang="zh-CN" b="1" kern="0" dirty="0" smtClean="0">
                <a:solidFill>
                  <a:schemeClr val="bg1"/>
                </a:solidFill>
              </a:rPr>
              <a:t>Methods of Dead Time Measurement</a:t>
            </a:r>
            <a:endParaRPr lang="zh-CN" altLang="en-US" b="1" kern="0" dirty="0">
              <a:solidFill>
                <a:schemeClr val="bg1"/>
              </a:solidFill>
            </a:endParaRPr>
          </a:p>
        </p:txBody>
      </p:sp>
      <p:sp>
        <p:nvSpPr>
          <p:cNvPr id="3" name="文本框 2"/>
          <p:cNvSpPr txBox="1"/>
          <p:nvPr/>
        </p:nvSpPr>
        <p:spPr>
          <a:xfrm>
            <a:off x="838200" y="1219200"/>
            <a:ext cx="5917324" cy="369332"/>
          </a:xfrm>
          <a:prstGeom prst="rect">
            <a:avLst/>
          </a:prstGeom>
          <a:noFill/>
        </p:spPr>
        <p:txBody>
          <a:bodyPr wrap="square" rtlCol="0">
            <a:spAutoFit/>
          </a:bodyPr>
          <a:lstStyle/>
          <a:p>
            <a:r>
              <a:rPr lang="en-US" altLang="zh-CN" dirty="0" smtClean="0">
                <a:solidFill>
                  <a:schemeClr val="bg1"/>
                </a:solidFill>
              </a:rPr>
              <a:t>How to calculate </a:t>
            </a:r>
            <a:r>
              <a:rPr lang="en-US" altLang="zh-CN" dirty="0">
                <a:solidFill>
                  <a:schemeClr val="bg1"/>
                </a:solidFill>
              </a:rPr>
              <a:t>muon </a:t>
            </a:r>
            <a:r>
              <a:rPr lang="en-US" altLang="zh-CN" dirty="0" smtClean="0">
                <a:solidFill>
                  <a:schemeClr val="bg1"/>
                </a:solidFill>
              </a:rPr>
              <a:t>dead time </a:t>
            </a:r>
            <a:r>
              <a:rPr lang="en-US" altLang="zh-CN" dirty="0">
                <a:solidFill>
                  <a:schemeClr val="bg1"/>
                </a:solidFill>
              </a:rPr>
              <a:t>for each </a:t>
            </a:r>
            <a:r>
              <a:rPr lang="en-US" altLang="zh-CN" dirty="0" smtClean="0">
                <a:solidFill>
                  <a:schemeClr val="bg1"/>
                </a:solidFill>
              </a:rPr>
              <a:t>spectra?</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4" name="文本框 3"/>
              <p:cNvSpPr txBox="1"/>
              <p:nvPr/>
            </p:nvSpPr>
            <p:spPr>
              <a:xfrm>
                <a:off x="945931" y="1839310"/>
                <a:ext cx="4235669" cy="8814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𝑁</m:t>
                      </m:r>
                      <m:r>
                        <a:rPr lang="en-US" altLang="zh-CN" b="0" i="1" smtClean="0">
                          <a:solidFill>
                            <a:schemeClr val="bg1"/>
                          </a:solidFill>
                          <a:latin typeface="Cambria Math" panose="02040503050406030204" pitchFamily="18" charset="0"/>
                        </a:rPr>
                        <m:t>=</m:t>
                      </m:r>
                      <m:f>
                        <m:fPr>
                          <m:ctrlPr>
                            <a:rPr lang="en-US" altLang="zh-CN" b="0" i="1" smtClean="0">
                              <a:solidFill>
                                <a:schemeClr val="bg1"/>
                              </a:solidFill>
                              <a:latin typeface="Cambria Math" panose="02040503050406030204" pitchFamily="18" charset="0"/>
                            </a:rPr>
                          </m:ctrlPr>
                        </m:fPr>
                        <m:num>
                          <m:r>
                            <a:rPr lang="en-US" altLang="zh-CN" b="0" i="1" smtClean="0">
                              <a:solidFill>
                                <a:schemeClr val="bg1"/>
                              </a:solidFill>
                              <a:latin typeface="Cambria Math" panose="02040503050406030204" pitchFamily="18" charset="0"/>
                            </a:rPr>
                            <m:t>𝑀</m:t>
                          </m:r>
                        </m:num>
                        <m:den>
                          <m:r>
                            <a:rPr lang="en-US" altLang="zh-CN" b="0" i="1" smtClean="0">
                              <a:solidFill>
                                <a:schemeClr val="bg1"/>
                              </a:solidFill>
                              <a:latin typeface="Cambria Math" panose="02040503050406030204" pitchFamily="18" charset="0"/>
                            </a:rPr>
                            <m:t>(1−</m:t>
                          </m:r>
                          <m:r>
                            <a:rPr lang="en-US" altLang="zh-CN" b="0" i="1" smtClean="0">
                              <a:solidFill>
                                <a:schemeClr val="bg1"/>
                              </a:solidFill>
                              <a:latin typeface="Cambria Math" panose="02040503050406030204" pitchFamily="18" charset="0"/>
                            </a:rPr>
                            <m:t>𝑀</m:t>
                          </m:r>
                          <m:r>
                            <a:rPr lang="en-US" altLang="zh-CN" b="0" i="1" smtClean="0">
                              <a:solidFill>
                                <a:schemeClr val="bg1"/>
                              </a:solidFill>
                              <a:latin typeface="Cambria Math" panose="02040503050406030204" pitchFamily="18" charset="0"/>
                            </a:rPr>
                            <m:t>∗(</m:t>
                          </m:r>
                          <m:f>
                            <m:fPr>
                              <m:ctrlPr>
                                <a:rPr lang="en-US" altLang="zh-CN" b="0" i="1" smtClean="0">
                                  <a:solidFill>
                                    <a:schemeClr val="bg1"/>
                                  </a:solidFill>
                                  <a:latin typeface="Cambria Math" panose="02040503050406030204" pitchFamily="18" charset="0"/>
                                </a:rPr>
                              </m:ctrlPr>
                            </m:fPr>
                            <m:num>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𝑡</m:t>
                                  </m:r>
                                </m:e>
                                <m:sub>
                                  <m:r>
                                    <a:rPr lang="en-US" altLang="zh-CN" b="0" i="1" smtClean="0">
                                      <a:solidFill>
                                        <a:schemeClr val="bg1"/>
                                      </a:solidFill>
                                      <a:latin typeface="Cambria Math" panose="02040503050406030204" pitchFamily="18" charset="0"/>
                                    </a:rPr>
                                    <m:t>𝑑𝑒𝑎𝑑</m:t>
                                  </m:r>
                                </m:sub>
                              </m:sSub>
                            </m:num>
                            <m:den>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𝑡</m:t>
                                  </m:r>
                                </m:e>
                                <m:sub>
                                  <m:r>
                                    <a:rPr lang="en-US" altLang="zh-CN" b="0" i="1" smtClean="0">
                                      <a:solidFill>
                                        <a:schemeClr val="bg1"/>
                                      </a:solidFill>
                                      <a:latin typeface="Cambria Math" panose="02040503050406030204" pitchFamily="18" charset="0"/>
                                    </a:rPr>
                                    <m:t>𝑏𝑖𝑛</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𝐹</m:t>
                              </m:r>
                            </m:den>
                          </m:f>
                          <m:r>
                            <a:rPr lang="en-US" altLang="zh-CN" b="0" i="1" smtClean="0">
                              <a:solidFill>
                                <a:schemeClr val="bg1"/>
                              </a:solidFill>
                              <a:latin typeface="Cambria Math" panose="02040503050406030204" pitchFamily="18" charset="0"/>
                            </a:rPr>
                            <m:t>))</m:t>
                          </m:r>
                        </m:den>
                      </m:f>
                    </m:oMath>
                  </m:oMathPara>
                </a14:m>
                <a:endParaRPr lang="zh-CN" altLang="en-US" dirty="0">
                  <a:solidFill>
                    <a:schemeClr val="bg1"/>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945931" y="1839310"/>
                <a:ext cx="4235669" cy="88146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945931" y="2971548"/>
                <a:ext cx="3941379" cy="5053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𝑁</m:t>
                      </m:r>
                      <m:d>
                        <m:dPr>
                          <m:ctrlPr>
                            <a:rPr lang="en-US" altLang="zh-CN" b="0" i="1" smtClean="0">
                              <a:solidFill>
                                <a:schemeClr val="bg1"/>
                              </a:solidFill>
                              <a:latin typeface="Cambria Math" panose="02040503050406030204" pitchFamily="18" charset="0"/>
                            </a:rPr>
                          </m:ctrlPr>
                        </m:dPr>
                        <m:e>
                          <m:r>
                            <a:rPr lang="en-US" altLang="zh-CN" b="0" i="1" smtClean="0">
                              <a:solidFill>
                                <a:schemeClr val="bg1"/>
                              </a:solidFill>
                              <a:latin typeface="Cambria Math" panose="02040503050406030204" pitchFamily="18" charset="0"/>
                            </a:rPr>
                            <m:t>𝑡</m:t>
                          </m:r>
                        </m:e>
                      </m:d>
                      <m:r>
                        <a:rPr lang="en-US" altLang="zh-CN" b="0" i="1" smtClean="0">
                          <a:solidFill>
                            <a:schemeClr val="bg1"/>
                          </a:solidFill>
                          <a:latin typeface="Cambria Math" panose="02040503050406030204" pitchFamily="18" charset="0"/>
                        </a:rPr>
                        <m:t>=</m:t>
                      </m:r>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𝑁</m:t>
                          </m:r>
                        </m:e>
                        <m:sub>
                          <m:r>
                            <a:rPr lang="en-US" altLang="zh-CN" b="0" i="1" smtClean="0">
                              <a:solidFill>
                                <a:schemeClr val="bg1"/>
                              </a:solidFill>
                              <a:latin typeface="Cambria Math" panose="02040503050406030204" pitchFamily="18" charset="0"/>
                            </a:rPr>
                            <m:t>0</m:t>
                          </m:r>
                        </m:sub>
                      </m:sSub>
                      <m:sSup>
                        <m:sSupPr>
                          <m:ctrlPr>
                            <a:rPr lang="en-US" altLang="zh-CN" b="0" i="1" smtClean="0">
                              <a:solidFill>
                                <a:schemeClr val="bg1"/>
                              </a:solidFill>
                              <a:latin typeface="Cambria Math" panose="02040503050406030204" pitchFamily="18" charset="0"/>
                            </a:rPr>
                          </m:ctrlPr>
                        </m:sSupPr>
                        <m:e>
                          <m:r>
                            <a:rPr lang="en-US" altLang="zh-CN" b="0" i="1" smtClean="0">
                              <a:solidFill>
                                <a:schemeClr val="bg1"/>
                              </a:solidFill>
                              <a:latin typeface="Cambria Math" panose="02040503050406030204" pitchFamily="18" charset="0"/>
                            </a:rPr>
                            <m:t>𝑒</m:t>
                          </m:r>
                        </m:e>
                        <m:sup>
                          <m:r>
                            <a:rPr lang="en-US" altLang="zh-CN" b="0" i="1" smtClean="0">
                              <a:solidFill>
                                <a:schemeClr val="bg1"/>
                              </a:solidFill>
                              <a:latin typeface="Cambria Math" panose="02040503050406030204" pitchFamily="18" charset="0"/>
                            </a:rPr>
                            <m:t>(−</m:t>
                          </m:r>
                          <m:f>
                            <m:fPr>
                              <m:ctrlPr>
                                <a:rPr lang="en-US" altLang="zh-CN" b="0" i="1" smtClean="0">
                                  <a:solidFill>
                                    <a:schemeClr val="bg1"/>
                                  </a:solidFill>
                                  <a:latin typeface="Cambria Math" panose="02040503050406030204" pitchFamily="18" charset="0"/>
                                </a:rPr>
                              </m:ctrlPr>
                            </m:fPr>
                            <m:num>
                              <m:r>
                                <a:rPr lang="en-US" altLang="zh-CN" b="0" i="1" smtClean="0">
                                  <a:solidFill>
                                    <a:schemeClr val="bg1"/>
                                  </a:solidFill>
                                  <a:latin typeface="Cambria Math" panose="02040503050406030204" pitchFamily="18" charset="0"/>
                                </a:rPr>
                                <m:t>𝑡</m:t>
                              </m:r>
                            </m:num>
                            <m:den>
                              <m:r>
                                <a:rPr lang="en-US" altLang="zh-CN" b="0" i="1" smtClean="0">
                                  <a:solidFill>
                                    <a:schemeClr val="bg1"/>
                                  </a:solidFill>
                                  <a:latin typeface="Cambria Math" panose="02040503050406030204" pitchFamily="18" charset="0"/>
                                </a:rPr>
                                <m:t>𝑇</m:t>
                              </m:r>
                            </m:den>
                          </m:f>
                          <m:r>
                            <a:rPr lang="en-US" altLang="zh-CN" b="0" i="1" smtClean="0">
                              <a:solidFill>
                                <a:schemeClr val="bg1"/>
                              </a:solidFill>
                              <a:latin typeface="Cambria Math" panose="02040503050406030204" pitchFamily="18" charset="0"/>
                            </a:rPr>
                            <m:t>)</m:t>
                          </m:r>
                        </m:sup>
                      </m:sSup>
                    </m:oMath>
                  </m:oMathPara>
                </a14:m>
                <a:endParaRPr lang="zh-CN" altLang="en-US" dirty="0">
                  <a:solidFill>
                    <a:schemeClr val="bg1"/>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945931" y="2971548"/>
                <a:ext cx="3941379" cy="50539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6096000" y="2396386"/>
                <a:ext cx="4183117" cy="648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𝑀</m:t>
                      </m:r>
                      <m:d>
                        <m:dPr>
                          <m:ctrlPr>
                            <a:rPr lang="en-US" altLang="zh-CN" b="0" i="1" smtClean="0">
                              <a:solidFill>
                                <a:schemeClr val="bg1"/>
                              </a:solidFill>
                              <a:latin typeface="Cambria Math" panose="02040503050406030204" pitchFamily="18" charset="0"/>
                            </a:rPr>
                          </m:ctrlPr>
                        </m:dPr>
                        <m:e>
                          <m:r>
                            <a:rPr lang="en-US" altLang="zh-CN" b="0" i="1" smtClean="0">
                              <a:solidFill>
                                <a:schemeClr val="bg1"/>
                              </a:solidFill>
                              <a:latin typeface="Cambria Math" panose="02040503050406030204" pitchFamily="18" charset="0"/>
                            </a:rPr>
                            <m:t>𝑡</m:t>
                          </m:r>
                        </m:e>
                      </m:d>
                      <m:sSup>
                        <m:sSupPr>
                          <m:ctrlPr>
                            <a:rPr lang="en-US" altLang="zh-CN" i="1">
                              <a:solidFill>
                                <a:schemeClr val="bg1"/>
                              </a:solidFill>
                              <a:latin typeface="Cambria Math" panose="02040503050406030204" pitchFamily="18" charset="0"/>
                            </a:rPr>
                          </m:ctrlPr>
                        </m:sSupPr>
                        <m:e>
                          <m:r>
                            <a:rPr lang="en-US" altLang="zh-CN" i="1">
                              <a:solidFill>
                                <a:schemeClr val="bg1"/>
                              </a:solidFill>
                              <a:latin typeface="Cambria Math" panose="02040503050406030204" pitchFamily="18" charset="0"/>
                            </a:rPr>
                            <m:t>𝑒</m:t>
                          </m:r>
                        </m:e>
                        <m:sup>
                          <m:d>
                            <m:dPr>
                              <m:ctrlPr>
                                <a:rPr lang="en-US" altLang="zh-CN" i="1">
                                  <a:solidFill>
                                    <a:schemeClr val="bg1"/>
                                  </a:solidFill>
                                  <a:latin typeface="Cambria Math" panose="02040503050406030204" pitchFamily="18" charset="0"/>
                                </a:rPr>
                              </m:ctrlPr>
                            </m:dPr>
                            <m:e>
                              <m:f>
                                <m:fPr>
                                  <m:ctrlPr>
                                    <a:rPr lang="en-US" altLang="zh-CN" i="1">
                                      <a:solidFill>
                                        <a:schemeClr val="bg1"/>
                                      </a:solidFill>
                                      <a:latin typeface="Cambria Math" panose="02040503050406030204" pitchFamily="18" charset="0"/>
                                    </a:rPr>
                                  </m:ctrlPr>
                                </m:fPr>
                                <m:num>
                                  <m:r>
                                    <a:rPr lang="en-US" altLang="zh-CN" i="1">
                                      <a:solidFill>
                                        <a:schemeClr val="bg1"/>
                                      </a:solidFill>
                                      <a:latin typeface="Cambria Math" panose="02040503050406030204" pitchFamily="18" charset="0"/>
                                    </a:rPr>
                                    <m:t>𝑡</m:t>
                                  </m:r>
                                </m:num>
                                <m:den>
                                  <m:r>
                                    <a:rPr lang="en-US" altLang="zh-CN" i="1">
                                      <a:solidFill>
                                        <a:schemeClr val="bg1"/>
                                      </a:solidFill>
                                      <a:latin typeface="Cambria Math" panose="02040503050406030204" pitchFamily="18" charset="0"/>
                                    </a:rPr>
                                    <m:t>𝑇</m:t>
                                  </m:r>
                                </m:den>
                              </m:f>
                            </m:e>
                          </m:d>
                        </m:sup>
                      </m:sSup>
                      <m:r>
                        <a:rPr lang="en-US" altLang="zh-CN" b="0" i="1" smtClean="0">
                          <a:solidFill>
                            <a:schemeClr val="bg1"/>
                          </a:solidFill>
                          <a:latin typeface="Cambria Math" panose="02040503050406030204" pitchFamily="18" charset="0"/>
                        </a:rPr>
                        <m:t>=</m:t>
                      </m:r>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𝑁</m:t>
                          </m:r>
                        </m:e>
                        <m:sub>
                          <m:r>
                            <a:rPr lang="en-US" altLang="zh-CN" b="0" i="1" smtClean="0">
                              <a:solidFill>
                                <a:schemeClr val="bg1"/>
                              </a:solidFill>
                              <a:latin typeface="Cambria Math" panose="02040503050406030204" pitchFamily="18" charset="0"/>
                            </a:rPr>
                            <m:t>0</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𝑀</m:t>
                      </m:r>
                      <m:d>
                        <m:dPr>
                          <m:ctrlPr>
                            <a:rPr lang="en-US" altLang="zh-CN" b="0" i="1" smtClean="0">
                              <a:solidFill>
                                <a:schemeClr val="bg1"/>
                              </a:solidFill>
                              <a:latin typeface="Cambria Math" panose="02040503050406030204" pitchFamily="18" charset="0"/>
                            </a:rPr>
                          </m:ctrlPr>
                        </m:dPr>
                        <m:e>
                          <m:r>
                            <a:rPr lang="en-US" altLang="zh-CN" b="0" i="1" smtClean="0">
                              <a:solidFill>
                                <a:schemeClr val="bg1"/>
                              </a:solidFill>
                              <a:latin typeface="Cambria Math" panose="02040503050406030204" pitchFamily="18" charset="0"/>
                            </a:rPr>
                            <m:t>𝑡</m:t>
                          </m:r>
                        </m:e>
                      </m:d>
                      <m:r>
                        <a:rPr lang="en-US" altLang="zh-CN" b="0" i="1" smtClean="0">
                          <a:solidFill>
                            <a:schemeClr val="bg1"/>
                          </a:solidFill>
                          <a:latin typeface="Cambria Math" panose="02040503050406030204" pitchFamily="18" charset="0"/>
                        </a:rPr>
                        <m:t>∗</m:t>
                      </m:r>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𝑁</m:t>
                          </m:r>
                        </m:e>
                        <m:sub>
                          <m:r>
                            <a:rPr lang="en-US" altLang="zh-CN" b="0" i="1" smtClean="0">
                              <a:solidFill>
                                <a:schemeClr val="bg1"/>
                              </a:solidFill>
                              <a:latin typeface="Cambria Math" panose="02040503050406030204" pitchFamily="18" charset="0"/>
                            </a:rPr>
                            <m:t>0</m:t>
                          </m:r>
                        </m:sub>
                      </m:sSub>
                      <m:r>
                        <a:rPr lang="en-US" altLang="zh-CN" b="0" i="1" smtClean="0">
                          <a:solidFill>
                            <a:schemeClr val="bg1"/>
                          </a:solidFill>
                          <a:latin typeface="Cambria Math" panose="02040503050406030204" pitchFamily="18" charset="0"/>
                          <a:ea typeface="Cambria Math" panose="02040503050406030204" pitchFamily="18" charset="0"/>
                        </a:rPr>
                        <m:t>∗(</m:t>
                      </m:r>
                      <m:f>
                        <m:fPr>
                          <m:ctrlPr>
                            <a:rPr lang="en-US" altLang="zh-CN" i="1">
                              <a:solidFill>
                                <a:schemeClr val="bg1"/>
                              </a:solidFill>
                              <a:latin typeface="Cambria Math" panose="02040503050406030204" pitchFamily="18" charset="0"/>
                            </a:rPr>
                          </m:ctrlPr>
                        </m:fPr>
                        <m:num>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𝑡</m:t>
                              </m:r>
                            </m:e>
                            <m:sub>
                              <m:r>
                                <a:rPr lang="en-US" altLang="zh-CN" i="1">
                                  <a:solidFill>
                                    <a:schemeClr val="bg1"/>
                                  </a:solidFill>
                                  <a:latin typeface="Cambria Math" panose="02040503050406030204" pitchFamily="18" charset="0"/>
                                </a:rPr>
                                <m:t>𝑑𝑒𝑎𝑑</m:t>
                              </m:r>
                            </m:sub>
                          </m:sSub>
                        </m:num>
                        <m:den>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𝑡</m:t>
                              </m:r>
                            </m:e>
                            <m:sub>
                              <m:r>
                                <a:rPr lang="en-US" altLang="zh-CN" i="1">
                                  <a:solidFill>
                                    <a:schemeClr val="bg1"/>
                                  </a:solidFill>
                                  <a:latin typeface="Cambria Math" panose="02040503050406030204" pitchFamily="18" charset="0"/>
                                </a:rPr>
                                <m:t>𝑏𝑖𝑛</m:t>
                              </m:r>
                            </m:sub>
                          </m:sSub>
                          <m:r>
                            <a:rPr lang="en-US" altLang="zh-CN" i="1">
                              <a:solidFill>
                                <a:schemeClr val="bg1"/>
                              </a:solidFill>
                              <a:latin typeface="Cambria Math" panose="02040503050406030204" pitchFamily="18" charset="0"/>
                            </a:rPr>
                            <m:t>∗</m:t>
                          </m:r>
                          <m:r>
                            <a:rPr lang="en-US" altLang="zh-CN" i="1">
                              <a:solidFill>
                                <a:schemeClr val="bg1"/>
                              </a:solidFill>
                              <a:latin typeface="Cambria Math" panose="02040503050406030204" pitchFamily="18" charset="0"/>
                            </a:rPr>
                            <m:t>𝐹</m:t>
                          </m:r>
                        </m:den>
                      </m:f>
                      <m:r>
                        <a:rPr lang="en-US" altLang="zh-CN" b="0" i="1" smtClean="0">
                          <a:solidFill>
                            <a:schemeClr val="bg1"/>
                          </a:solidFill>
                          <a:latin typeface="Cambria Math" panose="02040503050406030204" pitchFamily="18" charset="0"/>
                          <a:ea typeface="Cambria Math" panose="02040503050406030204" pitchFamily="18" charset="0"/>
                        </a:rPr>
                        <m:t>)</m:t>
                      </m:r>
                    </m:oMath>
                  </m:oMathPara>
                </a14:m>
                <a:endParaRPr lang="zh-CN" altLang="en-US" dirty="0">
                  <a:solidFill>
                    <a:schemeClr val="bg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6096000" y="2396386"/>
                <a:ext cx="4183117" cy="648767"/>
              </a:xfrm>
              <a:prstGeom prst="rect">
                <a:avLst/>
              </a:prstGeom>
              <a:blipFill>
                <a:blip r:embed="rId4"/>
                <a:stretch>
                  <a:fillRect/>
                </a:stretch>
              </a:blipFill>
            </p:spPr>
            <p:txBody>
              <a:bodyPr/>
              <a:lstStyle/>
              <a:p>
                <a:r>
                  <a:rPr lang="zh-CN" altLang="en-US">
                    <a:noFill/>
                  </a:rPr>
                  <a:t> </a:t>
                </a:r>
              </a:p>
            </p:txBody>
          </p:sp>
        </mc:Fallback>
      </mc:AlternateContent>
      <p:sp>
        <p:nvSpPr>
          <p:cNvPr id="7" name="右箭头 6"/>
          <p:cNvSpPr/>
          <p:nvPr/>
        </p:nvSpPr>
        <p:spPr>
          <a:xfrm>
            <a:off x="4708635" y="2593911"/>
            <a:ext cx="1387365" cy="2522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bg1"/>
              </a:solidFill>
            </a:endParaRPr>
          </a:p>
        </p:txBody>
      </p:sp>
      <mc:AlternateContent xmlns:mc="http://schemas.openxmlformats.org/markup-compatibility/2006" xmlns:a14="http://schemas.microsoft.com/office/drawing/2010/main">
        <mc:Choice Requires="a14">
          <p:sp>
            <p:nvSpPr>
              <p:cNvPr id="8" name="矩形 7"/>
              <p:cNvSpPr/>
              <p:nvPr/>
            </p:nvSpPr>
            <p:spPr>
              <a:xfrm>
                <a:off x="838200" y="4050532"/>
                <a:ext cx="6096000" cy="2031325"/>
              </a:xfrm>
              <a:prstGeom prst="rect">
                <a:avLst/>
              </a:prstGeom>
            </p:spPr>
            <p:txBody>
              <a:bodyPr>
                <a:spAutoFit/>
              </a:bodyPr>
              <a:lstStyle/>
              <a:p>
                <a14:m>
                  <m:oMath xmlns:m="http://schemas.openxmlformats.org/officeDocument/2006/math">
                    <m:r>
                      <a:rPr lang="en-US" altLang="zh-CN" i="1" smtClean="0">
                        <a:solidFill>
                          <a:schemeClr val="bg1"/>
                        </a:solidFill>
                        <a:latin typeface="Cambria Math" panose="02040503050406030204" pitchFamily="18" charset="0"/>
                      </a:rPr>
                      <m:t>𝑁</m:t>
                    </m:r>
                    <m:d>
                      <m:dPr>
                        <m:ctrlPr>
                          <a:rPr lang="en-US" altLang="zh-CN" i="1">
                            <a:solidFill>
                              <a:schemeClr val="bg1"/>
                            </a:solidFill>
                            <a:latin typeface="Cambria Math" panose="02040503050406030204" pitchFamily="18" charset="0"/>
                          </a:rPr>
                        </m:ctrlPr>
                      </m:dPr>
                      <m:e>
                        <m:r>
                          <a:rPr lang="en-US" altLang="zh-CN" i="1">
                            <a:solidFill>
                              <a:schemeClr val="bg1"/>
                            </a:solidFill>
                            <a:latin typeface="Cambria Math" panose="02040503050406030204" pitchFamily="18" charset="0"/>
                          </a:rPr>
                          <m:t>𝑡</m:t>
                        </m:r>
                      </m:e>
                    </m:d>
                    <m:r>
                      <a:rPr lang="en-US" altLang="zh-CN" b="0" i="0" smtClean="0">
                        <a:solidFill>
                          <a:schemeClr val="bg1"/>
                        </a:solidFill>
                        <a:latin typeface="Cambria Math" panose="02040503050406030204" pitchFamily="18" charset="0"/>
                      </a:rPr>
                      <m:t> :</m:t>
                    </m:r>
                  </m:oMath>
                </a14:m>
                <a:r>
                  <a:rPr lang="en-US" altLang="zh-CN" dirty="0" smtClean="0">
                    <a:solidFill>
                      <a:schemeClr val="bg1"/>
                    </a:solidFill>
                  </a:rPr>
                  <a:t> true </a:t>
                </a:r>
                <a:r>
                  <a:rPr lang="en-US" altLang="zh-CN" dirty="0">
                    <a:solidFill>
                      <a:schemeClr val="bg1"/>
                    </a:solidFill>
                  </a:rPr>
                  <a:t>count </a:t>
                </a:r>
                <a:r>
                  <a:rPr lang="en-US" altLang="zh-CN" dirty="0" smtClean="0">
                    <a:solidFill>
                      <a:schemeClr val="bg1"/>
                    </a:solidFill>
                  </a:rPr>
                  <a:t>as </a:t>
                </a:r>
                <a:r>
                  <a:rPr lang="en-US" altLang="zh-CN" dirty="0">
                    <a:solidFill>
                      <a:schemeClr val="bg1"/>
                    </a:solidFill>
                  </a:rPr>
                  <a:t>a function of </a:t>
                </a:r>
                <a:r>
                  <a:rPr lang="en-US" altLang="zh-CN" dirty="0" smtClean="0">
                    <a:solidFill>
                      <a:schemeClr val="bg1"/>
                    </a:solidFill>
                  </a:rPr>
                  <a:t>time </a:t>
                </a:r>
                <a14:m>
                  <m:oMath xmlns:m="http://schemas.openxmlformats.org/officeDocument/2006/math">
                    <m:r>
                      <a:rPr lang="en-US" altLang="zh-CN" i="1">
                        <a:solidFill>
                          <a:schemeClr val="bg1"/>
                        </a:solidFill>
                        <a:latin typeface="Cambria Math" panose="02040503050406030204" pitchFamily="18" charset="0"/>
                      </a:rPr>
                      <m:t>𝑡</m:t>
                    </m:r>
                  </m:oMath>
                </a14:m>
                <a:r>
                  <a:rPr lang="en-US" altLang="zh-CN" dirty="0" smtClean="0">
                    <a:solidFill>
                      <a:schemeClr val="bg1"/>
                    </a:solidFill>
                  </a:rPr>
                  <a:t> </a:t>
                </a:r>
                <a:endParaRPr lang="en-US" altLang="zh-CN" dirty="0">
                  <a:solidFill>
                    <a:schemeClr val="bg1"/>
                  </a:solidFill>
                </a:endParaRPr>
              </a:p>
              <a:p>
                <a14:m>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𝑁</m:t>
                        </m:r>
                      </m:e>
                      <m:sub>
                        <m:r>
                          <a:rPr lang="en-US" altLang="zh-CN" i="1">
                            <a:solidFill>
                              <a:schemeClr val="bg1"/>
                            </a:solidFill>
                            <a:latin typeface="Cambria Math" panose="02040503050406030204" pitchFamily="18" charset="0"/>
                          </a:rPr>
                          <m:t>0</m:t>
                        </m:r>
                      </m:sub>
                    </m:sSub>
                    <m:r>
                      <a:rPr lang="en-US" altLang="zh-CN" b="0" i="0" smtClean="0">
                        <a:solidFill>
                          <a:schemeClr val="bg1"/>
                        </a:solidFill>
                        <a:latin typeface="Cambria Math" panose="02040503050406030204" pitchFamily="18" charset="0"/>
                      </a:rPr>
                      <m:t>:</m:t>
                    </m:r>
                  </m:oMath>
                </a14:m>
                <a:r>
                  <a:rPr lang="en-US" altLang="zh-CN" dirty="0" smtClean="0">
                    <a:solidFill>
                      <a:schemeClr val="bg1"/>
                    </a:solidFill>
                  </a:rPr>
                  <a:t> </a:t>
                </a:r>
                <a:r>
                  <a:rPr lang="en-US" altLang="zh-CN" dirty="0">
                    <a:solidFill>
                      <a:schemeClr val="bg1"/>
                    </a:solidFill>
                  </a:rPr>
                  <a:t>true count at time zero</a:t>
                </a:r>
              </a:p>
              <a:p>
                <a14:m>
                  <m:oMath xmlns:m="http://schemas.openxmlformats.org/officeDocument/2006/math">
                    <m:r>
                      <a:rPr lang="en-US" altLang="zh-CN" i="1">
                        <a:solidFill>
                          <a:schemeClr val="bg1"/>
                        </a:solidFill>
                        <a:latin typeface="Cambria Math" panose="02040503050406030204" pitchFamily="18" charset="0"/>
                      </a:rPr>
                      <m:t>𝑀</m:t>
                    </m:r>
                    <m:d>
                      <m:dPr>
                        <m:ctrlPr>
                          <a:rPr lang="en-US" altLang="zh-CN" i="1">
                            <a:solidFill>
                              <a:schemeClr val="bg1"/>
                            </a:solidFill>
                            <a:latin typeface="Cambria Math" panose="02040503050406030204" pitchFamily="18" charset="0"/>
                          </a:rPr>
                        </m:ctrlPr>
                      </m:dPr>
                      <m:e>
                        <m:r>
                          <a:rPr lang="en-US" altLang="zh-CN" i="1">
                            <a:solidFill>
                              <a:schemeClr val="bg1"/>
                            </a:solidFill>
                            <a:latin typeface="Cambria Math" panose="02040503050406030204" pitchFamily="18" charset="0"/>
                          </a:rPr>
                          <m:t>𝑡</m:t>
                        </m:r>
                      </m:e>
                    </m:d>
                    <m:r>
                      <a:rPr lang="en-US" altLang="zh-CN" b="0" i="1" smtClean="0">
                        <a:solidFill>
                          <a:schemeClr val="bg1"/>
                        </a:solidFill>
                        <a:latin typeface="Cambria Math" panose="02040503050406030204" pitchFamily="18" charset="0"/>
                      </a:rPr>
                      <m:t>:</m:t>
                    </m:r>
                  </m:oMath>
                </a14:m>
                <a:r>
                  <a:rPr lang="en-US" altLang="zh-CN" dirty="0" smtClean="0">
                    <a:solidFill>
                      <a:schemeClr val="bg1"/>
                    </a:solidFill>
                  </a:rPr>
                  <a:t> measured </a:t>
                </a:r>
                <a:r>
                  <a:rPr lang="en-US" altLang="zh-CN" dirty="0">
                    <a:solidFill>
                      <a:schemeClr val="bg1"/>
                    </a:solidFill>
                  </a:rPr>
                  <a:t>count</a:t>
                </a:r>
              </a:p>
              <a:p>
                <a14:m>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𝑡</m:t>
                        </m:r>
                      </m:e>
                      <m:sub>
                        <m:r>
                          <a:rPr lang="en-US" altLang="zh-CN" i="1">
                            <a:solidFill>
                              <a:schemeClr val="bg1"/>
                            </a:solidFill>
                            <a:latin typeface="Cambria Math" panose="02040503050406030204" pitchFamily="18" charset="0"/>
                          </a:rPr>
                          <m:t>𝑑𝑒𝑎𝑑</m:t>
                        </m:r>
                      </m:sub>
                    </m:sSub>
                    <m:r>
                      <a:rPr lang="en-US" altLang="zh-CN" b="0" i="0" smtClean="0">
                        <a:solidFill>
                          <a:schemeClr val="bg1"/>
                        </a:solidFill>
                        <a:latin typeface="Cambria Math" panose="02040503050406030204" pitchFamily="18" charset="0"/>
                      </a:rPr>
                      <m:t>:</m:t>
                    </m:r>
                  </m:oMath>
                </a14:m>
                <a:r>
                  <a:rPr lang="en-US" altLang="zh-CN" dirty="0" smtClean="0">
                    <a:solidFill>
                      <a:schemeClr val="bg1"/>
                    </a:solidFill>
                  </a:rPr>
                  <a:t> dead time </a:t>
                </a:r>
                <a:r>
                  <a:rPr lang="en-US" altLang="zh-CN" dirty="0">
                    <a:solidFill>
                      <a:schemeClr val="bg1"/>
                    </a:solidFill>
                  </a:rPr>
                  <a:t>(fitted)</a:t>
                </a:r>
              </a:p>
              <a:p>
                <a14:m>
                  <m:oMath xmlns:m="http://schemas.openxmlformats.org/officeDocument/2006/math">
                    <m:sSub>
                      <m:sSubPr>
                        <m:ctrlPr>
                          <a:rPr lang="en-US" altLang="zh-CN" i="1">
                            <a:solidFill>
                              <a:schemeClr val="bg1"/>
                            </a:solidFill>
                            <a:latin typeface="Cambria Math" panose="02040503050406030204" pitchFamily="18" charset="0"/>
                          </a:rPr>
                        </m:ctrlPr>
                      </m:sSubPr>
                      <m:e>
                        <m:r>
                          <a:rPr lang="en-US" altLang="zh-CN" i="1">
                            <a:solidFill>
                              <a:schemeClr val="bg1"/>
                            </a:solidFill>
                            <a:latin typeface="Cambria Math" panose="02040503050406030204" pitchFamily="18" charset="0"/>
                          </a:rPr>
                          <m:t>𝑡</m:t>
                        </m:r>
                      </m:e>
                      <m:sub>
                        <m:r>
                          <a:rPr lang="en-US" altLang="zh-CN" i="1">
                            <a:solidFill>
                              <a:schemeClr val="bg1"/>
                            </a:solidFill>
                            <a:latin typeface="Cambria Math" panose="02040503050406030204" pitchFamily="18" charset="0"/>
                          </a:rPr>
                          <m:t>𝑏𝑖𝑛</m:t>
                        </m:r>
                      </m:sub>
                    </m:sSub>
                    <m:r>
                      <a:rPr lang="en-US" altLang="zh-CN" b="0" i="0" smtClean="0">
                        <a:solidFill>
                          <a:schemeClr val="bg1"/>
                        </a:solidFill>
                        <a:latin typeface="Cambria Math" panose="02040503050406030204" pitchFamily="18" charset="0"/>
                      </a:rPr>
                      <m:t>:</m:t>
                    </m:r>
                  </m:oMath>
                </a14:m>
                <a:r>
                  <a:rPr lang="en-US" altLang="zh-CN" dirty="0" smtClean="0">
                    <a:solidFill>
                      <a:schemeClr val="bg1"/>
                    </a:solidFill>
                  </a:rPr>
                  <a:t> </a:t>
                </a:r>
                <a:r>
                  <a:rPr lang="en-US" altLang="zh-CN" dirty="0">
                    <a:solidFill>
                      <a:schemeClr val="bg1"/>
                    </a:solidFill>
                  </a:rPr>
                  <a:t>time bin width</a:t>
                </a:r>
              </a:p>
              <a:p>
                <a14:m>
                  <m:oMath xmlns:m="http://schemas.openxmlformats.org/officeDocument/2006/math">
                    <m:r>
                      <a:rPr lang="en-US" altLang="zh-CN" b="0" i="1" smtClean="0">
                        <a:solidFill>
                          <a:schemeClr val="bg1"/>
                        </a:solidFill>
                        <a:latin typeface="Cambria Math" panose="02040503050406030204" pitchFamily="18" charset="0"/>
                      </a:rPr>
                      <m:t>𝑇</m:t>
                    </m:r>
                    <m:r>
                      <a:rPr lang="en-US" altLang="zh-CN" b="0" i="1" smtClean="0">
                        <a:solidFill>
                          <a:schemeClr val="bg1"/>
                        </a:solidFill>
                        <a:latin typeface="Cambria Math" panose="02040503050406030204" pitchFamily="18" charset="0"/>
                      </a:rPr>
                      <m:t>:</m:t>
                    </m:r>
                  </m:oMath>
                </a14:m>
                <a:r>
                  <a:rPr lang="en-US" altLang="zh-CN" dirty="0" smtClean="0">
                    <a:solidFill>
                      <a:schemeClr val="bg1"/>
                    </a:solidFill>
                  </a:rPr>
                  <a:t> </a:t>
                </a:r>
                <a:r>
                  <a:rPr lang="en-US" altLang="zh-CN" dirty="0">
                    <a:solidFill>
                      <a:schemeClr val="bg1"/>
                    </a:solidFill>
                  </a:rPr>
                  <a:t>Muon lifetime</a:t>
                </a:r>
              </a:p>
              <a:p>
                <a14:m>
                  <m:oMath xmlns:m="http://schemas.openxmlformats.org/officeDocument/2006/math">
                    <m:r>
                      <a:rPr lang="en-US" altLang="zh-CN" i="1" smtClean="0">
                        <a:solidFill>
                          <a:schemeClr val="bg1"/>
                        </a:solidFill>
                        <a:latin typeface="Cambria Math" panose="02040503050406030204" pitchFamily="18" charset="0"/>
                      </a:rPr>
                      <m:t>𝐹</m:t>
                    </m:r>
                    <m:r>
                      <a:rPr lang="en-US" altLang="zh-CN" b="0" i="0" smtClean="0">
                        <a:solidFill>
                          <a:schemeClr val="bg1"/>
                        </a:solidFill>
                        <a:latin typeface="Cambria Math" panose="02040503050406030204" pitchFamily="18" charset="0"/>
                      </a:rPr>
                      <m:t>:</m:t>
                    </m:r>
                  </m:oMath>
                </a14:m>
                <a:r>
                  <a:rPr lang="en-US" altLang="zh-CN" dirty="0" smtClean="0">
                    <a:solidFill>
                      <a:schemeClr val="bg1"/>
                    </a:solidFill>
                  </a:rPr>
                  <a:t> </a:t>
                </a:r>
                <a:r>
                  <a:rPr lang="en-US" altLang="zh-CN" dirty="0">
                    <a:solidFill>
                      <a:schemeClr val="bg1"/>
                    </a:solidFill>
                  </a:rPr>
                  <a:t>Number of good frames</a:t>
                </a:r>
                <a:endParaRPr lang="zh-CN" altLang="en-US"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838200" y="4050532"/>
                <a:ext cx="6096000" cy="2031325"/>
              </a:xfrm>
              <a:prstGeom prst="rect">
                <a:avLst/>
              </a:prstGeom>
              <a:blipFill>
                <a:blip r:embed="rId5"/>
                <a:stretch>
                  <a:fillRect t="-1497" b="-3593"/>
                </a:stretch>
              </a:blipFill>
            </p:spPr>
            <p:txBody>
              <a:bodyPr/>
              <a:lstStyle/>
              <a:p>
                <a:r>
                  <a:rPr lang="zh-CN" altLang="en-US">
                    <a:noFill/>
                  </a:rPr>
                  <a:t> </a:t>
                </a:r>
              </a:p>
            </p:txBody>
          </p:sp>
        </mc:Fallback>
      </mc:AlternateContent>
      <p:sp>
        <p:nvSpPr>
          <p:cNvPr id="9" name="文本框 8"/>
          <p:cNvSpPr txBox="1"/>
          <p:nvPr/>
        </p:nvSpPr>
        <p:spPr>
          <a:xfrm>
            <a:off x="6096000" y="6286114"/>
            <a:ext cx="50117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From the </a:t>
            </a:r>
            <a:r>
              <a:rPr lang="en-US" altLang="zh-CN" dirty="0" err="1" smtClean="0"/>
              <a:t>Mantid</a:t>
            </a:r>
            <a:r>
              <a:rPr lang="en-US" altLang="zh-CN" dirty="0" smtClean="0"/>
              <a:t> function ” </a:t>
            </a:r>
            <a:r>
              <a:rPr lang="en-US" altLang="zh-CN" dirty="0" err="1"/>
              <a:t>CalMuonDeadTime</a:t>
            </a:r>
            <a:r>
              <a:rPr lang="en-US" altLang="zh-CN" dirty="0"/>
              <a:t>”</a:t>
            </a:r>
            <a:endParaRPr lang="zh-CN" altLang="en-US" dirty="0"/>
          </a:p>
        </p:txBody>
      </p:sp>
    </p:spTree>
    <p:extLst>
      <p:ext uri="{BB962C8B-B14F-4D97-AF65-F5344CB8AC3E}">
        <p14:creationId xmlns:p14="http://schemas.microsoft.com/office/powerpoint/2010/main" val="3558728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838200" y="0"/>
            <a:ext cx="10515600" cy="1325563"/>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a:lstStyle>
          <a:p>
            <a:r>
              <a:rPr lang="en-US" altLang="zh-CN" b="1" kern="0" dirty="0" smtClean="0">
                <a:solidFill>
                  <a:schemeClr val="bg1"/>
                </a:solidFill>
              </a:rPr>
              <a:t>Asymmetry of zero field</a:t>
            </a:r>
            <a:endParaRPr lang="zh-CN" altLang="en-US" b="1" kern="0" dirty="0">
              <a:solidFill>
                <a:schemeClr val="bg1"/>
              </a:solidFill>
            </a:endParaRPr>
          </a:p>
        </p:txBody>
      </p:sp>
      <p:sp>
        <p:nvSpPr>
          <p:cNvPr id="3" name="矩形 2"/>
          <p:cNvSpPr/>
          <p:nvPr/>
        </p:nvSpPr>
        <p:spPr>
          <a:xfrm>
            <a:off x="838200" y="1500059"/>
            <a:ext cx="6096000" cy="369332"/>
          </a:xfrm>
          <a:prstGeom prst="rect">
            <a:avLst/>
          </a:prstGeom>
        </p:spPr>
        <p:txBody>
          <a:bodyPr>
            <a:spAutoFit/>
          </a:bodyPr>
          <a:lstStyle/>
          <a:p>
            <a:r>
              <a:rPr lang="en-US" altLang="zh-CN" dirty="0">
                <a:solidFill>
                  <a:schemeClr val="bg1"/>
                </a:solidFill>
              </a:rPr>
              <a:t>The formula for removing the exponential decay is given by:</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4" name="矩形 3"/>
              <p:cNvSpPr/>
              <p:nvPr/>
            </p:nvSpPr>
            <p:spPr>
              <a:xfrm>
                <a:off x="838199" y="3105835"/>
                <a:ext cx="9733157" cy="369332"/>
              </a:xfrm>
              <a:prstGeom prst="rect">
                <a:avLst/>
              </a:prstGeom>
            </p:spPr>
            <p:txBody>
              <a:bodyPr wrap="square">
                <a:spAutoFit/>
              </a:bodyPr>
              <a:lstStyle/>
              <a:p>
                <a:r>
                  <a:rPr lang="en-US" altLang="zh-CN" dirty="0" smtClean="0">
                    <a:solidFill>
                      <a:schemeClr val="bg1"/>
                    </a:solidFill>
                  </a:rPr>
                  <a:t>where </a:t>
                </a:r>
                <a14:m>
                  <m:oMath xmlns:m="http://schemas.openxmlformats.org/officeDocument/2006/math">
                    <m:r>
                      <a:rPr lang="en-US" altLang="zh-CN" i="1">
                        <a:solidFill>
                          <a:schemeClr val="bg1"/>
                        </a:solidFill>
                        <a:latin typeface="Cambria Math" panose="02040503050406030204" pitchFamily="18" charset="0"/>
                      </a:rPr>
                      <m:t>𝑇</m:t>
                    </m:r>
                  </m:oMath>
                </a14:m>
                <a:r>
                  <a:rPr lang="en-US" altLang="zh-CN" dirty="0">
                    <a:solidFill>
                      <a:schemeClr val="bg1"/>
                    </a:solidFill>
                  </a:rPr>
                  <a:t> is the muon lifetime </a:t>
                </a:r>
                <a:r>
                  <a:rPr lang="en-US" altLang="zh-CN" dirty="0" smtClean="0">
                    <a:solidFill>
                      <a:schemeClr val="bg1"/>
                    </a:solidFill>
                  </a:rPr>
                  <a:t>(2.2 </a:t>
                </a:r>
                <a:r>
                  <a:rPr lang="en-US" altLang="zh-CN" dirty="0" err="1" smtClean="0">
                    <a:solidFill>
                      <a:schemeClr val="bg1"/>
                    </a:solidFill>
                  </a:rPr>
                  <a:t>μs</a:t>
                </a:r>
                <a:r>
                  <a:rPr lang="en-US" altLang="zh-CN" dirty="0" smtClean="0">
                    <a:solidFill>
                      <a:schemeClr val="bg1"/>
                    </a:solidFill>
                  </a:rPr>
                  <a:t>). </a:t>
                </a:r>
                <a14:m>
                  <m:oMath xmlns:m="http://schemas.openxmlformats.org/officeDocument/2006/math">
                    <m:r>
                      <a:rPr lang="en-US" altLang="zh-CN" b="0" i="1" smtClean="0">
                        <a:solidFill>
                          <a:schemeClr val="bg1"/>
                        </a:solidFill>
                        <a:latin typeface="Cambria Math" panose="02040503050406030204" pitchFamily="18" charset="0"/>
                      </a:rPr>
                      <m:t>𝐵</m:t>
                    </m:r>
                  </m:oMath>
                </a14:m>
                <a:r>
                  <a:rPr lang="en-US" altLang="zh-CN" dirty="0" smtClean="0">
                    <a:solidFill>
                      <a:schemeClr val="bg1"/>
                    </a:solidFill>
                  </a:rPr>
                  <a:t> is </a:t>
                </a:r>
                <a:r>
                  <a:rPr lang="en-US" altLang="zh-CN" dirty="0">
                    <a:solidFill>
                      <a:schemeClr val="bg1"/>
                    </a:solidFill>
                  </a:rPr>
                  <a:t>a fitted </a:t>
                </a:r>
                <a:r>
                  <a:rPr lang="en-US" altLang="zh-CN" dirty="0" err="1">
                    <a:solidFill>
                      <a:schemeClr val="bg1"/>
                    </a:solidFill>
                  </a:rPr>
                  <a:t>normalisation</a:t>
                </a:r>
                <a:r>
                  <a:rPr lang="en-US" altLang="zh-CN" dirty="0">
                    <a:solidFill>
                      <a:schemeClr val="bg1"/>
                    </a:solidFill>
                  </a:rPr>
                  <a:t> </a:t>
                </a:r>
                <a:r>
                  <a:rPr lang="en-US" altLang="zh-CN" dirty="0" smtClean="0">
                    <a:solidFill>
                      <a:schemeClr val="bg1"/>
                    </a:solidFill>
                  </a:rPr>
                  <a:t>constant</a:t>
                </a:r>
                <a:endParaRPr lang="zh-CN" altLang="en-US" dirty="0">
                  <a:solidFill>
                    <a:schemeClr val="bg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838199" y="3105835"/>
                <a:ext cx="9733157" cy="369332"/>
              </a:xfrm>
              <a:prstGeom prst="rect">
                <a:avLst/>
              </a:prstGeom>
              <a:blipFill>
                <a:blip r:embed="rId2"/>
                <a:stretch>
                  <a:fillRect l="-501"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2352907" y="2230244"/>
                <a:ext cx="4371278" cy="474617"/>
              </a:xfrm>
              <a:prstGeom prst="rect">
                <a:avLst/>
              </a:prstGeom>
              <a:noFill/>
            </p:spPr>
            <p:txBody>
              <a:bodyPr wrap="square" rtlCol="0">
                <a:spAutoFit/>
              </a:bodyPr>
              <a:lstStyle/>
              <a:p>
                <a:r>
                  <a:rPr lang="en-US" altLang="zh-CN" dirty="0" smtClean="0">
                    <a:solidFill>
                      <a:schemeClr val="bg1"/>
                    </a:solidFill>
                  </a:rPr>
                  <a:t>NewData=(</a:t>
                </a:r>
                <a:r>
                  <a:rPr lang="en-US" altLang="zh-CN" dirty="0" err="1" smtClean="0">
                    <a:solidFill>
                      <a:schemeClr val="bg1"/>
                    </a:solidFill>
                  </a:rPr>
                  <a:t>OldData</a:t>
                </a:r>
                <a:r>
                  <a:rPr lang="en-US" altLang="zh-CN" dirty="0" smtClean="0">
                    <a:solidFill>
                      <a:schemeClr val="bg1"/>
                    </a:solidFill>
                  </a:rPr>
                  <a:t>×</a:t>
                </a:r>
                <a14:m>
                  <m:oMath xmlns:m="http://schemas.openxmlformats.org/officeDocument/2006/math">
                    <m:sSup>
                      <m:sSupPr>
                        <m:ctrlPr>
                          <a:rPr lang="en-US" altLang="zh-CN" i="1">
                            <a:solidFill>
                              <a:schemeClr val="bg1"/>
                            </a:solidFill>
                            <a:latin typeface="Cambria Math" panose="02040503050406030204" pitchFamily="18" charset="0"/>
                          </a:rPr>
                        </m:ctrlPr>
                      </m:sSupPr>
                      <m:e>
                        <m:r>
                          <a:rPr lang="en-US" altLang="zh-CN" i="1">
                            <a:solidFill>
                              <a:schemeClr val="bg1"/>
                            </a:solidFill>
                            <a:latin typeface="Cambria Math" panose="02040503050406030204" pitchFamily="18" charset="0"/>
                          </a:rPr>
                          <m:t>𝑒</m:t>
                        </m:r>
                      </m:e>
                      <m:sup>
                        <m:r>
                          <a:rPr lang="en-US" altLang="zh-CN" i="1">
                            <a:solidFill>
                              <a:schemeClr val="bg1"/>
                            </a:solidFill>
                            <a:latin typeface="Cambria Math" panose="02040503050406030204" pitchFamily="18" charset="0"/>
                          </a:rPr>
                          <m:t>(</m:t>
                        </m:r>
                        <m:f>
                          <m:fPr>
                            <m:ctrlPr>
                              <a:rPr lang="en-US" altLang="zh-CN" i="1">
                                <a:solidFill>
                                  <a:schemeClr val="bg1"/>
                                </a:solidFill>
                                <a:latin typeface="Cambria Math" panose="02040503050406030204" pitchFamily="18" charset="0"/>
                              </a:rPr>
                            </m:ctrlPr>
                          </m:fPr>
                          <m:num>
                            <m:r>
                              <a:rPr lang="en-US" altLang="zh-CN" i="1">
                                <a:solidFill>
                                  <a:schemeClr val="bg1"/>
                                </a:solidFill>
                                <a:latin typeface="Cambria Math" panose="02040503050406030204" pitchFamily="18" charset="0"/>
                              </a:rPr>
                              <m:t>𝑡</m:t>
                            </m:r>
                          </m:num>
                          <m:den>
                            <m:r>
                              <a:rPr lang="en-US" altLang="zh-CN" i="1">
                                <a:solidFill>
                                  <a:schemeClr val="bg1"/>
                                </a:solidFill>
                                <a:latin typeface="Cambria Math" panose="02040503050406030204" pitchFamily="18" charset="0"/>
                              </a:rPr>
                              <m:t>𝑇</m:t>
                            </m:r>
                          </m:den>
                        </m:f>
                        <m:r>
                          <a:rPr lang="en-US" altLang="zh-CN" i="1">
                            <a:solidFill>
                              <a:schemeClr val="bg1"/>
                            </a:solidFill>
                            <a:latin typeface="Cambria Math" panose="02040503050406030204" pitchFamily="18" charset="0"/>
                          </a:rPr>
                          <m:t>)</m:t>
                        </m:r>
                      </m:sup>
                    </m:sSup>
                  </m:oMath>
                </a14:m>
                <a:r>
                  <a:rPr lang="en-US" altLang="zh-CN" dirty="0" smtClean="0">
                    <a:solidFill>
                      <a:schemeClr val="bg1"/>
                    </a:solidFill>
                  </a:rPr>
                  <a:t>)/</a:t>
                </a:r>
                <a14:m>
                  <m:oMath xmlns:m="http://schemas.openxmlformats.org/officeDocument/2006/math">
                    <m:r>
                      <a:rPr lang="en-US" altLang="zh-CN" b="0" i="1" smtClean="0">
                        <a:solidFill>
                          <a:schemeClr val="bg1"/>
                        </a:solidFill>
                        <a:latin typeface="Cambria Math" panose="02040503050406030204" pitchFamily="18" charset="0"/>
                      </a:rPr>
                      <m:t>𝐵</m:t>
                    </m:r>
                    <m:r>
                      <a:rPr lang="en-US" altLang="zh-CN" b="0" i="0" smtClean="0">
                        <a:solidFill>
                          <a:schemeClr val="bg1"/>
                        </a:solidFill>
                        <a:latin typeface="Cambria Math" panose="02040503050406030204" pitchFamily="18" charset="0"/>
                      </a:rPr>
                      <m:t>−1</m:t>
                    </m:r>
                  </m:oMath>
                </a14:m>
                <a:endParaRPr lang="zh-CN" altLang="en-US" dirty="0">
                  <a:solidFill>
                    <a:schemeClr val="bg1"/>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2352907" y="2230244"/>
                <a:ext cx="4371278" cy="474617"/>
              </a:xfrm>
              <a:prstGeom prst="rect">
                <a:avLst/>
              </a:prstGeom>
              <a:blipFill>
                <a:blip r:embed="rId3"/>
                <a:stretch>
                  <a:fillRect l="-1255"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1380828" y="3975725"/>
                <a:ext cx="3941379" cy="5053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𝑁</m:t>
                      </m:r>
                      <m:d>
                        <m:dPr>
                          <m:ctrlPr>
                            <a:rPr lang="en-US" altLang="zh-CN" b="0" i="1" smtClean="0">
                              <a:solidFill>
                                <a:schemeClr val="bg1"/>
                              </a:solidFill>
                              <a:latin typeface="Cambria Math" panose="02040503050406030204" pitchFamily="18" charset="0"/>
                            </a:rPr>
                          </m:ctrlPr>
                        </m:dPr>
                        <m:e>
                          <m:r>
                            <a:rPr lang="en-US" altLang="zh-CN" b="0" i="1" smtClean="0">
                              <a:solidFill>
                                <a:schemeClr val="bg1"/>
                              </a:solidFill>
                              <a:latin typeface="Cambria Math" panose="02040503050406030204" pitchFamily="18" charset="0"/>
                            </a:rPr>
                            <m:t>𝑡</m:t>
                          </m:r>
                        </m:e>
                      </m:d>
                      <m:r>
                        <a:rPr lang="en-US" altLang="zh-CN" b="0" i="1" smtClean="0">
                          <a:solidFill>
                            <a:schemeClr val="bg1"/>
                          </a:solidFill>
                          <a:latin typeface="Cambria Math" panose="02040503050406030204" pitchFamily="18" charset="0"/>
                        </a:rPr>
                        <m:t>=</m:t>
                      </m:r>
                      <m:sSub>
                        <m:sSubPr>
                          <m:ctrlPr>
                            <a:rPr lang="en-US" altLang="zh-CN" b="0"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𝑁</m:t>
                          </m:r>
                        </m:e>
                        <m:sub>
                          <m:r>
                            <a:rPr lang="en-US" altLang="zh-CN" b="0" i="1" smtClean="0">
                              <a:solidFill>
                                <a:schemeClr val="bg1"/>
                              </a:solidFill>
                              <a:latin typeface="Cambria Math" panose="02040503050406030204" pitchFamily="18" charset="0"/>
                            </a:rPr>
                            <m:t>0</m:t>
                          </m:r>
                        </m:sub>
                      </m:sSub>
                      <m:sSup>
                        <m:sSupPr>
                          <m:ctrlPr>
                            <a:rPr lang="en-US" altLang="zh-CN" b="0" i="1" smtClean="0">
                              <a:solidFill>
                                <a:schemeClr val="bg1"/>
                              </a:solidFill>
                              <a:latin typeface="Cambria Math" panose="02040503050406030204" pitchFamily="18" charset="0"/>
                            </a:rPr>
                          </m:ctrlPr>
                        </m:sSupPr>
                        <m:e>
                          <m:r>
                            <a:rPr lang="en-US" altLang="zh-CN" b="0" i="1" smtClean="0">
                              <a:solidFill>
                                <a:schemeClr val="bg1"/>
                              </a:solidFill>
                              <a:latin typeface="Cambria Math" panose="02040503050406030204" pitchFamily="18" charset="0"/>
                            </a:rPr>
                            <m:t>𝑒</m:t>
                          </m:r>
                        </m:e>
                        <m:sup>
                          <m:r>
                            <a:rPr lang="en-US" altLang="zh-CN" b="0" i="1" smtClean="0">
                              <a:solidFill>
                                <a:schemeClr val="bg1"/>
                              </a:solidFill>
                              <a:latin typeface="Cambria Math" panose="02040503050406030204" pitchFamily="18" charset="0"/>
                            </a:rPr>
                            <m:t>(−</m:t>
                          </m:r>
                          <m:f>
                            <m:fPr>
                              <m:ctrlPr>
                                <a:rPr lang="en-US" altLang="zh-CN" b="0" i="1" smtClean="0">
                                  <a:solidFill>
                                    <a:schemeClr val="bg1"/>
                                  </a:solidFill>
                                  <a:latin typeface="Cambria Math" panose="02040503050406030204" pitchFamily="18" charset="0"/>
                                </a:rPr>
                              </m:ctrlPr>
                            </m:fPr>
                            <m:num>
                              <m:r>
                                <a:rPr lang="en-US" altLang="zh-CN" b="0" i="1" smtClean="0">
                                  <a:solidFill>
                                    <a:schemeClr val="bg1"/>
                                  </a:solidFill>
                                  <a:latin typeface="Cambria Math" panose="02040503050406030204" pitchFamily="18" charset="0"/>
                                </a:rPr>
                                <m:t>𝑡</m:t>
                              </m:r>
                            </m:num>
                            <m:den>
                              <m:r>
                                <a:rPr lang="en-US" altLang="zh-CN" b="0" i="1" smtClean="0">
                                  <a:solidFill>
                                    <a:schemeClr val="bg1"/>
                                  </a:solidFill>
                                  <a:latin typeface="Cambria Math" panose="02040503050406030204" pitchFamily="18" charset="0"/>
                                </a:rPr>
                                <m:t>𝑇</m:t>
                              </m:r>
                            </m:den>
                          </m:f>
                          <m:r>
                            <a:rPr lang="en-US" altLang="zh-CN" b="0" i="1" smtClean="0">
                              <a:solidFill>
                                <a:schemeClr val="bg1"/>
                              </a:solidFill>
                              <a:latin typeface="Cambria Math" panose="02040503050406030204" pitchFamily="18" charset="0"/>
                            </a:rPr>
                            <m:t>)</m:t>
                          </m:r>
                        </m:sup>
                      </m:sSup>
                    </m:oMath>
                  </m:oMathPara>
                </a14:m>
                <a:endParaRPr lang="zh-CN" altLang="en-US" dirty="0">
                  <a:solidFill>
                    <a:schemeClr val="bg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380828" y="3975725"/>
                <a:ext cx="3941379" cy="505395"/>
              </a:xfrm>
              <a:prstGeom prst="rect">
                <a:avLst/>
              </a:prstGeom>
              <a:blipFill>
                <a:blip r:embed="rId4"/>
                <a:stretch>
                  <a:fillRect/>
                </a:stretch>
              </a:blipFill>
            </p:spPr>
            <p:txBody>
              <a:bodyPr/>
              <a:lstStyle/>
              <a:p>
                <a:r>
                  <a:rPr lang="zh-CN" altLang="en-US">
                    <a:noFill/>
                  </a:rPr>
                  <a:t> </a:t>
                </a:r>
              </a:p>
            </p:txBody>
          </p:sp>
        </mc:Fallback>
      </mc:AlternateContent>
      <p:sp>
        <p:nvSpPr>
          <p:cNvPr id="7" name="文本框 6"/>
          <p:cNvSpPr txBox="1"/>
          <p:nvPr/>
        </p:nvSpPr>
        <p:spPr>
          <a:xfrm>
            <a:off x="1037063" y="4839629"/>
            <a:ext cx="6623825" cy="369332"/>
          </a:xfrm>
          <a:prstGeom prst="rect">
            <a:avLst/>
          </a:prstGeom>
          <a:noFill/>
        </p:spPr>
        <p:txBody>
          <a:bodyPr wrap="square" rtlCol="0">
            <a:spAutoFit/>
          </a:bodyPr>
          <a:lstStyle/>
          <a:p>
            <a:r>
              <a:rPr lang="en-US" altLang="zh-CN" dirty="0" smtClean="0">
                <a:solidFill>
                  <a:schemeClr val="bg1"/>
                </a:solidFill>
              </a:rPr>
              <a:t>Asymmetry should be a constant!</a:t>
            </a:r>
            <a:endParaRPr lang="zh-CN" altLang="en-US" dirty="0">
              <a:solidFill>
                <a:schemeClr val="bg1"/>
              </a:solidFill>
            </a:endParaRPr>
          </a:p>
        </p:txBody>
      </p:sp>
      <p:sp>
        <p:nvSpPr>
          <p:cNvPr id="8" name="文本框 7"/>
          <p:cNvSpPr txBox="1"/>
          <p:nvPr/>
        </p:nvSpPr>
        <p:spPr>
          <a:xfrm>
            <a:off x="6724185" y="6276353"/>
            <a:ext cx="50117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From the </a:t>
            </a:r>
            <a:r>
              <a:rPr lang="en-US" altLang="zh-CN" dirty="0" err="1" smtClean="0"/>
              <a:t>Mantid</a:t>
            </a:r>
            <a:r>
              <a:rPr lang="en-US" altLang="zh-CN" dirty="0" smtClean="0"/>
              <a:t> function ” RemoveExpDecay”</a:t>
            </a:r>
            <a:endParaRPr lang="zh-CN" altLang="en-US" dirty="0"/>
          </a:p>
        </p:txBody>
      </p:sp>
    </p:spTree>
    <p:extLst>
      <p:ext uri="{BB962C8B-B14F-4D97-AF65-F5344CB8AC3E}">
        <p14:creationId xmlns:p14="http://schemas.microsoft.com/office/powerpoint/2010/main" val="761208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7632" y="760026"/>
            <a:ext cx="8436056" cy="5568713"/>
          </a:xfrm>
          <a:prstGeom prst="rect">
            <a:avLst/>
          </a:prstGeom>
        </p:spPr>
      </p:pic>
    </p:spTree>
    <p:extLst>
      <p:ext uri="{BB962C8B-B14F-4D97-AF65-F5344CB8AC3E}">
        <p14:creationId xmlns:p14="http://schemas.microsoft.com/office/powerpoint/2010/main" val="2211001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018" y="407688"/>
            <a:ext cx="7029564" cy="5876154"/>
          </a:xfrm>
          <a:prstGeom prst="rect">
            <a:avLst/>
          </a:prstGeom>
        </p:spPr>
      </p:pic>
      <p:sp>
        <p:nvSpPr>
          <p:cNvPr id="6" name="矩形 5"/>
          <p:cNvSpPr/>
          <p:nvPr/>
        </p:nvSpPr>
        <p:spPr bwMode="auto">
          <a:xfrm>
            <a:off x="4033621" y="1297172"/>
            <a:ext cx="770860" cy="415733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7" name="矩形 6"/>
          <p:cNvSpPr/>
          <p:nvPr/>
        </p:nvSpPr>
        <p:spPr bwMode="auto">
          <a:xfrm>
            <a:off x="5550196" y="4763386"/>
            <a:ext cx="818706" cy="69111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8" name="文本框 7"/>
          <p:cNvSpPr txBox="1"/>
          <p:nvPr/>
        </p:nvSpPr>
        <p:spPr>
          <a:xfrm>
            <a:off x="5272774" y="1297172"/>
            <a:ext cx="357253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Due to early dead time distortion, there exits counting loss.</a:t>
            </a:r>
            <a:endParaRPr lang="zh-CN" altLang="en-US" dirty="0"/>
          </a:p>
        </p:txBody>
      </p:sp>
      <p:cxnSp>
        <p:nvCxnSpPr>
          <p:cNvPr id="10" name="直接箭头连接符 9"/>
          <p:cNvCxnSpPr>
            <a:stCxn id="8" idx="1"/>
          </p:cNvCxnSpPr>
          <p:nvPr/>
        </p:nvCxnSpPr>
        <p:spPr bwMode="auto">
          <a:xfrm flipH="1">
            <a:off x="4804481" y="1620338"/>
            <a:ext cx="468293" cy="629376"/>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049926" y="2821839"/>
            <a:ext cx="316174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t>The time interval between two signals are large, so there is no counting </a:t>
            </a:r>
            <a:r>
              <a:rPr lang="en-US" altLang="zh-CN" dirty="0"/>
              <a:t>loss. By fitting these </a:t>
            </a:r>
            <a:r>
              <a:rPr lang="en-US" altLang="zh-CN" dirty="0" smtClean="0"/>
              <a:t>data, </a:t>
            </a:r>
            <a:r>
              <a:rPr lang="en-US" altLang="zh-CN" dirty="0"/>
              <a:t>we can get the true count rate</a:t>
            </a:r>
            <a:endParaRPr lang="zh-CN" altLang="en-US" dirty="0"/>
          </a:p>
        </p:txBody>
      </p:sp>
      <p:cxnSp>
        <p:nvCxnSpPr>
          <p:cNvPr id="12" name="直接箭头连接符 11"/>
          <p:cNvCxnSpPr/>
          <p:nvPr/>
        </p:nvCxnSpPr>
        <p:spPr bwMode="auto">
          <a:xfrm flipH="1">
            <a:off x="6002800" y="4299167"/>
            <a:ext cx="484505" cy="46421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4648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10" name="TextBox 2"/>
          <p:cNvSpPr txBox="1">
            <a:spLocks noChangeArrowheads="1"/>
          </p:cNvSpPr>
          <p:nvPr/>
        </p:nvSpPr>
        <p:spPr bwMode="auto">
          <a:xfrm>
            <a:off x="117688" y="1493996"/>
            <a:ext cx="59535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400" b="1" dirty="0">
                <a:solidFill>
                  <a:srgbClr val="0070C0"/>
                </a:solidFill>
              </a:rPr>
              <a:t>Channels:   </a:t>
            </a:r>
            <a:r>
              <a:rPr lang="en-US" altLang="zh-CN" sz="2400" dirty="0" smtClean="0"/>
              <a:t>128  channels </a:t>
            </a:r>
            <a:r>
              <a:rPr lang="en-US" altLang="zh-CN" sz="2400" dirty="0"/>
              <a:t>(</a:t>
            </a:r>
            <a:r>
              <a:rPr lang="en-US" altLang="zh-CN" sz="2400" dirty="0" smtClean="0"/>
              <a:t>front </a:t>
            </a:r>
            <a:r>
              <a:rPr lang="en-US" altLang="zh-CN" sz="2400" dirty="0"/>
              <a:t>and rear 64 channels</a:t>
            </a:r>
            <a:r>
              <a:rPr lang="en-US" altLang="zh-CN" sz="2400" dirty="0" smtClean="0"/>
              <a:t>)</a:t>
            </a:r>
            <a:endParaRPr lang="en-US" altLang="zh-CN" sz="2400" dirty="0"/>
          </a:p>
          <a:p>
            <a:pPr>
              <a:spcBef>
                <a:spcPct val="0"/>
              </a:spcBef>
              <a:buFontTx/>
              <a:buNone/>
            </a:pPr>
            <a:r>
              <a:rPr lang="en-US" altLang="zh-CN" sz="2400" b="1" dirty="0" smtClean="0">
                <a:solidFill>
                  <a:srgbClr val="0070C0"/>
                </a:solidFill>
              </a:rPr>
              <a:t>Detector system:   </a:t>
            </a:r>
            <a:r>
              <a:rPr lang="en-US" altLang="zh-CN" sz="2400" dirty="0"/>
              <a:t>plastic scintillators </a:t>
            </a:r>
            <a:r>
              <a:rPr lang="en-US" altLang="zh-CN" sz="2400" dirty="0" smtClean="0"/>
              <a:t>+ </a:t>
            </a:r>
            <a:r>
              <a:rPr lang="en-US" altLang="zh-CN" sz="2400" dirty="0"/>
              <a:t>light guides + photomultiplier </a:t>
            </a:r>
            <a:r>
              <a:rPr lang="en-US" altLang="zh-CN" sz="2400" dirty="0" smtClean="0"/>
              <a:t>tubes (PMT)</a:t>
            </a:r>
            <a:endParaRPr lang="en-US" altLang="zh-CN" sz="2400" dirty="0"/>
          </a:p>
          <a:p>
            <a:pPr>
              <a:spcBef>
                <a:spcPct val="0"/>
              </a:spcBef>
              <a:buFontTx/>
              <a:buNone/>
            </a:pPr>
            <a:r>
              <a:rPr lang="en-US" altLang="zh-CN" sz="2400" b="1" dirty="0" smtClean="0">
                <a:solidFill>
                  <a:srgbClr val="0070C0"/>
                </a:solidFill>
              </a:rPr>
              <a:t>Magnetic field system:  </a:t>
            </a:r>
            <a:r>
              <a:rPr lang="en-US" altLang="zh-CN" sz="2400" dirty="0" smtClean="0"/>
              <a:t>ZF (zero field),</a:t>
            </a:r>
            <a:r>
              <a:rPr lang="en-US" altLang="zh-CN" sz="2400" b="1" dirty="0" smtClean="0">
                <a:solidFill>
                  <a:srgbClr val="0070C0"/>
                </a:solidFill>
              </a:rPr>
              <a:t> </a:t>
            </a:r>
            <a:r>
              <a:rPr lang="en-US" altLang="zh-CN" sz="2400" dirty="0"/>
              <a:t>LF (longitudinal field</a:t>
            </a:r>
            <a:r>
              <a:rPr lang="en-US" altLang="zh-CN" sz="2400" dirty="0" smtClean="0"/>
              <a:t>): 0~300 </a:t>
            </a:r>
            <a:r>
              <a:rPr lang="en-US" altLang="zh-CN" sz="2400" dirty="0"/>
              <a:t>Gauss, TF (transverse field</a:t>
            </a:r>
            <a:r>
              <a:rPr lang="en-US" altLang="zh-CN" sz="2400" dirty="0" smtClean="0"/>
              <a:t>): 0~100 Gauss</a:t>
            </a:r>
            <a:endParaRPr lang="en-US" altLang="zh-CN" sz="2400" dirty="0"/>
          </a:p>
          <a:p>
            <a:pPr>
              <a:spcBef>
                <a:spcPct val="0"/>
              </a:spcBef>
              <a:buFontTx/>
              <a:buNone/>
            </a:pPr>
            <a:r>
              <a:rPr lang="en-US" altLang="zh-CN" sz="2400" b="1" dirty="0">
                <a:solidFill>
                  <a:srgbClr val="0070C0"/>
                </a:solidFill>
              </a:rPr>
              <a:t>Sample chamber:   </a:t>
            </a:r>
            <a:r>
              <a:rPr lang="en-US" altLang="zh-CN" sz="2400" dirty="0"/>
              <a:t>basic requirement, </a:t>
            </a:r>
            <a:r>
              <a:rPr lang="en-US" altLang="zh-CN" sz="2400" dirty="0" smtClean="0"/>
              <a:t>closed </a:t>
            </a:r>
            <a:r>
              <a:rPr lang="en-US" altLang="zh-CN" sz="2400" dirty="0"/>
              <a:t>cycle </a:t>
            </a:r>
            <a:r>
              <a:rPr lang="en-US" altLang="zh-CN" sz="2400" dirty="0" smtClean="0"/>
              <a:t>cryostat: 10~400 K</a:t>
            </a:r>
            <a:endParaRPr lang="en-US" altLang="zh-CN" sz="2400" dirty="0"/>
          </a:p>
          <a:p>
            <a:pPr>
              <a:spcBef>
                <a:spcPct val="0"/>
              </a:spcBef>
              <a:buFontTx/>
              <a:buNone/>
            </a:pPr>
            <a:r>
              <a:rPr lang="en-US" altLang="zh-CN" sz="2400" b="1" dirty="0" smtClean="0">
                <a:solidFill>
                  <a:srgbClr val="0070C0"/>
                </a:solidFill>
              </a:rPr>
              <a:t>Electronics:   </a:t>
            </a:r>
            <a:r>
              <a:rPr lang="en-US" altLang="zh-CN" sz="2400" dirty="0" smtClean="0"/>
              <a:t>hardware,</a:t>
            </a:r>
            <a:r>
              <a:rPr lang="en-US" altLang="zh-CN" sz="2400" b="1" dirty="0" smtClean="0">
                <a:solidFill>
                  <a:srgbClr val="0070C0"/>
                </a:solidFill>
              </a:rPr>
              <a:t> </a:t>
            </a:r>
            <a:r>
              <a:rPr lang="en-US" altLang="zh-CN" sz="2400" dirty="0" smtClean="0"/>
              <a:t>data acquisition (DAQ) </a:t>
            </a:r>
            <a:r>
              <a:rPr lang="en-US" altLang="zh-CN" sz="2400" dirty="0"/>
              <a:t>software </a:t>
            </a:r>
            <a:r>
              <a:rPr lang="en-US" altLang="zh-CN" sz="2400" dirty="0" smtClean="0"/>
              <a:t>,operation </a:t>
            </a:r>
            <a:r>
              <a:rPr lang="en-US" altLang="zh-CN" sz="2400" dirty="0"/>
              <a:t>monitoring </a:t>
            </a:r>
            <a:r>
              <a:rPr lang="en-US" altLang="zh-CN" sz="2400" dirty="0" smtClean="0"/>
              <a:t>software</a:t>
            </a:r>
            <a:endParaRPr lang="zh-CN" altLang="zh-CN" sz="2400" dirty="0"/>
          </a:p>
        </p:txBody>
      </p:sp>
      <p:sp>
        <p:nvSpPr>
          <p:cNvPr id="12" name="矩形 11"/>
          <p:cNvSpPr/>
          <p:nvPr/>
        </p:nvSpPr>
        <p:spPr>
          <a:xfrm>
            <a:off x="2259391" y="853148"/>
            <a:ext cx="8208912" cy="584775"/>
          </a:xfrm>
          <a:prstGeom prst="rect">
            <a:avLst/>
          </a:prstGeom>
        </p:spPr>
        <p:txBody>
          <a:bodyPr>
            <a:spAutoFit/>
          </a:bodyPr>
          <a:lstStyle/>
          <a:p>
            <a:pPr>
              <a:defRPr/>
            </a:pPr>
            <a:r>
              <a:rPr lang="en-US" altLang="zh-CN" sz="32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Target: </a:t>
            </a:r>
            <a:r>
              <a:rPr lang="en-US" altLang="zh-CN" sz="2000" b="1" dirty="0"/>
              <a:t>To provide a basic prototype version of the </a:t>
            </a:r>
            <a:r>
              <a:rPr lang="en-US" altLang="zh-CN" sz="2000" b="1" dirty="0">
                <a:sym typeface="Symbol" panose="05050102010706020507" pitchFamily="18" charset="2"/>
              </a:rPr>
              <a:t></a:t>
            </a:r>
            <a:r>
              <a:rPr lang="en-US" altLang="zh-CN" sz="2000" b="1" dirty="0"/>
              <a:t>SR spectrometer</a:t>
            </a:r>
            <a:endParaRPr lang="zh-CN" altLang="en-US" sz="2000" b="1" dirty="0"/>
          </a:p>
        </p:txBody>
      </p:sp>
      <p:pic>
        <p:nvPicPr>
          <p:cNvPr id="5" name="图片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2493635" y="5032420"/>
            <a:ext cx="346189" cy="346189"/>
          </a:xfrm>
          <a:prstGeom prst="rect">
            <a:avLst/>
          </a:prstGeom>
        </p:spPr>
      </p:pic>
      <p:pic>
        <p:nvPicPr>
          <p:cNvPr id="16" name="图片 1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4602608" y="5032420"/>
            <a:ext cx="340741" cy="340741"/>
          </a:xfrm>
          <a:prstGeom prst="rect">
            <a:avLst/>
          </a:prstGeom>
        </p:spPr>
      </p:pic>
      <p:pic>
        <p:nvPicPr>
          <p:cNvPr id="6" name="图片 5"/>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9145" y1="40462" x2="19145" y2="40462"/>
                        <a14:backgroundMark x1="75093" y1="56455" x2="75093" y2="56455"/>
                        <a14:backgroundMark x1="71933" y1="56455" x2="82900" y2="53372"/>
                        <a14:backgroundMark x1="48699" y1="77457" x2="48699" y2="77457"/>
                        <a14:backgroundMark x1="59665" y1="17919" x2="59665" y2="17919"/>
                      </a14:backgroundRemoval>
                    </a14:imgEffect>
                  </a14:imgLayer>
                </a14:imgProps>
              </a:ext>
              <a:ext uri="{28A0092B-C50C-407E-A947-70E740481C1C}">
                <a14:useLocalDpi xmlns:a14="http://schemas.microsoft.com/office/drawing/2010/main" val="0"/>
              </a:ext>
            </a:extLst>
          </a:blip>
          <a:stretch>
            <a:fillRect/>
          </a:stretch>
        </p:blipFill>
        <p:spPr>
          <a:xfrm>
            <a:off x="3309939" y="4498446"/>
            <a:ext cx="319633" cy="308345"/>
          </a:xfrm>
          <a:prstGeom prst="rect">
            <a:avLst/>
          </a:prstGeom>
        </p:spPr>
      </p:pic>
      <p:pic>
        <p:nvPicPr>
          <p:cNvPr id="18" name="图片 17"/>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9145" y1="40462" x2="19145" y2="40462"/>
                        <a14:backgroundMark x1="75093" y1="56455" x2="75093" y2="56455"/>
                        <a14:backgroundMark x1="71933" y1="56455" x2="82900" y2="53372"/>
                        <a14:backgroundMark x1="48699" y1="77457" x2="48699" y2="77457"/>
                        <a14:backgroundMark x1="59665" y1="17919" x2="59665" y2="17919"/>
                      </a14:backgroundRemoval>
                    </a14:imgEffect>
                  </a14:imgLayer>
                </a14:imgProps>
              </a:ext>
              <a:ext uri="{28A0092B-C50C-407E-A947-70E740481C1C}">
                <a14:useLocalDpi xmlns:a14="http://schemas.microsoft.com/office/drawing/2010/main" val="0"/>
              </a:ext>
            </a:extLst>
          </a:blip>
          <a:stretch>
            <a:fillRect/>
          </a:stretch>
        </p:blipFill>
        <p:spPr>
          <a:xfrm>
            <a:off x="4110473" y="3772592"/>
            <a:ext cx="319633" cy="308345"/>
          </a:xfrm>
          <a:prstGeom prst="rect">
            <a:avLst/>
          </a:prstGeom>
        </p:spPr>
      </p:pic>
      <p:pic>
        <p:nvPicPr>
          <p:cNvPr id="21" name="图片 2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9145" y1="40462" x2="19145" y2="40462"/>
                        <a14:backgroundMark x1="75093" y1="56455" x2="75093" y2="56455"/>
                        <a14:backgroundMark x1="71933" y1="56455" x2="82900" y2="53372"/>
                        <a14:backgroundMark x1="48699" y1="77457" x2="48699" y2="77457"/>
                        <a14:backgroundMark x1="59665" y1="17919" x2="59665" y2="17919"/>
                      </a14:backgroundRemoval>
                    </a14:imgEffect>
                  </a14:imgLayer>
                </a14:imgProps>
              </a:ext>
              <a:ext uri="{28A0092B-C50C-407E-A947-70E740481C1C}">
                <a14:useLocalDpi xmlns:a14="http://schemas.microsoft.com/office/drawing/2010/main" val="0"/>
              </a:ext>
            </a:extLst>
          </a:blip>
          <a:stretch>
            <a:fillRect/>
          </a:stretch>
        </p:blipFill>
        <p:spPr>
          <a:xfrm>
            <a:off x="3244971" y="5494807"/>
            <a:ext cx="319633" cy="308345"/>
          </a:xfrm>
          <a:prstGeom prst="rect">
            <a:avLst/>
          </a:prstGeom>
        </p:spPr>
      </p:pic>
      <p:pic>
        <p:nvPicPr>
          <p:cNvPr id="22" name="图片 2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4772978" y="2638361"/>
            <a:ext cx="340741" cy="340741"/>
          </a:xfrm>
          <a:prstGeom prst="rect">
            <a:avLst/>
          </a:prstGeom>
        </p:spPr>
      </p:pic>
      <p:pic>
        <p:nvPicPr>
          <p:cNvPr id="23"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71192" y="1565956"/>
            <a:ext cx="5901800" cy="43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5905254" y="6121836"/>
            <a:ext cx="6230678" cy="369332"/>
          </a:xfrm>
          <a:prstGeom prst="rect">
            <a:avLst/>
          </a:prstGeom>
        </p:spPr>
        <p:txBody>
          <a:bodyPr wrap="square">
            <a:spAutoFit/>
          </a:bodyPr>
          <a:lstStyle/>
          <a:p>
            <a:pPr algn="ctr">
              <a:spcBef>
                <a:spcPct val="0"/>
              </a:spcBef>
              <a:buFontTx/>
              <a:buNone/>
            </a:pPr>
            <a:r>
              <a:rPr lang="en-US" altLang="zh-CN" dirty="0">
                <a:cs typeface="Times New Roman" pitchFamily="18" charset="0"/>
              </a:rPr>
              <a:t>Integrated design of </a:t>
            </a:r>
            <a:r>
              <a:rPr lang="en-US" altLang="zh-CN" dirty="0" smtClean="0">
                <a:cs typeface="Times New Roman" pitchFamily="18" charset="0"/>
              </a:rPr>
              <a:t>128-channels </a:t>
            </a:r>
            <a:r>
              <a:rPr lang="el-GR" altLang="zh-CN" dirty="0" smtClean="0">
                <a:cs typeface="Times New Roman" pitchFamily="18" charset="0"/>
              </a:rPr>
              <a:t>μ</a:t>
            </a:r>
            <a:r>
              <a:rPr lang="en-US" altLang="zh-CN" dirty="0">
                <a:cs typeface="Times New Roman" pitchFamily="18" charset="0"/>
              </a:rPr>
              <a:t>SR spectrometer prototype</a:t>
            </a:r>
            <a:endParaRPr lang="zh-CN" altLang="en-US" dirty="0">
              <a:cs typeface="Times New Roman" pitchFamily="18" charset="0"/>
            </a:endParaRPr>
          </a:p>
        </p:txBody>
      </p:sp>
      <p:pic>
        <p:nvPicPr>
          <p:cNvPr id="25" name="图片 24"/>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8639158" y="6299995"/>
            <a:ext cx="558005" cy="55800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250" fill="hold"/>
                                        <p:tgtEl>
                                          <p:spTgt spid="22"/>
                                        </p:tgtEl>
                                        <p:attrNameLst>
                                          <p:attrName>ppt_w</p:attrName>
                                        </p:attrNameLst>
                                      </p:cBhvr>
                                      <p:tavLst>
                                        <p:tav tm="0">
                                          <p:val>
                                            <p:fltVal val="0"/>
                                          </p:val>
                                        </p:tav>
                                        <p:tav tm="100000">
                                          <p:val>
                                            <p:strVal val="#ppt_w"/>
                                          </p:val>
                                        </p:tav>
                                      </p:tavLst>
                                    </p:anim>
                                    <p:anim calcmode="lin" valueType="num">
                                      <p:cBhvr>
                                        <p:cTn id="19" dur="250" fill="hold"/>
                                        <p:tgtEl>
                                          <p:spTgt spid="22"/>
                                        </p:tgtEl>
                                        <p:attrNameLst>
                                          <p:attrName>ppt_h</p:attrName>
                                        </p:attrNameLst>
                                      </p:cBhvr>
                                      <p:tavLst>
                                        <p:tav tm="0">
                                          <p:val>
                                            <p:fltVal val="0"/>
                                          </p:val>
                                        </p:tav>
                                        <p:tav tm="100000">
                                          <p:val>
                                            <p:strVal val="#ppt_h"/>
                                          </p:val>
                                        </p:tav>
                                      </p:tavLst>
                                    </p:anim>
                                    <p:animEffect transition="in" filter="fade">
                                      <p:cBhvr>
                                        <p:cTn id="20" dur="250"/>
                                        <p:tgtEl>
                                          <p:spTgt spid="22"/>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50" fill="hold"/>
                                        <p:tgtEl>
                                          <p:spTgt spid="16"/>
                                        </p:tgtEl>
                                        <p:attrNameLst>
                                          <p:attrName>ppt_w</p:attrName>
                                        </p:attrNameLst>
                                      </p:cBhvr>
                                      <p:tavLst>
                                        <p:tav tm="0">
                                          <p:val>
                                            <p:fltVal val="0"/>
                                          </p:val>
                                        </p:tav>
                                        <p:tav tm="100000">
                                          <p:val>
                                            <p:strVal val="#ppt_w"/>
                                          </p:val>
                                        </p:tav>
                                      </p:tavLst>
                                    </p:anim>
                                    <p:anim calcmode="lin" valueType="num">
                                      <p:cBhvr>
                                        <p:cTn id="29" dur="250" fill="hold"/>
                                        <p:tgtEl>
                                          <p:spTgt spid="16"/>
                                        </p:tgtEl>
                                        <p:attrNameLst>
                                          <p:attrName>ppt_h</p:attrName>
                                        </p:attrNameLst>
                                      </p:cBhvr>
                                      <p:tavLst>
                                        <p:tav tm="0">
                                          <p:val>
                                            <p:fltVal val="0"/>
                                          </p:val>
                                        </p:tav>
                                        <p:tav tm="100000">
                                          <p:val>
                                            <p:strVal val="#ppt_h"/>
                                          </p:val>
                                        </p:tav>
                                      </p:tavLst>
                                    </p:anim>
                                    <p:animEffect transition="in" filter="fade">
                                      <p:cBhvr>
                                        <p:cTn id="30" dur="2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animEffect transition="in" filter="fade">
                                      <p:cBhvr>
                                        <p:cTn id="37" dur="25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par>
                                <p:cTn id="43" presetID="5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250" fill="hold"/>
                                        <p:tgtEl>
                                          <p:spTgt spid="21"/>
                                        </p:tgtEl>
                                        <p:attrNameLst>
                                          <p:attrName>ppt_w</p:attrName>
                                        </p:attrNameLst>
                                      </p:cBhvr>
                                      <p:tavLst>
                                        <p:tav tm="0">
                                          <p:val>
                                            <p:fltVal val="0"/>
                                          </p:val>
                                        </p:tav>
                                        <p:tav tm="100000">
                                          <p:val>
                                            <p:strVal val="#ppt_w"/>
                                          </p:val>
                                        </p:tav>
                                      </p:tavLst>
                                    </p:anim>
                                    <p:anim calcmode="lin" valueType="num">
                                      <p:cBhvr>
                                        <p:cTn id="46" dur="250" fill="hold"/>
                                        <p:tgtEl>
                                          <p:spTgt spid="21"/>
                                        </p:tgtEl>
                                        <p:attrNameLst>
                                          <p:attrName>ppt_h</p:attrName>
                                        </p:attrNameLst>
                                      </p:cBhvr>
                                      <p:tavLst>
                                        <p:tav tm="0">
                                          <p:val>
                                            <p:fltVal val="0"/>
                                          </p:val>
                                        </p:tav>
                                        <p:tav tm="100000">
                                          <p:val>
                                            <p:strVal val="#ppt_h"/>
                                          </p:val>
                                        </p:tav>
                                      </p:tavLst>
                                    </p:anim>
                                    <p:animEffect transition="in" filter="fade">
                                      <p:cBhvr>
                                        <p:cTn id="47" dur="25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639005" cy="369332"/>
          </a:xfrm>
          <a:prstGeom prst="rect">
            <a:avLst/>
          </a:prstGeom>
          <a:noFill/>
        </p:spPr>
        <p:txBody>
          <a:bodyPr wrap="square" rtlCol="0">
            <a:spAutoFit/>
          </a:bodyPr>
          <a:lstStyle/>
          <a:p>
            <a:r>
              <a:rPr lang="en-US" altLang="zh-CN" b="1" dirty="0">
                <a:solidFill>
                  <a:schemeClr val="accent1">
                    <a:lumMod val="75000"/>
                  </a:schemeClr>
                </a:solidFill>
              </a:rPr>
              <a:t>Assembly of </a:t>
            </a:r>
            <a:r>
              <a:rPr lang="el-GR" altLang="zh-CN" b="1" dirty="0">
                <a:solidFill>
                  <a:schemeClr val="accent1">
                    <a:lumMod val="75000"/>
                  </a:schemeClr>
                </a:solidFill>
              </a:rPr>
              <a:t>μ</a:t>
            </a:r>
            <a:r>
              <a:rPr lang="en-US" altLang="zh-CN" b="1" dirty="0">
                <a:solidFill>
                  <a:schemeClr val="accent1">
                    <a:lumMod val="75000"/>
                  </a:schemeClr>
                </a:solidFill>
              </a:rPr>
              <a:t>SR detector</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5375" y="1395460"/>
            <a:ext cx="2524018" cy="3365359"/>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304" y="4386940"/>
            <a:ext cx="3086762" cy="2315071"/>
          </a:xfrm>
          <a:prstGeom prst="rect">
            <a:avLst/>
          </a:prstGeom>
        </p:spPr>
      </p:pic>
      <p:sp>
        <p:nvSpPr>
          <p:cNvPr id="13" name="TextBox 6"/>
          <p:cNvSpPr txBox="1"/>
          <p:nvPr/>
        </p:nvSpPr>
        <p:spPr>
          <a:xfrm>
            <a:off x="350118" y="1376297"/>
            <a:ext cx="3059805" cy="2862322"/>
          </a:xfrm>
          <a:prstGeom prst="rect">
            <a:avLst/>
          </a:prstGeom>
          <a:noFill/>
        </p:spPr>
        <p:txBody>
          <a:bodyPr wrap="square" rtlCol="0">
            <a:spAutoFit/>
          </a:bodyPr>
          <a:lstStyle/>
          <a:p>
            <a:r>
              <a:rPr lang="en-US" sz="2000" dirty="0" smtClean="0">
                <a:solidFill>
                  <a:srgbClr val="FF0000"/>
                </a:solidFill>
              </a:rPr>
              <a:t>PMT</a:t>
            </a:r>
            <a:r>
              <a:rPr lang="en-US" sz="2000" dirty="0" smtClean="0">
                <a:solidFill>
                  <a:prstClr val="black"/>
                </a:solidFill>
              </a:rPr>
              <a:t>: Hamamatsu R6427</a:t>
            </a:r>
          </a:p>
          <a:p>
            <a:r>
              <a:rPr lang="en-US" sz="2000" dirty="0" smtClean="0">
                <a:solidFill>
                  <a:prstClr val="black"/>
                </a:solidFill>
              </a:rPr>
              <a:t>Diameter=1 inch </a:t>
            </a:r>
          </a:p>
          <a:p>
            <a:r>
              <a:rPr lang="el-GR" altLang="zh-CN" sz="2000" dirty="0" smtClean="0">
                <a:solidFill>
                  <a:prstClr val="black"/>
                </a:solidFill>
              </a:rPr>
              <a:t>λ</a:t>
            </a:r>
            <a:r>
              <a:rPr lang="en-US" altLang="zh-CN" sz="2000" baseline="-25000" dirty="0" smtClean="0">
                <a:solidFill>
                  <a:prstClr val="black"/>
                </a:solidFill>
              </a:rPr>
              <a:t>max</a:t>
            </a:r>
            <a:r>
              <a:rPr lang="en-US" altLang="zh-CN" sz="2000" dirty="0" smtClean="0">
                <a:solidFill>
                  <a:prstClr val="black"/>
                </a:solidFill>
              </a:rPr>
              <a:t>= 420 nm </a:t>
            </a:r>
          </a:p>
          <a:p>
            <a:r>
              <a:rPr lang="en-US" altLang="zh-CN" sz="2000" dirty="0" smtClean="0">
                <a:solidFill>
                  <a:prstClr val="black"/>
                </a:solidFill>
              </a:rPr>
              <a:t>Rise time = 1.7 ns</a:t>
            </a:r>
          </a:p>
          <a:p>
            <a:r>
              <a:rPr lang="en-US" altLang="zh-CN" sz="2000" dirty="0" smtClean="0">
                <a:solidFill>
                  <a:prstClr val="black"/>
                </a:solidFill>
              </a:rPr>
              <a:t>TTS = 500 </a:t>
            </a:r>
            <a:r>
              <a:rPr lang="en-US" altLang="zh-CN" sz="2000" dirty="0" err="1" smtClean="0">
                <a:solidFill>
                  <a:prstClr val="black"/>
                </a:solidFill>
              </a:rPr>
              <a:t>ps</a:t>
            </a:r>
            <a:endParaRPr lang="en-US" altLang="zh-CN" sz="2000" dirty="0" smtClean="0">
              <a:solidFill>
                <a:prstClr val="black"/>
              </a:solidFill>
            </a:endParaRPr>
          </a:p>
          <a:p>
            <a:r>
              <a:rPr lang="en-US" sz="2000" dirty="0" smtClean="0">
                <a:solidFill>
                  <a:prstClr val="black"/>
                </a:solidFill>
              </a:rPr>
              <a:t>Gain = 5.0×10</a:t>
            </a:r>
            <a:r>
              <a:rPr lang="en-US" sz="2000" baseline="30000" dirty="0">
                <a:solidFill>
                  <a:prstClr val="black"/>
                </a:solidFill>
              </a:rPr>
              <a:t>6</a:t>
            </a:r>
            <a:endParaRPr lang="en-US" sz="2000" baseline="30000" dirty="0" smtClean="0">
              <a:solidFill>
                <a:prstClr val="black"/>
              </a:solidFill>
            </a:endParaRPr>
          </a:p>
          <a:p>
            <a:r>
              <a:rPr lang="en-US" altLang="zh-CN" sz="2000" dirty="0" smtClean="0">
                <a:solidFill>
                  <a:prstClr val="black"/>
                </a:solidFill>
              </a:rPr>
              <a:t>Max supply: 2000 V</a:t>
            </a:r>
          </a:p>
          <a:p>
            <a:r>
              <a:rPr lang="en-US" sz="2000" dirty="0" smtClean="0">
                <a:solidFill>
                  <a:prstClr val="black"/>
                </a:solidFill>
              </a:rPr>
              <a:t>Recommend supply: 1500 V</a:t>
            </a:r>
          </a:p>
          <a:p>
            <a:r>
              <a:rPr lang="en-US" sz="2000" dirty="0" smtClean="0">
                <a:solidFill>
                  <a:prstClr val="black"/>
                </a:solidFill>
              </a:rPr>
              <a:t>Linear acceleration</a:t>
            </a:r>
            <a:endParaRPr lang="en-GB" sz="2000" dirty="0">
              <a:solidFill>
                <a:prstClr val="black"/>
              </a:solidFill>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915" y="1417287"/>
            <a:ext cx="2448272" cy="2477768"/>
          </a:xfrm>
          <a:prstGeom prst="rect">
            <a:avLst/>
          </a:prstGeom>
        </p:spPr>
      </p:pic>
      <p:sp>
        <p:nvSpPr>
          <p:cNvPr id="15" name="TextBox 12"/>
          <p:cNvSpPr txBox="1"/>
          <p:nvPr/>
        </p:nvSpPr>
        <p:spPr>
          <a:xfrm>
            <a:off x="3222300" y="4614698"/>
            <a:ext cx="2851138" cy="1938992"/>
          </a:xfrm>
          <a:prstGeom prst="rect">
            <a:avLst/>
          </a:prstGeom>
          <a:noFill/>
        </p:spPr>
        <p:txBody>
          <a:bodyPr wrap="square" rtlCol="0">
            <a:spAutoFit/>
          </a:bodyPr>
          <a:lstStyle/>
          <a:p>
            <a:r>
              <a:rPr lang="en-US" sz="2000" dirty="0" smtClean="0"/>
              <a:t> </a:t>
            </a:r>
            <a:r>
              <a:rPr lang="en-US" altLang="zh-CN" sz="2000" dirty="0" smtClean="0">
                <a:solidFill>
                  <a:srgbClr val="FF0000"/>
                </a:solidFill>
              </a:rPr>
              <a:t>Scintillator</a:t>
            </a:r>
            <a:r>
              <a:rPr lang="en-US" altLang="zh-CN" sz="2000" dirty="0" smtClean="0"/>
              <a:t>: EJ-200</a:t>
            </a:r>
            <a:endParaRPr lang="en-GB" altLang="zh-CN" sz="2000" dirty="0"/>
          </a:p>
          <a:p>
            <a:endParaRPr lang="en-US" sz="2000" dirty="0" smtClean="0"/>
          </a:p>
          <a:p>
            <a:r>
              <a:rPr lang="el-GR" altLang="zh-CN" sz="2000" dirty="0" smtClean="0"/>
              <a:t>λ</a:t>
            </a:r>
            <a:r>
              <a:rPr lang="en-US" altLang="zh-CN" sz="2000" baseline="-25000" dirty="0"/>
              <a:t>max</a:t>
            </a:r>
            <a:r>
              <a:rPr lang="en-US" altLang="zh-CN" sz="2000" dirty="0"/>
              <a:t>= </a:t>
            </a:r>
            <a:r>
              <a:rPr lang="en-US" altLang="zh-CN" sz="2000" dirty="0" smtClean="0"/>
              <a:t>425 </a:t>
            </a:r>
            <a:r>
              <a:rPr lang="en-US" altLang="zh-CN" sz="2000" dirty="0"/>
              <a:t>nm </a:t>
            </a:r>
            <a:endParaRPr lang="en-US" altLang="zh-CN" sz="2000" dirty="0" smtClean="0"/>
          </a:p>
          <a:p>
            <a:r>
              <a:rPr lang="en-US" altLang="zh-CN" sz="2000" dirty="0" smtClean="0"/>
              <a:t>Rise time= 0.9 ns</a:t>
            </a:r>
            <a:endParaRPr lang="en-US" altLang="zh-CN" sz="2000" dirty="0"/>
          </a:p>
          <a:p>
            <a:r>
              <a:rPr lang="en-US" sz="2000" dirty="0" smtClean="0"/>
              <a:t>Decay time = 2.1 ns</a:t>
            </a:r>
          </a:p>
          <a:p>
            <a:r>
              <a:rPr lang="en-US" sz="2000" dirty="0" smtClean="0"/>
              <a:t>Size: 175×13.5×5 mm</a:t>
            </a:r>
            <a:r>
              <a:rPr lang="en-US" sz="2000" baseline="30000" dirty="0" smtClean="0"/>
              <a:t>3</a:t>
            </a:r>
            <a:endParaRPr lang="en-GB" sz="2000" dirty="0"/>
          </a:p>
        </p:txBody>
      </p:sp>
      <p:pic>
        <p:nvPicPr>
          <p:cNvPr id="17" name="内容占位符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375" y="5099356"/>
            <a:ext cx="5991804" cy="1300305"/>
          </a:xfrm>
          <a:prstGeom prst="rect">
            <a:avLst/>
          </a:prstGeom>
        </p:spPr>
      </p:pic>
      <p:sp>
        <p:nvSpPr>
          <p:cNvPr id="18" name="TextBox 16"/>
          <p:cNvSpPr txBox="1"/>
          <p:nvPr/>
        </p:nvSpPr>
        <p:spPr>
          <a:xfrm>
            <a:off x="942360" y="4888964"/>
            <a:ext cx="2520280" cy="369332"/>
          </a:xfrm>
          <a:prstGeom prst="rect">
            <a:avLst/>
          </a:prstGeom>
          <a:noFill/>
        </p:spPr>
        <p:txBody>
          <a:bodyPr wrap="square" rtlCol="0">
            <a:spAutoFit/>
          </a:bodyPr>
          <a:lstStyle/>
          <a:p>
            <a:r>
              <a:rPr lang="en-US" altLang="zh-CN" b="1" dirty="0" smtClean="0"/>
              <a:t>Scintillator sheet</a:t>
            </a:r>
            <a:endParaRPr lang="en-GB" b="1" dirty="0"/>
          </a:p>
        </p:txBody>
      </p:sp>
      <p:sp>
        <p:nvSpPr>
          <p:cNvPr id="23" name="TextBox 17"/>
          <p:cNvSpPr txBox="1"/>
          <p:nvPr/>
        </p:nvSpPr>
        <p:spPr>
          <a:xfrm>
            <a:off x="913470" y="5613036"/>
            <a:ext cx="2520280" cy="369332"/>
          </a:xfrm>
          <a:prstGeom prst="rect">
            <a:avLst/>
          </a:prstGeom>
          <a:noFill/>
        </p:spPr>
        <p:txBody>
          <a:bodyPr wrap="square" rtlCol="0">
            <a:spAutoFit/>
          </a:bodyPr>
          <a:lstStyle/>
          <a:p>
            <a:r>
              <a:rPr lang="en-US" b="1" dirty="0" smtClean="0"/>
              <a:t>Light guide</a:t>
            </a:r>
            <a:endParaRPr lang="en-GB" b="1" dirty="0"/>
          </a:p>
        </p:txBody>
      </p:sp>
      <p:sp>
        <p:nvSpPr>
          <p:cNvPr id="3" name="矩形 2"/>
          <p:cNvSpPr/>
          <p:nvPr/>
        </p:nvSpPr>
        <p:spPr>
          <a:xfrm>
            <a:off x="7427609" y="6436696"/>
            <a:ext cx="2745945" cy="369332"/>
          </a:xfrm>
          <a:prstGeom prst="rect">
            <a:avLst/>
          </a:prstGeom>
        </p:spPr>
        <p:txBody>
          <a:bodyPr wrap="none">
            <a:spAutoFit/>
          </a:bodyPr>
          <a:lstStyle/>
          <a:p>
            <a:r>
              <a:rPr lang="en-US" altLang="zh-CN" dirty="0" smtClean="0"/>
              <a:t>Inside </a:t>
            </a:r>
            <a:r>
              <a:rPr lang="en-US" altLang="zh-CN" dirty="0"/>
              <a:t>structure of detector</a:t>
            </a:r>
            <a:endParaRPr lang="zh-CN" altLang="en-US" dirty="0"/>
          </a:p>
        </p:txBody>
      </p:sp>
      <p:sp>
        <p:nvSpPr>
          <p:cNvPr id="4" name="矩形 3"/>
          <p:cNvSpPr/>
          <p:nvPr/>
        </p:nvSpPr>
        <p:spPr>
          <a:xfrm>
            <a:off x="6035375" y="4760819"/>
            <a:ext cx="2685800" cy="369332"/>
          </a:xfrm>
          <a:prstGeom prst="rect">
            <a:avLst/>
          </a:prstGeom>
        </p:spPr>
        <p:txBody>
          <a:bodyPr wrap="none">
            <a:spAutoFit/>
          </a:bodyPr>
          <a:lstStyle/>
          <a:p>
            <a:r>
              <a:rPr lang="en-US" altLang="zh-CN" dirty="0" smtClean="0"/>
              <a:t>One </a:t>
            </a:r>
            <a:r>
              <a:rPr lang="en-US" altLang="zh-CN" dirty="0"/>
              <a:t>channel </a:t>
            </a:r>
            <a:r>
              <a:rPr lang="en-US" altLang="zh-CN" dirty="0" err="1"/>
              <a:t>μSR</a:t>
            </a:r>
            <a:r>
              <a:rPr lang="en-US" altLang="zh-CN" dirty="0"/>
              <a:t> detector </a:t>
            </a:r>
            <a:endParaRPr lang="zh-CN" altLang="en-US" dirty="0"/>
          </a:p>
        </p:txBody>
      </p:sp>
      <p:sp>
        <p:nvSpPr>
          <p:cNvPr id="5" name="文本框 4"/>
          <p:cNvSpPr txBox="1"/>
          <p:nvPr/>
        </p:nvSpPr>
        <p:spPr>
          <a:xfrm>
            <a:off x="8589496" y="2108643"/>
            <a:ext cx="3680476" cy="2031325"/>
          </a:xfrm>
          <a:prstGeom prst="rect">
            <a:avLst/>
          </a:prstGeom>
          <a:noFill/>
        </p:spPr>
        <p:txBody>
          <a:bodyPr wrap="square" rtlCol="0">
            <a:spAutoFit/>
          </a:bodyPr>
          <a:lstStyle/>
          <a:p>
            <a:r>
              <a:rPr lang="en-US" altLang="zh-CN" sz="2400" b="1" dirty="0" smtClean="0">
                <a:solidFill>
                  <a:schemeClr val="accent1">
                    <a:lumMod val="75000"/>
                  </a:schemeClr>
                </a:solidFill>
              </a:rPr>
              <a:t>What are the most important to </a:t>
            </a:r>
            <a:r>
              <a:rPr lang="en-US" altLang="zh-CN" sz="2400" b="1" dirty="0" err="1" smtClean="0">
                <a:solidFill>
                  <a:schemeClr val="accent1">
                    <a:lumMod val="75000"/>
                  </a:schemeClr>
                </a:solidFill>
              </a:rPr>
              <a:t>μSR</a:t>
            </a:r>
            <a:r>
              <a:rPr lang="en-US" altLang="zh-CN" sz="2400" b="1" dirty="0" smtClean="0">
                <a:solidFill>
                  <a:schemeClr val="accent1">
                    <a:lumMod val="75000"/>
                  </a:schemeClr>
                </a:solidFill>
              </a:rPr>
              <a:t> detector?</a:t>
            </a:r>
          </a:p>
          <a:p>
            <a:endParaRPr lang="en-US" altLang="zh-CN" dirty="0" smtClean="0"/>
          </a:p>
          <a:p>
            <a:pPr marL="342900" indent="-342900">
              <a:buAutoNum type="arabicPeriod"/>
            </a:pPr>
            <a:r>
              <a:rPr lang="en-US" altLang="zh-CN" sz="2000" dirty="0" smtClean="0"/>
              <a:t>Magnetic shield (20 Gauss)</a:t>
            </a:r>
          </a:p>
          <a:p>
            <a:pPr marL="342900" indent="-342900">
              <a:buAutoNum type="arabicPeriod"/>
            </a:pPr>
            <a:r>
              <a:rPr lang="en-US" altLang="zh-CN" sz="2000" dirty="0" smtClean="0"/>
              <a:t>Dead time (20 ns)</a:t>
            </a:r>
          </a:p>
          <a:p>
            <a:pPr marL="342900" indent="-342900">
              <a:buAutoNum type="arabicPeriod"/>
            </a:pPr>
            <a:r>
              <a:rPr lang="en-US" altLang="zh-CN" sz="2000" dirty="0" smtClean="0"/>
              <a:t>Signal to noise</a:t>
            </a:r>
          </a:p>
        </p:txBody>
      </p:sp>
      <p:pic>
        <p:nvPicPr>
          <p:cNvPr id="19" name="图片 1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11015019" y="3456942"/>
            <a:ext cx="340741" cy="340741"/>
          </a:xfrm>
          <a:prstGeom prst="rect">
            <a:avLst/>
          </a:prstGeom>
        </p:spPr>
      </p:pic>
      <p:pic>
        <p:nvPicPr>
          <p:cNvPr id="20" name="图片 1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11771300" y="3137638"/>
            <a:ext cx="340741" cy="340741"/>
          </a:xfrm>
          <a:prstGeom prst="rect">
            <a:avLst/>
          </a:prstGeom>
        </p:spPr>
      </p:pic>
      <p:pic>
        <p:nvPicPr>
          <p:cNvPr id="21" name="图片 2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24721" y1="26208" x2="24721" y2="26208"/>
                        <a14:backgroundMark x1="71933" y1="81599" x2="71933" y2="81599"/>
                        <a14:backgroundMark x1="19703" y1="81599" x2="19703" y2="81599"/>
                      </a14:backgroundRemoval>
                    </a14:imgEffect>
                  </a14:imgLayer>
                </a14:imgProps>
              </a:ext>
              <a:ext uri="{28A0092B-C50C-407E-A947-70E740481C1C}">
                <a14:useLocalDpi xmlns:a14="http://schemas.microsoft.com/office/drawing/2010/main" val="0"/>
              </a:ext>
            </a:extLst>
          </a:blip>
          <a:stretch>
            <a:fillRect/>
          </a:stretch>
        </p:blipFill>
        <p:spPr>
          <a:xfrm>
            <a:off x="10674278" y="3766265"/>
            <a:ext cx="340741" cy="340741"/>
          </a:xfrm>
          <a:prstGeom prst="rect">
            <a:avLst/>
          </a:prstGeom>
        </p:spPr>
      </p:pic>
    </p:spTree>
    <p:extLst>
      <p:ext uri="{BB962C8B-B14F-4D97-AF65-F5344CB8AC3E}">
        <p14:creationId xmlns:p14="http://schemas.microsoft.com/office/powerpoint/2010/main" val="654118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anim calcmode="lin" valueType="num">
                                      <p:cBhvr>
                                        <p:cTn id="45" dur="500" fill="hold"/>
                                        <p:tgtEl>
                                          <p:spTgt spid="4"/>
                                        </p:tgtEl>
                                        <p:attrNameLst>
                                          <p:attrName>ppt_x</p:attrName>
                                        </p:attrNameLst>
                                      </p:cBhvr>
                                      <p:tavLst>
                                        <p:tav tm="0">
                                          <p:val>
                                            <p:strVal val="#ppt_x"/>
                                          </p:val>
                                        </p:tav>
                                        <p:tav tm="100000">
                                          <p:val>
                                            <p:strVal val="#ppt_x"/>
                                          </p:val>
                                        </p:tav>
                                      </p:tavLst>
                                    </p:anim>
                                    <p:anim calcmode="lin" valueType="num">
                                      <p:cBhvr>
                                        <p:cTn id="46" dur="5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anim calcmode="lin" valueType="num">
                                      <p:cBhvr>
                                        <p:cTn id="55" dur="500" fill="hold"/>
                                        <p:tgtEl>
                                          <p:spTgt spid="3"/>
                                        </p:tgtEl>
                                        <p:attrNameLst>
                                          <p:attrName>ppt_x</p:attrName>
                                        </p:attrNameLst>
                                      </p:cBhvr>
                                      <p:tavLst>
                                        <p:tav tm="0">
                                          <p:val>
                                            <p:strVal val="#ppt_x"/>
                                          </p:val>
                                        </p:tav>
                                        <p:tav tm="100000">
                                          <p:val>
                                            <p:strVal val="#ppt_x"/>
                                          </p:val>
                                        </p:tav>
                                      </p:tavLst>
                                    </p:anim>
                                    <p:anim calcmode="lin" valueType="num">
                                      <p:cBhvr>
                                        <p:cTn id="5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1+#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50" fill="hold"/>
                                        <p:tgtEl>
                                          <p:spTgt spid="20"/>
                                        </p:tgtEl>
                                        <p:attrNameLst>
                                          <p:attrName>ppt_w</p:attrName>
                                        </p:attrNameLst>
                                      </p:cBhvr>
                                      <p:tavLst>
                                        <p:tav tm="0">
                                          <p:val>
                                            <p:fltVal val="0"/>
                                          </p:val>
                                        </p:tav>
                                        <p:tav tm="100000">
                                          <p:val>
                                            <p:strVal val="#ppt_w"/>
                                          </p:val>
                                        </p:tav>
                                      </p:tavLst>
                                    </p:anim>
                                    <p:anim calcmode="lin" valueType="num">
                                      <p:cBhvr>
                                        <p:cTn id="68" dur="250" fill="hold"/>
                                        <p:tgtEl>
                                          <p:spTgt spid="20"/>
                                        </p:tgtEl>
                                        <p:attrNameLst>
                                          <p:attrName>ppt_h</p:attrName>
                                        </p:attrNameLst>
                                      </p:cBhvr>
                                      <p:tavLst>
                                        <p:tav tm="0">
                                          <p:val>
                                            <p:fltVal val="0"/>
                                          </p:val>
                                        </p:tav>
                                        <p:tav tm="100000">
                                          <p:val>
                                            <p:strVal val="#ppt_h"/>
                                          </p:val>
                                        </p:tav>
                                      </p:tavLst>
                                    </p:anim>
                                    <p:animEffect transition="in" filter="fade">
                                      <p:cBhvr>
                                        <p:cTn id="69" dur="250"/>
                                        <p:tgtEl>
                                          <p:spTgt spid="20"/>
                                        </p:tgtEl>
                                      </p:cBhvr>
                                    </p:animEffect>
                                  </p:childTnLst>
                                </p:cTn>
                              </p:par>
                              <p:par>
                                <p:cTn id="70" presetID="53" presetClass="entr" presetSubtype="16"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250" fill="hold"/>
                                        <p:tgtEl>
                                          <p:spTgt spid="19"/>
                                        </p:tgtEl>
                                        <p:attrNameLst>
                                          <p:attrName>ppt_w</p:attrName>
                                        </p:attrNameLst>
                                      </p:cBhvr>
                                      <p:tavLst>
                                        <p:tav tm="0">
                                          <p:val>
                                            <p:fltVal val="0"/>
                                          </p:val>
                                        </p:tav>
                                        <p:tav tm="100000">
                                          <p:val>
                                            <p:strVal val="#ppt_w"/>
                                          </p:val>
                                        </p:tav>
                                      </p:tavLst>
                                    </p:anim>
                                    <p:anim calcmode="lin" valueType="num">
                                      <p:cBhvr>
                                        <p:cTn id="73" dur="250" fill="hold"/>
                                        <p:tgtEl>
                                          <p:spTgt spid="19"/>
                                        </p:tgtEl>
                                        <p:attrNameLst>
                                          <p:attrName>ppt_h</p:attrName>
                                        </p:attrNameLst>
                                      </p:cBhvr>
                                      <p:tavLst>
                                        <p:tav tm="0">
                                          <p:val>
                                            <p:fltVal val="0"/>
                                          </p:val>
                                        </p:tav>
                                        <p:tav tm="100000">
                                          <p:val>
                                            <p:strVal val="#ppt_h"/>
                                          </p:val>
                                        </p:tav>
                                      </p:tavLst>
                                    </p:anim>
                                    <p:animEffect transition="in" filter="fade">
                                      <p:cBhvr>
                                        <p:cTn id="74" dur="250"/>
                                        <p:tgtEl>
                                          <p:spTgt spid="19"/>
                                        </p:tgtEl>
                                      </p:cBhvr>
                                    </p:animEffect>
                                  </p:childTnLst>
                                </p:cTn>
                              </p:par>
                              <p:par>
                                <p:cTn id="75" presetID="53"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250" fill="hold"/>
                                        <p:tgtEl>
                                          <p:spTgt spid="21"/>
                                        </p:tgtEl>
                                        <p:attrNameLst>
                                          <p:attrName>ppt_w</p:attrName>
                                        </p:attrNameLst>
                                      </p:cBhvr>
                                      <p:tavLst>
                                        <p:tav tm="0">
                                          <p:val>
                                            <p:fltVal val="0"/>
                                          </p:val>
                                        </p:tav>
                                        <p:tav tm="100000">
                                          <p:val>
                                            <p:strVal val="#ppt_w"/>
                                          </p:val>
                                        </p:tav>
                                      </p:tavLst>
                                    </p:anim>
                                    <p:anim calcmode="lin" valueType="num">
                                      <p:cBhvr>
                                        <p:cTn id="78" dur="250" fill="hold"/>
                                        <p:tgtEl>
                                          <p:spTgt spid="21"/>
                                        </p:tgtEl>
                                        <p:attrNameLst>
                                          <p:attrName>ppt_h</p:attrName>
                                        </p:attrNameLst>
                                      </p:cBhvr>
                                      <p:tavLst>
                                        <p:tav tm="0">
                                          <p:val>
                                            <p:fltVal val="0"/>
                                          </p:val>
                                        </p:tav>
                                        <p:tav tm="100000">
                                          <p:val>
                                            <p:strVal val="#ppt_h"/>
                                          </p:val>
                                        </p:tav>
                                      </p:tavLst>
                                    </p:anim>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3"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Magnetic </a:t>
            </a:r>
            <a:r>
              <a:rPr lang="en-US" altLang="zh-CN" b="1" dirty="0" smtClean="0">
                <a:solidFill>
                  <a:schemeClr val="accent1">
                    <a:lumMod val="75000"/>
                  </a:schemeClr>
                </a:solidFill>
              </a:rPr>
              <a:t>shield test</a:t>
            </a:r>
            <a:endParaRPr lang="en-US" altLang="zh-CN" b="1" dirty="0">
              <a:solidFill>
                <a:schemeClr val="accent1">
                  <a:lumMod val="75000"/>
                </a:schemeClr>
              </a:solidFill>
            </a:endParaRPr>
          </a:p>
        </p:txBody>
      </p:sp>
      <p:sp>
        <p:nvSpPr>
          <p:cNvPr id="10" name="文本框 7"/>
          <p:cNvSpPr txBox="1">
            <a:spLocks noChangeArrowheads="1"/>
          </p:cNvSpPr>
          <p:nvPr/>
        </p:nvSpPr>
        <p:spPr bwMode="auto">
          <a:xfrm>
            <a:off x="1769253" y="3416885"/>
            <a:ext cx="2303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t>ZF / LF</a:t>
            </a:r>
            <a:endParaRPr lang="zh-CN" altLang="en-US" sz="2400" b="1" dirty="0"/>
          </a:p>
        </p:txBody>
      </p:sp>
      <p:sp>
        <p:nvSpPr>
          <p:cNvPr id="11" name="文本框 8"/>
          <p:cNvSpPr txBox="1">
            <a:spLocks noChangeArrowheads="1"/>
          </p:cNvSpPr>
          <p:nvPr/>
        </p:nvSpPr>
        <p:spPr bwMode="auto">
          <a:xfrm>
            <a:off x="7720944" y="3410561"/>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t>TF</a:t>
            </a:r>
            <a:endParaRPr lang="zh-CN" altLang="en-US" sz="2400" b="1" dirty="0"/>
          </a:p>
        </p:txBody>
      </p:sp>
      <p:pic>
        <p:nvPicPr>
          <p:cNvPr id="1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177" y="3850180"/>
            <a:ext cx="3100480" cy="236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3"/>
          <a:stretch>
            <a:fillRect/>
          </a:stretch>
        </p:blipFill>
        <p:spPr>
          <a:xfrm>
            <a:off x="8729283" y="3841715"/>
            <a:ext cx="2814239" cy="2384668"/>
          </a:xfrm>
          <a:prstGeom prst="rect">
            <a:avLst/>
          </a:prstGeom>
        </p:spPr>
      </p:pic>
      <p:pic>
        <p:nvPicPr>
          <p:cNvPr id="14" name="图片 13"/>
          <p:cNvPicPr>
            <a:picLocks noChangeAspect="1"/>
          </p:cNvPicPr>
          <p:nvPr/>
        </p:nvPicPr>
        <p:blipFill>
          <a:blip r:embed="rId4"/>
          <a:stretch>
            <a:fillRect/>
          </a:stretch>
        </p:blipFill>
        <p:spPr>
          <a:xfrm>
            <a:off x="271463" y="3853934"/>
            <a:ext cx="2414447" cy="2363985"/>
          </a:xfrm>
          <a:prstGeom prst="rect">
            <a:avLst/>
          </a:prstGeom>
          <a:ln>
            <a:solidFill>
              <a:schemeClr val="accent6">
                <a:lumMod val="75000"/>
              </a:schemeClr>
            </a:solidFill>
          </a:ln>
        </p:spPr>
      </p:pic>
      <p:pic>
        <p:nvPicPr>
          <p:cNvPr id="15" name="图片 14"/>
          <p:cNvPicPr>
            <a:picLocks noChangeAspect="1"/>
          </p:cNvPicPr>
          <p:nvPr/>
        </p:nvPicPr>
        <p:blipFill>
          <a:blip r:embed="rId5"/>
          <a:stretch>
            <a:fillRect/>
          </a:stretch>
        </p:blipFill>
        <p:spPr>
          <a:xfrm>
            <a:off x="6114328" y="3850180"/>
            <a:ext cx="2379881" cy="2367739"/>
          </a:xfrm>
          <a:prstGeom prst="rect">
            <a:avLst/>
          </a:prstGeom>
          <a:ln>
            <a:solidFill>
              <a:schemeClr val="accent6">
                <a:lumMod val="75000"/>
              </a:schemeClr>
            </a:solidFill>
          </a:ln>
        </p:spPr>
      </p:pic>
      <p:pic>
        <p:nvPicPr>
          <p:cNvPr id="16"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00497" y="1063578"/>
            <a:ext cx="4463635" cy="256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600562" y="6372906"/>
            <a:ext cx="10603576" cy="369332"/>
          </a:xfrm>
          <a:prstGeom prst="rect">
            <a:avLst/>
          </a:prstGeom>
          <a:noFill/>
        </p:spPr>
        <p:txBody>
          <a:bodyPr wrap="square" rtlCol="0">
            <a:spAutoFit/>
          </a:bodyPr>
          <a:lstStyle/>
          <a:p>
            <a:pPr algn="just"/>
            <a:r>
              <a:rPr lang="en-US" altLang="zh-CN" dirty="0" smtClean="0"/>
              <a:t>According to the simulation results, the stray magnetic field is about </a:t>
            </a:r>
            <a:r>
              <a:rPr lang="en-US" altLang="zh-CN" dirty="0" smtClean="0">
                <a:solidFill>
                  <a:srgbClr val="FF0000"/>
                </a:solidFill>
              </a:rPr>
              <a:t>10 Gauss </a:t>
            </a:r>
            <a:r>
              <a:rPr lang="en-US" altLang="zh-CN" dirty="0" smtClean="0"/>
              <a:t>at the PMT position. </a:t>
            </a:r>
            <a:endParaRPr lang="zh-CN" altLang="en-US" dirty="0"/>
          </a:p>
        </p:txBody>
      </p:sp>
      <p:sp>
        <p:nvSpPr>
          <p:cNvPr id="5" name="矩形 4"/>
          <p:cNvSpPr/>
          <p:nvPr/>
        </p:nvSpPr>
        <p:spPr>
          <a:xfrm>
            <a:off x="84121" y="2228235"/>
            <a:ext cx="3786806" cy="338554"/>
          </a:xfrm>
          <a:prstGeom prst="rect">
            <a:avLst/>
          </a:prstGeom>
        </p:spPr>
        <p:txBody>
          <a:bodyPr wrap="none">
            <a:spAutoFit/>
          </a:bodyPr>
          <a:lstStyle/>
          <a:p>
            <a:r>
              <a:rPr lang="en-US" altLang="zh-CN" sz="1600" dirty="0" smtClean="0"/>
              <a:t>Maximum </a:t>
            </a:r>
            <a:r>
              <a:rPr lang="en-US" altLang="zh-CN" sz="1600" dirty="0"/>
              <a:t>magnetic flux density: 300 Gauss</a:t>
            </a:r>
            <a:endParaRPr lang="zh-CN" altLang="en-US" sz="1600" dirty="0"/>
          </a:p>
        </p:txBody>
      </p:sp>
    </p:spTree>
    <p:extLst>
      <p:ext uri="{BB962C8B-B14F-4D97-AF65-F5344CB8AC3E}">
        <p14:creationId xmlns:p14="http://schemas.microsoft.com/office/powerpoint/2010/main" val="379631004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Magnetic </a:t>
            </a:r>
            <a:r>
              <a:rPr lang="en-US" altLang="zh-CN" b="1" dirty="0" smtClean="0">
                <a:solidFill>
                  <a:schemeClr val="accent1">
                    <a:lumMod val="75000"/>
                  </a:schemeClr>
                </a:solidFill>
              </a:rPr>
              <a:t>shield test</a:t>
            </a:r>
            <a:endParaRPr lang="en-US" altLang="zh-CN" b="1" dirty="0">
              <a:solidFill>
                <a:schemeClr val="accent1">
                  <a:lumMod val="75000"/>
                </a:schemeClr>
              </a:solidFill>
            </a:endParaRPr>
          </a:p>
        </p:txBody>
      </p:sp>
      <p:sp>
        <p:nvSpPr>
          <p:cNvPr id="18" name="TextBox 5"/>
          <p:cNvSpPr txBox="1"/>
          <p:nvPr/>
        </p:nvSpPr>
        <p:spPr>
          <a:xfrm>
            <a:off x="562589" y="5380672"/>
            <a:ext cx="10549461" cy="1477328"/>
          </a:xfrm>
          <a:prstGeom prst="rect">
            <a:avLst/>
          </a:prstGeom>
          <a:noFill/>
        </p:spPr>
        <p:txBody>
          <a:bodyPr wrap="square" rtlCol="0">
            <a:spAutoFit/>
          </a:bodyPr>
          <a:lstStyle/>
          <a:p>
            <a:r>
              <a:rPr lang="en-US" altLang="zh-CN" dirty="0"/>
              <a:t>The magnetic field test results show that when the magnetic field in the X/Y direction is </a:t>
            </a:r>
            <a:r>
              <a:rPr lang="en-US" altLang="zh-CN" dirty="0" smtClean="0"/>
              <a:t>about </a:t>
            </a:r>
            <a:r>
              <a:rPr lang="en-US" altLang="zh-CN" dirty="0" smtClean="0">
                <a:solidFill>
                  <a:srgbClr val="FF0000"/>
                </a:solidFill>
              </a:rPr>
              <a:t>10 Gauss</a:t>
            </a:r>
            <a:r>
              <a:rPr lang="en-US" altLang="zh-CN" dirty="0" smtClean="0"/>
              <a:t>, </a:t>
            </a:r>
            <a:r>
              <a:rPr lang="en-US" altLang="zh-CN" dirty="0"/>
              <a:t>the anode output is only about </a:t>
            </a:r>
            <a:r>
              <a:rPr lang="en-US" altLang="zh-CN" dirty="0" smtClean="0">
                <a:solidFill>
                  <a:srgbClr val="FF0000"/>
                </a:solidFill>
              </a:rPr>
              <a:t>0-20% </a:t>
            </a:r>
            <a:r>
              <a:rPr lang="en-US" altLang="zh-CN" dirty="0" smtClean="0"/>
              <a:t>left. </a:t>
            </a:r>
            <a:r>
              <a:rPr lang="en-US" altLang="zh-CN" dirty="0" smtClean="0">
                <a:solidFill>
                  <a:srgbClr val="FF0000"/>
                </a:solidFill>
              </a:rPr>
              <a:t>Magnetic shield is necessary!</a:t>
            </a:r>
            <a:endParaRPr lang="en-US" altLang="zh-CN" dirty="0">
              <a:solidFill>
                <a:srgbClr val="FF0000"/>
              </a:solidFill>
            </a:endParaRPr>
          </a:p>
          <a:p>
            <a:r>
              <a:rPr lang="en-US" altLang="zh-CN" dirty="0" smtClean="0"/>
              <a:t>Because </a:t>
            </a:r>
            <a:r>
              <a:rPr lang="en-US" altLang="zh-CN" dirty="0"/>
              <a:t>the </a:t>
            </a:r>
            <a:r>
              <a:rPr lang="en-US" altLang="zh-CN" dirty="0" smtClean="0"/>
              <a:t>R6427 is very </a:t>
            </a:r>
            <a:r>
              <a:rPr lang="en-US" altLang="zh-CN" dirty="0"/>
              <a:t>sensitive to the magnetic field, we have designed a magnetic shielding </a:t>
            </a:r>
            <a:r>
              <a:rPr lang="en-US" altLang="zh-CN" dirty="0" smtClean="0"/>
              <a:t>case (four layers </a:t>
            </a:r>
            <a:r>
              <a:rPr lang="en-US" altLang="zh-CN" dirty="0"/>
              <a:t>of </a:t>
            </a:r>
            <a:r>
              <a:rPr lang="en-US" altLang="zh-CN" dirty="0" smtClean="0"/>
              <a:t>0.1 mm </a:t>
            </a:r>
            <a:r>
              <a:rPr lang="en-US" altLang="zh-CN" dirty="0"/>
              <a:t>thick </a:t>
            </a:r>
            <a:r>
              <a:rPr lang="en-US" altLang="zh-CN" dirty="0" err="1"/>
              <a:t>permalloy</a:t>
            </a:r>
            <a:r>
              <a:rPr lang="en-US" altLang="zh-CN" dirty="0" smtClean="0"/>
              <a:t>).</a:t>
            </a:r>
          </a:p>
          <a:p>
            <a:endParaRPr lang="zh-CN" altLang="en-US" dirty="0"/>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48952" y="1434812"/>
            <a:ext cx="5261146" cy="394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
          <p:cNvSpPr txBox="1"/>
          <p:nvPr/>
        </p:nvSpPr>
        <p:spPr>
          <a:xfrm>
            <a:off x="6841025" y="1778798"/>
            <a:ext cx="1152128" cy="369332"/>
          </a:xfrm>
          <a:prstGeom prst="rect">
            <a:avLst/>
          </a:prstGeom>
          <a:solidFill>
            <a:schemeClr val="bg1"/>
          </a:solidFill>
        </p:spPr>
        <p:txBody>
          <a:bodyPr wrap="square" rtlCol="0">
            <a:spAutoFit/>
          </a:bodyPr>
          <a:lstStyle/>
          <a:p>
            <a:r>
              <a:rPr lang="en-US" altLang="zh-CN" b="1" dirty="0" err="1" smtClean="0"/>
              <a:t>Permalloy</a:t>
            </a:r>
            <a:endParaRPr lang="zh-CN" altLang="en-US" b="1" dirty="0"/>
          </a:p>
        </p:txBody>
      </p:sp>
      <p:sp>
        <p:nvSpPr>
          <p:cNvPr id="21" name="TextBox 9"/>
          <p:cNvSpPr txBox="1"/>
          <p:nvPr/>
        </p:nvSpPr>
        <p:spPr>
          <a:xfrm>
            <a:off x="9688475" y="1778798"/>
            <a:ext cx="1152128" cy="369332"/>
          </a:xfrm>
          <a:prstGeom prst="rect">
            <a:avLst/>
          </a:prstGeom>
          <a:solidFill>
            <a:schemeClr val="bg1"/>
          </a:solidFill>
        </p:spPr>
        <p:txBody>
          <a:bodyPr wrap="square" rtlCol="0">
            <a:spAutoFit/>
          </a:bodyPr>
          <a:lstStyle/>
          <a:p>
            <a:r>
              <a:rPr lang="en-US" altLang="zh-CN" b="1" dirty="0" smtClean="0"/>
              <a:t>Insulation</a:t>
            </a:r>
            <a:endParaRPr lang="zh-CN" altLang="en-US" b="1" dirty="0"/>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16" y="1434812"/>
            <a:ext cx="5466459" cy="3945860"/>
          </a:xfrm>
          <a:prstGeom prst="rect">
            <a:avLst/>
          </a:prstGeom>
        </p:spPr>
      </p:pic>
    </p:spTree>
    <p:extLst>
      <p:ext uri="{BB962C8B-B14F-4D97-AF65-F5344CB8AC3E}">
        <p14:creationId xmlns:p14="http://schemas.microsoft.com/office/powerpoint/2010/main" val="411086317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Magnetic </a:t>
            </a:r>
            <a:r>
              <a:rPr lang="en-US" altLang="zh-CN" b="1" dirty="0" smtClean="0">
                <a:solidFill>
                  <a:schemeClr val="accent1">
                    <a:lumMod val="75000"/>
                  </a:schemeClr>
                </a:solidFill>
              </a:rPr>
              <a:t>shield test</a:t>
            </a:r>
            <a:endParaRPr lang="en-US" altLang="zh-CN" b="1" dirty="0">
              <a:solidFill>
                <a:schemeClr val="accent1">
                  <a:lumMod val="75000"/>
                </a:schemeClr>
              </a:solidFill>
            </a:endParaRPr>
          </a:p>
        </p:txBody>
      </p:sp>
      <p:sp>
        <p:nvSpPr>
          <p:cNvPr id="13" name="矩形 12"/>
          <p:cNvSpPr/>
          <p:nvPr/>
        </p:nvSpPr>
        <p:spPr>
          <a:xfrm>
            <a:off x="502280" y="5492443"/>
            <a:ext cx="4785686" cy="1200329"/>
          </a:xfrm>
          <a:prstGeom prst="rect">
            <a:avLst/>
          </a:prstGeom>
        </p:spPr>
        <p:txBody>
          <a:bodyPr wrap="square">
            <a:spAutoFit/>
          </a:bodyPr>
          <a:lstStyle/>
          <a:p>
            <a:pPr algn="just"/>
            <a:r>
              <a:rPr lang="en-US" altLang="zh-CN" dirty="0"/>
              <a:t>We researched the magnetic shielding effect of </a:t>
            </a:r>
            <a:r>
              <a:rPr lang="en-US" altLang="zh-CN" dirty="0" smtClean="0"/>
              <a:t>the </a:t>
            </a:r>
            <a:r>
              <a:rPr lang="en-US" altLang="zh-CN" dirty="0"/>
              <a:t>magnetic field parallel to PMT </a:t>
            </a:r>
            <a:r>
              <a:rPr lang="en-US" altLang="zh-CN" dirty="0" smtClean="0"/>
              <a:t>and </a:t>
            </a:r>
            <a:r>
              <a:rPr lang="en-US" altLang="zh-CN" dirty="0"/>
              <a:t>perpendicular to PMT </a:t>
            </a:r>
            <a:r>
              <a:rPr lang="en-US" altLang="zh-CN" dirty="0" smtClean="0"/>
              <a:t>by </a:t>
            </a:r>
            <a:r>
              <a:rPr lang="en-US" altLang="zh-CN" dirty="0"/>
              <a:t>the </a:t>
            </a:r>
            <a:r>
              <a:rPr lang="en-US" altLang="zh-CN" baseline="30000" dirty="0"/>
              <a:t>22</a:t>
            </a:r>
            <a:r>
              <a:rPr lang="en-US" altLang="zh-CN" dirty="0"/>
              <a:t>Na energy </a:t>
            </a:r>
            <a:r>
              <a:rPr lang="en-US" altLang="zh-CN" dirty="0" smtClean="0"/>
              <a:t>spectra.</a:t>
            </a:r>
          </a:p>
        </p:txBody>
      </p:sp>
      <p:sp>
        <p:nvSpPr>
          <p:cNvPr id="16" name="TextBox 9"/>
          <p:cNvSpPr txBox="1"/>
          <p:nvPr/>
        </p:nvSpPr>
        <p:spPr>
          <a:xfrm>
            <a:off x="790575" y="4841211"/>
            <a:ext cx="4571999" cy="369332"/>
          </a:xfrm>
          <a:prstGeom prst="rect">
            <a:avLst/>
          </a:prstGeom>
          <a:noFill/>
        </p:spPr>
        <p:txBody>
          <a:bodyPr wrap="square" rtlCol="0">
            <a:spAutoFit/>
          </a:bodyPr>
          <a:lstStyle/>
          <a:p>
            <a:r>
              <a:rPr lang="en-US" altLang="zh-CN" dirty="0" smtClean="0"/>
              <a:t>The test system of </a:t>
            </a:r>
            <a:r>
              <a:rPr lang="en-US" altLang="zh-CN" dirty="0"/>
              <a:t>magnetic shielding effect </a:t>
            </a:r>
            <a:endParaRPr lang="zh-CN" altLang="en-US" dirty="0"/>
          </a:p>
        </p:txBody>
      </p:sp>
      <p:sp>
        <p:nvSpPr>
          <p:cNvPr id="17" name="TextBox 10"/>
          <p:cNvSpPr txBox="1"/>
          <p:nvPr/>
        </p:nvSpPr>
        <p:spPr>
          <a:xfrm>
            <a:off x="6923314" y="6516506"/>
            <a:ext cx="4557486" cy="369332"/>
          </a:xfrm>
          <a:prstGeom prst="rect">
            <a:avLst/>
          </a:prstGeom>
          <a:noFill/>
        </p:spPr>
        <p:txBody>
          <a:bodyPr wrap="square" rtlCol="0">
            <a:spAutoFit/>
          </a:bodyPr>
          <a:lstStyle/>
          <a:p>
            <a:r>
              <a:rPr lang="en-US" altLang="zh-CN" dirty="0" smtClean="0"/>
              <a:t>The </a:t>
            </a:r>
            <a:r>
              <a:rPr lang="en-US" altLang="zh-CN" dirty="0"/>
              <a:t>magnetic </a:t>
            </a:r>
            <a:r>
              <a:rPr lang="en-US" altLang="zh-CN" dirty="0" smtClean="0"/>
              <a:t>field perpendicular </a:t>
            </a:r>
            <a:r>
              <a:rPr lang="en-US" altLang="zh-CN" dirty="0"/>
              <a:t>to </a:t>
            </a:r>
            <a:r>
              <a:rPr lang="en-US" altLang="zh-CN" dirty="0" smtClean="0"/>
              <a:t>PMT (TF) </a:t>
            </a:r>
            <a:endParaRPr lang="zh-CN" altLang="en-US" dirty="0"/>
          </a:p>
        </p:txBody>
      </p:sp>
      <p:sp>
        <p:nvSpPr>
          <p:cNvPr id="23" name="TextBox 11"/>
          <p:cNvSpPr txBox="1"/>
          <p:nvPr/>
        </p:nvSpPr>
        <p:spPr>
          <a:xfrm>
            <a:off x="6986610" y="3691993"/>
            <a:ext cx="3885187" cy="369332"/>
          </a:xfrm>
          <a:prstGeom prst="rect">
            <a:avLst/>
          </a:prstGeom>
          <a:noFill/>
        </p:spPr>
        <p:txBody>
          <a:bodyPr wrap="square" rtlCol="0">
            <a:spAutoFit/>
          </a:bodyPr>
          <a:lstStyle/>
          <a:p>
            <a:r>
              <a:rPr lang="en-US" altLang="zh-CN" dirty="0" smtClean="0"/>
              <a:t>The </a:t>
            </a:r>
            <a:r>
              <a:rPr lang="en-US" altLang="zh-CN" dirty="0"/>
              <a:t>magnetic field </a:t>
            </a:r>
            <a:r>
              <a:rPr lang="en-US" altLang="zh-CN" dirty="0" smtClean="0"/>
              <a:t>parallel </a:t>
            </a:r>
            <a:r>
              <a:rPr lang="en-US" altLang="zh-CN" dirty="0"/>
              <a:t>to PMT </a:t>
            </a:r>
            <a:r>
              <a:rPr lang="en-US" altLang="zh-CN" dirty="0" smtClean="0"/>
              <a:t>(LF) </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56" y="1227976"/>
            <a:ext cx="6505575" cy="352425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30633" y="815953"/>
            <a:ext cx="2420407" cy="336984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477143" y="3613964"/>
            <a:ext cx="2527387" cy="3369849"/>
          </a:xfrm>
          <a:prstGeom prst="rect">
            <a:avLst/>
          </a:prstGeom>
        </p:spPr>
      </p:pic>
    </p:spTree>
    <p:extLst>
      <p:ext uri="{BB962C8B-B14F-4D97-AF65-F5344CB8AC3E}">
        <p14:creationId xmlns:p14="http://schemas.microsoft.com/office/powerpoint/2010/main" val="326866722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75" y="128588"/>
            <a:ext cx="796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rPr>
              <a:t>01 μSR detector construction and pre-tests</a:t>
            </a:r>
          </a:p>
        </p:txBody>
      </p:sp>
      <p:grpSp>
        <p:nvGrpSpPr>
          <p:cNvPr id="31747" name="Group 3"/>
          <p:cNvGrpSpPr>
            <a:grpSpLocks/>
          </p:cNvGrpSpPr>
          <p:nvPr/>
        </p:nvGrpSpPr>
        <p:grpSpPr bwMode="auto">
          <a:xfrm>
            <a:off x="271463" y="223838"/>
            <a:ext cx="474662"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
        <p:nvSpPr>
          <p:cNvPr id="2" name="文本框 1"/>
          <p:cNvSpPr txBox="1"/>
          <p:nvPr/>
        </p:nvSpPr>
        <p:spPr>
          <a:xfrm>
            <a:off x="271463" y="858644"/>
            <a:ext cx="2307145" cy="369332"/>
          </a:xfrm>
          <a:prstGeom prst="rect">
            <a:avLst/>
          </a:prstGeom>
          <a:noFill/>
        </p:spPr>
        <p:txBody>
          <a:bodyPr wrap="square" rtlCol="0">
            <a:spAutoFit/>
          </a:bodyPr>
          <a:lstStyle/>
          <a:p>
            <a:r>
              <a:rPr lang="en-US" altLang="zh-CN" b="1" dirty="0">
                <a:solidFill>
                  <a:schemeClr val="accent1">
                    <a:lumMod val="75000"/>
                  </a:schemeClr>
                </a:solidFill>
              </a:rPr>
              <a:t>Magnetic </a:t>
            </a:r>
            <a:r>
              <a:rPr lang="en-US" altLang="zh-CN" b="1" dirty="0" smtClean="0">
                <a:solidFill>
                  <a:schemeClr val="accent1">
                    <a:lumMod val="75000"/>
                  </a:schemeClr>
                </a:solidFill>
              </a:rPr>
              <a:t>shield test</a:t>
            </a:r>
            <a:endParaRPr lang="en-US" altLang="zh-CN" b="1" dirty="0">
              <a:solidFill>
                <a:schemeClr val="accent1">
                  <a:lumMod val="75000"/>
                </a:schemeClr>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3" y="1227976"/>
            <a:ext cx="5653849" cy="484971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40" y="1249663"/>
            <a:ext cx="5561794" cy="4828032"/>
          </a:xfrm>
          <a:prstGeom prst="rect">
            <a:avLst/>
          </a:prstGeom>
        </p:spPr>
      </p:pic>
      <p:sp>
        <p:nvSpPr>
          <p:cNvPr id="14" name="文本框 13"/>
          <p:cNvSpPr txBox="1"/>
          <p:nvPr/>
        </p:nvSpPr>
        <p:spPr>
          <a:xfrm>
            <a:off x="2258568" y="6334157"/>
            <a:ext cx="7973568" cy="369332"/>
          </a:xfrm>
          <a:prstGeom prst="rect">
            <a:avLst/>
          </a:prstGeom>
          <a:noFill/>
        </p:spPr>
        <p:txBody>
          <a:bodyPr wrap="square" rtlCol="0">
            <a:spAutoFit/>
          </a:bodyPr>
          <a:lstStyle/>
          <a:p>
            <a:r>
              <a:rPr lang="en-US" altLang="zh-CN" dirty="0" smtClean="0"/>
              <a:t>Magnetic field test of R6427 with different fields by </a:t>
            </a:r>
            <a:r>
              <a:rPr lang="en-US" altLang="zh-CN" baseline="30000" dirty="0" smtClean="0"/>
              <a:t>22</a:t>
            </a:r>
            <a:r>
              <a:rPr lang="en-US" altLang="zh-CN" dirty="0" smtClean="0"/>
              <a:t>Na energy spectra</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551" y="1222661"/>
            <a:ext cx="6005522" cy="5111496"/>
          </a:xfrm>
          <a:prstGeom prst="rect">
            <a:avLst/>
          </a:prstGeom>
        </p:spPr>
      </p:pic>
    </p:spTree>
    <p:extLst>
      <p:ext uri="{BB962C8B-B14F-4D97-AF65-F5344CB8AC3E}">
        <p14:creationId xmlns:p14="http://schemas.microsoft.com/office/powerpoint/2010/main" val="3650695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自定义设计方案">
  <a:themeElements>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自定义设计方案">
  <a:themeElements>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自定义设计方案">
  <a:themeElements>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自定义设计方案">
  <a:themeElements>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自定义设计方案">
  <a:themeElements>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自定义设计方案">
  <a:themeElements>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自定义设计方案">
  <a:themeElements>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自定义设计方案">
  <a:themeElements>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2049</TotalTime>
  <Pages>0</Pages>
  <Words>1855</Words>
  <Characters>0</Characters>
  <Application>Microsoft Office PowerPoint</Application>
  <DocSecurity>0</DocSecurity>
  <PresentationFormat>宽屏</PresentationFormat>
  <Lines>0</Lines>
  <Paragraphs>268</Paragraphs>
  <Slides>39</Slides>
  <Notes>3</Notes>
  <HiddenSlides>0</HiddenSlides>
  <MMClips>0</MMClips>
  <ScaleCrop>false</ScaleCrop>
  <HeadingPairs>
    <vt:vector size="6" baseType="variant">
      <vt:variant>
        <vt:lpstr>已用的字体</vt:lpstr>
      </vt:variant>
      <vt:variant>
        <vt:i4>13</vt:i4>
      </vt:variant>
      <vt:variant>
        <vt:lpstr>主题</vt:lpstr>
      </vt:variant>
      <vt:variant>
        <vt:i4>23</vt:i4>
      </vt:variant>
      <vt:variant>
        <vt:lpstr>幻灯片标题</vt:lpstr>
      </vt:variant>
      <vt:variant>
        <vt:i4>39</vt:i4>
      </vt:variant>
    </vt:vector>
  </HeadingPairs>
  <TitlesOfParts>
    <vt:vector size="75" baseType="lpstr">
      <vt:lpstr>Gungsuh</vt:lpstr>
      <vt:lpstr>Open Sans</vt:lpstr>
      <vt:lpstr>宋体</vt:lpstr>
      <vt:lpstr>微软雅黑</vt:lpstr>
      <vt:lpstr>Arial</vt:lpstr>
      <vt:lpstr>Calibri</vt:lpstr>
      <vt:lpstr>Calibri Light</vt:lpstr>
      <vt:lpstr>Cambria Math</vt:lpstr>
      <vt:lpstr>Impact</vt:lpstr>
      <vt:lpstr>Segoe UI</vt:lpstr>
      <vt:lpstr>Symbol</vt:lpstr>
      <vt:lpstr>Times New Roman</vt:lpstr>
      <vt:lpstr>Wingdings</vt:lpstr>
      <vt:lpstr>Office 主题</vt:lpstr>
      <vt:lpstr>1_自定义设计方案</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2_Office 主题​​</vt:lpstr>
      <vt:lpstr>2_自定义设计方案</vt:lpstr>
      <vt:lpstr>3_自定义设计方案</vt:lpstr>
      <vt:lpstr>4_自定义设计方案</vt:lpstr>
      <vt:lpstr>5_自定义设计方案</vt:lpstr>
      <vt:lpstr>6_自定义设计方案</vt:lpstr>
      <vt:lpstr>7_自定义设计方案</vt:lpstr>
      <vt:lpstr>9_自定义设计方案</vt:lpstr>
      <vt:lpstr>10_自定义设计方案</vt:lpstr>
      <vt:lpstr>11_自定义设计方案</vt:lpstr>
      <vt:lpstr>12_自定义设计方案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Dead time </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261</cp:revision>
  <cp:lastPrinted>2018-11-19T02:49:40Z</cp:lastPrinted>
  <dcterms:created xsi:type="dcterms:W3CDTF">2014-06-29T11:45:14Z</dcterms:created>
  <dcterms:modified xsi:type="dcterms:W3CDTF">2018-11-20T16:31:10Z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2052-9.1.0.4555</vt:lpwstr>
  </property>
</Properties>
</file>