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1" r:id="rId6"/>
    <p:sldId id="280" r:id="rId7"/>
    <p:sldId id="274" r:id="rId8"/>
    <p:sldId id="277" r:id="rId9"/>
    <p:sldId id="275" r:id="rId10"/>
    <p:sldId id="263" r:id="rId11"/>
    <p:sldId id="265" r:id="rId12"/>
    <p:sldId id="266" r:id="rId13"/>
    <p:sldId id="272" r:id="rId14"/>
    <p:sldId id="270" r:id="rId15"/>
    <p:sldId id="273" r:id="rId16"/>
    <p:sldId id="269" r:id="rId17"/>
    <p:sldId id="278" r:id="rId18"/>
    <p:sldId id="27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FB"/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712" autoAdjust="0"/>
  </p:normalViewPr>
  <p:slideViewPr>
    <p:cSldViewPr snapToGrid="0">
      <p:cViewPr varScale="1">
        <p:scale>
          <a:sx n="81" d="100"/>
          <a:sy n="81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EF06E-2231-4595-B874-704B3236F41F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BBD7E-323A-43E0-87E4-F72BDB9D5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2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Negative</a:t>
            </a:r>
            <a:r>
              <a:rPr lang="en-US" altLang="zh-CN" baseline="0" dirty="0" smtClean="0"/>
              <a:t> hydrogen 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BBD7E-323A-43E0-87E4-F72BDB9D58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7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78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8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11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1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77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8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0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7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rgbClr val="EFF5FB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96EC-C6BA-4B58-9395-97276E84E9C4}" type="datetimeFigureOut">
              <a:rPr lang="zh-CN" altLang="en-US" smtClean="0"/>
              <a:t>2018-11-21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FBB0-48B6-4544-A719-A948218CF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76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General layout and conventional facilities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Speaker: </a:t>
            </a:r>
            <a:r>
              <a:rPr lang="en-US" altLang="zh-CN" dirty="0" err="1" smtClean="0"/>
              <a:t>Hantao</a:t>
            </a:r>
            <a:r>
              <a:rPr lang="en-US" altLang="zh-CN" dirty="0" smtClean="0"/>
              <a:t> Jing </a:t>
            </a:r>
          </a:p>
          <a:p>
            <a:r>
              <a:rPr lang="en-US" altLang="zh-CN" dirty="0" err="1" smtClean="0"/>
              <a:t>Donghui</a:t>
            </a:r>
            <a:r>
              <a:rPr lang="en-US" altLang="zh-CN" dirty="0" smtClean="0"/>
              <a:t> Zhu, </a:t>
            </a:r>
            <a:r>
              <a:rPr lang="en-US" altLang="zh-CN" dirty="0" err="1" smtClean="0"/>
              <a:t>Changjun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Ning</a:t>
            </a:r>
            <a:r>
              <a:rPr lang="en-US" altLang="zh-CN" dirty="0"/>
              <a:t>, </a:t>
            </a:r>
            <a:r>
              <a:rPr lang="en-US" altLang="zh-CN" dirty="0" err="1" smtClean="0"/>
              <a:t>Yongji</a:t>
            </a:r>
            <a:r>
              <a:rPr lang="en-US" altLang="zh-CN" dirty="0" smtClean="0"/>
              <a:t> Yu</a:t>
            </a:r>
            <a:r>
              <a:rPr lang="en-US" altLang="zh-CN" dirty="0"/>
              <a:t>, </a:t>
            </a:r>
            <a:r>
              <a:rPr lang="en-US" altLang="zh-CN" dirty="0" smtClean="0"/>
              <a:t>Gang Zhang</a:t>
            </a:r>
            <a:r>
              <a:rPr lang="en-US" altLang="zh-CN" dirty="0"/>
              <a:t>, </a:t>
            </a:r>
            <a:r>
              <a:rPr lang="en-US" altLang="zh-CN" dirty="0" smtClean="0"/>
              <a:t>Kun He</a:t>
            </a:r>
            <a:r>
              <a:rPr lang="en-US" altLang="zh-CN" dirty="0"/>
              <a:t>, </a:t>
            </a:r>
            <a:r>
              <a:rPr lang="en-US" altLang="zh-CN" dirty="0" err="1" smtClean="0"/>
              <a:t>Chongchao</a:t>
            </a:r>
            <a:r>
              <a:rPr lang="en-US" altLang="zh-CN" dirty="0" smtClean="0"/>
              <a:t> He</a:t>
            </a:r>
            <a:endParaRPr lang="en-US" altLang="zh-CN" dirty="0"/>
          </a:p>
          <a:p>
            <a:r>
              <a:rPr lang="en-US" altLang="zh-CN" dirty="0" smtClean="0"/>
              <a:t>2018-11-21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59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782" y="271989"/>
            <a:ext cx="7886700" cy="1325563"/>
          </a:xfrm>
        </p:spPr>
        <p:txBody>
          <a:bodyPr/>
          <a:lstStyle/>
          <a:p>
            <a:r>
              <a:rPr lang="en-US" altLang="zh-CN" b="1" dirty="0" smtClean="0"/>
              <a:t>Electricity and grounding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853" y="131526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Common electricity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450 kW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Lights, cranes</a:t>
            </a:r>
            <a:r>
              <a:rPr lang="en-US" altLang="zh-CN" dirty="0"/>
              <a:t>, </a:t>
            </a:r>
            <a:r>
              <a:rPr lang="en-US" altLang="zh-CN" dirty="0" smtClean="0"/>
              <a:t>local air condition and exhaust equipment, water pump, et al.</a:t>
            </a:r>
          </a:p>
          <a:p>
            <a:r>
              <a:rPr lang="en-US" altLang="zh-CN" dirty="0"/>
              <a:t>D</a:t>
            </a:r>
            <a:r>
              <a:rPr lang="en-US" altLang="zh-CN" dirty="0" smtClean="0"/>
              <a:t>ynamic electricity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1500 kW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265113" indent="0">
              <a:buNone/>
            </a:pPr>
            <a:r>
              <a:rPr lang="en-US" altLang="zh-CN" dirty="0" smtClean="0"/>
              <a:t>For </a:t>
            </a:r>
            <a:r>
              <a:rPr lang="en-US" altLang="zh-CN" dirty="0" err="1" smtClean="0"/>
              <a:t>beamline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equipments</a:t>
            </a:r>
            <a:r>
              <a:rPr lang="en-US" altLang="zh-CN" dirty="0" smtClean="0"/>
              <a:t>, such as vacuum pumps, magnets et al. </a:t>
            </a:r>
          </a:p>
          <a:p>
            <a:r>
              <a:rPr lang="en-US" altLang="zh-CN" dirty="0"/>
              <a:t>Clean electricity </a:t>
            </a:r>
            <a:r>
              <a:rPr lang="en-US" altLang="zh-CN" dirty="0" smtClean="0"/>
              <a:t>(Low </a:t>
            </a:r>
            <a:r>
              <a:rPr lang="en-US" altLang="zh-CN" dirty="0"/>
              <a:t>interference</a:t>
            </a:r>
            <a:r>
              <a:rPr lang="en-US" altLang="zh-CN" dirty="0" smtClean="0"/>
              <a:t>)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100 kW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265113" indent="0">
              <a:buNone/>
            </a:pPr>
            <a:r>
              <a:rPr lang="en-US" altLang="zh-CN" dirty="0" smtClean="0"/>
              <a:t>Detectors, electronic </a:t>
            </a:r>
            <a:r>
              <a:rPr lang="en-US" altLang="zh-CN" dirty="0" err="1" smtClean="0"/>
              <a:t>equipments</a:t>
            </a:r>
            <a:r>
              <a:rPr lang="en-US" altLang="zh-CN" dirty="0" smtClean="0"/>
              <a:t> et al., a UPS will be needed to avoid the voltage fluctuation  </a:t>
            </a:r>
            <a:r>
              <a:rPr lang="en-US" altLang="zh-CN" dirty="0"/>
              <a:t>of  power grid.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8650" y="5742985"/>
            <a:ext cx="4976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Grounding resistance</a:t>
            </a:r>
            <a:r>
              <a:rPr lang="zh-CN" altLang="en-US" sz="2800" dirty="0"/>
              <a:t>：</a:t>
            </a:r>
            <a:r>
              <a:rPr lang="en-US" altLang="zh-CN" sz="2800" dirty="0"/>
              <a:t>0.5-1.0 </a:t>
            </a:r>
            <a:r>
              <a:rPr lang="el-GR" altLang="zh-CN" sz="2800" dirty="0"/>
              <a:t>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2624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Cooling water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For magnets &amp;Tungsten </a:t>
            </a:r>
            <a:r>
              <a:rPr lang="en-US" altLang="zh-CN" dirty="0"/>
              <a:t>shielding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Conventional </a:t>
            </a:r>
            <a:r>
              <a:rPr lang="en-US" altLang="zh-CN" dirty="0"/>
              <a:t>deionized </a:t>
            </a:r>
            <a:r>
              <a:rPr lang="en-US" altLang="zh-CN" dirty="0" smtClean="0"/>
              <a:t>water, High-activated closed loop water;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/>
              <a:t>One  </a:t>
            </a:r>
            <a:r>
              <a:rPr lang="en-US" altLang="zh-CN" dirty="0" smtClean="0"/>
              <a:t>water collecting reservoir for leakage of activated cooling water;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Total water volume: 80m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/h;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Living water for washing hands after handling in experimental hall;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38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Ventilation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055" y="1396197"/>
            <a:ext cx="4261089" cy="4351338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Beam-line tunnel</a:t>
            </a:r>
          </a:p>
          <a:p>
            <a:pPr marL="174625" indent="0">
              <a:buClr>
                <a:srgbClr val="00B050"/>
              </a:buClr>
              <a:buNone/>
            </a:pPr>
            <a:r>
              <a:rPr lang="en-US" altLang="zh-CN" sz="2000" dirty="0" smtClean="0"/>
              <a:t>Same way of handling with other tunnel of proton beam lines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Experimental hall</a:t>
            </a:r>
          </a:p>
          <a:p>
            <a:pPr marL="174625" indent="0">
              <a:buClr>
                <a:srgbClr val="00B050"/>
              </a:buClr>
              <a:buNone/>
            </a:pPr>
            <a:r>
              <a:rPr lang="en-US" altLang="zh-CN" sz="2000" dirty="0" smtClean="0"/>
              <a:t>Non-activated air and direct emission to the atmosphere; update in-room air every two hours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l"/>
            </a:pPr>
            <a:r>
              <a:rPr lang="en-US" altLang="zh-CN" sz="2000" dirty="0" smtClean="0"/>
              <a:t>Office and control room</a:t>
            </a:r>
          </a:p>
          <a:p>
            <a:pPr marL="174625" indent="0">
              <a:buNone/>
            </a:pPr>
            <a:r>
              <a:rPr lang="en-US" altLang="zh-CN" sz="2000" dirty="0" smtClean="0"/>
              <a:t>Independent air condition system</a:t>
            </a:r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25364" y="5010525"/>
            <a:ext cx="6899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Ventilation parameters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：</a:t>
            </a:r>
            <a:endParaRPr lang="en-US" altLang="zh-CN" sz="2400" b="1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Tunnel &amp; experimental hall</a:t>
            </a:r>
            <a:r>
              <a:rPr lang="zh-CN" altLang="en-US" dirty="0" smtClean="0">
                <a:solidFill>
                  <a:srgbClr val="0000FF"/>
                </a:solidFill>
              </a:rPr>
              <a:t>：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Environment </a:t>
            </a:r>
            <a:r>
              <a:rPr lang="en-US" altLang="zh-CN" dirty="0">
                <a:solidFill>
                  <a:srgbClr val="0000FF"/>
                </a:solidFill>
              </a:rPr>
              <a:t>temperature and humidity: 25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</a:t>
            </a:r>
            <a:r>
              <a:rPr lang="en-US" altLang="zh-CN" dirty="0">
                <a:solidFill>
                  <a:srgbClr val="0000FF"/>
                </a:solidFill>
              </a:rPr>
              <a:t> degree and 65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±5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Electronic and DAQ rooms: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Environment temperature and humidity: </a:t>
            </a:r>
            <a:r>
              <a:rPr lang="en-US" altLang="zh-CN" dirty="0" smtClean="0">
                <a:solidFill>
                  <a:srgbClr val="0000FF"/>
                </a:solidFill>
              </a:rPr>
              <a:t>23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±2</a:t>
            </a: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degree and 65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±5</a:t>
            </a:r>
            <a:r>
              <a:rPr lang="en-US" altLang="zh-CN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44" y="1272880"/>
            <a:ext cx="4614052" cy="41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19472" y="611171"/>
            <a:ext cx="6248400" cy="4572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Cryogenic system </a:t>
            </a:r>
            <a:endParaRPr lang="zh-CN" altLang="en-US" b="1" dirty="0" smtClean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35466" y="1163497"/>
            <a:ext cx="7634287" cy="5256213"/>
          </a:xfrm>
        </p:spPr>
        <p:txBody>
          <a:bodyPr/>
          <a:lstStyle/>
          <a:p>
            <a:r>
              <a:rPr lang="en-US" altLang="zh-CN" dirty="0" smtClean="0"/>
              <a:t>The design of </a:t>
            </a:r>
            <a:r>
              <a:rPr lang="en-US" altLang="zh-CN" dirty="0" err="1" smtClean="0"/>
              <a:t>EMuS</a:t>
            </a:r>
            <a:r>
              <a:rPr lang="en-US" altLang="zh-CN" dirty="0" smtClean="0"/>
              <a:t> cryogenic system is mainly to provide 4K cryogenic environment for superconducting solenoids </a:t>
            </a:r>
          </a:p>
          <a:p>
            <a:r>
              <a:rPr lang="en-US" altLang="zh-CN" dirty="0" smtClean="0"/>
              <a:t>Heat loads</a:t>
            </a:r>
            <a:r>
              <a:rPr lang="zh-CN" altLang="en-US" dirty="0" smtClean="0"/>
              <a:t>：</a:t>
            </a:r>
            <a:endParaRPr lang="en-US" altLang="zh-CN" dirty="0" smtClean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33" y="2791156"/>
            <a:ext cx="5932934" cy="39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94406" y="418168"/>
            <a:ext cx="7448529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/>
              <a:t>Layout considerations for cryogenic system</a:t>
            </a:r>
            <a:endParaRPr lang="zh-CN" altLang="en-US" sz="3200" b="1" dirty="0" smtClean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1F50E0-F3B4-4681-9C66-AE36DFA5694F}" type="slidenum">
              <a:rPr lang="en-US" altLang="zh-CN" sz="900">
                <a:solidFill>
                  <a:srgbClr val="4D5E68"/>
                </a:solidFill>
                <a:latin typeface="Impact" panose="020B0806030902050204" pitchFamily="34" charset="0"/>
              </a:rPr>
              <a:pPr/>
              <a:t>14</a:t>
            </a:fld>
            <a:endParaRPr lang="en-US" altLang="zh-CN" sz="90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303338" y="1484313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1" y="2411595"/>
            <a:ext cx="6323162" cy="4206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9085" y="4986738"/>
            <a:ext cx="347281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High-pressure He gas tank</a:t>
            </a:r>
          </a:p>
          <a:p>
            <a:r>
              <a:rPr lang="en-US" altLang="zh-CN" dirty="0" smtClean="0"/>
              <a:t>Compressor &amp; Oil </a:t>
            </a:r>
            <a:r>
              <a:rPr lang="en-US" altLang="zh-CN" dirty="0"/>
              <a:t>r</a:t>
            </a:r>
            <a:r>
              <a:rPr lang="en-US" altLang="zh-CN" dirty="0" smtClean="0"/>
              <a:t>emoving device</a:t>
            </a:r>
          </a:p>
          <a:p>
            <a:pPr algn="ctr"/>
            <a:r>
              <a:rPr lang="en-US" altLang="zh-CN" sz="2000" b="1" dirty="0" smtClean="0"/>
              <a:t>Cryogenic hall</a:t>
            </a:r>
            <a:endParaRPr lang="zh-CN" altLang="en-US" sz="2000" b="1" dirty="0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388346" y="4293200"/>
            <a:ext cx="1004336" cy="79638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626556" y="2564171"/>
            <a:ext cx="2213043" cy="677108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Cold box &amp; He Dewar</a:t>
            </a:r>
          </a:p>
          <a:p>
            <a:pPr algn="ctr"/>
            <a:r>
              <a:rPr lang="en-US" altLang="zh-CN" sz="2000" b="1" dirty="0" smtClean="0"/>
              <a:t>Cryogenic platform</a:t>
            </a:r>
            <a:endParaRPr lang="zh-CN" altLang="en-US" sz="2000" b="1" dirty="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4559058" y="3157268"/>
            <a:ext cx="1246519" cy="113593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2142" y="1115077"/>
            <a:ext cx="889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tx1"/>
              </a:buClr>
              <a:buFontTx/>
              <a:buChar char="•"/>
              <a:defRPr/>
            </a:pPr>
            <a:r>
              <a:rPr lang="en-US" altLang="zh-CN" sz="1800" dirty="0" smtClean="0"/>
              <a:t>A new cryogenic hall with 60 m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 </a:t>
            </a:r>
            <a:r>
              <a:rPr lang="en-US" altLang="zh-CN" dirty="0"/>
              <a:t>for </a:t>
            </a:r>
            <a:r>
              <a:rPr lang="en-US" altLang="zh-CN" dirty="0" smtClean="0"/>
              <a:t>high-pressure </a:t>
            </a:r>
            <a:r>
              <a:rPr lang="en-US" altLang="zh-CN" dirty="0"/>
              <a:t>He gas </a:t>
            </a:r>
            <a:r>
              <a:rPr lang="en-US" altLang="zh-CN" dirty="0" smtClean="0"/>
              <a:t>tank, compressor, </a:t>
            </a:r>
            <a:r>
              <a:rPr lang="en-US" altLang="zh-CN" dirty="0"/>
              <a:t>Oil </a:t>
            </a:r>
            <a:r>
              <a:rPr lang="en-US" altLang="zh-CN" dirty="0" smtClean="0"/>
              <a:t>removing device</a:t>
            </a:r>
            <a:endParaRPr lang="en-US" altLang="zh-CN" sz="1800" dirty="0" smtClean="0"/>
          </a:p>
          <a:p>
            <a:pPr marL="342900" indent="-342900" eaLnBrk="0" hangingPunct="0">
              <a:buClr>
                <a:schemeClr val="tx1"/>
              </a:buClr>
              <a:buFontTx/>
              <a:buChar char="•"/>
              <a:defRPr/>
            </a:pPr>
            <a:r>
              <a:rPr lang="en-US" altLang="zh-CN" sz="1800" dirty="0" smtClean="0"/>
              <a:t>A platform with 40m</a:t>
            </a:r>
            <a:r>
              <a:rPr lang="en-US" altLang="zh-CN" sz="1800" baseline="30000" dirty="0" smtClean="0"/>
              <a:t>2 </a:t>
            </a:r>
            <a:r>
              <a:rPr lang="en-US" altLang="zh-CN" dirty="0"/>
              <a:t>for Cold box &amp; He </a:t>
            </a:r>
            <a:r>
              <a:rPr lang="en-US" altLang="zh-CN" dirty="0" smtClean="0"/>
              <a:t>Dewar</a:t>
            </a:r>
          </a:p>
          <a:p>
            <a:pPr marL="342900" indent="-342900" eaLnBrk="0" hangingPunct="0">
              <a:buClr>
                <a:schemeClr val="tx1"/>
              </a:buClr>
              <a:buFontTx/>
              <a:buChar char="•"/>
              <a:defRPr/>
            </a:pPr>
            <a:r>
              <a:rPr lang="en-US" altLang="zh-CN" dirty="0" smtClean="0"/>
              <a:t>Liquid He surrounding by 80 k </a:t>
            </a:r>
            <a:r>
              <a:rPr lang="en-US" altLang="zh-CN" dirty="0"/>
              <a:t>He gas is </a:t>
            </a:r>
            <a:r>
              <a:rPr lang="en-US" altLang="zh-CN" dirty="0" smtClean="0"/>
              <a:t>sent to SC cryogenic box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191448" y="2750149"/>
            <a:ext cx="22833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Cryogenic boxes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Target station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Straight section 1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Straight section </a:t>
            </a:r>
            <a:r>
              <a:rPr lang="en-US" altLang="zh-CN" sz="2000" dirty="0" smtClean="0"/>
              <a:t>2</a:t>
            </a:r>
            <a:endParaRPr lang="en-US" altLang="zh-CN" sz="2000" dirty="0"/>
          </a:p>
          <a:p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Flowchart of Cryogenic system</a:t>
            </a:r>
            <a:endParaRPr lang="zh-CN" altLang="en-US" dirty="0" smtClean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9FB31F8-BE58-4481-B4AB-2629F173A2ED}" type="slidenum">
              <a:rPr lang="en-US" altLang="zh-CN" sz="900">
                <a:solidFill>
                  <a:srgbClr val="4D5E68"/>
                </a:solidFill>
                <a:latin typeface="Impact" panose="020B0806030902050204" pitchFamily="34" charset="0"/>
              </a:rPr>
              <a:pPr/>
              <a:t>15</a:t>
            </a:fld>
            <a:endParaRPr lang="en-US" altLang="zh-CN" sz="90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59" y="1416155"/>
            <a:ext cx="81629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512" y="-62389"/>
            <a:ext cx="7886700" cy="1325563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Equipment transport and hoisting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2" y="944634"/>
            <a:ext cx="4745921" cy="5794616"/>
          </a:xfrm>
          <a:prstGeom prst="rect">
            <a:avLst/>
          </a:prstGeom>
        </p:spPr>
      </p:pic>
      <p:sp>
        <p:nvSpPr>
          <p:cNvPr id="7" name="上下箭头 6"/>
          <p:cNvSpPr/>
          <p:nvPr/>
        </p:nvSpPr>
        <p:spPr>
          <a:xfrm>
            <a:off x="4500748" y="4358244"/>
            <a:ext cx="285008" cy="1935678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âHanging crane bridge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4" y="4257902"/>
            <a:ext cx="2373869" cy="23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643252" y="4561312"/>
            <a:ext cx="307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Hanging bridge crane @50t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831066" y="3404185"/>
            <a:ext cx="89438" cy="954059"/>
          </a:xfrm>
          <a:prstGeom prst="line">
            <a:avLst/>
          </a:prstGeom>
          <a:ln w="12065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弧形 15"/>
          <p:cNvSpPr/>
          <p:nvPr/>
        </p:nvSpPr>
        <p:spPr>
          <a:xfrm flipH="1">
            <a:off x="1958233" y="1415281"/>
            <a:ext cx="1995054" cy="4029555"/>
          </a:xfrm>
          <a:prstGeom prst="arc">
            <a:avLst/>
          </a:prstGeom>
          <a:ln w="114300">
            <a:solidFill>
              <a:srgbClr val="FFC000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958233" y="3051958"/>
            <a:ext cx="822699" cy="1205944"/>
          </a:xfrm>
          <a:prstGeom prst="line">
            <a:avLst/>
          </a:prstGeom>
          <a:ln w="11430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1410772" y="4004272"/>
            <a:ext cx="958810" cy="21464"/>
          </a:xfrm>
          <a:prstGeom prst="line">
            <a:avLst/>
          </a:prstGeom>
          <a:ln w="12065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2014533" y="4567784"/>
            <a:ext cx="958810" cy="21464"/>
          </a:xfrm>
          <a:prstGeom prst="line">
            <a:avLst/>
          </a:prstGeom>
          <a:ln w="120650">
            <a:solidFill>
              <a:srgbClr val="FFC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748" y="1344606"/>
            <a:ext cx="3965320" cy="2659666"/>
          </a:xfrm>
          <a:prstGeom prst="rect">
            <a:avLst/>
          </a:prstGeom>
        </p:spPr>
      </p:pic>
      <p:pic>
        <p:nvPicPr>
          <p:cNvPr id="1030" name="Picture 6" descr="ç¸å³å¾ç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8" y="1088922"/>
            <a:ext cx="1508326" cy="22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849921" y="1632309"/>
            <a:ext cx="352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Overhead monorail crane @20t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V="1">
            <a:off x="2602179" y="2746233"/>
            <a:ext cx="3822043" cy="1821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417624" y="3624264"/>
            <a:ext cx="204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Additional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monorail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1398897" y="2032419"/>
            <a:ext cx="509732" cy="281271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1398897" y="4845132"/>
            <a:ext cx="11875" cy="1591294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13217" y="5397336"/>
            <a:ext cx="1818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Transport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2215863" y="3321202"/>
            <a:ext cx="860428" cy="11419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314532" y="3162147"/>
            <a:ext cx="2130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Maintenance aisle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-23381" y="6400922"/>
            <a:ext cx="665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Trenches or trays for cables and cooling-water tubes along </a:t>
            </a:r>
            <a:r>
              <a:rPr lang="en-US" altLang="zh-CN" dirty="0" err="1" smtClean="0">
                <a:solidFill>
                  <a:srgbClr val="FF0000"/>
                </a:solidFill>
              </a:rPr>
              <a:t>beamlines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9287" y="3784171"/>
            <a:ext cx="7569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50t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0" name="直接箭头连接符 49"/>
          <p:cNvCxnSpPr>
            <a:stCxn id="44" idx="3"/>
          </p:cNvCxnSpPr>
          <p:nvPr/>
        </p:nvCxnSpPr>
        <p:spPr>
          <a:xfrm flipV="1">
            <a:off x="1106225" y="3993596"/>
            <a:ext cx="783952" cy="2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920504" y="4316422"/>
            <a:ext cx="1400597" cy="587230"/>
          </a:xfrm>
          <a:prstGeom prst="rect">
            <a:avLst/>
          </a:prstGeom>
          <a:solidFill>
            <a:srgbClr val="0000FF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239955" y="4245836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platform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According the physics requirements, put all </a:t>
            </a:r>
            <a:r>
              <a:rPr lang="en-US" altLang="zh-CN" dirty="0"/>
              <a:t>conventional </a:t>
            </a:r>
            <a:r>
              <a:rPr lang="en-US" altLang="zh-CN" dirty="0" smtClean="0"/>
              <a:t>parts</a:t>
            </a:r>
            <a:r>
              <a:rPr lang="en-US" altLang="zh-CN" dirty="0"/>
              <a:t>, HPEA </a:t>
            </a:r>
            <a:r>
              <a:rPr lang="en-US" altLang="zh-CN" dirty="0" smtClean="0"/>
              <a:t>space allocation and </a:t>
            </a:r>
            <a:r>
              <a:rPr lang="en-US" altLang="zh-CN" dirty="0"/>
              <a:t>maintenance together</a:t>
            </a:r>
            <a:r>
              <a:rPr lang="en-US" altLang="zh-CN" dirty="0" smtClean="0"/>
              <a:t>, the main interference issues are concerned.</a:t>
            </a:r>
          </a:p>
          <a:p>
            <a:r>
              <a:rPr lang="en-US" altLang="zh-CN" dirty="0" smtClean="0"/>
              <a:t>The current results are preliminary and used as a </a:t>
            </a:r>
            <a:r>
              <a:rPr lang="en-US" altLang="zh-CN" dirty="0" smtClean="0"/>
              <a:t>reference </a:t>
            </a:r>
            <a:r>
              <a:rPr lang="en-US" altLang="zh-CN" dirty="0" smtClean="0"/>
              <a:t>for physics </a:t>
            </a:r>
            <a:r>
              <a:rPr lang="en-US" altLang="zh-CN" dirty="0"/>
              <a:t>conceptual </a:t>
            </a:r>
            <a:r>
              <a:rPr lang="en-US" altLang="zh-CN" dirty="0" smtClean="0"/>
              <a:t>design. </a:t>
            </a:r>
          </a:p>
          <a:p>
            <a:r>
              <a:rPr lang="en-US" altLang="zh-CN" dirty="0" smtClean="0"/>
              <a:t>After the </a:t>
            </a:r>
            <a:r>
              <a:rPr lang="en-US" altLang="zh-CN" dirty="0" err="1" smtClean="0"/>
              <a:t>beamline</a:t>
            </a:r>
            <a:r>
              <a:rPr lang="en-US" altLang="zh-CN" dirty="0" smtClean="0"/>
              <a:t> scheme and parameters are confirmed, the conventional facility will be designed in detail.</a:t>
            </a:r>
          </a:p>
        </p:txBody>
      </p:sp>
    </p:spTree>
    <p:extLst>
      <p:ext uri="{BB962C8B-B14F-4D97-AF65-F5344CB8AC3E}">
        <p14:creationId xmlns:p14="http://schemas.microsoft.com/office/powerpoint/2010/main" val="11870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404" y="2704289"/>
            <a:ext cx="7886700" cy="1325563"/>
          </a:xfrm>
        </p:spPr>
        <p:txBody>
          <a:bodyPr/>
          <a:lstStyle/>
          <a:p>
            <a:pPr algn="ctr"/>
            <a:r>
              <a:rPr lang="en-US" altLang="zh-CN" b="1" dirty="0" smtClean="0"/>
              <a:t>Thanks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1879275" y="3910109"/>
            <a:ext cx="613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Your </a:t>
            </a:r>
            <a:r>
              <a:rPr lang="en-US" altLang="zh-CN" sz="2800" dirty="0" smtClean="0"/>
              <a:t>comments are </a:t>
            </a:r>
            <a:r>
              <a:rPr lang="en-US" altLang="zh-CN" sz="2800" dirty="0"/>
              <a:t>highly </a:t>
            </a:r>
            <a:r>
              <a:rPr lang="en-US" altLang="zh-CN" sz="2800" dirty="0" smtClean="0"/>
              <a:t>appreciated</a:t>
            </a:r>
            <a:r>
              <a:rPr lang="zh-CN" altLang="en-US" sz="2800" dirty="0" smtClean="0"/>
              <a:t>！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02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765" y="8209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5993" y="1096282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Layout of High-energy Proton Experimental Area </a:t>
            </a:r>
            <a:r>
              <a:rPr lang="en-US" altLang="zh-CN" dirty="0"/>
              <a:t>(HPEA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Infrastructure and room allocation </a:t>
            </a:r>
            <a:r>
              <a:rPr lang="en-US" altLang="zh-CN" dirty="0"/>
              <a:t>in HPEA</a:t>
            </a:r>
            <a:endParaRPr lang="en-US" altLang="zh-CN" dirty="0" smtClean="0"/>
          </a:p>
          <a:p>
            <a:r>
              <a:rPr lang="en-US" altLang="zh-CN" dirty="0" smtClean="0"/>
              <a:t>Radiation shielding and safety control</a:t>
            </a:r>
          </a:p>
          <a:p>
            <a:r>
              <a:rPr lang="en-US" altLang="zh-CN" dirty="0" smtClean="0"/>
              <a:t>Conventional facilities</a:t>
            </a:r>
          </a:p>
          <a:p>
            <a:pPr lvl="1"/>
            <a:r>
              <a:rPr lang="en-US" altLang="zh-CN" dirty="0" smtClean="0"/>
              <a:t>Electricity, cooling water and ventilation</a:t>
            </a:r>
          </a:p>
          <a:p>
            <a:pPr lvl="1"/>
            <a:r>
              <a:rPr lang="en-US" altLang="zh-CN" dirty="0" smtClean="0"/>
              <a:t>Cryogenic system</a:t>
            </a:r>
          </a:p>
          <a:p>
            <a:pPr lvl="1"/>
            <a:r>
              <a:rPr lang="en-US" altLang="zh-CN" dirty="0" smtClean="0"/>
              <a:t>Equipment transportation and hoisting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25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907" y="91842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Bird’s view of CSNS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3" y="1381690"/>
            <a:ext cx="7224760" cy="3792719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5159829" y="1524000"/>
            <a:ext cx="2625175" cy="3553750"/>
          </a:xfrm>
          <a:custGeom>
            <a:avLst/>
            <a:gdLst>
              <a:gd name="connsiteX0" fmla="*/ 43542 w 2547257"/>
              <a:gd name="connsiteY0" fmla="*/ 10886 h 3233057"/>
              <a:gd name="connsiteX1" fmla="*/ 947057 w 2547257"/>
              <a:gd name="connsiteY1" fmla="*/ 2198914 h 3233057"/>
              <a:gd name="connsiteX2" fmla="*/ 0 w 2547257"/>
              <a:gd name="connsiteY2" fmla="*/ 2242457 h 3233057"/>
              <a:gd name="connsiteX3" fmla="*/ 141514 w 2547257"/>
              <a:gd name="connsiteY3" fmla="*/ 3233057 h 3233057"/>
              <a:gd name="connsiteX4" fmla="*/ 2547257 w 2547257"/>
              <a:gd name="connsiteY4" fmla="*/ 3058886 h 3233057"/>
              <a:gd name="connsiteX5" fmla="*/ 849085 w 2547257"/>
              <a:gd name="connsiteY5" fmla="*/ 0 h 3233057"/>
              <a:gd name="connsiteX6" fmla="*/ 43542 w 2547257"/>
              <a:gd name="connsiteY6" fmla="*/ 10886 h 323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257" h="3233057">
                <a:moveTo>
                  <a:pt x="43542" y="10886"/>
                </a:moveTo>
                <a:lnTo>
                  <a:pt x="947057" y="2198914"/>
                </a:lnTo>
                <a:lnTo>
                  <a:pt x="0" y="2242457"/>
                </a:lnTo>
                <a:lnTo>
                  <a:pt x="141514" y="3233057"/>
                </a:lnTo>
                <a:lnTo>
                  <a:pt x="2547257" y="3058886"/>
                </a:lnTo>
                <a:lnTo>
                  <a:pt x="849085" y="0"/>
                </a:lnTo>
                <a:lnTo>
                  <a:pt x="43542" y="1088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3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>
                  <a:alpha val="70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08907" y="2002971"/>
            <a:ext cx="2699768" cy="2716167"/>
          </a:xfrm>
          <a:custGeom>
            <a:avLst/>
            <a:gdLst>
              <a:gd name="connsiteX0" fmla="*/ 1164771 w 2318657"/>
              <a:gd name="connsiteY0" fmla="*/ 0 h 2873829"/>
              <a:gd name="connsiteX1" fmla="*/ 2013857 w 2318657"/>
              <a:gd name="connsiteY1" fmla="*/ 54429 h 2873829"/>
              <a:gd name="connsiteX2" fmla="*/ 1796142 w 2318657"/>
              <a:gd name="connsiteY2" fmla="*/ 1186543 h 2873829"/>
              <a:gd name="connsiteX3" fmla="*/ 2318657 w 2318657"/>
              <a:gd name="connsiteY3" fmla="*/ 1273629 h 2873829"/>
              <a:gd name="connsiteX4" fmla="*/ 2198914 w 2318657"/>
              <a:gd name="connsiteY4" fmla="*/ 2873829 h 2873829"/>
              <a:gd name="connsiteX5" fmla="*/ 0 w 2318657"/>
              <a:gd name="connsiteY5" fmla="*/ 2764972 h 2873829"/>
              <a:gd name="connsiteX6" fmla="*/ 1164771 w 2318657"/>
              <a:gd name="connsiteY6" fmla="*/ 0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8657" h="2873829">
                <a:moveTo>
                  <a:pt x="1164771" y="0"/>
                </a:moveTo>
                <a:lnTo>
                  <a:pt x="2013857" y="54429"/>
                </a:lnTo>
                <a:lnTo>
                  <a:pt x="1796142" y="1186543"/>
                </a:lnTo>
                <a:lnTo>
                  <a:pt x="2318657" y="1273629"/>
                </a:lnTo>
                <a:lnTo>
                  <a:pt x="2198914" y="2873829"/>
                </a:lnTo>
                <a:lnTo>
                  <a:pt x="0" y="2764972"/>
                </a:lnTo>
                <a:lnTo>
                  <a:pt x="116477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>
            <a:off x="7294442" y="2634426"/>
            <a:ext cx="1492087" cy="399810"/>
          </a:xfrm>
          <a:prstGeom prst="wedgeRectCallout">
            <a:avLst>
              <a:gd name="adj1" fmla="val -100665"/>
              <a:gd name="adj2" fmla="val 72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Auxiliary area </a:t>
            </a:r>
            <a:endParaRPr lang="zh-CN" altLang="en-US" dirty="0"/>
          </a:p>
        </p:txBody>
      </p:sp>
      <p:sp>
        <p:nvSpPr>
          <p:cNvPr id="15" name="矩形标注 14"/>
          <p:cNvSpPr/>
          <p:nvPr/>
        </p:nvSpPr>
        <p:spPr>
          <a:xfrm>
            <a:off x="818112" y="1244157"/>
            <a:ext cx="1492087" cy="375162"/>
          </a:xfrm>
          <a:prstGeom prst="wedgeRectCallout">
            <a:avLst>
              <a:gd name="adj1" fmla="val 63996"/>
              <a:gd name="adj2" fmla="val 226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Office </a:t>
            </a:r>
            <a:r>
              <a:rPr lang="en-US" altLang="zh-CN" dirty="0"/>
              <a:t>area </a:t>
            </a:r>
            <a:endParaRPr lang="zh-CN" altLang="en-US" dirty="0"/>
          </a:p>
        </p:txBody>
      </p:sp>
      <p:sp>
        <p:nvSpPr>
          <p:cNvPr id="16" name="矩形标注 15"/>
          <p:cNvSpPr/>
          <p:nvPr/>
        </p:nvSpPr>
        <p:spPr>
          <a:xfrm>
            <a:off x="3000888" y="1244157"/>
            <a:ext cx="1568010" cy="349595"/>
          </a:xfrm>
          <a:prstGeom prst="wedgeRectCallout">
            <a:avLst>
              <a:gd name="adj1" fmla="val 60630"/>
              <a:gd name="adj2" fmla="val 112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Facility </a:t>
            </a:r>
            <a:r>
              <a:rPr lang="en-US" altLang="zh-CN" dirty="0"/>
              <a:t>area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53632" y="3435955"/>
            <a:ext cx="143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</a:rPr>
              <a:t>Test hall 1&amp;2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19693" y="4381784"/>
            <a:ext cx="174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Main substation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6435" y="2267185"/>
            <a:ext cx="17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Support building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97831" y="1958411"/>
            <a:ext cx="343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Exhaust and air-condition centers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87657" y="1412107"/>
            <a:ext cx="291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FF"/>
                </a:solidFill>
              </a:rPr>
              <a:t>Radiation protection building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01688" y="3435956"/>
            <a:ext cx="2166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FF"/>
                </a:solidFill>
              </a:rPr>
              <a:t>2</a:t>
            </a:r>
            <a:r>
              <a:rPr lang="en-US" altLang="zh-CN" sz="1400" baseline="30000" dirty="0" smtClean="0">
                <a:solidFill>
                  <a:srgbClr val="FF00FF"/>
                </a:solidFill>
              </a:rPr>
              <a:t>nd</a:t>
            </a:r>
            <a:r>
              <a:rPr lang="en-US" altLang="zh-CN" sz="1400" dirty="0" smtClean="0">
                <a:solidFill>
                  <a:srgbClr val="FF00FF"/>
                </a:solidFill>
              </a:rPr>
              <a:t> target station reserved</a:t>
            </a:r>
            <a:endParaRPr lang="zh-CN" altLang="en-US" sz="1400" dirty="0">
              <a:solidFill>
                <a:srgbClr val="FF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83872" y="2739083"/>
            <a:ext cx="71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HPEA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231" y="361960"/>
            <a:ext cx="8515350" cy="1325563"/>
          </a:xfrm>
        </p:spPr>
        <p:txBody>
          <a:bodyPr>
            <a:normAutofit/>
          </a:bodyPr>
          <a:lstStyle/>
          <a:p>
            <a:r>
              <a:rPr lang="en-US" altLang="zh-CN" sz="2700" dirty="0"/>
              <a:t>Layout of </a:t>
            </a:r>
            <a:r>
              <a:rPr lang="en-US" altLang="zh-CN" sz="2700" dirty="0" smtClean="0"/>
              <a:t>CSNS and High-energy </a:t>
            </a:r>
            <a:r>
              <a:rPr lang="en-US" altLang="zh-CN" sz="2700" dirty="0"/>
              <a:t>Proton Experimental Area </a:t>
            </a:r>
            <a:r>
              <a:rPr lang="zh-CN" altLang="en-US" sz="2700" dirty="0"/>
              <a:t>（</a:t>
            </a:r>
            <a:r>
              <a:rPr lang="en-US" altLang="zh-CN" sz="2700" dirty="0"/>
              <a:t>HEPA</a:t>
            </a:r>
            <a:r>
              <a:rPr lang="zh-CN" altLang="en-US" sz="2700" dirty="0" smtClean="0"/>
              <a:t>）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" y="1500215"/>
            <a:ext cx="7806985" cy="4859848"/>
          </a:xfrm>
        </p:spPr>
      </p:pic>
      <p:sp>
        <p:nvSpPr>
          <p:cNvPr id="7" name="文本框 6"/>
          <p:cNvSpPr txBox="1"/>
          <p:nvPr/>
        </p:nvSpPr>
        <p:spPr>
          <a:xfrm>
            <a:off x="1570008" y="1401809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Linac</a:t>
            </a:r>
            <a:r>
              <a:rPr lang="en-US" altLang="zh-CN" dirty="0" smtClean="0"/>
              <a:t>, 80 </a:t>
            </a:r>
            <a:r>
              <a:rPr lang="en-US" altLang="zh-CN" dirty="0" err="1" smtClean="0"/>
              <a:t>MeV@CSNS-I</a:t>
            </a:r>
            <a:r>
              <a:rPr lang="en-US" altLang="zh-CN" dirty="0" smtClean="0"/>
              <a:t>; 300 </a:t>
            </a:r>
            <a:r>
              <a:rPr lang="en-US" altLang="zh-CN" dirty="0" err="1" smtClean="0"/>
              <a:t>MeV@CSNS-II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482786" y="3062378"/>
            <a:ext cx="13629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RCS</a:t>
            </a:r>
          </a:p>
          <a:p>
            <a:r>
              <a:rPr lang="en-US" altLang="zh-CN" sz="1600" dirty="0" smtClean="0"/>
              <a:t>1.6GeV, 25Hz</a:t>
            </a:r>
          </a:p>
          <a:p>
            <a:r>
              <a:rPr lang="en-US" altLang="zh-CN" sz="1600" dirty="0" smtClean="0"/>
              <a:t>100 kW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3157268" y="3664319"/>
            <a:ext cx="172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target station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2143" y="5263497"/>
            <a:ext cx="5167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</a:rPr>
              <a:t>Proton beam parameters for Experimental </a:t>
            </a:r>
            <a:r>
              <a:rPr lang="en-US" altLang="zh-CN" sz="1400" dirty="0" err="1">
                <a:solidFill>
                  <a:srgbClr val="0000FF"/>
                </a:solidFill>
              </a:rPr>
              <a:t>Muon</a:t>
            </a:r>
            <a:r>
              <a:rPr lang="en-US" altLang="zh-CN" sz="1400" dirty="0">
                <a:solidFill>
                  <a:srgbClr val="0000FF"/>
                </a:solidFill>
              </a:rPr>
              <a:t> Source (</a:t>
            </a:r>
            <a:r>
              <a:rPr lang="en-US" altLang="zh-CN" sz="1400" dirty="0" err="1">
                <a:solidFill>
                  <a:srgbClr val="0000FF"/>
                </a:solidFill>
              </a:rPr>
              <a:t>EMuS</a:t>
            </a:r>
            <a:r>
              <a:rPr lang="en-US" altLang="zh-CN" sz="1400" dirty="0">
                <a:solidFill>
                  <a:srgbClr val="0000FF"/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Proton </a:t>
            </a:r>
            <a:r>
              <a:rPr lang="en-US" altLang="zh-CN" sz="1400" dirty="0"/>
              <a:t>energy</a:t>
            </a:r>
            <a:r>
              <a:rPr lang="zh-CN" altLang="en-US" sz="1400" dirty="0"/>
              <a:t>：</a:t>
            </a:r>
            <a:r>
              <a:rPr lang="en-US" altLang="zh-CN" sz="1400" dirty="0"/>
              <a:t>1.6 </a:t>
            </a:r>
            <a:r>
              <a:rPr lang="en-US" altLang="zh-CN" sz="1400" dirty="0" err="1"/>
              <a:t>GeV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Beam power</a:t>
            </a:r>
            <a:r>
              <a:rPr lang="zh-CN" altLang="en-US" sz="1400" dirty="0"/>
              <a:t>：</a:t>
            </a:r>
            <a:r>
              <a:rPr lang="en-US" altLang="zh-CN" sz="1400" dirty="0"/>
              <a:t>5 kW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Bunch number per pulse: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Repetition</a:t>
            </a:r>
            <a:r>
              <a:rPr lang="zh-CN" altLang="en-US" sz="1400" dirty="0"/>
              <a:t>：</a:t>
            </a:r>
            <a:r>
              <a:rPr lang="en-US" altLang="zh-CN" sz="1400" dirty="0"/>
              <a:t>2.5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Proton number per bunch</a:t>
            </a:r>
            <a:r>
              <a:rPr lang="zh-CN" altLang="en-US" sz="1400" dirty="0"/>
              <a:t>：</a:t>
            </a:r>
            <a:r>
              <a:rPr lang="en-US" altLang="zh-CN" sz="1400" dirty="0"/>
              <a:t>7.8 E12 </a:t>
            </a:r>
            <a:r>
              <a:rPr lang="en-US" altLang="zh-CN" sz="1400" dirty="0" err="1"/>
              <a:t>ppp</a:t>
            </a:r>
            <a:r>
              <a:rPr lang="en-US" altLang="zh-CN" sz="1400" dirty="0"/>
              <a:t> (protons per pulse)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89375" y="4764684"/>
            <a:ext cx="2612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High-energy Proton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E</a:t>
            </a:r>
            <a:r>
              <a:rPr lang="en-US" altLang="zh-CN" dirty="0" smtClean="0"/>
              <a:t>xperimental Area(HPEA)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11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9" y="1276860"/>
            <a:ext cx="5130705" cy="46558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909" y="-48703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Infrastructure dimensions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36492" y="5941181"/>
            <a:ext cx="271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Equipment</a:t>
            </a:r>
            <a:r>
              <a:rPr lang="en-US" altLang="zh-CN" dirty="0" smtClean="0">
                <a:solidFill>
                  <a:srgbClr val="FF0000"/>
                </a:solidFill>
              </a:rPr>
              <a:t> building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altLang="zh-CN" dirty="0" smtClean="0">
                <a:solidFill>
                  <a:srgbClr val="FF0000"/>
                </a:solidFill>
              </a:rPr>
              <a:t>25m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altLang="zh-CN" dirty="0" smtClean="0">
                <a:solidFill>
                  <a:srgbClr val="FF0000"/>
                </a:solidFill>
              </a:rPr>
              <a:t>10.5m=788 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1392494" y="1953027"/>
            <a:ext cx="278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Extending </a:t>
            </a:r>
            <a:r>
              <a:rPr lang="en-US" altLang="zh-CN" dirty="0" smtClean="0">
                <a:solidFill>
                  <a:srgbClr val="FF0000"/>
                </a:solidFill>
              </a:rPr>
              <a:t>tunnel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en-US" altLang="zh-CN" dirty="0">
                <a:solidFill>
                  <a:srgbClr val="FF0000"/>
                </a:solidFill>
              </a:rPr>
              <a:t>380 m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1132582" y="4748109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Exp. hall</a:t>
            </a:r>
            <a:r>
              <a:rPr lang="zh-CN" altLang="en-US" dirty="0">
                <a:solidFill>
                  <a:srgbClr val="FF0000"/>
                </a:solidFill>
              </a:rPr>
              <a:t>： </a:t>
            </a:r>
            <a:r>
              <a:rPr lang="en-US" altLang="zh-CN" dirty="0">
                <a:solidFill>
                  <a:srgbClr val="FF0000"/>
                </a:solidFill>
              </a:rPr>
              <a:t>48mX25m=1200 m</a:t>
            </a:r>
            <a:r>
              <a:rPr lang="en-US" altLang="zh-CN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5534508" y="1276860"/>
            <a:ext cx="331735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</a:rPr>
              <a:t>Room allocation of Equipment building (3 floors)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User offices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Laboratories 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Sample preparation </a:t>
            </a:r>
            <a:r>
              <a:rPr lang="en-US" altLang="zh-CN" dirty="0" smtClean="0"/>
              <a:t>rooms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Electronic </a:t>
            </a:r>
            <a:r>
              <a:rPr lang="en-US" altLang="zh-CN" dirty="0" smtClean="0"/>
              <a:t>rooms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Control </a:t>
            </a:r>
            <a:r>
              <a:rPr lang="en-US" altLang="zh-CN" dirty="0" smtClean="0"/>
              <a:t>rooms</a:t>
            </a:r>
            <a:endParaRPr lang="en-US" altLang="zh-CN" dirty="0"/>
          </a:p>
          <a:p>
            <a:r>
              <a:rPr lang="en-US" altLang="zh-CN" sz="2000" dirty="0">
                <a:solidFill>
                  <a:srgbClr val="0000FF"/>
                </a:solidFill>
              </a:rPr>
              <a:t>Conventional Hall</a:t>
            </a:r>
          </a:p>
          <a:p>
            <a:r>
              <a:rPr lang="en-US" altLang="zh-CN" dirty="0"/>
              <a:t>   </a:t>
            </a:r>
            <a:r>
              <a:rPr lang="en-US" altLang="zh-CN" dirty="0" smtClean="0"/>
              <a:t>      air </a:t>
            </a:r>
            <a:r>
              <a:rPr lang="en-US" altLang="zh-CN" dirty="0"/>
              <a:t>condition </a:t>
            </a:r>
          </a:p>
          <a:p>
            <a:r>
              <a:rPr lang="en-US" altLang="zh-CN" dirty="0"/>
              <a:t>   </a:t>
            </a:r>
            <a:r>
              <a:rPr lang="en-US" altLang="zh-CN" dirty="0" smtClean="0"/>
              <a:t>      power supplement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 smtClean="0"/>
              <a:t>       water </a:t>
            </a:r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94142" y="4651227"/>
            <a:ext cx="263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Conventional hall: 715 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4907" y="2762958"/>
            <a:ext cx="275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Beamline</a:t>
            </a:r>
            <a:r>
              <a:rPr lang="en-US" altLang="zh-CN" dirty="0"/>
              <a:t> height</a:t>
            </a:r>
            <a:r>
              <a:rPr lang="zh-CN" altLang="en-US" dirty="0"/>
              <a:t>：</a:t>
            </a:r>
            <a:r>
              <a:rPr lang="en-US" altLang="zh-CN" dirty="0"/>
              <a:t>1.605 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48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049" y="2744258"/>
            <a:ext cx="8379883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Radiation shielding and safety </a:t>
            </a:r>
            <a:r>
              <a:rPr lang="en-US" altLang="zh-CN" sz="4000" dirty="0" smtClean="0"/>
              <a:t>control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388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Prompt radiation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" y="1449276"/>
            <a:ext cx="2550986" cy="28716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37" y="1389552"/>
            <a:ext cx="2582498" cy="29152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88" y="1389552"/>
            <a:ext cx="2519090" cy="28789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" y="4447386"/>
            <a:ext cx="3485916" cy="3907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39" y="4864354"/>
            <a:ext cx="3387849" cy="3764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67" y="4400222"/>
            <a:ext cx="3600400" cy="4245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3598" y="5424484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Proton beam loss @0.1W/m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983690" y="5424484"/>
            <a:ext cx="313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Bombardment on target @5kW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298819" y="5424484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Leakage from dump@5kW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40228" y="5944860"/>
            <a:ext cx="7633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Radiation from </a:t>
            </a:r>
            <a:r>
              <a:rPr lang="en-US" altLang="zh-CN" dirty="0" err="1"/>
              <a:t>m</a:t>
            </a:r>
            <a:r>
              <a:rPr lang="en-US" altLang="zh-CN" dirty="0" err="1" smtClean="0"/>
              <a:t>uon</a:t>
            </a:r>
            <a:r>
              <a:rPr lang="en-US" altLang="zh-CN" dirty="0" smtClean="0"/>
              <a:t> </a:t>
            </a:r>
            <a:r>
              <a:rPr lang="en-US" altLang="zh-CN" dirty="0" err="1"/>
              <a:t>b</a:t>
            </a:r>
            <a:r>
              <a:rPr lang="en-US" altLang="zh-CN" dirty="0" err="1" smtClean="0"/>
              <a:t>eamline</a:t>
            </a:r>
            <a:r>
              <a:rPr lang="en-US" altLang="zh-CN" dirty="0" smtClean="0"/>
              <a:t> will be calculated soon.  Moveable shielding blocks are employed to control the overall radiation dose in experimental hall.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51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0350" y="258365"/>
            <a:ext cx="8515350" cy="1325563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Induced radiation(operating 100 days &amp; cooling 4h)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5" y="1558345"/>
            <a:ext cx="2561005" cy="28820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07" y="1619709"/>
            <a:ext cx="2453436" cy="27695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37" y="1583928"/>
            <a:ext cx="2506017" cy="28053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" y="4482702"/>
            <a:ext cx="3629195" cy="4320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38" y="4977936"/>
            <a:ext cx="3816424" cy="4145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37" y="4465941"/>
            <a:ext cx="3824660" cy="4357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3598" y="5424484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Proton beam loss @0.1W/m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983690" y="5424484"/>
            <a:ext cx="313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Bombardment on target @5kW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298819" y="5424484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Leakage from dump@5kW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186542" y="6131900"/>
            <a:ext cx="711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Target region need some shielding for maintenance of other </a:t>
            </a:r>
            <a:r>
              <a:rPr lang="en-US" altLang="zh-CN" dirty="0" err="1" smtClean="0"/>
              <a:t>equipments</a:t>
            </a:r>
            <a:r>
              <a:rPr lang="en-US" altLang="zh-CN" dirty="0" smtClean="0"/>
              <a:t>!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56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0" y="1485841"/>
            <a:ext cx="4614052" cy="41801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Safety control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41248" y="2889101"/>
            <a:ext cx="299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Control region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altLang="zh-CN" dirty="0" smtClean="0">
                <a:solidFill>
                  <a:srgbClr val="FF0000"/>
                </a:solidFill>
              </a:rPr>
              <a:t>2.5 -25uSv/h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8787" y="2000549"/>
            <a:ext cx="279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Forbidden region &gt;25 </a:t>
            </a:r>
            <a:r>
              <a:rPr lang="en-US" altLang="zh-CN" dirty="0" err="1" smtClean="0">
                <a:solidFill>
                  <a:srgbClr val="FF0000"/>
                </a:solidFill>
              </a:rPr>
              <a:t>uSv</a:t>
            </a:r>
            <a:r>
              <a:rPr lang="en-US" altLang="zh-CN" dirty="0" smtClean="0">
                <a:solidFill>
                  <a:srgbClr val="FF0000"/>
                </a:solidFill>
              </a:rPr>
              <a:t>/h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7995" y="5145345"/>
            <a:ext cx="24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Public region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altLang="zh-CN" dirty="0" smtClean="0">
                <a:solidFill>
                  <a:srgbClr val="FF0000"/>
                </a:solidFill>
              </a:rPr>
              <a:t>0.3 </a:t>
            </a:r>
            <a:r>
              <a:rPr lang="en-US" altLang="zh-CN" dirty="0" err="1" smtClean="0">
                <a:solidFill>
                  <a:srgbClr val="FF0000"/>
                </a:solidFill>
              </a:rPr>
              <a:t>uSv</a:t>
            </a:r>
            <a:r>
              <a:rPr lang="en-US" altLang="zh-CN" dirty="0" smtClean="0">
                <a:solidFill>
                  <a:srgbClr val="FF0000"/>
                </a:solidFill>
              </a:rPr>
              <a:t>/h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62372" y="1374455"/>
            <a:ext cx="43061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Dose limitation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Forbidden region</a:t>
            </a:r>
          </a:p>
          <a:p>
            <a:r>
              <a:rPr lang="en-US" altLang="zh-CN" dirty="0" smtClean="0"/>
              <a:t>     Can’t enter the tunnel when the proton beam is on; Emergency repair is possible when CSNS accelerator is 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</a:rPr>
              <a:t>Control </a:t>
            </a:r>
            <a:r>
              <a:rPr lang="en-US" altLang="zh-CN" dirty="0" smtClean="0">
                <a:solidFill>
                  <a:srgbClr val="0000FF"/>
                </a:solidFill>
              </a:rPr>
              <a:t>region</a:t>
            </a:r>
          </a:p>
          <a:p>
            <a:r>
              <a:rPr lang="en-US" altLang="zh-CN" dirty="0" smtClean="0"/>
              <a:t>     Experimental personnel can enter experimental terminals to install or change  samples when switching the beam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FF"/>
                </a:solidFill>
              </a:rPr>
              <a:t>Monitoring area</a:t>
            </a:r>
          </a:p>
          <a:p>
            <a:r>
              <a:rPr lang="en-US" altLang="zh-CN" dirty="0" smtClean="0"/>
              <a:t>      Authorized </a:t>
            </a:r>
            <a:r>
              <a:rPr lang="en-US" altLang="zh-CN" dirty="0"/>
              <a:t>personnel </a:t>
            </a:r>
            <a:r>
              <a:rPr lang="en-US" altLang="zh-CN" dirty="0" smtClean="0"/>
              <a:t>can enter experimental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FF"/>
                </a:solidFill>
              </a:rPr>
              <a:t>Public region</a:t>
            </a:r>
          </a:p>
          <a:p>
            <a:r>
              <a:rPr lang="en-US" altLang="zh-CN" dirty="0" smtClean="0"/>
              <a:t>      Office, control room et al.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73799" y="5625762"/>
            <a:ext cx="78780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Person protection system (PPS)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Interlock of forbidden region and CSNS accelerator;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Interlock of control region and extracted proton beam or </a:t>
            </a:r>
            <a:r>
              <a:rPr lang="en-US" altLang="zh-CN" sz="2000" dirty="0" err="1" smtClean="0"/>
              <a:t>muon</a:t>
            </a:r>
            <a:r>
              <a:rPr lang="en-US" altLang="zh-CN" sz="2000" dirty="0" smtClean="0"/>
              <a:t> beam;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1475118" y="3174521"/>
            <a:ext cx="448573" cy="1291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08930" y="4607381"/>
            <a:ext cx="265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Monitoring </a:t>
            </a:r>
            <a:r>
              <a:rPr lang="en-US" altLang="zh-CN" dirty="0" smtClean="0">
                <a:solidFill>
                  <a:srgbClr val="FF0000"/>
                </a:solidFill>
              </a:rPr>
              <a:t>area≤2.5uSv/h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23834</TotalTime>
  <Words>816</Words>
  <Application>Microsoft Office PowerPoint</Application>
  <PresentationFormat>全屏显示(4:3)</PresentationFormat>
  <Paragraphs>147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General layout and conventional facilities</vt:lpstr>
      <vt:lpstr>Contents</vt:lpstr>
      <vt:lpstr>Bird’s view of CSNS</vt:lpstr>
      <vt:lpstr>Layout of CSNS and High-energy Proton Experimental Area （HEPA）</vt:lpstr>
      <vt:lpstr>Infrastructure dimensions</vt:lpstr>
      <vt:lpstr>Radiation shielding and safety control</vt:lpstr>
      <vt:lpstr>Prompt radiation</vt:lpstr>
      <vt:lpstr>Induced radiation(operating 100 days &amp; cooling 4h)</vt:lpstr>
      <vt:lpstr>Safety control</vt:lpstr>
      <vt:lpstr>Electricity and grounding</vt:lpstr>
      <vt:lpstr>Cooling water</vt:lpstr>
      <vt:lpstr>Ventilation</vt:lpstr>
      <vt:lpstr>Cryogenic system </vt:lpstr>
      <vt:lpstr>PowerPoint 演示文稿</vt:lpstr>
      <vt:lpstr>Flowchart of Cryogenic system</vt:lpstr>
      <vt:lpstr> Equipment transport and hoisting</vt:lpstr>
      <vt:lpstr>Summary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layout and conventional facilities</dc:title>
  <dc:creator>jht</dc:creator>
  <cp:lastModifiedBy>jht</cp:lastModifiedBy>
  <cp:revision>172</cp:revision>
  <dcterms:created xsi:type="dcterms:W3CDTF">2018-09-13T00:41:23Z</dcterms:created>
  <dcterms:modified xsi:type="dcterms:W3CDTF">2018-11-20T16:38:16Z</dcterms:modified>
</cp:coreProperties>
</file>