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81" r:id="rId2"/>
    <p:sldId id="429" r:id="rId3"/>
    <p:sldId id="463" r:id="rId4"/>
    <p:sldId id="435" r:id="rId5"/>
    <p:sldId id="432" r:id="rId6"/>
    <p:sldId id="433" r:id="rId7"/>
    <p:sldId id="434" r:id="rId8"/>
    <p:sldId id="464" r:id="rId9"/>
    <p:sldId id="465" r:id="rId10"/>
    <p:sldId id="466" r:id="rId11"/>
    <p:sldId id="439" r:id="rId12"/>
    <p:sldId id="441" r:id="rId13"/>
    <p:sldId id="467" r:id="rId14"/>
    <p:sldId id="468" r:id="rId15"/>
    <p:sldId id="469" r:id="rId16"/>
    <p:sldId id="473" r:id="rId17"/>
    <p:sldId id="475" r:id="rId18"/>
    <p:sldId id="470" r:id="rId19"/>
    <p:sldId id="471" r:id="rId20"/>
    <p:sldId id="472" r:id="rId21"/>
    <p:sldId id="477" r:id="rId22"/>
    <p:sldId id="476" r:id="rId23"/>
    <p:sldId id="389" r:id="rId24"/>
  </p:sldIdLst>
  <p:sldSz cx="9144000" cy="6858000" type="screen4x3"/>
  <p:notesSz cx="7102475" cy="102330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13231F-5C0D-6C48-991F-0814E758C71D}">
          <p14:sldIdLst>
            <p14:sldId id="381"/>
            <p14:sldId id="429"/>
            <p14:sldId id="463"/>
            <p14:sldId id="435"/>
            <p14:sldId id="432"/>
            <p14:sldId id="433"/>
            <p14:sldId id="434"/>
            <p14:sldId id="464"/>
            <p14:sldId id="465"/>
            <p14:sldId id="466"/>
            <p14:sldId id="439"/>
            <p14:sldId id="441"/>
            <p14:sldId id="467"/>
            <p14:sldId id="468"/>
            <p14:sldId id="469"/>
            <p14:sldId id="473"/>
            <p14:sldId id="475"/>
            <p14:sldId id="470"/>
            <p14:sldId id="471"/>
            <p14:sldId id="472"/>
            <p14:sldId id="477"/>
            <p14:sldId id="476"/>
            <p14:sldId id="3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32E90B"/>
    <a:srgbClr val="F4A506"/>
    <a:srgbClr val="EC9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5" autoAdjust="0"/>
  </p:normalViewPr>
  <p:slideViewPr>
    <p:cSldViewPr snapToGrid="0" snapToObjects="1">
      <p:cViewPr>
        <p:scale>
          <a:sx n="100" d="100"/>
          <a:sy n="100" d="100"/>
        </p:scale>
        <p:origin x="-9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B5ED013-6C45-2048-9533-874BD3EB882B}" type="datetimeFigureOut">
              <a:rPr lang="fr-FR" smtClean="0"/>
              <a:t>18/11/19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D512255D-3E22-9F4D-86C7-6109B405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A2BB384-555D-E745-8B2E-782018C8B8E5}" type="datetimeFigureOut">
              <a:rPr lang="fr-FR" smtClean="0"/>
              <a:t>18/11/19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8D58BEB-34B8-CC40-BBA8-762ACFCE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Faire </a:t>
            </a:r>
            <a:r>
              <a:rPr lang="en-US" dirty="0" err="1" smtClean="0"/>
              <a:t>glisser</a:t>
            </a:r>
            <a:r>
              <a:rPr lang="en-US" dirty="0" smtClean="0"/>
              <a:t> </a:t>
            </a:r>
            <a:r>
              <a:rPr lang="en-US" dirty="0" err="1" smtClean="0"/>
              <a:t>l'image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l'espace</a:t>
            </a:r>
            <a:r>
              <a:rPr lang="en-US" dirty="0" smtClean="0"/>
              <a:t> </a:t>
            </a:r>
            <a:r>
              <a:rPr lang="en-US" dirty="0" err="1" smtClean="0"/>
              <a:t>réservé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cliquer</a:t>
            </a:r>
            <a:r>
              <a:rPr lang="en-US" dirty="0" smtClean="0"/>
              <a:t> sur </a:t>
            </a:r>
            <a:r>
              <a:rPr lang="en-US" dirty="0" err="1" smtClean="0"/>
              <a:t>l'icône</a:t>
            </a:r>
            <a:r>
              <a:rPr lang="en-US" dirty="0" smtClean="0"/>
              <a:t> pour </a:t>
            </a:r>
            <a:r>
              <a:rPr lang="en-US" dirty="0" err="1" smtClean="0"/>
              <a:t>l'ajouter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84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07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04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027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92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7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2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4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01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918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82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2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3935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Overall Design of </a:t>
            </a:r>
            <a:r>
              <a:rPr lang="en-US" altLang="zh-CN" dirty="0" err="1" smtClean="0"/>
              <a:t>EMuS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8001" y="3479800"/>
            <a:ext cx="8094132" cy="25654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Yuan </a:t>
            </a:r>
            <a:r>
              <a:rPr lang="en-US" altLang="zh-CN" dirty="0" smtClean="0"/>
              <a:t>Ye</a:t>
            </a:r>
          </a:p>
          <a:p>
            <a:r>
              <a:rPr lang="en-US" altLang="zh-CN" dirty="0" smtClean="0"/>
              <a:t>IHEP</a:t>
            </a:r>
            <a:endParaRPr lang="en-US" altLang="zh-CN" dirty="0" smtClean="0"/>
          </a:p>
          <a:p>
            <a:r>
              <a:rPr lang="en-US" altLang="zh-CN" dirty="0" smtClean="0"/>
              <a:t>20181120@CSNS</a:t>
            </a:r>
          </a:p>
          <a:p>
            <a:endParaRPr lang="en-US" altLang="zh-CN" dirty="0" smtClean="0"/>
          </a:p>
          <a:p>
            <a:r>
              <a:rPr lang="en-US" altLang="zh-CN" dirty="0"/>
              <a:t>International Review on the Conceptual Design of </a:t>
            </a:r>
            <a:r>
              <a:rPr lang="en-US" altLang="zh-CN" dirty="0" err="1"/>
              <a:t>EMuS</a:t>
            </a:r>
            <a:endParaRPr lang="en-US" altLang="zh-CN" dirty="0" smtClean="0"/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39688"/>
            <a:ext cx="10795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 descr="CSN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50" y="39688"/>
            <a:ext cx="1208700" cy="6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Keypoints</a:t>
            </a:r>
            <a:r>
              <a:rPr kumimoji="1" lang="en-US" altLang="zh-CN" dirty="0" smtClean="0"/>
              <a:t> of </a:t>
            </a:r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0000"/>
            <a:ext cx="8686800" cy="55880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Target station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</a:t>
            </a:r>
            <a:r>
              <a:rPr kumimoji="1" lang="en-US" altLang="zh-CN" sz="2800" dirty="0" smtClean="0"/>
              <a:t>  Magnetic field, Geometry, </a:t>
            </a:r>
            <a:r>
              <a:rPr kumimoji="1" lang="en-US" altLang="zh-CN" sz="2800" dirty="0" err="1"/>
              <a:t>F</a:t>
            </a:r>
            <a:r>
              <a:rPr kumimoji="1" lang="en-US" altLang="zh-CN" sz="2800" dirty="0" err="1" smtClean="0"/>
              <a:t>lexbility</a:t>
            </a:r>
            <a:endParaRPr kumimoji="1" lang="en-US" altLang="zh-CN" sz="2800" dirty="0" smtClean="0"/>
          </a:p>
          <a:p>
            <a:r>
              <a:rPr kumimoji="1" lang="en-US" altLang="zh-CN" dirty="0" smtClean="0"/>
              <a:t>Proton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</a:t>
            </a:r>
            <a:r>
              <a:rPr kumimoji="1" lang="en-US" altLang="zh-CN" sz="2800" dirty="0" smtClean="0"/>
              <a:t>Combine with TS, Spent proton beam</a:t>
            </a:r>
          </a:p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</a:t>
            </a:r>
            <a:r>
              <a:rPr kumimoji="1" lang="en-US" altLang="zh-CN" sz="2800" dirty="0"/>
              <a:t>Large </a:t>
            </a:r>
            <a:r>
              <a:rPr kumimoji="1" lang="en-US" altLang="zh-CN" sz="2800" dirty="0" err="1" smtClean="0"/>
              <a:t>emittance</a:t>
            </a:r>
            <a:r>
              <a:rPr kumimoji="1" lang="en-US" altLang="zh-CN" sz="2800" dirty="0" smtClean="0"/>
              <a:t>, Wide momentum range,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Charge &amp; momentum selection </a:t>
            </a:r>
          </a:p>
          <a:p>
            <a:r>
              <a:rPr kumimoji="1" lang="en-US" altLang="zh-CN" dirty="0" smtClean="0"/>
              <a:t>Detector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</a:t>
            </a:r>
            <a:r>
              <a:rPr kumimoji="1" lang="en-US" altLang="zh-CN" sz="2800" dirty="0" smtClean="0"/>
              <a:t>Large spot, Relatively low polarization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7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COMET &amp; Mu2e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791734" cy="27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29" y="1417638"/>
            <a:ext cx="3642371" cy="284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38666" y="4627500"/>
            <a:ext cx="8229600" cy="202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5T</a:t>
            </a:r>
          </a:p>
          <a:p>
            <a:r>
              <a:rPr lang="en-US" altLang="zh-CN" sz="2400" dirty="0" smtClean="0"/>
              <a:t>Backward collection</a:t>
            </a:r>
          </a:p>
          <a:p>
            <a:r>
              <a:rPr lang="en-US" altLang="zh-CN" sz="2400" dirty="0" smtClean="0"/>
              <a:t>Small size rod like target</a:t>
            </a:r>
          </a:p>
          <a:p>
            <a:r>
              <a:rPr lang="en-US" altLang="zh-CN" sz="2400" dirty="0" smtClean="0"/>
              <a:t>Thick shield to protect Magnet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Font typeface="Arial"/>
              <a:buNone/>
            </a:pP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36" y="0"/>
            <a:ext cx="1843432" cy="205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78" y="4494549"/>
            <a:ext cx="3332522" cy="21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82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Backward or Forward?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5" y="824648"/>
            <a:ext cx="6612467" cy="40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38665" y="5499213"/>
            <a:ext cx="8483601" cy="12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High intensity and high momentum are essential to </a:t>
            </a:r>
            <a:r>
              <a:rPr lang="en-US" altLang="zh-CN" sz="2400" dirty="0" err="1" smtClean="0"/>
              <a:t>EMuS</a:t>
            </a:r>
            <a:endParaRPr lang="en-US" altLang="zh-CN" sz="2400" dirty="0" smtClean="0"/>
          </a:p>
          <a:p>
            <a:pPr marL="0" indent="0" algn="ctr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Forward collection is chosen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Font typeface="Arial"/>
              <a:buNone/>
            </a:pPr>
            <a:endParaRPr lang="zh-CN" alt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27" y="2599758"/>
            <a:ext cx="6536593" cy="263011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extBox 7"/>
          <p:cNvSpPr txBox="1"/>
          <p:nvPr/>
        </p:nvSpPr>
        <p:spPr>
          <a:xfrm>
            <a:off x="4963699" y="2859851"/>
            <a:ext cx="244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pions per p.o.t. </a:t>
            </a:r>
            <a:endParaRPr lang="en-US" sz="1600" dirty="0"/>
          </a:p>
        </p:txBody>
      </p:sp>
      <p:cxnSp>
        <p:nvCxnSpPr>
          <p:cNvPr id="12" name="Straight Connector 13"/>
          <p:cNvCxnSpPr/>
          <p:nvPr/>
        </p:nvCxnSpPr>
        <p:spPr>
          <a:xfrm>
            <a:off x="2765853" y="3748921"/>
            <a:ext cx="533127" cy="0"/>
          </a:xfrm>
          <a:prstGeom prst="line">
            <a:avLst/>
          </a:prstGeom>
          <a:ln>
            <a:solidFill>
              <a:srgbClr val="32E90B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/>
          <p:nvPr/>
        </p:nvSpPr>
        <p:spPr>
          <a:xfrm>
            <a:off x="3568285" y="3579644"/>
            <a:ext cx="204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2E90B"/>
                </a:solidFill>
              </a:rPr>
              <a:t>frontward</a:t>
            </a:r>
            <a:endParaRPr lang="en-US" sz="1600" dirty="0">
              <a:solidFill>
                <a:srgbClr val="32E90B"/>
              </a:solidFill>
            </a:endParaRPr>
          </a:p>
        </p:txBody>
      </p:sp>
      <p:cxnSp>
        <p:nvCxnSpPr>
          <p:cNvPr id="14" name="Straight Connector 16"/>
          <p:cNvCxnSpPr/>
          <p:nvPr/>
        </p:nvCxnSpPr>
        <p:spPr>
          <a:xfrm>
            <a:off x="2765853" y="4084709"/>
            <a:ext cx="677258" cy="0"/>
          </a:xfrm>
          <a:prstGeom prst="line">
            <a:avLst/>
          </a:prstGeom>
          <a:ln>
            <a:solidFill>
              <a:srgbClr val="32E90B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/>
          <p:nvPr/>
        </p:nvSpPr>
        <p:spPr>
          <a:xfrm>
            <a:off x="3568285" y="3914815"/>
            <a:ext cx="204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2E90B"/>
                </a:solidFill>
              </a:rPr>
              <a:t>backward </a:t>
            </a:r>
            <a:endParaRPr lang="en-US" sz="1600" dirty="0">
              <a:solidFill>
                <a:srgbClr val="32E90B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154986" y="4706417"/>
            <a:ext cx="403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0.222 &lt; p (GeV/c) &lt; 0.776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34584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Spent proton beam extract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311" y="4595018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To make all the solenoids same radius is expensive, so a 4-coils/3-</a:t>
            </a:r>
            <a:r>
              <a:rPr kumimoji="1" lang="en-US" altLang="zh-CN" sz="2400" dirty="0" smtClean="0"/>
              <a:t>steps, 15</a:t>
            </a:r>
            <a:r>
              <a:rPr kumimoji="1" lang="en-US" altLang="zh-CN" sz="2400" baseline="30000" dirty="0" smtClean="0"/>
              <a:t>o  </a:t>
            </a:r>
            <a:r>
              <a:rPr kumimoji="1" lang="en-US" altLang="zh-CN" sz="2400" dirty="0" smtClean="0"/>
              <a:t>tilt angle geometry </a:t>
            </a:r>
            <a:r>
              <a:rPr kumimoji="1" lang="en-US" altLang="zh-CN" sz="2400" dirty="0" smtClean="0"/>
              <a:t>is chosen ( see details in </a:t>
            </a:r>
            <a:r>
              <a:rPr kumimoji="1" lang="en-US" altLang="zh-CN" sz="2400" dirty="0" err="1" smtClean="0"/>
              <a:t>Hou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Zhilong’s</a:t>
            </a:r>
            <a:r>
              <a:rPr kumimoji="1" lang="en-US" altLang="zh-CN" sz="2400" dirty="0" smtClean="0"/>
              <a:t> report)</a:t>
            </a:r>
          </a:p>
          <a:p>
            <a:r>
              <a:rPr kumimoji="1" lang="en-US" altLang="zh-CN" sz="2400" dirty="0" smtClean="0"/>
              <a:t>The </a:t>
            </a:r>
            <a:r>
              <a:rPr kumimoji="1" lang="en-US" altLang="zh-CN" sz="2400" dirty="0" smtClean="0"/>
              <a:t>detailed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/>
              <a:t>size of station depend on radiation and energy </a:t>
            </a:r>
            <a:r>
              <a:rPr kumimoji="1" lang="en-US" altLang="zh-CN" sz="2400" dirty="0" smtClean="0"/>
              <a:t>deposit </a:t>
            </a:r>
            <a:r>
              <a:rPr kumimoji="1" lang="en-US" altLang="zh-CN" sz="2400" dirty="0" smtClean="0"/>
              <a:t>( see Zhao </a:t>
            </a:r>
            <a:r>
              <a:rPr kumimoji="1" lang="en-US" altLang="zh-CN" sz="2400" dirty="0" err="1" smtClean="0"/>
              <a:t>Guang’s</a:t>
            </a:r>
            <a:r>
              <a:rPr kumimoji="1" lang="en-US" altLang="zh-CN" sz="2400" dirty="0" smtClean="0"/>
              <a:t> report)</a:t>
            </a:r>
            <a:endParaRPr kumimoji="1" lang="zh-CN" altLang="en-US" sz="2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1" name="内容占位符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4145"/>
            <a:ext cx="7581900" cy="3543300"/>
          </a:xfrm>
          <a:prstGeom prst="rect">
            <a:avLst/>
          </a:prstGeom>
        </p:spPr>
      </p:pic>
      <p:sp>
        <p:nvSpPr>
          <p:cNvPr id="12" name="灯片编号占位符 3"/>
          <p:cNvSpPr txBox="1">
            <a:spLocks/>
          </p:cNvSpPr>
          <p:nvPr/>
        </p:nvSpPr>
        <p:spPr>
          <a:xfrm>
            <a:off x="5905500" y="38257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788697" y="162657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 beam distribution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-40177" y="3064357"/>
            <a:ext cx="2456254" cy="37337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SC1 + shielding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522613" y="2770751"/>
            <a:ext cx="873285" cy="4654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/>
              <a:t>SC2 + shielding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3520181" y="2555795"/>
            <a:ext cx="834501" cy="4654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/>
              <a:t>SC3 + shielding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4478965" y="2332476"/>
            <a:ext cx="932157" cy="4654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/>
              <a:t>SC4 + shielding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5581277" y="3262811"/>
            <a:ext cx="1703036" cy="66698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/>
              <a:t>M</a:t>
            </a:r>
            <a:r>
              <a:rPr lang="en-US" altLang="zh-CN" sz="1400" dirty="0" smtClean="0"/>
              <a:t>S </a:t>
            </a:r>
            <a:r>
              <a:rPr lang="en-US" altLang="zh-CN" sz="1400" dirty="0"/>
              <a:t>+ shielding</a:t>
            </a:r>
            <a:endParaRPr lang="zh-CN" altLang="en-US" sz="14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3" y="1971589"/>
            <a:ext cx="7952474" cy="2337286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98" y="1074487"/>
            <a:ext cx="3921396" cy="33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6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Flexible magnetic field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512127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We found different magnetic field curve is needed for different run mode, especially for surface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(see  </a:t>
            </a:r>
            <a:r>
              <a:rPr lang="en-US" altLang="zh-CN" dirty="0"/>
              <a:t>Nikos </a:t>
            </a:r>
            <a:r>
              <a:rPr lang="en-US" altLang="zh-CN" dirty="0" smtClean="0"/>
              <a:t>Vassilopoulos’s </a:t>
            </a:r>
            <a:r>
              <a:rPr kumimoji="1" lang="en-US" altLang="zh-CN" dirty="0" smtClean="0"/>
              <a:t>report)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This bring new requirements to Magnetic &amp; proton beam design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5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8125"/>
              </p:ext>
            </p:extLst>
          </p:nvPr>
        </p:nvGraphicFramePr>
        <p:xfrm>
          <a:off x="916325" y="3403600"/>
          <a:ext cx="7482607" cy="1868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832"/>
                <a:gridCol w="1419904"/>
                <a:gridCol w="1230583"/>
                <a:gridCol w="1325242"/>
                <a:gridCol w="1306046"/>
              </a:tblGrid>
              <a:tr h="8209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with 27 &lt; P &lt; 29.8 MeV/c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emittance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= 10000 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π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mm mrad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490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 (T)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1t0.5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2t1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3t1.5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5t3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490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490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&lt;Polz&gt; %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25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</a:t>
                      </a:r>
                      <a:r>
                        <a:rPr lang="el-GR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Adjustable proton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13303" y="63563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7040806" cy="3585462"/>
          </a:xfrm>
          <a:prstGeom prst="rect">
            <a:avLst/>
          </a:prstGeom>
        </p:spPr>
      </p:pic>
      <p:grpSp>
        <p:nvGrpSpPr>
          <p:cNvPr id="6" name="组合 23"/>
          <p:cNvGrpSpPr/>
          <p:nvPr/>
        </p:nvGrpSpPr>
        <p:grpSpPr>
          <a:xfrm>
            <a:off x="5241025" y="1796234"/>
            <a:ext cx="3586886" cy="3600000"/>
            <a:chOff x="5075687" y="-924224"/>
            <a:chExt cx="3586886" cy="3600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687" y="-924224"/>
              <a:ext cx="3586886" cy="3600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702646" y="440576"/>
              <a:ext cx="20906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/>
                <a:t>Extraction hole for surface muon mode</a:t>
              </a:r>
              <a:r>
                <a:rPr lang="zh-CN" altLang="en-US" sz="700" dirty="0" smtClean="0"/>
                <a:t>（ </a:t>
              </a:r>
              <a:r>
                <a:rPr lang="en-US" altLang="zh-CN" sz="700" dirty="0" smtClean="0"/>
                <a:t>2 T </a:t>
              </a:r>
              <a:r>
                <a:rPr lang="zh-CN" altLang="en-US" sz="700" dirty="0" smtClean="0"/>
                <a:t>）</a:t>
              </a:r>
              <a:endParaRPr lang="zh-CN" altLang="en-US" sz="700" dirty="0"/>
            </a:p>
          </p:txBody>
        </p:sp>
        <p:cxnSp>
          <p:nvCxnSpPr>
            <p:cNvPr id="9" name="直接箭头连接符 20"/>
            <p:cNvCxnSpPr/>
            <p:nvPr/>
          </p:nvCxnSpPr>
          <p:spPr>
            <a:xfrm flipH="1">
              <a:off x="5844681" y="571368"/>
              <a:ext cx="119568" cy="138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41833" y="1683893"/>
              <a:ext cx="20345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00" dirty="0" smtClean="0"/>
                <a:t>Extraction hole for decay muon mode</a:t>
              </a:r>
              <a:r>
                <a:rPr lang="zh-CN" altLang="en-US" sz="700" dirty="0" smtClean="0"/>
                <a:t>（ </a:t>
              </a:r>
              <a:r>
                <a:rPr lang="en-US" altLang="zh-CN" sz="700" dirty="0" smtClean="0"/>
                <a:t>5 T </a:t>
              </a:r>
              <a:r>
                <a:rPr lang="zh-CN" altLang="en-US" sz="700" dirty="0" smtClean="0"/>
                <a:t>）</a:t>
              </a:r>
              <a:endParaRPr lang="zh-CN" altLang="en-US" sz="700" dirty="0"/>
            </a:p>
          </p:txBody>
        </p:sp>
        <p:cxnSp>
          <p:nvCxnSpPr>
            <p:cNvPr id="11" name="直接箭头连接符 22"/>
            <p:cNvCxnSpPr/>
            <p:nvPr/>
          </p:nvCxnSpPr>
          <p:spPr>
            <a:xfrm flipH="1" flipV="1">
              <a:off x="5969825" y="1520720"/>
              <a:ext cx="72008" cy="181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802" y="4968522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Correction dipoles are needed </a:t>
            </a:r>
          </a:p>
          <a:p>
            <a:pPr marL="0" indent="0">
              <a:buNone/>
            </a:pPr>
            <a:r>
              <a:rPr kumimoji="1" lang="en-US" altLang="zh-CN" sz="2400" dirty="0" smtClean="0"/>
              <a:t>to make proton beam hit target correctly and extracted to beam dump safety  ( see Chen </a:t>
            </a:r>
            <a:r>
              <a:rPr kumimoji="1" lang="en-US" altLang="zh-CN" sz="2400" dirty="0" err="1" smtClean="0"/>
              <a:t>Yukai’s</a:t>
            </a:r>
            <a:r>
              <a:rPr kumimoji="1" lang="en-US" altLang="zh-CN" sz="2400" dirty="0" smtClean="0"/>
              <a:t> report)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062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Multi-mode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9971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Large aperture, </a:t>
            </a:r>
            <a:r>
              <a:rPr kumimoji="1" lang="en-US" altLang="zh-CN" sz="2800" dirty="0" smtClean="0"/>
              <a:t>SC solenoids </a:t>
            </a:r>
            <a:r>
              <a:rPr kumimoji="1" lang="en-US" altLang="zh-CN" sz="2800" dirty="0" smtClean="0"/>
              <a:t>for large </a:t>
            </a:r>
            <a:r>
              <a:rPr kumimoji="1" lang="en-US" altLang="zh-CN" sz="2800" dirty="0" err="1" smtClean="0"/>
              <a:t>emittance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(see </a:t>
            </a:r>
            <a:r>
              <a:rPr kumimoji="1" lang="en-US" altLang="zh-CN" sz="2800" dirty="0" err="1" smtClean="0"/>
              <a:t>Bao</a:t>
            </a:r>
            <a:r>
              <a:rPr kumimoji="1" lang="en-US" altLang="zh-CN" sz="2800" dirty="0" smtClean="0"/>
              <a:t> Yu’s report)</a:t>
            </a:r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17" y="2594949"/>
            <a:ext cx="5089668" cy="337467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25"/>
          <p:cNvPicPr>
            <a:picLocks noChangeAspect="1"/>
          </p:cNvPicPr>
          <p:nvPr/>
        </p:nvPicPr>
        <p:blipFill rotWithShape="1">
          <a:blip r:embed="rId3"/>
          <a:srcRect l="69955" t="48182" r="-1"/>
          <a:stretch/>
        </p:blipFill>
        <p:spPr>
          <a:xfrm rot="941918">
            <a:off x="3076501" y="3888561"/>
            <a:ext cx="688450" cy="834179"/>
          </a:xfrm>
          <a:prstGeom prst="rect">
            <a:avLst/>
          </a:prstGeom>
          <a:effectLst/>
        </p:spPr>
      </p:pic>
      <p:sp>
        <p:nvSpPr>
          <p:cNvPr id="7" name="TextBox 9"/>
          <p:cNvSpPr txBox="1"/>
          <p:nvPr/>
        </p:nvSpPr>
        <p:spPr>
          <a:xfrm>
            <a:off x="1549743" y="4136374"/>
            <a:ext cx="1958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</a:t>
            </a:r>
            <a:r>
              <a:rPr lang="en-US" sz="1600" dirty="0"/>
              <a:t>SR muon section</a:t>
            </a:r>
          </a:p>
        </p:txBody>
      </p:sp>
      <p:sp>
        <p:nvSpPr>
          <p:cNvPr id="8" name="TextBox 26"/>
          <p:cNvSpPr txBox="1"/>
          <p:nvPr/>
        </p:nvSpPr>
        <p:spPr>
          <a:xfrm>
            <a:off x="4164230" y="3677817"/>
            <a:ext cx="202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pion decay section 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4398051" y="5488202"/>
            <a:ext cx="215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Decay muon section 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2632484" y="3054618"/>
            <a:ext cx="549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dirty="0"/>
              <a:t>harge/momentum selection for pion/decay muons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6210485" y="4305651"/>
            <a:ext cx="15476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selection, </a:t>
            </a:r>
          </a:p>
          <a:p>
            <a:r>
              <a:rPr lang="en-US" sz="1600" dirty="0"/>
              <a:t>decay muons</a:t>
            </a:r>
          </a:p>
        </p:txBody>
      </p:sp>
    </p:spTree>
    <p:extLst>
      <p:ext uri="{BB962C8B-B14F-4D97-AF65-F5344CB8AC3E}">
        <p14:creationId xmlns:p14="http://schemas.microsoft.com/office/powerpoint/2010/main" val="261002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More consideration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8467"/>
            <a:ext cx="8229600" cy="4525963"/>
          </a:xfrm>
        </p:spPr>
        <p:txBody>
          <a:bodyPr/>
          <a:lstStyle/>
          <a:p>
            <a:r>
              <a:rPr lang="en-US" altLang="zh-CN" dirty="0"/>
              <a:t>Larger conical target for better </a:t>
            </a:r>
            <a:r>
              <a:rPr lang="el-GR" altLang="zh-CN" dirty="0"/>
              <a:t>μ</a:t>
            </a:r>
            <a:r>
              <a:rPr lang="en-US" altLang="zh-CN" dirty="0"/>
              <a:t>SR rate than cylindrical </a:t>
            </a:r>
            <a:r>
              <a:rPr lang="en-US" altLang="zh-CN" dirty="0" smtClean="0"/>
              <a:t>ones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sz="2000" dirty="0" smtClean="0"/>
          </a:p>
          <a:p>
            <a:r>
              <a:rPr kumimoji="1" lang="en-US" altLang="zh-CN" dirty="0" smtClean="0"/>
              <a:t>An extra high-polarization thin target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2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03" y="2391273"/>
            <a:ext cx="35083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66" y="4427537"/>
            <a:ext cx="3363912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Baseline scheme: Target station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64">
            <a:off x="1258402" y="2617141"/>
            <a:ext cx="1431030" cy="157304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13"/>
          <p:cNvSpPr txBox="1"/>
          <p:nvPr/>
        </p:nvSpPr>
        <p:spPr>
          <a:xfrm>
            <a:off x="2627793" y="3528022"/>
            <a:ext cx="761743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45"/>
          <p:cNvCxnSpPr/>
          <p:nvPr/>
        </p:nvCxnSpPr>
        <p:spPr>
          <a:xfrm>
            <a:off x="528816" y="2824872"/>
            <a:ext cx="782037" cy="31476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23" y="2579365"/>
            <a:ext cx="4891047" cy="317150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4" name="Straight Arrow Connector 42"/>
          <p:cNvCxnSpPr/>
          <p:nvPr/>
        </p:nvCxnSpPr>
        <p:spPr>
          <a:xfrm>
            <a:off x="3207213" y="3846346"/>
            <a:ext cx="686235" cy="1838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43"/>
          <p:cNvSpPr txBox="1"/>
          <p:nvPr/>
        </p:nvSpPr>
        <p:spPr>
          <a:xfrm>
            <a:off x="7323668" y="4866551"/>
            <a:ext cx="861902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44"/>
          <p:cNvCxnSpPr/>
          <p:nvPr/>
        </p:nvCxnSpPr>
        <p:spPr>
          <a:xfrm>
            <a:off x="5122702" y="4282127"/>
            <a:ext cx="2311370" cy="827187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74"/>
          <p:cNvSpPr/>
          <p:nvPr/>
        </p:nvSpPr>
        <p:spPr>
          <a:xfrm>
            <a:off x="6294903" y="4078054"/>
            <a:ext cx="516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μ+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22" name="Straight Arrow Connector 79"/>
          <p:cNvCxnSpPr/>
          <p:nvPr/>
        </p:nvCxnSpPr>
        <p:spPr>
          <a:xfrm>
            <a:off x="5807240" y="4161741"/>
            <a:ext cx="338419" cy="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80"/>
          <p:cNvSpPr/>
          <p:nvPr/>
        </p:nvSpPr>
        <p:spPr>
          <a:xfrm>
            <a:off x="4214553" y="4010151"/>
            <a:ext cx="391314" cy="271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84"/>
          <p:cNvSpPr txBox="1"/>
          <p:nvPr/>
        </p:nvSpPr>
        <p:spPr>
          <a:xfrm>
            <a:off x="3962982" y="3025383"/>
            <a:ext cx="5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SC1</a:t>
            </a:r>
            <a:endParaRPr lang="en-US" sz="1200" dirty="0"/>
          </a:p>
        </p:txBody>
      </p:sp>
      <p:sp>
        <p:nvSpPr>
          <p:cNvPr id="25" name="TextBox 85"/>
          <p:cNvSpPr txBox="1"/>
          <p:nvPr/>
        </p:nvSpPr>
        <p:spPr>
          <a:xfrm>
            <a:off x="5123371" y="3001134"/>
            <a:ext cx="49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SC2</a:t>
            </a:r>
            <a:endParaRPr lang="en-US" sz="1400" dirty="0"/>
          </a:p>
        </p:txBody>
      </p:sp>
      <p:sp>
        <p:nvSpPr>
          <p:cNvPr id="26" name="TextBox 86"/>
          <p:cNvSpPr txBox="1"/>
          <p:nvPr/>
        </p:nvSpPr>
        <p:spPr>
          <a:xfrm>
            <a:off x="5763766" y="2865587"/>
            <a:ext cx="487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SC3</a:t>
            </a:r>
            <a:endParaRPr lang="en-US" sz="1400" dirty="0"/>
          </a:p>
        </p:txBody>
      </p:sp>
      <p:sp>
        <p:nvSpPr>
          <p:cNvPr id="27" name="TextBox 87"/>
          <p:cNvSpPr txBox="1"/>
          <p:nvPr/>
        </p:nvSpPr>
        <p:spPr>
          <a:xfrm>
            <a:off x="6307667" y="2780400"/>
            <a:ext cx="532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SC4</a:t>
            </a:r>
            <a:endParaRPr lang="en-US" sz="1200" dirty="0"/>
          </a:p>
        </p:txBody>
      </p:sp>
      <p:sp>
        <p:nvSpPr>
          <p:cNvPr id="28" name="TextBox 88"/>
          <p:cNvSpPr txBox="1"/>
          <p:nvPr/>
        </p:nvSpPr>
        <p:spPr>
          <a:xfrm>
            <a:off x="7043635" y="3485626"/>
            <a:ext cx="499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MS1</a:t>
            </a:r>
            <a:endParaRPr lang="en-US" sz="1200" dirty="0"/>
          </a:p>
        </p:txBody>
      </p:sp>
      <p:sp>
        <p:nvSpPr>
          <p:cNvPr id="30" name="Isosceles Triangle 90"/>
          <p:cNvSpPr/>
          <p:nvPr/>
        </p:nvSpPr>
        <p:spPr>
          <a:xfrm rot="6300000">
            <a:off x="4431020" y="3967913"/>
            <a:ext cx="207473" cy="455884"/>
          </a:xfrm>
          <a:prstGeom prst="triangle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92"/>
          <p:cNvCxnSpPr/>
          <p:nvPr/>
        </p:nvCxnSpPr>
        <p:spPr>
          <a:xfrm>
            <a:off x="3385671" y="3549618"/>
            <a:ext cx="284110" cy="1199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94"/>
          <p:cNvSpPr/>
          <p:nvPr/>
        </p:nvSpPr>
        <p:spPr>
          <a:xfrm>
            <a:off x="5554802" y="3913643"/>
            <a:ext cx="518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35" name="Rectangle 95"/>
          <p:cNvSpPr/>
          <p:nvPr/>
        </p:nvSpPr>
        <p:spPr>
          <a:xfrm>
            <a:off x="3539724" y="3349099"/>
            <a:ext cx="222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178281" y="1777880"/>
            <a:ext cx="156274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Thin </a:t>
            </a:r>
            <a:r>
              <a:rPr lang="en-US" altLang="zh-CN" sz="2000" dirty="0" smtClean="0"/>
              <a:t>target</a:t>
            </a:r>
            <a:endParaRPr lang="zh-CN" altLang="en-US" sz="2000" b="1" dirty="0"/>
          </a:p>
        </p:txBody>
      </p:sp>
      <p:cxnSp>
        <p:nvCxnSpPr>
          <p:cNvPr id="31" name="直接箭头连接符 12"/>
          <p:cNvCxnSpPr/>
          <p:nvPr/>
        </p:nvCxnSpPr>
        <p:spPr>
          <a:xfrm>
            <a:off x="1951607" y="2177990"/>
            <a:ext cx="0" cy="117110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201019" y="1815740"/>
            <a:ext cx="159793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Main </a:t>
            </a:r>
            <a:r>
              <a:rPr lang="en-US" altLang="zh-CN" sz="2000" dirty="0" smtClean="0"/>
              <a:t>target</a:t>
            </a:r>
            <a:endParaRPr lang="zh-CN" altLang="en-US" sz="2000" b="1" dirty="0"/>
          </a:p>
        </p:txBody>
      </p:sp>
      <p:cxnSp>
        <p:nvCxnSpPr>
          <p:cNvPr id="36" name="直接箭头连接符 12"/>
          <p:cNvCxnSpPr>
            <a:endCxn id="23" idx="3"/>
          </p:cNvCxnSpPr>
          <p:nvPr/>
        </p:nvCxnSpPr>
        <p:spPr>
          <a:xfrm flipH="1">
            <a:off x="4605867" y="2215850"/>
            <a:ext cx="279440" cy="193028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快照 2018-11-19 下午4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927"/>
            <a:ext cx="9144000" cy="43192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Baseline scheme: layout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1996" y="1932927"/>
            <a:ext cx="412417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beamline</a:t>
            </a:r>
            <a:r>
              <a:rPr lang="en-US" altLang="zh-CN" sz="2000" dirty="0" smtClean="0"/>
              <a:t> for thin target</a:t>
            </a:r>
            <a:endParaRPr lang="zh-CN" altLang="en-US" sz="2000" b="1" dirty="0"/>
          </a:p>
        </p:txBody>
      </p:sp>
      <p:cxnSp>
        <p:nvCxnSpPr>
          <p:cNvPr id="8" name="直接箭头连接符 12"/>
          <p:cNvCxnSpPr/>
          <p:nvPr/>
        </p:nvCxnSpPr>
        <p:spPr>
          <a:xfrm>
            <a:off x="4254500" y="2333037"/>
            <a:ext cx="571500" cy="165476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416829" y="5733990"/>
            <a:ext cx="151440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Beam dump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03896" y="5556190"/>
            <a:ext cx="251340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Main target </a:t>
            </a:r>
            <a:r>
              <a:rPr lang="en-US" altLang="zh-CN" sz="2000" dirty="0" smtClean="0"/>
              <a:t>station</a:t>
            </a:r>
            <a:endParaRPr lang="zh-CN" altLang="en-US" sz="2000" b="1" dirty="0"/>
          </a:p>
        </p:txBody>
      </p:sp>
      <p:cxnSp>
        <p:nvCxnSpPr>
          <p:cNvPr id="14" name="直接箭头连接符 12"/>
          <p:cNvCxnSpPr/>
          <p:nvPr/>
        </p:nvCxnSpPr>
        <p:spPr>
          <a:xfrm flipH="1" flipV="1">
            <a:off x="5880100" y="4978400"/>
            <a:ext cx="1397002" cy="6858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2"/>
          <p:cNvCxnSpPr/>
          <p:nvPr/>
        </p:nvCxnSpPr>
        <p:spPr>
          <a:xfrm flipV="1">
            <a:off x="2324100" y="4978400"/>
            <a:ext cx="2146300" cy="5777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2"/>
          <p:cNvCxnSpPr/>
          <p:nvPr/>
        </p:nvCxnSpPr>
        <p:spPr>
          <a:xfrm>
            <a:off x="1765300" y="3364643"/>
            <a:ext cx="1246226" cy="134705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7200" y="2964533"/>
            <a:ext cx="215961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Proton  </a:t>
            </a:r>
            <a:r>
              <a:rPr lang="en-US" altLang="zh-CN" sz="2000" dirty="0" err="1" smtClean="0"/>
              <a:t>beamline</a:t>
            </a:r>
            <a:endParaRPr lang="zh-CN" altLang="en-US" sz="20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6416829" y="2285382"/>
            <a:ext cx="254358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Main </a:t>
            </a:r>
            <a:r>
              <a:rPr lang="en-US" altLang="zh-CN" sz="2000" dirty="0" err="1"/>
              <a:t>muon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beamline</a:t>
            </a:r>
            <a:endParaRPr lang="zh-CN" altLang="en-US" sz="2000" b="1" dirty="0"/>
          </a:p>
        </p:txBody>
      </p:sp>
      <p:cxnSp>
        <p:nvCxnSpPr>
          <p:cNvPr id="28" name="直接箭头连接符 12"/>
          <p:cNvCxnSpPr/>
          <p:nvPr/>
        </p:nvCxnSpPr>
        <p:spPr>
          <a:xfrm flipH="1">
            <a:off x="5880100" y="2685492"/>
            <a:ext cx="1130300" cy="17967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 and solution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Keypoints</a:t>
            </a:r>
            <a:r>
              <a:rPr lang="en-US" altLang="zh-CN" dirty="0" smtClean="0"/>
              <a:t> of </a:t>
            </a:r>
            <a:r>
              <a:rPr lang="en-US" altLang="zh-CN" dirty="0" smtClean="0"/>
              <a:t>design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988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Baby scheme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4525963"/>
          </a:xfrm>
        </p:spPr>
        <p:txBody>
          <a:bodyPr/>
          <a:lstStyle/>
          <a:p>
            <a:r>
              <a:rPr kumimoji="1" lang="en-US" altLang="zh-CN" sz="2800" dirty="0" smtClean="0"/>
              <a:t>Message from </a:t>
            </a:r>
            <a:r>
              <a:rPr kumimoji="1" lang="en-US" altLang="zh-CN" sz="2800" dirty="0" smtClean="0"/>
              <a:t>funding </a:t>
            </a:r>
            <a:r>
              <a:rPr kumimoji="1" lang="en-US" altLang="zh-CN" sz="2800" dirty="0" smtClean="0"/>
              <a:t>agency: </a:t>
            </a:r>
            <a:r>
              <a:rPr kumimoji="1" lang="en-US" altLang="zh-CN" sz="2800" dirty="0" err="1" smtClean="0"/>
              <a:t>EMuS</a:t>
            </a:r>
            <a:r>
              <a:rPr kumimoji="1" lang="en-US" altLang="zh-CN" sz="2800" dirty="0" smtClean="0"/>
              <a:t> may not be done in one step, a </a:t>
            </a:r>
            <a:r>
              <a:rPr kumimoji="1" lang="en-US" altLang="zh-CN" sz="2800" dirty="0" smtClean="0"/>
              <a:t>modest </a:t>
            </a:r>
            <a:r>
              <a:rPr kumimoji="1" lang="en-US" altLang="zh-CN" sz="2800" dirty="0" smtClean="0"/>
              <a:t>goal </a:t>
            </a:r>
            <a:r>
              <a:rPr lang="el-GR" altLang="zh-CN" sz="2800" dirty="0" smtClean="0"/>
              <a:t>μ</a:t>
            </a:r>
            <a:r>
              <a:rPr lang="en-US" altLang="zh-CN" sz="2800" dirty="0" smtClean="0"/>
              <a:t>SR project as first step</a:t>
            </a:r>
          </a:p>
          <a:p>
            <a:pPr marL="0" indent="0" algn="ctr">
              <a:buNone/>
            </a:pPr>
            <a:r>
              <a:rPr lang="en-US" altLang="zh-CN" dirty="0">
                <a:solidFill>
                  <a:srgbClr val="3366FF"/>
                </a:solidFill>
              </a:rPr>
              <a:t>Conventional </a:t>
            </a:r>
            <a:r>
              <a:rPr lang="en-US" altLang="zh-CN" dirty="0" smtClean="0">
                <a:solidFill>
                  <a:srgbClr val="3366FF"/>
                </a:solidFill>
              </a:rPr>
              <a:t>side </a:t>
            </a:r>
            <a:r>
              <a:rPr lang="en-US" altLang="zh-CN" dirty="0" smtClean="0">
                <a:solidFill>
                  <a:srgbClr val="3366FF"/>
                </a:solidFill>
              </a:rPr>
              <a:t>collection </a:t>
            </a:r>
            <a:r>
              <a:rPr lang="en-US" altLang="zh-CN" dirty="0" smtClean="0">
                <a:solidFill>
                  <a:srgbClr val="3366FF"/>
                </a:solidFill>
              </a:rPr>
              <a:t>solution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0" y="3191735"/>
            <a:ext cx="6232534" cy="3164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34" y="3142813"/>
            <a:ext cx="5151566" cy="3578662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2705501" y="3564467"/>
            <a:ext cx="978408" cy="1862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10400" y="4165600"/>
            <a:ext cx="1660405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Reusable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46960"/>
              </p:ext>
            </p:extLst>
          </p:nvPr>
        </p:nvGraphicFramePr>
        <p:xfrm>
          <a:off x="393700" y="856387"/>
          <a:ext cx="8196065" cy="486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156170"/>
                <a:gridCol w="875334"/>
                <a:gridCol w="898684"/>
                <a:gridCol w="676916"/>
                <a:gridCol w="1030140"/>
                <a:gridCol w="1009188"/>
                <a:gridCol w="675404"/>
                <a:gridCol w="1010133"/>
              </a:tblGrid>
              <a:tr h="608022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Ref.</a:t>
                      </a:r>
                      <a:r>
                        <a:rPr lang="en-US" sz="1100" baseline="0" dirty="0" smtClean="0"/>
                        <a:t> momentum</a:t>
                      </a:r>
                      <a:endParaRPr lang="en-US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High-intensity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High-polarization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Intensity(1E6/s)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PolZ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Spot</a:t>
                      </a:r>
                      <a:r>
                        <a:rPr lang="en-US" sz="1100" baseline="-25000" dirty="0" err="1" smtClean="0"/>
                        <a:t>FWHM</a:t>
                      </a:r>
                      <a:endParaRPr lang="en-US" sz="1100" baseline="-25000" dirty="0" smtClean="0"/>
                    </a:p>
                    <a:p>
                      <a:pPr algn="ctr"/>
                      <a:r>
                        <a:rPr lang="en-US" sz="1100" dirty="0" smtClean="0"/>
                        <a:t>(mm)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Intensity</a:t>
                      </a:r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smtClean="0"/>
                        <a:t>1E6/s)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PolZ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Spot</a:t>
                      </a:r>
                      <a:r>
                        <a:rPr lang="en-US" sz="1100" baseline="-25000" dirty="0" err="1" smtClean="0"/>
                        <a:t>FWHM</a:t>
                      </a:r>
                      <a:endParaRPr lang="en-US" sz="1100" baseline="-25000" dirty="0" smtClean="0"/>
                    </a:p>
                    <a:p>
                      <a:pPr algn="ctr"/>
                      <a:r>
                        <a:rPr lang="en-US" sz="1100" dirty="0" smtClean="0"/>
                        <a:t>(mm) </a:t>
                      </a:r>
                    </a:p>
                  </a:txBody>
                  <a:tcPr anchor="ctr"/>
                </a:tc>
              </a:tr>
              <a:tr h="608022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Surface </a:t>
                      </a:r>
                      <a:r>
                        <a:rPr lang="en-US" sz="110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Baseline- scheme SC</a:t>
                      </a:r>
                      <a:r>
                        <a:rPr lang="en-US" sz="1100" baseline="0" dirty="0" smtClean="0"/>
                        <a:t> surface </a:t>
                      </a:r>
                      <a:r>
                        <a:rPr lang="en-US" sz="1100" baseline="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-0.51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96×96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-0.74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72×80</a:t>
                      </a:r>
                    </a:p>
                  </a:txBody>
                  <a:tcPr anchor="ctr"/>
                </a:tc>
              </a:tr>
              <a:tr h="608022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Baby-scheme </a:t>
                      </a:r>
                      <a:r>
                        <a:rPr lang="en-US" sz="110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28.5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0.12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-0.92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31.2*32.5</a:t>
                      </a:r>
                    </a:p>
                  </a:txBody>
                  <a:tcPr anchor="ctr"/>
                </a:tc>
              </a:tr>
              <a:tr h="608022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Baseline-scheme vertical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~0.06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-0.94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~30*30</a:t>
                      </a:r>
                    </a:p>
                  </a:txBody>
                  <a:tcPr anchor="ctr"/>
                </a:tc>
              </a:tr>
              <a:tr h="6080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Decay </a:t>
                      </a:r>
                      <a:r>
                        <a:rPr lang="en-US" sz="110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0.68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88×88</a:t>
                      </a:r>
                      <a:endParaRPr lang="en-US" sz="1100" dirty="0"/>
                    </a:p>
                  </a:txBody>
                  <a:tcPr anchor="ctr"/>
                </a:tc>
              </a:tr>
              <a:tr h="608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60×60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60×60</a:t>
                      </a:r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High-momentum </a:t>
                      </a:r>
                      <a:r>
                        <a:rPr lang="en-US" sz="1100" dirty="0" err="1" smtClean="0"/>
                        <a:t>muon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72×76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591088" y="5753838"/>
            <a:ext cx="782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Momentum </a:t>
            </a:r>
            <a:r>
              <a:rPr lang="en-US" dirty="0" smtClean="0"/>
              <a:t>spread for decay </a:t>
            </a:r>
            <a:r>
              <a:rPr lang="en-US" dirty="0" err="1" smtClean="0"/>
              <a:t>muon</a:t>
            </a:r>
            <a:r>
              <a:rPr lang="en-US" dirty="0" smtClean="0"/>
              <a:t> and high-momentum </a:t>
            </a:r>
            <a:r>
              <a:rPr lang="en-US" dirty="0" err="1" smtClean="0"/>
              <a:t>muon</a:t>
            </a:r>
            <a:r>
              <a:rPr lang="en-US" dirty="0" smtClean="0"/>
              <a:t> is ±6.7%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727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Detector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333" y="1070261"/>
            <a:ext cx="8229600" cy="5632432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beam spot is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large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CN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muon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beam intensity per pulse is relatively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polarization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 relatively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repetition rate is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low-2.5Hz</a:t>
            </a:r>
            <a:endParaRPr lang="en-US" altLang="zh-CN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Comic Sans MS" panose="030F0702030302020204" pitchFamily="66" charset="0"/>
              </a:rPr>
              <a:t>To get good performance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Fly-past sample environment </a:t>
            </a:r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R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educing </a:t>
            </a:r>
            <a:r>
              <a:rPr lang="en-US" altLang="zh-CN" sz="2400" dirty="0">
                <a:latin typeface="Comic Sans MS" panose="030F0702030302020204" pitchFamily="66" charset="0"/>
              </a:rPr>
              <a:t>the count rate of </a:t>
            </a:r>
            <a:endParaRPr lang="en-US" altLang="zh-CN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Comic Sans MS" panose="030F0702030302020204" pitchFamily="66" charset="0"/>
              </a:rPr>
              <a:t>    positrons </a:t>
            </a:r>
            <a:r>
              <a:rPr lang="en-US" altLang="zh-CN" sz="2400" dirty="0">
                <a:latin typeface="Comic Sans MS" panose="030F0702030302020204" pitchFamily="66" charset="0"/>
              </a:rPr>
              <a:t>in usage of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degrader</a:t>
            </a:r>
          </a:p>
          <a:p>
            <a:r>
              <a:rPr kumimoji="1" lang="en-US" altLang="zh-CN" sz="2400" dirty="0" smtClean="0"/>
              <a:t>Small radius ring, small </a:t>
            </a:r>
            <a:r>
              <a:rPr kumimoji="1" lang="en-US" altLang="zh-CN" sz="2400" dirty="0" smtClean="0"/>
              <a:t>size scintillator,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SiPM</a:t>
            </a:r>
            <a:r>
              <a:rPr kumimoji="1" lang="en-US" altLang="zh-CN" sz="2400" dirty="0" smtClean="0"/>
              <a:t> </a:t>
            </a:r>
            <a:endParaRPr kumimoji="1" lang="en-US" altLang="zh-CN" sz="2400" dirty="0" smtClean="0"/>
          </a:p>
          <a:p>
            <a:pPr marL="0" indent="0">
              <a:buNone/>
            </a:pPr>
            <a:r>
              <a:rPr kumimoji="1" lang="en-US" altLang="zh-CN" sz="2400" dirty="0" smtClean="0"/>
              <a:t>  (</a:t>
            </a:r>
            <a:r>
              <a:rPr kumimoji="1" lang="en-US" altLang="zh-CN" sz="2400" dirty="0" smtClean="0"/>
              <a:t>see Pan </a:t>
            </a:r>
            <a:r>
              <a:rPr kumimoji="1" lang="en-US" altLang="zh-CN" sz="2400" dirty="0" err="1" smtClean="0"/>
              <a:t>Ziwen’s</a:t>
            </a:r>
            <a:r>
              <a:rPr kumimoji="1" lang="en-US" altLang="zh-CN" sz="2400" dirty="0" smtClean="0"/>
              <a:t> report)</a:t>
            </a:r>
            <a:endParaRPr kumimoji="1" lang="zh-CN" altLang="en-US" sz="2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798" y="2079728"/>
            <a:ext cx="3556000" cy="2637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70" y="4670882"/>
            <a:ext cx="2095130" cy="168546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 flipV="1">
            <a:off x="7213601" y="3054123"/>
            <a:ext cx="838200" cy="349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4"/>
          <p:cNvCxnSpPr>
            <a:stCxn id="7" idx="0"/>
          </p:cNvCxnSpPr>
          <p:nvPr/>
        </p:nvCxnSpPr>
        <p:spPr>
          <a:xfrm>
            <a:off x="7632701" y="3403599"/>
            <a:ext cx="0" cy="822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20737" y="4294544"/>
            <a:ext cx="309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2560Scintillator + </a:t>
            </a:r>
            <a:r>
              <a:rPr lang="en-US" altLang="zh-CN" dirty="0" err="1" smtClean="0"/>
              <a:t>SiPM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48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467" y="1600200"/>
            <a:ext cx="8830734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 competitive </a:t>
            </a:r>
            <a:r>
              <a:rPr lang="en-US" altLang="zh-CN" sz="2800" dirty="0" err="1" smtClean="0"/>
              <a:t>muon</a:t>
            </a:r>
            <a:r>
              <a:rPr lang="en-US" altLang="zh-CN" sz="2800" dirty="0" smtClean="0"/>
              <a:t> source project is </a:t>
            </a:r>
            <a:r>
              <a:rPr lang="en-US" altLang="zh-CN" sz="2800" dirty="0" smtClean="0"/>
              <a:t>designed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Looking forward </a:t>
            </a:r>
            <a:r>
              <a:rPr lang="en-US" altLang="zh-CN" sz="2800" dirty="0"/>
              <a:t>c</a:t>
            </a:r>
            <a:r>
              <a:rPr lang="en-US" altLang="zh-CN" sz="2800" dirty="0" smtClean="0"/>
              <a:t>omments and </a:t>
            </a:r>
            <a:r>
              <a:rPr lang="en-US" altLang="zh-CN" sz="2800" dirty="0" smtClean="0"/>
              <a:t>ideas </a:t>
            </a:r>
            <a:r>
              <a:rPr lang="en-US" altLang="zh-CN" sz="2800" dirty="0" smtClean="0"/>
              <a:t>to </a:t>
            </a:r>
            <a:r>
              <a:rPr lang="en-US" altLang="zh-CN" sz="2800" dirty="0" smtClean="0"/>
              <a:t>improve </a:t>
            </a:r>
          </a:p>
          <a:p>
            <a:pPr marL="0" indent="0">
              <a:buNone/>
            </a:pPr>
            <a:r>
              <a:rPr lang="en-US" altLang="zh-CN" sz="2800" dirty="0" smtClean="0"/>
              <a:t>   our </a:t>
            </a:r>
            <a:r>
              <a:rPr lang="en-US" altLang="zh-CN" sz="2800" dirty="0" smtClean="0"/>
              <a:t>design and finally lead to a success </a:t>
            </a:r>
            <a:r>
              <a:rPr lang="en-US" altLang="zh-CN" sz="2800" dirty="0" smtClean="0"/>
              <a:t>project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 algn="ctr">
              <a:buNone/>
            </a:pPr>
            <a:endParaRPr lang="en-US" altLang="zh-CN" sz="2800" dirty="0" smtClean="0"/>
          </a:p>
          <a:p>
            <a:pPr marL="0" indent="0" algn="ctr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Thanks!</a:t>
            </a:r>
            <a:endParaRPr lang="en-US" altLang="zh-CN" sz="2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342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628" y="513929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dirty="0" smtClean="0"/>
              <a:t>How to make </a:t>
            </a:r>
            <a:r>
              <a:rPr kumimoji="1" lang="en-US" altLang="zh-CN" dirty="0" err="1" smtClean="0"/>
              <a:t>EMuS</a:t>
            </a:r>
            <a:r>
              <a:rPr kumimoji="1" lang="en-US" altLang="zh-CN" dirty="0" smtClean="0"/>
              <a:t> be an </a:t>
            </a:r>
            <a:endParaRPr kumimoji="1" lang="en-US" altLang="zh-CN" dirty="0" smtClean="0"/>
          </a:p>
          <a:p>
            <a:pPr marL="0" indent="0" algn="ctr">
              <a:buNone/>
            </a:pPr>
            <a:r>
              <a:rPr kumimoji="1" lang="en-US" altLang="zh-CN" dirty="0" smtClean="0">
                <a:solidFill>
                  <a:srgbClr val="0000FF"/>
                </a:solidFill>
              </a:rPr>
              <a:t>attractive </a:t>
            </a:r>
            <a:r>
              <a:rPr kumimoji="1" lang="en-US" altLang="zh-CN" dirty="0" smtClean="0">
                <a:solidFill>
                  <a:srgbClr val="0000FF"/>
                </a:solidFill>
              </a:rPr>
              <a:t>&amp; cost effective</a:t>
            </a:r>
            <a:r>
              <a:rPr kumimoji="1" lang="en-US" altLang="zh-CN" dirty="0" smtClean="0"/>
              <a:t> </a:t>
            </a:r>
            <a:endParaRPr kumimoji="1" lang="en-US" altLang="zh-CN" dirty="0" smtClean="0"/>
          </a:p>
          <a:p>
            <a:pPr marL="0" indent="0" algn="ctr">
              <a:buNone/>
            </a:pPr>
            <a:r>
              <a:rPr kumimoji="1" lang="en-US" altLang="zh-CN" dirty="0" smtClean="0"/>
              <a:t>project </a:t>
            </a:r>
            <a:r>
              <a:rPr kumimoji="1" lang="en-US" altLang="zh-CN" dirty="0" smtClean="0"/>
              <a:t>based on 5KW proton beam?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8" y="1138238"/>
            <a:ext cx="4101228" cy="372165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71562"/>
              </p:ext>
            </p:extLst>
          </p:nvPr>
        </p:nvGraphicFramePr>
        <p:xfrm>
          <a:off x="4796364" y="2022823"/>
          <a:ext cx="4182536" cy="201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287"/>
                <a:gridCol w="1152795"/>
                <a:gridCol w="1070454"/>
              </a:tblGrid>
              <a:tr h="622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Parameters 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CSNS-I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CSNS-II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94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Linac</a:t>
                      </a:r>
                      <a:r>
                        <a:rPr lang="en-US" altLang="zh-CN" sz="1200" dirty="0" smtClean="0"/>
                        <a:t> Energy (MeV)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80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250</a:t>
                      </a:r>
                      <a:endParaRPr lang="zh-CN" altLang="en-US" sz="1200" dirty="0"/>
                    </a:p>
                  </a:txBody>
                  <a:tcPr/>
                </a:tc>
              </a:tr>
              <a:tr h="3294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RCS Energy (</a:t>
                      </a:r>
                      <a:r>
                        <a:rPr lang="en-US" altLang="zh-CN" sz="1200" dirty="0" err="1" smtClean="0"/>
                        <a:t>GeV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1.6</a:t>
                      </a:r>
                      <a:endParaRPr lang="zh-CN" altLang="en-US" sz="1200" dirty="0"/>
                    </a:p>
                  </a:txBody>
                  <a:tcPr/>
                </a:tc>
              </a:tr>
              <a:tr h="3294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Power (kW)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/>
                        <a:t>100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500</a:t>
                      </a:r>
                      <a:endParaRPr lang="zh-CN" altLang="en-US" sz="1200" dirty="0"/>
                    </a:p>
                  </a:txBody>
                  <a:tcPr/>
                </a:tc>
              </a:tr>
              <a:tr h="405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Power for 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EMuS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(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k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W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0170" marR="90170" marT="46990" marB="4699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36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12" y="1576868"/>
            <a:ext cx="4665166" cy="40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85988" y="151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Conventional muon beam line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96005" y="1123638"/>
            <a:ext cx="8229600" cy="11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Thin target                   Different to spallation target</a:t>
            </a:r>
          </a:p>
          <a:p>
            <a:r>
              <a:rPr lang="en-US" altLang="zh-CN" sz="2400" dirty="0" smtClean="0"/>
              <a:t>Side capture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Font typeface="Arial"/>
              <a:buNone/>
            </a:pP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772568" y="1294839"/>
            <a:ext cx="12146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457200" y="5233889"/>
            <a:ext cx="8229600" cy="1385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altLang="zh-CN" sz="3000" dirty="0" smtClean="0"/>
              <a:t>Solution: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/>
              <a:t>We can use thick target 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rgbClr val="0000FF"/>
                </a:solidFill>
              </a:rPr>
              <a:t>To improve secondary particle capture efficiency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Font typeface="Arial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067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 capture efficiency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3735" y="5829182"/>
            <a:ext cx="5438635" cy="72174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Put target inside solenoids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" y="1417638"/>
            <a:ext cx="8074774" cy="45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1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Adiabatic </a:t>
            </a:r>
            <a:r>
              <a:rPr lang="en-US" altLang="zh-CN" dirty="0" smtClean="0">
                <a:solidFill>
                  <a:srgbClr val="000000"/>
                </a:solidFill>
              </a:rPr>
              <a:t>field capture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02" y="1502397"/>
            <a:ext cx="3936097" cy="345749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Image 2" descr="Screen Shot 2015-06-24 at 2.17.2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417638"/>
            <a:ext cx="4330381" cy="352218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2667" y="5251246"/>
            <a:ext cx="3680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30000" dirty="0" smtClean="0"/>
              <a:t>2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 / B = C </a:t>
            </a:r>
          </a:p>
          <a:p>
            <a:r>
              <a:rPr lang="en-US" sz="2800" dirty="0" smtClean="0"/>
              <a:t>conservation of </a:t>
            </a:r>
          </a:p>
          <a:p>
            <a:r>
              <a:rPr lang="en-US" sz="2800" dirty="0" smtClean="0"/>
              <a:t>magnetic moment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01845" y="5593077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</a:t>
            </a:r>
            <a:r>
              <a:rPr lang="en-US" altLang="zh-CN" sz="4000" baseline="-25000" dirty="0" smtClean="0"/>
              <a:t>L</a:t>
            </a:r>
            <a:r>
              <a:rPr lang="en-US" altLang="zh-CN" sz="4000" dirty="0" smtClean="0"/>
              <a:t>-&gt; P</a:t>
            </a:r>
            <a:r>
              <a:rPr lang="en-US" altLang="zh-CN" sz="4000" baseline="-25000" dirty="0" smtClean="0"/>
              <a:t>T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605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Demonstrated by MUSIC @2011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1600200"/>
            <a:ext cx="654013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19" y="1307571"/>
            <a:ext cx="3002823" cy="18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0300" y="6156295"/>
            <a:ext cx="680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 factor of 1000 achieved than conventional method </a:t>
            </a:r>
            <a:endParaRPr lang="zh-CN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8" y="3173941"/>
            <a:ext cx="2735362" cy="13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5030" y="4614333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r>
              <a:rPr lang="en-US" altLang="zh-CN" baseline="30000" dirty="0" smtClean="0"/>
              <a:t>8</a:t>
            </a:r>
            <a:r>
              <a:rPr lang="en-US" altLang="zh-CN" dirty="0" smtClean="0"/>
              <a:t>/s for 1MW @PSI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21368" y="5663852"/>
            <a:ext cx="616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/>
              <a:t>Large acceptance, wide momentum range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96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3414" y="273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Projects for mu-e conversion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zh-CN" sz="2400" dirty="0" smtClean="0"/>
              <a:t>COMET @J-PARC: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Mu2e @ FNAL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5" name="mu2e-layout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4571361"/>
            <a:ext cx="7446008" cy="21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71" y="1600200"/>
            <a:ext cx="5370196" cy="24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-168451"/>
            <a:ext cx="8932333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err="1" smtClean="0"/>
              <a:t>EMuS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1" y="1285522"/>
            <a:ext cx="8762999" cy="4823178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Surface </a:t>
            </a:r>
            <a:r>
              <a:rPr kumimoji="1" lang="en-US" altLang="zh-CN" sz="2400" dirty="0" err="1" smtClean="0">
                <a:solidFill>
                  <a:srgbClr val="FF0000"/>
                </a:solidFill>
              </a:rPr>
              <a:t>muon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mode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smtClean="0"/>
              <a:t>29MeV</a:t>
            </a:r>
            <a:r>
              <a:rPr kumimoji="1" lang="en-US" altLang="zh-CN" sz="2400" dirty="0" smtClean="0"/>
              <a:t>/c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err="1" smtClean="0"/>
              <a:t>μSR</a:t>
            </a:r>
            <a:r>
              <a:rPr kumimoji="1" lang="en-US" altLang="zh-CN" sz="2400" dirty="0" smtClean="0"/>
              <a:t>, slow </a:t>
            </a:r>
            <a:r>
              <a:rPr kumimoji="1" lang="en-US" altLang="zh-CN" sz="2400" dirty="0" err="1" smtClean="0"/>
              <a:t>muon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err="1" smtClean="0"/>
              <a:t>muonium</a:t>
            </a:r>
            <a:r>
              <a:rPr kumimoji="1" lang="zh-CN" altLang="en-US" sz="2400" dirty="0" smtClean="0"/>
              <a:t>，</a:t>
            </a:r>
            <a:r>
              <a:rPr kumimoji="1" lang="mr-IN" altLang="zh-CN" sz="2400" dirty="0" smtClean="0"/>
              <a:t>…</a:t>
            </a:r>
            <a:endParaRPr kumimoji="1" lang="en-US" altLang="zh-CN" sz="2400" dirty="0" smtClean="0"/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Decay </a:t>
            </a:r>
            <a:r>
              <a:rPr kumimoji="1" lang="en-US" altLang="zh-CN" sz="2400" dirty="0" err="1" smtClean="0">
                <a:solidFill>
                  <a:srgbClr val="FF0000"/>
                </a:solidFill>
              </a:rPr>
              <a:t>muon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mode</a:t>
            </a:r>
            <a:r>
              <a:rPr kumimoji="1" lang="en-US" altLang="zh-CN" sz="2400" dirty="0" smtClean="0"/>
              <a:t>: 40-150MeV/c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</a:t>
            </a:r>
            <a:r>
              <a:rPr kumimoji="1" lang="en-US" altLang="zh-CN" sz="2400" dirty="0" err="1" smtClean="0"/>
              <a:t>μSR</a:t>
            </a:r>
            <a:r>
              <a:rPr kumimoji="1" lang="zh-CN" altLang="en-US" sz="2400" dirty="0" smtClean="0"/>
              <a:t>，</a:t>
            </a:r>
            <a:endParaRPr kumimoji="1" lang="en-US" altLang="zh-CN" sz="2400" dirty="0" smtClean="0"/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High momentum </a:t>
            </a:r>
            <a:r>
              <a:rPr kumimoji="1" lang="en-US" altLang="zh-CN" sz="2400" dirty="0" err="1" smtClean="0">
                <a:solidFill>
                  <a:srgbClr val="FF0000"/>
                </a:solidFill>
              </a:rPr>
              <a:t>muon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mode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smtClean="0"/>
              <a:t>200-450MeV</a:t>
            </a:r>
            <a:r>
              <a:rPr kumimoji="1" lang="en-US" altLang="zh-CN" sz="2400" dirty="0" smtClean="0"/>
              <a:t>/c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</a:t>
            </a:r>
            <a:r>
              <a:rPr kumimoji="1" lang="en-US" altLang="zh-CN" sz="2400" dirty="0"/>
              <a:t>μ </a:t>
            </a:r>
            <a:r>
              <a:rPr kumimoji="1" lang="en-US" altLang="zh-CN" sz="2400" dirty="0" smtClean="0"/>
              <a:t>imaging, </a:t>
            </a:r>
            <a:r>
              <a:rPr kumimoji="1" lang="en-US" altLang="zh-CN" sz="2400" dirty="0" smtClean="0"/>
              <a:t>neutrino </a:t>
            </a:r>
            <a:r>
              <a:rPr kumimoji="1" lang="en-US" altLang="zh-CN" sz="2400" dirty="0" smtClean="0"/>
              <a:t>physics</a:t>
            </a:r>
            <a:r>
              <a:rPr kumimoji="1" lang="mr-IN" altLang="zh-CN" sz="2400" dirty="0" smtClean="0"/>
              <a:t>…</a:t>
            </a:r>
            <a:endParaRPr kumimoji="1" lang="en-US" altLang="zh-CN" sz="2400" dirty="0" smtClean="0"/>
          </a:p>
          <a:p>
            <a:pPr marL="0" indent="0">
              <a:buNone/>
            </a:pP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400" dirty="0" smtClean="0">
                <a:solidFill>
                  <a:srgbClr val="0000FF"/>
                </a:solidFill>
              </a:rPr>
              <a:t>Figure of Merit</a:t>
            </a:r>
          </a:p>
          <a:p>
            <a:r>
              <a:rPr kumimoji="1" lang="en-US" altLang="zh-CN" sz="2400" dirty="0" err="1" smtClean="0"/>
              <a:t>μSR</a:t>
            </a:r>
            <a:r>
              <a:rPr kumimoji="1" lang="en-US" altLang="zh-CN" sz="2400" dirty="0" smtClean="0"/>
              <a:t>: IP</a:t>
            </a:r>
            <a:r>
              <a:rPr kumimoji="1" lang="en-US" altLang="zh-CN" sz="2400" baseline="30000" dirty="0" smtClean="0"/>
              <a:t>2</a:t>
            </a:r>
            <a:r>
              <a:rPr kumimoji="1" lang="en-US" altLang="zh-CN" sz="2400" dirty="0" smtClean="0"/>
              <a:t>=Intensity * Polarization</a:t>
            </a:r>
            <a:r>
              <a:rPr kumimoji="1" lang="en-US" altLang="zh-CN" sz="2400" baseline="30000" dirty="0" smtClean="0"/>
              <a:t>2</a:t>
            </a:r>
          </a:p>
          <a:p>
            <a:r>
              <a:rPr kumimoji="1" lang="en-US" altLang="zh-CN" sz="2400" dirty="0" smtClean="0"/>
              <a:t>Others: Intensity</a:t>
            </a:r>
          </a:p>
          <a:p>
            <a:endParaRPr kumimoji="1" lang="en-US" altLang="zh-CN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9733" y="704176"/>
            <a:ext cx="73943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</a:rPr>
              <a:t>Competitive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&amp;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Multi-purpose </a:t>
            </a:r>
            <a:r>
              <a:rPr kumimoji="1" lang="en-US" altLang="zh-CN" sz="2800" b="1" dirty="0" err="1">
                <a:solidFill>
                  <a:srgbClr val="0000FF"/>
                </a:solidFill>
              </a:rPr>
              <a:t>muon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 source</a:t>
            </a:r>
          </a:p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82700" y="5948690"/>
            <a:ext cx="676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 difficult design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，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 big challenge for us 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1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16784</TotalTime>
  <Words>911</Words>
  <Application>Microsoft Macintosh PowerPoint</Application>
  <PresentationFormat>全屏显示(4:3)</PresentationFormat>
  <Paragraphs>267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1_GothicSimple</vt:lpstr>
      <vt:lpstr>Overall Design of EMuS</vt:lpstr>
      <vt:lpstr>Outline</vt:lpstr>
      <vt:lpstr>Question</vt:lpstr>
      <vt:lpstr>PowerPoint 演示文稿</vt:lpstr>
      <vt:lpstr>Improve capture efficiency</vt:lpstr>
      <vt:lpstr>Adiabatic field capture</vt:lpstr>
      <vt:lpstr>Demonstrated by MUSIC @2011</vt:lpstr>
      <vt:lpstr>Projects for mu-e conversion </vt:lpstr>
      <vt:lpstr> EMuS </vt:lpstr>
      <vt:lpstr>Keypoints of design</vt:lpstr>
      <vt:lpstr>COMET &amp; Mu2e</vt:lpstr>
      <vt:lpstr>Backward or Forward?</vt:lpstr>
      <vt:lpstr>Spent proton beam extract</vt:lpstr>
      <vt:lpstr>Flexible magnetic field</vt:lpstr>
      <vt:lpstr>Adjustable proton beamline</vt:lpstr>
      <vt:lpstr>Multi-mode muon beamline</vt:lpstr>
      <vt:lpstr>More consideration </vt:lpstr>
      <vt:lpstr>Baseline scheme: Target station</vt:lpstr>
      <vt:lpstr>Baseline scheme: layout</vt:lpstr>
      <vt:lpstr>Baby scheme</vt:lpstr>
      <vt:lpstr>Parameters</vt:lpstr>
      <vt:lpstr>Detector</vt:lpstr>
      <vt:lpstr>Summary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at target</dc:title>
  <dc:creator>Nikos Vassilopoulos</dc:creator>
  <cp:lastModifiedBy>mous anony</cp:lastModifiedBy>
  <cp:revision>871</cp:revision>
  <cp:lastPrinted>2016-09-20T13:41:29Z</cp:lastPrinted>
  <dcterms:created xsi:type="dcterms:W3CDTF">2015-04-15T07:29:12Z</dcterms:created>
  <dcterms:modified xsi:type="dcterms:W3CDTF">2018-11-20T00:22:16Z</dcterms:modified>
</cp:coreProperties>
</file>