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469" r:id="rId2"/>
    <p:sldId id="563" r:id="rId3"/>
    <p:sldId id="664" r:id="rId4"/>
    <p:sldId id="665" r:id="rId5"/>
    <p:sldId id="666" r:id="rId6"/>
    <p:sldId id="646" r:id="rId7"/>
    <p:sldId id="681" r:id="rId8"/>
    <p:sldId id="670" r:id="rId9"/>
    <p:sldId id="668" r:id="rId10"/>
    <p:sldId id="669" r:id="rId11"/>
    <p:sldId id="600" r:id="rId12"/>
    <p:sldId id="625" r:id="rId13"/>
    <p:sldId id="683" r:id="rId14"/>
    <p:sldId id="684" r:id="rId15"/>
    <p:sldId id="654" r:id="rId16"/>
    <p:sldId id="626" r:id="rId17"/>
    <p:sldId id="629" r:id="rId18"/>
    <p:sldId id="636" r:id="rId19"/>
    <p:sldId id="639" r:id="rId20"/>
    <p:sldId id="638" r:id="rId21"/>
    <p:sldId id="650" r:id="rId22"/>
    <p:sldId id="640" r:id="rId23"/>
    <p:sldId id="642" r:id="rId24"/>
    <p:sldId id="674" r:id="rId25"/>
    <p:sldId id="686" r:id="rId26"/>
    <p:sldId id="558" r:id="rId27"/>
    <p:sldId id="568" r:id="rId28"/>
    <p:sldId id="518" r:id="rId29"/>
    <p:sldId id="685" r:id="rId30"/>
    <p:sldId id="552" r:id="rId31"/>
    <p:sldId id="682" r:id="rId32"/>
    <p:sldId id="680" r:id="rId33"/>
    <p:sldId id="676" r:id="rId34"/>
    <p:sldId id="641" r:id="rId35"/>
    <p:sldId id="628" r:id="rId36"/>
    <p:sldId id="678" r:id="rId37"/>
    <p:sldId id="672" r:id="rId38"/>
    <p:sldId id="679" r:id="rId39"/>
    <p:sldId id="635" r:id="rId40"/>
    <p:sldId id="675" r:id="rId41"/>
    <p:sldId id="687" r:id="rId42"/>
    <p:sldId id="688" r:id="rId43"/>
    <p:sldId id="631" r:id="rId44"/>
    <p:sldId id="677" r:id="rId45"/>
    <p:sldId id="673" r:id="rId46"/>
  </p:sldIdLst>
  <p:sldSz cx="12192000" cy="6858000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13231F-5C0D-6C48-991F-0814E758C71D}">
          <p14:sldIdLst>
            <p14:sldId id="469"/>
            <p14:sldId id="563"/>
            <p14:sldId id="664"/>
            <p14:sldId id="665"/>
            <p14:sldId id="666"/>
            <p14:sldId id="646"/>
            <p14:sldId id="681"/>
            <p14:sldId id="670"/>
            <p14:sldId id="668"/>
            <p14:sldId id="669"/>
            <p14:sldId id="600"/>
            <p14:sldId id="625"/>
            <p14:sldId id="683"/>
            <p14:sldId id="684"/>
            <p14:sldId id="654"/>
            <p14:sldId id="626"/>
            <p14:sldId id="629"/>
            <p14:sldId id="636"/>
            <p14:sldId id="639"/>
            <p14:sldId id="638"/>
            <p14:sldId id="650"/>
            <p14:sldId id="640"/>
            <p14:sldId id="642"/>
            <p14:sldId id="674"/>
            <p14:sldId id="686"/>
            <p14:sldId id="558"/>
            <p14:sldId id="568"/>
            <p14:sldId id="518"/>
            <p14:sldId id="685"/>
            <p14:sldId id="552"/>
            <p14:sldId id="682"/>
            <p14:sldId id="680"/>
            <p14:sldId id="676"/>
            <p14:sldId id="641"/>
            <p14:sldId id="628"/>
            <p14:sldId id="678"/>
            <p14:sldId id="672"/>
            <p14:sldId id="679"/>
            <p14:sldId id="635"/>
            <p14:sldId id="675"/>
            <p14:sldId id="687"/>
            <p14:sldId id="688"/>
            <p14:sldId id="631"/>
            <p14:sldId id="677"/>
            <p14:sldId id="6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00D"/>
    <a:srgbClr val="B80C0C"/>
    <a:srgbClr val="FF0000"/>
    <a:srgbClr val="9D7140"/>
    <a:srgbClr val="707070"/>
    <a:srgbClr val="9BBB59"/>
    <a:srgbClr val="996633"/>
    <a:srgbClr val="B30E14"/>
    <a:srgbClr val="91181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4" autoAdjust="0"/>
    <p:restoredTop sz="93096" autoAdjust="0"/>
  </p:normalViewPr>
  <p:slideViewPr>
    <p:cSldViewPr snapToGrid="0" snapToObjects="1">
      <p:cViewPr varScale="1">
        <p:scale>
          <a:sx n="71" d="100"/>
          <a:sy n="71" d="100"/>
        </p:scale>
        <p:origin x="672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ED013-6C45-2048-9533-874BD3EB882B}" type="datetimeFigureOut">
              <a:rPr lang="fr-FR" smtClean="0"/>
              <a:t>20/11/2018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255D-3E22-9F4D-86C7-6109B405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B384-555D-E745-8B2E-782018C8B8E5}" type="datetimeFigureOut">
              <a:rPr lang="fr-FR" smtClean="0"/>
              <a:t>20/11/2018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BEB-34B8-CC40-BBA8-762ACFCE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8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729" y="1540652"/>
            <a:ext cx="8229600" cy="1850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Target System Studies </a:t>
            </a:r>
            <a:r>
              <a:rPr lang="en-US" sz="2800" dirty="0">
                <a:solidFill>
                  <a:schemeClr val="accent6"/>
                </a:solidFill>
              </a:rPr>
              <a:t>	</a:t>
            </a:r>
            <a:r>
              <a:rPr lang="en-US" sz="2800" dirty="0" smtClean="0">
                <a:solidFill>
                  <a:schemeClr val="accent6"/>
                </a:solidFill>
              </a:rPr>
              <a:t/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      Experimental </a:t>
            </a:r>
            <a:r>
              <a:rPr lang="en-US" sz="2800" dirty="0">
                <a:solidFill>
                  <a:schemeClr val="accent6"/>
                </a:solidFill>
              </a:rPr>
              <a:t>Muon Source 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0819" y="2971326"/>
            <a:ext cx="346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Nikos, IHEP</a:t>
            </a:r>
            <a:r>
              <a:rPr lang="en-US" sz="2800" dirty="0"/>
              <a:t>, CAS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68648" y="3044158"/>
            <a:ext cx="8229600" cy="166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1617" y="2068539"/>
            <a:ext cx="8229600" cy="166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10" name="Image 6" descr="Screen Shot 2015-07-07 at 4.4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79" y="563545"/>
            <a:ext cx="3448899" cy="62643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19" y="566677"/>
            <a:ext cx="1383777" cy="48372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" b="-1"/>
          <a:stretch/>
        </p:blipFill>
        <p:spPr>
          <a:xfrm>
            <a:off x="9030019" y="3942237"/>
            <a:ext cx="2770520" cy="223278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6" y="4343822"/>
            <a:ext cx="2617286" cy="142961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9" y="4183148"/>
            <a:ext cx="4424471" cy="175096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84242"/>
              </p:ext>
            </p:extLst>
          </p:nvPr>
        </p:nvGraphicFramePr>
        <p:xfrm>
          <a:off x="3197344" y="2494654"/>
          <a:ext cx="5999708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1350"/>
                <a:gridCol w="716200"/>
                <a:gridCol w="877386"/>
                <a:gridCol w="877386"/>
                <a:gridCol w="877386"/>
              </a:tblGrid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  <a:endParaRPr lang="en-US" sz="14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momentum (MeV/c)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25 &lt; P &lt; 29.8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field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-&gt; 0.5 T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2.5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-&gt; 0.5 T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target material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Gr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SiC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Gr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SiC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polarization 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-0.62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-0.60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surface muon purity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33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stat. errors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for both intensity and  polarization &lt; 5%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4121" y="1137917"/>
            <a:ext cx="321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μ</a:t>
            </a:r>
            <a:r>
              <a:rPr lang="en-US" sz="2000" dirty="0"/>
              <a:t>SR: </a:t>
            </a:r>
            <a:r>
              <a:rPr lang="el-GR" sz="2000" dirty="0"/>
              <a:t>μ+ </a:t>
            </a:r>
            <a:r>
              <a:rPr lang="en-US" sz="2000" dirty="0"/>
              <a:t>collection at </a:t>
            </a:r>
            <a:r>
              <a:rPr lang="en-US" sz="2000" dirty="0" smtClean="0"/>
              <a:t>MS1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or 2.5  -&gt; 0.5 </a:t>
            </a:r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61288" y="5540575"/>
            <a:ext cx="653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1T has the better polarization 83% @ 10000 </a:t>
            </a:r>
            <a:r>
              <a:rPr lang="el-GR" dirty="0" smtClean="0"/>
              <a:t>π </a:t>
            </a:r>
            <a:r>
              <a:rPr lang="en-US" dirty="0" smtClean="0"/>
              <a:t>mm mrad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2.5 T has the better rates</a:t>
            </a:r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7445448" y="996465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1334" y="1281081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1 = 4.5 cm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152520" y="1342537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= 0.25 cm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100654" y="1251853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845" y="182398"/>
            <a:ext cx="9636942" cy="683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accent6"/>
                </a:solidFill>
              </a:rPr>
              <a:t>μ</a:t>
            </a:r>
            <a:r>
              <a:rPr lang="en-US" sz="2400" dirty="0" smtClean="0">
                <a:solidFill>
                  <a:schemeClr val="accent6"/>
                </a:solidFill>
              </a:rPr>
              <a:t>SR: </a:t>
            </a:r>
            <a:r>
              <a:rPr lang="el-GR" sz="2400" dirty="0" smtClean="0">
                <a:solidFill>
                  <a:schemeClr val="accent6"/>
                </a:solidFill>
              </a:rPr>
              <a:t>π+ </a:t>
            </a:r>
            <a:r>
              <a:rPr lang="en-US" sz="2400" dirty="0" smtClean="0">
                <a:solidFill>
                  <a:schemeClr val="accent6"/>
                </a:solidFill>
              </a:rPr>
              <a:t>collection for decay muons at entrance of MS1 and 5 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/>
          <a:stretch/>
        </p:blipFill>
        <p:spPr>
          <a:xfrm>
            <a:off x="2165887" y="1236256"/>
            <a:ext cx="7529981" cy="482978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8026400" y="758231"/>
            <a:ext cx="237952" cy="2552128"/>
          </a:xfrm>
          <a:prstGeom prst="straightConnector1">
            <a:avLst/>
          </a:prstGeom>
          <a:ln>
            <a:solidFill>
              <a:srgbClr val="9B100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36060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36060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36060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4875866" y="815384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1752" y="1100000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1 = 4.5 cm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38" y="1161456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= 0.25 cm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31072" y="1070772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67237" y="1139201"/>
            <a:ext cx="1226916" cy="3822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564" y="1070142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830276" y="1128706"/>
            <a:ext cx="0" cy="270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8" y="1932716"/>
            <a:ext cx="4831499" cy="433615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/>
          <a:stretch/>
        </p:blipFill>
        <p:spPr>
          <a:xfrm>
            <a:off x="6096000" y="1962258"/>
            <a:ext cx="5006774" cy="432294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flipH="1">
            <a:off x="4389120" y="2154166"/>
            <a:ext cx="27432" cy="38455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1505" y="4902882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baseline for conical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786653" y="5056771"/>
            <a:ext cx="467915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9007" y="2172426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π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37913" y="6201941"/>
            <a:ext cx="753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55866" y="2555069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47681" y="6230552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307534" y="2639508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conical </a:t>
            </a:r>
            <a:r>
              <a:rPr lang="en-US" sz="1600" dirty="0" smtClean="0"/>
              <a:t>baseline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ylinder best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3393" y="239733"/>
            <a:ext cx="6486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conical </a:t>
            </a:r>
            <a:r>
              <a:rPr lang="en-US" sz="2000" dirty="0" smtClean="0"/>
              <a:t>target </a:t>
            </a:r>
            <a:r>
              <a:rPr lang="el-GR" sz="2000" dirty="0"/>
              <a:t>π</a:t>
            </a:r>
            <a:r>
              <a:rPr lang="en-US" sz="2000" dirty="0"/>
              <a:t>+ </a:t>
            </a:r>
            <a:r>
              <a:rPr lang="en-US" sz="2000" dirty="0" smtClean="0"/>
              <a:t>collection </a:t>
            </a:r>
            <a:r>
              <a:rPr lang="en-US" sz="2000" dirty="0"/>
              <a:t>at </a:t>
            </a:r>
            <a:r>
              <a:rPr lang="en-US" sz="2000" dirty="0" smtClean="0"/>
              <a:t>MS1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slightly </a:t>
            </a:r>
            <a:r>
              <a:rPr lang="en-US" sz="2000" dirty="0"/>
              <a:t>less </a:t>
            </a:r>
            <a:r>
              <a:rPr lang="en-US" sz="2000" dirty="0" smtClean="0"/>
              <a:t>(-</a:t>
            </a:r>
            <a:r>
              <a:rPr lang="en-US" sz="2000" dirty="0"/>
              <a:t>10%) </a:t>
            </a:r>
            <a:r>
              <a:rPr lang="en-US" sz="2000" dirty="0" smtClean="0"/>
              <a:t>collection than </a:t>
            </a:r>
            <a:r>
              <a:rPr lang="en-US" sz="2000" dirty="0"/>
              <a:t>cylindrical </a:t>
            </a:r>
            <a:r>
              <a:rPr lang="en-US" sz="2000" dirty="0" smtClean="0"/>
              <a:t>best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84808" y="1692500"/>
            <a:ext cx="72474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ate  as function of radius r1 (in </a:t>
            </a:r>
            <a:r>
              <a:rPr lang="el-GR" sz="1600" dirty="0"/>
              <a:t>σ</a:t>
            </a:r>
            <a:r>
              <a:rPr lang="en-US" sz="1600" baseline="-25000" dirty="0" smtClean="0"/>
              <a:t>b</a:t>
            </a:r>
            <a:r>
              <a:rPr lang="en-US" sz="1600" dirty="0"/>
              <a:t> =</a:t>
            </a:r>
            <a:r>
              <a:rPr lang="en-US" sz="1600" dirty="0" smtClean="0"/>
              <a:t> 0.5 cm) and momentum distributions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13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77" y="1810129"/>
            <a:ext cx="6772804" cy="427066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06821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20-July-18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06821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0682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b="8900"/>
          <a:stretch/>
        </p:blipFill>
        <p:spPr>
          <a:xfrm>
            <a:off x="447039" y="2273349"/>
            <a:ext cx="4406927" cy="295339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4657861" y="2472925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4018" y="5942295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4893" y="1381649"/>
            <a:ext cx="3248005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 entering MS1 as function </a:t>
            </a:r>
          </a:p>
          <a:p>
            <a:r>
              <a:rPr lang="en-US" sz="1600" dirty="0" smtClean="0"/>
              <a:t>of different taper shapes at 5T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527243" y="3587826"/>
            <a:ext cx="978408" cy="32443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72300" y="2423248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121FF"/>
                </a:solidFill>
              </a:rPr>
              <a:t>Slower taper</a:t>
            </a:r>
          </a:p>
          <a:p>
            <a:r>
              <a:rPr lang="en-US" sz="1200" dirty="0" smtClean="0">
                <a:solidFill>
                  <a:srgbClr val="FF2A2A"/>
                </a:solidFill>
              </a:rPr>
              <a:t>Baseline</a:t>
            </a:r>
          </a:p>
          <a:p>
            <a:r>
              <a:rPr lang="en-US" sz="1200" dirty="0" smtClean="0">
                <a:solidFill>
                  <a:srgbClr val="3939B0"/>
                </a:solidFill>
              </a:rPr>
              <a:t>Faster</a:t>
            </a:r>
            <a:endParaRPr lang="en-US" sz="1200" dirty="0">
              <a:solidFill>
                <a:srgbClr val="3939B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255255" y="2394495"/>
            <a:ext cx="8460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36205" y="2105921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~100 MeV/c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18571" y="2181196"/>
            <a:ext cx="20297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5T taper variations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72618" y="2858738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5 -&gt;3 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701" y="368408"/>
            <a:ext cx="751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 adiabatic tapers &lt;-&gt; different momentum selectio</a:t>
            </a:r>
            <a:r>
              <a:rPr lang="en-US" sz="2000" dirty="0"/>
              <a:t>n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5T case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3658" y="5073972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97757" y="2551673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70115" y="2125299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 MeV/c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88602" y="2105921"/>
            <a:ext cx="22340" cy="35155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93269" y="2125299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 MeV/c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352730" y="2115893"/>
            <a:ext cx="22340" cy="35853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3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27471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20-July-18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27471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2747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b="2552"/>
          <a:stretch/>
        </p:blipFill>
        <p:spPr>
          <a:xfrm>
            <a:off x="812800" y="2040413"/>
            <a:ext cx="4399258" cy="275510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9" y="183313"/>
            <a:ext cx="4892581" cy="303726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5484040" y="768351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8424" y="1768023"/>
            <a:ext cx="22060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4.5T taper variations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12085" y="41075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4.5 -&gt; 2.5 T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9" y="3375322"/>
            <a:ext cx="4848977" cy="2984710"/>
          </a:xfrm>
          <a:prstGeom prst="rect">
            <a:avLst/>
          </a:prstGeom>
          <a:effectLst>
            <a:outerShdw blurRad="7366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 rot="16200000">
            <a:off x="5497939" y="3947346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82925" y="6334020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1471" y="3709283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4 -&gt; 2.5 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2925" y="3077511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34216" y="4760135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73198" y="2429737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888942" y="3478839"/>
            <a:ext cx="0" cy="26032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54339" y="32494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99102" y="343169"/>
            <a:ext cx="0" cy="26032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97330" y="3555394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9701" y="257267"/>
            <a:ext cx="4039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 momentum selectio</a:t>
            </a:r>
            <a:r>
              <a:rPr lang="en-US" sz="2000" dirty="0"/>
              <a:t>n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4.5, 4 T cases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77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6532776" y="1435350"/>
            <a:ext cx="5014395" cy="360250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3" y="1364522"/>
            <a:ext cx="4957068" cy="365845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06821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20-July-18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06821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0682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717652" y="2051489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41574" y="4961452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7787" y="1167401"/>
            <a:ext cx="5024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π+</a:t>
            </a:r>
            <a:r>
              <a:rPr lang="en-US" sz="1600" dirty="0" smtClean="0"/>
              <a:t> entering MS1 as function for different taper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5632630" y="3330838"/>
            <a:ext cx="978408" cy="258593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57089" y="1155658"/>
            <a:ext cx="25699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, 4.5 T taper variations</a:t>
            </a:r>
            <a:endParaRPr lang="en-US" sz="1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9452" y="17539"/>
            <a:ext cx="10331114" cy="1046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 smtClean="0"/>
              <a:t>π+ </a:t>
            </a:r>
            <a:r>
              <a:rPr lang="en-US" sz="2000" dirty="0" smtClean="0"/>
              <a:t>collection for decay muons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final 5, 4.5 T tapers used for </a:t>
            </a:r>
            <a:r>
              <a:rPr lang="el-GR" sz="2000" dirty="0" smtClean="0"/>
              <a:t>π</a:t>
            </a:r>
            <a:r>
              <a:rPr lang="en-US" sz="2000" dirty="0" smtClean="0"/>
              <a:t>+ collection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106" y="1990118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7046" y="4910730"/>
            <a:ext cx="6992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in m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660702" y="1718511"/>
            <a:ext cx="0" cy="31538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42389" y="1806418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l-GR" sz="1400" dirty="0" smtClean="0"/>
              <a:t>00</a:t>
            </a:r>
            <a:r>
              <a:rPr lang="en-US" sz="1400" dirty="0" smtClean="0"/>
              <a:t> MeV/c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286357" y="1671416"/>
            <a:ext cx="0" cy="3169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844909" y="181842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 MeV/c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8827982" y="1718511"/>
            <a:ext cx="0" cy="307926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380673" y="181842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n-US" sz="1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8752"/>
              </p:ext>
            </p:extLst>
          </p:nvPr>
        </p:nvGraphicFramePr>
        <p:xfrm>
          <a:off x="3399041" y="5345712"/>
          <a:ext cx="5222393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862"/>
                <a:gridCol w="972177"/>
                <a:gridCol w="972177"/>
                <a:gridCol w="972177"/>
              </a:tblGrid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</a:t>
                      </a:r>
                      <a:r>
                        <a:rPr lang="el-GR" sz="14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100000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(MeV/c) ± 10%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260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π+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stat. error</a:t>
                      </a:r>
                      <a:r>
                        <a:rPr lang="en-US" sz="1400" baseline="0" dirty="0" smtClean="0"/>
                        <a:t> ~ 1%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406076" y="2428913"/>
            <a:ext cx="177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100000</a:t>
            </a:r>
            <a:r>
              <a:rPr lang="el-GR" sz="1400" dirty="0" smtClean="0">
                <a:solidFill>
                  <a:srgbClr val="FF0000"/>
                </a:solidFill>
              </a:rPr>
              <a:t> π</a:t>
            </a:r>
            <a:r>
              <a:rPr lang="en-US" sz="1400" dirty="0" smtClean="0">
                <a:solidFill>
                  <a:srgbClr val="FF0000"/>
                </a:solidFill>
              </a:rPr>
              <a:t> mm mrad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/>
          <a:stretch/>
        </p:blipFill>
        <p:spPr>
          <a:xfrm>
            <a:off x="945180" y="1627631"/>
            <a:ext cx="4991100" cy="401706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103486" y="2222750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</a:rPr>
              <a:t>π</a:t>
            </a:r>
            <a:r>
              <a:rPr lang="en-US" sz="1400" baseline="30000" dirty="0" smtClean="0">
                <a:solidFill>
                  <a:prstClr val="black"/>
                </a:solidFill>
              </a:rPr>
              <a:t>+</a:t>
            </a:r>
            <a:r>
              <a:rPr lang="en-US" sz="1400" dirty="0" smtClean="0">
                <a:solidFill>
                  <a:prstClr val="black"/>
                </a:solidFill>
              </a:rPr>
              <a:t> / 2 MeV / 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2529" y="5571436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 GeV/c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030" y="186021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l-GR" sz="1400" dirty="0" smtClean="0">
                <a:solidFill>
                  <a:prstClr val="black"/>
                </a:solidFill>
              </a:rPr>
              <a:t>60</a:t>
            </a:r>
            <a:r>
              <a:rPr lang="en-US" sz="1400" dirty="0" smtClean="0">
                <a:solidFill>
                  <a:prstClr val="black"/>
                </a:solidFill>
              </a:rPr>
              <a:t> MeV/c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81237" y="1810882"/>
            <a:ext cx="46934" cy="35681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0240" y="2494133"/>
            <a:ext cx="177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100000</a:t>
            </a:r>
            <a:r>
              <a:rPr lang="el-GR" sz="1400" dirty="0" smtClean="0">
                <a:solidFill>
                  <a:srgbClr val="FF0000"/>
                </a:solidFill>
              </a:rPr>
              <a:t> π</a:t>
            </a:r>
            <a:r>
              <a:rPr lang="en-US" sz="1400" dirty="0" smtClean="0">
                <a:solidFill>
                  <a:srgbClr val="FF0000"/>
                </a:solidFill>
              </a:rPr>
              <a:t> mm mrad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933" y="2499026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80503"/>
                </a:solidFill>
              </a:rPr>
              <a:t>B</a:t>
            </a:r>
            <a:r>
              <a:rPr lang="en-US" sz="1200" dirty="0" smtClean="0">
                <a:solidFill>
                  <a:srgbClr val="F80503"/>
                </a:solidFill>
              </a:rPr>
              <a:t>est 4.5-&gt;2.5 T fast</a:t>
            </a:r>
            <a:endParaRPr lang="en-US" sz="1200" dirty="0">
              <a:solidFill>
                <a:srgbClr val="F8050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36998" y="2716806"/>
            <a:ext cx="116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coil design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4.4-&gt;2.4 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075" y="1413620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Entrance of MS1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3504" r="-183" b="-2409"/>
          <a:stretch/>
        </p:blipFill>
        <p:spPr>
          <a:xfrm>
            <a:off x="6715302" y="1673351"/>
            <a:ext cx="5006340" cy="413003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 rot="16200000">
            <a:off x="5939377" y="1918228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</a:rPr>
              <a:t>π</a:t>
            </a:r>
            <a:r>
              <a:rPr lang="en-US" sz="1400" baseline="30000" dirty="0" smtClean="0">
                <a:solidFill>
                  <a:prstClr val="black"/>
                </a:solidFill>
              </a:rPr>
              <a:t>+</a:t>
            </a:r>
            <a:r>
              <a:rPr lang="en-US" sz="1400" dirty="0" smtClean="0">
                <a:solidFill>
                  <a:prstClr val="black"/>
                </a:solidFill>
              </a:rPr>
              <a:t> / 2 MeV / 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02323" y="5578047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 GeV/c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8966" y="1388724"/>
            <a:ext cx="11929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Exit of MS1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48969" y="191822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l-GR" sz="1400" dirty="0" smtClean="0">
                <a:solidFill>
                  <a:prstClr val="black"/>
                </a:solidFill>
              </a:rPr>
              <a:t>60</a:t>
            </a:r>
            <a:r>
              <a:rPr lang="en-US" sz="1400" dirty="0" smtClean="0">
                <a:solidFill>
                  <a:prstClr val="black"/>
                </a:solidFill>
              </a:rPr>
              <a:t> MeV/c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389875" y="1826000"/>
            <a:ext cx="46934" cy="35681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71921" y="2345137"/>
            <a:ext cx="177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100000</a:t>
            </a:r>
            <a:r>
              <a:rPr lang="el-GR" sz="1400" dirty="0" smtClean="0">
                <a:solidFill>
                  <a:srgbClr val="FF0000"/>
                </a:solidFill>
              </a:rPr>
              <a:t> π</a:t>
            </a:r>
            <a:r>
              <a:rPr lang="en-US" sz="1400" dirty="0" smtClean="0">
                <a:solidFill>
                  <a:srgbClr val="FF0000"/>
                </a:solidFill>
              </a:rPr>
              <a:t> mm mrad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21831" y="257280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80503"/>
                </a:solidFill>
              </a:rPr>
              <a:t>Best 4.5-&gt;2.5 T fast</a:t>
            </a:r>
            <a:endParaRPr lang="en-US" sz="1200" dirty="0">
              <a:solidFill>
                <a:srgbClr val="F8050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3981" y="2801910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coil design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4.4-&gt;2.4 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20" y="300728"/>
            <a:ext cx="11202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polynomial best field used for optimization can be reproduced </a:t>
            </a:r>
            <a:r>
              <a:rPr lang="en-US" sz="2000" dirty="0" smtClean="0"/>
              <a:t>with realistic coil design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π</a:t>
            </a:r>
            <a:r>
              <a:rPr lang="en-US" sz="2000" dirty="0"/>
              <a:t>+ collection at 2</a:t>
            </a:r>
            <a:r>
              <a:rPr lang="el-GR" sz="2000" dirty="0"/>
              <a:t>60</a:t>
            </a:r>
            <a:r>
              <a:rPr lang="en-US" sz="2000" dirty="0"/>
              <a:t> MeV/c at MS1 entrance/exit</a:t>
            </a:r>
          </a:p>
        </p:txBody>
      </p:sp>
    </p:spTree>
    <p:extLst>
      <p:ext uri="{BB962C8B-B14F-4D97-AF65-F5344CB8AC3E}">
        <p14:creationId xmlns:p14="http://schemas.microsoft.com/office/powerpoint/2010/main" val="1249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499" r="-2341" b="2769"/>
          <a:stretch/>
        </p:blipFill>
        <p:spPr>
          <a:xfrm>
            <a:off x="310898" y="1293669"/>
            <a:ext cx="5727972" cy="345546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70163" y="1068139"/>
            <a:ext cx="101838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/>
              <a:t>μ</a:t>
            </a:r>
            <a:r>
              <a:rPr lang="el-GR" sz="1600" dirty="0" smtClean="0"/>
              <a:t>+</a:t>
            </a:r>
            <a:r>
              <a:rPr lang="en-US" sz="1600" dirty="0" smtClean="0"/>
              <a:t>, </a:t>
            </a:r>
            <a:r>
              <a:rPr lang="el-GR" sz="1600" dirty="0" smtClean="0"/>
              <a:t>1</a:t>
            </a:r>
            <a:r>
              <a:rPr lang="en-US" sz="1600" dirty="0" smtClean="0"/>
              <a:t> 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2531" y="1752906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FLUKA = </a:t>
            </a:r>
            <a:r>
              <a:rPr lang="el-GR" sz="14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r>
              <a:rPr lang="el-GR" sz="14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x10</a:t>
            </a:r>
            <a:r>
              <a:rPr lang="el-GR" sz="1400" baseline="30000" dirty="0">
                <a:solidFill>
                  <a:srgbClr val="FF0000"/>
                </a:solidFill>
              </a:rPr>
              <a:t>9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5353BA"/>
                </a:solidFill>
              </a:rPr>
              <a:t>G4 (incl) = 2</a:t>
            </a:r>
            <a:r>
              <a:rPr lang="el-GR" sz="1400" dirty="0" smtClean="0">
                <a:solidFill>
                  <a:srgbClr val="5353BA"/>
                </a:solidFill>
              </a:rPr>
              <a:t>.9</a:t>
            </a:r>
            <a:r>
              <a:rPr lang="en-US" sz="1400" dirty="0" smtClean="0">
                <a:solidFill>
                  <a:srgbClr val="5353BA"/>
                </a:solidFill>
              </a:rPr>
              <a:t>x10</a:t>
            </a:r>
            <a:r>
              <a:rPr lang="el-GR" sz="1400" baseline="30000" dirty="0" smtClean="0">
                <a:solidFill>
                  <a:srgbClr val="5353BA"/>
                </a:solidFill>
              </a:rPr>
              <a:t>9</a:t>
            </a:r>
            <a:r>
              <a:rPr lang="en-US" sz="1400" dirty="0" smtClean="0">
                <a:solidFill>
                  <a:srgbClr val="5353BA"/>
                </a:solidFill>
              </a:rPr>
              <a:t> 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51528" y="1621036"/>
            <a:ext cx="13532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μ</a:t>
            </a:r>
            <a:r>
              <a:rPr lang="el-GR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03257" y="4713751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5411" y="2829100"/>
            <a:ext cx="116410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Ratio </a:t>
            </a:r>
            <a:r>
              <a:rPr lang="el-GR" sz="1400" dirty="0" smtClean="0"/>
              <a:t>μ</a:t>
            </a:r>
            <a:r>
              <a:rPr lang="el-GR" sz="1400" dirty="0"/>
              <a:t>+</a:t>
            </a:r>
            <a:r>
              <a:rPr lang="el-GR" sz="1400" dirty="0" smtClean="0"/>
              <a:t>/μ-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4545"/>
                </a:solidFill>
              </a:rPr>
              <a:t>FL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636AF"/>
                </a:solidFill>
              </a:rPr>
              <a:t>G4 = 3.6</a:t>
            </a:r>
            <a:endParaRPr lang="el-GR" sz="1400" dirty="0" smtClean="0">
              <a:solidFill>
                <a:srgbClr val="3636A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363" y="5016692"/>
            <a:ext cx="4662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</a:t>
            </a:r>
            <a:r>
              <a:rPr lang="el-GR" sz="1600" dirty="0" smtClean="0"/>
              <a:t>μ</a:t>
            </a:r>
            <a:r>
              <a:rPr lang="en-US" sz="1600" dirty="0" smtClean="0"/>
              <a:t>SR </a:t>
            </a:r>
            <a:r>
              <a:rPr lang="el-GR" sz="1600" dirty="0" smtClean="0"/>
              <a:t>μ</a:t>
            </a:r>
            <a:r>
              <a:rPr lang="en-US" sz="1600" dirty="0" smtClean="0"/>
              <a:t>+: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FLUKA ~ -30%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MCs could be used keeping in mind the difference 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65600" y="644778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7037" y="3888065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7"/>
                </a:solidFill>
              </a:rPr>
              <a:t>G4: Song Yingpeng </a:t>
            </a:r>
            <a:endParaRPr lang="en-US" sz="1200" dirty="0">
              <a:solidFill>
                <a:srgbClr val="00009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7783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7784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05428" y="-4576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Systematics between FLUKA and G4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2499" b="2349"/>
          <a:stretch/>
        </p:blipFill>
        <p:spPr>
          <a:xfrm>
            <a:off x="6312106" y="1363315"/>
            <a:ext cx="5606078" cy="341438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8571849" y="1144550"/>
            <a:ext cx="907621" cy="338554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, 5 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368670" y="1710713"/>
            <a:ext cx="1685077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FLUKA = 1.7x10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5353BA"/>
                </a:solidFill>
              </a:rPr>
              <a:t>G4 (bert) = 2x10</a:t>
            </a:r>
            <a:r>
              <a:rPr lang="en-US" sz="1400" baseline="30000" dirty="0" smtClean="0">
                <a:solidFill>
                  <a:srgbClr val="5353BA"/>
                </a:solidFill>
              </a:rPr>
              <a:t>11</a:t>
            </a:r>
          </a:p>
          <a:p>
            <a:r>
              <a:rPr lang="en-US" sz="1400" dirty="0">
                <a:solidFill>
                  <a:srgbClr val="5353BA"/>
                </a:solidFill>
              </a:rPr>
              <a:t>G4 </a:t>
            </a:r>
            <a:r>
              <a:rPr lang="en-US" sz="1400" dirty="0" smtClean="0">
                <a:solidFill>
                  <a:srgbClr val="5353BA"/>
                </a:solidFill>
              </a:rPr>
              <a:t>(incl) </a:t>
            </a:r>
            <a:r>
              <a:rPr lang="en-US" sz="1400" dirty="0">
                <a:solidFill>
                  <a:srgbClr val="5353BA"/>
                </a:solidFill>
              </a:rPr>
              <a:t>= </a:t>
            </a:r>
            <a:r>
              <a:rPr lang="en-US" sz="1400" dirty="0" smtClean="0">
                <a:solidFill>
                  <a:srgbClr val="5353BA"/>
                </a:solidFill>
              </a:rPr>
              <a:t>2x10</a:t>
            </a:r>
            <a:r>
              <a:rPr lang="en-US" sz="1400" baseline="30000" dirty="0" smtClean="0">
                <a:solidFill>
                  <a:srgbClr val="5353BA"/>
                </a:solidFill>
              </a:rPr>
              <a:t>11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16560" y="1701484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π</a:t>
            </a:r>
            <a:r>
              <a:rPr lang="el-GR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931468" y="4739854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275373" y="2818265"/>
            <a:ext cx="177644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Ratio </a:t>
            </a:r>
            <a:r>
              <a:rPr lang="el-GR" sz="1400" dirty="0" smtClean="0"/>
              <a:t>π+/π-</a:t>
            </a:r>
            <a:r>
              <a:rPr lang="en-US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4545"/>
                </a:solidFill>
              </a:rPr>
              <a:t> FL = 1.9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636AF"/>
                </a:solidFill>
              </a:rPr>
              <a:t> G4 (bert) = 2.9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636AF"/>
                </a:solidFill>
              </a:rPr>
              <a:t> G4 (incl) = 2.2</a:t>
            </a:r>
            <a:endParaRPr lang="el-GR" sz="1400" dirty="0" smtClean="0">
              <a:solidFill>
                <a:srgbClr val="3636A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8269" y="5043782"/>
            <a:ext cx="4588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</a:t>
            </a:r>
            <a:r>
              <a:rPr lang="el-GR" sz="1600" dirty="0" smtClean="0"/>
              <a:t>π</a:t>
            </a:r>
            <a:r>
              <a:rPr lang="en-US" sz="1600" dirty="0" smtClean="0"/>
              <a:t>+: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Total pions are similar with FLUKA and G4 (BERTINI)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FLUKA predicts a ratio </a:t>
            </a:r>
            <a:r>
              <a:rPr lang="el-GR" sz="1600" dirty="0" smtClean="0"/>
              <a:t>π+/π-</a:t>
            </a:r>
            <a:r>
              <a:rPr lang="en-US" sz="1600" dirty="0" smtClean="0"/>
              <a:t>  = 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685018" y="2033451"/>
            <a:ext cx="644145" cy="0"/>
          </a:xfrm>
          <a:prstGeom prst="line">
            <a:avLst/>
          </a:prstGeom>
          <a:ln>
            <a:solidFill>
              <a:srgbClr val="535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15497" y="2252014"/>
            <a:ext cx="644145" cy="0"/>
          </a:xfrm>
          <a:prstGeom prst="line">
            <a:avLst/>
          </a:prstGeom>
          <a:ln>
            <a:solidFill>
              <a:srgbClr val="5353B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36" y="248466"/>
            <a:ext cx="3468744" cy="182714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160"/>
          <a:stretch/>
        </p:blipFill>
        <p:spPr>
          <a:xfrm>
            <a:off x="7610546" y="2732175"/>
            <a:ext cx="3822824" cy="342402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61" y="2018789"/>
            <a:ext cx="519386" cy="116691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7240" y="6512341"/>
            <a:ext cx="2989292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13076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13076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41186" y="2035811"/>
            <a:ext cx="0" cy="115253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96718" y="3235409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Width =  0.34 cm</a:t>
            </a:r>
          </a:p>
          <a:p>
            <a:r>
              <a:rPr lang="en-US" sz="1000" dirty="0" smtClean="0"/>
              <a:t>Turn = 45</a:t>
            </a:r>
            <a:r>
              <a:rPr lang="en-US" sz="1000" baseline="30000" dirty="0" smtClean="0"/>
              <a:t>0</a:t>
            </a:r>
            <a:endParaRPr lang="en-US" sz="1000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04112" y="2501059"/>
            <a:ext cx="593028" cy="4056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77839" y="3007111"/>
            <a:ext cx="535726" cy="951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0810" y="2249090"/>
            <a:ext cx="579432" cy="654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00242" y="2535504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098143" y="2264647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4641283" y="2505353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821044" y="2815175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01703" y="2416121"/>
            <a:ext cx="1462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ollection surface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r= 16cm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81107" y="3455024"/>
            <a:ext cx="1637792" cy="33357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11674" y="2019778"/>
            <a:ext cx="131961" cy="12471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57612" y="3326801"/>
            <a:ext cx="1067921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x-axis, </a:t>
            </a:r>
            <a:r>
              <a:rPr lang="en-US" sz="1100" dirty="0"/>
              <a:t>60 </a:t>
            </a:r>
            <a:r>
              <a:rPr lang="en-US" sz="1100" dirty="0" smtClean="0"/>
              <a:t>cm</a:t>
            </a:r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82429" y="2746718"/>
            <a:ext cx="607246" cy="4138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96894" y="1787327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protons @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35884" y="2142537"/>
            <a:ext cx="965353" cy="1026962"/>
          </a:xfrm>
          <a:prstGeom prst="rect">
            <a:avLst/>
          </a:prstGeom>
          <a:solidFill>
            <a:srgbClr val="9D71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70303" y="1914614"/>
            <a:ext cx="1077539" cy="246221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Length = 12 cm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14785" y="2575679"/>
            <a:ext cx="10727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Height = 12 cm</a:t>
            </a:r>
            <a:endParaRPr lang="en-US" sz="10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47285"/>
              </p:ext>
            </p:extLst>
          </p:nvPr>
        </p:nvGraphicFramePr>
        <p:xfrm>
          <a:off x="676425" y="3793983"/>
          <a:ext cx="6248401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  <a:tableStyleId>{5940675A-B579-460E-94D1-54222C63F5DA}</a:tableStyleId>
              </a:tblPr>
              <a:tblGrid>
                <a:gridCol w="2996350"/>
                <a:gridCol w="1084017"/>
                <a:gridCol w="1084017"/>
                <a:gridCol w="1084017"/>
              </a:tblGrid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Graphite slab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1 cm p -&gt; Gr interaction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momentum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25 &lt; P &lt; 29.8 MeV/c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Target Length x Height (cm2)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12x12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Tilt (degree)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30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02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surface muon purity</a:t>
                      </a:r>
                      <a:r>
                        <a:rPr lang="el-GR" sz="1400" dirty="0" smtClean="0"/>
                        <a:t> (%)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0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statistical</a:t>
                      </a:r>
                      <a:r>
                        <a:rPr lang="en-US" sz="1400" baseline="0" dirty="0" smtClean="0"/>
                        <a:t> error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2% / 1%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on intensity / </a:t>
                      </a:r>
                      <a:r>
                        <a:rPr lang="en-US" sz="1400" baseline="0" dirty="0" smtClean="0"/>
                        <a:t>polarization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841186" y="2683053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tilt = 20</a:t>
            </a:r>
            <a:r>
              <a:rPr lang="en-US" sz="1200" baseline="30000" dirty="0" smtClean="0">
                <a:solidFill>
                  <a:srgbClr val="FF0000"/>
                </a:solidFill>
              </a:rPr>
              <a:t>0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01676" y="2470565"/>
            <a:ext cx="36792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collected surface muon vertices at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4500 </a:t>
            </a:r>
            <a:r>
              <a:rPr lang="el-GR" sz="1400" dirty="0" smtClean="0"/>
              <a:t>π</a:t>
            </a:r>
            <a:r>
              <a:rPr lang="en-US" sz="1400" dirty="0" smtClean="0"/>
              <a:t> mm mrad selection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75780" y="4955858"/>
            <a:ext cx="401857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</a:t>
            </a:r>
            <a:r>
              <a:rPr lang="en-US" sz="1400" dirty="0" smtClean="0"/>
              <a:t>nly a part of the target is playing a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</a:t>
            </a:r>
            <a:r>
              <a:rPr lang="en-US" sz="1400" dirty="0" smtClean="0"/>
              <a:t>can reduce </a:t>
            </a:r>
            <a:r>
              <a:rPr lang="en-US" sz="1400" dirty="0"/>
              <a:t>the target to 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Length </a:t>
            </a:r>
            <a:r>
              <a:rPr lang="en-US" sz="1400" dirty="0"/>
              <a:t>x Height = 5</a:t>
            </a:r>
            <a:r>
              <a:rPr lang="en-US" sz="1400" dirty="0" smtClean="0"/>
              <a:t> x </a:t>
            </a:r>
            <a:r>
              <a:rPr lang="en-US" sz="1400" dirty="0"/>
              <a:t>4</a:t>
            </a:r>
            <a:r>
              <a:rPr lang="en-US" sz="1400" dirty="0" smtClean="0"/>
              <a:t> </a:t>
            </a:r>
            <a:r>
              <a:rPr lang="en-US" sz="1400" dirty="0"/>
              <a:t>cm2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414101" y="6097844"/>
            <a:ext cx="7441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(mm)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087790" y="3052023"/>
            <a:ext cx="7409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 (mm)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8666337" y="4369916"/>
            <a:ext cx="1632030" cy="63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450023" y="3847329"/>
            <a:ext cx="208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 beam @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125275" y="2585476"/>
            <a:ext cx="20258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32222" y="2597051"/>
            <a:ext cx="49216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125167" y="2604579"/>
            <a:ext cx="44000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890" y="279111"/>
            <a:ext cx="75079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thin </a:t>
            </a:r>
            <a:r>
              <a:rPr lang="en-US" dirty="0" smtClean="0"/>
              <a:t>tilted target </a:t>
            </a:r>
            <a:r>
              <a:rPr lang="en-US" dirty="0"/>
              <a:t>for baseline </a:t>
            </a:r>
            <a:r>
              <a:rPr lang="en-US" dirty="0" smtClean="0"/>
              <a:t>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target-proton interaction ≤ 1 cm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highly </a:t>
            </a:r>
            <a:r>
              <a:rPr lang="en-US" dirty="0"/>
              <a:t>polarized </a:t>
            </a:r>
            <a:r>
              <a:rPr lang="el-GR" dirty="0"/>
              <a:t>μ</a:t>
            </a:r>
            <a:r>
              <a:rPr lang="en-US" dirty="0"/>
              <a:t>SR beam </a:t>
            </a:r>
            <a:r>
              <a:rPr lang="en-US" dirty="0" smtClean="0"/>
              <a:t>parallel to </a:t>
            </a:r>
            <a:r>
              <a:rPr lang="en-US" dirty="0"/>
              <a:t>decay muons </a:t>
            </a:r>
            <a:r>
              <a:rPr lang="en-US" dirty="0" smtClean="0"/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quadrupole collection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466827" y="454874"/>
            <a:ext cx="201143" cy="5040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67970" y="24846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</a:t>
            </a:r>
            <a:r>
              <a:rPr lang="en-US" sz="1400" dirty="0" smtClean="0"/>
              <a:t>+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6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4094" y="6360403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3316" y="222102"/>
            <a:ext cx="6363148" cy="67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“Baby” scheme, target outside collector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altLang="zh-CN" sz="2400" dirty="0" smtClean="0">
                <a:solidFill>
                  <a:schemeClr val="accent6"/>
                </a:solidFill>
              </a:rPr>
              <a:t>only for surface muons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4857" y="1200123"/>
            <a:ext cx="931693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Sideway </a:t>
            </a:r>
            <a:r>
              <a:rPr lang="el-GR" dirty="0"/>
              <a:t>μ</a:t>
            </a:r>
            <a:r>
              <a:rPr lang="en-US" dirty="0"/>
              <a:t>SR collection at 90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respect to the primary proton </a:t>
            </a:r>
            <a:r>
              <a:rPr lang="en-US" dirty="0" smtClean="0"/>
              <a:t>beam direction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Quadrupole </a:t>
            </a:r>
            <a:r>
              <a:rPr lang="en-US" dirty="0" smtClean="0"/>
              <a:t>system, </a:t>
            </a:r>
            <a:r>
              <a:rPr lang="en-US" dirty="0"/>
              <a:t>low acceptance </a:t>
            </a:r>
            <a:r>
              <a:rPr lang="en-US" dirty="0" smtClean="0"/>
              <a:t>collector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0605" y="5170760"/>
            <a:ext cx="93344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Aim to maximize the </a:t>
            </a:r>
            <a:r>
              <a:rPr lang="el-GR" dirty="0" smtClean="0"/>
              <a:t>μ</a:t>
            </a:r>
            <a:r>
              <a:rPr lang="en-US" dirty="0" smtClean="0"/>
              <a:t>SR rate at the entrance of quadrupole using FLUKA MC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singlet, singlet-tilt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doublet (triplet)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5360" t="4786" r="7072" b="3320"/>
          <a:stretch/>
        </p:blipFill>
        <p:spPr>
          <a:xfrm>
            <a:off x="6686781" y="2075581"/>
            <a:ext cx="4939365" cy="286605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7" y="2430282"/>
            <a:ext cx="5296359" cy="215664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0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55" y="520202"/>
            <a:ext cx="2026023" cy="7122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layout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25801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51258"/>
            <a:ext cx="9954969" cy="3416320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Talk about the optimization of the 3 different targets for the Experimental Muon Source:</a:t>
            </a:r>
          </a:p>
          <a:p>
            <a:endParaRPr lang="en-US" dirty="0"/>
          </a:p>
          <a:p>
            <a:r>
              <a:rPr lang="en-US" dirty="0" smtClean="0"/>
              <a:t>Baseline scheme targets: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muon </a:t>
            </a:r>
            <a:r>
              <a:rPr lang="en-US" dirty="0"/>
              <a:t>and pion </a:t>
            </a:r>
            <a:r>
              <a:rPr lang="en-US" dirty="0" smtClean="0"/>
              <a:t>collection with </a:t>
            </a:r>
            <a:r>
              <a:rPr lang="en-US" dirty="0"/>
              <a:t>4-coils/3-steps Superconducting Adiabatic </a:t>
            </a:r>
            <a:r>
              <a:rPr lang="en-US" dirty="0" smtClean="0"/>
              <a:t>Solenoid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Graphite conical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15</a:t>
            </a:r>
            <a:r>
              <a:rPr lang="en-US" baseline="30000" dirty="0" smtClean="0"/>
              <a:t>0</a:t>
            </a:r>
            <a:r>
              <a:rPr lang="en-US" dirty="0" smtClean="0"/>
              <a:t> tilt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capture for surface muons and pions/decay muons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omparison </a:t>
            </a:r>
            <a:r>
              <a:rPr lang="en-US" dirty="0"/>
              <a:t>between FLUKA </a:t>
            </a:r>
            <a:r>
              <a:rPr lang="en-US" dirty="0" smtClean="0"/>
              <a:t>(used as default MC) and </a:t>
            </a:r>
            <a:r>
              <a:rPr lang="en-US" dirty="0"/>
              <a:t>G4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ighly polarized surface muons with thin target </a:t>
            </a:r>
          </a:p>
          <a:p>
            <a:endParaRPr lang="en-US" dirty="0" smtClean="0"/>
          </a:p>
          <a:p>
            <a:r>
              <a:rPr lang="en-US" dirty="0" smtClean="0"/>
              <a:t>Baby scheme target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typical Graphite slab used in singlet, doublet or triplet configurations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62" y="68683"/>
            <a:ext cx="2818504" cy="153951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425801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2580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366" y="5172091"/>
            <a:ext cx="8878645" cy="120032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produce a competitive number of muons for </a:t>
            </a:r>
            <a:r>
              <a:rPr lang="el-GR" dirty="0" smtClean="0"/>
              <a:t>μ</a:t>
            </a:r>
            <a:r>
              <a:rPr lang="en-US" dirty="0" smtClean="0"/>
              <a:t>SR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rate of 10</a:t>
            </a:r>
            <a:r>
              <a:rPr lang="en-US" baseline="30000" dirty="0" smtClean="0"/>
              <a:t>6</a:t>
            </a:r>
            <a:r>
              <a:rPr lang="en-US" dirty="0" smtClean="0"/>
              <a:t> – 10</a:t>
            </a:r>
            <a:r>
              <a:rPr lang="en-US" baseline="30000" dirty="0" smtClean="0"/>
              <a:t>7</a:t>
            </a:r>
            <a:r>
              <a:rPr lang="en-US" dirty="0" smtClean="0"/>
              <a:t> for surface muons / second and higher for decay muons under certain emittance selection criteria  </a:t>
            </a:r>
          </a:p>
        </p:txBody>
      </p:sp>
    </p:spTree>
    <p:extLst>
      <p:ext uri="{BB962C8B-B14F-4D97-AF65-F5344CB8AC3E}">
        <p14:creationId xmlns:p14="http://schemas.microsoft.com/office/powerpoint/2010/main" val="31899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6490399" y="2126527"/>
            <a:ext cx="172055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548728" y="2138108"/>
            <a:ext cx="396000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236650" y="2137979"/>
            <a:ext cx="258082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07140" y="2128995"/>
            <a:ext cx="180000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82245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8224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82245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29486" y="2440037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266553" y="2706938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702734" y="2357174"/>
            <a:ext cx="414725" cy="173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709280" y="2834254"/>
            <a:ext cx="535726" cy="951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16292" y="2176219"/>
            <a:ext cx="579432" cy="654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967002" y="2368450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7162586" y="2218675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068100" y="2606304"/>
            <a:ext cx="607246" cy="4138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82825" y="2330933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7286048" y="2648823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12483" y="1699253"/>
            <a:ext cx="1935145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Best Width  =  1 or 2 cm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8261975" y="2727878"/>
            <a:ext cx="1462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ollection surface</a:t>
            </a:r>
          </a:p>
          <a:p>
            <a:r>
              <a:rPr lang="en-US" sz="1200" dirty="0" smtClean="0"/>
              <a:t>(z,y), r= 16cm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646917" y="3213071"/>
            <a:ext cx="1477182" cy="24298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8007145" y="1933205"/>
            <a:ext cx="131961" cy="12471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6861831" y="3110623"/>
            <a:ext cx="1029449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100" dirty="0"/>
              <a:t>x</a:t>
            </a:r>
            <a:r>
              <a:rPr lang="en-US" sz="1100" dirty="0" smtClean="0"/>
              <a:t>-axis 60 cm</a:t>
            </a:r>
            <a:endParaRPr lang="en-US" sz="1100" dirty="0"/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4039"/>
              </p:ext>
            </p:extLst>
          </p:nvPr>
        </p:nvGraphicFramePr>
        <p:xfrm>
          <a:off x="3970815" y="3626330"/>
          <a:ext cx="619457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862"/>
                <a:gridCol w="972177"/>
                <a:gridCol w="972177"/>
                <a:gridCol w="972177"/>
                <a:gridCol w="97217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Target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 Gr slab – sides : 12x12 cm2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momentum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25 &lt; P &lt; 29.8 MeV/c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Target’s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width (cm)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surface muon purity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stat. error</a:t>
                      </a:r>
                      <a:r>
                        <a:rPr lang="en-US" sz="1400" baseline="0" dirty="0" smtClean="0"/>
                        <a:t> ~ 1.5% for intensity / polarization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3333473" y="211660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448507" y="2272168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49" idx="1"/>
            <a:endCxn id="49" idx="3"/>
          </p:cNvCxnSpPr>
          <p:nvPr/>
        </p:nvCxnSpPr>
        <p:spPr>
          <a:xfrm>
            <a:off x="3333473" y="2573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15653" y="1796273"/>
            <a:ext cx="1257075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 = 12 cm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374850" y="2410665"/>
            <a:ext cx="12538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 = 12 cm</a:t>
            </a:r>
            <a:endParaRPr lang="en-US" sz="1200" dirty="0"/>
          </a:p>
        </p:txBody>
      </p:sp>
      <p:sp>
        <p:nvSpPr>
          <p:cNvPr id="107" name="Oval 106"/>
          <p:cNvSpPr/>
          <p:nvPr/>
        </p:nvSpPr>
        <p:spPr>
          <a:xfrm>
            <a:off x="4607068" y="2451618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222522" y="2451489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847121" y="2442505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384" y="406106"/>
            <a:ext cx="908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singlet slab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surface muons rates and polarizations as function of target face width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proton beam peak is centered 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1097921" y="215218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957" y="2584750"/>
            <a:ext cx="14891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4067" y="1611021"/>
            <a:ext cx="1684850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ectangular target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289953" y="1959386"/>
            <a:ext cx="6335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671120" y="2500088"/>
            <a:ext cx="6431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5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82245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8224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82245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0739" y="2776579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25773" y="2932147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>
            <a:stCxn id="60" idx="1"/>
            <a:endCxn id="60" idx="3"/>
          </p:cNvCxnSpPr>
          <p:nvPr/>
        </p:nvCxnSpPr>
        <p:spPr>
          <a:xfrm>
            <a:off x="810739" y="3233779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2919" y="2456252"/>
            <a:ext cx="1257075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 = 12 cm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-147884" y="3070644"/>
            <a:ext cx="12538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 = 12 cm</a:t>
            </a:r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2662022" y="2786888"/>
            <a:ext cx="291763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793600" y="3112362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225701" y="2881272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2985743" y="3029499"/>
            <a:ext cx="414725" cy="173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992289" y="3506579"/>
            <a:ext cx="535726" cy="951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966209" y="2848544"/>
            <a:ext cx="579432" cy="654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346829" y="3040775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447927" y="3278629"/>
            <a:ext cx="607246" cy="4138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236506" y="2460623"/>
            <a:ext cx="1537600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W</a:t>
            </a:r>
            <a:r>
              <a:rPr lang="en-US" sz="1200" dirty="0" smtClean="0"/>
              <a:t>idth  = 3 or 4 cm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3567631" y="2898366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3887870" y="3010624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3457695" y="3368079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97" name="Rectangle 96"/>
          <p:cNvSpPr/>
          <p:nvPr/>
        </p:nvSpPr>
        <p:spPr>
          <a:xfrm>
            <a:off x="57875" y="1565366"/>
            <a:ext cx="12036341" cy="35159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324043" y="1925168"/>
            <a:ext cx="14622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ollection surface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(z,y), r= 16cm</a:t>
            </a:r>
            <a:endParaRPr lang="en-US" sz="12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2849664" y="3858848"/>
            <a:ext cx="1512083" cy="4128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4229786" y="2536624"/>
            <a:ext cx="131961" cy="12471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071744" y="3722614"/>
            <a:ext cx="1067921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x-axis, 60 cm</a:t>
            </a:r>
            <a:endParaRPr lang="en-US" sz="1100" dirty="0"/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95791"/>
              </p:ext>
            </p:extLst>
          </p:nvPr>
        </p:nvGraphicFramePr>
        <p:xfrm>
          <a:off x="4829818" y="2042199"/>
          <a:ext cx="7090772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1417"/>
                <a:gridCol w="961871"/>
                <a:gridCol w="961871"/>
                <a:gridCol w="961871"/>
                <a:gridCol w="961871"/>
                <a:gridCol w="961871"/>
              </a:tblGrid>
              <a:tr h="1429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Target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 Gr slab – sides : 12x12 cm2, width = 4 cm ,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σ</a:t>
                      </a:r>
                      <a:r>
                        <a:rPr lang="en-US" sz="1400" baseline="-250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= 0.5 cm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momentum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25 &lt; P &lt; 29.8 MeV/c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Gaussian peak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from side surface (cm)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0.5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1.5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-0,96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-0.89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surface muon purity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8686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stat. error</a:t>
                      </a:r>
                      <a:r>
                        <a:rPr lang="en-US" sz="1400" baseline="0" dirty="0" smtClean="0"/>
                        <a:t> ~ 1.5% for intensity / polarization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1018" y="5565718"/>
            <a:ext cx="1176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the best case compared to singlet-turn, also to doublet and triplet and selection of 4500 </a:t>
            </a:r>
            <a:r>
              <a:rPr lang="el-GR" dirty="0" smtClean="0">
                <a:solidFill>
                  <a:srgbClr val="FF0000"/>
                </a:solidFill>
              </a:rPr>
              <a:t>π </a:t>
            </a:r>
            <a:r>
              <a:rPr lang="en-US" dirty="0" smtClean="0">
                <a:solidFill>
                  <a:srgbClr val="FF0000"/>
                </a:solidFill>
              </a:rPr>
              <a:t>mm mrad, see next pages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551" y="368367"/>
            <a:ext cx="1017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inglet slab best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proton’s </a:t>
            </a:r>
            <a:r>
              <a:rPr lang="en-US" sz="2000" dirty="0"/>
              <a:t>Gaussian peak is displaced </a:t>
            </a:r>
            <a:r>
              <a:rPr lang="en-US" sz="2000" dirty="0" smtClean="0"/>
              <a:t>by </a:t>
            </a:r>
            <a:r>
              <a:rPr lang="en-US" sz="2000" dirty="0"/>
              <a:t>0.5 cm = 1 </a:t>
            </a:r>
            <a:r>
              <a:rPr lang="el-GR" sz="2000" dirty="0"/>
              <a:t>σ</a:t>
            </a:r>
            <a:r>
              <a:rPr lang="en-US" sz="2000" baseline="-25000" dirty="0"/>
              <a:t>p</a:t>
            </a:r>
            <a:r>
              <a:rPr lang="en-US" sz="2000" dirty="0"/>
              <a:t> from side (collection) surface </a:t>
            </a:r>
          </a:p>
        </p:txBody>
      </p:sp>
    </p:spTree>
    <p:extLst>
      <p:ext uri="{BB962C8B-B14F-4D97-AF65-F5344CB8AC3E}">
        <p14:creationId xmlns:p14="http://schemas.microsoft.com/office/powerpoint/2010/main" val="1066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74392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658" y="118764"/>
            <a:ext cx="11335474" cy="9002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vertices of all and selected surface muons passing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through the collection surface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58" y="1435096"/>
            <a:ext cx="3615242" cy="310923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72" y="1463814"/>
            <a:ext cx="3697299" cy="311620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4435535" y="4538877"/>
            <a:ext cx="8242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(mm)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1095737" y="1752200"/>
            <a:ext cx="8210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 (mm)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915630" y="1629091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 surface muons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58931" y="1632606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surface muon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4500 </a:t>
            </a:r>
            <a:r>
              <a:rPr lang="el-GR" sz="1600" dirty="0" smtClean="0"/>
              <a:t>π</a:t>
            </a:r>
            <a:r>
              <a:rPr lang="en-US" sz="1600" dirty="0" smtClean="0"/>
              <a:t> mm mrad selection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6989" y="5398254"/>
            <a:ext cx="72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the given emittance selection target side surface could be reduced from 12x12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target of Length x Height = 10x5 cm2 used is probably ok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97707" y="3672279"/>
            <a:ext cx="316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whole target side surface is displayed, 12x12 cm2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773554" y="3618310"/>
            <a:ext cx="43958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nly the first  part of the target is playing a role due to emittance selection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9481068" y="4530480"/>
            <a:ext cx="8242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(mm)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6120065" y="1770225"/>
            <a:ext cx="8210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 (mm)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562851" y="2723609"/>
            <a:ext cx="206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 beam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@ 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2671009" y="3018098"/>
            <a:ext cx="1632030" cy="63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667475" y="2970948"/>
            <a:ext cx="1632030" cy="63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20611" y="2448361"/>
            <a:ext cx="208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 beam @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57916" y="5354706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472950" y="551027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5" idx="1"/>
            <a:endCxn id="25" idx="3"/>
          </p:cNvCxnSpPr>
          <p:nvPr/>
        </p:nvCxnSpPr>
        <p:spPr>
          <a:xfrm>
            <a:off x="9357916" y="5811906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0096" y="5034379"/>
            <a:ext cx="1499128" cy="27699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Length (z) = 12 cm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8279870" y="5648771"/>
            <a:ext cx="14927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Height (y) = 12 cm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0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20466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20466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466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>
          <a:xfrm>
            <a:off x="275344" y="1452278"/>
            <a:ext cx="4525268" cy="170624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r="2082" b="38562"/>
          <a:stretch/>
        </p:blipFill>
        <p:spPr>
          <a:xfrm>
            <a:off x="4971417" y="1463036"/>
            <a:ext cx="3609268" cy="170624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 b="-1"/>
          <a:stretch/>
        </p:blipFill>
        <p:spPr>
          <a:xfrm>
            <a:off x="8751490" y="1463040"/>
            <a:ext cx="3365208" cy="169315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19342"/>
              </p:ext>
            </p:extLst>
          </p:nvPr>
        </p:nvGraphicFramePr>
        <p:xfrm>
          <a:off x="609600" y="3382142"/>
          <a:ext cx="9968558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005"/>
                <a:gridCol w="3087470"/>
                <a:gridCol w="1263361"/>
                <a:gridCol w="1263361"/>
                <a:gridCol w="1263361"/>
              </a:tblGrid>
              <a:tr h="1739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Target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 Gr slab 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Selection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 25 &lt; P &lt; 29.8 MeV/c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43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target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BEST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singlet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with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Gaussian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peak 0.5 cm  from side collection surface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singlet-tilt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doublet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739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total intensity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7393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9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73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polarization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-0,96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73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surface muon purity</a:t>
                      </a:r>
                      <a:r>
                        <a:rPr lang="en-US" sz="1400" baseline="0" dirty="0" smtClean="0"/>
                        <a:t> (%)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7393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stat. error</a:t>
                      </a:r>
                      <a:r>
                        <a:rPr lang="en-US" sz="1400" baseline="0" dirty="0" smtClean="0"/>
                        <a:t> ~ 1.5% for intensity / polarization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8308" y="44719"/>
            <a:ext cx="63321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singlet-tilt case and </a:t>
            </a:r>
            <a:r>
              <a:rPr lang="en-US" sz="2000" dirty="0" smtClean="0"/>
              <a:t>doublets triplets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total </a:t>
            </a:r>
            <a:r>
              <a:rPr lang="en-US" sz="2000" dirty="0"/>
              <a:t>proton – target interaction always at 12 </a:t>
            </a:r>
            <a:r>
              <a:rPr lang="en-US" sz="2000" dirty="0" smtClean="0"/>
              <a:t>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best cases for doublets or </a:t>
            </a:r>
            <a:r>
              <a:rPr lang="en-US" sz="2000" dirty="0" smtClean="0"/>
              <a:t>triplets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multiplets not shadowing the collection surface</a:t>
            </a:r>
          </a:p>
        </p:txBody>
      </p:sp>
    </p:spTree>
    <p:extLst>
      <p:ext uri="{BB962C8B-B14F-4D97-AF65-F5344CB8AC3E}">
        <p14:creationId xmlns:p14="http://schemas.microsoft.com/office/powerpoint/2010/main" val="41285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16" y="186648"/>
            <a:ext cx="109728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Conclusions on muon/pion collection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78906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17" y="1064110"/>
            <a:ext cx="8467383" cy="3539430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ull scheme with 4-coils/3-steps SC solenoid / collection at MS1:</a:t>
            </a:r>
            <a:endParaRPr lang="en-US" sz="1600" dirty="0" smtClean="0"/>
          </a:p>
          <a:p>
            <a:r>
              <a:rPr lang="el-GR" sz="1600" dirty="0" smtClean="0"/>
              <a:t>μ</a:t>
            </a:r>
            <a:r>
              <a:rPr lang="en-US" sz="1600" dirty="0"/>
              <a:t>SR </a:t>
            </a:r>
            <a:r>
              <a:rPr lang="en-US" sz="1600" dirty="0" smtClean="0"/>
              <a:t>physics with surface muons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1 -&gt; 0.5 </a:t>
            </a:r>
            <a:r>
              <a:rPr lang="en-US" sz="1600" dirty="0" smtClean="0"/>
              <a:t>T, best </a:t>
            </a:r>
            <a:r>
              <a:rPr lang="en-US" sz="1600" dirty="0"/>
              <a:t>for </a:t>
            </a:r>
            <a:r>
              <a:rPr lang="en-US" sz="1600" dirty="0" smtClean="0"/>
              <a:t>polarization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7x10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l-GR" sz="1600" dirty="0" smtClean="0"/>
              <a:t>μ+</a:t>
            </a:r>
            <a:r>
              <a:rPr lang="en-US" sz="1600" dirty="0" smtClean="0"/>
              <a:t> </a:t>
            </a:r>
            <a:r>
              <a:rPr lang="el-GR" sz="1600" dirty="0" smtClean="0"/>
              <a:t>/</a:t>
            </a:r>
            <a:r>
              <a:rPr lang="en-US" sz="1600" dirty="0" smtClean="0"/>
              <a:t> s, 83% polarization, 86% surface muon purity @ 10000 </a:t>
            </a:r>
            <a:r>
              <a:rPr lang="el-GR" sz="1600" dirty="0" smtClean="0"/>
              <a:t>π</a:t>
            </a:r>
            <a:r>
              <a:rPr lang="en-US" sz="1600" dirty="0" smtClean="0"/>
              <a:t> mm mrad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2.5 -&gt; 0.5 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1.8x10</a:t>
            </a:r>
            <a:r>
              <a:rPr lang="en-US" sz="1600" baseline="30000" dirty="0"/>
              <a:t>7</a:t>
            </a:r>
            <a:r>
              <a:rPr lang="en-US" sz="1600" dirty="0" smtClean="0"/>
              <a:t> </a:t>
            </a:r>
            <a:r>
              <a:rPr lang="el-GR" sz="1600" dirty="0"/>
              <a:t>μ</a:t>
            </a:r>
            <a:r>
              <a:rPr lang="el-GR" sz="1600" dirty="0" smtClean="0"/>
              <a:t>+</a:t>
            </a:r>
            <a:r>
              <a:rPr lang="en-US" sz="1600" dirty="0" smtClean="0"/>
              <a:t> </a:t>
            </a:r>
            <a:r>
              <a:rPr lang="el-GR" sz="1600" dirty="0" smtClean="0"/>
              <a:t>/</a:t>
            </a:r>
            <a:r>
              <a:rPr lang="en-US" sz="1600" dirty="0" smtClean="0"/>
              <a:t> s, 62% polarization, 68% </a:t>
            </a:r>
            <a:r>
              <a:rPr lang="en-US" sz="1600" dirty="0"/>
              <a:t>surface muon purity @ 10000 </a:t>
            </a:r>
            <a:r>
              <a:rPr lang="el-GR" sz="1600" dirty="0"/>
              <a:t>π</a:t>
            </a:r>
            <a:r>
              <a:rPr lang="en-US" sz="1600" dirty="0"/>
              <a:t> mm </a:t>
            </a:r>
            <a:r>
              <a:rPr lang="en-US" sz="1600" dirty="0" smtClean="0"/>
              <a:t>mrad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order more for total muon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/>
              <a:t>d</a:t>
            </a:r>
            <a:r>
              <a:rPr lang="en-US" sz="1600" dirty="0" smtClean="0"/>
              <a:t>ecay muons, </a:t>
            </a:r>
            <a:r>
              <a:rPr lang="el-GR" sz="1600" dirty="0" smtClean="0"/>
              <a:t>π</a:t>
            </a:r>
            <a:r>
              <a:rPr lang="en-US" sz="1600" dirty="0" smtClean="0"/>
              <a:t>+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 T for 100 and 450 MeV/c, and 4.5 T for 260 MeV/c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π</a:t>
            </a:r>
            <a:r>
              <a:rPr lang="en-US" sz="1600" dirty="0" smtClean="0"/>
              <a:t>+ / s ~ ≥ 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/s </a:t>
            </a:r>
            <a:r>
              <a:rPr lang="en-US" sz="1600" dirty="0"/>
              <a:t>@ </a:t>
            </a:r>
            <a:r>
              <a:rPr lang="en-US" sz="1600" dirty="0" smtClean="0"/>
              <a:t>100000 </a:t>
            </a:r>
            <a:r>
              <a:rPr lang="el-GR" sz="1600" dirty="0"/>
              <a:t>π</a:t>
            </a:r>
            <a:r>
              <a:rPr lang="en-US" sz="1600" dirty="0"/>
              <a:t> mm </a:t>
            </a:r>
            <a:r>
              <a:rPr lang="en-US" sz="1600" dirty="0" smtClean="0"/>
              <a:t>mrad</a:t>
            </a:r>
          </a:p>
          <a:p>
            <a:endParaRPr lang="en-US" sz="1600" dirty="0"/>
          </a:p>
          <a:p>
            <a:r>
              <a:rPr lang="en-US" sz="1600" dirty="0" smtClean="0"/>
              <a:t>thin target / collection at quadrupole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 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l-GR" sz="1600" dirty="0"/>
              <a:t>μ</a:t>
            </a:r>
            <a:r>
              <a:rPr lang="el-GR" sz="1600" dirty="0" smtClean="0"/>
              <a:t>+</a:t>
            </a:r>
            <a:r>
              <a:rPr lang="en-US" sz="1600" dirty="0" smtClean="0"/>
              <a:t> </a:t>
            </a:r>
            <a:r>
              <a:rPr lang="el-GR" sz="1600" dirty="0" smtClean="0"/>
              <a:t>/</a:t>
            </a:r>
            <a:r>
              <a:rPr lang="en-US" sz="1600" dirty="0" smtClean="0"/>
              <a:t> s, 97% polarization, 98% </a:t>
            </a:r>
            <a:r>
              <a:rPr lang="en-US" sz="1600" dirty="0"/>
              <a:t>surface muon purity @ </a:t>
            </a:r>
            <a:r>
              <a:rPr lang="en-US" sz="1600" dirty="0" smtClean="0"/>
              <a:t>4500 </a:t>
            </a:r>
            <a:r>
              <a:rPr lang="el-GR" sz="1600" dirty="0"/>
              <a:t>π</a:t>
            </a:r>
            <a:r>
              <a:rPr lang="en-US" sz="1600" dirty="0"/>
              <a:t> mm </a:t>
            </a:r>
            <a:r>
              <a:rPr lang="en-US" sz="1600" dirty="0" smtClean="0"/>
              <a:t>mrad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367" y="4997763"/>
            <a:ext cx="8579593" cy="584775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aby scheme / collection at quadrupole: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3.3x10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l-GR" sz="1600" dirty="0" smtClean="0"/>
              <a:t>μ+/</a:t>
            </a:r>
            <a:r>
              <a:rPr lang="en-US" sz="1600" dirty="0" smtClean="0"/>
              <a:t>s with 96% polarization and 97% surface muon purity @ 4500 </a:t>
            </a:r>
            <a:r>
              <a:rPr lang="el-GR" sz="1600" dirty="0" smtClean="0"/>
              <a:t>π</a:t>
            </a:r>
            <a:r>
              <a:rPr lang="en-US" sz="1600" dirty="0" smtClean="0"/>
              <a:t> mm mrad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09099" y="5978171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65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9581" y="2013994"/>
            <a:ext cx="6599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concerning the capture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minimum limit of polarization for </a:t>
            </a:r>
            <a:r>
              <a:rPr lang="el-GR" dirty="0" smtClean="0"/>
              <a:t>μ</a:t>
            </a:r>
            <a:r>
              <a:rPr lang="en-US" dirty="0" smtClean="0"/>
              <a:t>SR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decay muon best momentum range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164398"/>
            <a:ext cx="10972800" cy="1143000"/>
          </a:xfrm>
        </p:spPr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118" y="6302306"/>
            <a:ext cx="8229600" cy="557505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thanks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18" y="1764251"/>
            <a:ext cx="3263167" cy="178240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2" descr="E:\JobSummary\Pictures\Neutrino\MOMENT\neutr6a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89" y="4124694"/>
            <a:ext cx="4806093" cy="217761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14340" y="2920881"/>
            <a:ext cx="2616422" cy="120032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MOMENT at future: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15 MW cw-proton 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Leptonic CP-violation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CC-NSI</a:t>
            </a:r>
          </a:p>
        </p:txBody>
      </p:sp>
      <p:sp>
        <p:nvSpPr>
          <p:cNvPr id="10" name="Right Arrow 9"/>
          <p:cNvSpPr/>
          <p:nvPr/>
        </p:nvSpPr>
        <p:spPr>
          <a:xfrm rot="1826174">
            <a:off x="6033317" y="3361072"/>
            <a:ext cx="815387" cy="319949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0336" y="4330883"/>
            <a:ext cx="3264369" cy="1169551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EMuS as R&amp;D for MOMENT: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MW Capture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Pion transport/decay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Charge separation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Muon transport/decay channels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042" y="414661"/>
            <a:ext cx="4444805" cy="954107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EMuS innovation: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Unique SC capture solenoid (5T max.)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Forward capture &amp; spent proton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Coils will be made by Chinese industry </a:t>
            </a:r>
          </a:p>
        </p:txBody>
      </p:sp>
      <p:cxnSp>
        <p:nvCxnSpPr>
          <p:cNvPr id="14" name="Straight Arrow Connector 13"/>
          <p:cNvCxnSpPr>
            <a:stCxn id="11" idx="0"/>
            <a:endCxn id="6" idx="2"/>
          </p:cNvCxnSpPr>
          <p:nvPr/>
        </p:nvCxnSpPr>
        <p:spPr>
          <a:xfrm flipV="1">
            <a:off x="3122521" y="3546654"/>
            <a:ext cx="704181" cy="7842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8" idx="1"/>
          </p:cNvCxnSpPr>
          <p:nvPr/>
        </p:nvCxnSpPr>
        <p:spPr>
          <a:xfrm>
            <a:off x="4754705" y="4915659"/>
            <a:ext cx="1791684" cy="29784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6" descr="Screen Shot 2015-07-07 at 4.4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0" y="631204"/>
            <a:ext cx="3448899" cy="62643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40" y="1386418"/>
            <a:ext cx="1383777" cy="48372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2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muon yields as function of target tilt and length (exit of 1</a:t>
            </a:r>
            <a:r>
              <a:rPr lang="en-US" sz="2800" baseline="30000" dirty="0">
                <a:solidFill>
                  <a:schemeClr val="accent6"/>
                </a:solidFill>
              </a:rPr>
              <a:t>st</a:t>
            </a:r>
            <a:r>
              <a:rPr lang="en-US" sz="2800" dirty="0">
                <a:solidFill>
                  <a:schemeClr val="accent6"/>
                </a:solidFill>
              </a:rPr>
              <a:t> coil, no-shield)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1"/>
          <a:stretch/>
        </p:blipFill>
        <p:spPr>
          <a:xfrm>
            <a:off x="7010401" y="1563481"/>
            <a:ext cx="3432033" cy="2834549"/>
          </a:xfrm>
          <a:prstGeom prst="rect">
            <a:avLst/>
          </a:prstGeom>
          <a:effectLst>
            <a:outerShdw blurRad="12319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79" y="1162993"/>
            <a:ext cx="4973334" cy="3509680"/>
          </a:xfrm>
          <a:prstGeom prst="rect">
            <a:avLst/>
          </a:prstGeom>
          <a:effectLst>
            <a:outerShdw blurRad="12319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03998" y="5328669"/>
            <a:ext cx="4666662" cy="64633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Total surface muons 10</a:t>
            </a:r>
            <a:r>
              <a:rPr lang="en-US" baseline="30000" dirty="0">
                <a:solidFill>
                  <a:prstClr val="black"/>
                </a:solidFill>
              </a:rPr>
              <a:t>8</a:t>
            </a:r>
            <a:r>
              <a:rPr lang="en-US" dirty="0">
                <a:solidFill>
                  <a:prstClr val="black"/>
                </a:solidFill>
              </a:rPr>
              <a:t> /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Polarization along beam axis ~ 80-82%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5258" y="3325072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15</a:t>
            </a:r>
            <a:r>
              <a:rPr lang="en-US" sz="1600" baseline="30000" dirty="0">
                <a:solidFill>
                  <a:prstClr val="black"/>
                </a:solidFill>
              </a:rPr>
              <a:t>o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7742" y="1237179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 baseline target</a:t>
            </a:r>
          </a:p>
        </p:txBody>
      </p:sp>
    </p:spTree>
    <p:extLst>
      <p:ext uri="{BB962C8B-B14F-4D97-AF65-F5344CB8AC3E}">
        <p14:creationId xmlns:p14="http://schemas.microsoft.com/office/powerpoint/2010/main" val="27002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497471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0839" y="2886213"/>
            <a:ext cx="8229600" cy="1070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02270" y="2184841"/>
          <a:ext cx="8787456" cy="3022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420"/>
                <a:gridCol w="576405"/>
                <a:gridCol w="554654"/>
                <a:gridCol w="652535"/>
                <a:gridCol w="565530"/>
                <a:gridCol w="652535"/>
                <a:gridCol w="761290"/>
                <a:gridCol w="609032"/>
                <a:gridCol w="587281"/>
                <a:gridCol w="703268"/>
                <a:gridCol w="600210"/>
                <a:gridCol w="663144"/>
                <a:gridCol w="850152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l-GR" sz="1400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with 27 &lt; P &lt; 29.8 MeV/c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–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= 10000 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</a:rPr>
                        <a:t>π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mm mrad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400" dirty="0" smtClean="0"/>
                        <a:t> r1</a:t>
                      </a:r>
                      <a:r>
                        <a:rPr lang="en-US" sz="1400" baseline="0" dirty="0" smtClean="0"/>
                        <a:t> = 8 cm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 r2 = 4</a:t>
                      </a:r>
                      <a:r>
                        <a:rPr kumimoji="0" lang="el-G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smtClean="0"/>
                        <a:t>b</a:t>
                      </a:r>
                      <a:r>
                        <a:rPr lang="en-US" sz="1400" dirty="0" smtClean="0"/>
                        <a:t> =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10 mm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(max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~ 12% / 8% / 8% error on ip2 / i / Polz)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 (T)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1t0.5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2t1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3t1.5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5t3 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79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cub.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coil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cub.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endParaRPr lang="en-US" sz="14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coil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fast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cub.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coil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cub.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coil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ip2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(x10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.7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1.8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.9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.4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.4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i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3.6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4.3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4.8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&lt;Polz&gt; %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.8</a:t>
                      </a:r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4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71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25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57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  <a:r>
                        <a:rPr lang="el-GR" sz="1400" dirty="0" smtClean="0"/>
                        <a:t>23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.2</a:t>
                      </a:r>
                      <a:r>
                        <a:rPr lang="el-GR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.</a:t>
                      </a:r>
                      <a:r>
                        <a:rPr lang="el-GR" sz="1400" dirty="0" smtClean="0">
                          <a:solidFill>
                            <a:schemeClr val="accent1"/>
                          </a:solidFill>
                        </a:rPr>
                        <a:t>54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67662" y="2043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5941" y="548286"/>
            <a:ext cx="416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chemeClr val="accent6"/>
                </a:solidFill>
              </a:rPr>
              <a:t>Field Study, 1 T to 5 T </a:t>
            </a:r>
          </a:p>
          <a:p>
            <a:pPr lvl="0" algn="ctr">
              <a:defRPr/>
            </a:pPr>
            <a:r>
              <a:rPr lang="el-GR" sz="2400" dirty="0">
                <a:solidFill>
                  <a:srgbClr val="FF0000"/>
                </a:solidFill>
              </a:rPr>
              <a:t>μ</a:t>
            </a:r>
            <a:r>
              <a:rPr lang="el-GR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 with 27 &lt; P &lt; 29.8 MeV/c 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7937" y="5174805"/>
            <a:ext cx="3228769" cy="64633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T field is the best case 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</a:t>
            </a:r>
            <a:r>
              <a:rPr lang="en-US" baseline="30000" dirty="0"/>
              <a:t>st</a:t>
            </a:r>
            <a:r>
              <a:rPr lang="en-US" dirty="0"/>
              <a:t> – coils are also good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" y="274638"/>
            <a:ext cx="11715078" cy="57521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baseline scheme: Superconducting Capture solenoid for surface and decay muons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74689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74689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74689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8" y="1050797"/>
            <a:ext cx="3396382" cy="225194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55498" y="1676849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 m superconducting transport solenoid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9955" t="48182" r="-1"/>
          <a:stretch/>
        </p:blipFill>
        <p:spPr>
          <a:xfrm rot="941918">
            <a:off x="1573390" y="1829544"/>
            <a:ext cx="459409" cy="55665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732225" y="2335991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“surface” </a:t>
            </a:r>
            <a:r>
              <a:rPr lang="en-US" sz="1400" dirty="0"/>
              <a:t>muon section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3447" y="1857809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pion decay section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411" y="2907364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Decay muon section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4247" y="1314569"/>
            <a:ext cx="439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Charge/momentum selection for pion/decay muons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0367" y="2231007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selection, </a:t>
            </a:r>
          </a:p>
          <a:p>
            <a:r>
              <a:rPr lang="en-US" sz="1400" dirty="0"/>
              <a:t>decay muons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6575" y="3215141"/>
            <a:ext cx="6895032" cy="3139321"/>
          </a:xfrm>
          <a:prstGeom prst="rect">
            <a:avLst/>
          </a:prstGeom>
          <a:solidFill>
            <a:schemeClr val="accent3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u="sng" dirty="0"/>
              <a:t>s</a:t>
            </a:r>
            <a:r>
              <a:rPr lang="en-US" altLang="zh-CN" u="sng" dirty="0" smtClean="0"/>
              <a:t>econdary beam </a:t>
            </a:r>
            <a:r>
              <a:rPr lang="en-US" altLang="zh-CN" u="sng" dirty="0"/>
              <a:t>operation modes (independent):</a:t>
            </a:r>
          </a:p>
          <a:p>
            <a:pPr marL="342900" indent="-342900">
              <a:buAutoNum type="arabicPeriod"/>
            </a:pPr>
            <a:r>
              <a:rPr lang="en-US" altLang="zh-CN" dirty="0"/>
              <a:t>s</a:t>
            </a:r>
            <a:r>
              <a:rPr lang="en-US" altLang="zh-CN" dirty="0" smtClean="0"/>
              <a:t>urface </a:t>
            </a:r>
            <a:r>
              <a:rPr lang="en-US" altLang="zh-CN" dirty="0"/>
              <a:t>muon </a:t>
            </a:r>
            <a:r>
              <a:rPr lang="en-US" altLang="zh-CN" dirty="0" smtClean="0"/>
              <a:t>mode for </a:t>
            </a:r>
            <a:r>
              <a:rPr lang="el-GR" altLang="zh-CN" dirty="0"/>
              <a:t>μ</a:t>
            </a:r>
            <a:r>
              <a:rPr lang="en-US" altLang="zh-CN" dirty="0"/>
              <a:t>SR </a:t>
            </a:r>
            <a:r>
              <a:rPr lang="en-US" altLang="zh-CN" dirty="0" smtClean="0"/>
              <a:t>physics  @ 1 T</a:t>
            </a:r>
            <a:endParaRPr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dirty="0" smtClean="0"/>
              <a:t>Ref</a:t>
            </a:r>
            <a:r>
              <a:rPr lang="en-US" altLang="zh-CN" dirty="0"/>
              <a:t>. P</a:t>
            </a:r>
            <a:r>
              <a:rPr lang="el-GR" altLang="zh-CN" dirty="0"/>
              <a:t>μ</a:t>
            </a:r>
            <a:r>
              <a:rPr lang="en-US" altLang="zh-CN" dirty="0" smtClean="0"/>
              <a:t>=25-29.8 </a:t>
            </a:r>
            <a:r>
              <a:rPr lang="en-US" altLang="zh-CN" dirty="0"/>
              <a:t>MeV/c</a:t>
            </a:r>
          </a:p>
          <a:p>
            <a:pPr marL="342900" indent="-342900">
              <a:buAutoNum type="arabicPeriod"/>
            </a:pPr>
            <a:r>
              <a:rPr lang="en-US" altLang="zh-CN" dirty="0"/>
              <a:t>d</a:t>
            </a:r>
            <a:r>
              <a:rPr lang="en-US" altLang="zh-CN" dirty="0" smtClean="0"/>
              <a:t>ecay </a:t>
            </a:r>
            <a:r>
              <a:rPr lang="en-US" altLang="zh-CN" dirty="0"/>
              <a:t>muon </a:t>
            </a:r>
            <a:r>
              <a:rPr lang="en-US" altLang="zh-CN" dirty="0" smtClean="0"/>
              <a:t>mode @ 5 T</a:t>
            </a:r>
            <a:endParaRPr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dirty="0" smtClean="0"/>
              <a:t>Ref. P</a:t>
            </a:r>
            <a:r>
              <a:rPr lang="el-GR" altLang="zh-CN" dirty="0" smtClean="0"/>
              <a:t>μ</a:t>
            </a:r>
            <a:r>
              <a:rPr lang="en-US" altLang="zh-CN" dirty="0" smtClean="0"/>
              <a:t> = 40, 150 MeV/c for higher energy </a:t>
            </a:r>
            <a:r>
              <a:rPr lang="el-GR" altLang="zh-CN" dirty="0" smtClean="0"/>
              <a:t>μ</a:t>
            </a:r>
            <a:r>
              <a:rPr lang="en-US" altLang="zh-CN" dirty="0" smtClean="0"/>
              <a:t>SR physics, and muon imaging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dirty="0" smtClean="0"/>
              <a:t>Captured pions ref</a:t>
            </a:r>
            <a:r>
              <a:rPr lang="en-US" altLang="zh-CN" dirty="0"/>
              <a:t>. </a:t>
            </a:r>
            <a:r>
              <a:rPr lang="en-US" altLang="zh-CN" dirty="0" smtClean="0"/>
              <a:t>P</a:t>
            </a:r>
            <a:r>
              <a:rPr lang="el-GR" altLang="zh-CN" dirty="0"/>
              <a:t>π</a:t>
            </a:r>
            <a:r>
              <a:rPr lang="el-GR" altLang="zh-CN" dirty="0" smtClean="0"/>
              <a:t> </a:t>
            </a:r>
            <a:r>
              <a:rPr lang="en-US" altLang="zh-CN" dirty="0" smtClean="0"/>
              <a:t>= 100, 260, 450 MeV/c Momentum </a:t>
            </a:r>
            <a:r>
              <a:rPr lang="en-US" altLang="zh-CN" dirty="0"/>
              <a:t>spread: &lt;± 10%</a:t>
            </a:r>
          </a:p>
          <a:p>
            <a:pPr marL="342900" indent="-342900">
              <a:buAutoNum type="arabicPeriod"/>
            </a:pPr>
            <a:r>
              <a:rPr lang="en-US" altLang="zh-CN" dirty="0"/>
              <a:t>n</a:t>
            </a:r>
            <a:r>
              <a:rPr lang="en-US" altLang="zh-CN" dirty="0" smtClean="0"/>
              <a:t>eutrino </a:t>
            </a:r>
            <a:r>
              <a:rPr lang="en-US" altLang="zh-CN" dirty="0"/>
              <a:t>mode (optional</a:t>
            </a:r>
            <a:r>
              <a:rPr lang="en-US" altLang="zh-CN" dirty="0" smtClean="0"/>
              <a:t>) @ 5 T</a:t>
            </a:r>
            <a:endParaRPr lang="en-US" altLang="zh-CN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dirty="0"/>
              <a:t>Wide energy spectra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dirty="0"/>
              <a:t>Ref. P</a:t>
            </a:r>
            <a:r>
              <a:rPr lang="el-GR" altLang="zh-CN" dirty="0"/>
              <a:t>π</a:t>
            </a:r>
            <a:r>
              <a:rPr lang="en-US" altLang="zh-CN" dirty="0" smtClean="0"/>
              <a:t>=260-500 </a:t>
            </a:r>
            <a:r>
              <a:rPr lang="en-US" altLang="zh-CN" dirty="0"/>
              <a:t>MeV/c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9955" y="998183"/>
            <a:ext cx="30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Superconducting Capture Solenoid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66" y="849854"/>
            <a:ext cx="3050532" cy="207358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0" y="1569068"/>
            <a:ext cx="7891996" cy="493151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3739814" y="2823440"/>
            <a:ext cx="717631" cy="1157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218243" y="2297002"/>
            <a:ext cx="12202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dirty="0"/>
              <a:t>μ</a:t>
            </a:r>
            <a:r>
              <a:rPr lang="el-GR" sz="1600" baseline="30000" dirty="0"/>
              <a:t>+</a:t>
            </a:r>
            <a:r>
              <a:rPr lang="el-GR" sz="1600" dirty="0"/>
              <a:t>/</a:t>
            </a:r>
            <a:r>
              <a:rPr lang="en-US" sz="1600" dirty="0"/>
              <a:t>s/2MeV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649051" y="6432223"/>
            <a:ext cx="10807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P(MeV/c)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822" y="2647234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 muons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738665" y="3277036"/>
            <a:ext cx="717631" cy="11575"/>
          </a:xfrm>
          <a:prstGeom prst="line">
            <a:avLst/>
          </a:prstGeom>
          <a:ln w="19050">
            <a:solidFill>
              <a:srgbClr val="FF5B5B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823" y="3019554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Only surface muons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from DAR at target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24" y="684702"/>
            <a:ext cx="3347144" cy="210843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V="1">
            <a:off x="5042607" y="1594605"/>
            <a:ext cx="3768815" cy="34597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45696" y="721801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1-&gt;0.5T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0" y="96442"/>
            <a:ext cx="8818880" cy="700722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6"/>
                </a:solidFill>
              </a:rPr>
              <a:t>μ</a:t>
            </a:r>
            <a:r>
              <a:rPr lang="en-US" sz="2800" dirty="0">
                <a:solidFill>
                  <a:schemeClr val="accent6"/>
                </a:solidFill>
              </a:rPr>
              <a:t>SR and decay muons at matching solenoid entrance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938" y="5147549"/>
            <a:ext cx="2861681" cy="830997"/>
          </a:xfrm>
          <a:prstGeom prst="rect">
            <a:avLst/>
          </a:prstGeom>
          <a:solidFill>
            <a:schemeClr val="accent3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1200" u="sng" dirty="0"/>
              <a:t>Beam operation modes (independent):</a:t>
            </a:r>
          </a:p>
          <a:p>
            <a:pPr marL="342900" indent="-342900">
              <a:buAutoNum type="arabicPeriod"/>
            </a:pPr>
            <a:r>
              <a:rPr lang="en-US" altLang="zh-CN" sz="1200" dirty="0"/>
              <a:t>Surface muon mode (baseline)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200" dirty="0"/>
              <a:t>Ref. P</a:t>
            </a:r>
            <a:r>
              <a:rPr lang="el-GR" altLang="zh-CN" sz="1200" dirty="0"/>
              <a:t>μ</a:t>
            </a:r>
            <a:r>
              <a:rPr lang="en-US" altLang="zh-CN" sz="1200" dirty="0"/>
              <a:t>=29 MeV/c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200" dirty="0"/>
              <a:t>Momentum spread: &lt;±5%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15" y="250961"/>
            <a:ext cx="11065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/>
              <a:t>tilt of </a:t>
            </a:r>
            <a:r>
              <a:rPr lang="en-US" sz="2000" dirty="0" smtClean="0"/>
              <a:t>protons/target with respect to magnetic field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influence the collection of the pion due to the short length of the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facilitate the extraction of spent-protons with a moderate length of 2.5 m of the Superconducting Solenoid though the Matching Solenoid and capture coils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/>
          <a:stretch/>
        </p:blipFill>
        <p:spPr>
          <a:xfrm>
            <a:off x="405115" y="1882177"/>
            <a:ext cx="5758365" cy="369346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247909" y="3260697"/>
            <a:ext cx="441210" cy="640761"/>
          </a:xfrm>
          <a:prstGeom prst="ellipse">
            <a:avLst/>
          </a:prstGeom>
          <a:noFill/>
          <a:ln w="25400">
            <a:solidFill>
              <a:srgbClr val="B80C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5224" r="8056" b="5860"/>
          <a:stretch/>
        </p:blipFill>
        <p:spPr>
          <a:xfrm>
            <a:off x="5572498" y="1225725"/>
            <a:ext cx="5284453" cy="371349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Isosceles Triangle 10"/>
          <p:cNvSpPr/>
          <p:nvPr/>
        </p:nvSpPr>
        <p:spPr>
          <a:xfrm rot="5400000">
            <a:off x="1230152" y="2300889"/>
            <a:ext cx="300598" cy="614475"/>
          </a:xfrm>
          <a:prstGeom prst="triangle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09902" y="3705556"/>
            <a:ext cx="2974492" cy="461665"/>
          </a:xfrm>
          <a:prstGeom prst="rect">
            <a:avLst/>
          </a:prstGeom>
          <a:solidFill>
            <a:srgbClr val="7FE368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decay muons require pion capture momentum at </a:t>
            </a:r>
            <a:r>
              <a:rPr lang="en-US" sz="1100" dirty="0" smtClean="0"/>
              <a:t>100, 260 and 450 MeV/c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7573279" y="5970103"/>
            <a:ext cx="32309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or – reflects spin direction of “forward” and “backward” muon 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350006" y="2210313"/>
            <a:ext cx="21531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muon momentum MeV/c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701024" y="4900375"/>
            <a:ext cx="20665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pion momentum MeV/c</a:t>
            </a:r>
            <a:endParaRPr lang="en-US" sz="1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165600" y="6409132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5" y="2262360"/>
            <a:ext cx="3762924" cy="249498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69955" t="48182" r="-1"/>
          <a:stretch/>
        </p:blipFill>
        <p:spPr>
          <a:xfrm rot="941918">
            <a:off x="1228761" y="3156795"/>
            <a:ext cx="459409" cy="525536"/>
          </a:xfrm>
          <a:prstGeom prst="rect">
            <a:avLst/>
          </a:prstGeom>
          <a:effectLst/>
        </p:spPr>
      </p:pic>
      <p:sp>
        <p:nvSpPr>
          <p:cNvPr id="32" name="TextBox 31"/>
          <p:cNvSpPr txBox="1"/>
          <p:nvPr/>
        </p:nvSpPr>
        <p:spPr>
          <a:xfrm>
            <a:off x="446844" y="3711472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μ</a:t>
            </a:r>
            <a:r>
              <a:rPr lang="en-US" sz="1200" dirty="0"/>
              <a:t>SR muon section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45660" y="2881666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pion decay section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3891" y="4199218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Decay muon section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4371" y="2209600"/>
            <a:ext cx="4392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Charge/momentum selection for pion/decay muons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30988" y="3341668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selection, </a:t>
            </a:r>
          </a:p>
          <a:p>
            <a:r>
              <a:rPr lang="en-US" sz="1400" dirty="0"/>
              <a:t>decay muons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294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25" y="664309"/>
            <a:ext cx="594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accent6"/>
                </a:solidFill>
              </a:rPr>
              <a:t>π+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momentum selection for decay muons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8037" y="2521952"/>
            <a:ext cx="355002" cy="656216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6"/>
          <a:stretch/>
        </p:blipFill>
        <p:spPr>
          <a:xfrm>
            <a:off x="5146920" y="5418464"/>
            <a:ext cx="3930427" cy="575693"/>
          </a:xfrm>
          <a:prstGeom prst="rect">
            <a:avLst/>
          </a:prstGeom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6472" b="7701"/>
          <a:stretch/>
        </p:blipFill>
        <p:spPr>
          <a:xfrm>
            <a:off x="232360" y="3441872"/>
            <a:ext cx="3714015" cy="235071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89" y="145235"/>
            <a:ext cx="9265021" cy="568180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l-GR" sz="2000" dirty="0">
                <a:solidFill>
                  <a:srgbClr val="FF0000"/>
                </a:solidFill>
              </a:rPr>
              <a:t>+ </a:t>
            </a:r>
            <a:r>
              <a:rPr lang="en-US" sz="2000" dirty="0" smtClean="0">
                <a:solidFill>
                  <a:srgbClr val="FF0000"/>
                </a:solidFill>
              </a:rPr>
              <a:t>capture for decay muons </a:t>
            </a:r>
            <a:r>
              <a:rPr lang="el-GR" sz="2000" dirty="0" smtClean="0">
                <a:solidFill>
                  <a:srgbClr val="FF0000"/>
                </a:solidFill>
              </a:rPr>
              <a:t>μ+</a:t>
            </a:r>
            <a:r>
              <a:rPr lang="en-US" sz="2000" dirty="0" smtClean="0">
                <a:solidFill>
                  <a:srgbClr val="FF0000"/>
                </a:solidFill>
              </a:rPr>
              <a:t> : change the field intensity and shape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in order to collect required pions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06" y="3252367"/>
            <a:ext cx="16145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T taper variations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55356" y="3719544"/>
            <a:ext cx="7569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Bz(r=0) T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1422" y="5669472"/>
            <a:ext cx="55175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Z in m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4380" y="3842654"/>
            <a:ext cx="74090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5 -&gt; 3 T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68" y="1023324"/>
            <a:ext cx="7811177" cy="445808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851801" y="5573388"/>
          <a:ext cx="464955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0731"/>
                <a:gridCol w="449366"/>
                <a:gridCol w="504390"/>
                <a:gridCol w="476877"/>
                <a:gridCol w="504390"/>
                <a:gridCol w="559414"/>
                <a:gridCol w="504390"/>
              </a:tblGrid>
              <a:tr h="21353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P ± 10% (MeV/c)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128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5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Taper (T)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5f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135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 x </a:t>
                      </a:r>
                      <a:r>
                        <a:rPr lang="en-US" sz="1200" baseline="0" dirty="0" smtClean="0"/>
                        <a:t>10</a:t>
                      </a:r>
                      <a:r>
                        <a:rPr lang="en-US" sz="1200" baseline="30000" dirty="0" smtClean="0"/>
                        <a:t>9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l-GR" sz="1200" dirty="0" smtClean="0"/>
                        <a:t>π+</a:t>
                      </a:r>
                      <a:r>
                        <a:rPr lang="en-US" sz="1200" dirty="0" smtClean="0"/>
                        <a:t> /sec)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8.6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9.7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NV-EMuS-Target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0" y="668061"/>
            <a:ext cx="3414472" cy="240470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27-Oct-18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29" y="149965"/>
            <a:ext cx="11148543" cy="84528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Faster adiabatic tapers can increase the polarization, 25 </a:t>
            </a:r>
            <a:r>
              <a:rPr lang="en-US" sz="2400" dirty="0">
                <a:solidFill>
                  <a:srgbClr val="FF0000"/>
                </a:solidFill>
              </a:rPr>
              <a:t>≤ P (MeV/c) ≤ </a:t>
            </a:r>
            <a:r>
              <a:rPr lang="en-US" sz="2400" dirty="0" smtClean="0">
                <a:solidFill>
                  <a:srgbClr val="FF0000"/>
                </a:solidFill>
              </a:rPr>
              <a:t>29.8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example at 2.5 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1" y="2103382"/>
            <a:ext cx="4438196" cy="371036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224971" y="3066833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75"/>
                </a:solidFill>
              </a:rPr>
              <a:t>slow</a:t>
            </a:r>
            <a:endParaRPr lang="en-US" sz="1200" dirty="0">
              <a:solidFill>
                <a:srgbClr val="00007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4362" y="3785602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D10704"/>
                </a:solidFill>
              </a:rPr>
              <a:t>baseline</a:t>
            </a:r>
            <a:endParaRPr lang="en-US" sz="1200" dirty="0">
              <a:solidFill>
                <a:srgbClr val="D1070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62856" y="395187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2C85C"/>
                </a:solidFill>
              </a:rPr>
              <a:t>fast</a:t>
            </a:r>
            <a:endParaRPr lang="en-US" sz="1200" dirty="0">
              <a:solidFill>
                <a:srgbClr val="62C85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0874" y="4272714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861934" y="427723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474362" y="426901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42569" y="427723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121185" y="424744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393728" y="2418779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MS1 entrance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859369" y="1841695"/>
            <a:ext cx="27815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ield variations </a:t>
            </a:r>
            <a:r>
              <a:rPr lang="en-US" altLang="zh-CN" sz="1600" dirty="0"/>
              <a:t>2.5 -&gt; 0.5 </a:t>
            </a:r>
            <a:r>
              <a:rPr lang="en-US" altLang="zh-CN" sz="1600" dirty="0" smtClean="0"/>
              <a:t>T</a:t>
            </a:r>
            <a:endParaRPr lang="en-US" sz="16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941214" y="2258262"/>
            <a:ext cx="18288" cy="325504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10221" y="2723988"/>
            <a:ext cx="731672" cy="219001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881272" y="2998634"/>
            <a:ext cx="0" cy="52383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46189" y="2998634"/>
            <a:ext cx="0" cy="52383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 rot="6300000">
            <a:off x="2048000" y="3088099"/>
            <a:ext cx="176252" cy="45820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50" y="2135998"/>
            <a:ext cx="4719218" cy="371321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10052939" y="5822695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Field case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9363737" y="5188326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% statistical error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939665" y="1879689"/>
            <a:ext cx="16850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polarization (%)</a:t>
            </a:r>
            <a:endParaRPr lang="en-US" sz="16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9875581" y="3026423"/>
            <a:ext cx="10622" cy="6287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503726" y="263904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baseline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002549" y="2423413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10000 </a:t>
            </a:r>
            <a:r>
              <a:rPr lang="el-GR" sz="1400" dirty="0" smtClean="0">
                <a:solidFill>
                  <a:srgbClr val="FF0000"/>
                </a:solidFill>
              </a:rPr>
              <a:t>π</a:t>
            </a:r>
            <a:r>
              <a:rPr lang="en-US" sz="1400" dirty="0" smtClean="0">
                <a:solidFill>
                  <a:srgbClr val="FF0000"/>
                </a:solidFill>
              </a:rPr>
              <a:t> mm mrad </a:t>
            </a:r>
            <a:r>
              <a:rPr lang="zh-CN" alt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73" y="3650814"/>
            <a:ext cx="4388606" cy="274923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72" y="840256"/>
            <a:ext cx="4388606" cy="279469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9" y="3803966"/>
            <a:ext cx="3977737" cy="259608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454"/>
            <a:ext cx="10972800" cy="8871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Systematics from monte-carlos: </a:t>
            </a:r>
            <a:r>
              <a:rPr lang="el-GR" sz="2000" dirty="0" smtClean="0">
                <a:solidFill>
                  <a:srgbClr val="FF0000"/>
                </a:solidFill>
              </a:rPr>
              <a:t>μ+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l-GR" sz="2000" dirty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- with FLUKA and G4 (BERTINI)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at MS1, </a:t>
            </a:r>
            <a:r>
              <a:rPr lang="el-GR" altLang="zh-CN" sz="2000" dirty="0" smtClean="0">
                <a:solidFill>
                  <a:srgbClr val="FF0000"/>
                </a:solidFill>
              </a:rPr>
              <a:t>1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l-GR" altLang="zh-CN" sz="2000" dirty="0" smtClean="0">
                <a:solidFill>
                  <a:srgbClr val="FF0000"/>
                </a:solidFill>
              </a:rPr>
              <a:t>Τ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297" y="3526372"/>
            <a:ext cx="28216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Same baseline </a:t>
            </a:r>
            <a:r>
              <a:rPr lang="el-GR" sz="1200" dirty="0" smtClean="0"/>
              <a:t>1</a:t>
            </a:r>
            <a:r>
              <a:rPr lang="en-US" sz="1200" dirty="0" smtClean="0"/>
              <a:t>T taper used on both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719219" y="1152513"/>
            <a:ext cx="1018381" cy="338554"/>
          </a:xfrm>
          <a:prstGeom prst="rect">
            <a:avLst/>
          </a:prstGeom>
          <a:solidFill>
            <a:schemeClr val="bg1"/>
          </a:solidFill>
          <a:effectLst>
            <a:outerShdw blurRad="6604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/>
              <a:t>μ</a:t>
            </a:r>
            <a:r>
              <a:rPr lang="el-GR" sz="1600" dirty="0" smtClean="0"/>
              <a:t>+</a:t>
            </a:r>
            <a:r>
              <a:rPr lang="en-US" sz="1600" dirty="0" smtClean="0"/>
              <a:t>, </a:t>
            </a:r>
            <a:r>
              <a:rPr lang="el-GR" sz="1600" dirty="0" smtClean="0"/>
              <a:t>1</a:t>
            </a:r>
            <a:r>
              <a:rPr lang="en-US" sz="1600" dirty="0" smtClean="0"/>
              <a:t> 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62100" y="15564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</a:t>
            </a:r>
            <a:r>
              <a:rPr lang="el-GR" sz="1200" dirty="0" smtClean="0">
                <a:solidFill>
                  <a:srgbClr val="FF0000"/>
                </a:solidFill>
              </a:rPr>
              <a:t>2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r>
              <a:rPr lang="el-GR" sz="1200" dirty="0" smtClean="0">
                <a:solidFill>
                  <a:srgbClr val="FF0000"/>
                </a:solidFill>
              </a:rPr>
              <a:t>2</a:t>
            </a:r>
            <a:r>
              <a:rPr lang="en-US" sz="1200" dirty="0" smtClean="0">
                <a:solidFill>
                  <a:srgbClr val="FF0000"/>
                </a:solidFill>
              </a:rPr>
              <a:t>x10</a:t>
            </a:r>
            <a:r>
              <a:rPr lang="el-GR" sz="1200" baseline="30000" dirty="0">
                <a:solidFill>
                  <a:srgbClr val="FF0000"/>
                </a:solidFill>
              </a:rPr>
              <a:t>9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   G4 = 2</a:t>
            </a:r>
            <a:r>
              <a:rPr lang="el-GR" sz="1200" dirty="0" smtClean="0">
                <a:solidFill>
                  <a:srgbClr val="5353BA"/>
                </a:solidFill>
              </a:rPr>
              <a:t>.9</a:t>
            </a:r>
            <a:r>
              <a:rPr lang="en-US" sz="1200" dirty="0" smtClean="0">
                <a:solidFill>
                  <a:srgbClr val="5353BA"/>
                </a:solidFill>
              </a:rPr>
              <a:t>x10</a:t>
            </a:r>
            <a:r>
              <a:rPr lang="el-GR" sz="1200" baseline="30000" dirty="0">
                <a:solidFill>
                  <a:srgbClr val="5353BA"/>
                </a:solidFill>
              </a:rPr>
              <a:t>9</a:t>
            </a:r>
            <a:r>
              <a:rPr lang="en-US" sz="1200" dirty="0" smtClean="0">
                <a:solidFill>
                  <a:srgbClr val="5353BA"/>
                </a:solidFill>
              </a:rPr>
              <a:t> 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7123" y="3889460"/>
            <a:ext cx="856325" cy="369332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l-GR" sz="1600" dirty="0"/>
              <a:t>μ</a:t>
            </a:r>
            <a:r>
              <a:rPr lang="en-US" sz="1600" dirty="0" smtClean="0"/>
              <a:t>-, </a:t>
            </a:r>
            <a:r>
              <a:rPr lang="el-GR" sz="1600" dirty="0" smtClean="0"/>
              <a:t>1</a:t>
            </a:r>
            <a:r>
              <a:rPr lang="en-US" sz="1600" dirty="0" smtClean="0"/>
              <a:t> </a:t>
            </a:r>
            <a:r>
              <a:rPr lang="el-GR" sz="1600" dirty="0" smtClean="0"/>
              <a:t>Τ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462100" y="448909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</a:t>
            </a:r>
            <a:r>
              <a:rPr lang="el-GR" sz="1200" dirty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r>
              <a:rPr lang="el-GR" sz="1200" dirty="0" smtClean="0">
                <a:solidFill>
                  <a:srgbClr val="FF0000"/>
                </a:solidFill>
              </a:rPr>
              <a:t>1</a:t>
            </a:r>
            <a:r>
              <a:rPr lang="en-US" sz="1200" dirty="0" smtClean="0">
                <a:solidFill>
                  <a:srgbClr val="FF0000"/>
                </a:solidFill>
              </a:rPr>
              <a:t>x10</a:t>
            </a:r>
            <a:r>
              <a:rPr lang="el-GR" sz="1200" baseline="30000" dirty="0" smtClean="0">
                <a:solidFill>
                  <a:srgbClr val="FF0000"/>
                </a:solidFill>
              </a:rPr>
              <a:t>9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   G4 = </a:t>
            </a:r>
            <a:r>
              <a:rPr lang="el-GR" sz="1200" dirty="0" smtClean="0">
                <a:solidFill>
                  <a:srgbClr val="5353BA"/>
                </a:solidFill>
              </a:rPr>
              <a:t>0.8</a:t>
            </a:r>
            <a:r>
              <a:rPr lang="en-US" sz="1200" dirty="0" smtClean="0">
                <a:solidFill>
                  <a:srgbClr val="5353BA"/>
                </a:solidFill>
              </a:rPr>
              <a:t>x10</a:t>
            </a:r>
            <a:r>
              <a:rPr lang="el-GR" sz="1200" baseline="30000" dirty="0" smtClean="0">
                <a:solidFill>
                  <a:srgbClr val="5353BA"/>
                </a:solidFill>
              </a:rPr>
              <a:t>9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56093" y="1316217"/>
            <a:ext cx="119455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/>
              <a:t>μ</a:t>
            </a:r>
            <a:r>
              <a:rPr lang="el-GR" sz="1200" baseline="30000" dirty="0" smtClean="0"/>
              <a:t>+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276713" y="3400528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65437" y="4292858"/>
            <a:ext cx="11881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/>
              <a:t>μ</a:t>
            </a:r>
            <a:r>
              <a:rPr lang="el-GR" sz="1200" baseline="30000" dirty="0" smtClean="0"/>
              <a:t>-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485040" y="6343414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85377" y="3312260"/>
            <a:ext cx="1071127" cy="64633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Ratio </a:t>
            </a:r>
            <a:r>
              <a:rPr lang="el-GR" sz="1200" dirty="0" smtClean="0"/>
              <a:t>μ</a:t>
            </a:r>
            <a:r>
              <a:rPr lang="el-GR" sz="1200" dirty="0"/>
              <a:t>+</a:t>
            </a:r>
            <a:r>
              <a:rPr lang="el-GR" sz="1200" dirty="0" smtClean="0"/>
              <a:t>/μ-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4545"/>
                </a:solidFill>
              </a:rPr>
              <a:t>FL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3636AF"/>
                </a:solidFill>
              </a:rPr>
              <a:t>G4 = 3.6</a:t>
            </a:r>
            <a:endParaRPr lang="el-GR" sz="1200" dirty="0" smtClean="0">
              <a:solidFill>
                <a:srgbClr val="3636A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456" y="4669893"/>
            <a:ext cx="4649012" cy="101566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surface muons</a:t>
            </a:r>
            <a:r>
              <a:rPr lang="el-GR" sz="1200" dirty="0" smtClean="0"/>
              <a:t> 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FLUKA -25%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FLUKA predicts again a ratio </a:t>
            </a:r>
            <a:r>
              <a:rPr lang="el-GR" sz="1200" dirty="0" smtClean="0"/>
              <a:t>μ+/</a:t>
            </a:r>
            <a:r>
              <a:rPr lang="el-GR" sz="1200" dirty="0"/>
              <a:t>μ</a:t>
            </a:r>
            <a:r>
              <a:rPr lang="el-GR" sz="1200" dirty="0" smtClean="0"/>
              <a:t>-</a:t>
            </a:r>
            <a:r>
              <a:rPr lang="en-US" sz="1200" dirty="0" smtClean="0"/>
              <a:t> 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Momenta distribution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Both codex could be used keeping in mind the difference 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65600" y="644778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61144" y="5942631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97"/>
                </a:solidFill>
              </a:rPr>
              <a:t>G4: Song Yingpeng </a:t>
            </a:r>
            <a:endParaRPr lang="en-US" sz="1000" dirty="0">
              <a:solidFill>
                <a:srgbClr val="000097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4268" b="2986"/>
          <a:stretch/>
        </p:blipFill>
        <p:spPr>
          <a:xfrm>
            <a:off x="1014852" y="795479"/>
            <a:ext cx="3911164" cy="256559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3788049"/>
            <a:ext cx="4319933" cy="270100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/>
          <a:stretch/>
        </p:blipFill>
        <p:spPr>
          <a:xfrm>
            <a:off x="6004560" y="938357"/>
            <a:ext cx="4272785" cy="273494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30" y="16454"/>
            <a:ext cx="11461576" cy="8871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Systematics from monte-carlos: </a:t>
            </a:r>
            <a:r>
              <a:rPr lang="el-GR" sz="2000" dirty="0" smtClean="0">
                <a:solidFill>
                  <a:srgbClr val="FF0000"/>
                </a:solidFill>
              </a:rPr>
              <a:t>π+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n-US" sz="2000" dirty="0" smtClean="0">
                <a:solidFill>
                  <a:srgbClr val="FF0000"/>
                </a:solidFill>
              </a:rPr>
              <a:t>- with FLUKA and G4 (BERTINI, INCL)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at MS1, 5 </a:t>
            </a:r>
            <a:r>
              <a:rPr lang="el-GR" altLang="zh-CN" sz="2000" dirty="0" smtClean="0">
                <a:solidFill>
                  <a:srgbClr val="FF0000"/>
                </a:solidFill>
              </a:rPr>
              <a:t>Τ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>
          <a:xfrm>
            <a:off x="863591" y="3706464"/>
            <a:ext cx="4198714" cy="272360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99297" y="3465412"/>
            <a:ext cx="32816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Same baseline 5T taper used on both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7762" y="1194850"/>
            <a:ext cx="907621" cy="338554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, 5 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709774" y="1664555"/>
            <a:ext cx="1478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1.7x10</a:t>
            </a:r>
            <a:r>
              <a:rPr lang="en-US" sz="1200" baseline="30000" dirty="0" smtClean="0">
                <a:solidFill>
                  <a:srgbClr val="FF0000"/>
                </a:solidFill>
              </a:rPr>
              <a:t>11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G4 (bert) = 2x10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</a:p>
          <a:p>
            <a:r>
              <a:rPr lang="en-US" sz="1200" dirty="0">
                <a:solidFill>
                  <a:srgbClr val="5353BA"/>
                </a:solidFill>
              </a:rPr>
              <a:t>G4 </a:t>
            </a:r>
            <a:r>
              <a:rPr lang="en-US" sz="1200" dirty="0" smtClean="0">
                <a:solidFill>
                  <a:srgbClr val="5353BA"/>
                </a:solidFill>
              </a:rPr>
              <a:t>(incl) </a:t>
            </a:r>
            <a:r>
              <a:rPr lang="en-US" sz="1200" dirty="0">
                <a:solidFill>
                  <a:srgbClr val="5353BA"/>
                </a:solidFill>
              </a:rPr>
              <a:t>= </a:t>
            </a:r>
            <a:r>
              <a:rPr lang="en-US" sz="1200" dirty="0" smtClean="0">
                <a:solidFill>
                  <a:srgbClr val="5353BA"/>
                </a:solidFill>
              </a:rPr>
              <a:t>2x10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059" y="4022222"/>
            <a:ext cx="893193" cy="338554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 smtClean="0"/>
              <a:t>π</a:t>
            </a:r>
            <a:r>
              <a:rPr lang="en-US" sz="1600" dirty="0" smtClean="0"/>
              <a:t>-, 5 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09774" y="4479845"/>
            <a:ext cx="16113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0.9x10</a:t>
            </a:r>
            <a:r>
              <a:rPr lang="en-US" sz="1200" baseline="30000" dirty="0" smtClean="0">
                <a:solidFill>
                  <a:srgbClr val="FF0000"/>
                </a:solidFill>
              </a:rPr>
              <a:t>11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G4 (bert) = 0.7x10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</a:p>
          <a:p>
            <a:r>
              <a:rPr lang="en-US" sz="1200" dirty="0">
                <a:solidFill>
                  <a:srgbClr val="5353BA"/>
                </a:solidFill>
              </a:rPr>
              <a:t>G4 </a:t>
            </a:r>
            <a:r>
              <a:rPr lang="en-US" sz="1200" dirty="0" smtClean="0">
                <a:solidFill>
                  <a:srgbClr val="5353BA"/>
                </a:solidFill>
              </a:rPr>
              <a:t>(incl) </a:t>
            </a:r>
            <a:r>
              <a:rPr lang="en-US" sz="1200" dirty="0">
                <a:solidFill>
                  <a:srgbClr val="5353BA"/>
                </a:solidFill>
              </a:rPr>
              <a:t>= </a:t>
            </a:r>
            <a:r>
              <a:rPr lang="en-US" sz="1200" dirty="0" smtClean="0">
                <a:solidFill>
                  <a:srgbClr val="5353BA"/>
                </a:solidFill>
              </a:rPr>
              <a:t>0.9x10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69249" y="1393596"/>
            <a:ext cx="12105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/>
              <a:t>π</a:t>
            </a:r>
            <a:r>
              <a:rPr lang="el-GR" sz="1200" baseline="30000" dirty="0" smtClean="0"/>
              <a:t>+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297884" y="3477907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78593" y="4370237"/>
            <a:ext cx="12041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π</a:t>
            </a:r>
            <a:r>
              <a:rPr lang="el-GR" sz="1200" baseline="30000" dirty="0" smtClean="0"/>
              <a:t>-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414782" y="6442083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452441" y="3322475"/>
            <a:ext cx="1598515" cy="830997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Ratio </a:t>
            </a:r>
            <a:r>
              <a:rPr lang="el-GR" sz="1200" dirty="0" smtClean="0"/>
              <a:t>π+/π-</a:t>
            </a:r>
            <a:r>
              <a:rPr lang="en-US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4545"/>
                </a:solidFill>
              </a:rPr>
              <a:t> FL = 1.9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3636AF"/>
                </a:solidFill>
              </a:rPr>
              <a:t> G4 (bert) = 2.9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3636AF"/>
                </a:solidFill>
              </a:rPr>
              <a:t> G4 (incl) = 2.2</a:t>
            </a:r>
            <a:endParaRPr lang="el-GR" sz="1200" dirty="0" smtClean="0">
              <a:solidFill>
                <a:srgbClr val="3636A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110" y="5611086"/>
            <a:ext cx="4324933" cy="83099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Total pions are similar with FLUKA and G4 (BERTINI)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G4(INCL) produces more 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he distribution at the high momentum peak is similar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FLUKA predicts a ratio </a:t>
            </a:r>
            <a:r>
              <a:rPr lang="el-GR" sz="1200" dirty="0" smtClean="0"/>
              <a:t>π+/π-</a:t>
            </a:r>
            <a:r>
              <a:rPr lang="en-US" sz="1200" dirty="0" smtClean="0"/>
              <a:t>  = 2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536345" y="1556886"/>
            <a:ext cx="644145" cy="0"/>
          </a:xfrm>
          <a:prstGeom prst="line">
            <a:avLst/>
          </a:prstGeom>
          <a:ln>
            <a:solidFill>
              <a:srgbClr val="535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66824" y="1806480"/>
            <a:ext cx="644145" cy="0"/>
          </a:xfrm>
          <a:prstGeom prst="line">
            <a:avLst/>
          </a:prstGeom>
          <a:ln>
            <a:solidFill>
              <a:srgbClr val="5353B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10641" y="137222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353BA"/>
                </a:solidFill>
              </a:rPr>
              <a:t>G4 bert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10969" y="165259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353BA"/>
                </a:solidFill>
              </a:rPr>
              <a:t>G4incl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4165600" y="649620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NV-EMuS-Target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77345" y="5939893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151B9"/>
                </a:solidFill>
              </a:rPr>
              <a:t>G4: Song Yingpeng </a:t>
            </a:r>
            <a:endParaRPr lang="en-US" sz="1000" dirty="0">
              <a:solidFill>
                <a:srgbClr val="5151B9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621"/>
          <a:stretch/>
        </p:blipFill>
        <p:spPr>
          <a:xfrm>
            <a:off x="968870" y="808535"/>
            <a:ext cx="3698859" cy="247393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27-Oct-18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65" y="106017"/>
            <a:ext cx="10972800" cy="4824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FLUKA vs </a:t>
            </a:r>
            <a:r>
              <a:rPr lang="en-US" sz="2400" dirty="0">
                <a:solidFill>
                  <a:srgbClr val="FF0000"/>
                </a:solidFill>
              </a:rPr>
              <a:t>MARS vs HARP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3" y="628202"/>
            <a:ext cx="7132938" cy="547925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75312" y="6147212"/>
            <a:ext cx="6481261" cy="338554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/>
              <a:t>FLUKA is in agreement with MARS and HARP </a:t>
            </a:r>
            <a:r>
              <a:rPr lang="en-US" sz="1600" dirty="0" smtClean="0"/>
              <a:t>data @ E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 = 2.2 GeV</a:t>
            </a:r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165600" y="6466384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60" t="4786" r="7072" b="3320"/>
          <a:stretch/>
        </p:blipFill>
        <p:spPr>
          <a:xfrm>
            <a:off x="7725388" y="960878"/>
            <a:ext cx="4147193" cy="24063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61" y="937762"/>
            <a:ext cx="2589451" cy="258146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40" y="32562"/>
            <a:ext cx="7980732" cy="67203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“Baby” scheme, </a:t>
            </a:r>
            <a:r>
              <a:rPr lang="el-GR" sz="2400" dirty="0">
                <a:solidFill>
                  <a:schemeClr val="accent6"/>
                </a:solidFill>
              </a:rPr>
              <a:t>μ</a:t>
            </a:r>
            <a:r>
              <a:rPr lang="en-US" sz="2400" dirty="0">
                <a:solidFill>
                  <a:schemeClr val="accent6"/>
                </a:solidFill>
              </a:rPr>
              <a:t>SR - </a:t>
            </a:r>
            <a:r>
              <a:rPr lang="el-GR" sz="2400" dirty="0">
                <a:solidFill>
                  <a:schemeClr val="accent6"/>
                </a:solidFill>
              </a:rPr>
              <a:t>μ</a:t>
            </a:r>
            <a:r>
              <a:rPr lang="el-GR" sz="2400" baseline="30000" dirty="0">
                <a:solidFill>
                  <a:schemeClr val="accent6"/>
                </a:solidFill>
              </a:rPr>
              <a:t>+</a:t>
            </a:r>
            <a:r>
              <a:rPr lang="en-US" sz="2400" dirty="0">
                <a:solidFill>
                  <a:schemeClr val="accent6"/>
                </a:solidFill>
              </a:rPr>
              <a:t>  25 &lt; P (MeV/c) &lt; 29.8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9335" y="2002410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1549" y="1777157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91585" y="2209721"/>
            <a:ext cx="14891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7728" y="1049942"/>
            <a:ext cx="1392197" cy="253916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/>
              <a:t>r</a:t>
            </a:r>
            <a:r>
              <a:rPr lang="en-US" sz="1000" dirty="0" smtClean="0"/>
              <a:t>ectangular </a:t>
            </a:r>
            <a:r>
              <a:rPr lang="en-US" sz="1050" dirty="0" smtClean="0"/>
              <a:t>target</a:t>
            </a:r>
            <a:endParaRPr lang="en-US" sz="1050" dirty="0"/>
          </a:p>
        </p:txBody>
      </p:sp>
      <p:sp>
        <p:nvSpPr>
          <p:cNvPr id="19" name="Rectangle 18"/>
          <p:cNvSpPr/>
          <p:nvPr/>
        </p:nvSpPr>
        <p:spPr>
          <a:xfrm>
            <a:off x="2731406" y="1795418"/>
            <a:ext cx="371203" cy="9144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915" y="2120892"/>
            <a:ext cx="296091" cy="2873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04235" y="1843893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02609" y="2038029"/>
            <a:ext cx="414725" cy="1739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17864" y="2515109"/>
            <a:ext cx="535726" cy="951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16167" y="1857074"/>
            <a:ext cx="579432" cy="654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13087" y="2049305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508671" y="1899530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14185" y="2287159"/>
            <a:ext cx="607246" cy="4138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28910" y="2011788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3632133" y="2329678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756157" y="3223233"/>
            <a:ext cx="1858907" cy="400110"/>
          </a:xfrm>
          <a:prstGeom prst="rect">
            <a:avLst/>
          </a:prstGeom>
          <a:solidFill>
            <a:srgbClr val="77C403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Available “good” magnetic field radius = 16 cm</a:t>
            </a:r>
            <a:endParaRPr lang="en-US" sz="1000" dirty="0"/>
          </a:p>
        </p:txBody>
      </p:sp>
      <p:cxnSp>
        <p:nvCxnSpPr>
          <p:cNvPr id="50" name="Straight Arrow Connector 49"/>
          <p:cNvCxnSpPr>
            <a:stCxn id="46" idx="0"/>
          </p:cNvCxnSpPr>
          <p:nvPr/>
        </p:nvCxnSpPr>
        <p:spPr>
          <a:xfrm flipH="1" flipV="1">
            <a:off x="5756157" y="2278341"/>
            <a:ext cx="929454" cy="944892"/>
          </a:xfrm>
          <a:prstGeom prst="straightConnector1">
            <a:avLst/>
          </a:prstGeom>
          <a:ln w="22225">
            <a:solidFill>
              <a:srgbClr val="77C40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047728" y="4300250"/>
          <a:ext cx="6085723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233"/>
                <a:gridCol w="743415"/>
                <a:gridCol w="743415"/>
                <a:gridCol w="743415"/>
                <a:gridCol w="743415"/>
                <a:gridCol w="743415"/>
                <a:gridCol w="743415"/>
              </a:tblGrid>
              <a:tr h="1918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Target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                        Slab, Height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x Length = 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24x24 cm2, Width = 8 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σ</a:t>
                      </a:r>
                      <a:r>
                        <a:rPr lang="en-US" sz="1000" baseline="-250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l-GR" sz="1000" baseline="0" dirty="0" smtClean="0">
                          <a:solidFill>
                            <a:srgbClr val="C00000"/>
                          </a:solidFill>
                        </a:rPr>
                        <a:t>ε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l-GR" sz="1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mm mrad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000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material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Gr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SiC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Be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Ti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Cu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W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L</a:t>
                      </a:r>
                      <a:r>
                        <a:rPr lang="en-US" sz="1000" baseline="-25000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/ </a:t>
                      </a:r>
                      <a:r>
                        <a:rPr lang="el-GR" sz="1000" baseline="0" dirty="0" smtClean="0">
                          <a:solidFill>
                            <a:srgbClr val="C00000"/>
                          </a:solidFill>
                        </a:rPr>
                        <a:t>λ</a:t>
                      </a:r>
                      <a:r>
                        <a:rPr lang="el-GR" sz="1000" baseline="-25000" dirty="0" smtClean="0">
                          <a:solidFill>
                            <a:srgbClr val="C00000"/>
                          </a:solidFill>
                        </a:rPr>
                        <a:t>Ι</a:t>
                      </a:r>
                      <a:r>
                        <a:rPr lang="en-US" sz="10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0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0.5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0.57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0.86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1.6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2.4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intensity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(x10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4.5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5.5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9.4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8.5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polarization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-0.92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surface muon purity</a:t>
                      </a:r>
                      <a:r>
                        <a:rPr lang="el-GR" sz="1000" dirty="0" smtClean="0"/>
                        <a:t> (%)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97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statistical</a:t>
                      </a:r>
                      <a:r>
                        <a:rPr lang="en-US" sz="1000" baseline="0" dirty="0" smtClean="0"/>
                        <a:t> error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2% on intensity,</a:t>
                      </a:r>
                      <a:r>
                        <a:rPr lang="en-US" sz="1000" baseline="0" dirty="0" smtClean="0"/>
                        <a:t> &lt; 1% on polarization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101124" y="3221148"/>
            <a:ext cx="2655033" cy="1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46626" y="3234700"/>
            <a:ext cx="58060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60 cm</a:t>
            </a:r>
            <a:endParaRPr lang="en-US" sz="11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406097" y="3998747"/>
          <a:ext cx="3858011" cy="1947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9401"/>
                <a:gridCol w="592604"/>
                <a:gridCol w="678003"/>
                <a:gridCol w="67800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Target material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Slab Gr,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 W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idth = 8 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σ</a:t>
                      </a:r>
                      <a:r>
                        <a:rPr lang="en-US" sz="1000" baseline="-250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38">
                <a:tc>
                  <a:txBody>
                    <a:bodyPr/>
                    <a:lstStyle/>
                    <a:p>
                      <a:pPr algn="ctr"/>
                      <a:r>
                        <a:rPr lang="el-GR" sz="1000" baseline="0" dirty="0" smtClean="0">
                          <a:solidFill>
                            <a:srgbClr val="C00000"/>
                          </a:solidFill>
                        </a:rPr>
                        <a:t>ε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l-GR" sz="10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mm mrad</a:t>
                      </a:r>
                      <a:r>
                        <a:rPr lang="el-GR" sz="1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000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4500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</a:rPr>
                        <a:t>Target, (Height x Length)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6x6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12x12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24x24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2.9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3.3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polarization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-0.94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surface muon purity</a:t>
                      </a:r>
                      <a:r>
                        <a:rPr lang="el-GR" sz="1000" dirty="0" smtClean="0"/>
                        <a:t> (%)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98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97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918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statistical</a:t>
                      </a:r>
                      <a:r>
                        <a:rPr lang="en-US" sz="1000" baseline="0" dirty="0" smtClean="0"/>
                        <a:t> error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&lt; 2% on intensity,</a:t>
                      </a:r>
                      <a:r>
                        <a:rPr lang="en-US" sz="1000" baseline="0" dirty="0" smtClean="0"/>
                        <a:t> </a:t>
                      </a:r>
                    </a:p>
                    <a:p>
                      <a:pPr algn="l"/>
                      <a:r>
                        <a:rPr lang="en-US" sz="1000" baseline="0" dirty="0" smtClean="0"/>
                        <a:t>&lt; 1% on polarization</a:t>
                      </a:r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23012" y="4022953"/>
            <a:ext cx="30636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different target materiel performances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37462" y="3745954"/>
            <a:ext cx="34996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different Graphite target sizes performances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9516296" y="3519230"/>
            <a:ext cx="2300630" cy="73866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</a:t>
            </a:r>
            <a:r>
              <a:rPr lang="en-US" sz="1400" dirty="0" smtClean="0"/>
              <a:t>SR </a:t>
            </a:r>
            <a:r>
              <a:rPr lang="en-US" sz="1400" dirty="0"/>
              <a:t>@ 4500 </a:t>
            </a:r>
            <a:r>
              <a:rPr lang="el-GR" sz="1400" dirty="0"/>
              <a:t>π </a:t>
            </a:r>
            <a:r>
              <a:rPr lang="en-US" sz="1400" dirty="0"/>
              <a:t>mm mrad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μ</a:t>
            </a:r>
            <a:r>
              <a:rPr lang="el-GR" sz="1400" baseline="30000" dirty="0" smtClean="0"/>
              <a:t>+</a:t>
            </a:r>
            <a:r>
              <a:rPr lang="en-US" sz="1400" dirty="0" smtClean="0"/>
              <a:t>/s: max for Cu ~ 10</a:t>
            </a:r>
            <a:r>
              <a:rPr lang="en-US" sz="1400" baseline="30000" dirty="0" smtClean="0"/>
              <a:t>7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polarization: 94%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1993" y="5925567"/>
            <a:ext cx="2820505" cy="646331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12x12cm2 is similar to 24x24cm2 due to small emittance selection/ quadrupole acceptance</a:t>
            </a:r>
            <a:endParaRPr lang="en-US" sz="12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609600" y="6553078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16-Aug-18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4165600" y="6553078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NV-EMuS/nufact18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737600" y="6553078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53581" y="1584357"/>
            <a:ext cx="55976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length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872333" y="2053994"/>
            <a:ext cx="5661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height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2664463" y="1582733"/>
            <a:ext cx="5180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width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7858979" y="1003836"/>
            <a:ext cx="2541080" cy="276999"/>
          </a:xfrm>
          <a:prstGeom prst="rect">
            <a:avLst/>
          </a:prstGeom>
          <a:solidFill>
            <a:schemeClr val="bg1"/>
          </a:solidFill>
          <a:effectLst>
            <a:outerShdw blurRad="11557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1200" dirty="0" smtClean="0"/>
              <a:t>μ</a:t>
            </a:r>
            <a:r>
              <a:rPr lang="en-US" sz="1200" smtClean="0"/>
              <a:t>SR beamline, Zhou Luping/IHEP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1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67" y="1740688"/>
            <a:ext cx="1021168" cy="203014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25" y="1714427"/>
            <a:ext cx="1018120" cy="2027096"/>
          </a:xfrm>
          <a:prstGeom prst="rect">
            <a:avLst/>
          </a:prstGeom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015565" y="172134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best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" y="1714427"/>
            <a:ext cx="1008976" cy="2017951"/>
          </a:xfrm>
          <a:prstGeom prst="rect">
            <a:avLst/>
          </a:prstGeom>
          <a:effectLst>
            <a:outerShdw blurRad="9652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1" y="-6026"/>
            <a:ext cx="10972800" cy="8871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turned-singlet, </a:t>
            </a:r>
            <a:r>
              <a:rPr lang="en-US" sz="2400" dirty="0"/>
              <a:t>proton – target interaction 12 cm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620200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300" y="822678"/>
            <a:ext cx="848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turn angles in respect to proton beam and widths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side-surface Length x Height from 12x12 cm2 -&gt; 24x24 cm2 due to singlet and turn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16232" y="2199190"/>
            <a:ext cx="0" cy="115253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87" y="1718643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protons @ z-axis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4906" y="4313747"/>
            <a:ext cx="60292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Best, Length x Height x Width = 24x24x2 cm3, turn = 10</a:t>
            </a:r>
            <a:r>
              <a:rPr lang="en-US" sz="1600" baseline="30000" dirty="0" smtClean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μ</a:t>
            </a:r>
            <a:r>
              <a:rPr lang="en-US" sz="1600" dirty="0" smtClean="0"/>
              <a:t>SR (25 MeV/c – 29.8 MeV/c)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3.1 x10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 </a:t>
            </a:r>
            <a:r>
              <a:rPr lang="el-GR" sz="1600" dirty="0" smtClean="0"/>
              <a:t>μ</a:t>
            </a:r>
            <a:r>
              <a:rPr lang="el-GR" sz="1600" baseline="30000" dirty="0" smtClean="0"/>
              <a:t>+</a:t>
            </a:r>
            <a:r>
              <a:rPr lang="el-GR" sz="1600" dirty="0" smtClean="0"/>
              <a:t>/</a:t>
            </a:r>
            <a:r>
              <a:rPr lang="en-US" sz="1600" dirty="0" smtClean="0"/>
              <a:t>s, +30%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μ</a:t>
            </a:r>
            <a:r>
              <a:rPr lang="en-US" sz="1600" dirty="0" smtClean="0"/>
              <a:t>SR</a:t>
            </a:r>
            <a:r>
              <a:rPr lang="en-US" sz="1600" dirty="0"/>
              <a:t> (25 MeV/c – 29.8 </a:t>
            </a:r>
            <a:r>
              <a:rPr lang="en-US" sz="1600" dirty="0" smtClean="0"/>
              <a:t>MeV/c), 4500 </a:t>
            </a:r>
            <a:r>
              <a:rPr lang="el-GR" sz="1600" dirty="0" smtClean="0"/>
              <a:t>π </a:t>
            </a:r>
            <a:r>
              <a:rPr lang="en-US" sz="1600" dirty="0" smtClean="0"/>
              <a:t>mm mrad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3.2 x10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l-GR" sz="1600" dirty="0"/>
              <a:t>μ</a:t>
            </a:r>
            <a:r>
              <a:rPr lang="el-GR" sz="1600" baseline="30000" dirty="0"/>
              <a:t>+</a:t>
            </a:r>
            <a:r>
              <a:rPr lang="el-GR" sz="1600" dirty="0"/>
              <a:t>/</a:t>
            </a:r>
            <a:r>
              <a:rPr lang="en-US" sz="1600" dirty="0" smtClean="0"/>
              <a:t>s, -9%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&lt;p&gt; 96%, purity 97%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300" y="389280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Width = 6 cm</a:t>
            </a:r>
          </a:p>
          <a:p>
            <a:r>
              <a:rPr lang="en-US" sz="1400" dirty="0" smtClean="0"/>
              <a:t>Turn = 30</a:t>
            </a:r>
            <a:r>
              <a:rPr lang="en-US" sz="1400" baseline="30000" dirty="0" smtClean="0"/>
              <a:t>0</a:t>
            </a:r>
            <a:endParaRPr lang="en-US" sz="1400" baseline="30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98" y="1754001"/>
            <a:ext cx="1024217" cy="20270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535068" y="389280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Width = 4 cm</a:t>
            </a:r>
          </a:p>
          <a:p>
            <a:r>
              <a:rPr lang="en-US" sz="1400" dirty="0" smtClean="0"/>
              <a:t>Turn = 20</a:t>
            </a:r>
            <a:r>
              <a:rPr lang="en-US" sz="1400" baseline="30000" dirty="0" smtClean="0"/>
              <a:t>0</a:t>
            </a:r>
            <a:endParaRPr lang="en-US" sz="14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765069" y="389280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Width = 2 cm</a:t>
            </a:r>
          </a:p>
          <a:p>
            <a:r>
              <a:rPr lang="en-US" sz="1400" dirty="0" smtClean="0"/>
              <a:t>Turn = 10</a:t>
            </a:r>
            <a:r>
              <a:rPr lang="en-US" sz="1400" baseline="30000" dirty="0" smtClean="0"/>
              <a:t>0</a:t>
            </a:r>
            <a:endParaRPr lang="en-US" sz="1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68087" y="3895713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Width = 1 cm</a:t>
            </a:r>
          </a:p>
          <a:p>
            <a:r>
              <a:rPr lang="en-US" sz="1400" dirty="0" smtClean="0"/>
              <a:t>Turn = 5</a:t>
            </a:r>
            <a:r>
              <a:rPr lang="en-US" sz="1400" baseline="30000" dirty="0" smtClean="0"/>
              <a:t>0</a:t>
            </a:r>
            <a:endParaRPr lang="en-US" sz="1400" baseline="30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597704" y="2585866"/>
            <a:ext cx="593028" cy="4056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571431" y="3091918"/>
            <a:ext cx="535726" cy="9510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14402" y="2333897"/>
            <a:ext cx="579432" cy="6545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193834" y="2620311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5191735" y="2349454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5734875" y="2590160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4914636" y="2899982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186998" y="2669150"/>
            <a:ext cx="18277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ollection surface (z,y)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r= 16cm</a:t>
            </a:r>
            <a:endParaRPr lang="en-US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49206" y="3501141"/>
            <a:ext cx="1637792" cy="33357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76791" y="2104585"/>
            <a:ext cx="131961" cy="124714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91998" y="3400883"/>
            <a:ext cx="1067921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x-axis, </a:t>
            </a:r>
            <a:r>
              <a:rPr lang="en-US" sz="1100" dirty="0"/>
              <a:t>60 </a:t>
            </a:r>
            <a:r>
              <a:rPr lang="en-US" sz="1100" dirty="0" smtClean="0"/>
              <a:t>cm</a:t>
            </a:r>
            <a:endParaRPr lang="en-US" sz="11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276021" y="2831525"/>
            <a:ext cx="607246" cy="41384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37" y="1565834"/>
            <a:ext cx="2125004" cy="231513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9326880" y="1947134"/>
            <a:ext cx="247426" cy="252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291836" y="1947134"/>
            <a:ext cx="282470" cy="252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35796" y="1978557"/>
            <a:ext cx="247426" cy="252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700752" y="1978557"/>
            <a:ext cx="282470" cy="2520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88101" y="2797950"/>
            <a:ext cx="15359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Schematics only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256210" y="2406090"/>
            <a:ext cx="1799781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48848" y="2420256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protons @ z axis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1021"/>
            <a:ext cx="8229600" cy="6005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p</a:t>
            </a:r>
            <a:r>
              <a:rPr lang="en-US" sz="2400" dirty="0" smtClean="0">
                <a:solidFill>
                  <a:schemeClr val="accent6"/>
                </a:solidFill>
              </a:rPr>
              <a:t>roton and target parameters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22776"/>
              </p:ext>
            </p:extLst>
          </p:nvPr>
        </p:nvGraphicFramePr>
        <p:xfrm>
          <a:off x="1304080" y="1207283"/>
          <a:ext cx="9583837" cy="1107440"/>
        </p:xfrm>
        <a:graphic>
          <a:graphicData uri="http://schemas.openxmlformats.org/drawingml/2006/table">
            <a:tbl>
              <a:tblPr firstRow="1" bandRow="1">
                <a:effectLst>
                  <a:outerShdw dist="50800" sx="1000" sy="1000" algn="ctr" rotWithShape="0">
                    <a:srgbClr val="000000"/>
                  </a:outerShdw>
                </a:effectLst>
                <a:tableStyleId>{5940675A-B579-460E-94D1-54222C63F5DA}</a:tableStyleId>
              </a:tblPr>
              <a:tblGrid>
                <a:gridCol w="2775319"/>
                <a:gridCol w="3613905"/>
                <a:gridCol w="3194613"/>
              </a:tblGrid>
              <a:tr h="1206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proton beam parameters</a:t>
                      </a:r>
                      <a:endParaRPr lang="en-US" sz="18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r>
                        <a:rPr lang="en-US" sz="1800" baseline="-25000" dirty="0" smtClean="0"/>
                        <a:t>kin</a:t>
                      </a:r>
                      <a:r>
                        <a:rPr lang="en-US" sz="1800" baseline="0" dirty="0" smtClean="0"/>
                        <a:t> (GeV)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     </a:t>
                      </a:r>
                      <a:r>
                        <a:rPr lang="el-GR" sz="1800" baseline="0" dirty="0" smtClean="0"/>
                        <a:t>σ</a:t>
                      </a:r>
                      <a:r>
                        <a:rPr lang="en-US" sz="1800" baseline="0" dirty="0" smtClean="0"/>
                        <a:t> (cm)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Power (kW)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0.5</a:t>
                      </a:r>
                      <a:r>
                        <a:rPr lang="en-US" sz="1800" baseline="0" dirty="0" smtClean="0"/>
                        <a:t> at target,</a:t>
                      </a:r>
                      <a:r>
                        <a:rPr lang="en-US" sz="1800" dirty="0" smtClean="0"/>
                        <a:t> double Gaussian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59724"/>
              </p:ext>
            </p:extLst>
          </p:nvPr>
        </p:nvGraphicFramePr>
        <p:xfrm>
          <a:off x="424405" y="2699214"/>
          <a:ext cx="1134318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157"/>
                <a:gridCol w="3512420"/>
                <a:gridCol w="1931466"/>
                <a:gridCol w="1874073"/>
                <a:gridCol w="1874073"/>
              </a:tblGrid>
              <a:tr h="15691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target parameters for the cylindrical</a:t>
                      </a:r>
                      <a:r>
                        <a:rPr lang="en-US" sz="1800" baseline="0" dirty="0" smtClean="0"/>
                        <a:t> shape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material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radius r1 large / r2 small (cm2)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length (cm)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λ</a:t>
                      </a:r>
                      <a:r>
                        <a:rPr lang="en-US" sz="1800" baseline="-25000" dirty="0" smtClean="0"/>
                        <a:t>I </a:t>
                      </a:r>
                      <a:r>
                        <a:rPr lang="en-US" sz="1800" baseline="0" dirty="0" smtClean="0"/>
                        <a:t>(cm)</a:t>
                      </a:r>
                      <a:endParaRPr lang="en-US" sz="1800" baseline="-250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 (1.82</a:t>
                      </a:r>
                      <a:r>
                        <a:rPr lang="en-US" sz="1800" baseline="0" dirty="0" smtClean="0"/>
                        <a:t> gr/cm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4.5 / 0.25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0.65 </a:t>
                      </a:r>
                      <a:r>
                        <a:rPr lang="el-GR" sz="1800" dirty="0" smtClean="0"/>
                        <a:t>λ</a:t>
                      </a:r>
                      <a:r>
                        <a:rPr lang="en-US" sz="1800" baseline="-25000" dirty="0" smtClean="0"/>
                        <a:t>I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Muon meeting  17/06/2016</a:t>
            </a:r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413153" y="3915732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22059" y="4160316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536" y="4103105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7823" y="4220522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6458" y="4711476"/>
            <a:ext cx="120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Graphite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2794" y="4452136"/>
            <a:ext cx="7709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Graphite is a common material used in neutrino and muon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neutron radiation due to low 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cm length is optimized for coil radiation protection, power deposition in the Superconducting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ther material as Be or SiC have been considered and studied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46" y="266918"/>
            <a:ext cx="10972800" cy="68946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6"/>
                </a:solidFill>
              </a:rPr>
              <a:t>zz‘ phase space on the /target beam axis z is split into two with doublet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(</a:t>
            </a:r>
            <a:r>
              <a:rPr lang="en-US" sz="2400" dirty="0" smtClean="0">
                <a:solidFill>
                  <a:schemeClr val="accent6"/>
                </a:solidFill>
              </a:rPr>
              <a:t>three with triplet)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18396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18396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18396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846" y="5203331"/>
            <a:ext cx="11725154" cy="748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doublet underperformance: </a:t>
            </a:r>
          </a:p>
          <a:p>
            <a:r>
              <a:rPr lang="en-US" sz="1800" dirty="0" smtClean="0"/>
              <a:t>selected </a:t>
            </a:r>
            <a:r>
              <a:rPr lang="el-GR" sz="1800" dirty="0" smtClean="0"/>
              <a:t>μ</a:t>
            </a:r>
            <a:r>
              <a:rPr lang="en-US" sz="1800" dirty="0" smtClean="0"/>
              <a:t>SR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from only one ellipse at zz’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 smtClean="0"/>
              <a:t>e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 .and. e</a:t>
            </a:r>
            <a:r>
              <a:rPr lang="en-US" sz="1800" baseline="-25000" dirty="0" smtClean="0"/>
              <a:t>y</a:t>
            </a:r>
            <a:r>
              <a:rPr lang="en-US" sz="1800" dirty="0" smtClean="0"/>
              <a:t> @ 4500 </a:t>
            </a:r>
            <a:r>
              <a:rPr lang="el-GR" sz="1800" dirty="0" smtClean="0"/>
              <a:t>π </a:t>
            </a:r>
            <a:r>
              <a:rPr lang="en-US" sz="1800" dirty="0" smtClean="0"/>
              <a:t>mm mrad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2" y="1705147"/>
            <a:ext cx="3641365" cy="295515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257329" y="2124342"/>
            <a:ext cx="9204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z‘ (mrad)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92684" y="1413591"/>
            <a:ext cx="28616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zz’ at the collection surface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58" y="1715021"/>
            <a:ext cx="3484478" cy="297074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026400" y="1401932"/>
            <a:ext cx="41088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zy vertex at of selected surface muons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38545" y="2020948"/>
            <a:ext cx="7409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 (mm)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936421" y="3196985"/>
            <a:ext cx="1632030" cy="63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65150" y="2619314"/>
            <a:ext cx="2631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 beam @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20939" y="3639204"/>
            <a:ext cx="259077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only surface muons from </a:t>
            </a:r>
          </a:p>
          <a:p>
            <a:r>
              <a:rPr lang="en-US" sz="1600" dirty="0" smtClean="0"/>
              <a:t>the first target due to</a:t>
            </a:r>
          </a:p>
          <a:p>
            <a:r>
              <a:rPr lang="en-US" sz="1600" dirty="0" smtClean="0"/>
              <a:t>the emittance selection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49" y="1723271"/>
            <a:ext cx="3539700" cy="291320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 rot="16200000">
            <a:off x="3845629" y="2087405"/>
            <a:ext cx="9172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‘ (mrad)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50767" y="4602833"/>
            <a:ext cx="7409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 (mm)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90679" y="1405183"/>
            <a:ext cx="2855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r>
              <a:rPr lang="en-US" sz="1600" dirty="0"/>
              <a:t>y</a:t>
            </a:r>
            <a:r>
              <a:rPr lang="en-US" sz="1600" dirty="0" smtClean="0"/>
              <a:t>’ at the collection surface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992960" y="4618519"/>
            <a:ext cx="7441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(mm)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44771" y="4629939"/>
            <a:ext cx="7441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(mm)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08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54" y="1399113"/>
            <a:ext cx="3564665" cy="331959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2" y="1457767"/>
            <a:ext cx="4017322" cy="32869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105083"/>
            <a:ext cx="11725154" cy="955475"/>
          </a:xfrm>
        </p:spPr>
        <p:txBody>
          <a:bodyPr>
            <a:no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oublet, selected </a:t>
            </a:r>
            <a:r>
              <a:rPr lang="el-GR" sz="2400" dirty="0"/>
              <a:t>μ</a:t>
            </a:r>
            <a:r>
              <a:rPr lang="en-US" sz="2400" dirty="0" smtClean="0"/>
              <a:t>SR </a:t>
            </a:r>
            <a:r>
              <a:rPr lang="el-GR" sz="2400" dirty="0" smtClean="0"/>
              <a:t>μ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from two ellipses at zz’</a:t>
            </a:r>
            <a:br>
              <a:rPr lang="en-US" sz="2400" dirty="0" smtClean="0"/>
            </a:br>
            <a:r>
              <a:rPr lang="en-US" sz="2400" dirty="0" smtClean="0"/>
              <a:t>(e</a:t>
            </a:r>
            <a:r>
              <a:rPr lang="en-US" sz="2400" baseline="-25000" dirty="0" smtClean="0"/>
              <a:t>z1</a:t>
            </a:r>
            <a:r>
              <a:rPr lang="en-US" sz="2400" dirty="0" smtClean="0"/>
              <a:t> .or. e</a:t>
            </a:r>
            <a:r>
              <a:rPr lang="en-US" sz="2400" baseline="-25000" dirty="0" smtClean="0"/>
              <a:t>z2</a:t>
            </a:r>
            <a:r>
              <a:rPr lang="en-US" sz="2400" dirty="0" smtClean="0"/>
              <a:t>) .and. e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@ </a:t>
            </a:r>
            <a:r>
              <a:rPr lang="en-US" sz="2400" dirty="0"/>
              <a:t>4500 </a:t>
            </a:r>
            <a:r>
              <a:rPr lang="el-GR" sz="2400" dirty="0"/>
              <a:t>π </a:t>
            </a:r>
            <a:r>
              <a:rPr lang="en-US" sz="2400" dirty="0"/>
              <a:t>mm mrad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49803" y="1718766"/>
            <a:ext cx="10278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z‘ (mrad)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3613" y="4703609"/>
            <a:ext cx="8242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(mm)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05484" y="1134110"/>
            <a:ext cx="28616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zz’ at the collection surface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95208" y="1060559"/>
            <a:ext cx="47916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zy vertex at targets of selected surface muons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644918" y="4661633"/>
            <a:ext cx="8242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(mm)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53147" y="1737191"/>
            <a:ext cx="8210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 (mm)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71509" y="1646452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both targets are contributing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y selecting both ellipses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0295" y="5269947"/>
            <a:ext cx="6365845" cy="1241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Best, Length x Height x Width = </a:t>
            </a:r>
            <a:r>
              <a:rPr lang="en-US" sz="1600" dirty="0" smtClean="0"/>
              <a:t>2 x 12x12x2 </a:t>
            </a:r>
            <a:r>
              <a:rPr lang="en-US" sz="1600" dirty="0"/>
              <a:t>cm3, turn = </a:t>
            </a:r>
            <a:r>
              <a:rPr lang="en-US" sz="1600" dirty="0" smtClean="0"/>
              <a:t>40</a:t>
            </a:r>
            <a:r>
              <a:rPr lang="en-US" sz="1600" baseline="30000" dirty="0" smtClean="0"/>
              <a:t>0</a:t>
            </a:r>
            <a:endParaRPr lang="en-US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μ</a:t>
            </a:r>
            <a:r>
              <a:rPr lang="en-US" sz="1600" dirty="0" smtClean="0"/>
              <a:t>SR</a:t>
            </a:r>
            <a:r>
              <a:rPr lang="en-US" sz="1600" dirty="0"/>
              <a:t> (25 MeV/c – 29.8 </a:t>
            </a:r>
            <a:r>
              <a:rPr lang="en-US" sz="1600" dirty="0" smtClean="0"/>
              <a:t>MeV/c), 4500 </a:t>
            </a:r>
            <a:r>
              <a:rPr lang="el-GR" sz="1600" dirty="0" smtClean="0"/>
              <a:t>π </a:t>
            </a:r>
            <a:r>
              <a:rPr lang="en-US" sz="1600" dirty="0" smtClean="0"/>
              <a:t>mm mrad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4.8 x10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</a:t>
            </a:r>
            <a:r>
              <a:rPr lang="el-GR" sz="1600" dirty="0"/>
              <a:t>μ</a:t>
            </a:r>
            <a:r>
              <a:rPr lang="el-GR" sz="1600" baseline="30000" dirty="0"/>
              <a:t>+</a:t>
            </a:r>
            <a:r>
              <a:rPr lang="el-GR" sz="1600" dirty="0"/>
              <a:t>/</a:t>
            </a:r>
            <a:r>
              <a:rPr lang="en-US" sz="1600" dirty="0" smtClean="0"/>
              <a:t>s , +37%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&lt;p&gt; 95%, purity 96%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92050" y="3018098"/>
            <a:ext cx="2844367" cy="1195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57554" y="2450982"/>
            <a:ext cx="2167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proton beam @ z-axis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82" y="1952620"/>
            <a:ext cx="4017322" cy="32869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105083"/>
            <a:ext cx="11725154" cy="955475"/>
          </a:xfrm>
        </p:spPr>
        <p:txBody>
          <a:bodyPr>
            <a:no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oublet, phase spaces zz’, yy’ at collection surface</a:t>
            </a:r>
            <a:br>
              <a:rPr lang="en-US" sz="2400" dirty="0" smtClean="0"/>
            </a:br>
            <a:r>
              <a:rPr lang="en-US" sz="2400" dirty="0" smtClean="0"/>
              <a:t>(e</a:t>
            </a:r>
            <a:r>
              <a:rPr lang="en-US" sz="2400" baseline="-25000" dirty="0" smtClean="0"/>
              <a:t>z1</a:t>
            </a:r>
            <a:r>
              <a:rPr lang="en-US" sz="2400" dirty="0" smtClean="0"/>
              <a:t> .or. e</a:t>
            </a:r>
            <a:r>
              <a:rPr lang="en-US" sz="2400" baseline="-25000" dirty="0" smtClean="0"/>
              <a:t>z2</a:t>
            </a:r>
            <a:r>
              <a:rPr lang="en-US" sz="2400" dirty="0" smtClean="0"/>
              <a:t>) .and. e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@ </a:t>
            </a:r>
            <a:r>
              <a:rPr lang="en-US" sz="2400" dirty="0"/>
              <a:t>4500 </a:t>
            </a:r>
            <a:r>
              <a:rPr lang="el-GR" sz="2400" dirty="0"/>
              <a:t>π </a:t>
            </a:r>
            <a:r>
              <a:rPr lang="en-US" sz="2400" dirty="0"/>
              <a:t>mm mrad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NV-EMuS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49803" y="2213619"/>
            <a:ext cx="10278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z‘ (mrad)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3613" y="5198462"/>
            <a:ext cx="8242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 (mm)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05484" y="1628963"/>
            <a:ext cx="28616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zz’ at the collection surface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55" y="1967517"/>
            <a:ext cx="3975660" cy="327200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 rot="16200000">
            <a:off x="5793143" y="2254677"/>
            <a:ext cx="10246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‘ (mrad)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535350" y="5239520"/>
            <a:ext cx="8210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  <a:r>
              <a:rPr lang="en-US" sz="1600" dirty="0" smtClean="0"/>
              <a:t> (mm)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0944" y="1742357"/>
            <a:ext cx="2855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r>
              <a:rPr lang="en-US" sz="1600" dirty="0"/>
              <a:t>y</a:t>
            </a:r>
            <a:r>
              <a:rPr lang="en-US" sz="1600" dirty="0" smtClean="0"/>
              <a:t>’ at the collection surface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41" y="1005045"/>
            <a:ext cx="6824122" cy="4424969"/>
          </a:xfrm>
          <a:prstGeom prst="rect">
            <a:avLst/>
          </a:prstGeom>
          <a:effectLst/>
        </p:spPr>
      </p:pic>
      <p:cxnSp>
        <p:nvCxnSpPr>
          <p:cNvPr id="11" name="Straight Arrow Connector 10"/>
          <p:cNvCxnSpPr/>
          <p:nvPr/>
        </p:nvCxnSpPr>
        <p:spPr>
          <a:xfrm rot="900000">
            <a:off x="2526438" y="2930218"/>
            <a:ext cx="1282034" cy="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88802" y="4745039"/>
            <a:ext cx="137686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~52</a:t>
            </a:r>
            <a:r>
              <a:rPr lang="en-US" sz="1200" dirty="0">
                <a:solidFill>
                  <a:srgbClr val="FF0000"/>
                </a:solidFill>
              </a:rPr>
              <a:t>%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7726" y="3354655"/>
            <a:ext cx="4170981" cy="115411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45189" y="2462879"/>
            <a:ext cx="120577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</a:t>
            </a:r>
            <a:r>
              <a:rPr lang="en-US" sz="1200" dirty="0">
                <a:solidFill>
                  <a:srgbClr val="FF0000"/>
                </a:solidFill>
              </a:rPr>
              <a:t>100% </a:t>
            </a:r>
          </a:p>
        </p:txBody>
      </p:sp>
      <p:sp>
        <p:nvSpPr>
          <p:cNvPr id="30" name="左大括号 4">
            <a:extLst>
              <a:ext uri="{FF2B5EF4-FFF2-40B4-BE49-F238E27FC236}">
                <a16:creationId xmlns:a16="http://schemas.microsoft.com/office/drawing/2014/main" xmlns="" id="{B5CBCEA5-6283-4564-8DF8-3F47C2BFE050}"/>
              </a:ext>
            </a:extLst>
          </p:cNvPr>
          <p:cNvSpPr/>
          <p:nvPr/>
        </p:nvSpPr>
        <p:spPr>
          <a:xfrm>
            <a:off x="2950968" y="3343236"/>
            <a:ext cx="102192" cy="566509"/>
          </a:xfrm>
          <a:prstGeom prst="leftBrace">
            <a:avLst/>
          </a:prstGeom>
          <a:ln w="28575">
            <a:solidFill>
              <a:srgbClr val="92A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左大括号 5">
            <a:extLst>
              <a:ext uri="{FF2B5EF4-FFF2-40B4-BE49-F238E27FC236}">
                <a16:creationId xmlns:a16="http://schemas.microsoft.com/office/drawing/2014/main" xmlns="" id="{4DA22369-8E8E-4562-B65C-AC373844EB00}"/>
              </a:ext>
            </a:extLst>
          </p:cNvPr>
          <p:cNvSpPr/>
          <p:nvPr/>
        </p:nvSpPr>
        <p:spPr>
          <a:xfrm rot="16200000">
            <a:off x="7088882" y="5056701"/>
            <a:ext cx="165453" cy="960945"/>
          </a:xfrm>
          <a:prstGeom prst="leftBrace">
            <a:avLst/>
          </a:prstGeom>
          <a:ln w="28575">
            <a:solidFill>
              <a:srgbClr val="92A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1ACA9"/>
              </a:solidFill>
            </a:endParaRPr>
          </a:p>
        </p:txBody>
      </p:sp>
      <p:cxnSp>
        <p:nvCxnSpPr>
          <p:cNvPr id="33" name="直接连接符 8">
            <a:extLst>
              <a:ext uri="{FF2B5EF4-FFF2-40B4-BE49-F238E27FC236}">
                <a16:creationId xmlns:a16="http://schemas.microsoft.com/office/drawing/2014/main" xmlns="" id="{0B7DCFEC-CD97-4D0E-AF13-8906E28E9005}"/>
              </a:ext>
            </a:extLst>
          </p:cNvPr>
          <p:cNvCxnSpPr>
            <a:cxnSpLocks/>
          </p:cNvCxnSpPr>
          <p:nvPr/>
        </p:nvCxnSpPr>
        <p:spPr>
          <a:xfrm>
            <a:off x="6682669" y="3666744"/>
            <a:ext cx="8467" cy="1723013"/>
          </a:xfrm>
          <a:prstGeom prst="line">
            <a:avLst/>
          </a:prstGeom>
          <a:ln w="28575">
            <a:solidFill>
              <a:srgbClr val="92AC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9">
            <a:extLst>
              <a:ext uri="{FF2B5EF4-FFF2-40B4-BE49-F238E27FC236}">
                <a16:creationId xmlns:a16="http://schemas.microsoft.com/office/drawing/2014/main" xmlns="" id="{1BA3DBD6-98E6-4887-9163-837A3577E3BC}"/>
              </a:ext>
            </a:extLst>
          </p:cNvPr>
          <p:cNvCxnSpPr>
            <a:cxnSpLocks/>
          </p:cNvCxnSpPr>
          <p:nvPr/>
        </p:nvCxnSpPr>
        <p:spPr>
          <a:xfrm>
            <a:off x="7652079" y="3928726"/>
            <a:ext cx="0" cy="1461031"/>
          </a:xfrm>
          <a:prstGeom prst="line">
            <a:avLst/>
          </a:prstGeom>
          <a:ln w="28575">
            <a:solidFill>
              <a:srgbClr val="92AC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2">
            <a:extLst>
              <a:ext uri="{FF2B5EF4-FFF2-40B4-BE49-F238E27FC236}">
                <a16:creationId xmlns:a16="http://schemas.microsoft.com/office/drawing/2014/main" xmlns="" id="{C65EE110-4486-40AF-A7EA-2DF2CAEB735B}"/>
              </a:ext>
            </a:extLst>
          </p:cNvPr>
          <p:cNvSpPr txBox="1"/>
          <p:nvPr/>
        </p:nvSpPr>
        <p:spPr>
          <a:xfrm>
            <a:off x="2054858" y="3362921"/>
            <a:ext cx="100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CS1 </a:t>
            </a:r>
            <a:r>
              <a:rPr lang="en-US" sz="1200" dirty="0" smtClean="0">
                <a:solidFill>
                  <a:srgbClr val="92ACA9"/>
                </a:solidFill>
              </a:rPr>
              <a:t>shield</a:t>
            </a:r>
          </a:p>
          <a:p>
            <a:r>
              <a:rPr lang="en-US" sz="1200" dirty="0" smtClean="0">
                <a:solidFill>
                  <a:srgbClr val="92ACA9"/>
                </a:solidFill>
              </a:rPr>
              <a:t>thickness</a:t>
            </a:r>
            <a:r>
              <a:rPr lang="en-US" sz="1200" dirty="0">
                <a:solidFill>
                  <a:srgbClr val="92ACA9"/>
                </a:solidFill>
              </a:rPr>
              <a:t>: </a:t>
            </a:r>
            <a:endParaRPr lang="en-US" sz="1200" dirty="0" smtClean="0">
              <a:solidFill>
                <a:srgbClr val="92ACA9"/>
              </a:solidFill>
            </a:endParaRPr>
          </a:p>
          <a:p>
            <a:r>
              <a:rPr lang="en-US" sz="1200" dirty="0" smtClean="0">
                <a:solidFill>
                  <a:srgbClr val="92ACA9"/>
                </a:solidFill>
              </a:rPr>
              <a:t>25 </a:t>
            </a:r>
            <a:r>
              <a:rPr lang="en-US" sz="1200" dirty="0">
                <a:solidFill>
                  <a:srgbClr val="92ACA9"/>
                </a:solidFill>
              </a:rPr>
              <a:t>cm</a:t>
            </a: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xmlns="" id="{E8568B79-9311-4200-A355-2C40AC1404FF}"/>
              </a:ext>
            </a:extLst>
          </p:cNvPr>
          <p:cNvSpPr txBox="1"/>
          <p:nvPr/>
        </p:nvSpPr>
        <p:spPr>
          <a:xfrm>
            <a:off x="8272743" y="2960521"/>
            <a:ext cx="180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01010"/>
                </a:solidFill>
              </a:rPr>
              <a:t>MS1 aperture:</a:t>
            </a:r>
          </a:p>
          <a:p>
            <a:r>
              <a:rPr lang="en-US" sz="1200" dirty="0">
                <a:solidFill>
                  <a:srgbClr val="B01010"/>
                </a:solidFill>
              </a:rPr>
              <a:t>25-30 cm </a:t>
            </a:r>
          </a:p>
        </p:txBody>
      </p:sp>
      <p:sp>
        <p:nvSpPr>
          <p:cNvPr id="38" name="左大括号 6">
            <a:extLst>
              <a:ext uri="{FF2B5EF4-FFF2-40B4-BE49-F238E27FC236}">
                <a16:creationId xmlns:a16="http://schemas.microsoft.com/office/drawing/2014/main" xmlns="" id="{F78C1254-43FD-4E4B-8D73-46FD30D6CCA6}"/>
              </a:ext>
            </a:extLst>
          </p:cNvPr>
          <p:cNvSpPr/>
          <p:nvPr/>
        </p:nvSpPr>
        <p:spPr>
          <a:xfrm rot="10800000">
            <a:off x="7991475" y="2950767"/>
            <a:ext cx="150343" cy="533400"/>
          </a:xfrm>
          <a:prstGeom prst="leftBrace">
            <a:avLst/>
          </a:prstGeom>
          <a:ln w="28575">
            <a:solidFill>
              <a:srgbClr val="AC1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文本框 12">
            <a:extLst>
              <a:ext uri="{FF2B5EF4-FFF2-40B4-BE49-F238E27FC236}">
                <a16:creationId xmlns:a16="http://schemas.microsoft.com/office/drawing/2014/main" xmlns="" id="{C65EE110-4486-40AF-A7EA-2DF2CAEB735B}"/>
              </a:ext>
            </a:extLst>
          </p:cNvPr>
          <p:cNvSpPr txBox="1"/>
          <p:nvPr/>
        </p:nvSpPr>
        <p:spPr>
          <a:xfrm>
            <a:off x="3767373" y="4579560"/>
            <a:ext cx="119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Tungsten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483718" y="3809082"/>
            <a:ext cx="283655" cy="850159"/>
          </a:xfrm>
          <a:prstGeom prst="straightConnector1">
            <a:avLst/>
          </a:prstGeom>
          <a:ln>
            <a:solidFill>
              <a:srgbClr val="92ACA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14">
            <a:extLst>
              <a:ext uri="{FF2B5EF4-FFF2-40B4-BE49-F238E27FC236}">
                <a16:creationId xmlns:a16="http://schemas.microsoft.com/office/drawing/2014/main" xmlns="" id="{3CDF52BF-62A2-4E2D-8324-378A836E8540}"/>
              </a:ext>
            </a:extLst>
          </p:cNvPr>
          <p:cNvSpPr txBox="1"/>
          <p:nvPr/>
        </p:nvSpPr>
        <p:spPr>
          <a:xfrm>
            <a:off x="6280967" y="5704257"/>
            <a:ext cx="233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MS1-shield thickness: </a:t>
            </a:r>
            <a:r>
              <a:rPr lang="en-US" sz="1200" dirty="0" smtClean="0">
                <a:solidFill>
                  <a:srgbClr val="92ACA9"/>
                </a:solidFill>
              </a:rPr>
              <a:t>50 cm</a:t>
            </a:r>
            <a:endParaRPr lang="en-US" sz="1200" dirty="0">
              <a:solidFill>
                <a:srgbClr val="92ACA9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99395" y="3215318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3532522" y="2930226"/>
            <a:ext cx="460062" cy="13619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84751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12-Sep-18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5600" y="6484751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NV-EMuS/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nuGroup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37600" y="648475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251007" y="2902299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6796148" y="3081660"/>
            <a:ext cx="610693" cy="83111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49270" y="3072466"/>
            <a:ext cx="561117" cy="294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12319" y="186014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57512" y="175361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SC2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268625" y="161921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SC3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6967098" y="147190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SC4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8228458" y="242555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MS1</a:t>
            </a:r>
            <a:endParaRPr lang="en-US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335205" y="3031579"/>
            <a:ext cx="410061" cy="10807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6300000">
            <a:off x="4204849" y="2866015"/>
            <a:ext cx="272530" cy="718702"/>
          </a:xfrm>
          <a:prstGeom prst="triangle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6846916" y="3317383"/>
            <a:ext cx="622090" cy="12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530783" y="3224021"/>
            <a:ext cx="512690" cy="1673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5572941" y="2973484"/>
            <a:ext cx="704874" cy="11790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439642" y="3093484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4734600" y="2949778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3328810" y="2702550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716311" y="3322470"/>
            <a:ext cx="700434" cy="2959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4"/>
          </p:cNvCxnSpPr>
          <p:nvPr/>
        </p:nvCxnSpPr>
        <p:spPr>
          <a:xfrm flipH="1">
            <a:off x="3492749" y="3263981"/>
            <a:ext cx="465991" cy="1131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296496" y="3322470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90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41" y="1005045"/>
            <a:ext cx="6824122" cy="4424969"/>
          </a:xfrm>
          <a:prstGeom prst="rect">
            <a:avLst/>
          </a:prstGeom>
          <a:effectLst/>
        </p:spPr>
      </p:pic>
      <p:cxnSp>
        <p:nvCxnSpPr>
          <p:cNvPr id="11" name="Straight Arrow Connector 10"/>
          <p:cNvCxnSpPr/>
          <p:nvPr/>
        </p:nvCxnSpPr>
        <p:spPr>
          <a:xfrm rot="900000">
            <a:off x="2526438" y="2930218"/>
            <a:ext cx="1282034" cy="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88802" y="4745039"/>
            <a:ext cx="137686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~52</a:t>
            </a:r>
            <a:r>
              <a:rPr lang="en-US" sz="1200" dirty="0">
                <a:solidFill>
                  <a:srgbClr val="FF0000"/>
                </a:solidFill>
              </a:rPr>
              <a:t>%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7726" y="3354655"/>
            <a:ext cx="4170981" cy="115411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45189" y="2462879"/>
            <a:ext cx="120577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</a:t>
            </a:r>
            <a:r>
              <a:rPr lang="en-US" sz="1200" dirty="0">
                <a:solidFill>
                  <a:srgbClr val="FF0000"/>
                </a:solidFill>
              </a:rPr>
              <a:t>100% </a:t>
            </a:r>
          </a:p>
        </p:txBody>
      </p:sp>
      <p:sp>
        <p:nvSpPr>
          <p:cNvPr id="30" name="左大括号 4">
            <a:extLst>
              <a:ext uri="{FF2B5EF4-FFF2-40B4-BE49-F238E27FC236}">
                <a16:creationId xmlns:a16="http://schemas.microsoft.com/office/drawing/2014/main" xmlns="" id="{B5CBCEA5-6283-4564-8DF8-3F47C2BFE050}"/>
              </a:ext>
            </a:extLst>
          </p:cNvPr>
          <p:cNvSpPr/>
          <p:nvPr/>
        </p:nvSpPr>
        <p:spPr>
          <a:xfrm>
            <a:off x="2950968" y="3343236"/>
            <a:ext cx="102192" cy="566509"/>
          </a:xfrm>
          <a:prstGeom prst="leftBrace">
            <a:avLst/>
          </a:prstGeom>
          <a:ln w="28575">
            <a:solidFill>
              <a:srgbClr val="92A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左大括号 5">
            <a:extLst>
              <a:ext uri="{FF2B5EF4-FFF2-40B4-BE49-F238E27FC236}">
                <a16:creationId xmlns:a16="http://schemas.microsoft.com/office/drawing/2014/main" xmlns="" id="{4DA22369-8E8E-4562-B65C-AC373844EB00}"/>
              </a:ext>
            </a:extLst>
          </p:cNvPr>
          <p:cNvSpPr/>
          <p:nvPr/>
        </p:nvSpPr>
        <p:spPr>
          <a:xfrm rot="16200000">
            <a:off x="7044304" y="5101279"/>
            <a:ext cx="161768" cy="868104"/>
          </a:xfrm>
          <a:prstGeom prst="leftBrace">
            <a:avLst/>
          </a:prstGeom>
          <a:ln w="28575">
            <a:solidFill>
              <a:srgbClr val="92AC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1ACA9"/>
              </a:solidFill>
            </a:endParaRPr>
          </a:p>
        </p:txBody>
      </p:sp>
      <p:cxnSp>
        <p:nvCxnSpPr>
          <p:cNvPr id="33" name="直接连接符 8">
            <a:extLst>
              <a:ext uri="{FF2B5EF4-FFF2-40B4-BE49-F238E27FC236}">
                <a16:creationId xmlns:a16="http://schemas.microsoft.com/office/drawing/2014/main" xmlns="" id="{0B7DCFEC-CD97-4D0E-AF13-8906E28E9005}"/>
              </a:ext>
            </a:extLst>
          </p:cNvPr>
          <p:cNvCxnSpPr>
            <a:cxnSpLocks/>
          </p:cNvCxnSpPr>
          <p:nvPr/>
        </p:nvCxnSpPr>
        <p:spPr>
          <a:xfrm>
            <a:off x="6682669" y="3694176"/>
            <a:ext cx="8467" cy="1695581"/>
          </a:xfrm>
          <a:prstGeom prst="line">
            <a:avLst/>
          </a:prstGeom>
          <a:ln w="28575">
            <a:solidFill>
              <a:srgbClr val="92AC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9">
            <a:extLst>
              <a:ext uri="{FF2B5EF4-FFF2-40B4-BE49-F238E27FC236}">
                <a16:creationId xmlns:a16="http://schemas.microsoft.com/office/drawing/2014/main" xmlns="" id="{1BA3DBD6-98E6-4887-9163-837A3577E3BC}"/>
              </a:ext>
            </a:extLst>
          </p:cNvPr>
          <p:cNvCxnSpPr>
            <a:cxnSpLocks/>
          </p:cNvCxnSpPr>
          <p:nvPr/>
        </p:nvCxnSpPr>
        <p:spPr>
          <a:xfrm>
            <a:off x="7559238" y="3928726"/>
            <a:ext cx="0" cy="1461031"/>
          </a:xfrm>
          <a:prstGeom prst="line">
            <a:avLst/>
          </a:prstGeom>
          <a:ln w="28575">
            <a:solidFill>
              <a:srgbClr val="92AC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2">
            <a:extLst>
              <a:ext uri="{FF2B5EF4-FFF2-40B4-BE49-F238E27FC236}">
                <a16:creationId xmlns:a16="http://schemas.microsoft.com/office/drawing/2014/main" xmlns="" id="{C65EE110-4486-40AF-A7EA-2DF2CAEB735B}"/>
              </a:ext>
            </a:extLst>
          </p:cNvPr>
          <p:cNvSpPr txBox="1"/>
          <p:nvPr/>
        </p:nvSpPr>
        <p:spPr>
          <a:xfrm>
            <a:off x="2054858" y="3362921"/>
            <a:ext cx="100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CS1 </a:t>
            </a:r>
            <a:r>
              <a:rPr lang="en-US" sz="1200" dirty="0" smtClean="0">
                <a:solidFill>
                  <a:srgbClr val="92ACA9"/>
                </a:solidFill>
              </a:rPr>
              <a:t>shield</a:t>
            </a:r>
          </a:p>
          <a:p>
            <a:r>
              <a:rPr lang="en-US" sz="1200" dirty="0" smtClean="0">
                <a:solidFill>
                  <a:srgbClr val="92ACA9"/>
                </a:solidFill>
              </a:rPr>
              <a:t>thickness</a:t>
            </a:r>
            <a:r>
              <a:rPr lang="en-US" sz="1200" dirty="0">
                <a:solidFill>
                  <a:srgbClr val="92ACA9"/>
                </a:solidFill>
              </a:rPr>
              <a:t>: </a:t>
            </a:r>
            <a:endParaRPr lang="en-US" sz="1200" dirty="0" smtClean="0">
              <a:solidFill>
                <a:srgbClr val="92ACA9"/>
              </a:solidFill>
            </a:endParaRPr>
          </a:p>
          <a:p>
            <a:r>
              <a:rPr lang="en-US" sz="1200" dirty="0" smtClean="0">
                <a:solidFill>
                  <a:srgbClr val="92ACA9"/>
                </a:solidFill>
              </a:rPr>
              <a:t>25 </a:t>
            </a:r>
            <a:r>
              <a:rPr lang="en-US" sz="1200" dirty="0">
                <a:solidFill>
                  <a:srgbClr val="92ACA9"/>
                </a:solidFill>
              </a:rPr>
              <a:t>cm</a:t>
            </a: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xmlns="" id="{E8568B79-9311-4200-A355-2C40AC1404FF}"/>
              </a:ext>
            </a:extLst>
          </p:cNvPr>
          <p:cNvSpPr txBox="1"/>
          <p:nvPr/>
        </p:nvSpPr>
        <p:spPr>
          <a:xfrm>
            <a:off x="8272743" y="2960521"/>
            <a:ext cx="180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01010"/>
                </a:solidFill>
              </a:rPr>
              <a:t>MS1 aperture:</a:t>
            </a:r>
          </a:p>
          <a:p>
            <a:r>
              <a:rPr lang="en-US" sz="1200" dirty="0">
                <a:solidFill>
                  <a:srgbClr val="B01010"/>
                </a:solidFill>
              </a:rPr>
              <a:t>25-30 cm </a:t>
            </a:r>
          </a:p>
        </p:txBody>
      </p:sp>
      <p:sp>
        <p:nvSpPr>
          <p:cNvPr id="38" name="左大括号 6">
            <a:extLst>
              <a:ext uri="{FF2B5EF4-FFF2-40B4-BE49-F238E27FC236}">
                <a16:creationId xmlns:a16="http://schemas.microsoft.com/office/drawing/2014/main" xmlns="" id="{F78C1254-43FD-4E4B-8D73-46FD30D6CCA6}"/>
              </a:ext>
            </a:extLst>
          </p:cNvPr>
          <p:cNvSpPr/>
          <p:nvPr/>
        </p:nvSpPr>
        <p:spPr>
          <a:xfrm rot="10800000">
            <a:off x="7991475" y="2950767"/>
            <a:ext cx="150343" cy="533400"/>
          </a:xfrm>
          <a:prstGeom prst="leftBrace">
            <a:avLst/>
          </a:prstGeom>
          <a:ln w="28575">
            <a:solidFill>
              <a:srgbClr val="AC1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文本框 12">
            <a:extLst>
              <a:ext uri="{FF2B5EF4-FFF2-40B4-BE49-F238E27FC236}">
                <a16:creationId xmlns:a16="http://schemas.microsoft.com/office/drawing/2014/main" xmlns="" id="{C65EE110-4486-40AF-A7EA-2DF2CAEB735B}"/>
              </a:ext>
            </a:extLst>
          </p:cNvPr>
          <p:cNvSpPr txBox="1"/>
          <p:nvPr/>
        </p:nvSpPr>
        <p:spPr>
          <a:xfrm>
            <a:off x="3767373" y="4579560"/>
            <a:ext cx="119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Tungsten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483718" y="3809082"/>
            <a:ext cx="283655" cy="850159"/>
          </a:xfrm>
          <a:prstGeom prst="straightConnector1">
            <a:avLst/>
          </a:prstGeom>
          <a:ln>
            <a:solidFill>
              <a:srgbClr val="92ACA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14">
            <a:extLst>
              <a:ext uri="{FF2B5EF4-FFF2-40B4-BE49-F238E27FC236}">
                <a16:creationId xmlns:a16="http://schemas.microsoft.com/office/drawing/2014/main" xmlns="" id="{3CDF52BF-62A2-4E2D-8324-378A836E8540}"/>
              </a:ext>
            </a:extLst>
          </p:cNvPr>
          <p:cNvSpPr txBox="1"/>
          <p:nvPr/>
        </p:nvSpPr>
        <p:spPr>
          <a:xfrm>
            <a:off x="6280967" y="5704257"/>
            <a:ext cx="233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ACA9"/>
                </a:solidFill>
              </a:rPr>
              <a:t>MS1-shield thickness: </a:t>
            </a:r>
            <a:r>
              <a:rPr lang="en-US" sz="1200" dirty="0" smtClean="0">
                <a:solidFill>
                  <a:srgbClr val="92ACA9"/>
                </a:solidFill>
              </a:rPr>
              <a:t>50 cm</a:t>
            </a:r>
            <a:endParaRPr lang="en-US" sz="1200" dirty="0">
              <a:solidFill>
                <a:srgbClr val="92ACA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71885" y="2776706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772983" y="3027812"/>
            <a:ext cx="603179" cy="136657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200644" y="2887470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5507729" y="3339595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489356" y="3262853"/>
            <a:ext cx="583601" cy="141232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969438" y="3250835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3420844" y="2853830"/>
            <a:ext cx="589332" cy="20465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685344" y="3152559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3331727" y="3379493"/>
            <a:ext cx="573742" cy="12845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186275" y="3273145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84751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12-Sep-18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5600" y="6484751"/>
            <a:ext cx="3860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NV-EMuS/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nuGroup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737600" y="648475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6948545" y="3107212"/>
            <a:ext cx="610693" cy="83111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49270" y="3072466"/>
            <a:ext cx="561117" cy="294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12319" y="186014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SC1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457512" y="175361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SC2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268625" y="161921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SC3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6967098" y="1471900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SC4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8228458" y="2425551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MS1</a:t>
            </a:r>
            <a:endParaRPr lang="en-US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335205" y="3031579"/>
            <a:ext cx="410061" cy="10807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681467" y="2863890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2" name="Isosceles Triangle 1"/>
          <p:cNvSpPr/>
          <p:nvPr/>
        </p:nvSpPr>
        <p:spPr>
          <a:xfrm rot="6300000">
            <a:off x="4204849" y="2866015"/>
            <a:ext cx="272530" cy="718702"/>
          </a:xfrm>
          <a:prstGeom prst="triangle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2" idx="5"/>
          </p:cNvCxnSpPr>
          <p:nvPr/>
        </p:nvCxnSpPr>
        <p:spPr>
          <a:xfrm>
            <a:off x="4323480" y="3291177"/>
            <a:ext cx="317832" cy="868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453041" y="3340631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4530783" y="3231771"/>
            <a:ext cx="512690" cy="898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4891122" y="3166721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7495754" y="2989606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3154586" y="2638206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μ</a:t>
            </a:r>
            <a:r>
              <a:rPr lang="en-US" altLang="zh-CN" sz="1200" dirty="0"/>
              <a:t>+</a:t>
            </a:r>
            <a:r>
              <a:rPr lang="zh-CN" altLang="en-US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50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64">
            <a:off x="1517358" y="2037966"/>
            <a:ext cx="1996613" cy="2194750"/>
          </a:xfrm>
          <a:prstGeom prst="rect">
            <a:avLst/>
          </a:prstGeom>
          <a:effectLst/>
        </p:spPr>
      </p:pic>
      <p:sp>
        <p:nvSpPr>
          <p:cNvPr id="3" name="Rectangle 2"/>
          <p:cNvSpPr/>
          <p:nvPr/>
        </p:nvSpPr>
        <p:spPr>
          <a:xfrm rot="20640000" flipV="1">
            <a:off x="2463364" y="3040892"/>
            <a:ext cx="227784" cy="201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8665" y="4619226"/>
            <a:ext cx="212652" cy="294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400423" y="2723001"/>
            <a:ext cx="422007" cy="14731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1119658">
            <a:off x="2552652" y="2153814"/>
            <a:ext cx="303085" cy="672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36" y="1909593"/>
            <a:ext cx="6824122" cy="4424969"/>
          </a:xfrm>
          <a:prstGeom prst="rect">
            <a:avLst/>
          </a:prstGeom>
          <a:effectLst/>
        </p:spPr>
      </p:pic>
      <p:cxnSp>
        <p:nvCxnSpPr>
          <p:cNvPr id="43" name="Straight Arrow Connector 42"/>
          <p:cNvCxnSpPr/>
          <p:nvPr/>
        </p:nvCxnSpPr>
        <p:spPr>
          <a:xfrm rot="900000">
            <a:off x="3653665" y="3743912"/>
            <a:ext cx="1282034" cy="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90621" y="4259203"/>
            <a:ext cx="4170981" cy="115411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文本框 13">
            <a:extLst>
              <a:ext uri="{FF2B5EF4-FFF2-40B4-BE49-F238E27FC236}">
                <a16:creationId xmlns:a16="http://schemas.microsoft.com/office/drawing/2014/main" xmlns="" id="{E8568B79-9311-4200-A355-2C40AC1404FF}"/>
              </a:ext>
            </a:extLst>
          </p:cNvPr>
          <p:cNvSpPr txBox="1"/>
          <p:nvPr/>
        </p:nvSpPr>
        <p:spPr>
          <a:xfrm>
            <a:off x="10345328" y="4250556"/>
            <a:ext cx="180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01010"/>
                </a:solidFill>
              </a:rPr>
              <a:t>MS1 aperture:</a:t>
            </a:r>
          </a:p>
          <a:p>
            <a:r>
              <a:rPr lang="en-US" sz="1200" dirty="0">
                <a:solidFill>
                  <a:srgbClr val="B01010"/>
                </a:solidFill>
              </a:rPr>
              <a:t>25-30 cm </a:t>
            </a:r>
          </a:p>
        </p:txBody>
      </p:sp>
      <p:sp>
        <p:nvSpPr>
          <p:cNvPr id="71" name="左大括号 6">
            <a:extLst>
              <a:ext uri="{FF2B5EF4-FFF2-40B4-BE49-F238E27FC236}">
                <a16:creationId xmlns:a16="http://schemas.microsoft.com/office/drawing/2014/main" xmlns="" id="{F78C1254-43FD-4E4B-8D73-46FD30D6CCA6}"/>
              </a:ext>
            </a:extLst>
          </p:cNvPr>
          <p:cNvSpPr/>
          <p:nvPr/>
        </p:nvSpPr>
        <p:spPr>
          <a:xfrm rot="10800000">
            <a:off x="9374370" y="3855315"/>
            <a:ext cx="150343" cy="533400"/>
          </a:xfrm>
          <a:prstGeom prst="leftBrace">
            <a:avLst/>
          </a:prstGeom>
          <a:ln w="28575">
            <a:solidFill>
              <a:srgbClr val="AC1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782290" y="4119866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 flipV="1">
            <a:off x="4915417" y="3834774"/>
            <a:ext cx="460062" cy="13619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633902" y="3806847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179043" y="3986208"/>
            <a:ext cx="610693" cy="83111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332165" y="3977014"/>
            <a:ext cx="561117" cy="294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295214" y="276469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SC1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6840407" y="265816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SC2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7651520" y="252376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SC3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8349993" y="237644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SC4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9611353" y="333009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MS1</a:t>
            </a:r>
            <a:endParaRPr lang="en-US" sz="1200" dirty="0"/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5718100" y="3936127"/>
            <a:ext cx="410061" cy="10807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 rot="6300000">
            <a:off x="5587744" y="3770563"/>
            <a:ext cx="272530" cy="718702"/>
          </a:xfrm>
          <a:prstGeom prst="triangle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229811" y="4221931"/>
            <a:ext cx="622090" cy="12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913678" y="4128569"/>
            <a:ext cx="512690" cy="1673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955836" y="3878032"/>
            <a:ext cx="704874" cy="11790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822537" y="3998032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6117495" y="3854326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97" name="Rectangle 96"/>
          <p:cNvSpPr/>
          <p:nvPr/>
        </p:nvSpPr>
        <p:spPr>
          <a:xfrm>
            <a:off x="4711705" y="3607098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099206" y="4227018"/>
            <a:ext cx="700434" cy="2959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1" idx="4"/>
          </p:cNvCxnSpPr>
          <p:nvPr/>
        </p:nvCxnSpPr>
        <p:spPr>
          <a:xfrm flipH="1">
            <a:off x="4875644" y="4168529"/>
            <a:ext cx="465991" cy="1131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679391" y="4227018"/>
            <a:ext cx="401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sz="1200" dirty="0" smtClean="0"/>
              <a:t>π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 </a:t>
            </a:r>
            <a:endParaRPr lang="en-US" sz="1200" dirty="0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535455" y="174296"/>
            <a:ext cx="10972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additionally </a:t>
            </a:r>
            <a:r>
              <a:rPr lang="en-US" sz="2400" dirty="0">
                <a:solidFill>
                  <a:srgbClr val="FF0000"/>
                </a:solidFill>
              </a:rPr>
              <a:t>highly polarized </a:t>
            </a:r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en-US" sz="2400" dirty="0" smtClean="0">
                <a:solidFill>
                  <a:srgbClr val="FF0000"/>
                </a:solidFill>
              </a:rPr>
              <a:t>SR beam concept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short interacting ( ≤ 1 cm ) thin target upstream of capture solenoid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032" y="2397920"/>
            <a:ext cx="137686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~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100%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527" y="3700015"/>
            <a:ext cx="137686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≥ 98%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30130" y="5471597"/>
            <a:ext cx="1376869" cy="27699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protons ~ 50%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6471" b="11054"/>
          <a:stretch/>
        </p:blipFill>
        <p:spPr>
          <a:xfrm>
            <a:off x="6399445" y="2426060"/>
            <a:ext cx="5209478" cy="316843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2492" b="4454"/>
          <a:stretch/>
        </p:blipFill>
        <p:spPr>
          <a:xfrm>
            <a:off x="364195" y="2486854"/>
            <a:ext cx="5231757" cy="313673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98" y="537383"/>
            <a:ext cx="113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everal adiabatic tapers are suggested for the surface and decay muon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or 2.5 -&gt; 0.5 T for surface muon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5 -&gt; 3 T for decay muon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55030" y="5498477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751672" y="2598914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609600" y="6492875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1279" y="551216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37497" y="2529626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7229615" y="3270316"/>
            <a:ext cx="808019" cy="1000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1680" y="2730462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5 -&gt; 3 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882822" y="2813235"/>
            <a:ext cx="10647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 -&gt; 0.5 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56407" y="2211145"/>
            <a:ext cx="2826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surface muons collection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33624" y="2159836"/>
            <a:ext cx="3557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best </a:t>
            </a:r>
            <a:r>
              <a:rPr lang="el-GR" dirty="0" smtClean="0"/>
              <a:t>π</a:t>
            </a:r>
            <a:r>
              <a:rPr lang="en-US" dirty="0" smtClean="0"/>
              <a:t>+ (decay muon)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14" y="1565657"/>
            <a:ext cx="5596762" cy="380437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84726" y="751696"/>
            <a:ext cx="1138192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Forward </a:t>
            </a:r>
            <a:r>
              <a:rPr lang="en-US" dirty="0"/>
              <a:t>spent-proton extraction, proton beam &amp; target tilted in respect to magnetic axis, </a:t>
            </a:r>
            <a:r>
              <a:rPr lang="el-GR" dirty="0"/>
              <a:t>θ</a:t>
            </a:r>
            <a:r>
              <a:rPr lang="en-US" dirty="0"/>
              <a:t>p = </a:t>
            </a:r>
            <a:r>
              <a:rPr lang="en-US" dirty="0" smtClean="0"/>
              <a:t>15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4-coils/3-steps </a:t>
            </a:r>
            <a:r>
              <a:rPr lang="en-US" dirty="0"/>
              <a:t>design, NbTi-Al coils, adiabatic </a:t>
            </a:r>
            <a:r>
              <a:rPr lang="en-US" dirty="0" smtClean="0"/>
              <a:t>taper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2461" y="135852"/>
            <a:ext cx="882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Superconducting </a:t>
            </a:r>
            <a:r>
              <a:rPr lang="en-US" sz="2400" dirty="0">
                <a:solidFill>
                  <a:schemeClr val="accent6"/>
                </a:solidFill>
              </a:rPr>
              <a:t>Capture Adiabatic Solenoid Target </a:t>
            </a:r>
            <a:r>
              <a:rPr lang="en-US" sz="2400" dirty="0" smtClean="0">
                <a:solidFill>
                  <a:schemeClr val="accent6"/>
                </a:solidFill>
              </a:rPr>
              <a:t>System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1879" y="5537660"/>
            <a:ext cx="985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tilt of </a:t>
            </a:r>
            <a:r>
              <a:rPr lang="en-US" dirty="0" smtClean="0"/>
              <a:t>protons/target with respect to magnetic field 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facilitate the extraction of spent-protons with a moderate </a:t>
            </a:r>
            <a:r>
              <a:rPr lang="en-US" dirty="0"/>
              <a:t>length of 2.5 m of </a:t>
            </a:r>
            <a:r>
              <a:rPr lang="en-US" dirty="0" smtClean="0"/>
              <a:t>the CS through the Matching Solenoid and capture coils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lower tilts as 10</a:t>
            </a:r>
            <a:r>
              <a:rPr lang="en-US" baseline="30000" dirty="0" smtClean="0"/>
              <a:t>0</a:t>
            </a:r>
            <a:r>
              <a:rPr lang="en-US" dirty="0" smtClean="0"/>
              <a:t> make the length of CS excessive due to MS shielding </a:t>
            </a:r>
          </a:p>
        </p:txBody>
      </p:sp>
    </p:spTree>
    <p:extLst>
      <p:ext uri="{BB962C8B-B14F-4D97-AF65-F5344CB8AC3E}">
        <p14:creationId xmlns:p14="http://schemas.microsoft.com/office/powerpoint/2010/main" val="28004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" b="1621"/>
          <a:stretch/>
        </p:blipFill>
        <p:spPr>
          <a:xfrm>
            <a:off x="6543663" y="1925484"/>
            <a:ext cx="4549534" cy="385437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25763"/>
            <a:ext cx="2844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25763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25763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"/>
          <a:stretch/>
        </p:blipFill>
        <p:spPr>
          <a:xfrm>
            <a:off x="1228779" y="1950722"/>
            <a:ext cx="4298052" cy="376490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360673" y="2587047"/>
            <a:ext cx="1495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polarization (%)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071830" y="5738771"/>
            <a:ext cx="9348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tilt angle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9802" y="5833644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coil study – no shielding</a:t>
            </a:r>
          </a:p>
          <a:p>
            <a:r>
              <a:rPr lang="en-US" sz="1400" dirty="0" smtClean="0"/>
              <a:t>no emittance selection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50736" y="4361872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5 -&gt; 3 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19687" y="359032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2.5 -&gt; 0.5 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88220" y="2661597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-&gt; 0.5 T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12530" y="2208198"/>
            <a:ext cx="0" cy="3287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68286" y="5129359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baseline tilt 15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31784" y="5144467"/>
            <a:ext cx="40668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79802" y="1372041"/>
            <a:ext cx="34531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of surface muons </a:t>
            </a:r>
          </a:p>
          <a:p>
            <a:r>
              <a:rPr lang="en-US" dirty="0" smtClean="0"/>
              <a:t>as function of tilt angle/fields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7772" y="1579502"/>
            <a:ext cx="35573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+ rate as function of tilt angle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421193" y="2178841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5 -&gt; 3 T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8818096" y="2202633"/>
            <a:ext cx="0" cy="3287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6612" y="262402"/>
            <a:ext cx="592822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best surface muons polarization at 1 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tilt aids </a:t>
            </a:r>
            <a:r>
              <a:rPr lang="el-GR" dirty="0"/>
              <a:t>π</a:t>
            </a:r>
            <a:r>
              <a:rPr lang="en-US" dirty="0"/>
              <a:t>+ capture (also </a:t>
            </a:r>
            <a:r>
              <a:rPr lang="en-US" dirty="0" smtClean="0"/>
              <a:t>for surface </a:t>
            </a:r>
            <a:r>
              <a:rPr lang="en-US" dirty="0"/>
              <a:t>muons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186649" y="5177514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baseline tilt 15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350147" y="5192622"/>
            <a:ext cx="40668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6146758" y="2198870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524737" y="5705196"/>
            <a:ext cx="9348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tilt angle</a:t>
            </a:r>
            <a:endParaRPr lang="en-US" sz="1400" dirty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9002327" y="48416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11233" y="293000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46949" y="258746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1 = 4.5 cm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635632" y="844160"/>
            <a:ext cx="120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Graphite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78072" y="379100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</a:t>
            </a:r>
            <a:r>
              <a:rPr lang="en-US" sz="1600" dirty="0"/>
              <a:t>2</a:t>
            </a:r>
            <a:r>
              <a:rPr lang="en-US" sz="1600" dirty="0" smtClean="0"/>
              <a:t> = 0.25 cm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93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48" y="106199"/>
            <a:ext cx="11724103" cy="683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accent6"/>
                </a:solidFill>
              </a:rPr>
              <a:t>μ</a:t>
            </a:r>
            <a:r>
              <a:rPr lang="en-US" sz="2400" dirty="0" smtClean="0">
                <a:solidFill>
                  <a:schemeClr val="accent6"/>
                </a:solidFill>
              </a:rPr>
              <a:t>SR: surface muon</a:t>
            </a:r>
            <a:r>
              <a:rPr lang="el-GR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collection at entrance of MS1 at 1 and 2.5 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99" y="1338470"/>
            <a:ext cx="6912538" cy="469876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7368988" y="694481"/>
            <a:ext cx="1092106" cy="2678435"/>
          </a:xfrm>
          <a:prstGeom prst="straightConnector1">
            <a:avLst/>
          </a:prstGeom>
          <a:ln>
            <a:solidFill>
              <a:srgbClr val="9B100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42786" y="3111399"/>
            <a:ext cx="3209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muon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shielding</a:t>
            </a:r>
          </a:p>
          <a:p>
            <a:r>
              <a:rPr lang="en-US" dirty="0" smtClean="0"/>
              <a:t>shielding of MS1 act as collimator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/>
          <a:stretch/>
        </p:blipFill>
        <p:spPr>
          <a:xfrm>
            <a:off x="6794861" y="2606039"/>
            <a:ext cx="4479691" cy="370518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3307"/>
          <a:stretch/>
        </p:blipFill>
        <p:spPr>
          <a:xfrm>
            <a:off x="1488163" y="2587752"/>
            <a:ext cx="4691815" cy="368503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69118"/>
            <a:ext cx="28448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69118"/>
            <a:ext cx="38608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69118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75" y="-3385"/>
            <a:ext cx="10445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onical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better surface muon collection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lower power deposition on the SC than the cylindrical one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μ</a:t>
            </a:r>
            <a:r>
              <a:rPr lang="en-US" sz="2000" dirty="0" smtClean="0"/>
              <a:t>+ with 25 </a:t>
            </a:r>
            <a:r>
              <a:rPr lang="en-US" sz="2000" dirty="0"/>
              <a:t>≤ P (MeV/c) ≤ </a:t>
            </a:r>
            <a:r>
              <a:rPr lang="en-US" sz="2000" dirty="0" smtClean="0"/>
              <a:t>29.8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imilar polarization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441299" y="2708360"/>
            <a:ext cx="0" cy="336449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5400000">
            <a:off x="3315922" y="1398278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4923" y="172197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1 = 4.5 cm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5535" y="1737999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r2  = 0.25 cm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1128" y="1653666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87907" y="1605290"/>
            <a:ext cx="1170215" cy="46941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39066" y="159688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55719" y="1607829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1061251" y="2888385"/>
            <a:ext cx="649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6111" y="6263017"/>
            <a:ext cx="753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18765" y="6247185"/>
            <a:ext cx="7360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964947" y="3310072"/>
            <a:ext cx="15127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Polarization (%)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09644" y="2702944"/>
            <a:ext cx="23957" cy="336991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0925" y="3636763"/>
            <a:ext cx="8547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one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cylinder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5592" y="2271260"/>
            <a:ext cx="60869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ate and polarization as function of radius r1 (in </a:t>
            </a:r>
            <a:r>
              <a:rPr lang="el-GR" sz="1600" dirty="0"/>
              <a:t>σ</a:t>
            </a:r>
            <a:r>
              <a:rPr lang="en-US" sz="1600" baseline="-25000" dirty="0" smtClean="0"/>
              <a:t>b</a:t>
            </a:r>
            <a:r>
              <a:rPr lang="en-US" sz="1600" dirty="0"/>
              <a:t> =</a:t>
            </a:r>
            <a:r>
              <a:rPr lang="en-US" sz="1600" dirty="0" smtClean="0"/>
              <a:t> 0.5 cm)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52122" y="5414946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baseline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621261" y="5568835"/>
            <a:ext cx="467915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55562" y="4133634"/>
            <a:ext cx="130195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10000 </a:t>
            </a:r>
            <a:r>
              <a:rPr lang="el-GR" sz="1000" dirty="0" smtClean="0"/>
              <a:t>π</a:t>
            </a:r>
            <a:r>
              <a:rPr lang="zh-CN" altLang="en-US" sz="1000" dirty="0"/>
              <a:t> </a:t>
            </a:r>
            <a:r>
              <a:rPr lang="en-US" altLang="zh-CN" sz="1000" dirty="0" smtClean="0"/>
              <a:t>mm mrad</a:t>
            </a:r>
          </a:p>
          <a:p>
            <a:r>
              <a:rPr lang="en-US" sz="1000" dirty="0"/>
              <a:t>s</a:t>
            </a:r>
            <a:r>
              <a:rPr lang="en-US" sz="1000" dirty="0" smtClean="0"/>
              <a:t>tat. error ~ 5%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683882" y="3401132"/>
            <a:ext cx="15279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emittance selection</a:t>
            </a:r>
          </a:p>
          <a:p>
            <a:r>
              <a:rPr lang="en-US" sz="1000" dirty="0"/>
              <a:t>s</a:t>
            </a:r>
            <a:r>
              <a:rPr lang="en-US" sz="1000" dirty="0" smtClean="0"/>
              <a:t>tat. error ~ 1%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770445" y="4554990"/>
            <a:ext cx="378317" cy="24653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0"/>
          </p:cNvCxnSpPr>
          <p:nvPr/>
        </p:nvCxnSpPr>
        <p:spPr>
          <a:xfrm flipV="1">
            <a:off x="3447873" y="3132743"/>
            <a:ext cx="448841" cy="26838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35641" y="2737470"/>
            <a:ext cx="182614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10000 </a:t>
            </a:r>
            <a:r>
              <a:rPr lang="el-GR" sz="1000" dirty="0" smtClean="0"/>
              <a:t>π</a:t>
            </a:r>
            <a:r>
              <a:rPr lang="zh-CN" altLang="en-US" sz="1000" dirty="0"/>
              <a:t> </a:t>
            </a:r>
            <a:r>
              <a:rPr lang="en-US" altLang="zh-CN" sz="1000" dirty="0" smtClean="0"/>
              <a:t>mm mrad selection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50524" y="3020402"/>
            <a:ext cx="864876" cy="34664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99495" y="4326952"/>
            <a:ext cx="89319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selection</a:t>
            </a: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V="1">
            <a:off x="8146092" y="3898374"/>
            <a:ext cx="906468" cy="42857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45696</TotalTime>
  <Words>4140</Words>
  <Application>Microsoft Office PowerPoint</Application>
  <PresentationFormat>Widescreen</PresentationFormat>
  <Paragraphs>1032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Century Gothic</vt:lpstr>
      <vt:lpstr>Comic Sans MS</vt:lpstr>
      <vt:lpstr>1_GothicSimple</vt:lpstr>
      <vt:lpstr>Target System Studies         Experimental Muon Source    </vt:lpstr>
      <vt:lpstr>layout</vt:lpstr>
      <vt:lpstr>baseline scheme: Superconducting Capture solenoid for surface and decay muons</vt:lpstr>
      <vt:lpstr>proton and target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vertices of all and selected surface muons passing  through the collection surface</vt:lpstr>
      <vt:lpstr>PowerPoint Presentation</vt:lpstr>
      <vt:lpstr>Conclusions on muon/pion collection</vt:lpstr>
      <vt:lpstr>questions</vt:lpstr>
      <vt:lpstr>extra</vt:lpstr>
      <vt:lpstr>thanks</vt:lpstr>
      <vt:lpstr>muon yields as function of target tilt and length (exit of 1st coil, no-shield)</vt:lpstr>
      <vt:lpstr>PowerPoint Presentation</vt:lpstr>
      <vt:lpstr>μSR and decay muons at matching solenoid entrance</vt:lpstr>
      <vt:lpstr>PowerPoint Presentation</vt:lpstr>
      <vt:lpstr>PowerPoint Presentation</vt:lpstr>
      <vt:lpstr>π+ capture for decay muons μ+ : change the field intensity and shape  in order to collect required pions</vt:lpstr>
      <vt:lpstr>Faster adiabatic tapers can increase the polarization, 25 ≤ P (MeV/c) ≤ 29.8 example at 2.5 T</vt:lpstr>
      <vt:lpstr>Systematics from monte-carlos: μ+ and μ- with FLUKA and G4 (BERTINI)  at MS1, 1 Τ</vt:lpstr>
      <vt:lpstr>Systematics from monte-carlos: π+ and π- with FLUKA and G4 (BERTINI, INCL)  at MS1, 5 Τ</vt:lpstr>
      <vt:lpstr>FLUKA vs MARS vs HARP</vt:lpstr>
      <vt:lpstr>“Baby” scheme, μSR - μ+  25 &lt; P (MeV/c) &lt; 29.8</vt:lpstr>
      <vt:lpstr>turned-singlet, proton – target interaction 12 cm</vt:lpstr>
      <vt:lpstr>zz‘ phase space on the /target beam axis z is split into two with doublet (three with triplet)</vt:lpstr>
      <vt:lpstr>Doublet, selected μSR μ+ from two ellipses at zz’ (ez1 .or. ez2) .and. ey @ 4500 π mm mrad</vt:lpstr>
      <vt:lpstr>Doublet, phase spaces zz’, yy’ at collection surface (ez1 .or. ez2) .and. ey @ 4500 π mm mrad</vt:lpstr>
      <vt:lpstr>PowerPoint Presentation</vt:lpstr>
      <vt:lpstr>PowerPoint Presentation</vt:lpstr>
      <vt:lpstr>additionally highly polarized μSR beam concept short interacting ( ≤ 1 cm ) thin target upstream of capture solenoid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at target</dc:title>
  <dc:subject/>
  <dc:creator>Nikos Vassilopoulos</dc:creator>
  <cp:keywords/>
  <dc:description/>
  <cp:lastModifiedBy>nikos</cp:lastModifiedBy>
  <cp:revision>4006</cp:revision>
  <cp:lastPrinted>2016-06-08T08:24:44Z</cp:lastPrinted>
  <dcterms:created xsi:type="dcterms:W3CDTF">2015-04-15T07:29:12Z</dcterms:created>
  <dcterms:modified xsi:type="dcterms:W3CDTF">2018-11-20T02:21:51Z</dcterms:modified>
  <cp:category/>
</cp:coreProperties>
</file>