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1"/>
  </p:notesMasterIdLst>
  <p:handoutMasterIdLst>
    <p:handoutMasterId r:id="rId32"/>
  </p:handoutMasterIdLst>
  <p:sldIdLst>
    <p:sldId id="741" r:id="rId2"/>
    <p:sldId id="790" r:id="rId3"/>
    <p:sldId id="826" r:id="rId4"/>
    <p:sldId id="792" r:id="rId5"/>
    <p:sldId id="827" r:id="rId6"/>
    <p:sldId id="793" r:id="rId7"/>
    <p:sldId id="829" r:id="rId8"/>
    <p:sldId id="799" r:id="rId9"/>
    <p:sldId id="837" r:id="rId10"/>
    <p:sldId id="807" r:id="rId11"/>
    <p:sldId id="806" r:id="rId12"/>
    <p:sldId id="809" r:id="rId13"/>
    <p:sldId id="828" r:id="rId14"/>
    <p:sldId id="810" r:id="rId15"/>
    <p:sldId id="811" r:id="rId16"/>
    <p:sldId id="815" r:id="rId17"/>
    <p:sldId id="816" r:id="rId18"/>
    <p:sldId id="814" r:id="rId19"/>
    <p:sldId id="825" r:id="rId20"/>
    <p:sldId id="817" r:id="rId21"/>
    <p:sldId id="819" r:id="rId22"/>
    <p:sldId id="818" r:id="rId23"/>
    <p:sldId id="820" r:id="rId24"/>
    <p:sldId id="833" r:id="rId25"/>
    <p:sldId id="834" r:id="rId26"/>
    <p:sldId id="835" r:id="rId27"/>
    <p:sldId id="824" r:id="rId28"/>
    <p:sldId id="836" r:id="rId29"/>
    <p:sldId id="798" r:id="rId3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679BA"/>
    <a:srgbClr val="CC0000"/>
    <a:srgbClr val="0033CC"/>
    <a:srgbClr val="FF33E7"/>
    <a:srgbClr val="2A3454"/>
    <a:srgbClr val="C0C0C0"/>
    <a:srgbClr val="4D5E68"/>
    <a:srgbClr val="777777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87336" autoAdjust="0"/>
  </p:normalViewPr>
  <p:slideViewPr>
    <p:cSldViewPr>
      <p:cViewPr varScale="1">
        <p:scale>
          <a:sx n="80" d="100"/>
          <a:sy n="80" d="100"/>
        </p:scale>
        <p:origin x="18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22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2B01F36-ED64-4130-9E1F-C5BE1E1C4E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5642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D8367F20-E0C9-4FC0-8E60-286318C539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8739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67F20-E0C9-4FC0-8E60-286318C5392F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406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67F20-E0C9-4FC0-8E60-286318C5392F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000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8000"/>
              </a:lnSpc>
              <a:defRPr/>
            </a:pPr>
            <a:endParaRPr lang="zh-CN" altLang="zh-CN" sz="100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38365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7C9DE-CC5A-48BC-8379-20C05F5BD4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56434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2E51-3B44-4094-B7C2-65FE04114A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67838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6248400" cy="457200"/>
          </a:xfrm>
        </p:spPr>
        <p:txBody>
          <a:bodyPr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852936"/>
            <a:ext cx="8139113" cy="354786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F352-FD94-4807-AE9E-611DE28844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66723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61A6D-0BE8-4926-A3CB-869BE67852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59125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A3009-2E07-4C53-8F77-E034F8E691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03427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D34ED-F126-4416-ADC0-CD2D8783AC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99291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FEFB-DED4-478F-A8C5-19A4F9DA13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51517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D09C4-77C1-4ECB-8989-7EF4ED8527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1722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89555-F5C3-4348-9BFE-99E931101B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484552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2825-C507-4EF0-8FA3-334999202D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94266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4D5E68"/>
                </a:solidFill>
                <a:latin typeface="Impact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039F960-ECE4-42B8-9ED1-393ED15D0F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7872413" y="6513513"/>
            <a:ext cx="5095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t>Page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r>
              <a:rPr lang="zh-CN" altLang="en-US" sz="900">
                <a:solidFill>
                  <a:schemeClr val="bg1"/>
                </a:solidFill>
                <a:latin typeface="Impact" pitchFamily="34" charset="0"/>
              </a:rPr>
              <a:t>散裂中子源进展汇报  </a:t>
            </a:r>
            <a:fld id="{1E90D562-15B5-4A62-A774-704A070B651F}" type="datetime4">
              <a:rPr lang="en-US" sz="900">
                <a:solidFill>
                  <a:schemeClr val="bg1"/>
                </a:solidFill>
                <a:latin typeface="Impact" pitchFamily="34" charset="0"/>
              </a:rPr>
              <a:pPr algn="l" eaLnBrk="0" hangingPunct="0">
                <a:defRPr/>
              </a:pPr>
              <a:t>November 20, 2018</a:t>
            </a:fld>
            <a:endParaRPr lang="zh-CN" altLang="en-US" sz="90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503547" y="1700808"/>
            <a:ext cx="8136904" cy="163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C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Proton beam line design for </a:t>
            </a:r>
            <a:r>
              <a:rPr lang="en-US" altLang="zh-CN" sz="3200" dirty="0" err="1" smtClean="0">
                <a:solidFill>
                  <a:srgbClr val="CC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EMuS</a:t>
            </a:r>
            <a:endParaRPr lang="en-US" altLang="zh-CN" sz="3200" dirty="0">
              <a:solidFill>
                <a:srgbClr val="CC0000"/>
              </a:solidFill>
              <a:latin typeface="+mj-lt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副标题 2"/>
          <p:cNvSpPr txBox="1">
            <a:spLocks/>
          </p:cNvSpPr>
          <p:nvPr/>
        </p:nvSpPr>
        <p:spPr>
          <a:xfrm>
            <a:off x="791579" y="4077072"/>
            <a:ext cx="7560840" cy="206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Chen Yukai, Jing Han</a:t>
            </a:r>
            <a:r>
              <a:rPr lang="en-US" altLang="zh-CN" sz="2800" dirty="0" err="1" smtClean="0">
                <a:solidFill>
                  <a:sysClr val="windowText" lastClr="000000">
                    <a:tint val="75000"/>
                  </a:sysClr>
                </a:solidFill>
                <a:latin typeface="Calibri"/>
                <a:ea typeface="宋体" panose="02010600030101010101" pitchFamily="2" charset="-122"/>
              </a:rPr>
              <a:t>tao</a:t>
            </a:r>
            <a:r>
              <a:rPr lang="en-US" altLang="zh-CN" sz="2800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  <a:ea typeface="宋体" panose="02010600030101010101" pitchFamily="2" charset="-122"/>
              </a:rPr>
              <a:t>, Zhao </a:t>
            </a:r>
            <a:r>
              <a:rPr lang="en-US" altLang="zh-CN" sz="2800" dirty="0" err="1" smtClean="0">
                <a:solidFill>
                  <a:sysClr val="windowText" lastClr="000000">
                    <a:tint val="75000"/>
                  </a:sysClr>
                </a:solidFill>
                <a:latin typeface="Calibri"/>
                <a:ea typeface="宋体" panose="02010600030101010101" pitchFamily="2" charset="-122"/>
              </a:rPr>
              <a:t>Guang</a:t>
            </a:r>
            <a:r>
              <a:rPr lang="en-US" altLang="zh-CN" sz="2800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  <a:ea typeface="宋体" panose="02010600030101010101" pitchFamily="2" charset="-122"/>
              </a:rPr>
              <a:t>, Mu </a:t>
            </a:r>
            <a:r>
              <a:rPr lang="en-US" altLang="zh-CN" sz="2800" dirty="0" err="1" smtClean="0">
                <a:solidFill>
                  <a:sysClr val="windowText" lastClr="000000">
                    <a:tint val="75000"/>
                  </a:sysClr>
                </a:solidFill>
                <a:latin typeface="Calibri"/>
                <a:ea typeface="宋体" panose="02010600030101010101" pitchFamily="2" charset="-122"/>
              </a:rPr>
              <a:t>Qili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altLang="zh-CN" sz="2400" dirty="0">
                <a:solidFill>
                  <a:sysClr val="windowText" lastClr="000000">
                    <a:tint val="75000"/>
                  </a:sysClr>
                </a:solidFill>
                <a:latin typeface="Calibri"/>
                <a:ea typeface="宋体" panose="02010600030101010101" pitchFamily="2" charset="-122"/>
              </a:rPr>
              <a:t>IHEP Dongguan</a:t>
            </a:r>
            <a:r>
              <a:rPr lang="en-US" altLang="zh-CN" sz="2400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  <a:ea typeface="宋体" panose="02010600030101010101" pitchFamily="2" charset="-122"/>
              </a:rPr>
              <a:t>, November 20 - 21, 2018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altLang="zh-CN" sz="2400" dirty="0">
                <a:solidFill>
                  <a:sysClr val="windowText" lastClr="000000">
                    <a:tint val="75000"/>
                  </a:sysClr>
                </a:solidFill>
                <a:latin typeface="Calibri"/>
                <a:ea typeface="宋体" panose="02010600030101010101" pitchFamily="2" charset="-122"/>
              </a:rPr>
              <a:t>International Review on the Conceptual Design of </a:t>
            </a:r>
            <a:r>
              <a:rPr lang="en-US" altLang="zh-CN" sz="2400" dirty="0" err="1">
                <a:solidFill>
                  <a:sysClr val="windowText" lastClr="000000">
                    <a:tint val="75000"/>
                  </a:sysClr>
                </a:solidFill>
                <a:latin typeface="Calibri"/>
                <a:ea typeface="宋体" panose="02010600030101010101" pitchFamily="2" charset="-122"/>
              </a:rPr>
              <a:t>EMuS</a:t>
            </a:r>
            <a:endParaRPr lang="en-US" altLang="zh-CN" sz="2400" dirty="0">
              <a:solidFill>
                <a:sysClr val="windowText" lastClr="000000">
                  <a:tint val="75000"/>
                </a:sys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4037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/>
          <p:nvPr/>
        </p:nvSpPr>
        <p:spPr>
          <a:xfrm>
            <a:off x="395536" y="789221"/>
            <a:ext cx="863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n-lt"/>
                <a:ea typeface="华文新魏" pitchFamily="2" charset="-122"/>
              </a:rPr>
              <a:t>Proton beam </a:t>
            </a:r>
            <a:r>
              <a:rPr lang="en-US" altLang="zh-CN" sz="2400" b="1" dirty="0">
                <a:ea typeface="华文新魏" pitchFamily="2" charset="-122"/>
              </a:rPr>
              <a:t>extraction </a:t>
            </a:r>
            <a:r>
              <a:rPr lang="en-US" altLang="zh-CN" sz="2400" b="1" dirty="0" smtClean="0">
                <a:ea typeface="华文新魏" pitchFamily="2" charset="-122"/>
              </a:rPr>
              <a:t>to </a:t>
            </a:r>
            <a:r>
              <a:rPr lang="en-US" altLang="zh-CN" sz="2400" b="1" dirty="0" err="1" smtClean="0">
                <a:ea typeface="华文新魏" pitchFamily="2" charset="-122"/>
              </a:rPr>
              <a:t>EMuS</a:t>
            </a:r>
            <a:endParaRPr lang="zh-CN" altLang="en-US" sz="2400" b="1" dirty="0">
              <a:ea typeface="华文新魏" pitchFamily="2" charset="-122"/>
            </a:endParaRPr>
          </a:p>
        </p:txBody>
      </p:sp>
      <p:sp>
        <p:nvSpPr>
          <p:cNvPr id="3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229600" y="6524625"/>
            <a:ext cx="303213" cy="180975"/>
          </a:xfrm>
        </p:spPr>
        <p:txBody>
          <a:bodyPr/>
          <a:lstStyle/>
          <a:p>
            <a:pPr>
              <a:defRPr/>
            </a:pPr>
            <a:fld id="{50D9F352-FD94-4807-AE9E-611DE2884463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grpSp>
        <p:nvGrpSpPr>
          <p:cNvPr id="83" name="组合 82"/>
          <p:cNvGrpSpPr/>
          <p:nvPr/>
        </p:nvGrpSpPr>
        <p:grpSpPr>
          <a:xfrm>
            <a:off x="1339866" y="5109500"/>
            <a:ext cx="3258709" cy="953185"/>
            <a:chOff x="2240597" y="3853958"/>
            <a:chExt cx="3852986" cy="1681943"/>
          </a:xfrm>
        </p:grpSpPr>
        <p:cxnSp>
          <p:nvCxnSpPr>
            <p:cNvPr id="88" name="直接连接符 87"/>
            <p:cNvCxnSpPr/>
            <p:nvPr/>
          </p:nvCxnSpPr>
          <p:spPr>
            <a:xfrm>
              <a:off x="2613440" y="4113097"/>
              <a:ext cx="0" cy="4296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3235423" y="4138803"/>
              <a:ext cx="0" cy="4296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/>
            <p:cNvCxnSpPr/>
            <p:nvPr/>
          </p:nvCxnSpPr>
          <p:spPr>
            <a:xfrm>
              <a:off x="2613440" y="4138803"/>
              <a:ext cx="61878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文本框 55"/>
            <p:cNvSpPr txBox="1"/>
            <p:nvPr/>
          </p:nvSpPr>
          <p:spPr>
            <a:xfrm>
              <a:off x="2533415" y="3853958"/>
              <a:ext cx="795497" cy="327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en-US" altLang="zh-CN" sz="1050" b="0" dirty="0" smtClean="0"/>
                <a:t>400 </a:t>
              </a:r>
              <a:r>
                <a:rPr lang="en-US" altLang="zh-CN" sz="1050" b="0" dirty="0" err="1"/>
                <a:t>m</a:t>
              </a:r>
              <a:r>
                <a:rPr lang="en-US" altLang="zh-CN" sz="1050" b="0" dirty="0" err="1" smtClean="0"/>
                <a:t>s</a:t>
              </a:r>
              <a:endParaRPr lang="zh-CN" altLang="en-US" sz="1050" b="0" dirty="0"/>
            </a:p>
          </p:txBody>
        </p:sp>
        <p:sp>
          <p:nvSpPr>
            <p:cNvPr id="92" name="矩形 91"/>
            <p:cNvSpPr/>
            <p:nvPr/>
          </p:nvSpPr>
          <p:spPr>
            <a:xfrm>
              <a:off x="3232224" y="4539794"/>
              <a:ext cx="66101" cy="473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0">
                <a:solidFill>
                  <a:srgbClr val="FF0000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2614354" y="4539794"/>
              <a:ext cx="66101" cy="473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0">
                <a:solidFill>
                  <a:srgbClr val="FF0000"/>
                </a:solidFill>
              </a:endParaRPr>
            </a:p>
          </p:txBody>
        </p:sp>
        <p:sp>
          <p:nvSpPr>
            <p:cNvPr id="94" name="文本框 31"/>
            <p:cNvSpPr txBox="1"/>
            <p:nvPr/>
          </p:nvSpPr>
          <p:spPr>
            <a:xfrm>
              <a:off x="3819571" y="4359459"/>
              <a:ext cx="1108013" cy="584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2400" b="0" dirty="0" smtClean="0"/>
                <a:t>……</a:t>
              </a:r>
              <a:endParaRPr lang="zh-CN" altLang="en-US" sz="2400" b="0" dirty="0"/>
            </a:p>
          </p:txBody>
        </p:sp>
        <p:cxnSp>
          <p:nvCxnSpPr>
            <p:cNvPr id="95" name="直接连接符 94"/>
            <p:cNvCxnSpPr/>
            <p:nvPr/>
          </p:nvCxnSpPr>
          <p:spPr>
            <a:xfrm>
              <a:off x="2610268" y="5027921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2672696" y="5027921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文本框 61"/>
            <p:cNvSpPr txBox="1"/>
            <p:nvPr/>
          </p:nvSpPr>
          <p:spPr>
            <a:xfrm>
              <a:off x="2240597" y="5208734"/>
              <a:ext cx="784546" cy="327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en-US" altLang="zh-CN" sz="1050" b="0" dirty="0" smtClean="0"/>
                <a:t>~ 70 ns</a:t>
              </a:r>
              <a:endParaRPr lang="zh-CN" altLang="en-US" sz="1050" b="0" dirty="0"/>
            </a:p>
          </p:txBody>
        </p:sp>
        <p:cxnSp>
          <p:nvCxnSpPr>
            <p:cNvPr id="98" name="直接箭头连接符 97"/>
            <p:cNvCxnSpPr/>
            <p:nvPr/>
          </p:nvCxnSpPr>
          <p:spPr>
            <a:xfrm>
              <a:off x="2676088" y="5214900"/>
              <a:ext cx="17880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/>
            <p:cNvCxnSpPr/>
            <p:nvPr/>
          </p:nvCxnSpPr>
          <p:spPr>
            <a:xfrm>
              <a:off x="2439671" y="5214900"/>
              <a:ext cx="17880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/>
            <p:cNvCxnSpPr/>
            <p:nvPr/>
          </p:nvCxnSpPr>
          <p:spPr>
            <a:xfrm>
              <a:off x="2562248" y="5214900"/>
              <a:ext cx="17880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矩形 100"/>
            <p:cNvSpPr/>
            <p:nvPr/>
          </p:nvSpPr>
          <p:spPr>
            <a:xfrm>
              <a:off x="3850094" y="4535119"/>
              <a:ext cx="66101" cy="473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0">
                <a:solidFill>
                  <a:srgbClr val="FF0000"/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5409612" y="4559491"/>
              <a:ext cx="66101" cy="473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0">
                <a:solidFill>
                  <a:srgbClr val="FF0000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4791742" y="4559491"/>
              <a:ext cx="66101" cy="473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0">
                <a:solidFill>
                  <a:srgbClr val="FF0000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6027482" y="4554816"/>
              <a:ext cx="66101" cy="473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0">
                <a:solidFill>
                  <a:srgbClr val="FF0000"/>
                </a:solidFill>
              </a:endParaRPr>
            </a:p>
          </p:txBody>
        </p:sp>
      </p:grpSp>
      <p:sp>
        <p:nvSpPr>
          <p:cNvPr id="84" name="文本框 65"/>
          <p:cNvSpPr txBox="1"/>
          <p:nvPr/>
        </p:nvSpPr>
        <p:spPr>
          <a:xfrm>
            <a:off x="1619907" y="4345940"/>
            <a:ext cx="312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b="0" dirty="0" smtClean="0">
                <a:latin typeface="+mn-lt"/>
                <a:ea typeface="+mn-ea"/>
              </a:rPr>
              <a:t>Proton beam structure in </a:t>
            </a:r>
            <a:r>
              <a:rPr lang="en-US" altLang="zh-CN" b="1" dirty="0" smtClean="0">
                <a:latin typeface="+mn-lt"/>
                <a:ea typeface="+mn-ea"/>
              </a:rPr>
              <a:t>RTBT</a:t>
            </a:r>
          </a:p>
          <a:p>
            <a:pPr algn="ctr"/>
            <a:r>
              <a:rPr lang="en-US" altLang="zh-CN" b="0" dirty="0" smtClean="0">
                <a:latin typeface="+mn-lt"/>
                <a:ea typeface="+mn-ea"/>
              </a:rPr>
              <a:t> (25 Hz, two bunches in one pulse) </a:t>
            </a:r>
          </a:p>
        </p:txBody>
      </p:sp>
      <p:sp>
        <p:nvSpPr>
          <p:cNvPr id="86" name="下箭头 85"/>
          <p:cNvSpPr/>
          <p:nvPr/>
        </p:nvSpPr>
        <p:spPr>
          <a:xfrm>
            <a:off x="2410579" y="4947154"/>
            <a:ext cx="62562" cy="353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7" name="文本框 68"/>
          <p:cNvSpPr txBox="1"/>
          <p:nvPr/>
        </p:nvSpPr>
        <p:spPr>
          <a:xfrm>
            <a:off x="2358957" y="4941168"/>
            <a:ext cx="3158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b="1" dirty="0" smtClean="0">
                <a:latin typeface="+mn-lt"/>
                <a:ea typeface="+mn-ea"/>
              </a:rPr>
              <a:t>Kicker</a:t>
            </a:r>
            <a:r>
              <a:rPr lang="en-US" altLang="zh-CN" dirty="0" smtClean="0">
                <a:latin typeface="+mn-lt"/>
                <a:ea typeface="+mn-ea"/>
              </a:rPr>
              <a:t> and </a:t>
            </a:r>
            <a:r>
              <a:rPr lang="en-US" altLang="zh-CN" dirty="0" err="1" smtClean="0">
                <a:latin typeface="+mn-lt"/>
                <a:ea typeface="+mn-ea"/>
              </a:rPr>
              <a:t>Lambertson</a:t>
            </a:r>
            <a:r>
              <a:rPr lang="en-US" altLang="zh-CN" dirty="0" smtClean="0">
                <a:latin typeface="+mn-lt"/>
                <a:ea typeface="+mn-ea"/>
              </a:rPr>
              <a:t> magnet (5%)</a:t>
            </a:r>
            <a:endParaRPr lang="en-US" altLang="zh-CN" b="0" dirty="0" smtClean="0">
              <a:latin typeface="+mn-lt"/>
              <a:ea typeface="+mn-ea"/>
            </a:endParaRPr>
          </a:p>
        </p:txBody>
      </p:sp>
      <p:sp>
        <p:nvSpPr>
          <p:cNvPr id="134" name="文本框 66"/>
          <p:cNvSpPr txBox="1"/>
          <p:nvPr/>
        </p:nvSpPr>
        <p:spPr>
          <a:xfrm>
            <a:off x="1115617" y="6093296"/>
            <a:ext cx="4178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b="0" dirty="0" smtClean="0">
                <a:latin typeface="+mn-lt"/>
                <a:ea typeface="+mn-ea"/>
              </a:rPr>
              <a:t>Proton beam structure transported to </a:t>
            </a:r>
            <a:r>
              <a:rPr lang="en-US" altLang="zh-CN" b="1" dirty="0" err="1" smtClean="0">
                <a:latin typeface="+mn-lt"/>
                <a:ea typeface="+mn-ea"/>
              </a:rPr>
              <a:t>EMuS</a:t>
            </a:r>
            <a:r>
              <a:rPr lang="en-US" altLang="zh-CN" b="1" dirty="0" smtClean="0">
                <a:latin typeface="+mn-lt"/>
                <a:ea typeface="+mn-ea"/>
              </a:rPr>
              <a:t> target</a:t>
            </a:r>
          </a:p>
          <a:p>
            <a:r>
              <a:rPr lang="en-US" altLang="zh-CN" dirty="0"/>
              <a:t>(</a:t>
            </a:r>
            <a:r>
              <a:rPr lang="en-US" altLang="zh-CN" dirty="0" smtClean="0"/>
              <a:t>2.5 </a:t>
            </a:r>
            <a:r>
              <a:rPr lang="en-US" altLang="zh-CN" dirty="0"/>
              <a:t>Hz, </a:t>
            </a:r>
            <a:r>
              <a:rPr lang="en-US" altLang="zh-CN" dirty="0" smtClean="0"/>
              <a:t>one bunch </a:t>
            </a:r>
            <a:r>
              <a:rPr lang="en-US" altLang="zh-CN" dirty="0"/>
              <a:t>in one pulse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42" y="3284984"/>
            <a:ext cx="3238930" cy="3321275"/>
          </a:xfrm>
          <a:prstGeom prst="rect">
            <a:avLst/>
          </a:prstGeom>
        </p:spPr>
      </p:pic>
      <p:grpSp>
        <p:nvGrpSpPr>
          <p:cNvPr id="138" name="组合 137"/>
          <p:cNvGrpSpPr/>
          <p:nvPr/>
        </p:nvGrpSpPr>
        <p:grpSpPr>
          <a:xfrm>
            <a:off x="1286262" y="3439615"/>
            <a:ext cx="3312313" cy="997497"/>
            <a:chOff x="2435565" y="1086885"/>
            <a:chExt cx="2418971" cy="1604383"/>
          </a:xfrm>
        </p:grpSpPr>
        <p:grpSp>
          <p:nvGrpSpPr>
            <p:cNvPr id="139" name="组合 138"/>
            <p:cNvGrpSpPr/>
            <p:nvPr/>
          </p:nvGrpSpPr>
          <p:grpSpPr>
            <a:xfrm>
              <a:off x="2435565" y="1086885"/>
              <a:ext cx="2418971" cy="1604383"/>
              <a:chOff x="2435565" y="1086885"/>
              <a:chExt cx="2418971" cy="1604383"/>
            </a:xfrm>
          </p:grpSpPr>
          <p:cxnSp>
            <p:nvCxnSpPr>
              <p:cNvPr id="146" name="直接连接符 145"/>
              <p:cNvCxnSpPr/>
              <p:nvPr/>
            </p:nvCxnSpPr>
            <p:spPr>
              <a:xfrm>
                <a:off x="2670458" y="1301398"/>
                <a:ext cx="0" cy="42965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2965968" y="1301398"/>
                <a:ext cx="0" cy="42965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箭头连接符 147"/>
              <p:cNvCxnSpPr/>
              <p:nvPr/>
            </p:nvCxnSpPr>
            <p:spPr>
              <a:xfrm>
                <a:off x="2670458" y="1327104"/>
                <a:ext cx="34109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文本框 55"/>
              <p:cNvSpPr txBox="1"/>
              <p:nvPr/>
            </p:nvSpPr>
            <p:spPr>
              <a:xfrm>
                <a:off x="2587545" y="1086885"/>
                <a:ext cx="513282" cy="2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lang="en-US" altLang="zh-CN" sz="1050" b="0" dirty="0" smtClean="0"/>
                  <a:t>40 </a:t>
                </a:r>
                <a:r>
                  <a:rPr lang="en-US" altLang="zh-CN" sz="1050" b="0" dirty="0" err="1"/>
                  <a:t>m</a:t>
                </a:r>
                <a:r>
                  <a:rPr lang="en-US" altLang="zh-CN" sz="1050" b="0" dirty="0" err="1" smtClean="0"/>
                  <a:t>s</a:t>
                </a:r>
                <a:endParaRPr lang="zh-CN" altLang="en-US" sz="1050" b="0" dirty="0"/>
              </a:p>
            </p:txBody>
          </p:sp>
          <p:sp>
            <p:nvSpPr>
              <p:cNvPr id="150" name="文本框 31"/>
              <p:cNvSpPr txBox="1"/>
              <p:nvPr/>
            </p:nvSpPr>
            <p:spPr>
              <a:xfrm>
                <a:off x="3319425" y="1677835"/>
                <a:ext cx="847405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400" b="0" dirty="0" smtClean="0"/>
                  <a:t>……</a:t>
                </a:r>
                <a:endParaRPr lang="zh-CN" altLang="en-US" sz="2400" b="0" dirty="0"/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2771444" y="1728095"/>
                <a:ext cx="66101" cy="47372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2671372" y="1728095"/>
                <a:ext cx="66101" cy="47372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3067777" y="1728095"/>
                <a:ext cx="66101" cy="47372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2967705" y="1728095"/>
                <a:ext cx="66101" cy="47372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3359078" y="1728095"/>
                <a:ext cx="66101" cy="47372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>
              <a:xfrm>
                <a:off x="3259006" y="1728095"/>
                <a:ext cx="66101" cy="47372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4200801" y="1724790"/>
                <a:ext cx="66101" cy="47372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4100729" y="1724790"/>
                <a:ext cx="66101" cy="47372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4497134" y="1724790"/>
                <a:ext cx="66101" cy="47372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4397062" y="1724790"/>
                <a:ext cx="66101" cy="47372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4788435" y="1724790"/>
                <a:ext cx="66101" cy="47372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4688363" y="1724790"/>
                <a:ext cx="66101" cy="47372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63" name="直接连接符 162"/>
              <p:cNvCxnSpPr/>
              <p:nvPr/>
            </p:nvCxnSpPr>
            <p:spPr>
              <a:xfrm>
                <a:off x="2662905" y="2204961"/>
                <a:ext cx="0" cy="2533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2780418" y="2204961"/>
                <a:ext cx="0" cy="2533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箭头连接符 164"/>
              <p:cNvCxnSpPr/>
              <p:nvPr/>
            </p:nvCxnSpPr>
            <p:spPr>
              <a:xfrm>
                <a:off x="2640871" y="2370214"/>
                <a:ext cx="15056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文本框 46"/>
              <p:cNvSpPr txBox="1"/>
              <p:nvPr/>
            </p:nvSpPr>
            <p:spPr>
              <a:xfrm>
                <a:off x="2435565" y="2437352"/>
                <a:ext cx="59022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lang="en-US" altLang="zh-CN" sz="1050" b="0" dirty="0" smtClean="0">
                    <a:latin typeface="+mn-lt"/>
                  </a:rPr>
                  <a:t>410 ns</a:t>
                </a:r>
                <a:endParaRPr lang="zh-CN" altLang="en-US" sz="1050" b="0" dirty="0">
                  <a:latin typeface="+mn-lt"/>
                </a:endParaRPr>
              </a:p>
            </p:txBody>
          </p:sp>
        </p:grpSp>
        <p:cxnSp>
          <p:nvCxnSpPr>
            <p:cNvPr id="140" name="直接连接符 139"/>
            <p:cNvCxnSpPr/>
            <p:nvPr/>
          </p:nvCxnSpPr>
          <p:spPr>
            <a:xfrm>
              <a:off x="3256650" y="2226780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>
              <a:off x="3330095" y="2226780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文本框 61"/>
            <p:cNvSpPr txBox="1"/>
            <p:nvPr/>
          </p:nvSpPr>
          <p:spPr>
            <a:xfrm>
              <a:off x="3025312" y="2438611"/>
              <a:ext cx="574196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en-US" altLang="zh-CN" sz="1050" b="0" dirty="0" smtClean="0"/>
                <a:t>~ 70 ns</a:t>
              </a:r>
              <a:endParaRPr lang="zh-CN" altLang="en-US" sz="1050" b="0" dirty="0"/>
            </a:p>
          </p:txBody>
        </p:sp>
        <p:cxnSp>
          <p:nvCxnSpPr>
            <p:cNvPr id="143" name="直接箭头连接符 142"/>
            <p:cNvCxnSpPr/>
            <p:nvPr/>
          </p:nvCxnSpPr>
          <p:spPr>
            <a:xfrm>
              <a:off x="3322470" y="2413759"/>
              <a:ext cx="17880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箭头连接符 143"/>
            <p:cNvCxnSpPr/>
            <p:nvPr/>
          </p:nvCxnSpPr>
          <p:spPr>
            <a:xfrm>
              <a:off x="3086053" y="2413759"/>
              <a:ext cx="17880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箭头连接符 144"/>
            <p:cNvCxnSpPr/>
            <p:nvPr/>
          </p:nvCxnSpPr>
          <p:spPr>
            <a:xfrm>
              <a:off x="3208630" y="2413759"/>
              <a:ext cx="17880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508327" y="1108934"/>
            <a:ext cx="8024486" cy="2345389"/>
            <a:chOff x="-224024" y="980728"/>
            <a:chExt cx="5822900" cy="2520278"/>
          </a:xfrm>
        </p:grpSpPr>
        <p:grpSp>
          <p:nvGrpSpPr>
            <p:cNvPr id="67" name="组合 66"/>
            <p:cNvGrpSpPr/>
            <p:nvPr/>
          </p:nvGrpSpPr>
          <p:grpSpPr>
            <a:xfrm>
              <a:off x="126268" y="980728"/>
              <a:ext cx="5472608" cy="2520278"/>
              <a:chOff x="723939" y="1177562"/>
              <a:chExt cx="7899543" cy="3161237"/>
            </a:xfrm>
          </p:grpSpPr>
          <p:grpSp>
            <p:nvGrpSpPr>
              <p:cNvPr id="72" name="组合 71"/>
              <p:cNvGrpSpPr/>
              <p:nvPr/>
            </p:nvGrpSpPr>
            <p:grpSpPr>
              <a:xfrm>
                <a:off x="723939" y="1177562"/>
                <a:ext cx="7899543" cy="3161237"/>
                <a:chOff x="2929" y="2908215"/>
                <a:chExt cx="8998259" cy="3449743"/>
              </a:xfrm>
            </p:grpSpPr>
            <p:pic>
              <p:nvPicPr>
                <p:cNvPr id="75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2844" y="3302599"/>
                  <a:ext cx="8858344" cy="305535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82" name="直接箭头连接符 81"/>
                <p:cNvCxnSpPr/>
                <p:nvPr/>
              </p:nvCxnSpPr>
              <p:spPr bwMode="auto">
                <a:xfrm>
                  <a:off x="1713660" y="3661903"/>
                  <a:ext cx="572324" cy="624352"/>
                </a:xfrm>
                <a:prstGeom prst="straightConnector1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05" name="直接箭头连接符 104"/>
                <p:cNvCxnSpPr/>
                <p:nvPr/>
              </p:nvCxnSpPr>
              <p:spPr bwMode="auto">
                <a:xfrm rot="10800000" flipV="1">
                  <a:off x="2786050" y="3429000"/>
                  <a:ext cx="1571636" cy="714380"/>
                </a:xfrm>
                <a:prstGeom prst="straightConnector1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06" name="TextBox 11"/>
                <p:cNvSpPr txBox="1"/>
                <p:nvPr/>
              </p:nvSpPr>
              <p:spPr>
                <a:xfrm>
                  <a:off x="2929" y="2908215"/>
                  <a:ext cx="3357587" cy="679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9pPr>
                </a:lstStyle>
                <a:p>
                  <a:r>
                    <a:rPr lang="en-US" altLang="zh-CN" sz="1200" b="0" dirty="0" smtClean="0"/>
                    <a:t>Transport beam line to proton beam application area</a:t>
                  </a:r>
                  <a:endParaRPr lang="zh-CN" altLang="en-US" sz="1200" b="0" dirty="0"/>
                </a:p>
              </p:txBody>
            </p:sp>
            <p:sp>
              <p:nvSpPr>
                <p:cNvPr id="107" name="TextBox 12"/>
                <p:cNvSpPr txBox="1"/>
                <p:nvPr/>
              </p:nvSpPr>
              <p:spPr>
                <a:xfrm>
                  <a:off x="3500429" y="2908215"/>
                  <a:ext cx="2820138" cy="679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9pPr>
                </a:lstStyle>
                <a:p>
                  <a:r>
                    <a:rPr lang="en-US" altLang="zh-CN" sz="1200" b="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Transport beam line to Target Station 2</a:t>
                  </a:r>
                  <a:endParaRPr lang="zh-CN" altLang="en-US" sz="1200" b="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73" name="TextBox 12"/>
              <p:cNvSpPr txBox="1"/>
              <p:nvPr/>
            </p:nvSpPr>
            <p:spPr>
              <a:xfrm>
                <a:off x="5594332" y="2014029"/>
                <a:ext cx="2475788" cy="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r>
                  <a:rPr lang="en-US" altLang="zh-CN" sz="1200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Transport beam line to Target Station 1</a:t>
                </a:r>
                <a:endParaRPr lang="zh-CN" altLang="en-US" sz="12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4" name="直接箭头连接符 73"/>
              <p:cNvCxnSpPr/>
              <p:nvPr/>
            </p:nvCxnSpPr>
            <p:spPr bwMode="auto">
              <a:xfrm flipV="1">
                <a:off x="5032278" y="2526135"/>
                <a:ext cx="1422951" cy="742500"/>
              </a:xfrm>
              <a:prstGeom prst="straightConnector1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8" name="文本框 67"/>
            <p:cNvSpPr txBox="1"/>
            <p:nvPr/>
          </p:nvSpPr>
          <p:spPr>
            <a:xfrm>
              <a:off x="2555764" y="2647824"/>
              <a:ext cx="1432464" cy="297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1">
                      <a:lumMod val="75000"/>
                    </a:schemeClr>
                  </a:solidFill>
                </a:rPr>
                <a:t>RTBT</a:t>
              </a:r>
              <a:r>
                <a:rPr lang="zh-CN" alt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：</a:t>
              </a:r>
              <a:r>
                <a:rPr lang="en-US" altLang="zh-CN" sz="1200" dirty="0" smtClean="0">
                  <a:solidFill>
                    <a:schemeClr val="accent1">
                      <a:lumMod val="75000"/>
                    </a:schemeClr>
                  </a:solidFill>
                </a:rPr>
                <a:t>running at present</a:t>
              </a:r>
              <a:endParaRPr lang="zh-CN" alt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-224024" y="1842419"/>
              <a:ext cx="1173907" cy="297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HEPEA: plan to build</a:t>
              </a:r>
              <a:endParaRPr lang="zh-CN" altLang="en-US" sz="1200" dirty="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44608" y="2330305"/>
              <a:ext cx="976162" cy="297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Proton extraction</a:t>
              </a:r>
              <a:endParaRPr lang="zh-CN" altLang="en-US" sz="1200" dirty="0"/>
            </a:p>
          </p:txBody>
        </p:sp>
        <p:cxnSp>
          <p:nvCxnSpPr>
            <p:cNvPr id="71" name="直接箭头连接符 70"/>
            <p:cNvCxnSpPr/>
            <p:nvPr/>
          </p:nvCxnSpPr>
          <p:spPr bwMode="auto">
            <a:xfrm>
              <a:off x="755576" y="2528696"/>
              <a:ext cx="144016" cy="276999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8" name="矩形 107"/>
          <p:cNvSpPr/>
          <p:nvPr/>
        </p:nvSpPr>
        <p:spPr>
          <a:xfrm>
            <a:off x="2387840" y="3261818"/>
            <a:ext cx="4403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dirty="0" smtClean="0"/>
              <a:t>General layout of transport beam line in CSNS</a:t>
            </a:r>
            <a:endParaRPr lang="zh-CN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485759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229600" y="6524625"/>
            <a:ext cx="303213" cy="180975"/>
          </a:xfrm>
        </p:spPr>
        <p:txBody>
          <a:bodyPr/>
          <a:lstStyle/>
          <a:p>
            <a:pPr>
              <a:defRPr/>
            </a:pPr>
            <a:fld id="{50D9F352-FD94-4807-AE9E-611DE2884463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17" name="文本框 65"/>
          <p:cNvSpPr txBox="1"/>
          <p:nvPr/>
        </p:nvSpPr>
        <p:spPr>
          <a:xfrm>
            <a:off x="4639303" y="3111351"/>
            <a:ext cx="3893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b="0" dirty="0" smtClean="0">
                <a:latin typeface="+mn-lt"/>
                <a:ea typeface="+mn-ea"/>
              </a:rPr>
              <a:t>Proton beam structure in </a:t>
            </a:r>
            <a:r>
              <a:rPr lang="en-US" altLang="zh-CN" b="1" dirty="0" smtClean="0">
                <a:latin typeface="+mn-lt"/>
                <a:ea typeface="+mn-ea"/>
              </a:rPr>
              <a:t>RTBT</a:t>
            </a:r>
          </a:p>
          <a:p>
            <a:pPr algn="ctr"/>
            <a:r>
              <a:rPr lang="en-US" altLang="zh-CN" b="0" dirty="0" smtClean="0">
                <a:latin typeface="+mn-lt"/>
                <a:ea typeface="+mn-ea"/>
              </a:rPr>
              <a:t> (25 Hz, two bunches in one pulse </a:t>
            </a:r>
          </a:p>
          <a:p>
            <a:pPr algn="ctr"/>
            <a:r>
              <a:rPr lang="en-US" altLang="zh-CN" b="0" dirty="0" smtClean="0">
                <a:latin typeface="+mn-lt"/>
                <a:ea typeface="+mn-ea"/>
              </a:rPr>
              <a:t>&amp; ~4000 extremely weak bunches) 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686266" y="1539028"/>
            <a:ext cx="4629634" cy="1623902"/>
            <a:chOff x="-557683" y="2617049"/>
            <a:chExt cx="7973731" cy="1623902"/>
          </a:xfrm>
        </p:grpSpPr>
        <p:sp>
          <p:nvSpPr>
            <p:cNvPr id="21" name="矩形 20"/>
            <p:cNvSpPr/>
            <p:nvPr/>
          </p:nvSpPr>
          <p:spPr>
            <a:xfrm>
              <a:off x="343805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496205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48605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010328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162728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315128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43805" y="3725953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483352" y="3725953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310754" y="3891206"/>
              <a:ext cx="218501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30"/>
            <p:cNvSpPr txBox="1"/>
            <p:nvPr/>
          </p:nvSpPr>
          <p:spPr>
            <a:xfrm>
              <a:off x="153334" y="3979341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en-US" altLang="zh-CN" sz="1050" dirty="0" smtClean="0"/>
                <a:t>410 ns</a:t>
              </a:r>
              <a:endParaRPr lang="zh-CN" altLang="en-US" sz="1050" dirty="0"/>
            </a:p>
          </p:txBody>
        </p:sp>
        <p:sp>
          <p:nvSpPr>
            <p:cNvPr id="36" name="文本框 31"/>
            <p:cNvSpPr txBox="1"/>
            <p:nvPr/>
          </p:nvSpPr>
          <p:spPr>
            <a:xfrm>
              <a:off x="700015" y="3249267"/>
              <a:ext cx="343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dirty="0" smtClean="0"/>
                <a:t>…</a:t>
              </a:r>
              <a:endParaRPr lang="zh-CN" altLang="en-US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1860" y="2822570"/>
              <a:ext cx="0" cy="4296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381229" y="2998840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>
              <a:off x="324769" y="3147568"/>
              <a:ext cx="105646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36"/>
            <p:cNvSpPr txBox="1"/>
            <p:nvPr/>
          </p:nvSpPr>
          <p:spPr>
            <a:xfrm>
              <a:off x="579077" y="2946551"/>
              <a:ext cx="64472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en-US" altLang="zh-CN" sz="1050" dirty="0" smtClean="0"/>
                <a:t>~ 1.6 </a:t>
              </a:r>
              <a:r>
                <a:rPr lang="en-US" altLang="zh-CN" sz="1050" dirty="0" err="1"/>
                <a:t>m</a:t>
              </a:r>
              <a:r>
                <a:rPr lang="en-US" altLang="zh-CN" sz="1050" dirty="0" err="1" smtClean="0"/>
                <a:t>s</a:t>
              </a:r>
              <a:endParaRPr lang="zh-CN" altLang="en-US" sz="1050" dirty="0"/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985222" y="2822570"/>
              <a:ext cx="0" cy="4296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51860" y="2848276"/>
              <a:ext cx="1927852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55"/>
            <p:cNvSpPr txBox="1"/>
            <p:nvPr/>
          </p:nvSpPr>
          <p:spPr>
            <a:xfrm>
              <a:off x="1381229" y="2617049"/>
              <a:ext cx="5132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en-US" altLang="zh-CN" sz="1050" dirty="0" smtClean="0"/>
                <a:t>40 </a:t>
              </a:r>
              <a:r>
                <a:rPr lang="en-US" altLang="zh-CN" sz="1050" dirty="0" err="1"/>
                <a:t>m</a:t>
              </a:r>
              <a:r>
                <a:rPr lang="en-US" altLang="zh-CN" sz="1050" dirty="0" err="1" smtClean="0"/>
                <a:t>s</a:t>
              </a:r>
              <a:endParaRPr lang="zh-CN" altLang="en-US" sz="1050" dirty="0"/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1300436" y="3707591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395915" y="3707591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V="1">
              <a:off x="1266471" y="3901567"/>
              <a:ext cx="163414" cy="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61"/>
            <p:cNvSpPr txBox="1"/>
            <p:nvPr/>
          </p:nvSpPr>
          <p:spPr>
            <a:xfrm>
              <a:off x="-557683" y="3979341"/>
              <a:ext cx="64863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en-US" altLang="zh-CN" sz="1050" dirty="0" smtClean="0"/>
                <a:t>~ 70 ns ( </a:t>
              </a:r>
              <a:r>
                <a:rPr lang="en-US" altLang="zh-CN" sz="1050" dirty="0"/>
                <a:t>1-1000 protons per pulse</a:t>
              </a:r>
              <a:r>
                <a:rPr lang="en-US" altLang="zh-CN" sz="1050" dirty="0" smtClean="0"/>
                <a:t>)</a:t>
              </a:r>
              <a:endParaRPr lang="zh-CN" altLang="en-US" sz="1050" dirty="0"/>
            </a:p>
          </p:txBody>
        </p:sp>
        <p:sp>
          <p:nvSpPr>
            <p:cNvPr id="55" name="文本框 31"/>
            <p:cNvSpPr txBox="1"/>
            <p:nvPr/>
          </p:nvSpPr>
          <p:spPr>
            <a:xfrm>
              <a:off x="2916104" y="3289651"/>
              <a:ext cx="1632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600" dirty="0" smtClean="0"/>
                <a:t>……</a:t>
              </a:r>
              <a:endParaRPr lang="zh-CN" altLang="en-US" sz="1600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196914" y="3249267"/>
              <a:ext cx="66101" cy="473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52774" y="3249267"/>
              <a:ext cx="66101" cy="473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346805" y="3020874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2270743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2423143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2575543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2937266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3089666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3242066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5" name="文本框 76"/>
            <p:cNvSpPr txBox="1"/>
            <p:nvPr/>
          </p:nvSpPr>
          <p:spPr>
            <a:xfrm>
              <a:off x="2626953" y="3249267"/>
              <a:ext cx="343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dirty="0" smtClean="0"/>
                <a:t>…</a:t>
              </a:r>
              <a:endParaRPr lang="zh-CN" altLang="en-US" dirty="0"/>
            </a:p>
          </p:txBody>
        </p:sp>
        <p:sp>
          <p:nvSpPr>
            <p:cNvPr id="66" name="矩形 65"/>
            <p:cNvSpPr/>
            <p:nvPr/>
          </p:nvSpPr>
          <p:spPr>
            <a:xfrm>
              <a:off x="2123852" y="3249267"/>
              <a:ext cx="66101" cy="473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979712" y="3249267"/>
              <a:ext cx="66101" cy="473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434245" y="3251038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586645" y="3251038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4739045" y="3251038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5100768" y="3251038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5253168" y="3251038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5405568" y="3251038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4" name="文本框 85"/>
            <p:cNvSpPr txBox="1"/>
            <p:nvPr/>
          </p:nvSpPr>
          <p:spPr>
            <a:xfrm>
              <a:off x="4790455" y="3251038"/>
              <a:ext cx="343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dirty="0" smtClean="0"/>
                <a:t>…</a:t>
              </a:r>
              <a:endParaRPr lang="zh-CN" altLang="en-US" dirty="0"/>
            </a:p>
          </p:txBody>
        </p:sp>
        <p:sp>
          <p:nvSpPr>
            <p:cNvPr id="75" name="矩形 74"/>
            <p:cNvSpPr/>
            <p:nvPr/>
          </p:nvSpPr>
          <p:spPr>
            <a:xfrm>
              <a:off x="4287354" y="3251038"/>
              <a:ext cx="66101" cy="473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4143214" y="3251038"/>
              <a:ext cx="66101" cy="473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6378624" y="3274262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6531024" y="3274262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6683424" y="3274262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7045147" y="3274262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7197547" y="3274262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7349947" y="3274262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3" name="文本框 76"/>
            <p:cNvSpPr txBox="1"/>
            <p:nvPr/>
          </p:nvSpPr>
          <p:spPr>
            <a:xfrm>
              <a:off x="6734834" y="3274262"/>
              <a:ext cx="343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dirty="0" smtClean="0"/>
                <a:t>…</a:t>
              </a:r>
              <a:endParaRPr lang="zh-CN" altLang="en-US" dirty="0"/>
            </a:p>
          </p:txBody>
        </p:sp>
        <p:sp>
          <p:nvSpPr>
            <p:cNvPr id="84" name="矩形 83"/>
            <p:cNvSpPr/>
            <p:nvPr/>
          </p:nvSpPr>
          <p:spPr>
            <a:xfrm>
              <a:off x="6231733" y="3274262"/>
              <a:ext cx="66101" cy="473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6087593" y="3274262"/>
              <a:ext cx="66101" cy="473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57" y="4712020"/>
            <a:ext cx="2934440" cy="1243947"/>
          </a:xfrm>
          <a:prstGeom prst="rect">
            <a:avLst/>
          </a:prstGeom>
        </p:spPr>
      </p:pic>
      <p:sp>
        <p:nvSpPr>
          <p:cNvPr id="87" name="文本框 65"/>
          <p:cNvSpPr txBox="1"/>
          <p:nvPr/>
        </p:nvSpPr>
        <p:spPr>
          <a:xfrm>
            <a:off x="265178" y="6002729"/>
            <a:ext cx="337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b="0" dirty="0" smtClean="0">
                <a:latin typeface="+mn-lt"/>
                <a:ea typeface="+mn-ea"/>
              </a:rPr>
              <a:t>Foil scattering extraction for Extremely </a:t>
            </a:r>
            <a:r>
              <a:rPr lang="en-US" altLang="zh-CN" dirty="0">
                <a:latin typeface="+mn-lt"/>
                <a:ea typeface="+mn-ea"/>
              </a:rPr>
              <a:t>W</a:t>
            </a:r>
            <a:r>
              <a:rPr lang="en-US" altLang="zh-CN" b="0" dirty="0" smtClean="0">
                <a:latin typeface="+mn-lt"/>
                <a:ea typeface="+mn-ea"/>
              </a:rPr>
              <a:t>eak Beam (Future plan)</a:t>
            </a:r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7" y="1426687"/>
            <a:ext cx="3094914" cy="3173598"/>
          </a:xfrm>
          <a:prstGeom prst="rect">
            <a:avLst/>
          </a:prstGeom>
        </p:spPr>
      </p:pic>
      <p:sp>
        <p:nvSpPr>
          <p:cNvPr id="89" name="文本框 88"/>
          <p:cNvSpPr txBox="1"/>
          <p:nvPr/>
        </p:nvSpPr>
        <p:spPr>
          <a:xfrm>
            <a:off x="4290703" y="5794814"/>
            <a:ext cx="438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dirty="0" smtClean="0">
                <a:latin typeface="+mn-lt"/>
                <a:ea typeface="+mn-ea"/>
              </a:rPr>
              <a:t>Proton beam structure transported to </a:t>
            </a:r>
            <a:r>
              <a:rPr lang="en-US" altLang="zh-CN" b="1" dirty="0" smtClean="0">
                <a:latin typeface="+mn-lt"/>
                <a:ea typeface="+mn-ea"/>
              </a:rPr>
              <a:t>Extremely Weak Proton Beam Area</a:t>
            </a:r>
          </a:p>
        </p:txBody>
      </p:sp>
      <p:sp>
        <p:nvSpPr>
          <p:cNvPr id="90" name="下箭头 89"/>
          <p:cNvSpPr/>
          <p:nvPr/>
        </p:nvSpPr>
        <p:spPr>
          <a:xfrm>
            <a:off x="5631543" y="3859136"/>
            <a:ext cx="62562" cy="353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" name="组合 91"/>
          <p:cNvGrpSpPr/>
          <p:nvPr/>
        </p:nvGrpSpPr>
        <p:grpSpPr>
          <a:xfrm>
            <a:off x="4115634" y="4200529"/>
            <a:ext cx="4224750" cy="1623902"/>
            <a:chOff x="153334" y="2617049"/>
            <a:chExt cx="7262714" cy="1623902"/>
          </a:xfrm>
        </p:grpSpPr>
        <p:sp>
          <p:nvSpPr>
            <p:cNvPr id="93" name="矩形 92"/>
            <p:cNvSpPr/>
            <p:nvPr/>
          </p:nvSpPr>
          <p:spPr>
            <a:xfrm>
              <a:off x="343805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496205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648605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1010328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1162728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1315128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99" name="直接连接符 98"/>
            <p:cNvCxnSpPr/>
            <p:nvPr/>
          </p:nvCxnSpPr>
          <p:spPr>
            <a:xfrm>
              <a:off x="343805" y="3725953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483352" y="3725953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/>
            <p:cNvCxnSpPr/>
            <p:nvPr/>
          </p:nvCxnSpPr>
          <p:spPr>
            <a:xfrm>
              <a:off x="310754" y="3891206"/>
              <a:ext cx="218501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文本框 30"/>
            <p:cNvSpPr txBox="1"/>
            <p:nvPr/>
          </p:nvSpPr>
          <p:spPr>
            <a:xfrm>
              <a:off x="153334" y="3979341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dirty="0" smtClean="0"/>
                <a:t>410 ns</a:t>
              </a:r>
              <a:endParaRPr lang="zh-CN" altLang="en-US" sz="1050" dirty="0"/>
            </a:p>
          </p:txBody>
        </p:sp>
        <p:sp>
          <p:nvSpPr>
            <p:cNvPr id="103" name="文本框 31"/>
            <p:cNvSpPr txBox="1"/>
            <p:nvPr/>
          </p:nvSpPr>
          <p:spPr>
            <a:xfrm>
              <a:off x="558650" y="3285680"/>
              <a:ext cx="626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 smtClean="0"/>
                <a:t>…</a:t>
              </a:r>
              <a:endParaRPr lang="zh-CN" altLang="en-US" sz="1400" dirty="0"/>
            </a:p>
          </p:txBody>
        </p:sp>
        <p:cxnSp>
          <p:nvCxnSpPr>
            <p:cNvPr id="104" name="直接连接符 103"/>
            <p:cNvCxnSpPr/>
            <p:nvPr/>
          </p:nvCxnSpPr>
          <p:spPr>
            <a:xfrm>
              <a:off x="334382" y="2822570"/>
              <a:ext cx="0" cy="4296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1381229" y="2998840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/>
            <p:cNvCxnSpPr/>
            <p:nvPr/>
          </p:nvCxnSpPr>
          <p:spPr>
            <a:xfrm>
              <a:off x="324769" y="3147568"/>
              <a:ext cx="105646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文本框 36"/>
            <p:cNvSpPr txBox="1"/>
            <p:nvPr/>
          </p:nvSpPr>
          <p:spPr>
            <a:xfrm>
              <a:off x="579077" y="2946551"/>
              <a:ext cx="64472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dirty="0" smtClean="0"/>
                <a:t>~ 1.6 </a:t>
              </a:r>
              <a:r>
                <a:rPr lang="en-US" altLang="zh-CN" sz="1050" dirty="0" err="1"/>
                <a:t>m</a:t>
              </a:r>
              <a:r>
                <a:rPr lang="en-US" altLang="zh-CN" sz="1050" dirty="0" err="1" smtClean="0"/>
                <a:t>s</a:t>
              </a:r>
              <a:endParaRPr lang="zh-CN" altLang="en-US" sz="1050" dirty="0"/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2267744" y="2822570"/>
              <a:ext cx="0" cy="4296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/>
            <p:cNvCxnSpPr/>
            <p:nvPr/>
          </p:nvCxnSpPr>
          <p:spPr>
            <a:xfrm>
              <a:off x="334382" y="2848276"/>
              <a:ext cx="1927852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文本框 55"/>
            <p:cNvSpPr txBox="1"/>
            <p:nvPr/>
          </p:nvSpPr>
          <p:spPr>
            <a:xfrm>
              <a:off x="1381229" y="2617049"/>
              <a:ext cx="5132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dirty="0" smtClean="0"/>
                <a:t>40 </a:t>
              </a:r>
              <a:r>
                <a:rPr lang="en-US" altLang="zh-CN" sz="1050" dirty="0" err="1"/>
                <a:t>m</a:t>
              </a:r>
              <a:r>
                <a:rPr lang="en-US" altLang="zh-CN" sz="1050" dirty="0" err="1" smtClean="0"/>
                <a:t>s</a:t>
              </a:r>
              <a:endParaRPr lang="zh-CN" altLang="en-US" sz="1050" dirty="0"/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1300436" y="3707591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1395915" y="3707591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/>
            <p:cNvCxnSpPr/>
            <p:nvPr/>
          </p:nvCxnSpPr>
          <p:spPr>
            <a:xfrm flipV="1">
              <a:off x="1266471" y="3901567"/>
              <a:ext cx="163414" cy="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文本框 61"/>
            <p:cNvSpPr txBox="1"/>
            <p:nvPr/>
          </p:nvSpPr>
          <p:spPr>
            <a:xfrm>
              <a:off x="1100542" y="3979341"/>
              <a:ext cx="394671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dirty="0" smtClean="0"/>
                <a:t>~ 70 ns ( 1-1000 protons per pulse)</a:t>
              </a:r>
              <a:endParaRPr lang="zh-CN" altLang="en-US" sz="1050" dirty="0"/>
            </a:p>
          </p:txBody>
        </p:sp>
        <p:sp>
          <p:nvSpPr>
            <p:cNvPr id="115" name="文本框 31"/>
            <p:cNvSpPr txBox="1"/>
            <p:nvPr/>
          </p:nvSpPr>
          <p:spPr>
            <a:xfrm>
              <a:off x="2985432" y="3284941"/>
              <a:ext cx="1579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 smtClean="0"/>
                <a:t>……</a:t>
              </a:r>
              <a:endParaRPr lang="zh-CN" altLang="en-US" sz="1600" dirty="0"/>
            </a:p>
          </p:txBody>
        </p:sp>
        <p:cxnSp>
          <p:nvCxnSpPr>
            <p:cNvPr id="116" name="直接连接符 115"/>
            <p:cNvCxnSpPr/>
            <p:nvPr/>
          </p:nvCxnSpPr>
          <p:spPr>
            <a:xfrm>
              <a:off x="346805" y="3020874"/>
              <a:ext cx="0" cy="253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矩形 116"/>
            <p:cNvSpPr/>
            <p:nvPr/>
          </p:nvSpPr>
          <p:spPr>
            <a:xfrm>
              <a:off x="2270743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2423143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2575543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2937266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1" name="矩形 120"/>
            <p:cNvSpPr/>
            <p:nvPr/>
          </p:nvSpPr>
          <p:spPr>
            <a:xfrm>
              <a:off x="3089666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3242066" y="3249267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3" name="文本框 76"/>
            <p:cNvSpPr txBox="1"/>
            <p:nvPr/>
          </p:nvSpPr>
          <p:spPr>
            <a:xfrm>
              <a:off x="2485587" y="3285680"/>
              <a:ext cx="626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 smtClean="0"/>
                <a:t>…</a:t>
              </a:r>
              <a:endParaRPr lang="zh-CN" altLang="en-US" sz="1400" dirty="0"/>
            </a:p>
          </p:txBody>
        </p:sp>
        <p:sp>
          <p:nvSpPr>
            <p:cNvPr id="124" name="矩形 123"/>
            <p:cNvSpPr/>
            <p:nvPr/>
          </p:nvSpPr>
          <p:spPr>
            <a:xfrm>
              <a:off x="4280144" y="3251038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4432545" y="3251038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6" name="矩形 125"/>
            <p:cNvSpPr/>
            <p:nvPr/>
          </p:nvSpPr>
          <p:spPr>
            <a:xfrm>
              <a:off x="4584945" y="3251038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7" name="矩形 126"/>
            <p:cNvSpPr/>
            <p:nvPr/>
          </p:nvSpPr>
          <p:spPr>
            <a:xfrm>
              <a:off x="4946667" y="3251038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8" name="矩形 127"/>
            <p:cNvSpPr/>
            <p:nvPr/>
          </p:nvSpPr>
          <p:spPr>
            <a:xfrm>
              <a:off x="5099067" y="3251038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9" name="矩形 128"/>
            <p:cNvSpPr/>
            <p:nvPr/>
          </p:nvSpPr>
          <p:spPr>
            <a:xfrm>
              <a:off x="5251468" y="3251038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0" name="文本框 85"/>
            <p:cNvSpPr txBox="1"/>
            <p:nvPr/>
          </p:nvSpPr>
          <p:spPr>
            <a:xfrm>
              <a:off x="4494989" y="3265935"/>
              <a:ext cx="626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 smtClean="0"/>
                <a:t>…</a:t>
              </a:r>
              <a:endParaRPr lang="zh-CN" altLang="en-US" sz="1400" dirty="0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6378624" y="3274262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6531024" y="3274262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3" name="矩形 132"/>
            <p:cNvSpPr/>
            <p:nvPr/>
          </p:nvSpPr>
          <p:spPr>
            <a:xfrm>
              <a:off x="6683424" y="3274262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4" name="矩形 133"/>
            <p:cNvSpPr/>
            <p:nvPr/>
          </p:nvSpPr>
          <p:spPr>
            <a:xfrm>
              <a:off x="7045147" y="3274262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7197547" y="3274262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6" name="矩形 135"/>
            <p:cNvSpPr/>
            <p:nvPr/>
          </p:nvSpPr>
          <p:spPr>
            <a:xfrm>
              <a:off x="7349947" y="3274262"/>
              <a:ext cx="66101" cy="473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7" name="文本框 76"/>
            <p:cNvSpPr txBox="1"/>
            <p:nvPr/>
          </p:nvSpPr>
          <p:spPr>
            <a:xfrm>
              <a:off x="6593468" y="3285680"/>
              <a:ext cx="626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 smtClean="0"/>
                <a:t>…</a:t>
              </a:r>
              <a:endParaRPr lang="zh-CN" altLang="en-US" sz="1400" dirty="0"/>
            </a:p>
          </p:txBody>
        </p:sp>
      </p:grpSp>
      <p:sp>
        <p:nvSpPr>
          <p:cNvPr id="139" name="TextBox 3"/>
          <p:cNvSpPr txBox="1"/>
          <p:nvPr/>
        </p:nvSpPr>
        <p:spPr>
          <a:xfrm>
            <a:off x="0" y="8070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n-lt"/>
                <a:ea typeface="华文新魏" pitchFamily="2" charset="-122"/>
              </a:rPr>
              <a:t>Proton beam </a:t>
            </a:r>
            <a:r>
              <a:rPr lang="en-US" altLang="zh-CN" sz="2400" b="1" dirty="0">
                <a:ea typeface="华文新魏" pitchFamily="2" charset="-122"/>
              </a:rPr>
              <a:t>extraction to Extremely Weak Proton Beam </a:t>
            </a:r>
            <a:r>
              <a:rPr lang="en-US" altLang="zh-CN" sz="2400" b="1" dirty="0" smtClean="0">
                <a:ea typeface="华文新魏" pitchFamily="2" charset="-122"/>
              </a:rPr>
              <a:t>area</a:t>
            </a:r>
            <a:endParaRPr lang="en-US" altLang="zh-CN" sz="2400" b="1" dirty="0">
              <a:ea typeface="华文新魏" pitchFamily="2" charset="-122"/>
            </a:endParaRPr>
          </a:p>
        </p:txBody>
      </p:sp>
      <p:sp>
        <p:nvSpPr>
          <p:cNvPr id="140" name="文本框 68"/>
          <p:cNvSpPr txBox="1"/>
          <p:nvPr/>
        </p:nvSpPr>
        <p:spPr>
          <a:xfrm>
            <a:off x="5671817" y="3885027"/>
            <a:ext cx="3004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b="1" dirty="0" smtClean="0">
                <a:latin typeface="+mn-lt"/>
                <a:ea typeface="+mn-ea"/>
              </a:rPr>
              <a:t>Switcher</a:t>
            </a:r>
            <a:r>
              <a:rPr lang="en-US" altLang="zh-CN" dirty="0" smtClean="0">
                <a:latin typeface="+mn-lt"/>
                <a:ea typeface="+mn-ea"/>
              </a:rPr>
              <a:t> and </a:t>
            </a:r>
            <a:r>
              <a:rPr lang="en-US" altLang="zh-CN" dirty="0" err="1" smtClean="0">
                <a:latin typeface="+mn-lt"/>
                <a:ea typeface="+mn-ea"/>
              </a:rPr>
              <a:t>Lambertson</a:t>
            </a:r>
            <a:r>
              <a:rPr lang="en-US" altLang="zh-CN" dirty="0" smtClean="0">
                <a:latin typeface="+mn-lt"/>
                <a:ea typeface="+mn-ea"/>
              </a:rPr>
              <a:t> magnet</a:t>
            </a:r>
            <a:endParaRPr lang="en-US" altLang="zh-CN" b="0" dirty="0" smtClean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545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F352-FD94-4807-AE9E-611DE2884463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" y="1151817"/>
            <a:ext cx="4296736" cy="2565215"/>
          </a:xfrm>
          <a:prstGeom prst="rect">
            <a:avLst/>
          </a:prstGeom>
        </p:spPr>
      </p:pic>
      <p:sp>
        <p:nvSpPr>
          <p:cNvPr id="174" name="TextBox 3"/>
          <p:cNvSpPr txBox="1"/>
          <p:nvPr/>
        </p:nvSpPr>
        <p:spPr>
          <a:xfrm>
            <a:off x="395536" y="789221"/>
            <a:ext cx="863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n-lt"/>
                <a:ea typeface="华文新魏" pitchFamily="2" charset="-122"/>
              </a:rPr>
              <a:t>Magnet design of proton beam </a:t>
            </a:r>
            <a:r>
              <a:rPr lang="en-US" altLang="zh-CN" sz="2400" b="1" dirty="0">
                <a:ea typeface="华文新魏" pitchFamily="2" charset="-122"/>
              </a:rPr>
              <a:t>extraction from </a:t>
            </a:r>
            <a:r>
              <a:rPr lang="en-US" altLang="zh-CN" sz="2400" b="1" dirty="0" smtClean="0">
                <a:ea typeface="华文新魏" pitchFamily="2" charset="-122"/>
              </a:rPr>
              <a:t>RTBT</a:t>
            </a:r>
            <a:endParaRPr lang="zh-CN" altLang="en-US" sz="2400" b="1" dirty="0">
              <a:ea typeface="华文新魏" pitchFamily="2" charset="-122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283968" y="1262456"/>
            <a:ext cx="4891349" cy="218915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altLang="zh-CN" sz="1400" b="0" dirty="0">
                <a:solidFill>
                  <a:schemeClr val="tx1"/>
                </a:solidFill>
              </a:rPr>
              <a:t>Beam orbit will be lifted by vertical </a:t>
            </a:r>
            <a:r>
              <a:rPr lang="en-US" altLang="zh-CN" sz="1400" b="0" dirty="0" smtClean="0">
                <a:solidFill>
                  <a:schemeClr val="tx1"/>
                </a:solidFill>
              </a:rPr>
              <a:t>kickers </a:t>
            </a:r>
            <a:r>
              <a:rPr lang="en-US" altLang="zh-CN" sz="1400" b="0" dirty="0">
                <a:solidFill>
                  <a:schemeClr val="tx1"/>
                </a:solidFill>
              </a:rPr>
              <a:t>and quadrupoles.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altLang="zh-CN" sz="1400" b="0" dirty="0" smtClean="0">
                <a:solidFill>
                  <a:schemeClr val="tx1"/>
                </a:solidFill>
              </a:rPr>
              <a:t>Beam orbit of kickers extraction and switcher extraction should be the same when the extraction is completed.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altLang="zh-CN" sz="1400" b="0" dirty="0">
                <a:solidFill>
                  <a:schemeClr val="tx1"/>
                </a:solidFill>
              </a:rPr>
              <a:t>Orbit lifting at </a:t>
            </a:r>
            <a:r>
              <a:rPr lang="en-US" altLang="zh-CN" sz="1400" b="0" dirty="0" smtClean="0">
                <a:solidFill>
                  <a:schemeClr val="tx1"/>
                </a:solidFill>
              </a:rPr>
              <a:t>RTQF05 should be less than 66 mm*.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altLang="zh-CN" sz="1400" b="0" dirty="0">
                <a:solidFill>
                  <a:schemeClr val="tx1"/>
                </a:solidFill>
              </a:rPr>
              <a:t>Orbit lifting at </a:t>
            </a:r>
            <a:r>
              <a:rPr lang="en-US" altLang="zh-CN" sz="1400" b="0" dirty="0" smtClean="0">
                <a:solidFill>
                  <a:schemeClr val="tx1"/>
                </a:solidFill>
              </a:rPr>
              <a:t>the entrance of </a:t>
            </a:r>
            <a:r>
              <a:rPr lang="en-US" altLang="zh-CN" sz="1400" b="0" dirty="0" err="1" smtClean="0">
                <a:solidFill>
                  <a:schemeClr val="tx1"/>
                </a:solidFill>
              </a:rPr>
              <a:t>Lambertson</a:t>
            </a:r>
            <a:r>
              <a:rPr lang="en-US" altLang="zh-CN" sz="1400" b="0" dirty="0" smtClean="0">
                <a:solidFill>
                  <a:schemeClr val="tx1"/>
                </a:solidFill>
              </a:rPr>
              <a:t> </a:t>
            </a:r>
            <a:r>
              <a:rPr lang="en-US" altLang="zh-CN" sz="1400" b="0" dirty="0">
                <a:solidFill>
                  <a:schemeClr val="tx1"/>
                </a:solidFill>
              </a:rPr>
              <a:t>should be larger than </a:t>
            </a:r>
            <a:r>
              <a:rPr lang="en-US" altLang="zh-CN" sz="1400" b="0" dirty="0" smtClean="0">
                <a:solidFill>
                  <a:schemeClr val="tx1"/>
                </a:solidFill>
              </a:rPr>
              <a:t>116.5 mm*.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altLang="zh-CN" sz="1200" b="0" dirty="0" smtClean="0">
                <a:solidFill>
                  <a:schemeClr val="tx1"/>
                </a:solidFill>
              </a:rPr>
              <a:t>*  when emittance acceptance of extraction tunnel is 250 </a:t>
            </a:r>
            <a:r>
              <a:rPr lang="el-GR" altLang="zh-CN" sz="1200" b="0" dirty="0" smtClean="0">
                <a:solidFill>
                  <a:schemeClr val="tx1"/>
                </a:solidFill>
              </a:rPr>
              <a:t>π</a:t>
            </a:r>
            <a:r>
              <a:rPr lang="en-US" altLang="zh-CN" sz="1200" b="0" dirty="0" smtClean="0">
                <a:solidFill>
                  <a:schemeClr val="tx1"/>
                </a:solidFill>
              </a:rPr>
              <a:t> </a:t>
            </a:r>
            <a:r>
              <a:rPr lang="en-US" altLang="zh-CN" sz="1200" b="0" dirty="0" err="1" smtClean="0">
                <a:solidFill>
                  <a:schemeClr val="tx1"/>
                </a:solidFill>
              </a:rPr>
              <a:t>mm.mrad</a:t>
            </a:r>
            <a:endParaRPr lang="en-US" altLang="zh-CN" sz="1200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488454"/>
              </p:ext>
            </p:extLst>
          </p:nvPr>
        </p:nvGraphicFramePr>
        <p:xfrm>
          <a:off x="107503" y="4140444"/>
          <a:ext cx="5400601" cy="2448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0765"/>
                <a:gridCol w="717213"/>
                <a:gridCol w="645493"/>
                <a:gridCol w="717213"/>
                <a:gridCol w="745927"/>
                <a:gridCol w="760220"/>
                <a:gridCol w="573770"/>
              </a:tblGrid>
              <a:tr h="1898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Kicker01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Kicker02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Kicker03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Switcher01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Switcher02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RPV1</a:t>
                      </a:r>
                    </a:p>
                  </a:txBody>
                  <a:tcPr marL="9525" marR="9525" marT="9525" marB="0" anchor="ctr"/>
                </a:tc>
              </a:tr>
              <a:tr h="1898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dirty="0" smtClean="0">
                          <a:effectLst/>
                          <a:latin typeface="+mn-lt"/>
                        </a:rPr>
                        <a:t>Strength(Gauss)</a:t>
                      </a:r>
                      <a:endParaRPr lang="en-US" altLang="zh-CN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629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671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735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2224.94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-693.95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-3633.42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989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 dirty="0" smtClean="0">
                          <a:effectLst/>
                          <a:latin typeface="+mn-lt"/>
                        </a:rPr>
                        <a:t>Theta(</a:t>
                      </a:r>
                      <a:r>
                        <a:rPr lang="en-US" altLang="zh-CN" sz="1100" u="none" strike="noStrike" dirty="0" err="1" smtClean="0">
                          <a:effectLst/>
                          <a:latin typeface="+mn-lt"/>
                        </a:rPr>
                        <a:t>mrad</a:t>
                      </a:r>
                      <a:r>
                        <a:rPr lang="en-US" altLang="zh-CN" sz="1100" u="none" strike="noStrike" dirty="0" smtClean="0">
                          <a:effectLst/>
                          <a:latin typeface="+mn-lt"/>
                        </a:rPr>
                        <a:t>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effectLst/>
                          <a:latin typeface="+mn-lt"/>
                          <a:ea typeface="宋体" panose="02010600030101010101" pitchFamily="2" charset="-122"/>
                        </a:rPr>
                        <a:t>3.80</a:t>
                      </a:r>
                      <a:endParaRPr lang="en-US" altLang="zh-CN" sz="11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effectLst/>
                          <a:latin typeface="+mn-lt"/>
                          <a:ea typeface="宋体" panose="02010600030101010101" pitchFamily="2" charset="-122"/>
                        </a:rPr>
                        <a:t>4.053</a:t>
                      </a:r>
                      <a:endParaRPr lang="en-US" altLang="zh-CN" sz="11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smtClean="0">
                          <a:effectLst/>
                          <a:latin typeface="+mn-lt"/>
                          <a:ea typeface="宋体" panose="02010600030101010101" pitchFamily="2" charset="-122"/>
                        </a:rPr>
                        <a:t>4.204</a:t>
                      </a:r>
                      <a:endParaRPr lang="en-US" altLang="zh-CN" sz="11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effectLst/>
                          <a:latin typeface="+mn-lt"/>
                          <a:ea typeface="宋体" panose="02010600030101010101" pitchFamily="2" charset="-122"/>
                        </a:rPr>
                        <a:t>14.14</a:t>
                      </a:r>
                      <a:endParaRPr lang="en-US" altLang="zh-CN" sz="11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effectLst/>
                          <a:latin typeface="+mn-lt"/>
                          <a:ea typeface="宋体" panose="02010600030101010101" pitchFamily="2" charset="-122"/>
                        </a:rPr>
                        <a:t>-1.76</a:t>
                      </a:r>
                      <a:endParaRPr lang="en-US" altLang="zh-CN" sz="11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effectLst/>
                          <a:latin typeface="+mn-lt"/>
                          <a:ea typeface="宋体" panose="02010600030101010101" pitchFamily="2" charset="-122"/>
                        </a:rPr>
                        <a:t>-23.09</a:t>
                      </a:r>
                      <a:endParaRPr lang="en-US" altLang="zh-CN" sz="11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989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 dirty="0" smtClean="0">
                          <a:effectLst/>
                          <a:latin typeface="+mn-lt"/>
                        </a:rPr>
                        <a:t>Length(m)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0.485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0.485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0.459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9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Width(mm)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154.0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154.0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150.0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155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150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155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9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Gap(mm)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160.0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150.0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137.0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142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155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160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9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Inductance(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uH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0.66 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0.70 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0.71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9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Field rise time(ns)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695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Characteristic impedance (Ohm)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12.5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12.5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12.5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695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Effective current(A)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7848.2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7848.2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7848.2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9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PFN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Voltage(KV)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49.1 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49.1 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49.1 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39146"/>
              </p:ext>
            </p:extLst>
          </p:nvPr>
        </p:nvGraphicFramePr>
        <p:xfrm>
          <a:off x="5618469" y="4153009"/>
          <a:ext cx="3490035" cy="87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609"/>
                <a:gridCol w="1283525"/>
                <a:gridCol w="1240901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Orbit lifting(mm)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Meet </a:t>
                      </a:r>
                      <a:r>
                        <a:rPr lang="en-US" sz="1100" u="none" strike="noStrike" dirty="0" err="1">
                          <a:effectLst/>
                        </a:rPr>
                        <a:t>requirment</a:t>
                      </a:r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RTQD05 exit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68.12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Almost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</a:rPr>
                        <a:t>Lambertson</a:t>
                      </a:r>
                      <a:r>
                        <a:rPr lang="en-US" sz="1100" u="none" strike="noStrike" dirty="0">
                          <a:effectLst/>
                        </a:rPr>
                        <a:t> entrance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115.46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Almost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RPV1 </a:t>
                      </a:r>
                      <a:r>
                        <a:rPr lang="en-US" sz="1100" u="none" strike="noStrike" dirty="0">
                          <a:effectLst/>
                        </a:rPr>
                        <a:t>exit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smtClean="0">
                          <a:effectLst/>
                        </a:rPr>
                        <a:t>188.2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11076"/>
              </p:ext>
            </p:extLst>
          </p:nvPr>
        </p:nvGraphicFramePr>
        <p:xfrm>
          <a:off x="5618470" y="5541408"/>
          <a:ext cx="3490034" cy="883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0675"/>
                <a:gridCol w="1318458"/>
                <a:gridCol w="1240901"/>
              </a:tblGrid>
              <a:tr h="179613"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Orbit lifting(mm)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Meet requirment?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79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RTQD05 exit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60.09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9525" marR="9525" marT="9525" marB="0" anchor="ctr"/>
                </a:tc>
              </a:tr>
              <a:tr h="232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Lambertson entrance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111.05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79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RPV1 </a:t>
                      </a:r>
                      <a:r>
                        <a:rPr lang="en-US" sz="1100" u="none" strike="noStrike" dirty="0">
                          <a:effectLst/>
                        </a:rPr>
                        <a:t>exit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smtClean="0">
                          <a:effectLst/>
                        </a:rPr>
                        <a:t>188.2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865126" y="3861048"/>
            <a:ext cx="2672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Orbit lifting of kickers extraction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852692" y="5263531"/>
            <a:ext cx="2771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Orbit lifting of switcher extraction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264141" y="3861048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Kickers and switchers parameters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52360" y="3540942"/>
            <a:ext cx="4581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Kickers and switchers layout for proton beam extraction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4026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1592970" y="2924944"/>
            <a:ext cx="601158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华文新魏" pitchFamily="2" charset="-122"/>
              </a:rPr>
              <a:t>4. Beam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华文新魏" pitchFamily="2" charset="-122"/>
              </a:rPr>
              <a:t>loss and beam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华文新魏" pitchFamily="2" charset="-122"/>
              </a:rPr>
              <a:t>halo collimation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4027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68807"/>
              </p:ext>
            </p:extLst>
          </p:nvPr>
        </p:nvGraphicFramePr>
        <p:xfrm>
          <a:off x="358663" y="4797152"/>
          <a:ext cx="3997313" cy="70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461"/>
                <a:gridCol w="730647"/>
                <a:gridCol w="850801"/>
                <a:gridCol w="541419"/>
                <a:gridCol w="541419"/>
                <a:gridCol w="533566"/>
              </a:tblGrid>
              <a:tr h="126232"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Quadrupoles</a:t>
                      </a:r>
                      <a:r>
                        <a:rPr lang="en-US" altLang="zh-CN" sz="1000" b="0" baseline="0" dirty="0" smtClean="0">
                          <a:solidFill>
                            <a:schemeClr val="tx1"/>
                          </a:solidFill>
                        </a:rPr>
                        <a:t> Name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RT2QD03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RT2PQF01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REQ0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RDQ1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RDQ2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48439" marR="48439" marT="24219" marB="24219"/>
                </a:tc>
              </a:tr>
              <a:tr h="88186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Aperture </a:t>
                      </a:r>
                      <a:r>
                        <a:rPr lang="el-GR" altLang="zh-CN" sz="1000" dirty="0" smtClean="0"/>
                        <a:t>φ</a:t>
                      </a:r>
                      <a:r>
                        <a:rPr lang="zh-CN" altLang="en-US" sz="1000" dirty="0" smtClean="0"/>
                        <a:t>（</a:t>
                      </a:r>
                      <a:r>
                        <a:rPr lang="en-US" altLang="zh-CN" sz="1000" dirty="0" smtClean="0"/>
                        <a:t>mm</a:t>
                      </a:r>
                      <a:r>
                        <a:rPr lang="zh-CN" altLang="en-US" sz="1000" dirty="0" smtClean="0"/>
                        <a:t>）</a:t>
                      </a:r>
                      <a:endParaRPr lang="zh-CN" altLang="en-US" sz="1000" dirty="0"/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120</a:t>
                      </a:r>
                      <a:endParaRPr lang="zh-CN" altLang="en-US" sz="1000" dirty="0"/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120</a:t>
                      </a:r>
                      <a:endParaRPr lang="zh-CN" altLang="en-US" sz="1000" dirty="0"/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120</a:t>
                      </a:r>
                      <a:endParaRPr lang="zh-CN" altLang="en-US" sz="1000" dirty="0"/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185</a:t>
                      </a:r>
                      <a:endParaRPr lang="zh-CN" altLang="en-US" sz="1000" dirty="0"/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185</a:t>
                      </a:r>
                      <a:endParaRPr lang="zh-CN" altLang="en-US" sz="1000" dirty="0"/>
                    </a:p>
                  </a:txBody>
                  <a:tcPr marL="48439" marR="48439" marT="24219" marB="24219"/>
                </a:tc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36697"/>
              </p:ext>
            </p:extLst>
          </p:nvPr>
        </p:nvGraphicFramePr>
        <p:xfrm>
          <a:off x="361263" y="5594912"/>
          <a:ext cx="3994713" cy="72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97"/>
                <a:gridCol w="648072"/>
                <a:gridCol w="504056"/>
                <a:gridCol w="576064"/>
                <a:gridCol w="576064"/>
                <a:gridCol w="504056"/>
                <a:gridCol w="513804"/>
              </a:tblGrid>
              <a:tr h="295857"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Dipoles Name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RT2PSW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RT2B2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RT2PB1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RT2PB2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RDB1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RDB2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48439" marR="48439" marT="24219" marB="24219"/>
                </a:tc>
              </a:tr>
              <a:tr h="1592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/>
                        <a:t>Gap</a:t>
                      </a:r>
                      <a:r>
                        <a:rPr lang="zh-CN" altLang="en-US" sz="1050" dirty="0" smtClean="0"/>
                        <a:t>（</a:t>
                      </a:r>
                      <a:r>
                        <a:rPr lang="en-US" altLang="zh-CN" sz="1050" dirty="0" smtClean="0"/>
                        <a:t>mm</a:t>
                      </a:r>
                      <a:r>
                        <a:rPr lang="zh-CN" altLang="en-US" sz="1050" dirty="0" smtClean="0"/>
                        <a:t>）</a:t>
                      </a:r>
                      <a:endParaRPr lang="zh-CN" altLang="en-US" sz="1050" dirty="0"/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50" dirty="0" smtClean="0"/>
                        <a:t>102</a:t>
                      </a:r>
                      <a:endParaRPr lang="zh-CN" altLang="en-US" sz="1050" dirty="0"/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50" dirty="0" smtClean="0"/>
                        <a:t>88</a:t>
                      </a:r>
                      <a:endParaRPr lang="zh-CN" altLang="en-US" sz="1050" dirty="0"/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50" dirty="0" smtClean="0"/>
                        <a:t>70</a:t>
                      </a:r>
                      <a:endParaRPr lang="zh-CN" altLang="en-US" sz="1050" dirty="0"/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50" dirty="0" smtClean="0"/>
                        <a:t>89</a:t>
                      </a:r>
                      <a:endParaRPr lang="zh-CN" altLang="en-US" sz="1050" dirty="0"/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50" dirty="0" smtClean="0"/>
                        <a:t>94</a:t>
                      </a:r>
                      <a:endParaRPr lang="zh-CN" altLang="en-US" sz="1050" dirty="0"/>
                    </a:p>
                  </a:txBody>
                  <a:tcPr marL="48439" marR="48439" marT="24219" marB="24219"/>
                </a:tc>
                <a:tc>
                  <a:txBody>
                    <a:bodyPr/>
                    <a:lstStyle/>
                    <a:p>
                      <a:r>
                        <a:rPr lang="en-US" altLang="zh-CN" sz="1050" dirty="0" smtClean="0"/>
                        <a:t>142</a:t>
                      </a:r>
                      <a:endParaRPr lang="zh-CN" altLang="en-US" sz="1050" dirty="0"/>
                    </a:p>
                  </a:txBody>
                  <a:tcPr marL="48439" marR="48439" marT="24219" marB="24219"/>
                </a:tc>
              </a:tr>
            </a:tbl>
          </a:graphicData>
        </a:graphic>
      </p:graphicFrame>
      <p:sp>
        <p:nvSpPr>
          <p:cNvPr id="25" name="矩形 24"/>
          <p:cNvSpPr/>
          <p:nvPr/>
        </p:nvSpPr>
        <p:spPr>
          <a:xfrm>
            <a:off x="806221" y="834677"/>
            <a:ext cx="40190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lang="en-US" altLang="zh-CN" sz="2000" dirty="0" smtClean="0">
                <a:latin typeface="+mn-lt"/>
                <a:ea typeface="华文新魏" pitchFamily="2" charset="-122"/>
              </a:rPr>
              <a:t>Position for beam halo collimation</a:t>
            </a:r>
            <a:endParaRPr lang="en-US" altLang="zh-CN" sz="2000" dirty="0">
              <a:latin typeface="+mn-lt"/>
              <a:ea typeface="华文新魏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5700" y="1384660"/>
            <a:ext cx="3040112" cy="295232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2640080" y="2651971"/>
            <a:ext cx="936104" cy="122413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1" name="直接箭头连接符 30"/>
          <p:cNvCxnSpPr/>
          <p:nvPr/>
        </p:nvCxnSpPr>
        <p:spPr bwMode="auto">
          <a:xfrm>
            <a:off x="3576184" y="3264039"/>
            <a:ext cx="1051496" cy="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文本框 38"/>
          <p:cNvSpPr txBox="1"/>
          <p:nvPr/>
        </p:nvSpPr>
        <p:spPr>
          <a:xfrm>
            <a:off x="1171408" y="2168298"/>
            <a:ext cx="181641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Simulation of beam halo collimation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6296" y="3198798"/>
            <a:ext cx="1468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smtClean="0"/>
              <a:t>Phase advance:</a:t>
            </a:r>
          </a:p>
          <a:p>
            <a:pPr algn="l"/>
            <a:r>
              <a:rPr lang="el-GR" altLang="zh-CN" dirty="0"/>
              <a:t>μ</a:t>
            </a:r>
            <a:r>
              <a:rPr lang="en-US" altLang="zh-CN" baseline="-25000" dirty="0"/>
              <a:t>x </a:t>
            </a:r>
            <a:r>
              <a:rPr lang="en-US" altLang="zh-CN" baseline="-25000" dirty="0" smtClean="0"/>
              <a:t>A-&gt;B</a:t>
            </a:r>
            <a:r>
              <a:rPr lang="en-US" altLang="zh-CN" dirty="0" smtClean="0"/>
              <a:t>=117 </a:t>
            </a:r>
            <a:r>
              <a:rPr lang="en-US" altLang="zh-CN" dirty="0" err="1"/>
              <a:t>deg</a:t>
            </a:r>
            <a:endParaRPr lang="en-US" altLang="zh-CN" dirty="0"/>
          </a:p>
          <a:p>
            <a:pPr algn="l"/>
            <a:r>
              <a:rPr lang="el-GR" altLang="zh-CN" dirty="0"/>
              <a:t>μ</a:t>
            </a:r>
            <a:r>
              <a:rPr lang="en-US" altLang="zh-CN" baseline="-25000" dirty="0"/>
              <a:t>y </a:t>
            </a:r>
            <a:r>
              <a:rPr lang="en-US" altLang="zh-CN" baseline="-25000" dirty="0" smtClean="0"/>
              <a:t>A-&gt;B</a:t>
            </a:r>
            <a:r>
              <a:rPr lang="en-US" altLang="zh-CN" dirty="0" smtClean="0"/>
              <a:t>=85.2 </a:t>
            </a:r>
            <a:r>
              <a:rPr lang="en-US" altLang="zh-CN" dirty="0" err="1" smtClean="0"/>
              <a:t>deg</a:t>
            </a:r>
            <a:endParaRPr lang="en-US" altLang="zh-CN" dirty="0"/>
          </a:p>
        </p:txBody>
      </p:sp>
      <p:grpSp>
        <p:nvGrpSpPr>
          <p:cNvPr id="4" name="组合 3"/>
          <p:cNvGrpSpPr/>
          <p:nvPr/>
        </p:nvGrpSpPr>
        <p:grpSpPr>
          <a:xfrm>
            <a:off x="4914591" y="1340767"/>
            <a:ext cx="2321705" cy="3027983"/>
            <a:chOff x="4627680" y="1340767"/>
            <a:chExt cx="2321705" cy="302798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274541" y="1693906"/>
              <a:ext cx="3027983" cy="2321705"/>
            </a:xfrm>
            <a:prstGeom prst="rect">
              <a:avLst/>
            </a:prstGeom>
          </p:spPr>
        </p:pic>
        <p:cxnSp>
          <p:nvCxnSpPr>
            <p:cNvPr id="32" name="直接箭头连接符 31"/>
            <p:cNvCxnSpPr/>
            <p:nvPr/>
          </p:nvCxnSpPr>
          <p:spPr bwMode="auto">
            <a:xfrm flipH="1" flipV="1">
              <a:off x="5184069" y="3614296"/>
              <a:ext cx="127687" cy="144016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4" name="文本框 43"/>
            <p:cNvSpPr txBox="1"/>
            <p:nvPr/>
          </p:nvSpPr>
          <p:spPr>
            <a:xfrm>
              <a:off x="4670108" y="3174077"/>
              <a:ext cx="940870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P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osition A</a:t>
              </a:r>
            </a:p>
            <a:p>
              <a:r>
                <a:rPr lang="en-US" altLang="zh-CN" sz="1200" smtClean="0">
                  <a:solidFill>
                    <a:schemeClr val="bg1"/>
                  </a:solidFill>
                </a:rPr>
                <a:t>3.1 m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11756" y="1606178"/>
              <a:ext cx="937654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P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osition B</a:t>
              </a:r>
            </a:p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1.55 m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 bwMode="auto">
            <a:xfrm flipH="1" flipV="1">
              <a:off x="6237368" y="2090926"/>
              <a:ext cx="112982" cy="139985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1" name="文本框 20"/>
          <p:cNvSpPr txBox="1"/>
          <p:nvPr/>
        </p:nvSpPr>
        <p:spPr>
          <a:xfrm>
            <a:off x="4637196" y="4684705"/>
            <a:ext cx="4366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Beam source in simulation is combined by two Gaussian distribution:</a:t>
            </a:r>
          </a:p>
          <a:p>
            <a:pPr algn="l"/>
            <a:r>
              <a:rPr lang="en-US" altLang="zh-CN" dirty="0" smtClean="0"/>
              <a:t>* Beam core: include 97% particles, 3sigma=80 </a:t>
            </a:r>
            <a:r>
              <a:rPr lang="el-GR" altLang="zh-CN" dirty="0" smtClean="0"/>
              <a:t>π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mm·mrad</a:t>
            </a:r>
            <a:endParaRPr lang="en-US" altLang="zh-CN" dirty="0" smtClean="0"/>
          </a:p>
          <a:p>
            <a:pPr algn="l"/>
            <a:r>
              <a:rPr lang="en-US" altLang="zh-CN" dirty="0" smtClean="0"/>
              <a:t>* Beam halo: include 3%   particles, 3sigma=350 </a:t>
            </a:r>
            <a:r>
              <a:rPr lang="el-GR" altLang="zh-CN" dirty="0" smtClean="0"/>
              <a:t>π</a:t>
            </a:r>
            <a:r>
              <a:rPr lang="en-US" altLang="zh-CN" dirty="0"/>
              <a:t> </a:t>
            </a:r>
            <a:r>
              <a:rPr lang="en-US" altLang="zh-CN" dirty="0" err="1"/>
              <a:t>mm·mrad</a:t>
            </a:r>
            <a:endParaRPr lang="en-US" altLang="zh-CN" dirty="0" smtClean="0"/>
          </a:p>
        </p:txBody>
      </p:sp>
      <p:sp>
        <p:nvSpPr>
          <p:cNvPr id="20" name="矩形 19"/>
          <p:cNvSpPr/>
          <p:nvPr/>
        </p:nvSpPr>
        <p:spPr>
          <a:xfrm>
            <a:off x="251520" y="6371217"/>
            <a:ext cx="43311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100" dirty="0" smtClean="0"/>
              <a:t>* Emittance </a:t>
            </a:r>
            <a:r>
              <a:rPr lang="en-US" altLang="zh-CN" sz="1100" dirty="0"/>
              <a:t>acceptance </a:t>
            </a:r>
            <a:r>
              <a:rPr lang="en-US" altLang="zh-CN" sz="1100" dirty="0" smtClean="0"/>
              <a:t>in RTBT: 350 </a:t>
            </a:r>
            <a:r>
              <a:rPr lang="en-US" altLang="zh-CN" sz="1100" dirty="0" err="1" smtClean="0"/>
              <a:t>mm·mrad</a:t>
            </a:r>
            <a:endParaRPr lang="en-US" altLang="zh-CN" sz="1100" dirty="0" smtClean="0"/>
          </a:p>
          <a:p>
            <a:pPr algn="l"/>
            <a:r>
              <a:rPr lang="en-US" altLang="zh-CN" sz="1100" dirty="0"/>
              <a:t>* E</a:t>
            </a:r>
            <a:r>
              <a:rPr lang="en-US" altLang="zh-CN" sz="1100" dirty="0" smtClean="0"/>
              <a:t>mittance acceptance after halo collimation:150 </a:t>
            </a:r>
            <a:r>
              <a:rPr lang="el-GR" altLang="zh-CN" sz="1100" dirty="0"/>
              <a:t>π </a:t>
            </a:r>
            <a:r>
              <a:rPr lang="en-US" altLang="zh-CN" sz="1100" dirty="0" err="1" smtClean="0"/>
              <a:t>mm·mrad</a:t>
            </a:r>
            <a:endParaRPr lang="zh-CN" altLang="en-US" sz="11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241769" y="4310554"/>
            <a:ext cx="2274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Proton beam line to </a:t>
            </a:r>
            <a:r>
              <a:rPr lang="en-US" altLang="zh-CN" dirty="0" err="1" smtClean="0"/>
              <a:t>EMuS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 bwMode="auto">
          <a:xfrm flipH="1" flipV="1">
            <a:off x="2079616" y="3614296"/>
            <a:ext cx="152124" cy="334265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矩形 10"/>
          <p:cNvSpPr/>
          <p:nvPr/>
        </p:nvSpPr>
        <p:spPr>
          <a:xfrm>
            <a:off x="1138863" y="3177802"/>
            <a:ext cx="1427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Extraction point from RTBT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63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>
            <a:off x="2154702" y="6295621"/>
            <a:ext cx="4867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Lost particles distribution at </a:t>
            </a:r>
            <a:r>
              <a:rPr lang="en-US" altLang="zh-CN" sz="1600" b="1" dirty="0" smtClean="0"/>
              <a:t>collimation position A</a:t>
            </a:r>
            <a:endParaRPr lang="zh-CN" altLang="en-US" sz="16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595" y="4203741"/>
            <a:ext cx="2865435" cy="2105978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7380312" y="4224717"/>
            <a:ext cx="722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Y’ (</a:t>
            </a:r>
            <a:r>
              <a:rPr lang="en-US" altLang="zh-CN" sz="800" dirty="0" err="1" smtClean="0"/>
              <a:t>mrad</a:t>
            </a:r>
            <a:r>
              <a:rPr lang="en-US" altLang="zh-CN" sz="800" dirty="0" smtClean="0"/>
              <a:t>)</a:t>
            </a:r>
            <a:endParaRPr lang="zh-CN" altLang="en-US" sz="800" dirty="0"/>
          </a:p>
        </p:txBody>
      </p:sp>
      <p:sp>
        <p:nvSpPr>
          <p:cNvPr id="31" name="文本框 30"/>
          <p:cNvSpPr txBox="1"/>
          <p:nvPr/>
        </p:nvSpPr>
        <p:spPr>
          <a:xfrm>
            <a:off x="8466108" y="5080594"/>
            <a:ext cx="556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Y (mm)</a:t>
            </a:r>
            <a:endParaRPr lang="zh-CN" altLang="en-US" sz="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595" y="4177091"/>
            <a:ext cx="2880000" cy="2132628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514877" y="4204654"/>
            <a:ext cx="722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X’ (</a:t>
            </a:r>
            <a:r>
              <a:rPr lang="en-US" altLang="zh-CN" sz="800" dirty="0" err="1" smtClean="0"/>
              <a:t>mrad</a:t>
            </a:r>
            <a:r>
              <a:rPr lang="en-US" altLang="zh-CN" sz="800" dirty="0" smtClean="0"/>
              <a:t>)</a:t>
            </a:r>
            <a:endParaRPr lang="zh-CN" altLang="en-US" sz="800" dirty="0"/>
          </a:p>
        </p:txBody>
      </p:sp>
      <p:sp>
        <p:nvSpPr>
          <p:cNvPr id="36" name="文本框 35"/>
          <p:cNvSpPr txBox="1"/>
          <p:nvPr/>
        </p:nvSpPr>
        <p:spPr>
          <a:xfrm>
            <a:off x="5600673" y="5060531"/>
            <a:ext cx="556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X (mm)</a:t>
            </a:r>
            <a:endParaRPr lang="zh-CN" altLang="en-US" sz="8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0" y="4191188"/>
            <a:ext cx="2880000" cy="2104433"/>
          </a:xfrm>
          <a:prstGeom prst="rect">
            <a:avLst/>
          </a:prstGeom>
        </p:spPr>
      </p:pic>
      <p:sp>
        <p:nvSpPr>
          <p:cNvPr id="37" name="文本框 29"/>
          <p:cNvSpPr txBox="1"/>
          <p:nvPr/>
        </p:nvSpPr>
        <p:spPr>
          <a:xfrm>
            <a:off x="1498633" y="4204654"/>
            <a:ext cx="722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800" dirty="0"/>
              <a:t>Y</a:t>
            </a:r>
            <a:r>
              <a:rPr lang="en-US" altLang="zh-CN" sz="800" dirty="0" smtClean="0"/>
              <a:t> (mm)</a:t>
            </a:r>
            <a:endParaRPr lang="zh-CN" altLang="en-US" sz="800" dirty="0"/>
          </a:p>
        </p:txBody>
      </p:sp>
      <p:sp>
        <p:nvSpPr>
          <p:cNvPr id="46" name="文本框 30"/>
          <p:cNvSpPr txBox="1"/>
          <p:nvPr/>
        </p:nvSpPr>
        <p:spPr>
          <a:xfrm>
            <a:off x="2584429" y="5060531"/>
            <a:ext cx="556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800" dirty="0" smtClean="0"/>
              <a:t>X (mm)</a:t>
            </a:r>
            <a:endParaRPr lang="zh-CN" altLang="en-US" sz="8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395536" y="1014969"/>
            <a:ext cx="5625059" cy="2702063"/>
            <a:chOff x="395536" y="873260"/>
            <a:chExt cx="4841913" cy="2574885"/>
          </a:xfrm>
        </p:grpSpPr>
        <p:grpSp>
          <p:nvGrpSpPr>
            <p:cNvPr id="4" name="组合 3"/>
            <p:cNvGrpSpPr/>
            <p:nvPr/>
          </p:nvGrpSpPr>
          <p:grpSpPr>
            <a:xfrm>
              <a:off x="395536" y="873260"/>
              <a:ext cx="4841913" cy="2574885"/>
              <a:chOff x="384962" y="865119"/>
              <a:chExt cx="4841913" cy="2574885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544" y="1052736"/>
                <a:ext cx="4759331" cy="2387268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608997" y="2060848"/>
                <a:ext cx="23432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Total power: 128 W ( 2.6%)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384962" y="865119"/>
                <a:ext cx="3706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/>
                  <a:t>(W)</a:t>
                </a:r>
              </a:p>
            </p:txBody>
          </p:sp>
        </p:grpSp>
        <p:sp>
          <p:nvSpPr>
            <p:cNvPr id="51" name="矩形 50"/>
            <p:cNvSpPr/>
            <p:nvPr/>
          </p:nvSpPr>
          <p:spPr bwMode="auto">
            <a:xfrm>
              <a:off x="2881613" y="1273859"/>
              <a:ext cx="2266451" cy="1728192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431464" y="1014969"/>
            <a:ext cx="1897696" cy="2474988"/>
            <a:chOff x="4627680" y="1340767"/>
            <a:chExt cx="2321705" cy="3027983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4274541" y="1693906"/>
              <a:ext cx="3027983" cy="2321705"/>
            </a:xfrm>
            <a:prstGeom prst="rect">
              <a:avLst/>
            </a:prstGeom>
          </p:spPr>
        </p:pic>
        <p:cxnSp>
          <p:nvCxnSpPr>
            <p:cNvPr id="54" name="直接箭头连接符 53"/>
            <p:cNvCxnSpPr/>
            <p:nvPr/>
          </p:nvCxnSpPr>
          <p:spPr bwMode="auto">
            <a:xfrm flipH="1" flipV="1">
              <a:off x="5184069" y="3614296"/>
              <a:ext cx="127687" cy="144016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5" name="文本框 54"/>
            <p:cNvSpPr txBox="1"/>
            <p:nvPr/>
          </p:nvSpPr>
          <p:spPr>
            <a:xfrm>
              <a:off x="4670107" y="3383464"/>
              <a:ext cx="875122" cy="4518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00" dirty="0">
                  <a:solidFill>
                    <a:schemeClr val="bg1"/>
                  </a:solidFill>
                </a:rPr>
                <a:t>P</a:t>
              </a:r>
              <a:r>
                <a:rPr lang="en-US" altLang="zh-CN" sz="900" dirty="0" smtClean="0">
                  <a:solidFill>
                    <a:schemeClr val="bg1"/>
                  </a:solidFill>
                </a:rPr>
                <a:t>osition A</a:t>
              </a:r>
            </a:p>
            <a:p>
              <a:pPr algn="l"/>
              <a:r>
                <a:rPr lang="en-US" altLang="zh-CN" sz="900" dirty="0" smtClean="0">
                  <a:solidFill>
                    <a:schemeClr val="bg1"/>
                  </a:solidFill>
                </a:rPr>
                <a:t>3.1 m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311757" y="1606177"/>
              <a:ext cx="937652" cy="4518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00" dirty="0">
                  <a:solidFill>
                    <a:schemeClr val="bg1"/>
                  </a:solidFill>
                </a:rPr>
                <a:t>P</a:t>
              </a:r>
              <a:r>
                <a:rPr lang="en-US" altLang="zh-CN" sz="900" dirty="0" smtClean="0">
                  <a:solidFill>
                    <a:schemeClr val="bg1"/>
                  </a:solidFill>
                </a:rPr>
                <a:t>osition B</a:t>
              </a:r>
            </a:p>
            <a:p>
              <a:pPr algn="l"/>
              <a:r>
                <a:rPr lang="en-US" altLang="zh-CN" sz="900" dirty="0" smtClean="0">
                  <a:solidFill>
                    <a:schemeClr val="bg1"/>
                  </a:solidFill>
                </a:rPr>
                <a:t>1.55 m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57" name="直接箭头连接符 56"/>
            <p:cNvCxnSpPr/>
            <p:nvPr/>
          </p:nvCxnSpPr>
          <p:spPr bwMode="auto">
            <a:xfrm flipH="1" flipV="1">
              <a:off x="6237368" y="2090926"/>
              <a:ext cx="112982" cy="139985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8" name="矩形 57"/>
          <p:cNvSpPr/>
          <p:nvPr/>
        </p:nvSpPr>
        <p:spPr>
          <a:xfrm>
            <a:off x="395536" y="723439"/>
            <a:ext cx="3759363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lang="en-US" altLang="zh-CN" sz="2000" dirty="0" smtClean="0">
                <a:latin typeface="+mn-lt"/>
                <a:ea typeface="华文新魏" pitchFamily="2" charset="-122"/>
              </a:rPr>
              <a:t>Beam power losses at magnets</a:t>
            </a:r>
            <a:endParaRPr lang="en-US" altLang="zh-CN" sz="2000" dirty="0">
              <a:latin typeface="+mn-lt"/>
              <a:ea typeface="华文新魏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46285" y="3624565"/>
            <a:ext cx="487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Beam power losses at different magnets </a:t>
            </a:r>
            <a:r>
              <a:rPr lang="en-US" altLang="zh-CN" b="1" dirty="0" smtClean="0"/>
              <a:t>without</a:t>
            </a:r>
            <a:r>
              <a:rPr lang="en-US" altLang="zh-CN" dirty="0" smtClean="0"/>
              <a:t> collimator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8228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>
            <a:off x="2169740" y="6218942"/>
            <a:ext cx="4867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Lost particles distribution at </a:t>
            </a:r>
            <a:r>
              <a:rPr lang="en-US" altLang="zh-CN" sz="1600" b="1" dirty="0" smtClean="0"/>
              <a:t>collimation position </a:t>
            </a:r>
            <a:r>
              <a:rPr lang="en-US" altLang="zh-CN" sz="1600" b="1" dirty="0"/>
              <a:t>A</a:t>
            </a:r>
            <a:endParaRPr lang="zh-CN" altLang="en-US" sz="1600" b="1" dirty="0"/>
          </a:p>
        </p:txBody>
      </p:sp>
      <p:sp>
        <p:nvSpPr>
          <p:cNvPr id="48" name="文本框 47"/>
          <p:cNvSpPr txBox="1"/>
          <p:nvPr/>
        </p:nvSpPr>
        <p:spPr>
          <a:xfrm>
            <a:off x="417276" y="3357067"/>
            <a:ext cx="487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Beam power losses at different magnets </a:t>
            </a:r>
            <a:r>
              <a:rPr lang="en-US" altLang="zh-CN" b="1" dirty="0" smtClean="0"/>
              <a:t>without</a:t>
            </a:r>
            <a:r>
              <a:rPr lang="en-US" altLang="zh-CN" dirty="0" smtClean="0"/>
              <a:t> collimator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395536" y="873260"/>
            <a:ext cx="4841913" cy="2574885"/>
            <a:chOff x="395536" y="873260"/>
            <a:chExt cx="4841913" cy="2574885"/>
          </a:xfrm>
        </p:grpSpPr>
        <p:grpSp>
          <p:nvGrpSpPr>
            <p:cNvPr id="4" name="组合 3"/>
            <p:cNvGrpSpPr/>
            <p:nvPr/>
          </p:nvGrpSpPr>
          <p:grpSpPr>
            <a:xfrm>
              <a:off x="395536" y="873260"/>
              <a:ext cx="4841913" cy="2574885"/>
              <a:chOff x="384962" y="865119"/>
              <a:chExt cx="4841913" cy="2574885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7544" y="1052736"/>
                <a:ext cx="4759331" cy="2387268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608997" y="2060848"/>
                <a:ext cx="23432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Total power: 128 W ( 2.6%)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384962" y="865119"/>
                <a:ext cx="3706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/>
                  <a:t>(W)</a:t>
                </a:r>
              </a:p>
            </p:txBody>
          </p:sp>
        </p:grpSp>
        <p:sp>
          <p:nvSpPr>
            <p:cNvPr id="51" name="矩形 50"/>
            <p:cNvSpPr/>
            <p:nvPr/>
          </p:nvSpPr>
          <p:spPr bwMode="auto">
            <a:xfrm>
              <a:off x="2881613" y="1273859"/>
              <a:ext cx="970307" cy="1728192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431464" y="1014969"/>
            <a:ext cx="1897696" cy="2474988"/>
            <a:chOff x="4627680" y="1340767"/>
            <a:chExt cx="2321705" cy="3027983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274541" y="1693906"/>
              <a:ext cx="3027983" cy="2321705"/>
            </a:xfrm>
            <a:prstGeom prst="rect">
              <a:avLst/>
            </a:prstGeom>
          </p:spPr>
        </p:pic>
        <p:cxnSp>
          <p:nvCxnSpPr>
            <p:cNvPr id="54" name="直接箭头连接符 53"/>
            <p:cNvCxnSpPr/>
            <p:nvPr/>
          </p:nvCxnSpPr>
          <p:spPr bwMode="auto">
            <a:xfrm flipH="1" flipV="1">
              <a:off x="5184069" y="3614296"/>
              <a:ext cx="127687" cy="144016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5" name="文本框 54"/>
            <p:cNvSpPr txBox="1"/>
            <p:nvPr/>
          </p:nvSpPr>
          <p:spPr>
            <a:xfrm>
              <a:off x="4670107" y="3383464"/>
              <a:ext cx="875122" cy="4518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00" dirty="0">
                  <a:solidFill>
                    <a:schemeClr val="bg1"/>
                  </a:solidFill>
                </a:rPr>
                <a:t>P</a:t>
              </a:r>
              <a:r>
                <a:rPr lang="en-US" altLang="zh-CN" sz="900" dirty="0" smtClean="0">
                  <a:solidFill>
                    <a:schemeClr val="bg1"/>
                  </a:solidFill>
                </a:rPr>
                <a:t>osition A</a:t>
              </a:r>
            </a:p>
            <a:p>
              <a:pPr algn="l"/>
              <a:r>
                <a:rPr lang="en-US" altLang="zh-CN" sz="900" dirty="0" smtClean="0">
                  <a:solidFill>
                    <a:schemeClr val="bg1"/>
                  </a:solidFill>
                </a:rPr>
                <a:t>3.1 m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311757" y="1606177"/>
              <a:ext cx="937652" cy="4518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00" dirty="0">
                  <a:solidFill>
                    <a:schemeClr val="bg1"/>
                  </a:solidFill>
                </a:rPr>
                <a:t>P</a:t>
              </a:r>
              <a:r>
                <a:rPr lang="en-US" altLang="zh-CN" sz="900" dirty="0" smtClean="0">
                  <a:solidFill>
                    <a:schemeClr val="bg1"/>
                  </a:solidFill>
                </a:rPr>
                <a:t>osition B</a:t>
              </a:r>
            </a:p>
            <a:p>
              <a:pPr algn="l"/>
              <a:r>
                <a:rPr lang="en-US" altLang="zh-CN" sz="900" dirty="0" smtClean="0">
                  <a:solidFill>
                    <a:schemeClr val="bg1"/>
                  </a:solidFill>
                </a:rPr>
                <a:t>1.55 m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57" name="直接箭头连接符 56"/>
            <p:cNvCxnSpPr/>
            <p:nvPr/>
          </p:nvCxnSpPr>
          <p:spPr bwMode="auto">
            <a:xfrm flipH="1" flipV="1">
              <a:off x="6237368" y="2090926"/>
              <a:ext cx="112982" cy="139985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0" y="3826535"/>
            <a:ext cx="2869746" cy="210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591" y="3863868"/>
            <a:ext cx="2880000" cy="20696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766" y="3796866"/>
            <a:ext cx="2880000" cy="2135669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7458770" y="3881111"/>
            <a:ext cx="654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Y’ (</a:t>
            </a:r>
            <a:r>
              <a:rPr lang="en-US" altLang="zh-CN" sz="800" dirty="0" err="1" smtClean="0"/>
              <a:t>mrad</a:t>
            </a:r>
            <a:r>
              <a:rPr lang="en-US" altLang="zh-CN" sz="800" dirty="0" smtClean="0"/>
              <a:t>)</a:t>
            </a:r>
            <a:endParaRPr lang="zh-CN" altLang="en-US" sz="800" dirty="0"/>
          </a:p>
        </p:txBody>
      </p:sp>
      <p:sp>
        <p:nvSpPr>
          <p:cNvPr id="33" name="文本框 32"/>
          <p:cNvSpPr txBox="1"/>
          <p:nvPr/>
        </p:nvSpPr>
        <p:spPr>
          <a:xfrm>
            <a:off x="8544565" y="4736988"/>
            <a:ext cx="503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Y (mm)</a:t>
            </a:r>
            <a:endParaRPr lang="zh-CN" altLang="en-US" sz="800" dirty="0"/>
          </a:p>
        </p:txBody>
      </p:sp>
      <p:sp>
        <p:nvSpPr>
          <p:cNvPr id="34" name="文本框 33"/>
          <p:cNvSpPr txBox="1"/>
          <p:nvPr/>
        </p:nvSpPr>
        <p:spPr>
          <a:xfrm>
            <a:off x="4593335" y="3861048"/>
            <a:ext cx="654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X’ (</a:t>
            </a:r>
            <a:r>
              <a:rPr lang="en-US" altLang="zh-CN" sz="800" dirty="0" err="1" smtClean="0"/>
              <a:t>mrad</a:t>
            </a:r>
            <a:r>
              <a:rPr lang="en-US" altLang="zh-CN" sz="800" dirty="0" smtClean="0"/>
              <a:t>)</a:t>
            </a:r>
            <a:endParaRPr lang="zh-CN" altLang="en-US" sz="800" dirty="0"/>
          </a:p>
        </p:txBody>
      </p:sp>
      <p:sp>
        <p:nvSpPr>
          <p:cNvPr id="38" name="文本框 37"/>
          <p:cNvSpPr txBox="1"/>
          <p:nvPr/>
        </p:nvSpPr>
        <p:spPr>
          <a:xfrm>
            <a:off x="5679130" y="4716925"/>
            <a:ext cx="503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X (mm)</a:t>
            </a:r>
            <a:endParaRPr lang="zh-CN" altLang="en-US" sz="800" dirty="0"/>
          </a:p>
        </p:txBody>
      </p:sp>
      <p:sp>
        <p:nvSpPr>
          <p:cNvPr id="39" name="文本框 29"/>
          <p:cNvSpPr txBox="1"/>
          <p:nvPr/>
        </p:nvSpPr>
        <p:spPr>
          <a:xfrm>
            <a:off x="1577091" y="3861048"/>
            <a:ext cx="654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800" dirty="0"/>
              <a:t>Y</a:t>
            </a:r>
            <a:r>
              <a:rPr lang="en-US" altLang="zh-CN" sz="800" dirty="0" smtClean="0"/>
              <a:t> (mm)</a:t>
            </a:r>
            <a:endParaRPr lang="zh-CN" altLang="en-US" sz="800" dirty="0"/>
          </a:p>
        </p:txBody>
      </p:sp>
      <p:sp>
        <p:nvSpPr>
          <p:cNvPr id="40" name="文本框 30"/>
          <p:cNvSpPr txBox="1"/>
          <p:nvPr/>
        </p:nvSpPr>
        <p:spPr>
          <a:xfrm>
            <a:off x="2662886" y="4716925"/>
            <a:ext cx="503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800" dirty="0" smtClean="0"/>
              <a:t>X (mm)</a:t>
            </a:r>
            <a:endParaRPr lang="zh-CN" altLang="en-US" sz="800" dirty="0"/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8110377" y="4074785"/>
            <a:ext cx="0" cy="1699375"/>
          </a:xfrm>
          <a:prstGeom prst="lin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接连接符 43"/>
          <p:cNvCxnSpPr/>
          <p:nvPr/>
        </p:nvCxnSpPr>
        <p:spPr bwMode="auto">
          <a:xfrm>
            <a:off x="7308304" y="4045714"/>
            <a:ext cx="0" cy="1699375"/>
          </a:xfrm>
          <a:prstGeom prst="lin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接箭头连接符 44"/>
          <p:cNvCxnSpPr/>
          <p:nvPr/>
        </p:nvCxnSpPr>
        <p:spPr bwMode="auto">
          <a:xfrm>
            <a:off x="7308304" y="5609151"/>
            <a:ext cx="802073" cy="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7" name="文本框 46"/>
          <p:cNvSpPr txBox="1"/>
          <p:nvPr/>
        </p:nvSpPr>
        <p:spPr>
          <a:xfrm>
            <a:off x="7537664" y="5609151"/>
            <a:ext cx="498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/>
              <a:t>56 mm</a:t>
            </a:r>
            <a:endParaRPr lang="zh-CN" altLang="en-US" sz="800" dirty="0"/>
          </a:p>
        </p:txBody>
      </p:sp>
      <p:cxnSp>
        <p:nvCxnSpPr>
          <p:cNvPr id="49" name="直接连接符 48"/>
          <p:cNvCxnSpPr/>
          <p:nvPr/>
        </p:nvCxnSpPr>
        <p:spPr bwMode="auto">
          <a:xfrm>
            <a:off x="5148064" y="4034135"/>
            <a:ext cx="0" cy="1699375"/>
          </a:xfrm>
          <a:prstGeom prst="lin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接连接符 49"/>
          <p:cNvCxnSpPr/>
          <p:nvPr/>
        </p:nvCxnSpPr>
        <p:spPr bwMode="auto">
          <a:xfrm>
            <a:off x="4067944" y="4005064"/>
            <a:ext cx="0" cy="1699375"/>
          </a:xfrm>
          <a:prstGeom prst="lin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直接箭头连接符 57"/>
          <p:cNvCxnSpPr/>
          <p:nvPr/>
        </p:nvCxnSpPr>
        <p:spPr bwMode="auto">
          <a:xfrm>
            <a:off x="4067944" y="5568501"/>
            <a:ext cx="1071016" cy="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9" name="文本框 58"/>
          <p:cNvSpPr txBox="1"/>
          <p:nvPr/>
        </p:nvSpPr>
        <p:spPr>
          <a:xfrm>
            <a:off x="4528176" y="5558716"/>
            <a:ext cx="498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/>
              <a:t>60 mm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957250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>
            <a:off x="2090649" y="6140814"/>
            <a:ext cx="487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Lost particles distribution at </a:t>
            </a:r>
            <a:r>
              <a:rPr lang="en-US" altLang="zh-CN" sz="1600" b="1" dirty="0" smtClean="0"/>
              <a:t>collimation position B</a:t>
            </a:r>
            <a:endParaRPr lang="zh-CN" altLang="en-US" sz="1600" b="1" dirty="0"/>
          </a:p>
        </p:txBody>
      </p:sp>
      <p:sp>
        <p:nvSpPr>
          <p:cNvPr id="48" name="文本框 47"/>
          <p:cNvSpPr txBox="1"/>
          <p:nvPr/>
        </p:nvSpPr>
        <p:spPr>
          <a:xfrm>
            <a:off x="417276" y="3357067"/>
            <a:ext cx="487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Beam power losses at different magnets </a:t>
            </a:r>
            <a:r>
              <a:rPr lang="en-US" altLang="zh-CN" b="1" dirty="0" smtClean="0"/>
              <a:t>without</a:t>
            </a:r>
            <a:r>
              <a:rPr lang="en-US" altLang="zh-CN" dirty="0" smtClean="0"/>
              <a:t> collimator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395536" y="873260"/>
            <a:ext cx="4841913" cy="2574885"/>
            <a:chOff x="395536" y="873260"/>
            <a:chExt cx="4841913" cy="2574885"/>
          </a:xfrm>
        </p:grpSpPr>
        <p:grpSp>
          <p:nvGrpSpPr>
            <p:cNvPr id="4" name="组合 3"/>
            <p:cNvGrpSpPr/>
            <p:nvPr/>
          </p:nvGrpSpPr>
          <p:grpSpPr>
            <a:xfrm>
              <a:off x="395536" y="873260"/>
              <a:ext cx="4841913" cy="2574885"/>
              <a:chOff x="384962" y="865119"/>
              <a:chExt cx="4841913" cy="2574885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7544" y="1052736"/>
                <a:ext cx="4759331" cy="2387268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608997" y="2060848"/>
                <a:ext cx="23432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Total power: 128 W ( 2.6%)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384962" y="865119"/>
                <a:ext cx="37061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/>
                  <a:t>(W)</a:t>
                </a:r>
              </a:p>
            </p:txBody>
          </p:sp>
        </p:grpSp>
        <p:sp>
          <p:nvSpPr>
            <p:cNvPr id="51" name="矩形 50"/>
            <p:cNvSpPr/>
            <p:nvPr/>
          </p:nvSpPr>
          <p:spPr bwMode="auto">
            <a:xfrm>
              <a:off x="4067944" y="1273859"/>
              <a:ext cx="970307" cy="1728192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431464" y="1014969"/>
            <a:ext cx="1897696" cy="2474988"/>
            <a:chOff x="4627680" y="1340767"/>
            <a:chExt cx="2321705" cy="3027983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274541" y="1693906"/>
              <a:ext cx="3027983" cy="2321705"/>
            </a:xfrm>
            <a:prstGeom prst="rect">
              <a:avLst/>
            </a:prstGeom>
          </p:spPr>
        </p:pic>
        <p:cxnSp>
          <p:nvCxnSpPr>
            <p:cNvPr id="54" name="直接箭头连接符 53"/>
            <p:cNvCxnSpPr/>
            <p:nvPr/>
          </p:nvCxnSpPr>
          <p:spPr bwMode="auto">
            <a:xfrm flipH="1" flipV="1">
              <a:off x="5184069" y="3614296"/>
              <a:ext cx="127687" cy="144016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5" name="文本框 54"/>
            <p:cNvSpPr txBox="1"/>
            <p:nvPr/>
          </p:nvSpPr>
          <p:spPr>
            <a:xfrm>
              <a:off x="4670107" y="3383464"/>
              <a:ext cx="875122" cy="4518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00" dirty="0">
                  <a:solidFill>
                    <a:schemeClr val="bg1"/>
                  </a:solidFill>
                </a:rPr>
                <a:t>P</a:t>
              </a:r>
              <a:r>
                <a:rPr lang="en-US" altLang="zh-CN" sz="900" dirty="0" smtClean="0">
                  <a:solidFill>
                    <a:schemeClr val="bg1"/>
                  </a:solidFill>
                </a:rPr>
                <a:t>osition A</a:t>
              </a:r>
            </a:p>
            <a:p>
              <a:pPr algn="l"/>
              <a:r>
                <a:rPr lang="en-US" altLang="zh-CN" sz="900" dirty="0" smtClean="0">
                  <a:solidFill>
                    <a:schemeClr val="bg1"/>
                  </a:solidFill>
                </a:rPr>
                <a:t>3.1 m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311757" y="1606177"/>
              <a:ext cx="937652" cy="4518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00" dirty="0">
                  <a:solidFill>
                    <a:schemeClr val="bg1"/>
                  </a:solidFill>
                </a:rPr>
                <a:t>P</a:t>
              </a:r>
              <a:r>
                <a:rPr lang="en-US" altLang="zh-CN" sz="900" dirty="0" smtClean="0">
                  <a:solidFill>
                    <a:schemeClr val="bg1"/>
                  </a:solidFill>
                </a:rPr>
                <a:t>osition B</a:t>
              </a:r>
            </a:p>
            <a:p>
              <a:pPr algn="l"/>
              <a:r>
                <a:rPr lang="en-US" altLang="zh-CN" sz="900" dirty="0" smtClean="0">
                  <a:solidFill>
                    <a:schemeClr val="bg1"/>
                  </a:solidFill>
                </a:rPr>
                <a:t>1.55 m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57" name="直接箭头连接符 56"/>
            <p:cNvCxnSpPr/>
            <p:nvPr/>
          </p:nvCxnSpPr>
          <p:spPr bwMode="auto">
            <a:xfrm flipH="1" flipV="1">
              <a:off x="6237368" y="2090926"/>
              <a:ext cx="112982" cy="139985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579" y="3744417"/>
            <a:ext cx="2880000" cy="19335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12" y="3776845"/>
            <a:ext cx="2880000" cy="19277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556" y="3791908"/>
            <a:ext cx="2880000" cy="1918068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7458770" y="3708477"/>
            <a:ext cx="7646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Y’ (</a:t>
            </a:r>
            <a:r>
              <a:rPr lang="en-US" altLang="zh-CN" sz="800" dirty="0" err="1" smtClean="0"/>
              <a:t>mrad</a:t>
            </a:r>
            <a:r>
              <a:rPr lang="en-US" altLang="zh-CN" sz="800" dirty="0" smtClean="0"/>
              <a:t>)</a:t>
            </a:r>
            <a:endParaRPr lang="zh-CN" altLang="en-US" sz="800" dirty="0"/>
          </a:p>
        </p:txBody>
      </p:sp>
      <p:sp>
        <p:nvSpPr>
          <p:cNvPr id="41" name="文本框 40"/>
          <p:cNvSpPr txBox="1"/>
          <p:nvPr/>
        </p:nvSpPr>
        <p:spPr>
          <a:xfrm>
            <a:off x="8622193" y="4427776"/>
            <a:ext cx="505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Y (mm)</a:t>
            </a:r>
            <a:endParaRPr lang="zh-CN" altLang="en-US" sz="800" dirty="0"/>
          </a:p>
        </p:txBody>
      </p:sp>
      <p:sp>
        <p:nvSpPr>
          <p:cNvPr id="42" name="文本框 41"/>
          <p:cNvSpPr txBox="1"/>
          <p:nvPr/>
        </p:nvSpPr>
        <p:spPr>
          <a:xfrm>
            <a:off x="4593335" y="3861048"/>
            <a:ext cx="6989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X’ (</a:t>
            </a:r>
            <a:r>
              <a:rPr lang="en-US" altLang="zh-CN" sz="800" dirty="0" err="1" smtClean="0"/>
              <a:t>mrad</a:t>
            </a:r>
            <a:r>
              <a:rPr lang="en-US" altLang="zh-CN" sz="800" dirty="0" smtClean="0"/>
              <a:t>)</a:t>
            </a:r>
            <a:endParaRPr lang="zh-CN" altLang="en-US" sz="800" dirty="0"/>
          </a:p>
        </p:txBody>
      </p:sp>
      <p:sp>
        <p:nvSpPr>
          <p:cNvPr id="46" name="文本框 45"/>
          <p:cNvSpPr txBox="1"/>
          <p:nvPr/>
        </p:nvSpPr>
        <p:spPr>
          <a:xfrm>
            <a:off x="5648787" y="4521544"/>
            <a:ext cx="5415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X (mm)</a:t>
            </a:r>
            <a:endParaRPr lang="zh-CN" altLang="en-US" sz="800" dirty="0"/>
          </a:p>
        </p:txBody>
      </p:sp>
      <p:sp>
        <p:nvSpPr>
          <p:cNvPr id="60" name="文本框 29"/>
          <p:cNvSpPr txBox="1"/>
          <p:nvPr/>
        </p:nvSpPr>
        <p:spPr>
          <a:xfrm>
            <a:off x="1577091" y="3861048"/>
            <a:ext cx="545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800" dirty="0"/>
              <a:t>Y</a:t>
            </a:r>
            <a:r>
              <a:rPr lang="en-US" altLang="zh-CN" sz="800" dirty="0" smtClean="0"/>
              <a:t> (mm)</a:t>
            </a:r>
            <a:endParaRPr lang="zh-CN" altLang="en-US" sz="800" dirty="0"/>
          </a:p>
        </p:txBody>
      </p:sp>
      <p:sp>
        <p:nvSpPr>
          <p:cNvPr id="61" name="文本框 30"/>
          <p:cNvSpPr txBox="1"/>
          <p:nvPr/>
        </p:nvSpPr>
        <p:spPr>
          <a:xfrm>
            <a:off x="2567768" y="4535498"/>
            <a:ext cx="4965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800" dirty="0" smtClean="0"/>
              <a:t>X (mm)</a:t>
            </a:r>
            <a:endParaRPr lang="zh-CN" altLang="en-US" sz="800" dirty="0"/>
          </a:p>
        </p:txBody>
      </p:sp>
      <p:cxnSp>
        <p:nvCxnSpPr>
          <p:cNvPr id="62" name="直接连接符 61"/>
          <p:cNvCxnSpPr/>
          <p:nvPr/>
        </p:nvCxnSpPr>
        <p:spPr bwMode="auto">
          <a:xfrm>
            <a:off x="8329161" y="4074785"/>
            <a:ext cx="0" cy="1699375"/>
          </a:xfrm>
          <a:prstGeom prst="lin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接连接符 62"/>
          <p:cNvCxnSpPr/>
          <p:nvPr/>
        </p:nvCxnSpPr>
        <p:spPr bwMode="auto">
          <a:xfrm>
            <a:off x="6941054" y="4051903"/>
            <a:ext cx="0" cy="1699375"/>
          </a:xfrm>
          <a:prstGeom prst="lin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直接箭头连接符 63"/>
          <p:cNvCxnSpPr/>
          <p:nvPr/>
        </p:nvCxnSpPr>
        <p:spPr bwMode="auto">
          <a:xfrm>
            <a:off x="6990609" y="5609151"/>
            <a:ext cx="1238991" cy="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5" name="文本框 64"/>
          <p:cNvSpPr txBox="1"/>
          <p:nvPr/>
        </p:nvSpPr>
        <p:spPr>
          <a:xfrm>
            <a:off x="7537665" y="5609151"/>
            <a:ext cx="498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/>
              <a:t>60 mm</a:t>
            </a:r>
            <a:endParaRPr lang="zh-CN" altLang="en-US" sz="800" dirty="0"/>
          </a:p>
        </p:txBody>
      </p:sp>
      <p:cxnSp>
        <p:nvCxnSpPr>
          <p:cNvPr id="66" name="直接连接符 65"/>
          <p:cNvCxnSpPr/>
          <p:nvPr/>
        </p:nvCxnSpPr>
        <p:spPr bwMode="auto">
          <a:xfrm>
            <a:off x="5148064" y="4034135"/>
            <a:ext cx="0" cy="1699375"/>
          </a:xfrm>
          <a:prstGeom prst="lin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接连接符 66"/>
          <p:cNvCxnSpPr/>
          <p:nvPr/>
        </p:nvCxnSpPr>
        <p:spPr bwMode="auto">
          <a:xfrm>
            <a:off x="4067944" y="4005064"/>
            <a:ext cx="0" cy="1699375"/>
          </a:xfrm>
          <a:prstGeom prst="lin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直接箭头连接符 67"/>
          <p:cNvCxnSpPr/>
          <p:nvPr/>
        </p:nvCxnSpPr>
        <p:spPr bwMode="auto">
          <a:xfrm>
            <a:off x="4067944" y="5568501"/>
            <a:ext cx="1071016" cy="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9" name="文本框 68"/>
          <p:cNvSpPr txBox="1"/>
          <p:nvPr/>
        </p:nvSpPr>
        <p:spPr>
          <a:xfrm>
            <a:off x="4528176" y="5558716"/>
            <a:ext cx="498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/>
              <a:t>60 mm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1060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14" name="矩形 13"/>
          <p:cNvSpPr/>
          <p:nvPr/>
        </p:nvSpPr>
        <p:spPr>
          <a:xfrm>
            <a:off x="2431792" y="6153112"/>
            <a:ext cx="3959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Particles </a:t>
            </a:r>
            <a:r>
              <a:rPr lang="en-US" altLang="zh-CN" sz="1600" dirty="0" smtClean="0"/>
              <a:t>distribution after two collimators </a:t>
            </a:r>
            <a:endParaRPr lang="zh-CN" altLang="en-US" sz="1600" dirty="0"/>
          </a:p>
        </p:txBody>
      </p:sp>
      <p:grpSp>
        <p:nvGrpSpPr>
          <p:cNvPr id="24" name="组合 23"/>
          <p:cNvGrpSpPr/>
          <p:nvPr/>
        </p:nvGrpSpPr>
        <p:grpSpPr>
          <a:xfrm>
            <a:off x="6431464" y="1352324"/>
            <a:ext cx="1897696" cy="2474988"/>
            <a:chOff x="4627680" y="1340767"/>
            <a:chExt cx="2321705" cy="302798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274541" y="1693906"/>
              <a:ext cx="3027983" cy="2321705"/>
            </a:xfrm>
            <a:prstGeom prst="rect">
              <a:avLst/>
            </a:prstGeom>
          </p:spPr>
        </p:pic>
        <p:cxnSp>
          <p:nvCxnSpPr>
            <p:cNvPr id="27" name="直接箭头连接符 26"/>
            <p:cNvCxnSpPr/>
            <p:nvPr/>
          </p:nvCxnSpPr>
          <p:spPr bwMode="auto">
            <a:xfrm flipH="1" flipV="1">
              <a:off x="5184069" y="3614296"/>
              <a:ext cx="127687" cy="144016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文本框 27"/>
            <p:cNvSpPr txBox="1"/>
            <p:nvPr/>
          </p:nvSpPr>
          <p:spPr>
            <a:xfrm>
              <a:off x="4670107" y="3383464"/>
              <a:ext cx="875122" cy="4518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00" dirty="0">
                  <a:solidFill>
                    <a:schemeClr val="bg1"/>
                  </a:solidFill>
                </a:rPr>
                <a:t>P</a:t>
              </a:r>
              <a:r>
                <a:rPr lang="en-US" altLang="zh-CN" sz="900" dirty="0" smtClean="0">
                  <a:solidFill>
                    <a:schemeClr val="bg1"/>
                  </a:solidFill>
                </a:rPr>
                <a:t>osition A</a:t>
              </a:r>
            </a:p>
            <a:p>
              <a:pPr algn="l"/>
              <a:r>
                <a:rPr lang="en-US" altLang="zh-CN" sz="900" dirty="0" smtClean="0">
                  <a:solidFill>
                    <a:schemeClr val="bg1"/>
                  </a:solidFill>
                </a:rPr>
                <a:t>3.1 m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311757" y="1606177"/>
              <a:ext cx="937652" cy="4518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00" dirty="0">
                  <a:solidFill>
                    <a:schemeClr val="bg1"/>
                  </a:solidFill>
                </a:rPr>
                <a:t>P</a:t>
              </a:r>
              <a:r>
                <a:rPr lang="en-US" altLang="zh-CN" sz="900" dirty="0" smtClean="0">
                  <a:solidFill>
                    <a:schemeClr val="bg1"/>
                  </a:solidFill>
                </a:rPr>
                <a:t>osition B</a:t>
              </a:r>
            </a:p>
            <a:p>
              <a:pPr algn="l"/>
              <a:r>
                <a:rPr lang="en-US" altLang="zh-CN" sz="900" dirty="0" smtClean="0">
                  <a:solidFill>
                    <a:schemeClr val="bg1"/>
                  </a:solidFill>
                </a:rPr>
                <a:t>1.55 m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直接箭头连接符 38"/>
            <p:cNvCxnSpPr/>
            <p:nvPr/>
          </p:nvCxnSpPr>
          <p:spPr bwMode="auto">
            <a:xfrm flipH="1" flipV="1">
              <a:off x="6237368" y="2090926"/>
              <a:ext cx="112982" cy="139985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046" y="4198403"/>
            <a:ext cx="2880000" cy="1987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661" y="4198404"/>
            <a:ext cx="2880000" cy="20389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198403"/>
            <a:ext cx="2880000" cy="2038908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7323753" y="4225128"/>
            <a:ext cx="708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Y’ (</a:t>
            </a:r>
            <a:r>
              <a:rPr lang="en-US" altLang="zh-CN" sz="800" dirty="0" err="1" smtClean="0"/>
              <a:t>mrad</a:t>
            </a:r>
            <a:r>
              <a:rPr lang="en-US" altLang="zh-CN" sz="800" dirty="0" smtClean="0"/>
              <a:t>)</a:t>
            </a:r>
            <a:endParaRPr lang="zh-CN" altLang="en-US" sz="800" dirty="0"/>
          </a:p>
        </p:txBody>
      </p:sp>
      <p:sp>
        <p:nvSpPr>
          <p:cNvPr id="41" name="文本框 40"/>
          <p:cNvSpPr txBox="1"/>
          <p:nvPr/>
        </p:nvSpPr>
        <p:spPr>
          <a:xfrm>
            <a:off x="8409548" y="5081005"/>
            <a:ext cx="584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Y (mm)</a:t>
            </a:r>
            <a:endParaRPr lang="zh-CN" altLang="en-US" sz="800" dirty="0"/>
          </a:p>
        </p:txBody>
      </p:sp>
      <p:sp>
        <p:nvSpPr>
          <p:cNvPr id="42" name="文本框 41"/>
          <p:cNvSpPr txBox="1"/>
          <p:nvPr/>
        </p:nvSpPr>
        <p:spPr>
          <a:xfrm>
            <a:off x="4458318" y="4205065"/>
            <a:ext cx="6537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X’ (</a:t>
            </a:r>
            <a:r>
              <a:rPr lang="en-US" altLang="zh-CN" sz="800" dirty="0" err="1" smtClean="0"/>
              <a:t>mrad</a:t>
            </a:r>
            <a:r>
              <a:rPr lang="en-US" altLang="zh-CN" sz="800" dirty="0" smtClean="0"/>
              <a:t>)</a:t>
            </a:r>
            <a:endParaRPr lang="zh-CN" altLang="en-US" sz="800" dirty="0"/>
          </a:p>
        </p:txBody>
      </p:sp>
      <p:sp>
        <p:nvSpPr>
          <p:cNvPr id="43" name="文本框 42"/>
          <p:cNvSpPr txBox="1"/>
          <p:nvPr/>
        </p:nvSpPr>
        <p:spPr>
          <a:xfrm>
            <a:off x="5544113" y="5060942"/>
            <a:ext cx="5292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X (mm)</a:t>
            </a:r>
            <a:endParaRPr lang="zh-CN" altLang="en-US" sz="800" dirty="0"/>
          </a:p>
        </p:txBody>
      </p:sp>
      <p:sp>
        <p:nvSpPr>
          <p:cNvPr id="44" name="文本框 29"/>
          <p:cNvSpPr txBox="1"/>
          <p:nvPr/>
        </p:nvSpPr>
        <p:spPr>
          <a:xfrm>
            <a:off x="1442074" y="4205065"/>
            <a:ext cx="545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800" dirty="0"/>
              <a:t>Y</a:t>
            </a:r>
            <a:r>
              <a:rPr lang="en-US" altLang="zh-CN" sz="800" dirty="0" smtClean="0"/>
              <a:t> (mm)</a:t>
            </a:r>
            <a:endParaRPr lang="zh-CN" altLang="en-US" sz="800" dirty="0"/>
          </a:p>
        </p:txBody>
      </p:sp>
      <p:sp>
        <p:nvSpPr>
          <p:cNvPr id="45" name="文本框 30"/>
          <p:cNvSpPr txBox="1"/>
          <p:nvPr/>
        </p:nvSpPr>
        <p:spPr>
          <a:xfrm>
            <a:off x="2527869" y="5060942"/>
            <a:ext cx="51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800" dirty="0" smtClean="0"/>
              <a:t>X (mm)</a:t>
            </a:r>
            <a:endParaRPr lang="zh-CN" altLang="en-US" sz="800" dirty="0"/>
          </a:p>
        </p:txBody>
      </p:sp>
      <p:sp>
        <p:nvSpPr>
          <p:cNvPr id="46" name="矩形 45"/>
          <p:cNvSpPr/>
          <p:nvPr/>
        </p:nvSpPr>
        <p:spPr>
          <a:xfrm>
            <a:off x="239447" y="796642"/>
            <a:ext cx="303640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lang="en-US" altLang="zh-CN" sz="2000" dirty="0" smtClean="0">
                <a:latin typeface="+mn-lt"/>
                <a:ea typeface="华文新魏" pitchFamily="2" charset="-122"/>
              </a:rPr>
              <a:t>Result of halo collimation</a:t>
            </a:r>
            <a:endParaRPr lang="en-US" altLang="zh-CN" sz="2000" dirty="0">
              <a:latin typeface="+mn-lt"/>
              <a:ea typeface="华文新魏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99638"/>
            <a:ext cx="5184576" cy="264214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749987" y="1765328"/>
            <a:ext cx="3413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smtClean="0"/>
              <a:t>Total power: 355 W (7.1%)</a:t>
            </a:r>
          </a:p>
          <a:p>
            <a:pPr algn="l"/>
            <a:r>
              <a:rPr lang="en-US" altLang="zh-CN" dirty="0" smtClean="0"/>
              <a:t>Beam power loss at each magnet: &lt; 5 W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52902" y="3694347"/>
            <a:ext cx="455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Beam power losses at different magnets </a:t>
            </a:r>
            <a:r>
              <a:rPr lang="en-US" altLang="zh-CN" b="1" dirty="0" smtClean="0"/>
              <a:t>with</a:t>
            </a:r>
            <a:r>
              <a:rPr lang="en-US" altLang="zh-CN" dirty="0" smtClean="0"/>
              <a:t> collimator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7013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787330" y="2852936"/>
            <a:ext cx="7889126" cy="7059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kern="0" dirty="0" smtClean="0">
                <a:solidFill>
                  <a:srgbClr val="FF0000"/>
                </a:solidFill>
              </a:rPr>
              <a:t>5. Correction </a:t>
            </a:r>
            <a:r>
              <a:rPr lang="en-US" altLang="zh-CN" sz="2400" kern="0" dirty="0">
                <a:solidFill>
                  <a:srgbClr val="FF0000"/>
                </a:solidFill>
              </a:rPr>
              <a:t>of proton beam deflected by </a:t>
            </a:r>
            <a:r>
              <a:rPr lang="en-US" altLang="zh-CN" sz="2400" kern="0" dirty="0" smtClean="0">
                <a:solidFill>
                  <a:srgbClr val="FF0000"/>
                </a:solidFill>
              </a:rPr>
              <a:t>the solenoid</a:t>
            </a:r>
            <a:endParaRPr lang="en-US" altLang="zh-CN" sz="2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69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F352-FD94-4807-AE9E-611DE2884463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1125" y="1340768"/>
            <a:ext cx="7062689" cy="593375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+mj-lt"/>
              </a:rPr>
              <a:t>Contents</a:t>
            </a:r>
            <a:endParaRPr lang="zh-CN" altLang="en-US" sz="4000" dirty="0">
              <a:latin typeface="+mj-lt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31125" y="2276872"/>
            <a:ext cx="7737619" cy="345638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1. Background and general layout of HEPEA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en-US" altLang="zh-CN" dirty="0" smtClean="0">
                <a:solidFill>
                  <a:schemeClr val="tx1"/>
                </a:solidFill>
              </a:rPr>
              <a:t>Proton transport line 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and beam optics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3. Proton </a:t>
            </a:r>
            <a:r>
              <a:rPr lang="en-US" altLang="zh-CN" dirty="0">
                <a:solidFill>
                  <a:schemeClr val="tx1"/>
                </a:solidFill>
              </a:rPr>
              <a:t>beam extraction from </a:t>
            </a:r>
            <a:r>
              <a:rPr lang="en-US" altLang="zh-CN" dirty="0" smtClean="0">
                <a:solidFill>
                  <a:schemeClr val="tx1"/>
                </a:solidFill>
              </a:rPr>
              <a:t>RTBT</a:t>
            </a:r>
            <a:endParaRPr lang="en-US" altLang="zh-CN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4. Beam loss and preliminary collimation consideration</a:t>
            </a:r>
            <a:endParaRPr lang="en-US" altLang="zh-CN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5. Correction of proton beam deflected by the solenoid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6. </a:t>
            </a:r>
            <a:r>
              <a:rPr lang="en-US" altLang="zh-CN" dirty="0" smtClean="0">
                <a:solidFill>
                  <a:schemeClr val="tx1"/>
                </a:solidFill>
              </a:rPr>
              <a:t>Summary</a:t>
            </a:r>
            <a:endParaRPr lang="en-US" altLang="zh-CN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6401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1043608" y="832109"/>
            <a:ext cx="6624736" cy="49707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0" kern="0" dirty="0" smtClean="0">
                <a:solidFill>
                  <a:schemeClr val="tx1"/>
                </a:solidFill>
              </a:rPr>
              <a:t>Proton </a:t>
            </a:r>
            <a:r>
              <a:rPr lang="en-US" altLang="zh-CN" sz="2000" b="0" kern="0" dirty="0">
                <a:solidFill>
                  <a:schemeClr val="tx1"/>
                </a:solidFill>
              </a:rPr>
              <a:t>beam </a:t>
            </a:r>
            <a:r>
              <a:rPr lang="en-US" altLang="zh-CN" sz="2000" b="0" kern="0" dirty="0" smtClean="0">
                <a:solidFill>
                  <a:schemeClr val="tx1"/>
                </a:solidFill>
              </a:rPr>
              <a:t>deflected </a:t>
            </a:r>
            <a:r>
              <a:rPr lang="en-US" altLang="zh-CN" sz="2000" b="0" kern="0" dirty="0">
                <a:solidFill>
                  <a:schemeClr val="tx1"/>
                </a:solidFill>
              </a:rPr>
              <a:t>by </a:t>
            </a:r>
            <a:r>
              <a:rPr lang="en-US" altLang="zh-CN" sz="2000" b="0" kern="0" dirty="0" smtClean="0">
                <a:solidFill>
                  <a:schemeClr val="tx1"/>
                </a:solidFill>
              </a:rPr>
              <a:t>the tilted </a:t>
            </a:r>
            <a:r>
              <a:rPr lang="en-US" altLang="zh-CN" sz="2000" b="0" kern="0" dirty="0">
                <a:solidFill>
                  <a:schemeClr val="tx1"/>
                </a:solidFill>
              </a:rPr>
              <a:t>solenoid</a:t>
            </a:r>
          </a:p>
        </p:txBody>
      </p:sp>
      <p:sp>
        <p:nvSpPr>
          <p:cNvPr id="10" name="文本框 11"/>
          <p:cNvSpPr txBox="1"/>
          <p:nvPr/>
        </p:nvSpPr>
        <p:spPr>
          <a:xfrm>
            <a:off x="5080055" y="4509120"/>
            <a:ext cx="4039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dirty="0" smtClean="0"/>
              <a:t>Problem due to the deflected: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Beam spot will be deviation at target </a:t>
            </a:r>
            <a:r>
              <a:rPr lang="en-US" altLang="zh-CN" dirty="0" smtClean="0"/>
              <a:t>center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spot will be deviation at beam dump, larger beam dump is needed.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spot positions will be different for different magnet field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385989"/>
            <a:ext cx="2694699" cy="270362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640526" y="3959272"/>
            <a:ext cx="2334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lt"/>
              </a:rPr>
              <a:t>Schematic of the deflection</a:t>
            </a:r>
            <a:endParaRPr lang="zh-CN" altLang="en-US" dirty="0">
              <a:latin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33178" y="247225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181638" y="1217678"/>
            <a:ext cx="2788500" cy="2859394"/>
            <a:chOff x="1692163" y="1220262"/>
            <a:chExt cx="2444019" cy="250615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163" y="1220262"/>
              <a:ext cx="2444019" cy="2506155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 bwMode="auto">
            <a:xfrm rot="438524">
              <a:off x="2291430" y="2187515"/>
              <a:ext cx="225639" cy="509121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197981" y="1508423"/>
            <a:ext cx="3236696" cy="2235434"/>
            <a:chOff x="3043424" y="1570691"/>
            <a:chExt cx="3464540" cy="2392795"/>
          </a:xfrm>
        </p:grpSpPr>
        <p:grpSp>
          <p:nvGrpSpPr>
            <p:cNvPr id="39" name="组合 38"/>
            <p:cNvGrpSpPr/>
            <p:nvPr/>
          </p:nvGrpSpPr>
          <p:grpSpPr>
            <a:xfrm rot="20580056">
              <a:off x="3043424" y="1570691"/>
              <a:ext cx="3464540" cy="2392795"/>
              <a:chOff x="2970138" y="1608180"/>
              <a:chExt cx="3464540" cy="2392795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1239" y="1608180"/>
                <a:ext cx="3249829" cy="2392795"/>
              </a:xfrm>
              <a:prstGeom prst="rect">
                <a:avLst/>
              </a:prstGeom>
            </p:spPr>
          </p:pic>
          <p:cxnSp>
            <p:nvCxnSpPr>
              <p:cNvPr id="33" name="直接箭头连接符 32"/>
              <p:cNvCxnSpPr/>
              <p:nvPr/>
            </p:nvCxnSpPr>
            <p:spPr bwMode="auto">
              <a:xfrm>
                <a:off x="2970138" y="3071545"/>
                <a:ext cx="3464540" cy="0"/>
              </a:xfrm>
              <a:prstGeom prst="straightConnector1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35" name="文本框 34"/>
            <p:cNvSpPr txBox="1"/>
            <p:nvPr/>
          </p:nvSpPr>
          <p:spPr>
            <a:xfrm>
              <a:off x="5074154" y="2966849"/>
              <a:ext cx="12586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Proton direction</a:t>
              </a:r>
              <a:endParaRPr lang="zh-CN" altLang="en-US" sz="1200" dirty="0"/>
            </a:p>
          </p:txBody>
        </p:sp>
      </p:grpSp>
      <p:sp>
        <p:nvSpPr>
          <p:cNvPr id="37" name="矩形 36"/>
          <p:cNvSpPr/>
          <p:nvPr/>
        </p:nvSpPr>
        <p:spPr>
          <a:xfrm>
            <a:off x="3812912" y="3924679"/>
            <a:ext cx="1984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lt"/>
              </a:rPr>
              <a:t>Shape of target station</a:t>
            </a:r>
            <a:endParaRPr lang="zh-CN" altLang="en-US" dirty="0">
              <a:latin typeface="+mn-lt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30500"/>
              </p:ext>
            </p:extLst>
          </p:nvPr>
        </p:nvGraphicFramePr>
        <p:xfrm>
          <a:off x="158090" y="4635665"/>
          <a:ext cx="453650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647"/>
                <a:gridCol w="760955"/>
                <a:gridCol w="695348"/>
                <a:gridCol w="919961"/>
                <a:gridCol w="1106594"/>
              </a:tblGrid>
              <a:tr h="508071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Peak</a:t>
                      </a:r>
                      <a:r>
                        <a:rPr lang="en-US" altLang="zh-CN" sz="1200" baseline="0" dirty="0" smtClean="0"/>
                        <a:t> field of solenoid</a:t>
                      </a:r>
                      <a:endParaRPr lang="zh-CN" alt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 smtClean="0"/>
                        <a:t>Beam spot at center of 1</a:t>
                      </a:r>
                      <a:r>
                        <a:rPr lang="en-US" altLang="zh-CN" sz="1200" baseline="30000" dirty="0" smtClean="0"/>
                        <a:t>st</a:t>
                      </a:r>
                      <a:r>
                        <a:rPr lang="en-US" altLang="zh-CN" sz="1200" baseline="0" dirty="0" smtClean="0"/>
                        <a:t>-coil </a:t>
                      </a:r>
                      <a:endParaRPr lang="zh-CN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aseline="0" dirty="0" smtClean="0"/>
                        <a:t>Beam spot at beam dump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aseline="0" dirty="0" smtClean="0"/>
                        <a:t>( 6 m after the target )</a:t>
                      </a:r>
                      <a:endParaRPr lang="zh-CN" altLang="en-US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17745"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X (mm)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 (mm)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X (mm)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 (mm)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2177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 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</a:tr>
              <a:tr h="2177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 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-0.72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17.1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-212.7</a:t>
                      </a:r>
                      <a:endParaRPr lang="zh-CN" altLang="en-US" sz="1200" dirty="0"/>
                    </a:p>
                  </a:txBody>
                  <a:tcPr/>
                </a:tc>
              </a:tr>
              <a:tr h="2177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 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-1.44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69.3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-419.5</a:t>
                      </a:r>
                      <a:endParaRPr lang="zh-CN" altLang="en-US" sz="1200" dirty="0"/>
                    </a:p>
                  </a:txBody>
                  <a:tcPr/>
                </a:tc>
              </a:tr>
              <a:tr h="2177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 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0.68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-3.74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410.2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-949.6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矩形 40"/>
          <p:cNvSpPr/>
          <p:nvPr/>
        </p:nvSpPr>
        <p:spPr>
          <a:xfrm>
            <a:off x="1204697" y="4343319"/>
            <a:ext cx="2443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lt"/>
              </a:rPr>
              <a:t>Proton deflected by solenoid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0452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1907704" y="1700808"/>
            <a:ext cx="5330372" cy="3537117"/>
            <a:chOff x="1640838" y="1566805"/>
            <a:chExt cx="5330372" cy="353711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135" y="1566805"/>
              <a:ext cx="4791075" cy="3371850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H="1">
              <a:off x="2258458" y="1839817"/>
              <a:ext cx="418641" cy="462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3060856" y="2532042"/>
              <a:ext cx="418641" cy="462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324560" y="2212552"/>
              <a:ext cx="824432" cy="694062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9"/>
            <p:cNvSpPr txBox="1"/>
            <p:nvPr/>
          </p:nvSpPr>
          <p:spPr>
            <a:xfrm rot="2255294">
              <a:off x="2180551" y="2607112"/>
              <a:ext cx="83067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0" dirty="0" smtClean="0"/>
                <a:t>3.77 m</a:t>
              </a:r>
              <a:endParaRPr lang="zh-CN" altLang="en-US" b="0" dirty="0"/>
            </a:p>
          </p:txBody>
        </p:sp>
        <p:cxnSp>
          <p:nvCxnSpPr>
            <p:cNvPr id="9" name="直接连接符 8"/>
            <p:cNvCxnSpPr/>
            <p:nvPr/>
          </p:nvCxnSpPr>
          <p:spPr>
            <a:xfrm rot="-1800000" flipH="1">
              <a:off x="3279803" y="2644896"/>
              <a:ext cx="418641" cy="462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弧形 9"/>
            <p:cNvSpPr/>
            <p:nvPr/>
          </p:nvSpPr>
          <p:spPr>
            <a:xfrm rot="9060000">
              <a:off x="3148070" y="2563361"/>
              <a:ext cx="384601" cy="452321"/>
            </a:xfrm>
            <a:prstGeom prst="arc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0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2619666" y="1880577"/>
              <a:ext cx="1712788" cy="2966637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900000" flipH="1">
              <a:off x="3664489" y="3168206"/>
              <a:ext cx="418641" cy="462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4122735" y="2880487"/>
              <a:ext cx="74440" cy="3461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20"/>
            <p:cNvSpPr txBox="1"/>
            <p:nvPr/>
          </p:nvSpPr>
          <p:spPr>
            <a:xfrm rot="18334511">
              <a:off x="2549577" y="3179446"/>
              <a:ext cx="947695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0" dirty="0" smtClean="0"/>
                <a:t>0.524 m</a:t>
              </a:r>
              <a:endParaRPr lang="zh-CN" altLang="en-US" b="0" dirty="0"/>
            </a:p>
          </p:txBody>
        </p:sp>
        <p:sp>
          <p:nvSpPr>
            <p:cNvPr id="15" name="文本框 21"/>
            <p:cNvSpPr txBox="1"/>
            <p:nvPr/>
          </p:nvSpPr>
          <p:spPr>
            <a:xfrm rot="505275">
              <a:off x="4137334" y="2961631"/>
              <a:ext cx="71365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0" dirty="0" smtClean="0"/>
                <a:t>0.5 m</a:t>
              </a:r>
              <a:endParaRPr lang="zh-CN" altLang="en-US" b="0" dirty="0"/>
            </a:p>
          </p:txBody>
        </p:sp>
        <p:sp>
          <p:nvSpPr>
            <p:cNvPr id="16" name="文本框 22"/>
            <p:cNvSpPr txBox="1"/>
            <p:nvPr/>
          </p:nvSpPr>
          <p:spPr>
            <a:xfrm rot="19495193">
              <a:off x="3763937" y="3308662"/>
              <a:ext cx="538930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0" dirty="0"/>
                <a:t>2</a:t>
              </a:r>
              <a:r>
                <a:rPr lang="en-US" altLang="zh-CN" b="0" dirty="0" smtClean="0"/>
                <a:t> m</a:t>
              </a:r>
              <a:endParaRPr lang="zh-CN" altLang="en-US" b="0" dirty="0"/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2627766" y="3567746"/>
              <a:ext cx="969456" cy="626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1640838" y="1892069"/>
              <a:ext cx="969456" cy="626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744279" y="2455553"/>
              <a:ext cx="1010440" cy="1646184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31"/>
            <p:cNvSpPr txBox="1"/>
            <p:nvPr/>
          </p:nvSpPr>
          <p:spPr>
            <a:xfrm rot="3406710">
              <a:off x="1670243" y="3189973"/>
              <a:ext cx="71365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0" dirty="0" smtClean="0"/>
                <a:t>5.6 m</a:t>
              </a:r>
              <a:endParaRPr lang="zh-CN" altLang="en-US" b="0" dirty="0"/>
            </a:p>
          </p:txBody>
        </p:sp>
        <p:sp>
          <p:nvSpPr>
            <p:cNvPr id="21" name="文本框 1"/>
            <p:cNvSpPr txBox="1"/>
            <p:nvPr/>
          </p:nvSpPr>
          <p:spPr>
            <a:xfrm>
              <a:off x="4122735" y="4826923"/>
              <a:ext cx="24096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b="0" dirty="0" smtClean="0"/>
                <a:t>Original direction of proton beam</a:t>
              </a:r>
              <a:endParaRPr lang="zh-CN" altLang="en-US" sz="1200" b="0" dirty="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72000" y="1340768"/>
            <a:ext cx="46438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lt"/>
                <a:ea typeface="+mn-ea"/>
              </a:rPr>
              <a:t>Angles between main solenoid axis and original direction of proton beam: 15 degree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lt"/>
                <a:ea typeface="+mn-ea"/>
              </a:rPr>
              <a:t>Distance between entrance of first dipole for muon transport line and target center: 3.77 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lt"/>
                <a:ea typeface="+mn-ea"/>
              </a:rPr>
              <a:t>Bending angle </a:t>
            </a:r>
            <a:r>
              <a:rPr lang="en-US" altLang="zh-CN" dirty="0">
                <a:latin typeface="+mn-lt"/>
              </a:rPr>
              <a:t>of first dipole for muon transport </a:t>
            </a:r>
            <a:r>
              <a:rPr lang="en-US" altLang="zh-CN" dirty="0" smtClean="0">
                <a:latin typeface="+mn-lt"/>
              </a:rPr>
              <a:t>line: 30 degrees</a:t>
            </a:r>
            <a:endParaRPr lang="en-US" altLang="zh-CN" dirty="0">
              <a:latin typeface="+mn-lt"/>
              <a:ea typeface="+mn-ea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lt"/>
                <a:ea typeface="+mn-ea"/>
              </a:rPr>
              <a:t>Length of </a:t>
            </a:r>
            <a:r>
              <a:rPr lang="en-US" altLang="zh-CN" dirty="0">
                <a:latin typeface="+mn-lt"/>
              </a:rPr>
              <a:t>first dipole for muon transport line: </a:t>
            </a:r>
            <a:r>
              <a:rPr lang="en-US" altLang="zh-CN" dirty="0" smtClean="0">
                <a:latin typeface="+mn-lt"/>
              </a:rPr>
              <a:t>0.524 m</a:t>
            </a:r>
            <a:endParaRPr lang="en-US" altLang="zh-CN" dirty="0" smtClean="0">
              <a:latin typeface="+mn-lt"/>
              <a:ea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46334" y="4817471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Half width of beam dump set to be: 2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Half width of muon transport line and reserved space: 0.5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So shortest distance between beam dump and the target center is 5.6 m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890787" y="899840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kern="0" dirty="0" smtClean="0"/>
              <a:t>Minimum distance </a:t>
            </a:r>
            <a:r>
              <a:rPr lang="en-US" altLang="zh-CN" sz="2000" kern="0" dirty="0"/>
              <a:t>between beam dump and the target </a:t>
            </a:r>
            <a:r>
              <a:rPr lang="en-US" altLang="zh-CN" sz="2000" kern="0" dirty="0" smtClean="0"/>
              <a:t>center</a:t>
            </a:r>
            <a:endParaRPr lang="zh-CN" altLang="en-US" sz="2000" kern="0" dirty="0"/>
          </a:p>
        </p:txBody>
      </p:sp>
      <p:sp>
        <p:nvSpPr>
          <p:cNvPr id="23" name="文本框 22"/>
          <p:cNvSpPr txBox="1"/>
          <p:nvPr/>
        </p:nvSpPr>
        <p:spPr>
          <a:xfrm>
            <a:off x="6668823" y="3834091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Muon transport line</a:t>
            </a:r>
            <a:endParaRPr lang="zh-CN" altLang="en-US" sz="1200" dirty="0"/>
          </a:p>
        </p:txBody>
      </p:sp>
      <p:sp>
        <p:nvSpPr>
          <p:cNvPr id="27" name="矩形 26"/>
          <p:cNvSpPr/>
          <p:nvPr/>
        </p:nvSpPr>
        <p:spPr>
          <a:xfrm>
            <a:off x="298477" y="6081868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Reducing this distance can help to reduce the difficulty of beam dump and collimator design</a:t>
            </a:r>
          </a:p>
        </p:txBody>
      </p:sp>
    </p:spTree>
    <p:extLst>
      <p:ext uri="{BB962C8B-B14F-4D97-AF65-F5344CB8AC3E}">
        <p14:creationId xmlns:p14="http://schemas.microsoft.com/office/powerpoint/2010/main" val="1911323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4" name="TextBox 3"/>
          <p:cNvSpPr txBox="1"/>
          <p:nvPr/>
        </p:nvSpPr>
        <p:spPr>
          <a:xfrm>
            <a:off x="485215" y="787804"/>
            <a:ext cx="774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lt"/>
                <a:ea typeface="华文新魏" pitchFamily="2" charset="-122"/>
              </a:rPr>
              <a:t>Correction </a:t>
            </a:r>
            <a:r>
              <a:rPr lang="en-US" altLang="zh-CN" sz="2000" dirty="0">
                <a:latin typeface="+mn-lt"/>
                <a:ea typeface="华文新魏" pitchFamily="2" charset="-122"/>
              </a:rPr>
              <a:t>scheme of beam </a:t>
            </a:r>
            <a:r>
              <a:rPr lang="en-US" altLang="zh-CN" sz="2000" dirty="0" smtClean="0">
                <a:latin typeface="+mn-lt"/>
                <a:ea typeface="华文新魏" pitchFamily="2" charset="-122"/>
              </a:rPr>
              <a:t>deflected</a:t>
            </a:r>
            <a:endParaRPr lang="en-US" altLang="zh-CN" sz="2000" dirty="0">
              <a:latin typeface="+mn-lt"/>
              <a:ea typeface="华文新魏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22224" y="1350306"/>
            <a:ext cx="338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b="0" dirty="0" smtClean="0">
                <a:latin typeface="+mn-lt"/>
              </a:rPr>
              <a:t>Requirement of the dipole: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200" b="0" dirty="0" smtClean="0">
                <a:latin typeface="+mn-lt"/>
              </a:rPr>
              <a:t>Maximum bending angle: less than 5 deg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200" b="0" dirty="0" smtClean="0">
                <a:latin typeface="+mn-lt"/>
              </a:rPr>
              <a:t>Magnet field: &lt; 1.2 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+mn-lt"/>
              </a:rPr>
              <a:t>Length: ~ 0.6 m</a:t>
            </a:r>
            <a:endParaRPr lang="zh-CN" altLang="en-US" sz="1200" b="0" dirty="0">
              <a:latin typeface="+mn-lt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48351"/>
              </p:ext>
            </p:extLst>
          </p:nvPr>
        </p:nvGraphicFramePr>
        <p:xfrm>
          <a:off x="5878703" y="2316946"/>
          <a:ext cx="3213100" cy="1489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500"/>
                <a:gridCol w="685800"/>
                <a:gridCol w="685800"/>
              </a:tblGrid>
              <a:tr h="22290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Magnet</a:t>
                      </a:r>
                      <a:r>
                        <a:rPr lang="en-US" altLang="zh-CN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 Name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RDB1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RDB2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2290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u="none" strike="noStrike" dirty="0" smtClean="0">
                          <a:effectLst/>
                        </a:rPr>
                        <a:t>Length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（</a:t>
                      </a:r>
                      <a:r>
                        <a:rPr lang="en-US" altLang="zh-CN" sz="1200" u="none" strike="noStrike" dirty="0">
                          <a:effectLst/>
                        </a:rPr>
                        <a:t>m</a:t>
                      </a:r>
                      <a:r>
                        <a:rPr lang="zh-CN" altLang="en-US" sz="1200" u="none" strike="noStrike" dirty="0">
                          <a:effectLst/>
                        </a:rPr>
                        <a:t>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2290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u="none" strike="noStrike" dirty="0" smtClean="0">
                          <a:effectLst/>
                        </a:rPr>
                        <a:t>Maximum angle(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mrad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effectLst/>
                        </a:rPr>
                        <a:t>90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90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2290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u="none" strike="noStrike" dirty="0" smtClean="0">
                          <a:effectLst/>
                        </a:rPr>
                        <a:t>Maximum</a:t>
                      </a:r>
                      <a:r>
                        <a:rPr lang="en-US" altLang="zh-CN" sz="1200" u="none" strike="noStrike" baseline="0" dirty="0" smtClean="0">
                          <a:effectLst/>
                        </a:rPr>
                        <a:t> strength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（</a:t>
                      </a:r>
                      <a:r>
                        <a:rPr lang="en-US" altLang="zh-CN" sz="1200" u="none" strike="noStrike" dirty="0">
                          <a:effectLst/>
                        </a:rPr>
                        <a:t>T</a:t>
                      </a:r>
                      <a:r>
                        <a:rPr lang="zh-CN" altLang="en-US" sz="1200" u="none" strike="noStrike" dirty="0">
                          <a:effectLst/>
                        </a:rPr>
                        <a:t>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effectLst/>
                        </a:rPr>
                        <a:t>1.18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1.18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2290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u="none" strike="noStrike" dirty="0" smtClean="0">
                          <a:effectLst/>
                        </a:rPr>
                        <a:t>Gap</a:t>
                      </a:r>
                      <a:r>
                        <a:rPr lang="zh-CN" altLang="en-US" sz="1200" u="none" strike="noStrike" dirty="0" smtClean="0">
                          <a:effectLst/>
                        </a:rPr>
                        <a:t>（</a:t>
                      </a:r>
                      <a:r>
                        <a:rPr lang="en-US" sz="1200" u="none" strike="noStrike" dirty="0">
                          <a:effectLst/>
                        </a:rPr>
                        <a:t>mm）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114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162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2290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u="none" strike="noStrike" dirty="0" smtClean="0">
                          <a:effectLst/>
                        </a:rPr>
                        <a:t>Width of good field(</a:t>
                      </a:r>
                      <a:r>
                        <a:rPr lang="en-US" sz="1200" u="none" strike="noStrike" dirty="0" smtClean="0">
                          <a:effectLst/>
                        </a:rPr>
                        <a:t>mm</a:t>
                      </a:r>
                      <a:r>
                        <a:rPr lang="en-US" sz="1200" u="none" strike="noStrike" dirty="0">
                          <a:effectLst/>
                        </a:rPr>
                        <a:t>, ±0.1%)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125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124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375943" y="5712082"/>
            <a:ext cx="2596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dirty="0" smtClean="0"/>
              <a:t>(When solenoid magnet field is 5 T)</a:t>
            </a:r>
            <a:endParaRPr lang="zh-CN" altLang="en-US" sz="1200" dirty="0"/>
          </a:p>
        </p:txBody>
      </p:sp>
      <p:grpSp>
        <p:nvGrpSpPr>
          <p:cNvPr id="5" name="组合 4"/>
          <p:cNvGrpSpPr/>
          <p:nvPr/>
        </p:nvGrpSpPr>
        <p:grpSpPr>
          <a:xfrm>
            <a:off x="395536" y="1319375"/>
            <a:ext cx="5415316" cy="2757697"/>
            <a:chOff x="395536" y="1319375"/>
            <a:chExt cx="5415316" cy="275769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1319375"/>
              <a:ext cx="5415316" cy="2757697"/>
            </a:xfrm>
            <a:prstGeom prst="rect">
              <a:avLst/>
            </a:prstGeom>
          </p:spPr>
        </p:pic>
        <p:cxnSp>
          <p:nvCxnSpPr>
            <p:cNvPr id="14" name="直接连接符 13"/>
            <p:cNvCxnSpPr/>
            <p:nvPr/>
          </p:nvCxnSpPr>
          <p:spPr>
            <a:xfrm>
              <a:off x="2634396" y="3191583"/>
              <a:ext cx="0" cy="7337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353040" y="3191583"/>
              <a:ext cx="0" cy="7337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2353040" y="3792116"/>
              <a:ext cx="281356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1835696" y="3645024"/>
              <a:ext cx="5693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1.2 m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4" y="4160444"/>
            <a:ext cx="2520000" cy="160899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397" y="4176233"/>
            <a:ext cx="2520000" cy="15780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357" y="4178665"/>
            <a:ext cx="2520000" cy="1599168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419871" y="5754331"/>
            <a:ext cx="2596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dirty="0" smtClean="0"/>
              <a:t>(When solenoid magnet field is 2 T)</a:t>
            </a:r>
            <a:endParaRPr lang="zh-CN" altLang="en-US" sz="1200" dirty="0"/>
          </a:p>
        </p:txBody>
      </p:sp>
      <p:sp>
        <p:nvSpPr>
          <p:cNvPr id="27" name="文本框 26"/>
          <p:cNvSpPr txBox="1"/>
          <p:nvPr/>
        </p:nvSpPr>
        <p:spPr>
          <a:xfrm>
            <a:off x="395536" y="5714315"/>
            <a:ext cx="2596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dirty="0" smtClean="0"/>
              <a:t>(When solenoid magnet field is 1 T)</a:t>
            </a:r>
            <a:endParaRPr lang="zh-CN" altLang="en-US" sz="1200" dirty="0"/>
          </a:p>
        </p:txBody>
      </p:sp>
      <p:sp>
        <p:nvSpPr>
          <p:cNvPr id="28" name="文本框 27"/>
          <p:cNvSpPr txBox="1"/>
          <p:nvPr/>
        </p:nvSpPr>
        <p:spPr>
          <a:xfrm>
            <a:off x="1116176" y="6076104"/>
            <a:ext cx="6957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Minimum proton center deviation at beam dump with correction angles less than 5 </a:t>
            </a:r>
            <a:r>
              <a:rPr lang="en-US" altLang="zh-CN" dirty="0" err="1" smtClean="0"/>
              <a:t>deg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9503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8229600" y="6525024"/>
            <a:ext cx="303213" cy="180975"/>
          </a:xfrm>
        </p:spPr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358810"/>
              </p:ext>
            </p:extLst>
          </p:nvPr>
        </p:nvGraphicFramePr>
        <p:xfrm>
          <a:off x="6425146" y="3982951"/>
          <a:ext cx="2651082" cy="84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694"/>
                <a:gridCol w="799128"/>
                <a:gridCol w="841260"/>
              </a:tblGrid>
              <a:tr h="3251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/>
                        <a:t>Correction angles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theta_x</a:t>
                      </a:r>
                      <a:r>
                        <a:rPr lang="en-US" altLang="zh-CN" sz="1200" dirty="0" smtClean="0"/>
                        <a:t> (deg)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theta_y</a:t>
                      </a:r>
                      <a:r>
                        <a:rPr lang="en-US" altLang="zh-CN" sz="1200" dirty="0" smtClean="0"/>
                        <a:t> (deg)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1906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surface</a:t>
                      </a:r>
                      <a:r>
                        <a:rPr lang="en-US" altLang="zh-C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muon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0.110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3.163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Decay muon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0.110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3.163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547373" y="3705952"/>
            <a:ext cx="248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200" dirty="0" smtClean="0"/>
              <a:t>Correction angles</a:t>
            </a:r>
            <a:endParaRPr lang="en-US" altLang="zh-CN" sz="12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148280"/>
            <a:ext cx="4638675" cy="2258409"/>
          </a:xfrm>
          <a:prstGeom prst="rect">
            <a:avLst/>
          </a:prstGeom>
        </p:spPr>
      </p:pic>
      <p:sp>
        <p:nvSpPr>
          <p:cNvPr id="18" name="文本框 11"/>
          <p:cNvSpPr txBox="1"/>
          <p:nvPr/>
        </p:nvSpPr>
        <p:spPr>
          <a:xfrm>
            <a:off x="261456" y="1633072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Distance between beam dump and target center: 6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Peak field of solenoid for </a:t>
            </a:r>
            <a:r>
              <a:rPr lang="en-US" altLang="zh-CN" dirty="0"/>
              <a:t>s</a:t>
            </a:r>
            <a:r>
              <a:rPr lang="en-US" altLang="zh-CN" dirty="0" smtClean="0"/>
              <a:t>urface muon mode: </a:t>
            </a:r>
            <a:r>
              <a:rPr lang="en-US" altLang="zh-CN" b="1" dirty="0" smtClean="0"/>
              <a:t>2 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/>
              <a:t>Peak field of solenoid for </a:t>
            </a:r>
            <a:r>
              <a:rPr lang="en-US" altLang="zh-CN" dirty="0" smtClean="0"/>
              <a:t>decay </a:t>
            </a:r>
            <a:r>
              <a:rPr lang="en-US" altLang="zh-CN" dirty="0"/>
              <a:t>muon mode: </a:t>
            </a:r>
            <a:r>
              <a:rPr lang="en-US" altLang="zh-CN" b="1" dirty="0" smtClean="0"/>
              <a:t>5 T</a:t>
            </a:r>
            <a:endParaRPr lang="en-US" altLang="zh-CN" b="1" dirty="0"/>
          </a:p>
        </p:txBody>
      </p:sp>
      <p:sp>
        <p:nvSpPr>
          <p:cNvPr id="19" name="TextBox 3"/>
          <p:cNvSpPr txBox="1"/>
          <p:nvPr/>
        </p:nvSpPr>
        <p:spPr>
          <a:xfrm>
            <a:off x="323528" y="765585"/>
            <a:ext cx="774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lt"/>
                <a:ea typeface="华文新魏" pitchFamily="2" charset="-122"/>
              </a:rPr>
              <a:t>Beam spots correction at beam dump  </a:t>
            </a:r>
            <a:r>
              <a:rPr lang="en-US" altLang="zh-CN" sz="2000" dirty="0" smtClean="0">
                <a:ea typeface="华文新魏" pitchFamily="2" charset="-122"/>
              </a:rPr>
              <a:t>(</a:t>
            </a:r>
            <a:r>
              <a:rPr lang="en-US" altLang="zh-CN" sz="2000" dirty="0">
                <a:ea typeface="华文新魏" pitchFamily="2" charset="-122"/>
              </a:rPr>
              <a:t>1)</a:t>
            </a:r>
            <a:endParaRPr lang="en-US" altLang="zh-CN" sz="2000" dirty="0">
              <a:latin typeface="+mn-lt"/>
              <a:ea typeface="华文新魏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410005"/>
            <a:ext cx="317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Dump holes distribution </a:t>
            </a:r>
            <a:r>
              <a:rPr lang="en-US" altLang="zh-CN" sz="1200" b="1" dirty="0" smtClean="0"/>
              <a:t>without correction</a:t>
            </a:r>
            <a:endParaRPr lang="zh-CN" altLang="en-US" sz="12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3419872" y="6442053"/>
            <a:ext cx="2933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Dump holes distribution </a:t>
            </a:r>
            <a:r>
              <a:rPr lang="en-US" altLang="zh-CN" sz="1200" b="1" dirty="0" smtClean="0"/>
              <a:t>with correction</a:t>
            </a:r>
            <a:endParaRPr lang="zh-CN" altLang="en-US" sz="1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0" y="3689540"/>
            <a:ext cx="2681510" cy="26711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452" y="3705952"/>
            <a:ext cx="2849856" cy="2736101"/>
          </a:xfrm>
          <a:prstGeom prst="rect">
            <a:avLst/>
          </a:prstGeom>
        </p:spPr>
      </p:pic>
      <p:sp>
        <p:nvSpPr>
          <p:cNvPr id="21" name="右箭头 20"/>
          <p:cNvSpPr/>
          <p:nvPr/>
        </p:nvSpPr>
        <p:spPr bwMode="auto">
          <a:xfrm>
            <a:off x="2856130" y="5185634"/>
            <a:ext cx="720080" cy="94623"/>
          </a:xfrm>
          <a:prstGeom prst="rightArrow">
            <a:avLst/>
          </a:prstGeom>
          <a:solidFill>
            <a:srgbClr val="1679B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68208" y="4870441"/>
            <a:ext cx="1226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After correction</a:t>
            </a:r>
            <a:endParaRPr lang="zh-CN" altLang="en-US" sz="1200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0059"/>
              </p:ext>
            </p:extLst>
          </p:nvPr>
        </p:nvGraphicFramePr>
        <p:xfrm>
          <a:off x="6425146" y="5423623"/>
          <a:ext cx="265108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922"/>
                <a:gridCol w="689384"/>
                <a:gridCol w="646776"/>
              </a:tblGrid>
              <a:tr h="2177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 smtClean="0"/>
                        <a:t>Beam position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X (mm)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 (mm)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1774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surface</a:t>
                      </a:r>
                      <a:r>
                        <a:rPr lang="en-US" altLang="zh-C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muon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4.9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97.98</a:t>
                      </a:r>
                      <a:endParaRPr lang="zh-CN" altLang="en-US" sz="1200" dirty="0"/>
                    </a:p>
                  </a:txBody>
                  <a:tcPr/>
                </a:tc>
              </a:tr>
              <a:tr h="2177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Decay muon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4.59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95.89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6220716" y="1506666"/>
            <a:ext cx="22397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Position: x =4.9 mm y=97.98 mm</a:t>
            </a:r>
            <a:endParaRPr lang="zh-CN" altLang="en-US" sz="1100" dirty="0"/>
          </a:p>
        </p:txBody>
      </p:sp>
      <p:sp>
        <p:nvSpPr>
          <p:cNvPr id="25" name="矩形 24"/>
          <p:cNvSpPr/>
          <p:nvPr/>
        </p:nvSpPr>
        <p:spPr>
          <a:xfrm>
            <a:off x="6525579" y="5115846"/>
            <a:ext cx="249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Beam </a:t>
            </a:r>
            <a:r>
              <a:rPr lang="en-US" altLang="zh-CN" dirty="0" smtClean="0"/>
              <a:t>spot </a:t>
            </a:r>
            <a:r>
              <a:rPr lang="en-US" altLang="zh-CN" dirty="0"/>
              <a:t>at center of target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531804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8229600" y="6525024"/>
            <a:ext cx="303213" cy="180975"/>
          </a:xfrm>
        </p:spPr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770231"/>
              </p:ext>
            </p:extLst>
          </p:nvPr>
        </p:nvGraphicFramePr>
        <p:xfrm>
          <a:off x="6425146" y="3982951"/>
          <a:ext cx="2651082" cy="84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694"/>
                <a:gridCol w="799128"/>
                <a:gridCol w="841260"/>
              </a:tblGrid>
              <a:tr h="3251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/>
                        <a:t>Correction angles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theta_x</a:t>
                      </a:r>
                      <a:r>
                        <a:rPr lang="en-US" altLang="zh-CN" sz="1200" dirty="0" smtClean="0"/>
                        <a:t> (deg)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theta_y</a:t>
                      </a:r>
                      <a:r>
                        <a:rPr lang="en-US" altLang="zh-CN" sz="1200" dirty="0" smtClean="0"/>
                        <a:t> (deg)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1906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surface</a:t>
                      </a:r>
                      <a:r>
                        <a:rPr lang="en-US" altLang="zh-C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muon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0.110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3.163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Decay muon</a:t>
                      </a:r>
                      <a:endParaRPr lang="en-US" altLang="zh-C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0.126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3.227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547373" y="3705952"/>
            <a:ext cx="248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200" dirty="0" smtClean="0"/>
              <a:t>Correction angles</a:t>
            </a:r>
            <a:endParaRPr lang="en-US" altLang="zh-CN" sz="12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148280"/>
            <a:ext cx="4638675" cy="2258409"/>
          </a:xfrm>
          <a:prstGeom prst="rect">
            <a:avLst/>
          </a:prstGeom>
        </p:spPr>
      </p:pic>
      <p:sp>
        <p:nvSpPr>
          <p:cNvPr id="18" name="文本框 11"/>
          <p:cNvSpPr txBox="1"/>
          <p:nvPr/>
        </p:nvSpPr>
        <p:spPr>
          <a:xfrm>
            <a:off x="261456" y="1633072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Distance between beam dump and target center: 6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Peak field of solenoid for </a:t>
            </a:r>
            <a:r>
              <a:rPr lang="en-US" altLang="zh-CN" dirty="0"/>
              <a:t>s</a:t>
            </a:r>
            <a:r>
              <a:rPr lang="en-US" altLang="zh-CN" dirty="0" smtClean="0"/>
              <a:t>urface muon mode: </a:t>
            </a:r>
            <a:r>
              <a:rPr lang="en-US" altLang="zh-CN" b="1" dirty="0" smtClean="0"/>
              <a:t>2 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/>
              <a:t>Peak field of solenoid for </a:t>
            </a:r>
            <a:r>
              <a:rPr lang="en-US" altLang="zh-CN" dirty="0" smtClean="0"/>
              <a:t>decay </a:t>
            </a:r>
            <a:r>
              <a:rPr lang="en-US" altLang="zh-CN" dirty="0"/>
              <a:t>muon mode: </a:t>
            </a:r>
            <a:r>
              <a:rPr lang="en-US" altLang="zh-CN" b="1" dirty="0" smtClean="0"/>
              <a:t>5 T</a:t>
            </a:r>
            <a:endParaRPr lang="en-US" altLang="zh-CN" b="1" dirty="0"/>
          </a:p>
        </p:txBody>
      </p:sp>
      <p:sp>
        <p:nvSpPr>
          <p:cNvPr id="19" name="TextBox 3"/>
          <p:cNvSpPr txBox="1"/>
          <p:nvPr/>
        </p:nvSpPr>
        <p:spPr>
          <a:xfrm>
            <a:off x="323528" y="765585"/>
            <a:ext cx="774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lt"/>
                <a:ea typeface="华文新魏" pitchFamily="2" charset="-122"/>
              </a:rPr>
              <a:t>Beam spots correction at beam dump  (1)</a:t>
            </a:r>
            <a:endParaRPr lang="en-US" altLang="zh-CN" sz="2000" dirty="0">
              <a:latin typeface="+mn-lt"/>
              <a:ea typeface="华文新魏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410005"/>
            <a:ext cx="317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Dump holes distribution </a:t>
            </a:r>
            <a:r>
              <a:rPr lang="en-US" altLang="zh-CN" sz="1200" b="1" dirty="0" smtClean="0"/>
              <a:t>without correction</a:t>
            </a:r>
            <a:endParaRPr lang="zh-CN" altLang="en-US" sz="12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3482092" y="6442256"/>
            <a:ext cx="2933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Dump holes distribution </a:t>
            </a:r>
            <a:r>
              <a:rPr lang="en-US" altLang="zh-CN" sz="1200" b="1" dirty="0" smtClean="0"/>
              <a:t>with correction</a:t>
            </a:r>
            <a:endParaRPr lang="zh-CN" altLang="en-US" sz="1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0" y="3689540"/>
            <a:ext cx="2681510" cy="2671117"/>
          </a:xfrm>
          <a:prstGeom prst="rect">
            <a:avLst/>
          </a:prstGeom>
        </p:spPr>
      </p:pic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01776"/>
              </p:ext>
            </p:extLst>
          </p:nvPr>
        </p:nvGraphicFramePr>
        <p:xfrm>
          <a:off x="6425146" y="5423623"/>
          <a:ext cx="265108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922"/>
                <a:gridCol w="689384"/>
                <a:gridCol w="646776"/>
              </a:tblGrid>
              <a:tr h="2177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 smtClean="0"/>
                        <a:t>Beam position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X (mm)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 (mm)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1774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surface</a:t>
                      </a:r>
                      <a:r>
                        <a:rPr lang="en-US" altLang="zh-C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muon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4.9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97.98</a:t>
                      </a:r>
                      <a:endParaRPr lang="zh-CN" altLang="en-US" sz="1200" dirty="0"/>
                    </a:p>
                  </a:txBody>
                  <a:tcPr/>
                </a:tc>
              </a:tr>
              <a:tr h="2177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Decay muon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4.89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97.98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6220716" y="1506666"/>
            <a:ext cx="22397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Position: x =4.9 mm y=97.98 mm</a:t>
            </a:r>
            <a:endParaRPr lang="zh-CN" altLang="en-US" sz="1100" dirty="0"/>
          </a:p>
        </p:txBody>
      </p:sp>
      <p:sp>
        <p:nvSpPr>
          <p:cNvPr id="25" name="矩形 24"/>
          <p:cNvSpPr/>
          <p:nvPr/>
        </p:nvSpPr>
        <p:spPr>
          <a:xfrm>
            <a:off x="6525580" y="5115846"/>
            <a:ext cx="249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Beam </a:t>
            </a:r>
            <a:r>
              <a:rPr lang="en-US" altLang="zh-CN" dirty="0" smtClean="0"/>
              <a:t>spot at </a:t>
            </a:r>
            <a:r>
              <a:rPr lang="en-US" altLang="zh-CN" dirty="0"/>
              <a:t>center of target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100" y="3705952"/>
            <a:ext cx="2871046" cy="2736304"/>
          </a:xfrm>
          <a:prstGeom prst="rect">
            <a:avLst/>
          </a:prstGeom>
        </p:spPr>
      </p:pic>
      <p:sp>
        <p:nvSpPr>
          <p:cNvPr id="24" name="右箭头 23"/>
          <p:cNvSpPr/>
          <p:nvPr/>
        </p:nvSpPr>
        <p:spPr bwMode="auto">
          <a:xfrm>
            <a:off x="2813224" y="5185634"/>
            <a:ext cx="720080" cy="94623"/>
          </a:xfrm>
          <a:prstGeom prst="rightArrow">
            <a:avLst/>
          </a:prstGeom>
          <a:solidFill>
            <a:srgbClr val="1679B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625302" y="4870441"/>
            <a:ext cx="1226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After correction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9492480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8229600" y="6525024"/>
            <a:ext cx="303213" cy="180975"/>
          </a:xfrm>
        </p:spPr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41452"/>
              </p:ext>
            </p:extLst>
          </p:nvPr>
        </p:nvGraphicFramePr>
        <p:xfrm>
          <a:off x="6425146" y="3982951"/>
          <a:ext cx="2651082" cy="84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694"/>
                <a:gridCol w="799128"/>
                <a:gridCol w="841260"/>
              </a:tblGrid>
              <a:tr h="3251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/>
                        <a:t>Correction angles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theta_x</a:t>
                      </a:r>
                      <a:r>
                        <a:rPr lang="en-US" altLang="zh-CN" sz="1200" dirty="0" smtClean="0"/>
                        <a:t> (deg)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theta_y</a:t>
                      </a:r>
                      <a:r>
                        <a:rPr lang="en-US" altLang="zh-CN" sz="1200" dirty="0" smtClean="0"/>
                        <a:t> (deg)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1906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surface</a:t>
                      </a:r>
                      <a:r>
                        <a:rPr lang="en-US" altLang="zh-C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muon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0.027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1.575 </a:t>
                      </a:r>
                    </a:p>
                  </a:txBody>
                  <a:tcPr marL="9525" marR="9525" marT="9525" marB="0" anchor="ctr"/>
                </a:tc>
              </a:tr>
              <a:tr h="19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Decay muon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0.027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1.575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547373" y="3705952"/>
            <a:ext cx="248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200" dirty="0" smtClean="0"/>
              <a:t>Correction angles</a:t>
            </a:r>
            <a:endParaRPr lang="en-US" altLang="zh-CN" sz="12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148280"/>
            <a:ext cx="4638675" cy="2258409"/>
          </a:xfrm>
          <a:prstGeom prst="rect">
            <a:avLst/>
          </a:prstGeom>
        </p:spPr>
      </p:pic>
      <p:sp>
        <p:nvSpPr>
          <p:cNvPr id="18" name="文本框 11"/>
          <p:cNvSpPr txBox="1"/>
          <p:nvPr/>
        </p:nvSpPr>
        <p:spPr>
          <a:xfrm>
            <a:off x="261456" y="1633072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Distance between beam dump and target center: 6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Peak field of solenoid for </a:t>
            </a:r>
            <a:r>
              <a:rPr lang="en-US" altLang="zh-CN" dirty="0"/>
              <a:t>s</a:t>
            </a:r>
            <a:r>
              <a:rPr lang="en-US" altLang="zh-CN" dirty="0" smtClean="0"/>
              <a:t>urface muon mode: </a:t>
            </a:r>
            <a:r>
              <a:rPr lang="en-US" altLang="zh-CN" b="1" dirty="0" smtClean="0"/>
              <a:t>1 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/>
              <a:t>Peak field of solenoid for </a:t>
            </a:r>
            <a:r>
              <a:rPr lang="en-US" altLang="zh-CN" dirty="0" smtClean="0"/>
              <a:t>decay </a:t>
            </a:r>
            <a:r>
              <a:rPr lang="en-US" altLang="zh-CN" dirty="0"/>
              <a:t>muon mode: </a:t>
            </a:r>
            <a:r>
              <a:rPr lang="en-US" altLang="zh-CN" b="1" dirty="0" smtClean="0"/>
              <a:t>5 T</a:t>
            </a:r>
            <a:endParaRPr lang="en-US" altLang="zh-CN" b="1" dirty="0"/>
          </a:p>
        </p:txBody>
      </p:sp>
      <p:sp>
        <p:nvSpPr>
          <p:cNvPr id="19" name="TextBox 3"/>
          <p:cNvSpPr txBox="1"/>
          <p:nvPr/>
        </p:nvSpPr>
        <p:spPr>
          <a:xfrm>
            <a:off x="323528" y="765585"/>
            <a:ext cx="774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lt"/>
                <a:ea typeface="华文新魏" pitchFamily="2" charset="-122"/>
              </a:rPr>
              <a:t>Beam spots correction at beam dump  </a:t>
            </a:r>
            <a:r>
              <a:rPr lang="en-US" altLang="zh-CN" sz="2000" dirty="0">
                <a:ea typeface="华文新魏" pitchFamily="2" charset="-122"/>
              </a:rPr>
              <a:t>(2)</a:t>
            </a:r>
            <a:endParaRPr lang="en-US" altLang="zh-CN" sz="2000" dirty="0">
              <a:latin typeface="+mn-lt"/>
              <a:ea typeface="华文新魏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410005"/>
            <a:ext cx="317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Dump holes distribution </a:t>
            </a:r>
            <a:r>
              <a:rPr lang="en-US" altLang="zh-CN" sz="1200" b="1" dirty="0" smtClean="0"/>
              <a:t>without correction</a:t>
            </a:r>
            <a:endParaRPr lang="zh-CN" altLang="en-US" sz="12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3419872" y="6442053"/>
            <a:ext cx="2933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Dump holes distribution </a:t>
            </a:r>
            <a:r>
              <a:rPr lang="en-US" altLang="zh-CN" sz="1200" b="1" dirty="0" smtClean="0"/>
              <a:t>with correction</a:t>
            </a:r>
            <a:endParaRPr lang="zh-CN" altLang="en-US" sz="1200" b="1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929500"/>
              </p:ext>
            </p:extLst>
          </p:nvPr>
        </p:nvGraphicFramePr>
        <p:xfrm>
          <a:off x="6425146" y="5423623"/>
          <a:ext cx="265108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922"/>
                <a:gridCol w="689384"/>
                <a:gridCol w="646776"/>
              </a:tblGrid>
              <a:tr h="2177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 smtClean="0"/>
                        <a:t>Beam position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X (mm)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 (mm)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1774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surface</a:t>
                      </a:r>
                      <a:r>
                        <a:rPr lang="en-US" altLang="zh-C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muon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1.22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48.74</a:t>
                      </a:r>
                      <a:endParaRPr lang="zh-CN" altLang="en-US" sz="1200" dirty="0"/>
                    </a:p>
                  </a:txBody>
                  <a:tcPr/>
                </a:tc>
              </a:tr>
              <a:tr h="2177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Decay muon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0.75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45.74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6181445" y="1506666"/>
            <a:ext cx="2318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Position: x =1.22 mm y=48.74 mm</a:t>
            </a:r>
            <a:endParaRPr lang="zh-CN" altLang="en-US" sz="1100" dirty="0"/>
          </a:p>
        </p:txBody>
      </p:sp>
      <p:sp>
        <p:nvSpPr>
          <p:cNvPr id="25" name="矩形 24"/>
          <p:cNvSpPr/>
          <p:nvPr/>
        </p:nvSpPr>
        <p:spPr>
          <a:xfrm>
            <a:off x="6525580" y="5115846"/>
            <a:ext cx="249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Beam </a:t>
            </a:r>
            <a:r>
              <a:rPr lang="en-US" altLang="zh-CN" dirty="0" smtClean="0"/>
              <a:t>spot at </a:t>
            </a:r>
            <a:r>
              <a:rPr lang="en-US" altLang="zh-CN" dirty="0"/>
              <a:t>center of target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7" y="3694663"/>
            <a:ext cx="2703600" cy="27140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136" y="3705952"/>
            <a:ext cx="2880215" cy="2702789"/>
          </a:xfrm>
          <a:prstGeom prst="rect">
            <a:avLst/>
          </a:prstGeom>
        </p:spPr>
      </p:pic>
      <p:sp>
        <p:nvSpPr>
          <p:cNvPr id="22" name="右箭头 21"/>
          <p:cNvSpPr/>
          <p:nvPr/>
        </p:nvSpPr>
        <p:spPr bwMode="auto">
          <a:xfrm>
            <a:off x="2813224" y="5185634"/>
            <a:ext cx="720080" cy="94623"/>
          </a:xfrm>
          <a:prstGeom prst="rightArrow">
            <a:avLst/>
          </a:prstGeom>
          <a:solidFill>
            <a:srgbClr val="1679B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25302" y="4870441"/>
            <a:ext cx="1226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After correction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9515233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8229600" y="6525024"/>
            <a:ext cx="303213" cy="180975"/>
          </a:xfrm>
        </p:spPr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479713"/>
              </p:ext>
            </p:extLst>
          </p:nvPr>
        </p:nvGraphicFramePr>
        <p:xfrm>
          <a:off x="6425146" y="3982951"/>
          <a:ext cx="2651082" cy="84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694"/>
                <a:gridCol w="799128"/>
                <a:gridCol w="841260"/>
              </a:tblGrid>
              <a:tr h="3251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/>
                        <a:t>Correction angles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theta_x</a:t>
                      </a:r>
                      <a:r>
                        <a:rPr lang="en-US" altLang="zh-CN" sz="1200" dirty="0" smtClean="0"/>
                        <a:t> (deg)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theta_y</a:t>
                      </a:r>
                      <a:r>
                        <a:rPr lang="en-US" altLang="zh-CN" sz="1200" dirty="0" smtClean="0"/>
                        <a:t> (deg)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1906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surface</a:t>
                      </a:r>
                      <a:r>
                        <a:rPr lang="en-US" altLang="zh-C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muon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0.027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1.575 </a:t>
                      </a:r>
                    </a:p>
                  </a:txBody>
                  <a:tcPr marL="9525" marR="9525" marT="9525" marB="0" anchor="ctr"/>
                </a:tc>
              </a:tr>
              <a:tr h="19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Decay muon</a:t>
                      </a:r>
                      <a:endParaRPr lang="en-US" altLang="zh-C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0.051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1.667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547373" y="3705952"/>
            <a:ext cx="248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200" dirty="0" smtClean="0"/>
              <a:t>Correction angles</a:t>
            </a:r>
            <a:endParaRPr lang="en-US" altLang="zh-CN" sz="12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148280"/>
            <a:ext cx="4638675" cy="2258409"/>
          </a:xfrm>
          <a:prstGeom prst="rect">
            <a:avLst/>
          </a:prstGeom>
        </p:spPr>
      </p:pic>
      <p:sp>
        <p:nvSpPr>
          <p:cNvPr id="18" name="文本框 11"/>
          <p:cNvSpPr txBox="1"/>
          <p:nvPr/>
        </p:nvSpPr>
        <p:spPr>
          <a:xfrm>
            <a:off x="261456" y="1633072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Distance between beam dump and target center: 6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Peak field of solenoid for </a:t>
            </a:r>
            <a:r>
              <a:rPr lang="en-US" altLang="zh-CN" dirty="0"/>
              <a:t>s</a:t>
            </a:r>
            <a:r>
              <a:rPr lang="en-US" altLang="zh-CN" dirty="0" smtClean="0"/>
              <a:t>urface muon mode: </a:t>
            </a:r>
            <a:r>
              <a:rPr lang="en-US" altLang="zh-CN" b="1" dirty="0" smtClean="0"/>
              <a:t>1 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/>
              <a:t>Peak field of solenoid for </a:t>
            </a:r>
            <a:r>
              <a:rPr lang="en-US" altLang="zh-CN" dirty="0" smtClean="0"/>
              <a:t>decay </a:t>
            </a:r>
            <a:r>
              <a:rPr lang="en-US" altLang="zh-CN" dirty="0"/>
              <a:t>muon mode: </a:t>
            </a:r>
            <a:r>
              <a:rPr lang="en-US" altLang="zh-CN" b="1" dirty="0" smtClean="0"/>
              <a:t>5 T</a:t>
            </a:r>
            <a:endParaRPr lang="en-US" altLang="zh-CN" b="1" dirty="0"/>
          </a:p>
        </p:txBody>
      </p:sp>
      <p:sp>
        <p:nvSpPr>
          <p:cNvPr id="19" name="TextBox 3"/>
          <p:cNvSpPr txBox="1"/>
          <p:nvPr/>
        </p:nvSpPr>
        <p:spPr>
          <a:xfrm>
            <a:off x="323528" y="765585"/>
            <a:ext cx="774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lt"/>
                <a:ea typeface="华文新魏" pitchFamily="2" charset="-122"/>
              </a:rPr>
              <a:t>Beam spots correction at beam dump  (2)</a:t>
            </a:r>
            <a:endParaRPr lang="en-US" altLang="zh-CN" sz="2000" dirty="0">
              <a:latin typeface="+mn-lt"/>
              <a:ea typeface="华文新魏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410005"/>
            <a:ext cx="317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Dump holes distribution </a:t>
            </a:r>
            <a:r>
              <a:rPr lang="en-US" altLang="zh-CN" sz="1200" b="1" dirty="0" smtClean="0"/>
              <a:t>without correction</a:t>
            </a:r>
            <a:endParaRPr lang="zh-CN" altLang="en-US" sz="12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3419872" y="6442053"/>
            <a:ext cx="2933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Dump holes distribution </a:t>
            </a:r>
            <a:r>
              <a:rPr lang="en-US" altLang="zh-CN" sz="1200" b="1" dirty="0" smtClean="0"/>
              <a:t>with correction</a:t>
            </a:r>
            <a:endParaRPr lang="zh-CN" altLang="en-US" sz="1200" b="1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278650"/>
              </p:ext>
            </p:extLst>
          </p:nvPr>
        </p:nvGraphicFramePr>
        <p:xfrm>
          <a:off x="6425146" y="5423623"/>
          <a:ext cx="265108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922"/>
                <a:gridCol w="689384"/>
                <a:gridCol w="646776"/>
              </a:tblGrid>
              <a:tr h="2177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 smtClean="0"/>
                        <a:t>Beam position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X (mm)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 (mm)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1774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surface</a:t>
                      </a:r>
                      <a:r>
                        <a:rPr lang="en-US" altLang="zh-C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muon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1.22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48.74</a:t>
                      </a:r>
                      <a:endParaRPr lang="zh-CN" altLang="en-US" sz="1200" dirty="0"/>
                    </a:p>
                  </a:txBody>
                  <a:tcPr/>
                </a:tc>
              </a:tr>
              <a:tr h="2177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Decay muon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1.21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48.75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6181445" y="1506666"/>
            <a:ext cx="2318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Position: x =1.22 mm y=48.74 mm</a:t>
            </a:r>
            <a:endParaRPr lang="zh-CN" altLang="en-US" sz="1100" dirty="0"/>
          </a:p>
        </p:txBody>
      </p:sp>
      <p:sp>
        <p:nvSpPr>
          <p:cNvPr id="25" name="矩形 24"/>
          <p:cNvSpPr/>
          <p:nvPr/>
        </p:nvSpPr>
        <p:spPr>
          <a:xfrm>
            <a:off x="6525580" y="5115846"/>
            <a:ext cx="249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Beam </a:t>
            </a:r>
            <a:r>
              <a:rPr lang="en-US" altLang="zh-CN" dirty="0" smtClean="0"/>
              <a:t>spot at </a:t>
            </a:r>
            <a:r>
              <a:rPr lang="en-US" altLang="zh-CN" dirty="0"/>
              <a:t>center of target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7" y="3694663"/>
            <a:ext cx="2703600" cy="271407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79" y="3694663"/>
            <a:ext cx="2906495" cy="2714079"/>
          </a:xfrm>
          <a:prstGeom prst="rect">
            <a:avLst/>
          </a:prstGeom>
        </p:spPr>
      </p:pic>
      <p:sp>
        <p:nvSpPr>
          <p:cNvPr id="24" name="右箭头 23"/>
          <p:cNvSpPr/>
          <p:nvPr/>
        </p:nvSpPr>
        <p:spPr bwMode="auto">
          <a:xfrm>
            <a:off x="2813224" y="5185634"/>
            <a:ext cx="720080" cy="94623"/>
          </a:xfrm>
          <a:prstGeom prst="rightArrow">
            <a:avLst/>
          </a:prstGeom>
          <a:solidFill>
            <a:srgbClr val="1679B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625302" y="4870441"/>
            <a:ext cx="1226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After correction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86910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8" name="TextBox 3"/>
          <p:cNvSpPr txBox="1"/>
          <p:nvPr/>
        </p:nvSpPr>
        <p:spPr>
          <a:xfrm>
            <a:off x="0" y="1173429"/>
            <a:ext cx="6545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latin typeface="+mn-lt"/>
                <a:ea typeface="华文新魏" pitchFamily="2" charset="-122"/>
              </a:rPr>
              <a:t>E</a:t>
            </a:r>
            <a:r>
              <a:rPr lang="en-US" altLang="zh-CN" sz="2000" b="1" dirty="0" smtClean="0">
                <a:latin typeface="+mn-lt"/>
                <a:ea typeface="华文新魏" pitchFamily="2" charset="-122"/>
              </a:rPr>
              <a:t>xtraction holes distribution at the Exit of solenoid</a:t>
            </a:r>
            <a:endParaRPr lang="zh-CN" altLang="en-US" sz="2000" b="1" dirty="0">
              <a:latin typeface="+mn-lt"/>
              <a:ea typeface="华文新魏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819029" y="2420888"/>
            <a:ext cx="3586980" cy="3600000"/>
            <a:chOff x="323528" y="1278923"/>
            <a:chExt cx="3586980" cy="3600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1278923"/>
              <a:ext cx="3586980" cy="360000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49959" y="2636912"/>
              <a:ext cx="28857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Extraction hole for surface muon mode</a:t>
              </a:r>
              <a:r>
                <a:rPr lang="zh-CN" altLang="en-US" sz="1000" dirty="0" smtClean="0"/>
                <a:t>（ </a:t>
              </a:r>
              <a:r>
                <a:rPr lang="en-US" altLang="zh-CN" sz="1000" dirty="0" smtClean="0"/>
                <a:t>1 T </a:t>
              </a:r>
              <a:r>
                <a:rPr lang="zh-CN" altLang="en-US" sz="1000" dirty="0" smtClean="0"/>
                <a:t>）</a:t>
              </a:r>
              <a:endParaRPr lang="zh-CN" altLang="en-US" sz="1000" dirty="0"/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>
              <a:off x="1068056" y="2820015"/>
              <a:ext cx="119568" cy="1385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864154" y="3993013"/>
              <a:ext cx="28071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Extraction hole for decay muon mode</a:t>
              </a:r>
              <a:r>
                <a:rPr lang="zh-CN" altLang="en-US" sz="1000" dirty="0" smtClean="0"/>
                <a:t>（ </a:t>
              </a:r>
              <a:r>
                <a:rPr lang="en-US" altLang="zh-CN" sz="1000" dirty="0" smtClean="0"/>
                <a:t>5 T </a:t>
              </a:r>
              <a:r>
                <a:rPr lang="zh-CN" altLang="en-US" sz="1000" dirty="0" smtClean="0"/>
                <a:t>）</a:t>
              </a:r>
              <a:endParaRPr lang="zh-CN" altLang="en-US" sz="1000" dirty="0"/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H="1" flipV="1">
              <a:off x="1331640" y="3811399"/>
              <a:ext cx="72008" cy="1816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523842" y="2420888"/>
            <a:ext cx="3586886" cy="3600000"/>
            <a:chOff x="5103910" y="1340768"/>
            <a:chExt cx="3586886" cy="3600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3910" y="1340768"/>
              <a:ext cx="3586886" cy="360000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5373202" y="2604674"/>
              <a:ext cx="28857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Extraction hole for surface muon mode</a:t>
              </a:r>
              <a:r>
                <a:rPr lang="zh-CN" altLang="en-US" sz="1000" dirty="0" smtClean="0"/>
                <a:t>（ </a:t>
              </a:r>
              <a:r>
                <a:rPr lang="en-US" altLang="zh-CN" sz="1000" dirty="0" smtClean="0"/>
                <a:t>2 T </a:t>
              </a:r>
              <a:r>
                <a:rPr lang="zh-CN" altLang="en-US" sz="1000" dirty="0" smtClean="0"/>
                <a:t>）</a:t>
              </a:r>
              <a:endParaRPr lang="zh-CN" altLang="en-US" sz="1000" dirty="0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>
              <a:off x="5844681" y="2858879"/>
              <a:ext cx="119568" cy="1385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5582643" y="3956788"/>
              <a:ext cx="28071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Extraction hole for decay muon mode</a:t>
              </a:r>
              <a:r>
                <a:rPr lang="zh-CN" altLang="en-US" sz="1000" dirty="0" smtClean="0"/>
                <a:t>（ </a:t>
              </a:r>
              <a:r>
                <a:rPr lang="en-US" altLang="zh-CN" sz="1000" dirty="0" smtClean="0"/>
                <a:t>5 T </a:t>
              </a:r>
              <a:r>
                <a:rPr lang="zh-CN" altLang="en-US" sz="1000" dirty="0" smtClean="0"/>
                <a:t>）</a:t>
              </a:r>
              <a:endParaRPr lang="zh-CN" altLang="en-US" sz="1000" dirty="0"/>
            </a:p>
          </p:txBody>
        </p:sp>
        <p:cxnSp>
          <p:nvCxnSpPr>
            <p:cNvPr id="23" name="直接箭头连接符 22"/>
            <p:cNvCxnSpPr/>
            <p:nvPr/>
          </p:nvCxnSpPr>
          <p:spPr>
            <a:xfrm flipH="1" flipV="1">
              <a:off x="5961250" y="3759207"/>
              <a:ext cx="72008" cy="1816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11"/>
          <p:cNvSpPr txBox="1"/>
          <p:nvPr/>
        </p:nvSpPr>
        <p:spPr>
          <a:xfrm>
            <a:off x="302266" y="5874603"/>
            <a:ext cx="4146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Distance between beam dump and target center: 6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Peak field of solenoid for </a:t>
            </a:r>
            <a:r>
              <a:rPr lang="en-US" altLang="zh-CN" sz="1200" dirty="0"/>
              <a:t>s</a:t>
            </a:r>
            <a:r>
              <a:rPr lang="en-US" altLang="zh-CN" sz="1200" dirty="0" smtClean="0"/>
              <a:t>urface muon mode: 2 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200" dirty="0"/>
              <a:t>Peak field of solenoid for </a:t>
            </a:r>
            <a:r>
              <a:rPr lang="en-US" altLang="zh-CN" sz="1200" dirty="0" smtClean="0"/>
              <a:t>decade </a:t>
            </a:r>
            <a:r>
              <a:rPr lang="en-US" altLang="zh-CN" sz="1200" dirty="0"/>
              <a:t>muon mode: </a:t>
            </a:r>
            <a:r>
              <a:rPr lang="en-US" altLang="zh-CN" sz="1200" dirty="0" smtClean="0"/>
              <a:t>5 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200" dirty="0"/>
              <a:t>Size of Extraction holes: </a:t>
            </a:r>
            <a:r>
              <a:rPr lang="el-GR" altLang="zh-CN" sz="1200" dirty="0"/>
              <a:t>Φ</a:t>
            </a:r>
            <a:r>
              <a:rPr lang="en-US" altLang="zh-CN" sz="1200" dirty="0" smtClean="0"/>
              <a:t>160</a:t>
            </a:r>
          </a:p>
        </p:txBody>
      </p:sp>
      <p:grpSp>
        <p:nvGrpSpPr>
          <p:cNvPr id="36" name="组合 35"/>
          <p:cNvGrpSpPr/>
          <p:nvPr/>
        </p:nvGrpSpPr>
        <p:grpSpPr>
          <a:xfrm rot="20580056">
            <a:off x="6491166" y="642142"/>
            <a:ext cx="2238994" cy="1549546"/>
            <a:chOff x="2970138" y="1608180"/>
            <a:chExt cx="3464540" cy="2392795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1239" y="1608180"/>
              <a:ext cx="3249829" cy="2392795"/>
            </a:xfrm>
            <a:prstGeom prst="rect">
              <a:avLst/>
            </a:prstGeom>
          </p:spPr>
        </p:pic>
        <p:cxnSp>
          <p:nvCxnSpPr>
            <p:cNvPr id="39" name="直接箭头连接符 38"/>
            <p:cNvCxnSpPr/>
            <p:nvPr/>
          </p:nvCxnSpPr>
          <p:spPr bwMode="auto">
            <a:xfrm>
              <a:off x="2970138" y="3071545"/>
              <a:ext cx="3464540" cy="0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文本框 2"/>
          <p:cNvSpPr txBox="1"/>
          <p:nvPr/>
        </p:nvSpPr>
        <p:spPr>
          <a:xfrm>
            <a:off x="7890650" y="2016680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Extraction plane</a:t>
            </a:r>
            <a:endParaRPr lang="zh-CN" altLang="en-US" sz="1200" dirty="0"/>
          </a:p>
        </p:txBody>
      </p:sp>
      <p:cxnSp>
        <p:nvCxnSpPr>
          <p:cNvPr id="7" name="直接箭头连接符 6"/>
          <p:cNvCxnSpPr/>
          <p:nvPr/>
        </p:nvCxnSpPr>
        <p:spPr bwMode="auto">
          <a:xfrm flipH="1" flipV="1">
            <a:off x="8301235" y="1626415"/>
            <a:ext cx="303213" cy="434433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文本框 11"/>
          <p:cNvSpPr txBox="1"/>
          <p:nvPr/>
        </p:nvSpPr>
        <p:spPr>
          <a:xfrm>
            <a:off x="5148064" y="5895318"/>
            <a:ext cx="415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Distance between beam dump and target center: 6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Peak field of solenoid for </a:t>
            </a:r>
            <a:r>
              <a:rPr lang="en-US" altLang="zh-CN" sz="1200" dirty="0"/>
              <a:t>s</a:t>
            </a:r>
            <a:r>
              <a:rPr lang="en-US" altLang="zh-CN" sz="1200" dirty="0" smtClean="0"/>
              <a:t>urface muon mode: 1 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200" dirty="0"/>
              <a:t>Peak field of solenoid for </a:t>
            </a:r>
            <a:r>
              <a:rPr lang="en-US" altLang="zh-CN" sz="1200" dirty="0" smtClean="0"/>
              <a:t>decade </a:t>
            </a:r>
            <a:r>
              <a:rPr lang="en-US" altLang="zh-CN" sz="1200" dirty="0"/>
              <a:t>muon mode: </a:t>
            </a:r>
            <a:r>
              <a:rPr lang="en-US" altLang="zh-CN" sz="1200" dirty="0" smtClean="0"/>
              <a:t>5 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Size of Extraction holes: </a:t>
            </a:r>
            <a:r>
              <a:rPr lang="el-GR" altLang="zh-CN" sz="1200" dirty="0" smtClean="0"/>
              <a:t>Φ</a:t>
            </a:r>
            <a:r>
              <a:rPr lang="en-US" altLang="zh-CN" sz="1200" dirty="0" smtClean="0"/>
              <a:t>160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737699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323528" y="1247367"/>
            <a:ext cx="5415316" cy="2757697"/>
            <a:chOff x="395536" y="1319375"/>
            <a:chExt cx="5415316" cy="27576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6" y="1319375"/>
              <a:ext cx="5415316" cy="2757697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 bwMode="auto">
            <a:xfrm flipH="1">
              <a:off x="2501768" y="2206227"/>
              <a:ext cx="1" cy="825470"/>
            </a:xfrm>
            <a:prstGeom prst="line">
              <a:avLst/>
            </a:prstGeom>
            <a:solidFill>
              <a:srgbClr val="FFFF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" name="文本框 5"/>
            <p:cNvSpPr txBox="1"/>
            <p:nvPr/>
          </p:nvSpPr>
          <p:spPr>
            <a:xfrm>
              <a:off x="2087598" y="1823529"/>
              <a:ext cx="8643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I</a:t>
              </a:r>
              <a:r>
                <a:rPr lang="en-US" altLang="zh-CN" sz="1000" dirty="0" smtClean="0"/>
                <a:t>nsert target</a:t>
              </a: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2483768" y="3119575"/>
              <a:ext cx="36000" cy="10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634396" y="3191583"/>
              <a:ext cx="0" cy="7337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353040" y="3191583"/>
              <a:ext cx="0" cy="7337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2353040" y="3792116"/>
              <a:ext cx="281356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835696" y="3645024"/>
              <a:ext cx="5693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1.2 m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3528" y="4017262"/>
            <a:ext cx="4507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dirty="0" smtClean="0"/>
              <a:t>Influence of insert target: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Effective </a:t>
            </a:r>
            <a:r>
              <a:rPr lang="en-US" altLang="zh-CN" dirty="0" smtClean="0"/>
              <a:t>length is 7 mm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Enlarge beam spot at main target a little</a:t>
            </a:r>
          </a:p>
          <a:p>
            <a:pPr algn="l">
              <a:lnSpc>
                <a:spcPct val="150000"/>
              </a:lnSpc>
            </a:pPr>
            <a:r>
              <a:rPr lang="en-US" altLang="zh-CN" dirty="0" smtClean="0"/>
              <a:t>      </a:t>
            </a:r>
            <a:r>
              <a:rPr lang="el-GR" altLang="zh-CN" dirty="0" smtClean="0"/>
              <a:t>σ</a:t>
            </a:r>
            <a:r>
              <a:rPr lang="en-US" altLang="zh-CN" dirty="0" smtClean="0"/>
              <a:t>x: 5.0 mm -&gt; 6.2 mm</a:t>
            </a:r>
            <a:r>
              <a:rPr lang="zh-CN" altLang="en-US" dirty="0" smtClean="0"/>
              <a:t>，</a:t>
            </a:r>
            <a:r>
              <a:rPr lang="el-GR" altLang="zh-CN" dirty="0" smtClean="0"/>
              <a:t> σ</a:t>
            </a:r>
            <a:r>
              <a:rPr lang="en-US" altLang="zh-CN" dirty="0" smtClean="0"/>
              <a:t>y: 5.0 mm -&gt; 5.9 mm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About 0.5% particles (25 W) can’t hit the main target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051250" y="1295443"/>
            <a:ext cx="2983691" cy="2442982"/>
            <a:chOff x="7371343" y="617512"/>
            <a:chExt cx="4088092" cy="3521186"/>
          </a:xfrm>
        </p:grpSpPr>
        <p:grpSp>
          <p:nvGrpSpPr>
            <p:cNvPr id="14" name="组合 13"/>
            <p:cNvGrpSpPr/>
            <p:nvPr/>
          </p:nvGrpSpPr>
          <p:grpSpPr>
            <a:xfrm>
              <a:off x="7371343" y="714304"/>
              <a:ext cx="4088092" cy="3424394"/>
              <a:chOff x="1114483" y="465419"/>
              <a:chExt cx="8836381" cy="714434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114483" y="1047042"/>
                <a:ext cx="8486775" cy="6562725"/>
                <a:chOff x="3273789" y="1513727"/>
                <a:chExt cx="8486775" cy="6562725"/>
              </a:xfrm>
            </p:grpSpPr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73789" y="1513727"/>
                  <a:ext cx="8486775" cy="6562725"/>
                </a:xfrm>
                <a:prstGeom prst="rect">
                  <a:avLst/>
                </a:prstGeom>
              </p:spPr>
            </p:pic>
            <p:sp>
              <p:nvSpPr>
                <p:cNvPr id="19" name="椭圆 18"/>
                <p:cNvSpPr/>
                <p:nvPr/>
              </p:nvSpPr>
              <p:spPr>
                <a:xfrm>
                  <a:off x="4438503" y="4271888"/>
                  <a:ext cx="583895" cy="583896"/>
                </a:xfrm>
                <a:prstGeom prst="ellipse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7029945" y="465419"/>
                <a:ext cx="2920919" cy="740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Protons/mm</a:t>
                </a:r>
                <a:r>
                  <a:rPr lang="en-US" altLang="zh-CN" sz="1000" baseline="30000" dirty="0" smtClean="0"/>
                  <a:t>2</a:t>
                </a:r>
                <a:endParaRPr lang="zh-CN" altLang="en-US" sz="1000" baseline="30000" dirty="0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910190" y="617512"/>
              <a:ext cx="12859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Extraction hole</a:t>
              </a:r>
              <a:endParaRPr lang="zh-CN" altLang="en-US" sz="1400" dirty="0"/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8045257" y="993085"/>
              <a:ext cx="0" cy="1289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5829576" y="3703952"/>
            <a:ext cx="3293447" cy="27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Protons distribution at the exit of solenoid</a:t>
            </a:r>
            <a:endParaRPr lang="zh-CN" altLang="en-US" sz="1200" dirty="0"/>
          </a:p>
        </p:txBody>
      </p:sp>
      <p:sp>
        <p:nvSpPr>
          <p:cNvPr id="30" name="文本框 29"/>
          <p:cNvSpPr txBox="1"/>
          <p:nvPr/>
        </p:nvSpPr>
        <p:spPr>
          <a:xfrm>
            <a:off x="4804387" y="4018014"/>
            <a:ext cx="4318925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l">
              <a:spcBef>
                <a:spcPts val="800"/>
              </a:spcBef>
            </a:pPr>
            <a:r>
              <a:rPr lang="en-US" altLang="zh-CN" dirty="0" smtClean="0"/>
              <a:t>Influence of main target:</a:t>
            </a:r>
          </a:p>
          <a:p>
            <a:pPr marL="285750" indent="-2857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Efficiency length is 300 mm</a:t>
            </a:r>
          </a:p>
          <a:p>
            <a:pPr marL="285750" indent="-2857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Proton will be scattered by the main target obviously</a:t>
            </a:r>
          </a:p>
          <a:p>
            <a:pPr marL="285750" indent="-2857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About half of the beam power is deposited in the target station</a:t>
            </a:r>
          </a:p>
          <a:p>
            <a:pPr marL="285750" indent="-2857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About 300 W beam power need to be collimated at the exit of solenoid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45410" y="6292354"/>
            <a:ext cx="3775329" cy="30777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Relevant collimators design </a:t>
            </a:r>
            <a:r>
              <a:rPr lang="en-US" altLang="zh-CN" dirty="0"/>
              <a:t>see</a:t>
            </a:r>
            <a:r>
              <a:rPr lang="en-US" altLang="zh-CN" dirty="0" smtClean="0"/>
              <a:t> </a:t>
            </a:r>
            <a:r>
              <a:rPr lang="en-US" altLang="zh-CN" dirty="0" smtClean="0"/>
              <a:t>Mu </a:t>
            </a:r>
            <a:r>
              <a:rPr lang="en-US" altLang="zh-CN" dirty="0" err="1" smtClean="0"/>
              <a:t>Qili’s</a:t>
            </a:r>
            <a:r>
              <a:rPr lang="en-US" altLang="zh-CN" dirty="0" smtClean="0"/>
              <a:t> talk</a:t>
            </a:r>
            <a:endParaRPr lang="zh-CN" altLang="en-US" dirty="0"/>
          </a:p>
        </p:txBody>
      </p:sp>
      <p:sp>
        <p:nvSpPr>
          <p:cNvPr id="34" name="TextBox 3"/>
          <p:cNvSpPr txBox="1"/>
          <p:nvPr/>
        </p:nvSpPr>
        <p:spPr>
          <a:xfrm>
            <a:off x="368807" y="824807"/>
            <a:ext cx="6545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latin typeface="+mn-lt"/>
                <a:ea typeface="华文新魏" pitchFamily="2" charset="-122"/>
              </a:rPr>
              <a:t>Spent protons collimation </a:t>
            </a:r>
            <a:r>
              <a:rPr lang="en-US" altLang="zh-CN" sz="2000" b="1" dirty="0" smtClean="0">
                <a:latin typeface="+mn-lt"/>
                <a:ea typeface="华文新魏" pitchFamily="2" charset="-122"/>
              </a:rPr>
              <a:t>consideration</a:t>
            </a:r>
            <a:endParaRPr lang="en-US" altLang="zh-CN" sz="2000" b="1" dirty="0">
              <a:latin typeface="+mn-lt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5237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3" name="TextBox 3"/>
          <p:cNvSpPr txBox="1"/>
          <p:nvPr/>
        </p:nvSpPr>
        <p:spPr>
          <a:xfrm>
            <a:off x="734213" y="980728"/>
            <a:ext cx="6545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FF0000"/>
                </a:solidFill>
                <a:latin typeface="+mn-lt"/>
                <a:ea typeface="华文新魏" pitchFamily="2" charset="-122"/>
              </a:rPr>
              <a:t>6. Summary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华文新魏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0384" y="1340768"/>
            <a:ext cx="747402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Magnets parameters have been available according to lattice </a:t>
            </a:r>
            <a:r>
              <a:rPr lang="en-US" altLang="zh-CN" sz="1800" dirty="0" smtClean="0"/>
              <a:t>design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Kickers and </a:t>
            </a:r>
            <a:r>
              <a:rPr lang="en-US" altLang="zh-CN" sz="1800" dirty="0" err="1" smtClean="0"/>
              <a:t>Lambertson</a:t>
            </a:r>
            <a:r>
              <a:rPr lang="en-US" altLang="zh-CN" sz="1800" dirty="0" smtClean="0"/>
              <a:t> magnets will be used to extract proton beam from RTBT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Use two collimators to scrape the </a:t>
            </a:r>
            <a:r>
              <a:rPr lang="en-US" altLang="zh-CN" sz="1800" dirty="0"/>
              <a:t>b</a:t>
            </a:r>
            <a:r>
              <a:rPr lang="en-US" altLang="zh-CN" sz="1800" dirty="0" smtClean="0"/>
              <a:t>eam halo to reduce the aperture of magnets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Correction scheme of adding two dipoles before the main solenoid has been presented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Two dump holes and </a:t>
            </a:r>
            <a:r>
              <a:rPr lang="en-US" altLang="zh-CN" sz="1800" dirty="0"/>
              <a:t>t</a:t>
            </a:r>
            <a:r>
              <a:rPr lang="en-US" altLang="zh-CN" sz="1800" dirty="0" smtClean="0"/>
              <a:t>wo extraction </a:t>
            </a:r>
            <a:r>
              <a:rPr lang="en-US" altLang="zh-CN" sz="1800" dirty="0"/>
              <a:t>holes scheme </a:t>
            </a:r>
            <a:r>
              <a:rPr lang="en-US" altLang="zh-CN" sz="1800" dirty="0" smtClean="0"/>
              <a:t>is needed to deal with different modes of the target station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16222" y="5589240"/>
            <a:ext cx="542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Thank you for your attention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！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84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F352-FD94-4807-AE9E-611DE2884463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5" name="TextBox 3"/>
          <p:cNvSpPr txBox="1"/>
          <p:nvPr/>
        </p:nvSpPr>
        <p:spPr>
          <a:xfrm>
            <a:off x="323528" y="2780928"/>
            <a:ext cx="863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华文新魏" pitchFamily="2" charset="-122"/>
              </a:rPr>
              <a:t>1. Background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华文新魏" pitchFamily="2" charset="-122"/>
              </a:rPr>
              <a:t>and general layout of HEPEA</a:t>
            </a:r>
          </a:p>
        </p:txBody>
      </p:sp>
    </p:spTree>
    <p:extLst>
      <p:ext uri="{BB962C8B-B14F-4D97-AF65-F5344CB8AC3E}">
        <p14:creationId xmlns:p14="http://schemas.microsoft.com/office/powerpoint/2010/main" val="36338064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13389"/>
              </p:ext>
            </p:extLst>
          </p:nvPr>
        </p:nvGraphicFramePr>
        <p:xfrm>
          <a:off x="383606" y="4227642"/>
          <a:ext cx="4699005" cy="2166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59"/>
                <a:gridCol w="1031220"/>
                <a:gridCol w="957563"/>
                <a:gridCol w="957563"/>
              </a:tblGrid>
              <a:tr h="2372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Parameters </a:t>
                      </a:r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</a:rPr>
                        <a:t>CSNS-I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</a:rPr>
                        <a:t>CSNS-II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err="1" smtClean="0">
                          <a:solidFill>
                            <a:schemeClr val="tx1"/>
                          </a:solidFill>
                        </a:rPr>
                        <a:t>EMuS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04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Linac</a:t>
                      </a:r>
                      <a:r>
                        <a:rPr lang="en-US" altLang="zh-CN" sz="1200" dirty="0" smtClean="0"/>
                        <a:t> Energy (MeV)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/>
                        <a:t>80</a:t>
                      </a:r>
                      <a:endParaRPr lang="zh-CN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250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80</a:t>
                      </a:r>
                      <a:endParaRPr lang="zh-CN" altLang="en-US" sz="1200" dirty="0"/>
                    </a:p>
                  </a:txBody>
                  <a:tcPr/>
                </a:tc>
              </a:tr>
              <a:tr h="1842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RCS Energy (</a:t>
                      </a:r>
                      <a:r>
                        <a:rPr lang="en-US" altLang="zh-CN" sz="1200" dirty="0" err="1" smtClean="0"/>
                        <a:t>GeV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/>
                        <a:t>1.6</a:t>
                      </a:r>
                      <a:endParaRPr lang="zh-CN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1.6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1.6</a:t>
                      </a:r>
                      <a:endParaRPr lang="zh-CN" altLang="en-US" sz="1200" dirty="0"/>
                    </a:p>
                  </a:txBody>
                  <a:tcPr/>
                </a:tc>
              </a:tr>
              <a:tr h="1374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Power (kW)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/>
                        <a:t>100</a:t>
                      </a:r>
                      <a:endParaRPr lang="zh-CN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</a:t>
                      </a:r>
                      <a:endParaRPr lang="zh-CN" altLang="en-US" sz="1200" dirty="0"/>
                    </a:p>
                  </a:txBody>
                  <a:tcPr/>
                </a:tc>
              </a:tr>
              <a:tr h="2104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 current (</a:t>
                      </a:r>
                      <a:r>
                        <a:rPr lang="en-US" altLang="zh-CN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μA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62.5</a:t>
                      </a:r>
                      <a:endParaRPr lang="zh-CN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312.5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3.125</a:t>
                      </a:r>
                      <a:endParaRPr lang="zh-CN" altLang="en-US" sz="1200" dirty="0"/>
                    </a:p>
                  </a:txBody>
                  <a:tcPr/>
                </a:tc>
              </a:tr>
              <a:tr h="2104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Protons per second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/>
                        <a:t>3.91×10</a:t>
                      </a:r>
                      <a:r>
                        <a:rPr lang="en-US" altLang="zh-CN" sz="1200" b="0" baseline="30000" dirty="0" smtClean="0"/>
                        <a:t>14</a:t>
                      </a:r>
                      <a:endParaRPr lang="zh-CN" altLang="en-US" sz="1200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/>
                        <a:t>1.95×10</a:t>
                      </a:r>
                      <a:r>
                        <a:rPr lang="en-US" altLang="zh-CN" sz="1200" b="0" baseline="30000" dirty="0" smtClean="0"/>
                        <a:t>15</a:t>
                      </a:r>
                      <a:endParaRPr lang="zh-CN" altLang="en-US" sz="1200" b="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/>
                        <a:t>1.95×10</a:t>
                      </a:r>
                      <a:r>
                        <a:rPr lang="en-US" altLang="zh-CN" sz="1200" b="0" baseline="30000" dirty="0" smtClean="0"/>
                        <a:t>13</a:t>
                      </a:r>
                      <a:endParaRPr lang="zh-CN" altLang="en-US" sz="1200" b="0" baseline="30000" dirty="0" smtClean="0"/>
                    </a:p>
                  </a:txBody>
                  <a:tcPr/>
                </a:tc>
              </a:tr>
              <a:tr h="212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Length of one bunch 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(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ns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)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0170" marR="90170" marT="46990" marB="469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70</a:t>
                      </a:r>
                    </a:p>
                  </a:txBody>
                  <a:tcPr marL="90170" marR="90170" marT="46990" marB="469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70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0170" marR="90170" marT="46990" marB="469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70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0170" marR="90170" marT="46990" marB="46990" anchor="ctr" horzOverflow="overflow"/>
                </a:tc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1048711" y="3846134"/>
            <a:ext cx="360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dirty="0" smtClean="0">
                <a:latin typeface="+mn-lt"/>
                <a:ea typeface="+mn-ea"/>
              </a:rPr>
              <a:t>Main parameters of proton beam</a:t>
            </a:r>
          </a:p>
        </p:txBody>
      </p:sp>
      <p:sp>
        <p:nvSpPr>
          <p:cNvPr id="3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229600" y="6524625"/>
            <a:ext cx="303213" cy="180975"/>
          </a:xfrm>
        </p:spPr>
        <p:txBody>
          <a:bodyPr/>
          <a:lstStyle/>
          <a:p>
            <a:pPr>
              <a:defRPr/>
            </a:pPr>
            <a:fld id="{50D9F352-FD94-4807-AE9E-611DE2884463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29" name="文本框 11"/>
          <p:cNvSpPr txBox="1"/>
          <p:nvPr/>
        </p:nvSpPr>
        <p:spPr>
          <a:xfrm>
            <a:off x="5292080" y="4172839"/>
            <a:ext cx="381642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altLang="zh-CN" sz="1600" smtClean="0"/>
              <a:t>Keypoints </a:t>
            </a:r>
            <a:r>
              <a:rPr lang="en-US" altLang="zh-CN" sz="1600" dirty="0" smtClean="0"/>
              <a:t>of proton beamline design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Transport line Lattice design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Protons extraction from RTBT</a:t>
            </a:r>
            <a:endParaRPr lang="en-US" altLang="zh-CN" sz="1600" b="1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Beam halo collimation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Make proton beam through solenoid correctly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Spent protons collimation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921" y="980728"/>
            <a:ext cx="5722207" cy="2520278"/>
            <a:chOff x="-123331" y="980728"/>
            <a:chExt cx="5722207" cy="2520278"/>
          </a:xfrm>
        </p:grpSpPr>
        <p:grpSp>
          <p:nvGrpSpPr>
            <p:cNvPr id="17" name="组合 16"/>
            <p:cNvGrpSpPr/>
            <p:nvPr/>
          </p:nvGrpSpPr>
          <p:grpSpPr>
            <a:xfrm>
              <a:off x="126267" y="980728"/>
              <a:ext cx="5472609" cy="2520278"/>
              <a:chOff x="723937" y="1177562"/>
              <a:chExt cx="7899545" cy="3161237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23937" y="1177562"/>
                <a:ext cx="7899545" cy="3161237"/>
                <a:chOff x="2927" y="2908215"/>
                <a:chExt cx="8998261" cy="3449743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2844" y="3302599"/>
                  <a:ext cx="8858344" cy="305535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24" name="直接箭头连接符 23"/>
                <p:cNvCxnSpPr/>
                <p:nvPr/>
              </p:nvCxnSpPr>
              <p:spPr bwMode="auto">
                <a:xfrm>
                  <a:off x="1713660" y="3661903"/>
                  <a:ext cx="572324" cy="624352"/>
                </a:xfrm>
                <a:prstGeom prst="straightConnector1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5" name="直接箭头连接符 24"/>
                <p:cNvCxnSpPr/>
                <p:nvPr/>
              </p:nvCxnSpPr>
              <p:spPr bwMode="auto">
                <a:xfrm rot="10800000" flipV="1">
                  <a:off x="2786050" y="3429000"/>
                  <a:ext cx="1571636" cy="714380"/>
                </a:xfrm>
                <a:prstGeom prst="straightConnector1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6" name="TextBox 11"/>
                <p:cNvSpPr txBox="1"/>
                <p:nvPr/>
              </p:nvSpPr>
              <p:spPr>
                <a:xfrm>
                  <a:off x="2927" y="2908215"/>
                  <a:ext cx="3535862" cy="631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9pPr>
                </a:lstStyle>
                <a:p>
                  <a:r>
                    <a:rPr lang="en-US" altLang="zh-CN" sz="1200" b="0" dirty="0" smtClean="0"/>
                    <a:t>Transport beam line to proton beam application area</a:t>
                  </a:r>
                  <a:endParaRPr lang="zh-CN" altLang="en-US" sz="1200" b="0" dirty="0"/>
                </a:p>
              </p:txBody>
            </p:sp>
            <p:sp>
              <p:nvSpPr>
                <p:cNvPr id="27" name="TextBox 12"/>
                <p:cNvSpPr txBox="1"/>
                <p:nvPr/>
              </p:nvSpPr>
              <p:spPr>
                <a:xfrm>
                  <a:off x="3500429" y="2908215"/>
                  <a:ext cx="2820138" cy="631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宋体" charset="-122"/>
                      <a:cs typeface="+mn-cs"/>
                    </a:defRPr>
                  </a:lvl9pPr>
                </a:lstStyle>
                <a:p>
                  <a:r>
                    <a:rPr lang="en-US" altLang="zh-CN" sz="1200" b="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Transport beam line to Target Station 2</a:t>
                  </a:r>
                  <a:endParaRPr lang="zh-CN" altLang="en-US" sz="1200" b="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21" name="TextBox 12"/>
              <p:cNvSpPr txBox="1"/>
              <p:nvPr/>
            </p:nvSpPr>
            <p:spPr>
              <a:xfrm>
                <a:off x="5594332" y="2014030"/>
                <a:ext cx="2475788" cy="579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r>
                  <a:rPr lang="en-US" altLang="zh-CN" sz="1200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Transport beam line to Target Station 1</a:t>
                </a:r>
                <a:endParaRPr lang="zh-CN" altLang="en-US" sz="12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2" name="直接箭头连接符 21"/>
              <p:cNvCxnSpPr/>
              <p:nvPr/>
            </p:nvCxnSpPr>
            <p:spPr bwMode="auto">
              <a:xfrm flipV="1">
                <a:off x="5032278" y="2526135"/>
                <a:ext cx="1422951" cy="742500"/>
              </a:xfrm>
              <a:prstGeom prst="straightConnector1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" name="文本框 1"/>
            <p:cNvSpPr txBox="1"/>
            <p:nvPr/>
          </p:nvSpPr>
          <p:spPr>
            <a:xfrm>
              <a:off x="2276727" y="2692406"/>
              <a:ext cx="19740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1">
                      <a:lumMod val="75000"/>
                    </a:schemeClr>
                  </a:solidFill>
                </a:rPr>
                <a:t>RTBT</a:t>
              </a:r>
              <a:r>
                <a:rPr lang="zh-CN" alt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：</a:t>
              </a:r>
              <a:r>
                <a:rPr lang="en-US" altLang="zh-CN" sz="1200" dirty="0" smtClean="0">
                  <a:solidFill>
                    <a:schemeClr val="accent1">
                      <a:lumMod val="75000"/>
                    </a:schemeClr>
                  </a:solidFill>
                </a:rPr>
                <a:t>running at present</a:t>
              </a:r>
              <a:endParaRPr lang="zh-CN" alt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-123331" y="1772816"/>
              <a:ext cx="16177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HEPEA: plan to build</a:t>
              </a:r>
              <a:endParaRPr lang="zh-CN" altLang="en-US" sz="1200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-39932" y="2330305"/>
              <a:ext cx="13452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Proton extraction</a:t>
              </a:r>
              <a:endParaRPr lang="zh-CN" altLang="en-US" sz="1200" dirty="0"/>
            </a:p>
          </p:txBody>
        </p:sp>
        <p:cxnSp>
          <p:nvCxnSpPr>
            <p:cNvPr id="4" name="直接箭头连接符 3"/>
            <p:cNvCxnSpPr/>
            <p:nvPr/>
          </p:nvCxnSpPr>
          <p:spPr bwMode="auto">
            <a:xfrm>
              <a:off x="755576" y="2528696"/>
              <a:ext cx="144016" cy="276999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3" name="组合 32"/>
          <p:cNvGrpSpPr/>
          <p:nvPr/>
        </p:nvGrpSpPr>
        <p:grpSpPr>
          <a:xfrm>
            <a:off x="5826595" y="934531"/>
            <a:ext cx="3109280" cy="3188329"/>
            <a:chOff x="1692163" y="1220262"/>
            <a:chExt cx="2444019" cy="250615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163" y="1220262"/>
              <a:ext cx="2444019" cy="2506155"/>
            </a:xfrm>
            <a:prstGeom prst="rect">
              <a:avLst/>
            </a:prstGeom>
          </p:spPr>
        </p:pic>
        <p:sp>
          <p:nvSpPr>
            <p:cNvPr id="35" name="矩形 34"/>
            <p:cNvSpPr/>
            <p:nvPr/>
          </p:nvSpPr>
          <p:spPr bwMode="auto">
            <a:xfrm rot="438524">
              <a:off x="2291430" y="2187515"/>
              <a:ext cx="225639" cy="509121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648914" y="3331506"/>
            <a:ext cx="4403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dirty="0" smtClean="0"/>
              <a:t>General layout of transport beam line in CSNS</a:t>
            </a:r>
            <a:endParaRPr lang="zh-CN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170519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F352-FD94-4807-AE9E-611DE2884463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614018" y="2924944"/>
            <a:ext cx="790607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华文新魏" pitchFamily="2" charset="-122"/>
              </a:rPr>
              <a:t>2. Proton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华文新魏" pitchFamily="2" charset="-122"/>
              </a:rPr>
              <a:t>transport line and beam optics</a:t>
            </a:r>
          </a:p>
        </p:txBody>
      </p:sp>
    </p:spTree>
    <p:extLst>
      <p:ext uri="{BB962C8B-B14F-4D97-AF65-F5344CB8AC3E}">
        <p14:creationId xmlns:p14="http://schemas.microsoft.com/office/powerpoint/2010/main" val="2331984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F352-FD94-4807-AE9E-611DE2884463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1377284" y="775821"/>
            <a:ext cx="573888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lang="en-US" altLang="zh-CN" sz="2400" dirty="0" smtClean="0">
                <a:latin typeface="+mn-lt"/>
                <a:ea typeface="华文新魏" pitchFamily="2" charset="-122"/>
              </a:rPr>
              <a:t>Transport line lattice and beam envelope</a:t>
            </a:r>
            <a:endParaRPr lang="zh-CN" altLang="en-US" sz="2400" dirty="0">
              <a:latin typeface="+mn-lt"/>
              <a:ea typeface="华文新魏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267" y="5751901"/>
            <a:ext cx="3692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Transport line lattice </a:t>
            </a:r>
            <a:r>
              <a:rPr lang="en-US" altLang="zh-CN" dirty="0" smtClean="0"/>
              <a:t>of HEPEA</a:t>
            </a:r>
            <a:endParaRPr lang="en-US" altLang="zh-CN" sz="1400" b="0" dirty="0"/>
          </a:p>
        </p:txBody>
      </p:sp>
      <p:sp>
        <p:nvSpPr>
          <p:cNvPr id="8" name="文本框 32"/>
          <p:cNvSpPr txBox="1"/>
          <p:nvPr/>
        </p:nvSpPr>
        <p:spPr>
          <a:xfrm>
            <a:off x="4876472" y="6010337"/>
            <a:ext cx="297203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9pPr>
          </a:lstStyle>
          <a:p>
            <a:r>
              <a:rPr lang="en-US" altLang="zh-CN" sz="1400" b="0" dirty="0" smtClean="0">
                <a:latin typeface="+mn-lt"/>
              </a:rPr>
              <a:t>Beam optics </a:t>
            </a:r>
            <a:r>
              <a:rPr lang="en-US" altLang="zh-CN" sz="1400" b="0" dirty="0">
                <a:latin typeface="+mn-lt"/>
              </a:rPr>
              <a:t>of</a:t>
            </a:r>
            <a:r>
              <a:rPr lang="en-US" altLang="zh-CN" sz="1400" b="0" dirty="0" smtClean="0">
                <a:latin typeface="+mn-lt"/>
              </a:rPr>
              <a:t> different transport line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308" y="1340768"/>
            <a:ext cx="2520000" cy="19781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504" y="1368980"/>
            <a:ext cx="2520000" cy="19499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308" y="3675444"/>
            <a:ext cx="2520000" cy="21121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504" y="3675444"/>
            <a:ext cx="2520000" cy="209025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326055" y="3268947"/>
            <a:ext cx="175740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0" dirty="0">
                <a:latin typeface="+mn-lt"/>
              </a:rPr>
              <a:t>To </a:t>
            </a:r>
            <a:r>
              <a:rPr lang="en-US" altLang="zh-CN" sz="1200" b="0" dirty="0" smtClean="0">
                <a:latin typeface="+mn-lt"/>
              </a:rPr>
              <a:t>experiment </a:t>
            </a:r>
            <a:r>
              <a:rPr lang="en-US" altLang="zh-CN" sz="1200" b="0" dirty="0">
                <a:latin typeface="+mn-lt"/>
              </a:rPr>
              <a:t>terminal 1</a:t>
            </a:r>
            <a:endParaRPr lang="zh-CN" altLang="en-US" sz="1200" b="0" dirty="0">
              <a:latin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36721" y="3281209"/>
            <a:ext cx="175740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0" dirty="0">
                <a:latin typeface="+mn-lt"/>
              </a:rPr>
              <a:t>To </a:t>
            </a:r>
            <a:r>
              <a:rPr lang="en-US" altLang="zh-CN" sz="1200" b="0" dirty="0" smtClean="0">
                <a:latin typeface="+mn-lt"/>
              </a:rPr>
              <a:t>experiment </a:t>
            </a:r>
            <a:r>
              <a:rPr lang="en-US" altLang="zh-CN" sz="1200" b="0" dirty="0">
                <a:latin typeface="+mn-lt"/>
              </a:rPr>
              <a:t>terminal </a:t>
            </a:r>
            <a:r>
              <a:rPr lang="en-US" altLang="zh-CN" sz="1200" b="0" dirty="0" smtClean="0">
                <a:latin typeface="+mn-lt"/>
              </a:rPr>
              <a:t>2</a:t>
            </a:r>
            <a:endParaRPr lang="zh-CN" altLang="en-US" sz="1200" b="0" dirty="0">
              <a:latin typeface="+mn-lt"/>
            </a:endParaRPr>
          </a:p>
        </p:txBody>
      </p:sp>
      <p:sp>
        <p:nvSpPr>
          <p:cNvPr id="16" name="文本框 21"/>
          <p:cNvSpPr txBox="1"/>
          <p:nvPr/>
        </p:nvSpPr>
        <p:spPr>
          <a:xfrm>
            <a:off x="4312513" y="5751805"/>
            <a:ext cx="175740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9pPr>
          </a:lstStyle>
          <a:p>
            <a:r>
              <a:rPr lang="en-US" altLang="zh-CN" sz="1200" b="0" dirty="0">
                <a:latin typeface="+mn-lt"/>
              </a:rPr>
              <a:t>To </a:t>
            </a:r>
            <a:r>
              <a:rPr lang="en-US" altLang="zh-CN" sz="1200" b="0" dirty="0" smtClean="0">
                <a:latin typeface="+mn-lt"/>
              </a:rPr>
              <a:t>experiment </a:t>
            </a:r>
            <a:r>
              <a:rPr lang="en-US" altLang="zh-CN" sz="1200" b="0" dirty="0">
                <a:latin typeface="+mn-lt"/>
              </a:rPr>
              <a:t>terminal </a:t>
            </a:r>
            <a:r>
              <a:rPr lang="en-US" altLang="zh-CN" sz="1200" b="0" dirty="0" smtClean="0">
                <a:latin typeface="+mn-lt"/>
              </a:rPr>
              <a:t>3</a:t>
            </a:r>
            <a:endParaRPr lang="zh-CN" altLang="en-US" sz="1200" b="0" dirty="0">
              <a:latin typeface="+mn-lt"/>
            </a:endParaRPr>
          </a:p>
        </p:txBody>
      </p:sp>
      <p:sp>
        <p:nvSpPr>
          <p:cNvPr id="17" name="文本框 21"/>
          <p:cNvSpPr txBox="1"/>
          <p:nvPr/>
        </p:nvSpPr>
        <p:spPr>
          <a:xfrm>
            <a:off x="7488085" y="5757669"/>
            <a:ext cx="83369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9pPr>
          </a:lstStyle>
          <a:p>
            <a:r>
              <a:rPr lang="en-US" altLang="zh-CN" sz="1200" dirty="0">
                <a:latin typeface="+mn-lt"/>
              </a:rPr>
              <a:t>To </a:t>
            </a:r>
            <a:r>
              <a:rPr lang="en-US" altLang="zh-CN" sz="1200" dirty="0" err="1" smtClean="0">
                <a:latin typeface="+mn-lt"/>
              </a:rPr>
              <a:t>EMuS</a:t>
            </a:r>
            <a:endParaRPr lang="zh-CN" altLang="en-US" sz="1200" dirty="0">
              <a:latin typeface="+mn-lt"/>
            </a:endParaRPr>
          </a:p>
        </p:txBody>
      </p:sp>
      <p:pic>
        <p:nvPicPr>
          <p:cNvPr id="18" name="图片 17"/>
          <p:cNvPicPr/>
          <p:nvPr/>
        </p:nvPicPr>
        <p:blipFill>
          <a:blip r:embed="rId6"/>
          <a:stretch>
            <a:fillRect/>
          </a:stretch>
        </p:blipFill>
        <p:spPr>
          <a:xfrm>
            <a:off x="644667" y="1548886"/>
            <a:ext cx="2699989" cy="41131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2433" y="6085702"/>
            <a:ext cx="4210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Total 16 bending magnets, 20 </a:t>
            </a:r>
            <a:r>
              <a:rPr lang="en-US" altLang="zh-CN" dirty="0" err="1"/>
              <a:t>quadrupole</a:t>
            </a:r>
            <a:r>
              <a:rPr lang="en-US" altLang="zh-CN" dirty="0"/>
              <a:t> </a:t>
            </a:r>
            <a:r>
              <a:rPr lang="en-US" altLang="zh-CN" dirty="0" smtClean="0"/>
              <a:t>magnets</a:t>
            </a:r>
          </a:p>
        </p:txBody>
      </p:sp>
    </p:spTree>
    <p:extLst>
      <p:ext uri="{BB962C8B-B14F-4D97-AF65-F5344CB8AC3E}">
        <p14:creationId xmlns:p14="http://schemas.microsoft.com/office/powerpoint/2010/main" val="3704862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5496" y="836712"/>
            <a:ext cx="6572259" cy="4000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000" b="0" kern="0" dirty="0" smtClean="0">
                <a:solidFill>
                  <a:schemeClr val="tx1"/>
                </a:solidFill>
              </a:rPr>
              <a:t>Preliminary </a:t>
            </a:r>
            <a:r>
              <a:rPr lang="en-US" altLang="zh-CN" sz="2000" b="0" kern="0" dirty="0">
                <a:solidFill>
                  <a:schemeClr val="tx1"/>
                </a:solidFill>
              </a:rPr>
              <a:t>magnets parameters of </a:t>
            </a:r>
            <a:r>
              <a:rPr lang="en-US" altLang="zh-CN" sz="2000" b="0" kern="0" dirty="0" smtClean="0">
                <a:solidFill>
                  <a:schemeClr val="tx1"/>
                </a:solidFill>
              </a:rPr>
              <a:t>HEPEA</a:t>
            </a:r>
            <a:endParaRPr lang="zh-CN" altLang="en-US" sz="2000" b="0" kern="0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794054"/>
            <a:ext cx="5838468" cy="19884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861767"/>
            <a:ext cx="5883352" cy="2159521"/>
          </a:xfrm>
          <a:prstGeom prst="rect">
            <a:avLst/>
          </a:prstGeom>
        </p:spPr>
      </p:pic>
      <p:sp>
        <p:nvSpPr>
          <p:cNvPr id="15" name="文本框 16"/>
          <p:cNvSpPr txBox="1"/>
          <p:nvPr/>
        </p:nvSpPr>
        <p:spPr>
          <a:xfrm>
            <a:off x="6300192" y="588085"/>
            <a:ext cx="225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200" kern="0" dirty="0"/>
              <a:t>Table </a:t>
            </a:r>
            <a:r>
              <a:rPr lang="en-US" altLang="zh-CN" sz="1200" kern="0" dirty="0" smtClean="0"/>
              <a:t>2. parameters </a:t>
            </a:r>
            <a:r>
              <a:rPr lang="en-US" altLang="zh-CN" sz="1200" kern="0" dirty="0"/>
              <a:t>of </a:t>
            </a:r>
            <a:r>
              <a:rPr lang="en-US" altLang="zh-CN" sz="1200" kern="0" dirty="0" smtClean="0"/>
              <a:t>dipoles</a:t>
            </a:r>
            <a:endParaRPr lang="zh-CN" altLang="en-US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331346" y="5667314"/>
            <a:ext cx="2631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Transport line lattice </a:t>
            </a:r>
            <a:r>
              <a:rPr lang="en-US" altLang="zh-CN" dirty="0" smtClean="0"/>
              <a:t>of HEPEA</a:t>
            </a:r>
            <a:endParaRPr lang="en-US" altLang="zh-CN" sz="1400" b="0" dirty="0"/>
          </a:p>
        </p:txBody>
      </p:sp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1588438"/>
            <a:ext cx="2699989" cy="4113117"/>
          </a:xfrm>
          <a:prstGeom prst="rect">
            <a:avLst/>
          </a:prstGeom>
        </p:spPr>
      </p:pic>
      <p:sp>
        <p:nvSpPr>
          <p:cNvPr id="16" name="文本框 16"/>
          <p:cNvSpPr txBox="1"/>
          <p:nvPr/>
        </p:nvSpPr>
        <p:spPr>
          <a:xfrm>
            <a:off x="4644008" y="1412776"/>
            <a:ext cx="260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kern="0" dirty="0"/>
              <a:t>Table </a:t>
            </a:r>
            <a:r>
              <a:rPr lang="en-US" altLang="zh-CN" kern="0" dirty="0" smtClean="0"/>
              <a:t>1. parameters </a:t>
            </a:r>
            <a:r>
              <a:rPr lang="en-US" altLang="zh-CN" kern="0" dirty="0"/>
              <a:t>of </a:t>
            </a:r>
            <a:r>
              <a:rPr lang="en-US" altLang="zh-CN" kern="0" dirty="0" smtClean="0"/>
              <a:t>dipoles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0665" y="6058348"/>
            <a:ext cx="475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b="0" dirty="0" smtClean="0">
                <a:latin typeface="+mn-lt"/>
              </a:rPr>
              <a:t>Emittance acceptance(before RT2PSW): </a:t>
            </a:r>
            <a:r>
              <a:rPr lang="en-US" altLang="zh-CN" b="0" dirty="0">
                <a:latin typeface="+mn-lt"/>
              </a:rPr>
              <a:t>3</a:t>
            </a:r>
            <a:r>
              <a:rPr lang="en-US" altLang="zh-CN" b="0" dirty="0" smtClean="0">
                <a:latin typeface="+mn-lt"/>
              </a:rPr>
              <a:t>50 </a:t>
            </a:r>
            <a:r>
              <a:rPr lang="el-GR" altLang="zh-CN" b="0" dirty="0">
                <a:latin typeface="+mn-lt"/>
              </a:rPr>
              <a:t>π</a:t>
            </a:r>
            <a:r>
              <a:rPr lang="en-US" altLang="zh-CN" b="0" dirty="0">
                <a:latin typeface="+mn-lt"/>
              </a:rPr>
              <a:t> </a:t>
            </a:r>
            <a:r>
              <a:rPr lang="en-US" altLang="zh-CN" b="0" dirty="0" err="1" smtClean="0">
                <a:latin typeface="+mn-lt"/>
              </a:rPr>
              <a:t>mm·mrad</a:t>
            </a:r>
            <a:endParaRPr lang="en-US" altLang="zh-CN" b="0" dirty="0" smtClean="0">
              <a:latin typeface="+mn-lt"/>
            </a:endParaRPr>
          </a:p>
          <a:p>
            <a:pPr algn="l"/>
            <a:r>
              <a:rPr lang="en-US" altLang="zh-CN" b="0" dirty="0">
                <a:latin typeface="+mn-lt"/>
              </a:rPr>
              <a:t>Emittance </a:t>
            </a:r>
            <a:r>
              <a:rPr lang="en-US" altLang="zh-CN" b="0" dirty="0" smtClean="0">
                <a:latin typeface="+mn-lt"/>
              </a:rPr>
              <a:t>acceptance(after </a:t>
            </a:r>
            <a:r>
              <a:rPr lang="en-US" altLang="zh-CN" b="0" dirty="0">
                <a:latin typeface="+mn-lt"/>
              </a:rPr>
              <a:t>RT2PSW): </a:t>
            </a:r>
            <a:r>
              <a:rPr lang="en-US" altLang="zh-CN" b="0" dirty="0" smtClean="0">
                <a:latin typeface="+mn-lt"/>
              </a:rPr>
              <a:t>   150 </a:t>
            </a:r>
            <a:r>
              <a:rPr lang="en-US" altLang="zh-CN" b="0" dirty="0">
                <a:latin typeface="+mn-lt"/>
              </a:rPr>
              <a:t>π </a:t>
            </a:r>
            <a:r>
              <a:rPr lang="en-US" altLang="zh-CN" b="0" dirty="0" err="1" smtClean="0">
                <a:latin typeface="+mn-lt"/>
              </a:rPr>
              <a:t>mm·mrad</a:t>
            </a:r>
            <a:endParaRPr lang="en-US" altLang="zh-CN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818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7" name="文本框 16"/>
          <p:cNvSpPr txBox="1"/>
          <p:nvPr/>
        </p:nvSpPr>
        <p:spPr>
          <a:xfrm>
            <a:off x="4427984" y="1556792"/>
            <a:ext cx="3038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kern="0" dirty="0" smtClean="0"/>
              <a:t>Table 2. Parameters </a:t>
            </a:r>
            <a:r>
              <a:rPr lang="en-US" altLang="zh-CN" kern="0" dirty="0"/>
              <a:t>of </a:t>
            </a:r>
            <a:r>
              <a:rPr lang="en-US" altLang="zh-CN" kern="0" dirty="0" smtClean="0"/>
              <a:t>quadrupoles</a:t>
            </a:r>
            <a:endParaRPr lang="zh-CN" altLang="en-US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5496" y="836712"/>
            <a:ext cx="6572259" cy="4000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000" b="0" kern="0" dirty="0" smtClean="0">
                <a:solidFill>
                  <a:schemeClr val="tx1"/>
                </a:solidFill>
              </a:rPr>
              <a:t>Preliminary </a:t>
            </a:r>
            <a:r>
              <a:rPr lang="en-US" altLang="zh-CN" sz="2000" b="0" kern="0" dirty="0">
                <a:solidFill>
                  <a:schemeClr val="tx1"/>
                </a:solidFill>
              </a:rPr>
              <a:t>magnets parameters of </a:t>
            </a:r>
            <a:r>
              <a:rPr lang="en-US" altLang="zh-CN" sz="2000" b="0" kern="0" dirty="0" smtClean="0">
                <a:solidFill>
                  <a:schemeClr val="tx1"/>
                </a:solidFill>
              </a:rPr>
              <a:t>HEPEA</a:t>
            </a:r>
            <a:endParaRPr lang="zh-CN" alt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1346" y="5563660"/>
            <a:ext cx="2631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Transport line lattice </a:t>
            </a:r>
            <a:r>
              <a:rPr lang="en-US" altLang="zh-CN" dirty="0" smtClean="0"/>
              <a:t>of HEPEA</a:t>
            </a:r>
            <a:endParaRPr lang="en-US" altLang="zh-CN" sz="1400" b="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750" y="2132019"/>
            <a:ext cx="5784510" cy="1876337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484784"/>
            <a:ext cx="2699989" cy="41131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43938" y="4172887"/>
            <a:ext cx="5822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RP-220QA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including</a:t>
            </a:r>
            <a:r>
              <a:rPr lang="zh-CN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RT2QD01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RT2QF02;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RP-205QA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including </a:t>
            </a:r>
            <a:r>
              <a:rPr lang="zh-CN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RDQ1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RDQ2;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RP-180QA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including</a:t>
            </a:r>
            <a:r>
              <a:rPr lang="zh-CN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REQ1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REQ3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REQ7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HT1Q2;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RP-140QA  including</a:t>
            </a:r>
            <a:r>
              <a:rPr lang="zh-CN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RT2QD03, RT2PQF01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REQ0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REQ2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REQ4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REQ5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endParaRPr lang="en-US" altLang="zh-CN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REQ6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HT1Q1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HT2Q1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HT2Q2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HT3Q1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HT3Q2.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6507" y="6058348"/>
            <a:ext cx="475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b="0" dirty="0" smtClean="0">
                <a:latin typeface="+mn-lt"/>
              </a:rPr>
              <a:t>Emittance acceptance(before RT2PSW): </a:t>
            </a:r>
            <a:r>
              <a:rPr lang="en-US" altLang="zh-CN" b="0" dirty="0">
                <a:latin typeface="+mn-lt"/>
              </a:rPr>
              <a:t>3</a:t>
            </a:r>
            <a:r>
              <a:rPr lang="en-US" altLang="zh-CN" b="0" dirty="0" smtClean="0">
                <a:latin typeface="+mn-lt"/>
              </a:rPr>
              <a:t>50 </a:t>
            </a:r>
            <a:r>
              <a:rPr lang="el-GR" altLang="zh-CN" b="0" dirty="0">
                <a:latin typeface="+mn-lt"/>
              </a:rPr>
              <a:t>π</a:t>
            </a:r>
            <a:r>
              <a:rPr lang="en-US" altLang="zh-CN" b="0" dirty="0">
                <a:latin typeface="+mn-lt"/>
              </a:rPr>
              <a:t> </a:t>
            </a:r>
            <a:r>
              <a:rPr lang="en-US" altLang="zh-CN" b="0" dirty="0" err="1" smtClean="0">
                <a:latin typeface="+mn-lt"/>
              </a:rPr>
              <a:t>mm·mrad</a:t>
            </a:r>
            <a:endParaRPr lang="en-US" altLang="zh-CN" b="0" dirty="0" smtClean="0">
              <a:latin typeface="+mn-lt"/>
            </a:endParaRPr>
          </a:p>
          <a:p>
            <a:pPr algn="l"/>
            <a:r>
              <a:rPr lang="en-US" altLang="zh-CN" b="0" dirty="0">
                <a:latin typeface="+mn-lt"/>
              </a:rPr>
              <a:t>Emittance </a:t>
            </a:r>
            <a:r>
              <a:rPr lang="en-US" altLang="zh-CN" b="0" dirty="0" smtClean="0">
                <a:latin typeface="+mn-lt"/>
              </a:rPr>
              <a:t>acceptance(after </a:t>
            </a:r>
            <a:r>
              <a:rPr lang="en-US" altLang="zh-CN" b="0" dirty="0">
                <a:latin typeface="+mn-lt"/>
              </a:rPr>
              <a:t>RT2PSW): </a:t>
            </a:r>
            <a:r>
              <a:rPr lang="en-US" altLang="zh-CN" b="0" dirty="0" smtClean="0">
                <a:latin typeface="+mn-lt"/>
              </a:rPr>
              <a:t>   150 </a:t>
            </a:r>
            <a:r>
              <a:rPr lang="en-US" altLang="zh-CN" b="0" dirty="0">
                <a:latin typeface="+mn-lt"/>
              </a:rPr>
              <a:t>π </a:t>
            </a:r>
            <a:r>
              <a:rPr lang="en-US" altLang="zh-CN" b="0" dirty="0" err="1" smtClean="0">
                <a:latin typeface="+mn-lt"/>
              </a:rPr>
              <a:t>mm·mrad</a:t>
            </a:r>
            <a:endParaRPr lang="en-US" altLang="zh-CN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148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F352-FD94-4807-AE9E-611DE2884463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614018" y="2924944"/>
            <a:ext cx="790607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华文新魏" pitchFamily="2" charset="-122"/>
              </a:rPr>
              <a:t>3. Proton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华文新魏" pitchFamily="2" charset="-122"/>
              </a:rPr>
              <a:t>beam extraction from RTBT</a:t>
            </a:r>
          </a:p>
        </p:txBody>
      </p:sp>
    </p:spTree>
    <p:extLst>
      <p:ext uri="{BB962C8B-B14F-4D97-AF65-F5344CB8AC3E}">
        <p14:creationId xmlns:p14="http://schemas.microsoft.com/office/powerpoint/2010/main" val="4124164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CSNS模板</Template>
  <TotalTime>17662</TotalTime>
  <Words>2345</Words>
  <Application>Microsoft Office PowerPoint</Application>
  <PresentationFormat>全屏显示(4:3)</PresentationFormat>
  <Paragraphs>585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黑体</vt:lpstr>
      <vt:lpstr>华文新魏</vt:lpstr>
      <vt:lpstr>宋体</vt:lpstr>
      <vt:lpstr>Arial</vt:lpstr>
      <vt:lpstr>Calibri</vt:lpstr>
      <vt:lpstr>Impact</vt:lpstr>
      <vt:lpstr>Times New Roman</vt:lpstr>
      <vt:lpstr>Wingdings</vt:lpstr>
      <vt:lpstr>1_CSNS讲演稿母板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CSNS Status 中国散裂中子源  Jie WEI  for the CSNS Project Team Institute of High Energy Physics Institute of Physics</dc:title>
  <dc:creator>MC SYSTEM</dc:creator>
  <cp:lastModifiedBy>陈 裕凯</cp:lastModifiedBy>
  <cp:revision>1433</cp:revision>
  <cp:lastPrinted>1601-01-01T00:00:00Z</cp:lastPrinted>
  <dcterms:created xsi:type="dcterms:W3CDTF">2010-01-08T00:24:23Z</dcterms:created>
  <dcterms:modified xsi:type="dcterms:W3CDTF">2018-11-20T02:39:00Z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