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8" r:id="rId3"/>
    <p:sldId id="309" r:id="rId4"/>
    <p:sldId id="279" r:id="rId5"/>
    <p:sldId id="259" r:id="rId6"/>
    <p:sldId id="294" r:id="rId7"/>
    <p:sldId id="257" r:id="rId8"/>
    <p:sldId id="261" r:id="rId9"/>
    <p:sldId id="263" r:id="rId10"/>
    <p:sldId id="284" r:id="rId11"/>
    <p:sldId id="306" r:id="rId12"/>
    <p:sldId id="286" r:id="rId13"/>
    <p:sldId id="266" r:id="rId14"/>
    <p:sldId id="288" r:id="rId15"/>
    <p:sldId id="310" r:id="rId16"/>
    <p:sldId id="311" r:id="rId17"/>
    <p:sldId id="312" r:id="rId18"/>
    <p:sldId id="313" r:id="rId19"/>
    <p:sldId id="314" r:id="rId20"/>
    <p:sldId id="315" r:id="rId21"/>
    <p:sldId id="268" r:id="rId22"/>
    <p:sldId id="281" r:id="rId23"/>
    <p:sldId id="265" r:id="rId24"/>
    <p:sldId id="290" r:id="rId25"/>
    <p:sldId id="269" r:id="rId26"/>
    <p:sldId id="270" r:id="rId27"/>
    <p:sldId id="297" r:id="rId28"/>
    <p:sldId id="300" r:id="rId29"/>
    <p:sldId id="318" r:id="rId30"/>
    <p:sldId id="319" r:id="rId31"/>
    <p:sldId id="320" r:id="rId32"/>
    <p:sldId id="305"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73440" autoAdjust="0"/>
  </p:normalViewPr>
  <p:slideViewPr>
    <p:cSldViewPr snapToGrid="0">
      <p:cViewPr varScale="1">
        <p:scale>
          <a:sx n="51" d="100"/>
          <a:sy n="51" d="100"/>
        </p:scale>
        <p:origin x="-498" y="-84"/>
      </p:cViewPr>
      <p:guideLst>
        <p:guide orient="horz" pos="2160"/>
        <p:guide pos="3840"/>
      </p:guideLst>
    </p:cSldViewPr>
  </p:slideViewPr>
  <p:notesTextViewPr>
    <p:cViewPr>
      <p:scale>
        <a:sx n="1" d="1"/>
        <a:sy n="1" d="1"/>
      </p:scale>
      <p:origin x="0" y="0"/>
    </p:cViewPr>
  </p:notesTextViewPr>
  <p:notesViewPr>
    <p:cSldViewPr snapToGrid="0">
      <p:cViewPr varScale="1">
        <p:scale>
          <a:sx n="69" d="100"/>
          <a:sy n="69" d="100"/>
        </p:scale>
        <p:origin x="-231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E710E0-79AB-408E-A61C-31333264A103}" type="datetimeFigureOut">
              <a:rPr lang="zh-CN" altLang="en-US" smtClean="0"/>
              <a:pPr/>
              <a:t>2018\11\20 Tuesday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DBB233-4E1F-47E3-B402-A4340FC9A44A}" type="slidenum">
              <a:rPr lang="zh-CN" altLang="en-US" smtClean="0"/>
              <a:pPr/>
              <a:t>‹#›</a:t>
            </a:fld>
            <a:endParaRPr lang="zh-CN" altLang="en-US"/>
          </a:p>
        </p:txBody>
      </p:sp>
    </p:spTree>
    <p:extLst>
      <p:ext uri="{BB962C8B-B14F-4D97-AF65-F5344CB8AC3E}">
        <p14:creationId xmlns:p14="http://schemas.microsoft.com/office/powerpoint/2010/main" xmlns="" val="222809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Goof afternoon</a:t>
            </a:r>
            <a:r>
              <a:rPr lang="en-US" altLang="zh-CN" baseline="0" dirty="0" smtClean="0"/>
              <a:t>, I’m </a:t>
            </a:r>
            <a:r>
              <a:rPr lang="en-US" altLang="zh-CN" baseline="0" dirty="0" err="1" smtClean="0"/>
              <a:t>Hou</a:t>
            </a:r>
            <a:r>
              <a:rPr lang="en-US" altLang="zh-CN" baseline="0" dirty="0" smtClean="0"/>
              <a:t> </a:t>
            </a:r>
            <a:r>
              <a:rPr lang="en-US" altLang="zh-CN" baseline="0" dirty="0" err="1" smtClean="0"/>
              <a:t>Zhilong</a:t>
            </a:r>
            <a:r>
              <a:rPr lang="en-US" altLang="zh-CN" baseline="0" dirty="0" smtClean="0"/>
              <a:t>. I will give a report on the magnet design for </a:t>
            </a:r>
            <a:r>
              <a:rPr lang="en-US" altLang="zh-CN" baseline="0" dirty="0" err="1" smtClean="0"/>
              <a:t>EMuS</a:t>
            </a:r>
            <a:r>
              <a:rPr lang="en-US" altLang="zh-CN" baseline="0" dirty="0" smtClean="0"/>
              <a:t> experiment.</a:t>
            </a:r>
            <a:endParaRPr lang="zh-CN" altLang="en-US" dirty="0"/>
          </a:p>
        </p:txBody>
      </p:sp>
      <p:sp>
        <p:nvSpPr>
          <p:cNvPr id="4" name="灯片编号占位符 3"/>
          <p:cNvSpPr>
            <a:spLocks noGrp="1"/>
          </p:cNvSpPr>
          <p:nvPr>
            <p:ph type="sldNum" sz="quarter" idx="10"/>
          </p:nvPr>
        </p:nvSpPr>
        <p:spPr/>
        <p:txBody>
          <a:bodyPr/>
          <a:lstStyle/>
          <a:p>
            <a:fld id="{89DBB233-4E1F-47E3-B402-A4340FC9A44A}" type="slidenum">
              <a:rPr lang="zh-CN" altLang="en-US" smtClean="0"/>
              <a:pPr/>
              <a:t>1</a:t>
            </a:fld>
            <a:endParaRPr lang="zh-CN" altLang="en-US"/>
          </a:p>
        </p:txBody>
      </p:sp>
    </p:spTree>
    <p:extLst>
      <p:ext uri="{BB962C8B-B14F-4D97-AF65-F5344CB8AC3E}">
        <p14:creationId xmlns:p14="http://schemas.microsoft.com/office/powerpoint/2010/main" xmlns="" val="3052640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smtClean="0"/>
              <a:t>The target station magnet will be operated between 5.0  ~5.5 K at 5.5 T. When it run at 5.0 K and 5.5 T , the ratio of operation current to critical current is 0.33.</a:t>
            </a:r>
          </a:p>
          <a:p>
            <a:r>
              <a:rPr lang="en-US" altLang="zh-CN" sz="1800" dirty="0"/>
              <a:t>When it run at </a:t>
            </a:r>
            <a:r>
              <a:rPr lang="en-US" altLang="zh-CN" sz="1800" dirty="0" smtClean="0"/>
              <a:t>5.5 </a:t>
            </a:r>
            <a:r>
              <a:rPr lang="en-US" altLang="zh-CN" sz="1800" dirty="0"/>
              <a:t>K </a:t>
            </a:r>
            <a:r>
              <a:rPr lang="en-US" altLang="zh-CN" sz="1800" dirty="0" smtClean="0"/>
              <a:t>and </a:t>
            </a:r>
            <a:r>
              <a:rPr lang="en-US" altLang="zh-CN" sz="1800" dirty="0"/>
              <a:t>5.5 T , the ratio of operation current to critical current is </a:t>
            </a:r>
            <a:r>
              <a:rPr lang="en-US" altLang="zh-CN" sz="1800" dirty="0" smtClean="0"/>
              <a:t>0.5.</a:t>
            </a:r>
          </a:p>
          <a:p>
            <a:endParaRPr lang="zh-CN" altLang="en-US" sz="1800" dirty="0"/>
          </a:p>
        </p:txBody>
      </p:sp>
      <p:sp>
        <p:nvSpPr>
          <p:cNvPr id="4" name="灯片编号占位符 3"/>
          <p:cNvSpPr>
            <a:spLocks noGrp="1"/>
          </p:cNvSpPr>
          <p:nvPr>
            <p:ph type="sldNum" sz="quarter" idx="10"/>
          </p:nvPr>
        </p:nvSpPr>
        <p:spPr/>
        <p:txBody>
          <a:bodyPr/>
          <a:lstStyle/>
          <a:p>
            <a:fld id="{89DBB233-4E1F-47E3-B402-A4340FC9A44A}" type="slidenum">
              <a:rPr lang="zh-CN" altLang="en-US" smtClean="0"/>
              <a:pPr/>
              <a:t>10</a:t>
            </a:fld>
            <a:endParaRPr lang="zh-CN" altLang="en-US"/>
          </a:p>
        </p:txBody>
      </p:sp>
    </p:spTree>
    <p:extLst>
      <p:ext uri="{BB962C8B-B14F-4D97-AF65-F5344CB8AC3E}">
        <p14:creationId xmlns:p14="http://schemas.microsoft.com/office/powerpoint/2010/main" xmlns="" val="3459483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picture show the mechanical structure of the target station magnet. The thickness of the end yoke is 200 millimeter, the thickness of the barrel yoke is 150 millimeter. The cold mass will be suspended by four axial and</a:t>
            </a:r>
            <a:r>
              <a:rPr lang="en-US" altLang="zh-CN" baseline="0" dirty="0" smtClean="0"/>
              <a:t> four radial Titanium alloy rods for each end respectively.</a:t>
            </a:r>
            <a:endParaRPr lang="zh-CN" altLang="en-US" dirty="0"/>
          </a:p>
        </p:txBody>
      </p:sp>
      <p:sp>
        <p:nvSpPr>
          <p:cNvPr id="4" name="灯片编号占位符 3"/>
          <p:cNvSpPr>
            <a:spLocks noGrp="1"/>
          </p:cNvSpPr>
          <p:nvPr>
            <p:ph type="sldNum" sz="quarter" idx="10"/>
          </p:nvPr>
        </p:nvSpPr>
        <p:spPr/>
        <p:txBody>
          <a:bodyPr/>
          <a:lstStyle/>
          <a:p>
            <a:fld id="{89DBB233-4E1F-47E3-B402-A4340FC9A44A}" type="slidenum">
              <a:rPr lang="zh-CN" altLang="en-US" smtClean="0"/>
              <a:pPr/>
              <a:t>11</a:t>
            </a:fld>
            <a:endParaRPr lang="zh-CN" altLang="en-US"/>
          </a:p>
        </p:txBody>
      </p:sp>
    </p:spTree>
    <p:extLst>
      <p:ext uri="{BB962C8B-B14F-4D97-AF65-F5344CB8AC3E}">
        <p14:creationId xmlns:p14="http://schemas.microsoft.com/office/powerpoint/2010/main" xmlns="" val="690760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eaLnBrk="1" hangingPunct="1">
              <a:lnSpc>
                <a:spcPct val="100000"/>
              </a:lnSpc>
              <a:spcBef>
                <a:spcPct val="0"/>
              </a:spcBef>
              <a:buNone/>
              <a:defRPr/>
            </a:pPr>
            <a:r>
              <a:rPr lang="en-US" altLang="zh-CN" sz="1200" dirty="0" smtClean="0"/>
              <a:t>Mechanical</a:t>
            </a:r>
            <a:r>
              <a:rPr lang="en-US" altLang="zh-CN" sz="1200" baseline="0" dirty="0" smtClean="0"/>
              <a:t> analysis was carried out by using </a:t>
            </a:r>
            <a:r>
              <a:rPr lang="en-US" altLang="zh-CN" sz="1200" b="0" i="0" u="none" strike="noStrike" kern="1200" baseline="0" dirty="0" smtClean="0">
                <a:solidFill>
                  <a:schemeClr val="tx1"/>
                </a:solidFill>
                <a:latin typeface="+mn-lt"/>
                <a:ea typeface="+mn-ea"/>
                <a:cs typeface="+mn-cs"/>
              </a:rPr>
              <a:t>Finite Element Method soft ANSYS</a:t>
            </a:r>
            <a:endParaRPr lang="en-US" altLang="zh-CN" sz="1200" dirty="0" smtClean="0"/>
          </a:p>
          <a:p>
            <a:pPr marL="0" indent="0" eaLnBrk="1" hangingPunct="1">
              <a:lnSpc>
                <a:spcPct val="100000"/>
              </a:lnSpc>
              <a:spcBef>
                <a:spcPct val="0"/>
              </a:spcBef>
              <a:buNone/>
              <a:defRPr/>
            </a:pPr>
            <a:r>
              <a:rPr lang="en-US" altLang="zh-CN" sz="1200" dirty="0" smtClean="0"/>
              <a:t>Two kinds of method were used: Coil contact with support shell, coil glue with support shell. First I</a:t>
            </a:r>
            <a:r>
              <a:rPr lang="en-US" altLang="zh-CN" sz="1200" baseline="0" dirty="0" smtClean="0"/>
              <a:t> will introduce the result of using contact method.</a:t>
            </a:r>
            <a:endParaRPr lang="en-US" altLang="zh-CN" sz="1200" dirty="0" smtClean="0"/>
          </a:p>
          <a:p>
            <a:r>
              <a:rPr lang="en-US" altLang="zh-CN" dirty="0" smtClean="0"/>
              <a:t>These</a:t>
            </a:r>
            <a:r>
              <a:rPr lang="en-US" altLang="zh-CN" baseline="0" dirty="0" smtClean="0"/>
              <a:t> pictures show the displacement of the coils after cooling down. The maximum displacement of the coils is 6.27 millimeter.</a:t>
            </a:r>
            <a:endParaRPr lang="zh-CN" altLang="en-US" dirty="0"/>
          </a:p>
        </p:txBody>
      </p:sp>
      <p:sp>
        <p:nvSpPr>
          <p:cNvPr id="4" name="灯片编号占位符 3"/>
          <p:cNvSpPr>
            <a:spLocks noGrp="1"/>
          </p:cNvSpPr>
          <p:nvPr>
            <p:ph type="sldNum" sz="quarter" idx="10"/>
          </p:nvPr>
        </p:nvSpPr>
        <p:spPr/>
        <p:txBody>
          <a:bodyPr/>
          <a:lstStyle/>
          <a:p>
            <a:fld id="{89DBB233-4E1F-47E3-B402-A4340FC9A44A}" type="slidenum">
              <a:rPr lang="zh-CN" altLang="en-US" smtClean="0"/>
              <a:pPr/>
              <a:t>12</a:t>
            </a:fld>
            <a:endParaRPr lang="zh-CN" altLang="en-US"/>
          </a:p>
        </p:txBody>
      </p:sp>
    </p:spTree>
    <p:extLst>
      <p:ext uri="{BB962C8B-B14F-4D97-AF65-F5344CB8AC3E}">
        <p14:creationId xmlns:p14="http://schemas.microsoft.com/office/powerpoint/2010/main" xmlns="" val="2026138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These pictures show the displacement</a:t>
            </a:r>
            <a:r>
              <a:rPr lang="en-US" altLang="zh-CN" baseline="0" dirty="0" smtClean="0"/>
              <a:t> after the magnet excited to 5 T. The maximum displacement of the coils is 6.39 millimeter.</a:t>
            </a:r>
            <a:endParaRPr lang="zh-CN" altLang="en-US" dirty="0"/>
          </a:p>
        </p:txBody>
      </p:sp>
      <p:sp>
        <p:nvSpPr>
          <p:cNvPr id="4" name="灯片编号占位符 3"/>
          <p:cNvSpPr>
            <a:spLocks noGrp="1"/>
          </p:cNvSpPr>
          <p:nvPr>
            <p:ph type="sldNum" sz="quarter" idx="10"/>
          </p:nvPr>
        </p:nvSpPr>
        <p:spPr/>
        <p:txBody>
          <a:bodyPr/>
          <a:lstStyle/>
          <a:p>
            <a:fld id="{89DBB233-4E1F-47E3-B402-A4340FC9A44A}" type="slidenum">
              <a:rPr lang="zh-CN" altLang="en-US" smtClean="0"/>
              <a:pPr/>
              <a:t>13</a:t>
            </a:fld>
            <a:endParaRPr lang="zh-CN" altLang="en-US"/>
          </a:p>
        </p:txBody>
      </p:sp>
    </p:spTree>
    <p:extLst>
      <p:ext uri="{BB962C8B-B14F-4D97-AF65-F5344CB8AC3E}">
        <p14:creationId xmlns:p14="http://schemas.microsoft.com/office/powerpoint/2010/main" xmlns="" val="1848429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These pictures show the stress</a:t>
            </a:r>
            <a:r>
              <a:rPr lang="en-US" altLang="zh-CN" baseline="0" dirty="0" smtClean="0"/>
              <a:t> after the magnet excited to 5 T. The maximum stress of the coils is 83.7 </a:t>
            </a:r>
            <a:r>
              <a:rPr lang="en-US" altLang="zh-CN" baseline="0" dirty="0" err="1" smtClean="0"/>
              <a:t>MPa</a:t>
            </a:r>
            <a:r>
              <a:rPr lang="en-US" altLang="zh-CN" baseline="0" dirty="0" smtClean="0"/>
              <a:t>. The maximum stress of the support shell is 111 </a:t>
            </a:r>
            <a:r>
              <a:rPr lang="en-US" altLang="zh-CN" baseline="0" dirty="0" err="1" smtClean="0"/>
              <a:t>Mpa</a:t>
            </a:r>
            <a:r>
              <a:rPr lang="en-US" altLang="zh-CN" baseline="0" dirty="0" smtClean="0"/>
              <a:t>.</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89DBB233-4E1F-47E3-B402-A4340FC9A44A}" type="slidenum">
              <a:rPr lang="zh-CN" altLang="en-US" smtClean="0"/>
              <a:pPr/>
              <a:t>14</a:t>
            </a:fld>
            <a:endParaRPr lang="zh-CN" altLang="en-US"/>
          </a:p>
        </p:txBody>
      </p:sp>
    </p:spTree>
    <p:extLst>
      <p:ext uri="{BB962C8B-B14F-4D97-AF65-F5344CB8AC3E}">
        <p14:creationId xmlns:p14="http://schemas.microsoft.com/office/powerpoint/2010/main" xmlns="" val="101879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These</a:t>
            </a:r>
            <a:r>
              <a:rPr lang="en-US" altLang="zh-CN" baseline="0" dirty="0" smtClean="0"/>
              <a:t> pictures show the X, Y, Z components stress. The z direction is along the longitudinal of the conductor. The maximum stress of Z component is 60 </a:t>
            </a:r>
            <a:r>
              <a:rPr lang="en-US" altLang="zh-CN" baseline="0" dirty="0" err="1" smtClean="0"/>
              <a:t>Mpa</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89DBB233-4E1F-47E3-B402-A4340FC9A44A}" type="slidenum">
              <a:rPr lang="zh-CN" altLang="en-US" smtClean="0"/>
              <a:pPr/>
              <a:t>15</a:t>
            </a:fld>
            <a:endParaRPr lang="zh-CN" altLang="en-US"/>
          </a:p>
        </p:txBody>
      </p:sp>
    </p:spTree>
    <p:extLst>
      <p:ext uri="{BB962C8B-B14F-4D97-AF65-F5344CB8AC3E}">
        <p14:creationId xmlns:p14="http://schemas.microsoft.com/office/powerpoint/2010/main" xmlns="" val="4181017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When</a:t>
            </a:r>
            <a:r>
              <a:rPr lang="en-US" altLang="zh-CN" baseline="0" dirty="0" smtClean="0"/>
              <a:t> using glue method to analyze,. The maximum displacement of the coils is 6.19 millimeter after cooling down.</a:t>
            </a:r>
            <a:endParaRPr lang="zh-CN" altLang="en-US" dirty="0"/>
          </a:p>
        </p:txBody>
      </p:sp>
      <p:sp>
        <p:nvSpPr>
          <p:cNvPr id="4" name="灯片编号占位符 3"/>
          <p:cNvSpPr>
            <a:spLocks noGrp="1"/>
          </p:cNvSpPr>
          <p:nvPr>
            <p:ph type="sldNum" sz="quarter" idx="10"/>
          </p:nvPr>
        </p:nvSpPr>
        <p:spPr/>
        <p:txBody>
          <a:bodyPr/>
          <a:lstStyle/>
          <a:p>
            <a:fld id="{89DBB233-4E1F-47E3-B402-A4340FC9A44A}" type="slidenum">
              <a:rPr lang="zh-CN" altLang="en-US" smtClean="0"/>
              <a:pPr/>
              <a:t>16</a:t>
            </a:fld>
            <a:endParaRPr lang="zh-CN" altLang="en-US"/>
          </a:p>
        </p:txBody>
      </p:sp>
    </p:spTree>
    <p:extLst>
      <p:ext uri="{BB962C8B-B14F-4D97-AF65-F5344CB8AC3E}">
        <p14:creationId xmlns:p14="http://schemas.microsoft.com/office/powerpoint/2010/main" xmlns="" val="2351664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These pictures show the displacement</a:t>
            </a:r>
            <a:r>
              <a:rPr lang="en-US" altLang="zh-CN" baseline="0" dirty="0" smtClean="0"/>
              <a:t> after the magnet excited to 5 T. The maximum displacement of the coils is 6.28 millimeter.</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89DBB233-4E1F-47E3-B402-A4340FC9A44A}" type="slidenum">
              <a:rPr lang="zh-CN" altLang="en-US" smtClean="0"/>
              <a:pPr/>
              <a:t>17</a:t>
            </a:fld>
            <a:endParaRPr lang="zh-CN" altLang="en-US"/>
          </a:p>
        </p:txBody>
      </p:sp>
    </p:spTree>
    <p:extLst>
      <p:ext uri="{BB962C8B-B14F-4D97-AF65-F5344CB8AC3E}">
        <p14:creationId xmlns:p14="http://schemas.microsoft.com/office/powerpoint/2010/main" xmlns="" val="901131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These pictures show the stress</a:t>
            </a:r>
            <a:r>
              <a:rPr lang="en-US" altLang="zh-CN" baseline="0" dirty="0" smtClean="0"/>
              <a:t> after the magnet excited to 5 T. The maximum stress of the coils is 62.7 </a:t>
            </a:r>
            <a:r>
              <a:rPr lang="en-US" altLang="zh-CN" baseline="0" dirty="0" err="1" smtClean="0"/>
              <a:t>MPa</a:t>
            </a:r>
            <a:r>
              <a:rPr lang="en-US" altLang="zh-CN" baseline="0" dirty="0" smtClean="0"/>
              <a:t>. The maximum stress of the support shell is 93 </a:t>
            </a:r>
            <a:r>
              <a:rPr lang="en-US" altLang="zh-CN" baseline="0" dirty="0" err="1" smtClean="0"/>
              <a:t>MPa</a:t>
            </a:r>
            <a:r>
              <a:rPr lang="en-US" altLang="zh-CN" baseline="0" dirty="0" smtClean="0"/>
              <a:t>.</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89DBB233-4E1F-47E3-B402-A4340FC9A44A}" type="slidenum">
              <a:rPr lang="zh-CN" altLang="en-US" smtClean="0"/>
              <a:pPr/>
              <a:t>18</a:t>
            </a:fld>
            <a:endParaRPr lang="zh-CN" altLang="en-US"/>
          </a:p>
        </p:txBody>
      </p:sp>
    </p:spTree>
    <p:extLst>
      <p:ext uri="{BB962C8B-B14F-4D97-AF65-F5344CB8AC3E}">
        <p14:creationId xmlns:p14="http://schemas.microsoft.com/office/powerpoint/2010/main" xmlns="" val="3310839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These</a:t>
            </a:r>
            <a:r>
              <a:rPr lang="en-US" altLang="zh-CN" baseline="0" dirty="0" smtClean="0"/>
              <a:t> pictures show the X, Y, Z components stress. The z direction is along the longitudinal of the conductor. The maximum stress of Z component is 44.5 </a:t>
            </a:r>
            <a:r>
              <a:rPr lang="en-US" altLang="zh-CN" baseline="0" dirty="0" err="1" smtClean="0"/>
              <a:t>Mpa</a:t>
            </a:r>
            <a:r>
              <a:rPr lang="en-US" altLang="zh-CN" baseline="0" dirty="0" smtClean="0"/>
              <a:t>.</a:t>
            </a:r>
            <a:endParaRPr lang="zh-CN" altLang="en-US" dirty="0" smtClean="0"/>
          </a:p>
        </p:txBody>
      </p:sp>
      <p:sp>
        <p:nvSpPr>
          <p:cNvPr id="4" name="灯片编号占位符 3"/>
          <p:cNvSpPr>
            <a:spLocks noGrp="1"/>
          </p:cNvSpPr>
          <p:nvPr>
            <p:ph type="sldNum" sz="quarter" idx="10"/>
          </p:nvPr>
        </p:nvSpPr>
        <p:spPr/>
        <p:txBody>
          <a:bodyPr/>
          <a:lstStyle/>
          <a:p>
            <a:fld id="{89DBB233-4E1F-47E3-B402-A4340FC9A44A}" type="slidenum">
              <a:rPr lang="zh-CN" altLang="en-US" smtClean="0"/>
              <a:pPr/>
              <a:t>19</a:t>
            </a:fld>
            <a:endParaRPr lang="zh-CN" altLang="en-US"/>
          </a:p>
        </p:txBody>
      </p:sp>
    </p:spTree>
    <p:extLst>
      <p:ext uri="{BB962C8B-B14F-4D97-AF65-F5344CB8AC3E}">
        <p14:creationId xmlns:p14="http://schemas.microsoft.com/office/powerpoint/2010/main" xmlns="" val="2256499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There are three parts in my report.</a:t>
            </a:r>
          </a:p>
          <a:p>
            <a:r>
              <a:rPr lang="en-US" altLang="zh-CN" dirty="0" smtClean="0"/>
              <a:t>First I will introduce the magnet design for the target station</a:t>
            </a:r>
          </a:p>
          <a:p>
            <a:r>
              <a:rPr lang="en-US" altLang="zh-CN" dirty="0" smtClean="0"/>
              <a:t>Then I will introduce the </a:t>
            </a:r>
            <a:r>
              <a:rPr lang="en-US" altLang="zh-CN" dirty="0" err="1" smtClean="0"/>
              <a:t>superferric</a:t>
            </a:r>
            <a:r>
              <a:rPr lang="en-US" altLang="zh-CN" dirty="0" smtClean="0"/>
              <a:t> dipole magnet design</a:t>
            </a:r>
          </a:p>
          <a:p>
            <a:r>
              <a:rPr lang="en-US" altLang="zh-CN" dirty="0" smtClean="0"/>
              <a:t>Following that, I will introduce the conceptual design for the transport line magnet.</a:t>
            </a:r>
          </a:p>
          <a:p>
            <a:r>
              <a:rPr lang="en-US" altLang="zh-CN" dirty="0" smtClean="0"/>
              <a:t>I will give a brief summary at last.</a:t>
            </a:r>
            <a:endParaRPr lang="zh-CN" altLang="en-US" dirty="0"/>
          </a:p>
        </p:txBody>
      </p:sp>
      <p:sp>
        <p:nvSpPr>
          <p:cNvPr id="4" name="灯片编号占位符 3"/>
          <p:cNvSpPr>
            <a:spLocks noGrp="1"/>
          </p:cNvSpPr>
          <p:nvPr>
            <p:ph type="sldNum" sz="quarter" idx="10"/>
          </p:nvPr>
        </p:nvSpPr>
        <p:spPr/>
        <p:txBody>
          <a:bodyPr/>
          <a:lstStyle/>
          <a:p>
            <a:fld id="{89DBB233-4E1F-47E3-B402-A4340FC9A44A}" type="slidenum">
              <a:rPr lang="zh-CN" altLang="en-US" smtClean="0"/>
              <a:pPr/>
              <a:t>2</a:t>
            </a:fld>
            <a:endParaRPr lang="zh-CN" altLang="en-US"/>
          </a:p>
        </p:txBody>
      </p:sp>
    </p:spTree>
    <p:extLst>
      <p:ext uri="{BB962C8B-B14F-4D97-AF65-F5344CB8AC3E}">
        <p14:creationId xmlns:p14="http://schemas.microsoft.com/office/powerpoint/2010/main" xmlns="" val="1069096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This</a:t>
            </a:r>
            <a:r>
              <a:rPr lang="en-US" altLang="zh-CN" sz="1200" baseline="0" dirty="0" smtClean="0"/>
              <a:t> table list the results. For t</a:t>
            </a:r>
            <a:r>
              <a:rPr lang="en-US" altLang="zh-CN" sz="1200" dirty="0" smtClean="0"/>
              <a:t>he</a:t>
            </a:r>
            <a:r>
              <a:rPr lang="en-US" altLang="zh-CN" sz="1200" baseline="0" dirty="0" smtClean="0"/>
              <a:t> coil will be solidified with the support shell by BT resin, the result of glue method will be more close to the reality.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smtClean="0"/>
              <a:t>The stress distribution is acceptable.</a:t>
            </a:r>
            <a:endParaRPr lang="en-US" altLang="zh-CN" sz="1200" dirty="0" smtClean="0"/>
          </a:p>
        </p:txBody>
      </p:sp>
      <p:sp>
        <p:nvSpPr>
          <p:cNvPr id="4" name="灯片编号占位符 3"/>
          <p:cNvSpPr>
            <a:spLocks noGrp="1"/>
          </p:cNvSpPr>
          <p:nvPr>
            <p:ph type="sldNum" sz="quarter" idx="10"/>
          </p:nvPr>
        </p:nvSpPr>
        <p:spPr/>
        <p:txBody>
          <a:bodyPr/>
          <a:lstStyle/>
          <a:p>
            <a:fld id="{89DBB233-4E1F-47E3-B402-A4340FC9A44A}" type="slidenum">
              <a:rPr lang="zh-CN" altLang="en-US" smtClean="0"/>
              <a:pPr/>
              <a:t>20</a:t>
            </a:fld>
            <a:endParaRPr lang="zh-CN" altLang="en-US"/>
          </a:p>
        </p:txBody>
      </p:sp>
    </p:spTree>
    <p:extLst>
      <p:ext uri="{BB962C8B-B14F-4D97-AF65-F5344CB8AC3E}">
        <p14:creationId xmlns:p14="http://schemas.microsoft.com/office/powerpoint/2010/main" xmlns="" val="2707155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left picture is the temperature distribution of the coils. The</a:t>
            </a:r>
            <a:r>
              <a:rPr lang="en-US" altLang="zh-CN" baseline="0" dirty="0" smtClean="0"/>
              <a:t> thermal load is the irradiation heat, the conduction, radiation and convection heat have not been included here. The irradiation heat is close to 35 watt. The cold source is 4.5</a:t>
            </a:r>
            <a:r>
              <a:rPr lang="en-US" altLang="zh-CN" sz="1200" b="1" baseline="0" dirty="0" smtClean="0">
                <a:latin typeface="CMR10"/>
              </a:rPr>
              <a:t> K</a:t>
            </a:r>
            <a:r>
              <a:rPr lang="en-US" altLang="zh-CN" sz="1200" b="1" dirty="0" smtClean="0">
                <a:latin typeface="CMR10"/>
              </a:rPr>
              <a:t> two-phase helium forced-flow.</a:t>
            </a:r>
            <a:r>
              <a:rPr lang="en-US" altLang="zh-CN" sz="1200" b="1" baseline="0" dirty="0" smtClean="0">
                <a:latin typeface="CMR10"/>
              </a:rPr>
              <a:t> The maximum temperature is 4.95 K. We want the temperature of the coil low 5 K at the beginning of the operation. Adding pure aluminum strip and other method will be needed.</a:t>
            </a:r>
            <a:endParaRPr lang="zh-CN" altLang="en-US" dirty="0"/>
          </a:p>
        </p:txBody>
      </p:sp>
      <p:sp>
        <p:nvSpPr>
          <p:cNvPr id="4" name="灯片编号占位符 3"/>
          <p:cNvSpPr>
            <a:spLocks noGrp="1"/>
          </p:cNvSpPr>
          <p:nvPr>
            <p:ph type="sldNum" sz="quarter" idx="10"/>
          </p:nvPr>
        </p:nvSpPr>
        <p:spPr/>
        <p:txBody>
          <a:bodyPr/>
          <a:lstStyle/>
          <a:p>
            <a:fld id="{89DBB233-4E1F-47E3-B402-A4340FC9A44A}" type="slidenum">
              <a:rPr lang="zh-CN" altLang="en-US" smtClean="0"/>
              <a:pPr/>
              <a:t>21</a:t>
            </a:fld>
            <a:endParaRPr lang="zh-CN" altLang="en-US"/>
          </a:p>
        </p:txBody>
      </p:sp>
    </p:spTree>
    <p:extLst>
      <p:ext uri="{BB962C8B-B14F-4D97-AF65-F5344CB8AC3E}">
        <p14:creationId xmlns:p14="http://schemas.microsoft.com/office/powerpoint/2010/main" xmlns="" val="2891102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Triple</a:t>
            </a:r>
            <a:r>
              <a:rPr lang="en-US" altLang="zh-CN" baseline="0" dirty="0" smtClean="0"/>
              <a:t> R of the aluminum stabilizer will degrade for the irradiation. The maximum temperature will rise during continuous operation. After 12 months continuous operation the maximum temperature will beyond 7 K. The </a:t>
            </a:r>
            <a:r>
              <a:rPr lang="en-US" altLang="zh-CN" baseline="0" dirty="0" err="1" smtClean="0"/>
              <a:t>EMuS</a:t>
            </a:r>
            <a:r>
              <a:rPr lang="en-US" altLang="zh-CN" baseline="0" dirty="0" smtClean="0"/>
              <a:t> is probably operated 5 months continuous. </a:t>
            </a:r>
            <a:endParaRPr lang="zh-CN" altLang="en-US" dirty="0"/>
          </a:p>
        </p:txBody>
      </p:sp>
      <p:sp>
        <p:nvSpPr>
          <p:cNvPr id="4" name="灯片编号占位符 3"/>
          <p:cNvSpPr>
            <a:spLocks noGrp="1"/>
          </p:cNvSpPr>
          <p:nvPr>
            <p:ph type="sldNum" sz="quarter" idx="10"/>
          </p:nvPr>
        </p:nvSpPr>
        <p:spPr/>
        <p:txBody>
          <a:bodyPr/>
          <a:lstStyle/>
          <a:p>
            <a:fld id="{89DBB233-4E1F-47E3-B402-A4340FC9A44A}" type="slidenum">
              <a:rPr lang="zh-CN" altLang="en-US" smtClean="0"/>
              <a:pPr/>
              <a:t>22</a:t>
            </a:fld>
            <a:endParaRPr lang="zh-CN" altLang="en-US"/>
          </a:p>
        </p:txBody>
      </p:sp>
    </p:spTree>
    <p:extLst>
      <p:ext uri="{BB962C8B-B14F-4D97-AF65-F5344CB8AC3E}">
        <p14:creationId xmlns:p14="http://schemas.microsoft.com/office/powerpoint/2010/main" xmlns="" val="2895326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p:sp>
      <p:sp>
        <p:nvSpPr>
          <p:cNvPr id="19459" name="备注占位符 2"/>
          <p:cNvSpPr>
            <a:spLocks noGrp="1"/>
          </p:cNvSpPr>
          <p:nvPr>
            <p:ph type="body" idx="1"/>
          </p:nvPr>
        </p:nvSpPr>
        <p:spPr>
          <a:noFill/>
        </p:spPr>
        <p:txBody>
          <a:bodyPr/>
          <a:lstStyle/>
          <a:p>
            <a:r>
              <a:rPr lang="en-US" altLang="zh-CN" dirty="0" smtClean="0"/>
              <a:t>Out</a:t>
            </a:r>
            <a:r>
              <a:rPr lang="en-US" altLang="zh-CN" baseline="0" dirty="0" smtClean="0"/>
              <a:t>er winding method will be adopted to manufacture the coils. Temperature difference assembly method will be used to assemble the coil and the outer support shell. To solidify the coil and the support shell, vacuum pressure impregnation with BT resin will be carried out after the assembly.</a:t>
            </a:r>
            <a:endParaRPr lang="zh-CN" altLang="en-US" dirty="0" smtClean="0"/>
          </a:p>
        </p:txBody>
      </p:sp>
      <p:sp>
        <p:nvSpPr>
          <p:cNvPr id="19460" name="灯片编号占位符 3"/>
          <p:cNvSpPr>
            <a:spLocks noGrp="1"/>
          </p:cNvSpPr>
          <p:nvPr>
            <p:ph type="sldNum" sz="quarter" idx="5"/>
          </p:nvPr>
        </p:nvSpPr>
        <p:spPr>
          <a:noFill/>
        </p:spPr>
        <p:txBody>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fld id="{906561C9-0F9D-4C58-8383-E6C330F94E33}" type="slidenum">
              <a:rPr lang="zh-CN" altLang="en-US" smtClean="0"/>
              <a:pPr/>
              <a:t>23</a:t>
            </a:fld>
            <a:endParaRPr lang="zh-CN" altLang="en-US" smtClean="0"/>
          </a:p>
        </p:txBody>
      </p:sp>
    </p:spTree>
    <p:extLst>
      <p:ext uri="{BB962C8B-B14F-4D97-AF65-F5344CB8AC3E}">
        <p14:creationId xmlns:p14="http://schemas.microsoft.com/office/powerpoint/2010/main" xmlns="" val="2847921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insulation</a:t>
            </a:r>
            <a:r>
              <a:rPr lang="en-US" altLang="zh-CN" baseline="0" dirty="0" smtClean="0"/>
              <a:t> of conductor will adopt one layer of UG with 100% coverage, or replaced by one layer of </a:t>
            </a:r>
            <a:r>
              <a:rPr lang="en-US" altLang="zh-CN" baseline="0" dirty="0" err="1" smtClean="0"/>
              <a:t>Kapton</a:t>
            </a:r>
            <a:r>
              <a:rPr lang="en-US" altLang="zh-CN" baseline="0" dirty="0" smtClean="0"/>
              <a:t> ,one layer of fiber glass. The insulation strength is required exceeding 500 Volt.</a:t>
            </a:r>
          </a:p>
          <a:p>
            <a:r>
              <a:rPr lang="en-US" altLang="zh-CN" baseline="0" dirty="0" smtClean="0"/>
              <a:t>The ground insulation of the inner and outer support will use two layers of GUG, and its side wall will use 7 mm thick G-10.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insulation strength is required exceeding 2000 Volt.</a:t>
            </a:r>
          </a:p>
        </p:txBody>
      </p:sp>
      <p:sp>
        <p:nvSpPr>
          <p:cNvPr id="4" name="灯片编号占位符 3"/>
          <p:cNvSpPr>
            <a:spLocks noGrp="1"/>
          </p:cNvSpPr>
          <p:nvPr>
            <p:ph type="sldNum" sz="quarter" idx="10"/>
          </p:nvPr>
        </p:nvSpPr>
        <p:spPr/>
        <p:txBody>
          <a:bodyPr/>
          <a:lstStyle/>
          <a:p>
            <a:fld id="{89DBB233-4E1F-47E3-B402-A4340FC9A44A}" type="slidenum">
              <a:rPr lang="zh-CN" altLang="en-US" smtClean="0"/>
              <a:pPr/>
              <a:t>24</a:t>
            </a:fld>
            <a:endParaRPr lang="zh-CN" altLang="en-US"/>
          </a:p>
        </p:txBody>
      </p:sp>
    </p:spTree>
    <p:extLst>
      <p:ext uri="{BB962C8B-B14F-4D97-AF65-F5344CB8AC3E}">
        <p14:creationId xmlns:p14="http://schemas.microsoft.com/office/powerpoint/2010/main" xmlns="" val="1770996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dirty="0" smtClean="0"/>
              <a:t>We will manufacture and test the CS1 at</a:t>
            </a:r>
            <a:r>
              <a:rPr lang="en-US" altLang="zh-CN" baseline="0" dirty="0" smtClean="0"/>
              <a:t> the first step. Two phase helium forced flow will be used as cooling source. One test will cost 6 hours.</a:t>
            </a:r>
            <a:endParaRPr lang="zh-CN" altLang="en-US" dirty="0" smtClean="0"/>
          </a:p>
        </p:txBody>
      </p:sp>
      <p:sp>
        <p:nvSpPr>
          <p:cNvPr id="2048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17FFE655-EB2F-42F6-A7B3-4D583FEF4564}" type="slidenum">
              <a:rPr lang="zh-CN" altLang="en-US" smtClean="0">
                <a:latin typeface="Tahoma" panose="020B0604030504040204" pitchFamily="34" charset="0"/>
              </a:rPr>
              <a:pPr/>
              <a:t>25</a:t>
            </a:fld>
            <a:endParaRPr lang="zh-CN" altLang="en-US" smtClean="0">
              <a:latin typeface="Tahoma" panose="020B0604030504040204" pitchFamily="34" charset="0"/>
            </a:endParaRPr>
          </a:p>
        </p:txBody>
      </p:sp>
    </p:spTree>
    <p:extLst>
      <p:ext uri="{BB962C8B-B14F-4D97-AF65-F5344CB8AC3E}">
        <p14:creationId xmlns:p14="http://schemas.microsoft.com/office/powerpoint/2010/main" xmlns="" val="2740070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is the cryogenic flow sheet. Liquid helium is used to cool the coil and liquid nitrogen is used to cool the thermal shield.</a:t>
            </a:r>
            <a:endParaRPr lang="zh-CN" altLang="en-US" dirty="0"/>
          </a:p>
        </p:txBody>
      </p:sp>
      <p:sp>
        <p:nvSpPr>
          <p:cNvPr id="4" name="灯片编号占位符 3"/>
          <p:cNvSpPr>
            <a:spLocks noGrp="1"/>
          </p:cNvSpPr>
          <p:nvPr>
            <p:ph type="sldNum" sz="quarter" idx="10"/>
          </p:nvPr>
        </p:nvSpPr>
        <p:spPr/>
        <p:txBody>
          <a:bodyPr/>
          <a:lstStyle/>
          <a:p>
            <a:fld id="{89DBB233-4E1F-47E3-B402-A4340FC9A44A}" type="slidenum">
              <a:rPr lang="zh-CN" altLang="en-US" smtClean="0"/>
              <a:pPr/>
              <a:t>26</a:t>
            </a:fld>
            <a:endParaRPr lang="zh-CN" altLang="en-US"/>
          </a:p>
        </p:txBody>
      </p:sp>
    </p:spTree>
    <p:extLst>
      <p:ext uri="{BB962C8B-B14F-4D97-AF65-F5344CB8AC3E}">
        <p14:creationId xmlns:p14="http://schemas.microsoft.com/office/powerpoint/2010/main" xmlns="" val="863821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a:t>
            </a:r>
            <a:r>
              <a:rPr lang="en-US" altLang="zh-CN" dirty="0" err="1" smtClean="0"/>
              <a:t>supperferric</a:t>
            </a:r>
            <a:r>
              <a:rPr lang="en-US" altLang="zh-CN" dirty="0" smtClean="0"/>
              <a:t> dipole</a:t>
            </a:r>
            <a:r>
              <a:rPr lang="en-US" altLang="zh-CN" baseline="0" dirty="0" smtClean="0"/>
              <a:t> will manufacture by </a:t>
            </a:r>
            <a:r>
              <a:rPr lang="en-US" altLang="zh-CN" baseline="0" dirty="0" err="1" smtClean="0"/>
              <a:t>NbTi</a:t>
            </a:r>
            <a:r>
              <a:rPr lang="en-US" altLang="zh-CN" baseline="0" dirty="0" smtClean="0"/>
              <a:t> </a:t>
            </a:r>
            <a:r>
              <a:rPr lang="en-US" altLang="zh-CN" baseline="0" dirty="0" err="1" smtClean="0"/>
              <a:t>superconductor.</a:t>
            </a:r>
            <a:r>
              <a:rPr lang="en-US" altLang="zh-CN" dirty="0" err="1" smtClean="0"/>
              <a:t>The</a:t>
            </a:r>
            <a:r>
              <a:rPr lang="en-US" altLang="zh-CN" dirty="0" smtClean="0"/>
              <a:t> table lists</a:t>
            </a:r>
            <a:r>
              <a:rPr lang="en-US" altLang="zh-CN" baseline="0" dirty="0" smtClean="0"/>
              <a:t> the parameter of the </a:t>
            </a:r>
            <a:r>
              <a:rPr lang="en-US" altLang="zh-CN" baseline="0" dirty="0" err="1" smtClean="0"/>
              <a:t>superferric</a:t>
            </a:r>
            <a:r>
              <a:rPr lang="en-US" altLang="zh-CN" baseline="0" dirty="0" smtClean="0"/>
              <a:t> dipole. The maximum field of the dipole is 1.66 T .The bending angle is 30 degree. The integral field quality is plus minus 5.0 multiply minus four times of ten along the x direction.</a:t>
            </a:r>
            <a:endParaRPr lang="zh-CN" altLang="en-US" dirty="0"/>
          </a:p>
        </p:txBody>
      </p:sp>
      <p:sp>
        <p:nvSpPr>
          <p:cNvPr id="4" name="灯片编号占位符 3"/>
          <p:cNvSpPr>
            <a:spLocks noGrp="1"/>
          </p:cNvSpPr>
          <p:nvPr>
            <p:ph type="sldNum" sz="quarter" idx="10"/>
          </p:nvPr>
        </p:nvSpPr>
        <p:spPr/>
        <p:txBody>
          <a:bodyPr/>
          <a:lstStyle/>
          <a:p>
            <a:fld id="{07ADB5B8-C207-452E-AD64-687292FB7B92}" type="slidenum">
              <a:rPr lang="zh-CN" altLang="en-US" smtClean="0"/>
              <a:pPr/>
              <a:t>27</a:t>
            </a:fld>
            <a:endParaRPr lang="zh-CN" altLang="en-US"/>
          </a:p>
        </p:txBody>
      </p:sp>
    </p:spTree>
    <p:extLst>
      <p:ext uri="{BB962C8B-B14F-4D97-AF65-F5344CB8AC3E}">
        <p14:creationId xmlns:p14="http://schemas.microsoft.com/office/powerpoint/2010/main" xmlns="" val="782072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coil will</a:t>
            </a:r>
            <a:r>
              <a:rPr lang="en-US" altLang="zh-CN" baseline="0" dirty="0" smtClean="0"/>
              <a:t> be put in a stainless steel case.</a:t>
            </a:r>
            <a:endParaRPr lang="en-US" altLang="zh-CN" dirty="0" smtClean="0"/>
          </a:p>
          <a:p>
            <a:r>
              <a:rPr lang="en-US" altLang="zh-CN" dirty="0" smtClean="0"/>
              <a:t>The</a:t>
            </a:r>
            <a:r>
              <a:rPr lang="en-US" altLang="zh-CN" baseline="0" dirty="0" smtClean="0"/>
              <a:t> maximum displacement of z direction is 0.34 mm. The stress of the coil is 96 </a:t>
            </a:r>
            <a:r>
              <a:rPr lang="en-US" altLang="zh-CN" baseline="0" dirty="0" err="1" smtClean="0"/>
              <a:t>MPa</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89DBB233-4E1F-47E3-B402-A4340FC9A44A}" type="slidenum">
              <a:rPr lang="zh-CN" altLang="en-US" smtClean="0"/>
              <a:pPr/>
              <a:t>28</a:t>
            </a:fld>
            <a:endParaRPr lang="zh-CN" altLang="en-US"/>
          </a:p>
        </p:txBody>
      </p:sp>
    </p:spTree>
    <p:extLst>
      <p:ext uri="{BB962C8B-B14F-4D97-AF65-F5344CB8AC3E}">
        <p14:creationId xmlns:p14="http://schemas.microsoft.com/office/powerpoint/2010/main" xmlns="" val="1199398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solidFill>
                  <a:srgbClr val="333333"/>
                </a:solidFill>
                <a:latin typeface="arial" panose="020B0604020202020204" pitchFamily="34" charset="0"/>
              </a:rPr>
              <a:t>There will</a:t>
            </a:r>
            <a:r>
              <a:rPr lang="en-US" altLang="zh-CN" baseline="0" dirty="0" smtClean="0">
                <a:solidFill>
                  <a:srgbClr val="333333"/>
                </a:solidFill>
                <a:latin typeface="arial" panose="020B0604020202020204" pitchFamily="34" charset="0"/>
              </a:rPr>
              <a:t> be 20 transport line magnets. Each coil will be 500 mm long. There is at least 200 mm gap between every two coils.  </a:t>
            </a:r>
            <a:r>
              <a:rPr lang="en-US" altLang="zh-CN" dirty="0" err="1" smtClean="0">
                <a:solidFill>
                  <a:srgbClr val="333333"/>
                </a:solidFill>
                <a:latin typeface="arial" panose="020B0604020202020204" pitchFamily="34" charset="0"/>
              </a:rPr>
              <a:t>Nb</a:t>
            </a:r>
            <a:r>
              <a:rPr lang="en-US" altLang="zh-CN" dirty="0" smtClean="0">
                <a:solidFill>
                  <a:srgbClr val="333333"/>
                </a:solidFill>
                <a:latin typeface="arial" panose="020B0604020202020204" pitchFamily="34" charset="0"/>
              </a:rPr>
              <a:t>-Ti / Copper Matrix </a:t>
            </a:r>
            <a:r>
              <a:rPr lang="en-US" altLang="zh-CN" dirty="0" smtClean="0">
                <a:solidFill>
                  <a:srgbClr val="CC0000"/>
                </a:solidFill>
                <a:latin typeface="arial" panose="020B0604020202020204" pitchFamily="34" charset="0"/>
              </a:rPr>
              <a:t>Monolith</a:t>
            </a:r>
            <a:r>
              <a:rPr lang="en-US" altLang="zh-CN" dirty="0" smtClean="0">
                <a:solidFill>
                  <a:srgbClr val="333333"/>
                </a:solidFill>
                <a:latin typeface="arial" panose="020B0604020202020204" pitchFamily="34" charset="0"/>
              </a:rPr>
              <a:t> </a:t>
            </a:r>
            <a:r>
              <a:rPr lang="en-US" altLang="zh-CN" dirty="0" smtClean="0">
                <a:solidFill>
                  <a:srgbClr val="CC0000"/>
                </a:solidFill>
                <a:latin typeface="arial" panose="020B0604020202020204" pitchFamily="34" charset="0"/>
              </a:rPr>
              <a:t>wire will be use</a:t>
            </a:r>
            <a:r>
              <a:rPr lang="en-US" altLang="zh-CN" baseline="0" dirty="0" smtClean="0">
                <a:solidFill>
                  <a:srgbClr val="CC0000"/>
                </a:solidFill>
                <a:latin typeface="arial" panose="020B0604020202020204" pitchFamily="34" charset="0"/>
              </a:rPr>
              <a:t>d to manufacture the transport line magnets.</a:t>
            </a:r>
            <a:r>
              <a:rPr lang="en-US" altLang="zh-CN" sz="1200" b="1" kern="1200" dirty="0" smtClean="0">
                <a:solidFill>
                  <a:schemeClr val="lt1"/>
                </a:solidFill>
                <a:effectLst/>
                <a:latin typeface="+mn-lt"/>
                <a:ea typeface="+mn-ea"/>
                <a:cs typeface="+mn-cs"/>
              </a:rPr>
              <a:t> The designed nominal current  will be 200</a:t>
            </a:r>
            <a:r>
              <a:rPr lang="en-US" altLang="zh-CN" sz="1200" b="1" kern="1200" baseline="0" dirty="0" smtClean="0">
                <a:solidFill>
                  <a:schemeClr val="lt1"/>
                </a:solidFill>
                <a:effectLst/>
                <a:latin typeface="+mn-lt"/>
                <a:ea typeface="+mn-ea"/>
                <a:cs typeface="+mn-cs"/>
              </a:rPr>
              <a:t> ampere. Helium bath will be used to cool the coil.</a:t>
            </a:r>
            <a:endParaRPr lang="zh-CN" altLang="en-US" dirty="0"/>
          </a:p>
        </p:txBody>
      </p:sp>
      <p:sp>
        <p:nvSpPr>
          <p:cNvPr id="4" name="灯片编号占位符 3"/>
          <p:cNvSpPr>
            <a:spLocks noGrp="1"/>
          </p:cNvSpPr>
          <p:nvPr>
            <p:ph type="sldNum" sz="quarter" idx="10"/>
          </p:nvPr>
        </p:nvSpPr>
        <p:spPr/>
        <p:txBody>
          <a:bodyPr/>
          <a:lstStyle/>
          <a:p>
            <a:fld id="{89DBB233-4E1F-47E3-B402-A4340FC9A44A}" type="slidenum">
              <a:rPr lang="zh-CN" altLang="en-US" smtClean="0"/>
              <a:pPr/>
              <a:t>29</a:t>
            </a:fld>
            <a:endParaRPr lang="zh-CN" altLang="en-US"/>
          </a:p>
        </p:txBody>
      </p:sp>
    </p:spTree>
    <p:extLst>
      <p:ext uri="{BB962C8B-B14F-4D97-AF65-F5344CB8AC3E}">
        <p14:creationId xmlns:p14="http://schemas.microsoft.com/office/powerpoint/2010/main" xmlns="" val="2891265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1737014"/>
          </a:xfrm>
        </p:spPr>
        <p:txBody>
          <a:bodyPr/>
          <a:lstStyle/>
          <a:p>
            <a:r>
              <a:rPr lang="en-US" altLang="zh-CN" sz="1600" dirty="0" smtClean="0"/>
              <a:t>This picture shows the </a:t>
            </a:r>
            <a:r>
              <a:rPr lang="en-US" altLang="zh-CN" sz="1600" dirty="0" err="1" smtClean="0"/>
              <a:t>EMuS</a:t>
            </a:r>
            <a:r>
              <a:rPr lang="en-US" altLang="zh-CN" sz="1600" dirty="0" smtClean="0"/>
              <a:t> layout.</a:t>
            </a:r>
          </a:p>
          <a:p>
            <a:r>
              <a:rPr lang="en-US" altLang="zh-CN" sz="1600" dirty="0" smtClean="0"/>
              <a:t>There are three kinds of magnet, target station magnet for capturing and collecting particles , </a:t>
            </a:r>
            <a:r>
              <a:rPr lang="en-US" altLang="zh-CN" sz="1600" dirty="0" err="1" smtClean="0"/>
              <a:t>superferric</a:t>
            </a:r>
            <a:r>
              <a:rPr lang="en-US" altLang="zh-CN" sz="1600" dirty="0" smtClean="0"/>
              <a:t> dipole for bending particles , and transport magnet for </a:t>
            </a:r>
            <a:r>
              <a:rPr lang="en-US" altLang="zh-CN" sz="1600" dirty="0" err="1" smtClean="0"/>
              <a:t>transfering</a:t>
            </a:r>
            <a:r>
              <a:rPr lang="en-US" altLang="zh-CN" sz="1600" dirty="0" smtClean="0"/>
              <a:t> particles.</a:t>
            </a:r>
            <a:endParaRPr lang="zh-CN" altLang="en-US" sz="1600" dirty="0"/>
          </a:p>
        </p:txBody>
      </p:sp>
      <p:sp>
        <p:nvSpPr>
          <p:cNvPr id="4" name="灯片编号占位符 3"/>
          <p:cNvSpPr>
            <a:spLocks noGrp="1"/>
          </p:cNvSpPr>
          <p:nvPr>
            <p:ph type="sldNum" sz="quarter" idx="10"/>
          </p:nvPr>
        </p:nvSpPr>
        <p:spPr/>
        <p:txBody>
          <a:bodyPr/>
          <a:lstStyle/>
          <a:p>
            <a:fld id="{89DBB233-4E1F-47E3-B402-A4340FC9A44A}" type="slidenum">
              <a:rPr lang="zh-CN" altLang="en-US" smtClean="0"/>
              <a:pPr/>
              <a:t>3</a:t>
            </a:fld>
            <a:endParaRPr lang="zh-CN" altLang="en-US"/>
          </a:p>
        </p:txBody>
      </p:sp>
    </p:spTree>
    <p:extLst>
      <p:ext uri="{BB962C8B-B14F-4D97-AF65-F5344CB8AC3E}">
        <p14:creationId xmlns:p14="http://schemas.microsoft.com/office/powerpoint/2010/main" xmlns="" val="3973714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left picture shows the field changing along the axis. The field change between 2.1 to 3.3 T. The right picture shows the field distribution. The peak field on the coil is 3.56 T.</a:t>
            </a:r>
            <a:endParaRPr lang="zh-CN" altLang="en-US" dirty="0"/>
          </a:p>
        </p:txBody>
      </p:sp>
      <p:sp>
        <p:nvSpPr>
          <p:cNvPr id="4" name="灯片编号占位符 3"/>
          <p:cNvSpPr>
            <a:spLocks noGrp="1"/>
          </p:cNvSpPr>
          <p:nvPr>
            <p:ph type="sldNum" sz="quarter" idx="10"/>
          </p:nvPr>
        </p:nvSpPr>
        <p:spPr/>
        <p:txBody>
          <a:bodyPr/>
          <a:lstStyle/>
          <a:p>
            <a:fld id="{89DBB233-4E1F-47E3-B402-A4340FC9A44A}" type="slidenum">
              <a:rPr lang="zh-CN" altLang="en-US" smtClean="0"/>
              <a:pPr/>
              <a:t>30</a:t>
            </a:fld>
            <a:endParaRPr lang="zh-CN" altLang="en-US"/>
          </a:p>
        </p:txBody>
      </p:sp>
    </p:spTree>
    <p:extLst>
      <p:ext uri="{BB962C8B-B14F-4D97-AF65-F5344CB8AC3E}">
        <p14:creationId xmlns:p14="http://schemas.microsoft.com/office/powerpoint/2010/main" xmlns="" val="934276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table lists</a:t>
            </a:r>
            <a:r>
              <a:rPr lang="en-US" altLang="zh-CN" baseline="0" dirty="0" smtClean="0"/>
              <a:t> the thermal loads of </a:t>
            </a:r>
            <a:r>
              <a:rPr lang="en-US" altLang="zh-CN" baseline="0" dirty="0" err="1" smtClean="0"/>
              <a:t>EMuS</a:t>
            </a:r>
            <a:r>
              <a:rPr lang="en-US" altLang="zh-CN" baseline="0" dirty="0" smtClean="0"/>
              <a:t> magnets. The 77 K thermal load will be 5200 watt. The 4 K thermal load will be 160 ~180 watt.</a:t>
            </a:r>
            <a:endParaRPr lang="zh-CN" altLang="en-US" dirty="0"/>
          </a:p>
        </p:txBody>
      </p:sp>
      <p:sp>
        <p:nvSpPr>
          <p:cNvPr id="4" name="灯片编号占位符 3"/>
          <p:cNvSpPr>
            <a:spLocks noGrp="1"/>
          </p:cNvSpPr>
          <p:nvPr>
            <p:ph type="sldNum" sz="quarter" idx="10"/>
          </p:nvPr>
        </p:nvSpPr>
        <p:spPr/>
        <p:txBody>
          <a:bodyPr/>
          <a:lstStyle/>
          <a:p>
            <a:fld id="{89DBB233-4E1F-47E3-B402-A4340FC9A44A}" type="slidenum">
              <a:rPr lang="zh-CN" altLang="en-US" smtClean="0"/>
              <a:pPr/>
              <a:t>31</a:t>
            </a:fld>
            <a:endParaRPr lang="zh-CN" altLang="en-US"/>
          </a:p>
        </p:txBody>
      </p:sp>
    </p:spTree>
    <p:extLst>
      <p:ext uri="{BB962C8B-B14F-4D97-AF65-F5344CB8AC3E}">
        <p14:creationId xmlns:p14="http://schemas.microsoft.com/office/powerpoint/2010/main" xmlns="" val="386943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I will give a brief</a:t>
            </a:r>
            <a:r>
              <a:rPr lang="en-US" altLang="zh-CN" baseline="0" dirty="0" smtClean="0"/>
              <a:t> summary about the magnets design.</a:t>
            </a:r>
          </a:p>
          <a:p>
            <a:r>
              <a:rPr lang="en-US" altLang="zh-CN" baseline="0" dirty="0" smtClean="0"/>
              <a:t> The magnet for the target station will be a 4- coils / 3 steps structure.</a:t>
            </a:r>
          </a:p>
          <a:p>
            <a:r>
              <a:rPr lang="en-US" altLang="zh-CN" baseline="0" dirty="0" smtClean="0"/>
              <a:t> </a:t>
            </a:r>
            <a:r>
              <a:rPr lang="en-US" altLang="zh-CN" dirty="0" smtClean="0"/>
              <a:t>There will be different operation modes, current of each coil need to be adjusted. Four pairs of current leads will be used.</a:t>
            </a:r>
          </a:p>
          <a:p>
            <a:r>
              <a:rPr lang="en-US" altLang="zh-CN" baseline="0" dirty="0" smtClean="0"/>
              <a:t> </a:t>
            </a:r>
            <a:r>
              <a:rPr lang="en-US" altLang="zh-CN" dirty="0" smtClean="0"/>
              <a:t>The stress distribution is acceptable.</a:t>
            </a:r>
          </a:p>
          <a:p>
            <a:r>
              <a:rPr lang="en-US" altLang="zh-CN" baseline="0" dirty="0" smtClean="0"/>
              <a:t> </a:t>
            </a:r>
            <a:r>
              <a:rPr lang="en-US" altLang="zh-CN" dirty="0" smtClean="0"/>
              <a:t>Next step, the quench analysis and quench protect design will be done.</a:t>
            </a:r>
          </a:p>
          <a:p>
            <a:r>
              <a:rPr lang="en-US" altLang="zh-CN" dirty="0" smtClean="0"/>
              <a:t> </a:t>
            </a:r>
            <a:r>
              <a:rPr lang="en-US" altLang="zh-CN" baseline="0" dirty="0" smtClean="0"/>
              <a:t>The maximum field of the  dipole is 1.66 T .The bending angle is 30 degree.</a:t>
            </a:r>
          </a:p>
          <a:p>
            <a:r>
              <a:rPr lang="en-US" altLang="zh-CN" baseline="0" dirty="0" smtClean="0"/>
              <a:t> The field quality is better than 5.0 times ten to the minus four. </a:t>
            </a:r>
          </a:p>
          <a:p>
            <a:r>
              <a:rPr lang="en-US" altLang="zh-CN" baseline="0" dirty="0" smtClean="0"/>
              <a:t> The </a:t>
            </a:r>
            <a:r>
              <a:rPr lang="en-US" altLang="zh-CN" dirty="0" smtClean="0"/>
              <a:t>Peak field of the transport magnets</a:t>
            </a:r>
            <a:r>
              <a:rPr lang="en-US" altLang="zh-CN" baseline="0" dirty="0" smtClean="0"/>
              <a:t> </a:t>
            </a:r>
            <a:r>
              <a:rPr lang="en-US" altLang="zh-CN" dirty="0" smtClean="0"/>
              <a:t>along the axis is 3.3 T.</a:t>
            </a:r>
          </a:p>
          <a:p>
            <a:r>
              <a:rPr lang="en-US" altLang="zh-CN" baseline="0" dirty="0" smtClean="0"/>
              <a:t> </a:t>
            </a:r>
            <a:r>
              <a:rPr lang="en-US" altLang="zh-CN" dirty="0" smtClean="0"/>
              <a:t>The gap between coils is 200 mm.</a:t>
            </a:r>
          </a:p>
          <a:p>
            <a:r>
              <a:rPr lang="en-US" altLang="zh-CN" baseline="0" dirty="0" smtClean="0"/>
              <a:t> </a:t>
            </a:r>
            <a:r>
              <a:rPr lang="en-US" altLang="zh-CN" dirty="0" smtClean="0"/>
              <a:t>Optimization of coil layout will be carried out later.</a:t>
            </a:r>
          </a:p>
          <a:p>
            <a:endParaRPr lang="zh-CN" altLang="en-US" dirty="0"/>
          </a:p>
        </p:txBody>
      </p:sp>
      <p:sp>
        <p:nvSpPr>
          <p:cNvPr id="4" name="灯片编号占位符 3"/>
          <p:cNvSpPr>
            <a:spLocks noGrp="1"/>
          </p:cNvSpPr>
          <p:nvPr>
            <p:ph type="sldNum" sz="quarter" idx="10"/>
          </p:nvPr>
        </p:nvSpPr>
        <p:spPr/>
        <p:txBody>
          <a:bodyPr/>
          <a:lstStyle/>
          <a:p>
            <a:fld id="{89DBB233-4E1F-47E3-B402-A4340FC9A44A}" type="slidenum">
              <a:rPr lang="zh-CN" altLang="en-US" smtClean="0"/>
              <a:pPr/>
              <a:t>32</a:t>
            </a:fld>
            <a:endParaRPr lang="zh-CN" altLang="en-US"/>
          </a:p>
        </p:txBody>
      </p:sp>
    </p:spTree>
    <p:extLst>
      <p:ext uri="{BB962C8B-B14F-4D97-AF65-F5344CB8AC3E}">
        <p14:creationId xmlns:p14="http://schemas.microsoft.com/office/powerpoint/2010/main" xmlns="" val="732486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a:t>
            </a:r>
            <a:r>
              <a:rPr lang="en-US" altLang="zh-CN" dirty="0" err="1" smtClean="0"/>
              <a:t>EMuS</a:t>
            </a:r>
            <a:r>
              <a:rPr lang="en-US" altLang="zh-CN" dirty="0"/>
              <a:t> </a:t>
            </a:r>
            <a:r>
              <a:rPr lang="en-US" altLang="zh-CN" dirty="0" smtClean="0"/>
              <a:t>will be run at different mode, high momentum, decay </a:t>
            </a:r>
            <a:r>
              <a:rPr lang="en-US" altLang="zh-CN" dirty="0" err="1" smtClean="0"/>
              <a:t>muon</a:t>
            </a:r>
            <a:r>
              <a:rPr lang="en-US" altLang="zh-CN" dirty="0" smtClean="0"/>
              <a:t>, and surface </a:t>
            </a:r>
            <a:r>
              <a:rPr lang="en-US" altLang="zh-CN" dirty="0" err="1" smtClean="0"/>
              <a:t>muon</a:t>
            </a:r>
            <a:r>
              <a:rPr lang="en-US" altLang="zh-CN" dirty="0" smtClean="0"/>
              <a:t>. Each mode require different magnet field at the target station. </a:t>
            </a:r>
            <a:r>
              <a:rPr lang="en-US" altLang="zh-CN" dirty="0"/>
              <a:t>T</a:t>
            </a:r>
            <a:r>
              <a:rPr lang="en-US" altLang="zh-CN" dirty="0" smtClean="0"/>
              <a:t>he coils should be apart from the used beam line for the radiation effect.</a:t>
            </a:r>
            <a:endParaRPr lang="zh-CN" altLang="en-US" dirty="0"/>
          </a:p>
        </p:txBody>
      </p:sp>
      <p:sp>
        <p:nvSpPr>
          <p:cNvPr id="4" name="灯片编号占位符 3"/>
          <p:cNvSpPr>
            <a:spLocks noGrp="1"/>
          </p:cNvSpPr>
          <p:nvPr>
            <p:ph type="sldNum" sz="quarter" idx="10"/>
          </p:nvPr>
        </p:nvSpPr>
        <p:spPr/>
        <p:txBody>
          <a:bodyPr/>
          <a:lstStyle/>
          <a:p>
            <a:fld id="{89DBB233-4E1F-47E3-B402-A4340FC9A44A}" type="slidenum">
              <a:rPr lang="zh-CN" altLang="en-US" smtClean="0"/>
              <a:pPr/>
              <a:t>4</a:t>
            </a:fld>
            <a:endParaRPr lang="zh-CN" altLang="en-US"/>
          </a:p>
        </p:txBody>
      </p:sp>
    </p:spTree>
    <p:extLst>
      <p:ext uri="{BB962C8B-B14F-4D97-AF65-F5344CB8AC3E}">
        <p14:creationId xmlns:p14="http://schemas.microsoft.com/office/powerpoint/2010/main" xmlns="" val="4006112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27364" y="4525240"/>
            <a:ext cx="5486400" cy="3600450"/>
          </a:xfrm>
        </p:spPr>
        <p:txBody>
          <a:bodyPr/>
          <a:lstStyle/>
          <a:p>
            <a:r>
              <a:rPr lang="en-US" altLang="zh-CN" dirty="0" smtClean="0"/>
              <a:t>Aluminum stabilized Rutherford cable and copper / Niobium Titanium strand will be adopted to manufacture the  target station magnet. This table list the parameters of the cable and strand. The dimension of the cable without insulation  is fifteen multiply  four point seven square millimeter. The diameter of the strand is one point two millimeter.  The critical current of the cable at four point two kelvin is about eighteen thousand ampere. The nominal current of the target station magnet  is about four thousand ampere. The target station magnet will be operated between 5 K to 5.9 kelvin.  </a:t>
            </a:r>
          </a:p>
          <a:p>
            <a:r>
              <a:rPr lang="en-US" altLang="zh-CN" dirty="0" smtClean="0"/>
              <a:t>This picture shows the cross section of the aluminum stabilized cable.</a:t>
            </a:r>
            <a:endParaRPr lang="zh-CN" altLang="en-US" dirty="0"/>
          </a:p>
        </p:txBody>
      </p:sp>
      <p:sp>
        <p:nvSpPr>
          <p:cNvPr id="4" name="灯片编号占位符 3"/>
          <p:cNvSpPr>
            <a:spLocks noGrp="1"/>
          </p:cNvSpPr>
          <p:nvPr>
            <p:ph type="sldNum" sz="quarter" idx="10"/>
          </p:nvPr>
        </p:nvSpPr>
        <p:spPr/>
        <p:txBody>
          <a:bodyPr/>
          <a:lstStyle/>
          <a:p>
            <a:fld id="{89DBB233-4E1F-47E3-B402-A4340FC9A44A}" type="slidenum">
              <a:rPr lang="zh-CN" altLang="en-US" smtClean="0"/>
              <a:pPr/>
              <a:t>5</a:t>
            </a:fld>
            <a:endParaRPr lang="zh-CN" altLang="en-US"/>
          </a:p>
        </p:txBody>
      </p:sp>
    </p:spTree>
    <p:extLst>
      <p:ext uri="{BB962C8B-B14F-4D97-AF65-F5344CB8AC3E}">
        <p14:creationId xmlns:p14="http://schemas.microsoft.com/office/powerpoint/2010/main" xmlns="" val="2299225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are now developing the aluminum stabilized cable with a domestic  company.</a:t>
            </a:r>
          </a:p>
          <a:p>
            <a:r>
              <a:rPr lang="en-US" altLang="zh-CN" dirty="0" smtClean="0"/>
              <a:t>A sample cable with a length of ten meter have been produced. Some mechanical tests have been carried out. Next step, the electrical property test will be done.</a:t>
            </a:r>
            <a:endParaRPr lang="zh-CN" altLang="en-US" dirty="0"/>
          </a:p>
        </p:txBody>
      </p:sp>
      <p:sp>
        <p:nvSpPr>
          <p:cNvPr id="4" name="灯片编号占位符 3"/>
          <p:cNvSpPr>
            <a:spLocks noGrp="1"/>
          </p:cNvSpPr>
          <p:nvPr>
            <p:ph type="sldNum" sz="quarter" idx="10"/>
          </p:nvPr>
        </p:nvSpPr>
        <p:spPr/>
        <p:txBody>
          <a:bodyPr/>
          <a:lstStyle/>
          <a:p>
            <a:fld id="{89DBB233-4E1F-47E3-B402-A4340FC9A44A}" type="slidenum">
              <a:rPr lang="zh-CN" altLang="en-US" smtClean="0"/>
              <a:pPr/>
              <a:t>6</a:t>
            </a:fld>
            <a:endParaRPr lang="zh-CN" altLang="en-US"/>
          </a:p>
        </p:txBody>
      </p:sp>
    </p:spTree>
    <p:extLst>
      <p:ext uri="{BB962C8B-B14F-4D97-AF65-F5344CB8AC3E}">
        <p14:creationId xmlns:p14="http://schemas.microsoft.com/office/powerpoint/2010/main" xmlns="" val="2727374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picture shows the layout of the coils for the target station magnet.  The parameter of the coils are list in this table. The inner diameter of  CS1 is  1 meter, the inner diameter of CS4  is 1.44 meter.  For the target station magnet  need to produce different magnet field,  the current of each coil should be adjusted individually, four pairs of current leads will be used. The following table lists the density  of current of the coils for different run mode respectively.</a:t>
            </a:r>
            <a:endParaRPr lang="zh-CN" altLang="en-US" dirty="0"/>
          </a:p>
        </p:txBody>
      </p:sp>
      <p:sp>
        <p:nvSpPr>
          <p:cNvPr id="4" name="灯片编号占位符 3"/>
          <p:cNvSpPr>
            <a:spLocks noGrp="1"/>
          </p:cNvSpPr>
          <p:nvPr>
            <p:ph type="sldNum" sz="quarter" idx="10"/>
          </p:nvPr>
        </p:nvSpPr>
        <p:spPr/>
        <p:txBody>
          <a:bodyPr/>
          <a:lstStyle/>
          <a:p>
            <a:fld id="{89DBB233-4E1F-47E3-B402-A4340FC9A44A}" type="slidenum">
              <a:rPr lang="zh-CN" altLang="en-US" smtClean="0"/>
              <a:pPr/>
              <a:t>7</a:t>
            </a:fld>
            <a:endParaRPr lang="zh-CN" altLang="en-US"/>
          </a:p>
        </p:txBody>
      </p:sp>
    </p:spTree>
    <p:extLst>
      <p:ext uri="{BB962C8B-B14F-4D97-AF65-F5344CB8AC3E}">
        <p14:creationId xmlns:p14="http://schemas.microsoft.com/office/powerpoint/2010/main" xmlns="" val="3494845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These pictures show the field curve along the magnet axis for different run mode. The peak field along the axis is 5 T, 4.8 T  and 4.5 T respectively.</a:t>
            </a:r>
          </a:p>
          <a:p>
            <a:r>
              <a:rPr lang="en-US" altLang="zh-CN" dirty="0" smtClean="0"/>
              <a:t>The following pictures show the field distribution at the target station.</a:t>
            </a:r>
          </a:p>
          <a:p>
            <a:r>
              <a:rPr lang="en-US" altLang="zh-CN" dirty="0" smtClean="0"/>
              <a:t>The maximum field at the coil is 5.42T , 5.36 T and 5.11 T  accordingly.</a:t>
            </a:r>
            <a:endParaRPr lang="zh-CN" altLang="en-US" dirty="0"/>
          </a:p>
        </p:txBody>
      </p:sp>
      <p:sp>
        <p:nvSpPr>
          <p:cNvPr id="4" name="灯片编号占位符 3"/>
          <p:cNvSpPr>
            <a:spLocks noGrp="1"/>
          </p:cNvSpPr>
          <p:nvPr>
            <p:ph type="sldNum" sz="quarter" idx="10"/>
          </p:nvPr>
        </p:nvSpPr>
        <p:spPr/>
        <p:txBody>
          <a:bodyPr/>
          <a:lstStyle/>
          <a:p>
            <a:fld id="{89DBB233-4E1F-47E3-B402-A4340FC9A44A}" type="slidenum">
              <a:rPr lang="zh-CN" altLang="en-US" smtClean="0"/>
              <a:pPr/>
              <a:t>8</a:t>
            </a:fld>
            <a:endParaRPr lang="zh-CN" altLang="en-US"/>
          </a:p>
        </p:txBody>
      </p:sp>
    </p:spTree>
    <p:extLst>
      <p:ext uri="{BB962C8B-B14F-4D97-AF65-F5344CB8AC3E}">
        <p14:creationId xmlns:p14="http://schemas.microsoft.com/office/powerpoint/2010/main" xmlns="" val="3368873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These pictures show the field curve along </a:t>
            </a:r>
            <a:r>
              <a:rPr lang="en-US" altLang="zh-CN" dirty="0"/>
              <a:t>the axis </a:t>
            </a:r>
            <a:r>
              <a:rPr lang="en-US" altLang="zh-CN" dirty="0" smtClean="0"/>
              <a:t>decreasing</a:t>
            </a:r>
            <a:r>
              <a:rPr lang="en-US" altLang="zh-CN" baseline="0" dirty="0" smtClean="0"/>
              <a:t> from</a:t>
            </a:r>
            <a:r>
              <a:rPr lang="en-US" altLang="zh-CN" dirty="0" smtClean="0"/>
              <a:t> 1 T .</a:t>
            </a:r>
            <a:endParaRPr lang="en-US" altLang="zh-CN" dirty="0"/>
          </a:p>
          <a:p>
            <a:r>
              <a:rPr lang="en-US" altLang="zh-CN" dirty="0"/>
              <a:t>The following pictures show the field distribution at the target station.</a:t>
            </a:r>
          </a:p>
          <a:p>
            <a:r>
              <a:rPr lang="en-US" altLang="zh-CN" dirty="0"/>
              <a:t>The maximum field at the coil is </a:t>
            </a:r>
            <a:r>
              <a:rPr lang="en-US" altLang="zh-CN" dirty="0" smtClean="0"/>
              <a:t>1.27 T </a:t>
            </a:r>
            <a:r>
              <a:rPr lang="en-US" altLang="zh-CN" dirty="0"/>
              <a:t>, </a:t>
            </a:r>
            <a:r>
              <a:rPr lang="en-US" altLang="zh-CN" dirty="0" smtClean="0"/>
              <a:t>1.31 T </a:t>
            </a:r>
            <a:r>
              <a:rPr lang="en-US" altLang="zh-CN" dirty="0"/>
              <a:t>and </a:t>
            </a:r>
            <a:r>
              <a:rPr lang="en-US" altLang="zh-CN" dirty="0" smtClean="0"/>
              <a:t>1.38 T accordingly</a:t>
            </a:r>
            <a:r>
              <a:rPr lang="en-US" altLang="zh-CN" dirty="0"/>
              <a:t>.</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89DBB233-4E1F-47E3-B402-A4340FC9A44A}" type="slidenum">
              <a:rPr lang="zh-CN" altLang="en-US" smtClean="0"/>
              <a:pPr/>
              <a:t>9</a:t>
            </a:fld>
            <a:endParaRPr lang="zh-CN" altLang="en-US"/>
          </a:p>
        </p:txBody>
      </p:sp>
    </p:spTree>
    <p:extLst>
      <p:ext uri="{BB962C8B-B14F-4D97-AF65-F5344CB8AC3E}">
        <p14:creationId xmlns:p14="http://schemas.microsoft.com/office/powerpoint/2010/main" xmlns="" val="382140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D19FEF4-60AC-4F08-A4F0-E212A5BC2D93}" type="datetimeFigureOut">
              <a:rPr lang="zh-CN" altLang="en-US" smtClean="0"/>
              <a:pPr/>
              <a:t>2018\11\20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B4D80D-AA01-478E-8A2B-FB5A8D6BBB8F}" type="slidenum">
              <a:rPr lang="zh-CN" altLang="en-US" smtClean="0"/>
              <a:pPr/>
              <a:t>‹#›</a:t>
            </a:fld>
            <a:endParaRPr lang="zh-CN" altLang="en-US"/>
          </a:p>
        </p:txBody>
      </p:sp>
    </p:spTree>
    <p:extLst>
      <p:ext uri="{BB962C8B-B14F-4D97-AF65-F5344CB8AC3E}">
        <p14:creationId xmlns:p14="http://schemas.microsoft.com/office/powerpoint/2010/main" xmlns="" val="1579862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D19FEF4-60AC-4F08-A4F0-E212A5BC2D93}" type="datetimeFigureOut">
              <a:rPr lang="zh-CN" altLang="en-US" smtClean="0"/>
              <a:pPr/>
              <a:t>2018\11\20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B4D80D-AA01-478E-8A2B-FB5A8D6BBB8F}" type="slidenum">
              <a:rPr lang="zh-CN" altLang="en-US" smtClean="0"/>
              <a:pPr/>
              <a:t>‹#›</a:t>
            </a:fld>
            <a:endParaRPr lang="zh-CN" altLang="en-US"/>
          </a:p>
        </p:txBody>
      </p:sp>
    </p:spTree>
    <p:extLst>
      <p:ext uri="{BB962C8B-B14F-4D97-AF65-F5344CB8AC3E}">
        <p14:creationId xmlns:p14="http://schemas.microsoft.com/office/powerpoint/2010/main" xmlns="" val="222235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D19FEF4-60AC-4F08-A4F0-E212A5BC2D93}" type="datetimeFigureOut">
              <a:rPr lang="zh-CN" altLang="en-US" smtClean="0"/>
              <a:pPr/>
              <a:t>2018\11\20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B4D80D-AA01-478E-8A2B-FB5A8D6BBB8F}" type="slidenum">
              <a:rPr lang="zh-CN" altLang="en-US" smtClean="0"/>
              <a:pPr/>
              <a:t>‹#›</a:t>
            </a:fld>
            <a:endParaRPr lang="zh-CN" altLang="en-US"/>
          </a:p>
        </p:txBody>
      </p:sp>
    </p:spTree>
    <p:extLst>
      <p:ext uri="{BB962C8B-B14F-4D97-AF65-F5344CB8AC3E}">
        <p14:creationId xmlns:p14="http://schemas.microsoft.com/office/powerpoint/2010/main" xmlns="" val="63416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D19FEF4-60AC-4F08-A4F0-E212A5BC2D93}" type="datetimeFigureOut">
              <a:rPr lang="zh-CN" altLang="en-US" smtClean="0"/>
              <a:pPr/>
              <a:t>2018\11\20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B4D80D-AA01-478E-8A2B-FB5A8D6BBB8F}" type="slidenum">
              <a:rPr lang="zh-CN" altLang="en-US" smtClean="0"/>
              <a:pPr/>
              <a:t>‹#›</a:t>
            </a:fld>
            <a:endParaRPr lang="zh-CN" altLang="en-US"/>
          </a:p>
        </p:txBody>
      </p:sp>
    </p:spTree>
    <p:extLst>
      <p:ext uri="{BB962C8B-B14F-4D97-AF65-F5344CB8AC3E}">
        <p14:creationId xmlns:p14="http://schemas.microsoft.com/office/powerpoint/2010/main" xmlns="" val="327588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D19FEF4-60AC-4F08-A4F0-E212A5BC2D93}" type="datetimeFigureOut">
              <a:rPr lang="zh-CN" altLang="en-US" smtClean="0"/>
              <a:pPr/>
              <a:t>2018\11\20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B4D80D-AA01-478E-8A2B-FB5A8D6BBB8F}" type="slidenum">
              <a:rPr lang="zh-CN" altLang="en-US" smtClean="0"/>
              <a:pPr/>
              <a:t>‹#›</a:t>
            </a:fld>
            <a:endParaRPr lang="zh-CN" altLang="en-US"/>
          </a:p>
        </p:txBody>
      </p:sp>
    </p:spTree>
    <p:extLst>
      <p:ext uri="{BB962C8B-B14F-4D97-AF65-F5344CB8AC3E}">
        <p14:creationId xmlns:p14="http://schemas.microsoft.com/office/powerpoint/2010/main" xmlns="" val="1728195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D19FEF4-60AC-4F08-A4F0-E212A5BC2D93}" type="datetimeFigureOut">
              <a:rPr lang="zh-CN" altLang="en-US" smtClean="0"/>
              <a:pPr/>
              <a:t>2018\11\20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B4D80D-AA01-478E-8A2B-FB5A8D6BBB8F}" type="slidenum">
              <a:rPr lang="zh-CN" altLang="en-US" smtClean="0"/>
              <a:pPr/>
              <a:t>‹#›</a:t>
            </a:fld>
            <a:endParaRPr lang="zh-CN" altLang="en-US"/>
          </a:p>
        </p:txBody>
      </p:sp>
    </p:spTree>
    <p:extLst>
      <p:ext uri="{BB962C8B-B14F-4D97-AF65-F5344CB8AC3E}">
        <p14:creationId xmlns:p14="http://schemas.microsoft.com/office/powerpoint/2010/main" xmlns="" val="102170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D19FEF4-60AC-4F08-A4F0-E212A5BC2D93}" type="datetimeFigureOut">
              <a:rPr lang="zh-CN" altLang="en-US" smtClean="0"/>
              <a:pPr/>
              <a:t>2018\11\20 Tuesday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FB4D80D-AA01-478E-8A2B-FB5A8D6BBB8F}" type="slidenum">
              <a:rPr lang="zh-CN" altLang="en-US" smtClean="0"/>
              <a:pPr/>
              <a:t>‹#›</a:t>
            </a:fld>
            <a:endParaRPr lang="zh-CN" altLang="en-US"/>
          </a:p>
        </p:txBody>
      </p:sp>
    </p:spTree>
    <p:extLst>
      <p:ext uri="{BB962C8B-B14F-4D97-AF65-F5344CB8AC3E}">
        <p14:creationId xmlns:p14="http://schemas.microsoft.com/office/powerpoint/2010/main" xmlns="" val="37219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D19FEF4-60AC-4F08-A4F0-E212A5BC2D93}" type="datetimeFigureOut">
              <a:rPr lang="zh-CN" altLang="en-US" smtClean="0"/>
              <a:pPr/>
              <a:t>2018\11\20 Tuesday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B4D80D-AA01-478E-8A2B-FB5A8D6BBB8F}" type="slidenum">
              <a:rPr lang="zh-CN" altLang="en-US" smtClean="0"/>
              <a:pPr/>
              <a:t>‹#›</a:t>
            </a:fld>
            <a:endParaRPr lang="zh-CN" altLang="en-US"/>
          </a:p>
        </p:txBody>
      </p:sp>
    </p:spTree>
    <p:extLst>
      <p:ext uri="{BB962C8B-B14F-4D97-AF65-F5344CB8AC3E}">
        <p14:creationId xmlns:p14="http://schemas.microsoft.com/office/powerpoint/2010/main" xmlns="" val="3378471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19FEF4-60AC-4F08-A4F0-E212A5BC2D93}" type="datetimeFigureOut">
              <a:rPr lang="zh-CN" altLang="en-US" smtClean="0"/>
              <a:pPr/>
              <a:t>2018\11\20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FB4D80D-AA01-478E-8A2B-FB5A8D6BBB8F}" type="slidenum">
              <a:rPr lang="zh-CN" altLang="en-US" smtClean="0"/>
              <a:pPr/>
              <a:t>‹#›</a:t>
            </a:fld>
            <a:endParaRPr lang="zh-CN" altLang="en-US"/>
          </a:p>
        </p:txBody>
      </p:sp>
    </p:spTree>
    <p:extLst>
      <p:ext uri="{BB962C8B-B14F-4D97-AF65-F5344CB8AC3E}">
        <p14:creationId xmlns:p14="http://schemas.microsoft.com/office/powerpoint/2010/main" xmlns="" val="297974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D19FEF4-60AC-4F08-A4F0-E212A5BC2D93}" type="datetimeFigureOut">
              <a:rPr lang="zh-CN" altLang="en-US" smtClean="0"/>
              <a:pPr/>
              <a:t>2018\11\20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B4D80D-AA01-478E-8A2B-FB5A8D6BBB8F}" type="slidenum">
              <a:rPr lang="zh-CN" altLang="en-US" smtClean="0"/>
              <a:pPr/>
              <a:t>‹#›</a:t>
            </a:fld>
            <a:endParaRPr lang="zh-CN" altLang="en-US"/>
          </a:p>
        </p:txBody>
      </p:sp>
    </p:spTree>
    <p:extLst>
      <p:ext uri="{BB962C8B-B14F-4D97-AF65-F5344CB8AC3E}">
        <p14:creationId xmlns:p14="http://schemas.microsoft.com/office/powerpoint/2010/main" xmlns="" val="3368885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D19FEF4-60AC-4F08-A4F0-E212A5BC2D93}" type="datetimeFigureOut">
              <a:rPr lang="zh-CN" altLang="en-US" smtClean="0"/>
              <a:pPr/>
              <a:t>2018\11\20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B4D80D-AA01-478E-8A2B-FB5A8D6BBB8F}" type="slidenum">
              <a:rPr lang="zh-CN" altLang="en-US" smtClean="0"/>
              <a:pPr/>
              <a:t>‹#›</a:t>
            </a:fld>
            <a:endParaRPr lang="zh-CN" altLang="en-US"/>
          </a:p>
        </p:txBody>
      </p:sp>
    </p:spTree>
    <p:extLst>
      <p:ext uri="{BB962C8B-B14F-4D97-AF65-F5344CB8AC3E}">
        <p14:creationId xmlns:p14="http://schemas.microsoft.com/office/powerpoint/2010/main" xmlns="" val="968520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9FEF4-60AC-4F08-A4F0-E212A5BC2D93}" type="datetimeFigureOut">
              <a:rPr lang="zh-CN" altLang="en-US" smtClean="0"/>
              <a:pPr/>
              <a:t>2018\11\20 Tuesday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B4D80D-AA01-478E-8A2B-FB5A8D6BBB8F}" type="slidenum">
              <a:rPr lang="zh-CN" altLang="en-US" smtClean="0"/>
              <a:pPr/>
              <a:t>‹#›</a:t>
            </a:fld>
            <a:endParaRPr lang="zh-CN" altLang="en-US"/>
          </a:p>
        </p:txBody>
      </p:sp>
    </p:spTree>
    <p:extLst>
      <p:ext uri="{BB962C8B-B14F-4D97-AF65-F5344CB8AC3E}">
        <p14:creationId xmlns:p14="http://schemas.microsoft.com/office/powerpoint/2010/main" xmlns="" val="74412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ouzl@ihep.ac.c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479280" cy="2387600"/>
          </a:xfrm>
        </p:spPr>
        <p:txBody>
          <a:bodyPr>
            <a:normAutofit/>
          </a:bodyPr>
          <a:lstStyle/>
          <a:p>
            <a:r>
              <a:rPr lang="en-US" altLang="zh-CN" dirty="0" smtClean="0"/>
              <a:t>Magnet design for </a:t>
            </a:r>
            <a:r>
              <a:rPr lang="en-US" altLang="zh-CN" dirty="0" err="1" smtClean="0"/>
              <a:t>EMuS</a:t>
            </a:r>
            <a:r>
              <a:rPr lang="en-US" altLang="zh-CN" dirty="0" smtClean="0"/>
              <a:t> experiment</a:t>
            </a:r>
            <a:endParaRPr lang="zh-CN" altLang="en-US" dirty="0"/>
          </a:p>
        </p:txBody>
      </p:sp>
      <p:sp>
        <p:nvSpPr>
          <p:cNvPr id="3" name="副标题 2"/>
          <p:cNvSpPr>
            <a:spLocks noGrp="1"/>
          </p:cNvSpPr>
          <p:nvPr>
            <p:ph type="subTitle" idx="1"/>
          </p:nvPr>
        </p:nvSpPr>
        <p:spPr/>
        <p:txBody>
          <a:bodyPr>
            <a:normAutofit/>
          </a:bodyPr>
          <a:lstStyle/>
          <a:p>
            <a:pPr algn="l"/>
            <a:r>
              <a:rPr lang="en-US" altLang="zh-CN" dirty="0" err="1" smtClean="0"/>
              <a:t>Hou</a:t>
            </a:r>
            <a:r>
              <a:rPr lang="en-US" altLang="zh-CN" dirty="0" smtClean="0"/>
              <a:t> </a:t>
            </a:r>
            <a:r>
              <a:rPr lang="en-US" altLang="zh-CN" dirty="0" err="1" smtClean="0"/>
              <a:t>Zhilong</a:t>
            </a:r>
            <a:r>
              <a:rPr lang="en-US" altLang="zh-CN" dirty="0" smtClean="0"/>
              <a:t> </a:t>
            </a:r>
            <a:r>
              <a:rPr lang="zh-CN" altLang="en-US" dirty="0" smtClean="0"/>
              <a:t>（</a:t>
            </a:r>
            <a:r>
              <a:rPr lang="en-US" altLang="zh-CN" dirty="0" smtClean="0">
                <a:hlinkClick r:id="rId3"/>
              </a:rPr>
              <a:t>houzl@ihep.ac.cn</a:t>
            </a:r>
            <a:r>
              <a:rPr lang="en-US" altLang="zh-CN" dirty="0" smtClean="0"/>
              <a:t>)</a:t>
            </a:r>
          </a:p>
          <a:p>
            <a:pPr algn="l"/>
            <a:r>
              <a:rPr lang="en-US" altLang="zh-CN" dirty="0" err="1" smtClean="0"/>
              <a:t>Xie</a:t>
            </a:r>
            <a:r>
              <a:rPr lang="en-US" altLang="zh-CN" dirty="0" smtClean="0"/>
              <a:t> </a:t>
            </a:r>
            <a:r>
              <a:rPr lang="en-US" altLang="zh-CN" dirty="0" err="1" smtClean="0"/>
              <a:t>Zongtai</a:t>
            </a:r>
            <a:r>
              <a:rPr lang="en-US" altLang="zh-CN" dirty="0" smtClean="0"/>
              <a:t>, Zhao </a:t>
            </a:r>
            <a:r>
              <a:rPr lang="en-US" altLang="zh-CN" dirty="0" err="1" smtClean="0"/>
              <a:t>Guang</a:t>
            </a:r>
            <a:r>
              <a:rPr lang="en-US" altLang="zh-CN" dirty="0" smtClean="0"/>
              <a:t>, Yuan Ye, </a:t>
            </a:r>
            <a:r>
              <a:rPr lang="en-US" altLang="zh-CN" dirty="0"/>
              <a:t>Nikos </a:t>
            </a:r>
            <a:r>
              <a:rPr lang="en-US" altLang="zh-CN" dirty="0" smtClean="0"/>
              <a:t>Vassilopoulos, Chen Yuan</a:t>
            </a:r>
            <a:r>
              <a:rPr lang="en-US" altLang="zh-CN" dirty="0"/>
              <a:t> </a:t>
            </a:r>
            <a:endParaRPr lang="en-US" altLang="zh-CN" dirty="0" smtClean="0"/>
          </a:p>
          <a:p>
            <a:pPr algn="l"/>
            <a:r>
              <a:rPr lang="en-US" altLang="zh-CN" dirty="0" smtClean="0"/>
              <a:t>2018.11.20</a:t>
            </a:r>
            <a:endParaRPr lang="zh-CN" altLang="en-US" dirty="0"/>
          </a:p>
        </p:txBody>
      </p:sp>
    </p:spTree>
    <p:extLst>
      <p:ext uri="{BB962C8B-B14F-4D97-AF65-F5344CB8AC3E}">
        <p14:creationId xmlns:p14="http://schemas.microsoft.com/office/powerpoint/2010/main" xmlns="" val="3093301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468" y="572087"/>
            <a:ext cx="11979532" cy="752475"/>
          </a:xfrm>
        </p:spPr>
        <p:txBody>
          <a:bodyPr>
            <a:normAutofit/>
          </a:bodyPr>
          <a:lstStyle/>
          <a:p>
            <a:r>
              <a:rPr lang="en-US" altLang="zh-CN" sz="2800" dirty="0"/>
              <a:t>Cable load </a:t>
            </a:r>
            <a:r>
              <a:rPr lang="en-US" altLang="zh-CN" sz="2800" dirty="0" smtClean="0"/>
              <a:t>analysis</a:t>
            </a:r>
            <a:endParaRPr lang="zh-CN" altLang="en-US" sz="2800" dirty="0"/>
          </a:p>
        </p:txBody>
      </p:sp>
      <p:sp>
        <p:nvSpPr>
          <p:cNvPr id="3" name="内容占位符 2"/>
          <p:cNvSpPr>
            <a:spLocks noGrp="1"/>
          </p:cNvSpPr>
          <p:nvPr>
            <p:ph idx="1"/>
          </p:nvPr>
        </p:nvSpPr>
        <p:spPr>
          <a:xfrm>
            <a:off x="799400" y="1411463"/>
            <a:ext cx="8487104" cy="4351338"/>
          </a:xfrm>
        </p:spPr>
        <p:txBody>
          <a:bodyPr>
            <a:normAutofit lnSpcReduction="10000"/>
          </a:bodyPr>
          <a:lstStyle/>
          <a:p>
            <a:pPr>
              <a:buClr>
                <a:schemeClr val="accent5"/>
              </a:buClr>
              <a:buFont typeface="Wingdings" panose="05000000000000000000" pitchFamily="2" charset="2"/>
              <a:buChar char="Ø"/>
            </a:pPr>
            <a:r>
              <a:rPr lang="en-US" altLang="zh-CN" dirty="0"/>
              <a:t>N=6</a:t>
            </a:r>
            <a:r>
              <a:rPr lang="zh-CN" altLang="en-US" dirty="0"/>
              <a:t>*</a:t>
            </a:r>
            <a:r>
              <a:rPr lang="en-US" altLang="zh-CN" dirty="0"/>
              <a:t>986/5.1=1160</a:t>
            </a:r>
            <a:r>
              <a:rPr lang="zh-CN" altLang="en-US" dirty="0"/>
              <a:t>（</a:t>
            </a:r>
            <a:r>
              <a:rPr lang="en-US" altLang="zh-CN" dirty="0"/>
              <a:t>gap between turns</a:t>
            </a:r>
            <a:r>
              <a:rPr lang="zh-CN" altLang="en-US" dirty="0"/>
              <a:t>：</a:t>
            </a:r>
            <a:r>
              <a:rPr lang="en-US" altLang="zh-CN" dirty="0"/>
              <a:t>0.1mm</a:t>
            </a:r>
            <a:r>
              <a:rPr lang="zh-CN" altLang="en-US" dirty="0"/>
              <a:t>）</a:t>
            </a:r>
            <a:endParaRPr lang="en-US" altLang="zh-CN" dirty="0"/>
          </a:p>
          <a:p>
            <a:pPr>
              <a:buClr>
                <a:schemeClr val="accent5"/>
              </a:buClr>
              <a:buFont typeface="Wingdings" panose="05000000000000000000" pitchFamily="2" charset="2"/>
              <a:buChar char="Ø"/>
            </a:pPr>
            <a:r>
              <a:rPr lang="en-US" altLang="zh-CN" dirty="0" err="1"/>
              <a:t>Iop</a:t>
            </a:r>
            <a:r>
              <a:rPr lang="en-US" altLang="zh-CN" dirty="0"/>
              <a:t> = </a:t>
            </a:r>
            <a:r>
              <a:rPr lang="en-US" altLang="zh-CN" dirty="0" err="1"/>
              <a:t>Jcoil</a:t>
            </a:r>
            <a:r>
              <a:rPr lang="en-US" altLang="zh-CN" dirty="0"/>
              <a:t>*2l*</a:t>
            </a:r>
            <a:r>
              <a:rPr lang="zh-CN" altLang="en-US" dirty="0"/>
              <a:t>（</a:t>
            </a:r>
            <a:r>
              <a:rPr lang="en-US" altLang="zh-CN" dirty="0"/>
              <a:t>a2-a1</a:t>
            </a:r>
            <a:r>
              <a:rPr lang="zh-CN" altLang="en-US" dirty="0"/>
              <a:t>）</a:t>
            </a:r>
            <a:r>
              <a:rPr lang="en-US" altLang="zh-CN" dirty="0"/>
              <a:t>/N = 3944.5A </a:t>
            </a:r>
            <a:endParaRPr lang="en-US" altLang="zh-CN" dirty="0" smtClean="0"/>
          </a:p>
          <a:p>
            <a:pPr>
              <a:buClr>
                <a:schemeClr val="accent5"/>
              </a:buClr>
              <a:buFont typeface="Wingdings" panose="05000000000000000000" pitchFamily="2" charset="2"/>
              <a:buChar char="Ø"/>
            </a:pPr>
            <a:r>
              <a:rPr lang="en-US" altLang="zh-CN" dirty="0"/>
              <a:t>Operating @ 5.0 K</a:t>
            </a:r>
          </a:p>
          <a:p>
            <a:pPr lvl="1">
              <a:buClr>
                <a:schemeClr val="accent5"/>
              </a:buClr>
              <a:buFont typeface="Wingdings" panose="05000000000000000000" pitchFamily="2" charset="2"/>
              <a:buChar char="Ø"/>
            </a:pPr>
            <a:r>
              <a:rPr lang="en-US" altLang="zh-CN" dirty="0" err="1"/>
              <a:t>Ic</a:t>
            </a:r>
            <a:r>
              <a:rPr lang="en-US" altLang="zh-CN" dirty="0"/>
              <a:t> of strand@5.0 K ,5.5 T   = 870 A </a:t>
            </a:r>
          </a:p>
          <a:p>
            <a:pPr lvl="1">
              <a:buClr>
                <a:schemeClr val="accent5"/>
              </a:buClr>
              <a:buFont typeface="Wingdings" panose="05000000000000000000" pitchFamily="2" charset="2"/>
              <a:buChar char="Ø"/>
            </a:pPr>
            <a:r>
              <a:rPr lang="en-US" altLang="zh-CN" dirty="0" err="1"/>
              <a:t>Ic</a:t>
            </a:r>
            <a:r>
              <a:rPr lang="en-US" altLang="zh-CN" dirty="0"/>
              <a:t> of cable @5.0 K ,5.5 T  = 870 *16* 85% = 11832 A </a:t>
            </a:r>
          </a:p>
          <a:p>
            <a:pPr marL="685800" lvl="2">
              <a:spcBef>
                <a:spcPts val="1000"/>
              </a:spcBef>
              <a:buClr>
                <a:schemeClr val="accent5"/>
              </a:buClr>
              <a:buFont typeface="Wingdings" panose="05000000000000000000" pitchFamily="2" charset="2"/>
              <a:buChar char="Ø"/>
            </a:pPr>
            <a:r>
              <a:rPr lang="en-US" altLang="zh-CN" sz="2400" dirty="0" err="1"/>
              <a:t>Iop</a:t>
            </a:r>
            <a:r>
              <a:rPr lang="en-US" altLang="zh-CN" sz="2400" dirty="0"/>
              <a:t>/</a:t>
            </a:r>
            <a:r>
              <a:rPr lang="en-US" altLang="zh-CN" sz="2400" dirty="0" err="1"/>
              <a:t>Ic</a:t>
            </a:r>
            <a:r>
              <a:rPr lang="en-US" altLang="zh-CN" sz="2400" dirty="0"/>
              <a:t> = 3944.5 A/ 11832 = </a:t>
            </a:r>
            <a:r>
              <a:rPr lang="en-US" altLang="zh-CN" sz="2400" dirty="0">
                <a:solidFill>
                  <a:srgbClr val="FF0000"/>
                </a:solidFill>
              </a:rPr>
              <a:t>33.33%  </a:t>
            </a:r>
            <a:r>
              <a:rPr lang="zh-CN" altLang="en-US" sz="2400" dirty="0"/>
              <a:t>（</a:t>
            </a:r>
            <a:r>
              <a:rPr lang="en-US" altLang="zh-CN" sz="2400" dirty="0"/>
              <a:t>5 K, 5.5 T</a:t>
            </a:r>
            <a:r>
              <a:rPr lang="zh-CN" altLang="en-US" sz="2400" dirty="0" smtClean="0"/>
              <a:t>）</a:t>
            </a:r>
            <a:endParaRPr lang="en-US" altLang="zh-CN" dirty="0"/>
          </a:p>
          <a:p>
            <a:pPr>
              <a:buClr>
                <a:schemeClr val="accent5"/>
              </a:buClr>
              <a:buFont typeface="Wingdings" panose="05000000000000000000" pitchFamily="2" charset="2"/>
              <a:buChar char="Ø"/>
            </a:pPr>
            <a:r>
              <a:rPr lang="en-US" altLang="zh-CN" dirty="0" smtClean="0"/>
              <a:t>Operating @ 5.5 K</a:t>
            </a:r>
          </a:p>
          <a:p>
            <a:pPr lvl="1">
              <a:buClr>
                <a:schemeClr val="accent5"/>
              </a:buClr>
              <a:buFont typeface="Wingdings" panose="05000000000000000000" pitchFamily="2" charset="2"/>
              <a:buChar char="Ø"/>
            </a:pPr>
            <a:r>
              <a:rPr lang="en-US" altLang="zh-CN" dirty="0" err="1" smtClean="0"/>
              <a:t>Ic</a:t>
            </a:r>
            <a:r>
              <a:rPr lang="en-US" altLang="zh-CN" dirty="0" smtClean="0"/>
              <a:t> </a:t>
            </a:r>
            <a:r>
              <a:rPr lang="en-US" altLang="zh-CN" dirty="0"/>
              <a:t>of </a:t>
            </a:r>
            <a:r>
              <a:rPr lang="en-US" altLang="zh-CN" dirty="0" smtClean="0"/>
              <a:t>strand@5.5 K ,5.5 T   </a:t>
            </a:r>
            <a:r>
              <a:rPr lang="en-US" altLang="zh-CN" dirty="0"/>
              <a:t>= 570 A </a:t>
            </a:r>
            <a:endParaRPr lang="en-US" altLang="zh-CN" dirty="0" smtClean="0"/>
          </a:p>
          <a:p>
            <a:pPr lvl="1">
              <a:buClr>
                <a:schemeClr val="accent5"/>
              </a:buClr>
              <a:buFont typeface="Wingdings" panose="05000000000000000000" pitchFamily="2" charset="2"/>
              <a:buChar char="Ø"/>
            </a:pPr>
            <a:r>
              <a:rPr lang="en-US" altLang="zh-CN" dirty="0" err="1" smtClean="0"/>
              <a:t>Ic</a:t>
            </a:r>
            <a:r>
              <a:rPr lang="en-US" altLang="zh-CN" dirty="0" smtClean="0"/>
              <a:t> </a:t>
            </a:r>
            <a:r>
              <a:rPr lang="en-US" altLang="zh-CN" dirty="0"/>
              <a:t>of cable @5.5 K </a:t>
            </a:r>
            <a:r>
              <a:rPr lang="en-US" altLang="zh-CN" dirty="0" smtClean="0"/>
              <a:t>,5.5 T  </a:t>
            </a:r>
            <a:r>
              <a:rPr lang="en-US" altLang="zh-CN" dirty="0"/>
              <a:t>= 570 *16* 85% = 7752 A </a:t>
            </a:r>
            <a:endParaRPr lang="en-US" altLang="zh-CN" dirty="0" smtClean="0"/>
          </a:p>
          <a:p>
            <a:pPr lvl="1">
              <a:buClr>
                <a:schemeClr val="accent5"/>
              </a:buClr>
              <a:buFont typeface="Wingdings" panose="05000000000000000000" pitchFamily="2" charset="2"/>
              <a:buChar char="Ø"/>
            </a:pPr>
            <a:r>
              <a:rPr lang="en-US" altLang="zh-CN" dirty="0" err="1" smtClean="0"/>
              <a:t>Iop</a:t>
            </a:r>
            <a:r>
              <a:rPr lang="en-US" altLang="zh-CN" dirty="0" smtClean="0"/>
              <a:t>/</a:t>
            </a:r>
            <a:r>
              <a:rPr lang="en-US" altLang="zh-CN" dirty="0" err="1" smtClean="0"/>
              <a:t>Ic</a:t>
            </a:r>
            <a:r>
              <a:rPr lang="en-US" altLang="zh-CN" dirty="0" smtClean="0"/>
              <a:t> </a:t>
            </a:r>
            <a:r>
              <a:rPr lang="en-US" altLang="zh-CN" dirty="0"/>
              <a:t>= 3944.5 A/ 7752 = </a:t>
            </a:r>
            <a:r>
              <a:rPr lang="en-US" altLang="zh-CN" dirty="0">
                <a:solidFill>
                  <a:srgbClr val="FF0000"/>
                </a:solidFill>
              </a:rPr>
              <a:t>50.88%</a:t>
            </a:r>
            <a:r>
              <a:rPr lang="zh-CN" altLang="en-US" dirty="0" smtClean="0"/>
              <a:t>（ </a:t>
            </a:r>
            <a:r>
              <a:rPr lang="en-US" altLang="zh-CN" dirty="0" smtClean="0"/>
              <a:t>5.5 K , 5.5 T </a:t>
            </a:r>
            <a:r>
              <a:rPr lang="zh-CN" altLang="en-US" dirty="0" smtClean="0"/>
              <a:t>）</a:t>
            </a:r>
            <a:endParaRPr lang="en-US" altLang="zh-CN" dirty="0" smtClean="0"/>
          </a:p>
        </p:txBody>
      </p:sp>
    </p:spTree>
    <p:extLst>
      <p:ext uri="{BB962C8B-B14F-4D97-AF65-F5344CB8AC3E}">
        <p14:creationId xmlns:p14="http://schemas.microsoft.com/office/powerpoint/2010/main" xmlns="" val="2537812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8130" y="948806"/>
            <a:ext cx="10688781" cy="4895648"/>
          </a:xfrm>
        </p:spPr>
        <p:txBody>
          <a:bodyPr/>
          <a:lstStyle/>
          <a:p>
            <a:pPr marL="228600" lvl="1">
              <a:spcBef>
                <a:spcPts val="1000"/>
              </a:spcBef>
            </a:pPr>
            <a:r>
              <a:rPr lang="en-US" altLang="zh-CN" dirty="0"/>
              <a:t>Mechanical </a:t>
            </a:r>
            <a:r>
              <a:rPr lang="en-US" altLang="zh-CN" dirty="0" smtClean="0"/>
              <a:t>design</a:t>
            </a:r>
            <a:endParaRPr lang="zh-CN" altLang="en-US" dirty="0"/>
          </a:p>
        </p:txBody>
      </p:sp>
      <p:sp>
        <p:nvSpPr>
          <p:cNvPr id="4" name="标题 3"/>
          <p:cNvSpPr>
            <a:spLocks noGrp="1"/>
          </p:cNvSpPr>
          <p:nvPr>
            <p:ph type="title"/>
          </p:nvPr>
        </p:nvSpPr>
        <p:spPr>
          <a:xfrm>
            <a:off x="84138" y="103622"/>
            <a:ext cx="10389898" cy="845184"/>
          </a:xfrm>
        </p:spPr>
        <p:txBody>
          <a:bodyPr/>
          <a:lstStyle/>
          <a:p>
            <a:r>
              <a:rPr lang="en-US" altLang="zh-CN" dirty="0" smtClean="0"/>
              <a:t>Mechanical design and analysis   </a:t>
            </a:r>
            <a:endParaRPr lang="zh-CN" altLang="en-US" dirty="0"/>
          </a:p>
        </p:txBody>
      </p:sp>
      <p:pic>
        <p:nvPicPr>
          <p:cNvPr id="5" name="图片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8130" y="1487055"/>
            <a:ext cx="6013623" cy="5202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直接箭头连接符 5"/>
          <p:cNvCxnSpPr>
            <a:stCxn id="8" idx="1"/>
          </p:cNvCxnSpPr>
          <p:nvPr/>
        </p:nvCxnSpPr>
        <p:spPr>
          <a:xfrm flipH="1">
            <a:off x="4656675" y="2734562"/>
            <a:ext cx="2017810" cy="650926"/>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a:off x="4758443" y="2301728"/>
            <a:ext cx="1916042" cy="967340"/>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8" name="文本框 2"/>
          <p:cNvSpPr txBox="1">
            <a:spLocks noChangeArrowheads="1"/>
          </p:cNvSpPr>
          <p:nvPr/>
        </p:nvSpPr>
        <p:spPr bwMode="auto">
          <a:xfrm>
            <a:off x="6674485" y="2534507"/>
            <a:ext cx="2010785" cy="400110"/>
          </a:xfrm>
          <a:prstGeom prst="rect">
            <a:avLst/>
          </a:prstGeom>
          <a:solidFill>
            <a:srgbClr val="FFFFFF"/>
          </a:solidFill>
          <a:ln w="9525">
            <a:noFill/>
            <a:miter lim="800000"/>
            <a:headEnd/>
            <a:tailEnd/>
          </a:ln>
        </p:spPr>
        <p:txBody>
          <a:bodyPr wrap="square">
            <a:spAutoFit/>
          </a:bodyPr>
          <a:lstStyle/>
          <a:p>
            <a:pPr algn="just">
              <a:spcAft>
                <a:spcPts val="0"/>
              </a:spcAft>
              <a:defRPr/>
            </a:pPr>
            <a:r>
              <a:rPr lang="en-US" altLang="zh-CN" sz="2000" kern="100" dirty="0" smtClean="0">
                <a:latin typeface="Times New Roman" panose="02020603050405020304" pitchFamily="18" charset="0"/>
                <a:cs typeface="Times New Roman" panose="02020603050405020304" pitchFamily="18" charset="0"/>
              </a:rPr>
              <a:t>Thermal Shield</a:t>
            </a:r>
            <a:r>
              <a:rPr lang="en-US" sz="1050" kern="100" dirty="0" smtClean="0">
                <a:latin typeface="Times New Roman" panose="02020603050405020304" pitchFamily="18" charset="0"/>
                <a:cs typeface="Times New Roman" panose="02020603050405020304" pitchFamily="18" charset="0"/>
              </a:rPr>
              <a:t> </a:t>
            </a:r>
            <a:endParaRPr lang="zh-CN" sz="1050" kern="100" dirty="0">
              <a:latin typeface="Times New Roman" panose="02020603050405020304" pitchFamily="18" charset="0"/>
              <a:cs typeface="Times New Roman" panose="02020603050405020304" pitchFamily="18" charset="0"/>
            </a:endParaRPr>
          </a:p>
        </p:txBody>
      </p:sp>
      <p:cxnSp>
        <p:nvCxnSpPr>
          <p:cNvPr id="9" name="直接箭头连接符 8"/>
          <p:cNvCxnSpPr>
            <a:stCxn id="10" idx="1"/>
          </p:cNvCxnSpPr>
          <p:nvPr/>
        </p:nvCxnSpPr>
        <p:spPr>
          <a:xfrm flipH="1">
            <a:off x="4588669" y="3204340"/>
            <a:ext cx="2085816" cy="399447"/>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0" name="文本框 2"/>
          <p:cNvSpPr txBox="1">
            <a:spLocks noChangeArrowheads="1"/>
          </p:cNvSpPr>
          <p:nvPr/>
        </p:nvSpPr>
        <p:spPr bwMode="auto">
          <a:xfrm>
            <a:off x="6674485" y="3004285"/>
            <a:ext cx="1537652" cy="400110"/>
          </a:xfrm>
          <a:prstGeom prst="rect">
            <a:avLst/>
          </a:prstGeom>
          <a:solidFill>
            <a:srgbClr val="FFFFFF"/>
          </a:solidFill>
          <a:ln w="9525">
            <a:noFill/>
            <a:miter lim="800000"/>
            <a:headEnd/>
            <a:tailEnd/>
          </a:ln>
        </p:spPr>
        <p:txBody>
          <a:bodyPr wrap="square">
            <a:spAutoFit/>
          </a:bodyPr>
          <a:lstStyle/>
          <a:p>
            <a:pPr algn="just">
              <a:spcAft>
                <a:spcPts val="0"/>
              </a:spcAft>
              <a:defRPr/>
            </a:pPr>
            <a:r>
              <a:rPr lang="en-US" altLang="zh-CN" sz="2000" kern="100" dirty="0">
                <a:latin typeface="Times New Roman" panose="02020603050405020304" pitchFamily="18" charset="0"/>
                <a:cs typeface="Times New Roman" panose="02020603050405020304" pitchFamily="18" charset="0"/>
              </a:rPr>
              <a:t>Coil Support</a:t>
            </a:r>
            <a:r>
              <a:rPr lang="en-US" sz="1050" kern="100" dirty="0">
                <a:latin typeface="Times New Roman" panose="02020603050405020304" pitchFamily="18" charset="0"/>
                <a:cs typeface="Times New Roman" panose="02020603050405020304" pitchFamily="18" charset="0"/>
              </a:rPr>
              <a:t> </a:t>
            </a:r>
            <a:endParaRPr lang="zh-CN" sz="1050" kern="100" dirty="0">
              <a:latin typeface="Times New Roman" panose="02020603050405020304" pitchFamily="18" charset="0"/>
              <a:cs typeface="Times New Roman" panose="02020603050405020304" pitchFamily="18" charset="0"/>
            </a:endParaRPr>
          </a:p>
        </p:txBody>
      </p:sp>
      <p:cxnSp>
        <p:nvCxnSpPr>
          <p:cNvPr id="11" name="直接箭头连接符 10"/>
          <p:cNvCxnSpPr/>
          <p:nvPr/>
        </p:nvCxnSpPr>
        <p:spPr>
          <a:xfrm flipH="1" flipV="1">
            <a:off x="4514550" y="3668881"/>
            <a:ext cx="2159935" cy="247662"/>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2" name="文本框 2"/>
          <p:cNvSpPr txBox="1">
            <a:spLocks noChangeArrowheads="1"/>
          </p:cNvSpPr>
          <p:nvPr/>
        </p:nvSpPr>
        <p:spPr bwMode="auto">
          <a:xfrm>
            <a:off x="6714095" y="3737753"/>
            <a:ext cx="1351104" cy="400110"/>
          </a:xfrm>
          <a:prstGeom prst="rect">
            <a:avLst/>
          </a:prstGeom>
          <a:solidFill>
            <a:srgbClr val="FFFFFF"/>
          </a:solidFill>
          <a:ln w="9525">
            <a:noFill/>
            <a:miter lim="800000"/>
            <a:headEnd/>
            <a:tailEnd/>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defRPr/>
            </a:pPr>
            <a:r>
              <a:rPr lang="en-US" altLang="zh-CN" sz="2000" kern="100" dirty="0">
                <a:latin typeface="Times New Roman" panose="02020603050405020304" pitchFamily="18" charset="0"/>
                <a:cs typeface="Times New Roman" panose="02020603050405020304" pitchFamily="18" charset="0"/>
              </a:rPr>
              <a:t>Coil</a:t>
            </a:r>
            <a:r>
              <a:rPr lang="en-US" sz="1050" kern="100" dirty="0" smtClean="0">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dirty="0">
              <a:latin typeface="Times New Roman" panose="02020603050405020304" pitchFamily="18" charset="0"/>
              <a:cs typeface="Times New Roman" panose="02020603050405020304" pitchFamily="18" charset="0"/>
            </a:endParaRPr>
          </a:p>
        </p:txBody>
      </p:sp>
      <p:cxnSp>
        <p:nvCxnSpPr>
          <p:cNvPr id="13" name="直接箭头连接符 12"/>
          <p:cNvCxnSpPr>
            <a:stCxn id="14" idx="1"/>
          </p:cNvCxnSpPr>
          <p:nvPr/>
        </p:nvCxnSpPr>
        <p:spPr>
          <a:xfrm flipH="1" flipV="1">
            <a:off x="5100502" y="6094161"/>
            <a:ext cx="1303204" cy="420712"/>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4" name="文本框 2"/>
          <p:cNvSpPr txBox="1">
            <a:spLocks noChangeArrowheads="1"/>
          </p:cNvSpPr>
          <p:nvPr/>
        </p:nvSpPr>
        <p:spPr bwMode="auto">
          <a:xfrm>
            <a:off x="6403706" y="6314818"/>
            <a:ext cx="753052" cy="400110"/>
          </a:xfrm>
          <a:prstGeom prst="rect">
            <a:avLst/>
          </a:prstGeom>
          <a:solidFill>
            <a:srgbClr val="FFFFFF"/>
          </a:solidFill>
          <a:ln w="9525">
            <a:noFill/>
            <a:miter lim="800000"/>
            <a:headEnd/>
            <a:tailEnd/>
          </a:ln>
        </p:spPr>
        <p:txBody>
          <a:bodyPr wrap="square">
            <a:spAutoFit/>
          </a:bodyPr>
          <a:lstStyle/>
          <a:p>
            <a:pPr algn="just">
              <a:spcAft>
                <a:spcPts val="0"/>
              </a:spcAft>
              <a:defRPr/>
            </a:pPr>
            <a:r>
              <a:rPr lang="en-US" altLang="zh-CN" sz="2000" kern="100" dirty="0">
                <a:latin typeface="Times New Roman" panose="02020603050405020304" pitchFamily="18" charset="0"/>
                <a:cs typeface="Times New Roman" panose="02020603050405020304" pitchFamily="18" charset="0"/>
              </a:rPr>
              <a:t>Yoke</a:t>
            </a:r>
            <a:r>
              <a:rPr lang="en-US" sz="1050" kern="100" dirty="0">
                <a:latin typeface="Times New Roman" panose="02020603050405020304" pitchFamily="18" charset="0"/>
                <a:cs typeface="Times New Roman" panose="02020603050405020304" pitchFamily="18" charset="0"/>
              </a:rPr>
              <a:t> </a:t>
            </a:r>
            <a:endParaRPr lang="zh-CN" sz="1050" kern="100" dirty="0">
              <a:latin typeface="Times New Roman" panose="02020603050405020304" pitchFamily="18" charset="0"/>
              <a:cs typeface="Times New Roman" panose="02020603050405020304" pitchFamily="18" charset="0"/>
            </a:endParaRPr>
          </a:p>
        </p:txBody>
      </p:sp>
      <p:cxnSp>
        <p:nvCxnSpPr>
          <p:cNvPr id="15" name="直接箭头连接符 14"/>
          <p:cNvCxnSpPr/>
          <p:nvPr/>
        </p:nvCxnSpPr>
        <p:spPr>
          <a:xfrm flipH="1" flipV="1">
            <a:off x="5992327" y="4631443"/>
            <a:ext cx="721768" cy="373556"/>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6" name="文本框 2"/>
          <p:cNvSpPr txBox="1">
            <a:spLocks noChangeArrowheads="1"/>
          </p:cNvSpPr>
          <p:nvPr/>
        </p:nvSpPr>
        <p:spPr bwMode="auto">
          <a:xfrm>
            <a:off x="6793920" y="4651056"/>
            <a:ext cx="1933436" cy="707886"/>
          </a:xfrm>
          <a:prstGeom prst="rect">
            <a:avLst/>
          </a:prstGeom>
          <a:solidFill>
            <a:srgbClr val="FFFFFF"/>
          </a:solidFill>
          <a:ln w="9525">
            <a:noFill/>
            <a:miter lim="800000"/>
            <a:headEnd/>
            <a:tailEnd/>
          </a:ln>
        </p:spPr>
        <p:txBody>
          <a:bodyPr wrap="square">
            <a:spAutoFit/>
          </a:bodyPr>
          <a:lstStyle/>
          <a:p>
            <a:pPr algn="just">
              <a:spcAft>
                <a:spcPts val="0"/>
              </a:spcAft>
              <a:defRPr/>
            </a:pPr>
            <a:r>
              <a:rPr lang="en-US" altLang="zh-CN" sz="2000" kern="100" dirty="0">
                <a:latin typeface="Times New Roman" panose="02020603050405020304" pitchFamily="18" charset="0"/>
                <a:cs typeface="Times New Roman" panose="02020603050405020304" pitchFamily="18" charset="0"/>
              </a:rPr>
              <a:t>Matching </a:t>
            </a:r>
            <a:r>
              <a:rPr lang="en-US" altLang="zh-CN" sz="2000" kern="100" dirty="0" smtClean="0">
                <a:latin typeface="Times New Roman" panose="02020603050405020304" pitchFamily="18" charset="0"/>
                <a:cs typeface="Times New Roman" panose="02020603050405020304" pitchFamily="18" charset="0"/>
              </a:rPr>
              <a:t>Solenoid</a:t>
            </a:r>
            <a:r>
              <a:rPr lang="en-US" sz="1050" kern="100" dirty="0" smtClean="0">
                <a:latin typeface="Times New Roman" panose="02020603050405020304" pitchFamily="18" charset="0"/>
                <a:cs typeface="Times New Roman" panose="02020603050405020304" pitchFamily="18" charset="0"/>
              </a:rPr>
              <a:t> </a:t>
            </a:r>
            <a:endParaRPr lang="zh-CN" sz="1050" kern="100" dirty="0">
              <a:latin typeface="Times New Roman" panose="02020603050405020304" pitchFamily="18" charset="0"/>
              <a:cs typeface="Times New Roman" panose="02020603050405020304" pitchFamily="18" charset="0"/>
            </a:endParaRPr>
          </a:p>
        </p:txBody>
      </p:sp>
      <p:sp>
        <p:nvSpPr>
          <p:cNvPr id="17" name="文本框 9"/>
          <p:cNvSpPr txBox="1">
            <a:spLocks noChangeArrowheads="1"/>
          </p:cNvSpPr>
          <p:nvPr/>
        </p:nvSpPr>
        <p:spPr bwMode="auto">
          <a:xfrm>
            <a:off x="8212137" y="3660984"/>
            <a:ext cx="373164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indent="0" eaLnBrk="1" hangingPunct="1">
              <a:lnSpc>
                <a:spcPct val="100000"/>
              </a:lnSpc>
              <a:spcBef>
                <a:spcPct val="0"/>
              </a:spcBef>
              <a:buNone/>
              <a:defRPr/>
            </a:pPr>
            <a:r>
              <a:rPr lang="en-US" altLang="zh-CN" sz="1800" dirty="0" smtClean="0"/>
              <a:t>Cold mass suspend</a:t>
            </a:r>
            <a:r>
              <a:rPr lang="zh-CN" altLang="en-US" sz="1800" dirty="0" smtClean="0"/>
              <a:t>：</a:t>
            </a:r>
            <a:r>
              <a:rPr lang="en-US" altLang="zh-CN" sz="1800" dirty="0" smtClean="0"/>
              <a:t>Ti alloy rod, 4 axial  and radial rods for each end respectively.</a:t>
            </a:r>
          </a:p>
        </p:txBody>
      </p:sp>
      <p:sp>
        <p:nvSpPr>
          <p:cNvPr id="44" name="文本框 2"/>
          <p:cNvSpPr txBox="1">
            <a:spLocks noChangeArrowheads="1"/>
          </p:cNvSpPr>
          <p:nvPr/>
        </p:nvSpPr>
        <p:spPr bwMode="auto">
          <a:xfrm>
            <a:off x="6674486" y="2092071"/>
            <a:ext cx="1537651" cy="400110"/>
          </a:xfrm>
          <a:prstGeom prst="rect">
            <a:avLst/>
          </a:prstGeom>
          <a:solidFill>
            <a:srgbClr val="FFFFFF"/>
          </a:solidFill>
          <a:ln w="9525">
            <a:noFill/>
            <a:miter lim="800000"/>
            <a:headEnd/>
            <a:tailEnd/>
          </a:ln>
        </p:spPr>
        <p:txBody>
          <a:bodyPr wrap="square">
            <a:spAutoFit/>
          </a:bodyPr>
          <a:lstStyle/>
          <a:p>
            <a:pPr algn="just">
              <a:spcAft>
                <a:spcPts val="0"/>
              </a:spcAft>
              <a:defRPr/>
            </a:pPr>
            <a:r>
              <a:rPr lang="en-US" altLang="zh-CN" sz="2000" kern="100" dirty="0" smtClean="0">
                <a:latin typeface="Times New Roman" panose="02020603050405020304" pitchFamily="18" charset="0"/>
                <a:cs typeface="Times New Roman" panose="02020603050405020304" pitchFamily="18" charset="0"/>
              </a:rPr>
              <a:t>Cryostat</a:t>
            </a:r>
            <a:r>
              <a:rPr lang="en-US" sz="1050" kern="100" dirty="0" smtClean="0">
                <a:latin typeface="Times New Roman" panose="02020603050405020304" pitchFamily="18" charset="0"/>
                <a:cs typeface="Times New Roman" panose="02020603050405020304" pitchFamily="18" charset="0"/>
              </a:rPr>
              <a:t> </a:t>
            </a:r>
            <a:endParaRPr lang="zh-CN" sz="1050" kern="100" dirty="0">
              <a:latin typeface="Times New Roman" panose="02020603050405020304" pitchFamily="18" charset="0"/>
              <a:cs typeface="Times New Roman" panose="02020603050405020304" pitchFamily="18" charset="0"/>
            </a:endParaRPr>
          </a:p>
        </p:txBody>
      </p:sp>
      <p:cxnSp>
        <p:nvCxnSpPr>
          <p:cNvPr id="72" name="直接连接符 71"/>
          <p:cNvCxnSpPr/>
          <p:nvPr/>
        </p:nvCxnSpPr>
        <p:spPr>
          <a:xfrm flipV="1">
            <a:off x="613519" y="2738675"/>
            <a:ext cx="0" cy="195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907722" y="2734562"/>
            <a:ext cx="6881" cy="218887"/>
          </a:xfrm>
          <a:prstGeom prst="line">
            <a:avLst/>
          </a:prstGeom>
        </p:spPr>
        <p:style>
          <a:lnRef idx="1">
            <a:schemeClr val="accent1"/>
          </a:lnRef>
          <a:fillRef idx="0">
            <a:schemeClr val="accent1"/>
          </a:fillRef>
          <a:effectRef idx="0">
            <a:schemeClr val="accent1"/>
          </a:effectRef>
          <a:fontRef idx="minor">
            <a:schemeClr val="tx1"/>
          </a:fontRef>
        </p:style>
      </p:cxnSp>
      <p:sp>
        <p:nvSpPr>
          <p:cNvPr id="85" name="文本框 84"/>
          <p:cNvSpPr txBox="1"/>
          <p:nvPr/>
        </p:nvSpPr>
        <p:spPr>
          <a:xfrm>
            <a:off x="58277" y="2505473"/>
            <a:ext cx="637492" cy="369332"/>
          </a:xfrm>
          <a:prstGeom prst="rect">
            <a:avLst/>
          </a:prstGeom>
          <a:noFill/>
        </p:spPr>
        <p:txBody>
          <a:bodyPr wrap="square" rtlCol="0">
            <a:spAutoFit/>
          </a:bodyPr>
          <a:lstStyle/>
          <a:p>
            <a:r>
              <a:rPr lang="en-US" altLang="zh-CN" dirty="0" smtClean="0"/>
              <a:t>200</a:t>
            </a:r>
            <a:endParaRPr lang="zh-CN" altLang="en-US" dirty="0"/>
          </a:p>
        </p:txBody>
      </p:sp>
      <p:cxnSp>
        <p:nvCxnSpPr>
          <p:cNvPr id="87" name="直接箭头连接符 86"/>
          <p:cNvCxnSpPr/>
          <p:nvPr/>
        </p:nvCxnSpPr>
        <p:spPr>
          <a:xfrm>
            <a:off x="84138" y="2836646"/>
            <a:ext cx="529381" cy="7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flipH="1">
            <a:off x="907722" y="2836646"/>
            <a:ext cx="2204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p:nvPr/>
        </p:nvCxnSpPr>
        <p:spPr>
          <a:xfrm>
            <a:off x="2850078" y="2534507"/>
            <a:ext cx="0" cy="418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p:nvPr/>
        </p:nvCxnSpPr>
        <p:spPr>
          <a:xfrm flipV="1">
            <a:off x="2850078" y="3125389"/>
            <a:ext cx="0" cy="287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rot="10800000">
            <a:off x="2473087" y="2301728"/>
            <a:ext cx="461665" cy="542277"/>
          </a:xfrm>
          <a:prstGeom prst="rect">
            <a:avLst/>
          </a:prstGeom>
          <a:noFill/>
        </p:spPr>
        <p:txBody>
          <a:bodyPr vert="eaVert" wrap="square" rtlCol="0">
            <a:spAutoFit/>
          </a:bodyPr>
          <a:lstStyle/>
          <a:p>
            <a:r>
              <a:rPr lang="en-US" altLang="zh-CN" dirty="0" smtClean="0"/>
              <a:t>150</a:t>
            </a:r>
            <a:endParaRPr lang="zh-CN" altLang="en-US" dirty="0"/>
          </a:p>
        </p:txBody>
      </p:sp>
    </p:spTree>
    <p:extLst>
      <p:ext uri="{BB962C8B-B14F-4D97-AF65-F5344CB8AC3E}">
        <p14:creationId xmlns:p14="http://schemas.microsoft.com/office/powerpoint/2010/main" xmlns="" val="3252054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5003" y="139495"/>
            <a:ext cx="12096997" cy="699954"/>
          </a:xfrm>
        </p:spPr>
        <p:txBody>
          <a:bodyPr>
            <a:noAutofit/>
          </a:bodyPr>
          <a:lstStyle/>
          <a:p>
            <a:pPr lvl="1" algn="l" rtl="0">
              <a:lnSpc>
                <a:spcPct val="90000"/>
              </a:lnSpc>
              <a:spcBef>
                <a:spcPct val="0"/>
              </a:spcBef>
            </a:pPr>
            <a:r>
              <a:rPr lang="en-US" altLang="zh-CN" sz="4400" kern="1200" dirty="0" smtClean="0">
                <a:solidFill>
                  <a:schemeClr val="tx1"/>
                </a:solidFill>
                <a:latin typeface="+mj-lt"/>
                <a:ea typeface="+mj-ea"/>
                <a:cs typeface="+mj-cs"/>
              </a:rPr>
              <a:t>Mechanical </a:t>
            </a:r>
            <a:r>
              <a:rPr lang="en-US" altLang="zh-CN" sz="4400" kern="1200" dirty="0">
                <a:solidFill>
                  <a:schemeClr val="tx1"/>
                </a:solidFill>
                <a:latin typeface="+mj-lt"/>
                <a:ea typeface="+mj-ea"/>
                <a:cs typeface="+mj-cs"/>
              </a:rPr>
              <a:t>Analysis</a:t>
            </a:r>
            <a:r>
              <a:rPr lang="zh-CN" altLang="en-US" sz="4400" kern="1200" dirty="0">
                <a:solidFill>
                  <a:schemeClr val="tx1"/>
                </a:solidFill>
                <a:latin typeface="+mj-lt"/>
                <a:ea typeface="+mj-ea"/>
                <a:cs typeface="+mj-cs"/>
              </a:rPr>
              <a:t>（</a:t>
            </a:r>
            <a:r>
              <a:rPr lang="en-US" altLang="zh-CN" sz="4400" kern="1200" dirty="0" smtClean="0">
                <a:solidFill>
                  <a:schemeClr val="tx1"/>
                </a:solidFill>
                <a:latin typeface="+mj-lt"/>
                <a:ea typeface="+mj-ea"/>
                <a:cs typeface="+mj-cs"/>
              </a:rPr>
              <a:t>Contact</a:t>
            </a:r>
            <a:r>
              <a:rPr lang="zh-CN" altLang="en-US" sz="4400" kern="1200" dirty="0" smtClean="0">
                <a:solidFill>
                  <a:schemeClr val="tx1"/>
                </a:solidFill>
                <a:latin typeface="+mj-lt"/>
                <a:ea typeface="+mj-ea"/>
                <a:cs typeface="+mj-cs"/>
              </a:rPr>
              <a:t>）</a:t>
            </a:r>
            <a:endParaRPr lang="zh-CN" altLang="en-US" sz="4400" kern="1200" dirty="0">
              <a:solidFill>
                <a:schemeClr val="tx1"/>
              </a:solidFill>
              <a:latin typeface="+mj-lt"/>
              <a:ea typeface="+mj-ea"/>
              <a:cs typeface="+mj-cs"/>
            </a:endParaRPr>
          </a:p>
        </p:txBody>
      </p:sp>
      <p:sp>
        <p:nvSpPr>
          <p:cNvPr id="3" name="内容占位符 2"/>
          <p:cNvSpPr>
            <a:spLocks noGrp="1"/>
          </p:cNvSpPr>
          <p:nvPr>
            <p:ph idx="1"/>
          </p:nvPr>
        </p:nvSpPr>
        <p:spPr>
          <a:xfrm>
            <a:off x="132895" y="1597618"/>
            <a:ext cx="10515600" cy="4351338"/>
          </a:xfrm>
        </p:spPr>
        <p:txBody>
          <a:bodyPr/>
          <a:lstStyle/>
          <a:p>
            <a:pPr marL="0" indent="0">
              <a:buNone/>
            </a:pPr>
            <a:endParaRPr lang="zh-CN" altLang="en-US" dirty="0"/>
          </a:p>
        </p:txBody>
      </p:sp>
      <p:sp>
        <p:nvSpPr>
          <p:cNvPr id="7" name="矩形 6"/>
          <p:cNvSpPr/>
          <p:nvPr/>
        </p:nvSpPr>
        <p:spPr>
          <a:xfrm>
            <a:off x="386435" y="959259"/>
            <a:ext cx="7215874" cy="830997"/>
          </a:xfrm>
          <a:prstGeom prst="rect">
            <a:avLst/>
          </a:prstGeom>
        </p:spPr>
        <p:txBody>
          <a:bodyPr wrap="square">
            <a:spAutoFit/>
          </a:bodyPr>
          <a:lstStyle/>
          <a:p>
            <a:r>
              <a:rPr lang="en-US" altLang="zh-CN" sz="2400" b="1" dirty="0">
                <a:latin typeface="CMR10"/>
                <a:ea typeface="宋体" panose="02010600030101010101" pitchFamily="2" charset="-122"/>
              </a:rPr>
              <a:t>Displacement</a:t>
            </a:r>
            <a:r>
              <a:rPr lang="en-US" altLang="zh-CN" dirty="0"/>
              <a:t> </a:t>
            </a:r>
            <a:r>
              <a:rPr lang="en-US" altLang="zh-CN" sz="2400" b="1" dirty="0">
                <a:latin typeface="CMR10"/>
                <a:ea typeface="宋体" panose="02010600030101010101" pitchFamily="2" charset="-122"/>
              </a:rPr>
              <a:t>after </a:t>
            </a:r>
            <a:r>
              <a:rPr lang="en-US" altLang="zh-CN" sz="2400" b="1" dirty="0" smtClean="0">
                <a:latin typeface="CMR10"/>
                <a:ea typeface="宋体" panose="02010600030101010101" pitchFamily="2" charset="-122"/>
              </a:rPr>
              <a:t>cooling down </a:t>
            </a:r>
            <a:endParaRPr lang="zh-CN" altLang="en-US" sz="2400" b="1" dirty="0">
              <a:latin typeface="CMR10"/>
              <a:ea typeface="宋体" panose="02010600030101010101" pitchFamily="2" charset="-122"/>
            </a:endParaRPr>
          </a:p>
          <a:p>
            <a:endParaRPr lang="zh-CN" altLang="en-US" sz="2400" b="1" dirty="0">
              <a:latin typeface="CMR10"/>
              <a:ea typeface="宋体" panose="02010600030101010101" pitchFamily="2" charset="-122"/>
            </a:endParaRPr>
          </a:p>
        </p:txBody>
      </p:sp>
      <p:sp>
        <p:nvSpPr>
          <p:cNvPr id="10" name="矩形 7"/>
          <p:cNvSpPr>
            <a:spLocks noChangeArrowheads="1"/>
          </p:cNvSpPr>
          <p:nvPr/>
        </p:nvSpPr>
        <p:spPr bwMode="auto">
          <a:xfrm>
            <a:off x="1136347" y="6109720"/>
            <a:ext cx="345431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2400" b="1" dirty="0" err="1" smtClean="0">
                <a:latin typeface="CMR10"/>
              </a:rPr>
              <a:t>Usum</a:t>
            </a:r>
            <a:r>
              <a:rPr lang="en-US" altLang="zh-CN" sz="2400" b="1" baseline="-25000" dirty="0" err="1">
                <a:latin typeface="CMR10"/>
              </a:rPr>
              <a:t>max</a:t>
            </a:r>
            <a:r>
              <a:rPr lang="en-US" altLang="zh-CN" sz="2400" b="1" dirty="0" smtClean="0">
                <a:latin typeface="CMR10"/>
              </a:rPr>
              <a:t> = 6.27 mm</a:t>
            </a:r>
            <a:endParaRPr lang="en-US" altLang="zh-CN" sz="2400" b="1" dirty="0">
              <a:latin typeface="CMR10"/>
            </a:endParaRPr>
          </a:p>
        </p:txBody>
      </p:sp>
      <p:sp>
        <p:nvSpPr>
          <p:cNvPr id="16" name="矩形 15"/>
          <p:cNvSpPr>
            <a:spLocks noChangeArrowheads="1"/>
          </p:cNvSpPr>
          <p:nvPr/>
        </p:nvSpPr>
        <p:spPr bwMode="auto">
          <a:xfrm>
            <a:off x="7606117" y="2659737"/>
            <a:ext cx="373990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ct val="0"/>
              </a:spcBef>
              <a:buFontTx/>
              <a:buNone/>
            </a:pPr>
            <a:r>
              <a:rPr lang="en-US" altLang="zh-CN" sz="2400" b="1" dirty="0" err="1">
                <a:latin typeface="CMR10"/>
              </a:rPr>
              <a:t>U</a:t>
            </a:r>
            <a:r>
              <a:rPr lang="en-US" altLang="zh-CN" sz="2400" b="1" baseline="-25000" dirty="0" err="1">
                <a:latin typeface="CMR10"/>
              </a:rPr>
              <a:t>x</a:t>
            </a:r>
            <a:r>
              <a:rPr lang="en-US" altLang="zh-CN" sz="2400" b="1" dirty="0">
                <a:latin typeface="CMR10"/>
              </a:rPr>
              <a:t> -</a:t>
            </a:r>
            <a:r>
              <a:rPr lang="en-US" altLang="zh-CN" sz="2400" b="1" dirty="0" smtClean="0">
                <a:latin typeface="CMR10"/>
              </a:rPr>
              <a:t>3.53 </a:t>
            </a:r>
            <a:r>
              <a:rPr lang="en-US" altLang="zh-CN" sz="2400" b="1" dirty="0">
                <a:latin typeface="CMR10"/>
              </a:rPr>
              <a:t>~ -</a:t>
            </a:r>
            <a:r>
              <a:rPr lang="en-US" altLang="zh-CN" sz="2400" b="1" dirty="0" smtClean="0">
                <a:latin typeface="CMR10"/>
              </a:rPr>
              <a:t>1.95mm</a:t>
            </a:r>
            <a:endParaRPr lang="en-US" altLang="zh-CN" sz="2400" b="1" dirty="0">
              <a:latin typeface="CMR10"/>
            </a:endParaRPr>
          </a:p>
        </p:txBody>
      </p:sp>
      <p:sp>
        <p:nvSpPr>
          <p:cNvPr id="17" name="矩形 16"/>
          <p:cNvSpPr>
            <a:spLocks noChangeArrowheads="1"/>
          </p:cNvSpPr>
          <p:nvPr/>
        </p:nvSpPr>
        <p:spPr bwMode="auto">
          <a:xfrm>
            <a:off x="5363728" y="6027003"/>
            <a:ext cx="682827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ct val="0"/>
              </a:spcBef>
              <a:buFontTx/>
              <a:buNone/>
            </a:pPr>
            <a:r>
              <a:rPr lang="en-US" altLang="zh-CN" sz="2400" b="1" dirty="0" smtClean="0">
                <a:latin typeface="CMR10"/>
              </a:rPr>
              <a:t>                 </a:t>
            </a:r>
            <a:r>
              <a:rPr lang="en-US" altLang="zh-CN" sz="2400" b="1" dirty="0" err="1" smtClean="0">
                <a:latin typeface="CMR10"/>
              </a:rPr>
              <a:t>U</a:t>
            </a:r>
            <a:r>
              <a:rPr lang="en-US" altLang="zh-CN" sz="2400" b="1" baseline="-25000" dirty="0" err="1" smtClean="0">
                <a:latin typeface="CMR10"/>
              </a:rPr>
              <a:t>y</a:t>
            </a:r>
            <a:r>
              <a:rPr lang="en-US" altLang="zh-CN" sz="2400" b="1" dirty="0" smtClean="0">
                <a:latin typeface="CMR10"/>
              </a:rPr>
              <a:t> -5.2~4.38 mm</a:t>
            </a:r>
            <a:endParaRPr lang="en-US" altLang="zh-CN" sz="2400" b="1" dirty="0">
              <a:latin typeface="CMR10"/>
            </a:endParaRPr>
          </a:p>
          <a:p>
            <a:pPr>
              <a:lnSpc>
                <a:spcPct val="100000"/>
              </a:lnSpc>
              <a:spcBef>
                <a:spcPct val="0"/>
              </a:spcBef>
              <a:buFontTx/>
              <a:buNone/>
            </a:pPr>
            <a:r>
              <a:rPr lang="en-US" altLang="zh-CN" sz="2400" b="1" dirty="0" smtClean="0">
                <a:latin typeface="CMR10"/>
              </a:rPr>
              <a:t>Fixing the first and second coil interface</a:t>
            </a:r>
            <a:endParaRPr lang="en-US" altLang="zh-CN" sz="2400" b="1" dirty="0">
              <a:latin typeface="CMR10"/>
            </a:endParaRPr>
          </a:p>
        </p:txBody>
      </p:sp>
      <p:pic>
        <p:nvPicPr>
          <p:cNvPr id="12" name="图片 11"/>
          <p:cNvPicPr>
            <a:picLocks noChangeAspect="1"/>
          </p:cNvPicPr>
          <p:nvPr/>
        </p:nvPicPr>
        <p:blipFill>
          <a:blip r:embed="rId3" cstate="print"/>
          <a:stretch>
            <a:fillRect/>
          </a:stretch>
        </p:blipFill>
        <p:spPr>
          <a:xfrm>
            <a:off x="139941" y="1825625"/>
            <a:ext cx="5607525" cy="4216322"/>
          </a:xfrm>
          <a:prstGeom prst="rect">
            <a:avLst/>
          </a:prstGeom>
        </p:spPr>
      </p:pic>
      <p:pic>
        <p:nvPicPr>
          <p:cNvPr id="14" name="图片 13"/>
          <p:cNvPicPr>
            <a:picLocks noChangeAspect="1"/>
          </p:cNvPicPr>
          <p:nvPr/>
        </p:nvPicPr>
        <p:blipFill>
          <a:blip r:embed="rId4" cstate="print"/>
          <a:stretch>
            <a:fillRect/>
          </a:stretch>
        </p:blipFill>
        <p:spPr>
          <a:xfrm>
            <a:off x="7453019" y="0"/>
            <a:ext cx="3277549" cy="2468849"/>
          </a:xfrm>
          <a:prstGeom prst="rect">
            <a:avLst/>
          </a:prstGeom>
        </p:spPr>
      </p:pic>
      <p:pic>
        <p:nvPicPr>
          <p:cNvPr id="15" name="图片 14"/>
          <p:cNvPicPr>
            <a:picLocks noChangeAspect="1"/>
          </p:cNvPicPr>
          <p:nvPr/>
        </p:nvPicPr>
        <p:blipFill>
          <a:blip r:embed="rId5" cstate="print"/>
          <a:stretch>
            <a:fillRect/>
          </a:stretch>
        </p:blipFill>
        <p:spPr>
          <a:xfrm>
            <a:off x="7792729" y="3380821"/>
            <a:ext cx="3048447" cy="2292962"/>
          </a:xfrm>
          <a:prstGeom prst="rect">
            <a:avLst/>
          </a:prstGeom>
        </p:spPr>
      </p:pic>
    </p:spTree>
    <p:extLst>
      <p:ext uri="{BB962C8B-B14F-4D97-AF65-F5344CB8AC3E}">
        <p14:creationId xmlns:p14="http://schemas.microsoft.com/office/powerpoint/2010/main" xmlns="" val="1782678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5003" y="139495"/>
            <a:ext cx="12096997" cy="699954"/>
          </a:xfrm>
        </p:spPr>
        <p:txBody>
          <a:bodyPr>
            <a:noAutofit/>
          </a:bodyPr>
          <a:lstStyle/>
          <a:p>
            <a:pPr lvl="1" algn="l" rtl="0">
              <a:lnSpc>
                <a:spcPct val="90000"/>
              </a:lnSpc>
              <a:spcBef>
                <a:spcPct val="0"/>
              </a:spcBef>
            </a:pPr>
            <a:r>
              <a:rPr lang="en-US" altLang="zh-CN" sz="4400" kern="1200" dirty="0" smtClean="0">
                <a:solidFill>
                  <a:schemeClr val="tx1"/>
                </a:solidFill>
                <a:latin typeface="+mj-lt"/>
                <a:ea typeface="+mj-ea"/>
                <a:cs typeface="+mj-cs"/>
              </a:rPr>
              <a:t>Mechanical </a:t>
            </a:r>
            <a:r>
              <a:rPr lang="en-US" altLang="zh-CN" sz="4400" kern="1200" dirty="0">
                <a:solidFill>
                  <a:schemeClr val="tx1"/>
                </a:solidFill>
                <a:latin typeface="+mj-lt"/>
                <a:ea typeface="+mj-ea"/>
                <a:cs typeface="+mj-cs"/>
              </a:rPr>
              <a:t>Analysis </a:t>
            </a:r>
            <a:r>
              <a:rPr lang="zh-CN" altLang="en-US" sz="2800" kern="1200" dirty="0">
                <a:solidFill>
                  <a:schemeClr val="tx1"/>
                </a:solidFill>
              </a:rPr>
              <a:t>（</a:t>
            </a:r>
            <a:r>
              <a:rPr lang="en-US" altLang="zh-CN" sz="2800" kern="1200" dirty="0" smtClean="0">
                <a:solidFill>
                  <a:schemeClr val="tx1"/>
                </a:solidFill>
              </a:rPr>
              <a:t>Contact)</a:t>
            </a:r>
            <a:endParaRPr lang="zh-CN" altLang="en-US" sz="2800" kern="1200" dirty="0">
              <a:solidFill>
                <a:schemeClr val="tx1"/>
              </a:solidFill>
              <a:latin typeface="+mj-lt"/>
              <a:ea typeface="+mj-ea"/>
              <a:cs typeface="+mj-cs"/>
            </a:endParaRPr>
          </a:p>
        </p:txBody>
      </p:sp>
      <p:sp>
        <p:nvSpPr>
          <p:cNvPr id="3" name="内容占位符 2"/>
          <p:cNvSpPr>
            <a:spLocks noGrp="1"/>
          </p:cNvSpPr>
          <p:nvPr>
            <p:ph idx="1"/>
          </p:nvPr>
        </p:nvSpPr>
        <p:spPr>
          <a:xfrm>
            <a:off x="132895" y="1597618"/>
            <a:ext cx="10515600" cy="4351338"/>
          </a:xfrm>
        </p:spPr>
        <p:txBody>
          <a:bodyPr/>
          <a:lstStyle/>
          <a:p>
            <a:pPr marL="0" indent="0">
              <a:buNone/>
            </a:pPr>
            <a:endParaRPr lang="zh-CN" altLang="en-US" dirty="0"/>
          </a:p>
        </p:txBody>
      </p:sp>
      <p:sp>
        <p:nvSpPr>
          <p:cNvPr id="7" name="矩形 6"/>
          <p:cNvSpPr/>
          <p:nvPr/>
        </p:nvSpPr>
        <p:spPr>
          <a:xfrm>
            <a:off x="386435" y="959259"/>
            <a:ext cx="7215874" cy="830997"/>
          </a:xfrm>
          <a:prstGeom prst="rect">
            <a:avLst/>
          </a:prstGeom>
        </p:spPr>
        <p:txBody>
          <a:bodyPr wrap="square">
            <a:spAutoFit/>
          </a:bodyPr>
          <a:lstStyle/>
          <a:p>
            <a:r>
              <a:rPr lang="en-US" altLang="zh-CN" sz="2400" b="1" dirty="0">
                <a:latin typeface="CMR10"/>
                <a:ea typeface="宋体" panose="02010600030101010101" pitchFamily="2" charset="-122"/>
              </a:rPr>
              <a:t>Displacement</a:t>
            </a:r>
            <a:r>
              <a:rPr lang="en-US" altLang="zh-CN" dirty="0"/>
              <a:t> </a:t>
            </a:r>
            <a:r>
              <a:rPr lang="en-US" altLang="zh-CN" sz="2400" b="1" dirty="0">
                <a:latin typeface="CMR10"/>
                <a:ea typeface="宋体" panose="02010600030101010101" pitchFamily="2" charset="-122"/>
              </a:rPr>
              <a:t>after excited @ 5 T </a:t>
            </a:r>
            <a:endParaRPr lang="zh-CN" altLang="en-US" sz="2400" b="1" dirty="0">
              <a:latin typeface="CMR10"/>
              <a:ea typeface="宋体" panose="02010600030101010101" pitchFamily="2" charset="-122"/>
            </a:endParaRPr>
          </a:p>
          <a:p>
            <a:endParaRPr lang="zh-CN" altLang="en-US" sz="2400" b="1" dirty="0">
              <a:latin typeface="CMR10"/>
              <a:ea typeface="宋体" panose="02010600030101010101" pitchFamily="2" charset="-122"/>
            </a:endParaRPr>
          </a:p>
        </p:txBody>
      </p:sp>
      <p:sp>
        <p:nvSpPr>
          <p:cNvPr id="10" name="矩形 7"/>
          <p:cNvSpPr>
            <a:spLocks noChangeArrowheads="1"/>
          </p:cNvSpPr>
          <p:nvPr/>
        </p:nvSpPr>
        <p:spPr bwMode="auto">
          <a:xfrm>
            <a:off x="1136347" y="6109720"/>
            <a:ext cx="367824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2400" b="1" dirty="0" err="1" smtClean="0">
                <a:latin typeface="CMR10"/>
              </a:rPr>
              <a:t>Usum</a:t>
            </a:r>
            <a:r>
              <a:rPr lang="en-US" altLang="zh-CN" sz="2400" b="1" baseline="-25000" dirty="0" err="1">
                <a:latin typeface="CMR10"/>
              </a:rPr>
              <a:t>max</a:t>
            </a:r>
            <a:r>
              <a:rPr lang="en-US" altLang="zh-CN" sz="2400" b="1" dirty="0" smtClean="0">
                <a:latin typeface="CMR10"/>
              </a:rPr>
              <a:t> = 6.39 mm</a:t>
            </a:r>
            <a:endParaRPr lang="en-US" altLang="zh-CN" sz="2400" b="1" dirty="0">
              <a:latin typeface="CMR10"/>
            </a:endParaRPr>
          </a:p>
        </p:txBody>
      </p:sp>
      <p:sp>
        <p:nvSpPr>
          <p:cNvPr id="16" name="矩形 15"/>
          <p:cNvSpPr>
            <a:spLocks noChangeArrowheads="1"/>
          </p:cNvSpPr>
          <p:nvPr/>
        </p:nvSpPr>
        <p:spPr bwMode="auto">
          <a:xfrm>
            <a:off x="7602309" y="3062649"/>
            <a:ext cx="346549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ct val="0"/>
              </a:spcBef>
              <a:buFontTx/>
              <a:buNone/>
            </a:pPr>
            <a:r>
              <a:rPr lang="en-US" altLang="zh-CN" sz="2400" b="1" dirty="0" err="1">
                <a:latin typeface="CMR10"/>
              </a:rPr>
              <a:t>U</a:t>
            </a:r>
            <a:r>
              <a:rPr lang="en-US" altLang="zh-CN" sz="2400" b="1" baseline="-25000" dirty="0" err="1">
                <a:latin typeface="CMR10"/>
              </a:rPr>
              <a:t>x</a:t>
            </a:r>
            <a:r>
              <a:rPr lang="en-US" altLang="zh-CN" sz="2400" b="1" dirty="0">
                <a:latin typeface="CMR10"/>
              </a:rPr>
              <a:t> -</a:t>
            </a:r>
            <a:r>
              <a:rPr lang="en-US" altLang="zh-CN" sz="2400" b="1" dirty="0" smtClean="0">
                <a:latin typeface="CMR10"/>
              </a:rPr>
              <a:t>3.089 </a:t>
            </a:r>
            <a:r>
              <a:rPr lang="en-US" altLang="zh-CN" sz="2400" b="1" dirty="0">
                <a:latin typeface="CMR10"/>
              </a:rPr>
              <a:t>~ -</a:t>
            </a:r>
            <a:r>
              <a:rPr lang="en-US" altLang="zh-CN" sz="2400" b="1" dirty="0" smtClean="0">
                <a:latin typeface="CMR10"/>
              </a:rPr>
              <a:t>1.5 mm</a:t>
            </a:r>
            <a:endParaRPr lang="en-US" altLang="zh-CN" sz="2400" b="1" dirty="0">
              <a:latin typeface="CMR10"/>
            </a:endParaRPr>
          </a:p>
        </p:txBody>
      </p:sp>
      <p:sp>
        <p:nvSpPr>
          <p:cNvPr id="17" name="矩形 16"/>
          <p:cNvSpPr>
            <a:spLocks noChangeArrowheads="1"/>
          </p:cNvSpPr>
          <p:nvPr/>
        </p:nvSpPr>
        <p:spPr bwMode="auto">
          <a:xfrm>
            <a:off x="5363728" y="5925053"/>
            <a:ext cx="682827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ct val="0"/>
              </a:spcBef>
              <a:buFontTx/>
              <a:buNone/>
            </a:pPr>
            <a:r>
              <a:rPr lang="en-US" altLang="zh-CN" sz="2400" b="1" dirty="0" smtClean="0">
                <a:latin typeface="CMR10"/>
              </a:rPr>
              <a:t>                 </a:t>
            </a:r>
            <a:r>
              <a:rPr lang="en-US" altLang="zh-CN" sz="2400" b="1" dirty="0" err="1" smtClean="0">
                <a:latin typeface="CMR10"/>
              </a:rPr>
              <a:t>U</a:t>
            </a:r>
            <a:r>
              <a:rPr lang="en-US" altLang="zh-CN" sz="2400" b="1" baseline="-25000" dirty="0" err="1" smtClean="0">
                <a:latin typeface="CMR10"/>
              </a:rPr>
              <a:t>y</a:t>
            </a:r>
            <a:r>
              <a:rPr lang="en-US" altLang="zh-CN" sz="2400" b="1" dirty="0" smtClean="0">
                <a:latin typeface="CMR10"/>
              </a:rPr>
              <a:t> -5.7 ~5.15 mm</a:t>
            </a:r>
            <a:endParaRPr lang="en-US" altLang="zh-CN" sz="2400" b="1" dirty="0">
              <a:latin typeface="CMR10"/>
            </a:endParaRPr>
          </a:p>
          <a:p>
            <a:pPr>
              <a:lnSpc>
                <a:spcPct val="100000"/>
              </a:lnSpc>
              <a:spcBef>
                <a:spcPct val="0"/>
              </a:spcBef>
              <a:buFontTx/>
              <a:buNone/>
            </a:pPr>
            <a:r>
              <a:rPr lang="en-US" altLang="zh-CN" sz="2400" b="1" dirty="0" smtClean="0">
                <a:latin typeface="CMR10"/>
              </a:rPr>
              <a:t>Fixing the first and second coil interface</a:t>
            </a:r>
            <a:endParaRPr lang="en-US" altLang="zh-CN" sz="2400" b="1" dirty="0">
              <a:latin typeface="CMR10"/>
            </a:endParaRPr>
          </a:p>
        </p:txBody>
      </p:sp>
      <p:pic>
        <p:nvPicPr>
          <p:cNvPr id="11" name="图片 10"/>
          <p:cNvPicPr>
            <a:picLocks noChangeAspect="1"/>
          </p:cNvPicPr>
          <p:nvPr/>
        </p:nvPicPr>
        <p:blipFill>
          <a:blip r:embed="rId3" cstate="print"/>
          <a:stretch>
            <a:fillRect/>
          </a:stretch>
        </p:blipFill>
        <p:spPr>
          <a:xfrm>
            <a:off x="132895" y="1577489"/>
            <a:ext cx="5844883" cy="4391595"/>
          </a:xfrm>
          <a:prstGeom prst="rect">
            <a:avLst/>
          </a:prstGeom>
        </p:spPr>
      </p:pic>
      <p:pic>
        <p:nvPicPr>
          <p:cNvPr id="13" name="图片 12"/>
          <p:cNvPicPr>
            <a:picLocks noChangeAspect="1"/>
          </p:cNvPicPr>
          <p:nvPr/>
        </p:nvPicPr>
        <p:blipFill>
          <a:blip r:embed="rId4" cstate="print"/>
          <a:stretch>
            <a:fillRect/>
          </a:stretch>
        </p:blipFill>
        <p:spPr>
          <a:xfrm>
            <a:off x="7064061" y="47624"/>
            <a:ext cx="3897436" cy="2928366"/>
          </a:xfrm>
          <a:prstGeom prst="rect">
            <a:avLst/>
          </a:prstGeom>
        </p:spPr>
      </p:pic>
      <p:pic>
        <p:nvPicPr>
          <p:cNvPr id="14" name="图片 13"/>
          <p:cNvPicPr>
            <a:picLocks noChangeAspect="1"/>
          </p:cNvPicPr>
          <p:nvPr/>
        </p:nvPicPr>
        <p:blipFill>
          <a:blip r:embed="rId5" cstate="print"/>
          <a:stretch>
            <a:fillRect/>
          </a:stretch>
        </p:blipFill>
        <p:spPr>
          <a:xfrm>
            <a:off x="7304679" y="3610973"/>
            <a:ext cx="3152818" cy="2371467"/>
          </a:xfrm>
          <a:prstGeom prst="rect">
            <a:avLst/>
          </a:prstGeom>
        </p:spPr>
      </p:pic>
    </p:spTree>
    <p:extLst>
      <p:ext uri="{BB962C8B-B14F-4D97-AF65-F5344CB8AC3E}">
        <p14:creationId xmlns:p14="http://schemas.microsoft.com/office/powerpoint/2010/main" xmlns="" val="3711337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5003" y="139495"/>
            <a:ext cx="12096997" cy="699954"/>
          </a:xfrm>
        </p:spPr>
        <p:txBody>
          <a:bodyPr>
            <a:noAutofit/>
          </a:bodyPr>
          <a:lstStyle/>
          <a:p>
            <a:pPr lvl="1" algn="l" rtl="0">
              <a:lnSpc>
                <a:spcPct val="90000"/>
              </a:lnSpc>
              <a:spcBef>
                <a:spcPct val="0"/>
              </a:spcBef>
            </a:pPr>
            <a:r>
              <a:rPr lang="en-US" altLang="zh-CN" sz="4400" kern="1200" dirty="0" smtClean="0">
                <a:solidFill>
                  <a:schemeClr val="tx1"/>
                </a:solidFill>
                <a:latin typeface="+mj-lt"/>
                <a:ea typeface="+mj-ea"/>
                <a:cs typeface="+mj-cs"/>
              </a:rPr>
              <a:t>Mechanical </a:t>
            </a:r>
            <a:r>
              <a:rPr lang="en-US" altLang="zh-CN" sz="4400" kern="1200" dirty="0">
                <a:solidFill>
                  <a:schemeClr val="tx1"/>
                </a:solidFill>
                <a:latin typeface="+mj-lt"/>
                <a:ea typeface="+mj-ea"/>
                <a:cs typeface="+mj-cs"/>
              </a:rPr>
              <a:t>Analysis</a:t>
            </a:r>
            <a:r>
              <a:rPr lang="zh-CN" altLang="en-US" sz="2800" kern="1200" dirty="0">
                <a:solidFill>
                  <a:schemeClr val="tx1"/>
                </a:solidFill>
              </a:rPr>
              <a:t>（</a:t>
            </a:r>
            <a:r>
              <a:rPr lang="en-US" altLang="zh-CN" sz="2800" kern="1200" dirty="0">
                <a:solidFill>
                  <a:schemeClr val="tx1"/>
                </a:solidFill>
              </a:rPr>
              <a:t>contact </a:t>
            </a:r>
            <a:r>
              <a:rPr lang="zh-CN" altLang="en-US" sz="2800" kern="1200" dirty="0">
                <a:solidFill>
                  <a:schemeClr val="tx1"/>
                </a:solidFill>
              </a:rPr>
              <a:t>）</a:t>
            </a:r>
          </a:p>
        </p:txBody>
      </p:sp>
      <p:sp>
        <p:nvSpPr>
          <p:cNvPr id="3" name="内容占位符 2"/>
          <p:cNvSpPr>
            <a:spLocks noGrp="1"/>
          </p:cNvSpPr>
          <p:nvPr>
            <p:ph idx="1"/>
          </p:nvPr>
        </p:nvSpPr>
        <p:spPr>
          <a:xfrm>
            <a:off x="132895" y="1597618"/>
            <a:ext cx="10515600" cy="4351338"/>
          </a:xfrm>
        </p:spPr>
        <p:txBody>
          <a:bodyPr/>
          <a:lstStyle/>
          <a:p>
            <a:pPr marL="0" indent="0">
              <a:buNone/>
            </a:pPr>
            <a:endParaRPr lang="zh-CN" altLang="en-US" dirty="0"/>
          </a:p>
        </p:txBody>
      </p:sp>
      <p:sp>
        <p:nvSpPr>
          <p:cNvPr id="7" name="矩形 6"/>
          <p:cNvSpPr/>
          <p:nvPr/>
        </p:nvSpPr>
        <p:spPr>
          <a:xfrm>
            <a:off x="331965" y="885615"/>
            <a:ext cx="6780035" cy="830997"/>
          </a:xfrm>
          <a:prstGeom prst="rect">
            <a:avLst/>
          </a:prstGeom>
        </p:spPr>
        <p:txBody>
          <a:bodyPr wrap="square">
            <a:spAutoFit/>
          </a:bodyPr>
          <a:lstStyle/>
          <a:p>
            <a:r>
              <a:rPr lang="en-US" altLang="zh-CN" sz="2400" b="1" dirty="0">
                <a:latin typeface="CMR10"/>
                <a:ea typeface="宋体" panose="02010600030101010101" pitchFamily="2" charset="-122"/>
              </a:rPr>
              <a:t>Stress</a:t>
            </a:r>
            <a:r>
              <a:rPr lang="en-US" altLang="zh-CN" dirty="0" smtClean="0"/>
              <a:t>  </a:t>
            </a:r>
            <a:r>
              <a:rPr lang="en-US" altLang="zh-CN" sz="2400" b="1" dirty="0" smtClean="0">
                <a:latin typeface="CMR10"/>
                <a:ea typeface="宋体" panose="02010600030101010101" pitchFamily="2" charset="-122"/>
              </a:rPr>
              <a:t>after </a:t>
            </a:r>
            <a:r>
              <a:rPr lang="en-US" altLang="zh-CN" sz="2400" b="1" dirty="0">
                <a:latin typeface="CMR10"/>
                <a:ea typeface="宋体" panose="02010600030101010101" pitchFamily="2" charset="-122"/>
              </a:rPr>
              <a:t>excited@ 5 T </a:t>
            </a:r>
            <a:endParaRPr lang="zh-CN" altLang="en-US" sz="2400" b="1" dirty="0">
              <a:latin typeface="CMR10"/>
              <a:ea typeface="宋体" panose="02010600030101010101" pitchFamily="2" charset="-122"/>
            </a:endParaRPr>
          </a:p>
          <a:p>
            <a:endParaRPr lang="zh-CN" altLang="en-US" sz="2400" b="1" dirty="0">
              <a:latin typeface="CMR10"/>
              <a:ea typeface="宋体" panose="02010600030101010101" pitchFamily="2" charset="-122"/>
            </a:endParaRPr>
          </a:p>
        </p:txBody>
      </p:sp>
      <p:sp>
        <p:nvSpPr>
          <p:cNvPr id="15" name="矩形 14"/>
          <p:cNvSpPr>
            <a:spLocks noChangeArrowheads="1"/>
          </p:cNvSpPr>
          <p:nvPr/>
        </p:nvSpPr>
        <p:spPr bwMode="auto">
          <a:xfrm>
            <a:off x="1159617" y="6131390"/>
            <a:ext cx="307271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ct val="0"/>
              </a:spcBef>
              <a:buFontTx/>
              <a:buNone/>
            </a:pPr>
            <a:r>
              <a:rPr lang="en-US" altLang="zh-CN" sz="2400" b="1" dirty="0" err="1">
                <a:latin typeface="CMR10"/>
              </a:rPr>
              <a:t>Seqv</a:t>
            </a:r>
            <a:r>
              <a:rPr lang="en-US" altLang="zh-CN" sz="2400" b="1" baseline="-25000" dirty="0" err="1">
                <a:latin typeface="CMR10"/>
              </a:rPr>
              <a:t>max</a:t>
            </a:r>
            <a:r>
              <a:rPr lang="en-US" altLang="zh-CN" sz="2400" b="1" dirty="0">
                <a:latin typeface="CMR10"/>
              </a:rPr>
              <a:t> </a:t>
            </a:r>
            <a:r>
              <a:rPr lang="en-US" altLang="zh-CN" sz="2400" b="1" dirty="0" smtClean="0">
                <a:latin typeface="CMR10"/>
              </a:rPr>
              <a:t>=111 </a:t>
            </a:r>
            <a:r>
              <a:rPr lang="en-US" altLang="zh-CN" sz="2400" b="1" dirty="0" err="1" smtClean="0">
                <a:latin typeface="CMR10"/>
              </a:rPr>
              <a:t>MPa</a:t>
            </a:r>
            <a:endParaRPr lang="en-US" altLang="zh-CN" sz="2400" b="1" dirty="0">
              <a:latin typeface="CMR10"/>
            </a:endParaRPr>
          </a:p>
        </p:txBody>
      </p:sp>
      <p:sp>
        <p:nvSpPr>
          <p:cNvPr id="16" name="矩形 15"/>
          <p:cNvSpPr>
            <a:spLocks noChangeArrowheads="1"/>
          </p:cNvSpPr>
          <p:nvPr/>
        </p:nvSpPr>
        <p:spPr bwMode="auto">
          <a:xfrm>
            <a:off x="7323495" y="3159668"/>
            <a:ext cx="34813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ct val="0"/>
              </a:spcBef>
              <a:buFontTx/>
              <a:buNone/>
            </a:pPr>
            <a:r>
              <a:rPr lang="en-US" altLang="zh-CN" sz="2400" b="1" dirty="0" err="1">
                <a:latin typeface="CMR10"/>
              </a:rPr>
              <a:t>Seqv</a:t>
            </a:r>
            <a:r>
              <a:rPr lang="en-US" altLang="zh-CN" sz="2400" b="1" baseline="-25000" dirty="0" err="1">
                <a:latin typeface="CMR10"/>
              </a:rPr>
              <a:t>max</a:t>
            </a:r>
            <a:r>
              <a:rPr lang="en-US" altLang="zh-CN" sz="2400" b="1" dirty="0">
                <a:latin typeface="CMR10"/>
              </a:rPr>
              <a:t> </a:t>
            </a:r>
            <a:r>
              <a:rPr lang="en-US" altLang="zh-CN" sz="2400" b="1" dirty="0" smtClean="0">
                <a:latin typeface="CMR10"/>
              </a:rPr>
              <a:t>=83.7 </a:t>
            </a:r>
            <a:r>
              <a:rPr lang="en-US" altLang="zh-CN" sz="2400" b="1" dirty="0" err="1" smtClean="0">
                <a:latin typeface="CMR10"/>
              </a:rPr>
              <a:t>MPa</a:t>
            </a:r>
            <a:endParaRPr lang="en-US" altLang="zh-CN" sz="2400" b="1" dirty="0">
              <a:latin typeface="CMR10"/>
            </a:endParaRPr>
          </a:p>
        </p:txBody>
      </p:sp>
      <p:sp>
        <p:nvSpPr>
          <p:cNvPr id="17" name="矩形 16"/>
          <p:cNvSpPr>
            <a:spLocks noChangeArrowheads="1"/>
          </p:cNvSpPr>
          <p:nvPr/>
        </p:nvSpPr>
        <p:spPr bwMode="auto">
          <a:xfrm>
            <a:off x="7588391" y="6279552"/>
            <a:ext cx="307271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ct val="0"/>
              </a:spcBef>
              <a:buFontTx/>
              <a:buNone/>
            </a:pPr>
            <a:r>
              <a:rPr lang="en-US" altLang="zh-CN" sz="2400" b="1" dirty="0" err="1">
                <a:latin typeface="CMR10"/>
              </a:rPr>
              <a:t>Seqv</a:t>
            </a:r>
            <a:r>
              <a:rPr lang="en-US" altLang="zh-CN" sz="2400" b="1" baseline="-25000" dirty="0" err="1">
                <a:latin typeface="CMR10"/>
              </a:rPr>
              <a:t>max</a:t>
            </a:r>
            <a:r>
              <a:rPr lang="en-US" altLang="zh-CN" sz="2400" b="1" dirty="0">
                <a:latin typeface="CMR10"/>
              </a:rPr>
              <a:t> </a:t>
            </a:r>
            <a:r>
              <a:rPr lang="en-US" altLang="zh-CN" sz="2400" b="1" dirty="0" smtClean="0">
                <a:latin typeface="CMR10"/>
              </a:rPr>
              <a:t>=111 </a:t>
            </a:r>
            <a:r>
              <a:rPr lang="en-US" altLang="zh-CN" sz="2400" b="1" dirty="0" err="1" smtClean="0">
                <a:latin typeface="CMR10"/>
              </a:rPr>
              <a:t>MPa</a:t>
            </a:r>
            <a:endParaRPr lang="en-US" altLang="zh-CN" sz="2400" b="1" dirty="0">
              <a:latin typeface="CMR10"/>
            </a:endParaRPr>
          </a:p>
        </p:txBody>
      </p:sp>
      <p:pic>
        <p:nvPicPr>
          <p:cNvPr id="11" name="图片 10"/>
          <p:cNvPicPr>
            <a:picLocks noChangeAspect="1"/>
          </p:cNvPicPr>
          <p:nvPr/>
        </p:nvPicPr>
        <p:blipFill>
          <a:blip r:embed="rId3" cstate="print"/>
          <a:stretch>
            <a:fillRect/>
          </a:stretch>
        </p:blipFill>
        <p:spPr>
          <a:xfrm>
            <a:off x="95003" y="1605309"/>
            <a:ext cx="5774791" cy="4343647"/>
          </a:xfrm>
          <a:prstGeom prst="rect">
            <a:avLst/>
          </a:prstGeom>
        </p:spPr>
      </p:pic>
      <p:pic>
        <p:nvPicPr>
          <p:cNvPr id="12" name="图片 11"/>
          <p:cNvPicPr>
            <a:picLocks noChangeAspect="1"/>
          </p:cNvPicPr>
          <p:nvPr/>
        </p:nvPicPr>
        <p:blipFill>
          <a:blip r:embed="rId4" cstate="print"/>
          <a:stretch>
            <a:fillRect/>
          </a:stretch>
        </p:blipFill>
        <p:spPr>
          <a:xfrm>
            <a:off x="6894488" y="93342"/>
            <a:ext cx="3910209" cy="2941157"/>
          </a:xfrm>
          <a:prstGeom prst="rect">
            <a:avLst/>
          </a:prstGeom>
        </p:spPr>
      </p:pic>
      <p:pic>
        <p:nvPicPr>
          <p:cNvPr id="13" name="图片 12"/>
          <p:cNvPicPr>
            <a:picLocks noChangeAspect="1"/>
          </p:cNvPicPr>
          <p:nvPr/>
        </p:nvPicPr>
        <p:blipFill>
          <a:blip r:embed="rId5" cstate="print"/>
          <a:stretch>
            <a:fillRect/>
          </a:stretch>
        </p:blipFill>
        <p:spPr>
          <a:xfrm>
            <a:off x="6918667" y="3746502"/>
            <a:ext cx="3477547" cy="2615720"/>
          </a:xfrm>
          <a:prstGeom prst="rect">
            <a:avLst/>
          </a:prstGeom>
        </p:spPr>
      </p:pic>
    </p:spTree>
    <p:extLst>
      <p:ext uri="{BB962C8B-B14F-4D97-AF65-F5344CB8AC3E}">
        <p14:creationId xmlns:p14="http://schemas.microsoft.com/office/powerpoint/2010/main" xmlns="" val="1976544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5003" y="139495"/>
            <a:ext cx="12096997" cy="699954"/>
          </a:xfrm>
        </p:spPr>
        <p:txBody>
          <a:bodyPr>
            <a:noAutofit/>
          </a:bodyPr>
          <a:lstStyle/>
          <a:p>
            <a:pPr lvl="1" algn="l" rtl="0">
              <a:lnSpc>
                <a:spcPct val="90000"/>
              </a:lnSpc>
              <a:spcBef>
                <a:spcPct val="0"/>
              </a:spcBef>
            </a:pPr>
            <a:r>
              <a:rPr lang="en-US" altLang="zh-CN" sz="4400" kern="1200" dirty="0" smtClean="0">
                <a:solidFill>
                  <a:schemeClr val="tx1"/>
                </a:solidFill>
                <a:latin typeface="+mj-lt"/>
                <a:ea typeface="+mj-ea"/>
                <a:cs typeface="+mj-cs"/>
              </a:rPr>
              <a:t>Mechanical </a:t>
            </a:r>
            <a:r>
              <a:rPr lang="en-US" altLang="zh-CN" sz="4400" kern="1200" dirty="0">
                <a:solidFill>
                  <a:schemeClr val="tx1"/>
                </a:solidFill>
                <a:latin typeface="+mj-lt"/>
                <a:ea typeface="+mj-ea"/>
                <a:cs typeface="+mj-cs"/>
              </a:rPr>
              <a:t>Analysis</a:t>
            </a:r>
            <a:r>
              <a:rPr lang="zh-CN" altLang="en-US" sz="2800" kern="1200" dirty="0">
                <a:solidFill>
                  <a:schemeClr val="tx1"/>
                </a:solidFill>
              </a:rPr>
              <a:t>（</a:t>
            </a:r>
            <a:r>
              <a:rPr lang="en-US" altLang="zh-CN" sz="2800" kern="1200" dirty="0">
                <a:solidFill>
                  <a:schemeClr val="tx1"/>
                </a:solidFill>
              </a:rPr>
              <a:t>contact </a:t>
            </a:r>
            <a:r>
              <a:rPr lang="zh-CN" altLang="en-US" sz="2800" kern="1200" dirty="0">
                <a:solidFill>
                  <a:schemeClr val="tx1"/>
                </a:solidFill>
              </a:rPr>
              <a:t>）</a:t>
            </a:r>
          </a:p>
        </p:txBody>
      </p:sp>
      <p:sp>
        <p:nvSpPr>
          <p:cNvPr id="3" name="内容占位符 2"/>
          <p:cNvSpPr>
            <a:spLocks noGrp="1"/>
          </p:cNvSpPr>
          <p:nvPr>
            <p:ph idx="1"/>
          </p:nvPr>
        </p:nvSpPr>
        <p:spPr>
          <a:xfrm>
            <a:off x="132895" y="1597618"/>
            <a:ext cx="10515600" cy="4351338"/>
          </a:xfrm>
        </p:spPr>
        <p:txBody>
          <a:bodyPr/>
          <a:lstStyle/>
          <a:p>
            <a:pPr marL="0" indent="0">
              <a:buNone/>
            </a:pPr>
            <a:endParaRPr lang="zh-CN" altLang="en-US" dirty="0"/>
          </a:p>
        </p:txBody>
      </p:sp>
      <p:sp>
        <p:nvSpPr>
          <p:cNvPr id="7" name="矩形 6"/>
          <p:cNvSpPr/>
          <p:nvPr/>
        </p:nvSpPr>
        <p:spPr>
          <a:xfrm>
            <a:off x="331965" y="885615"/>
            <a:ext cx="6780035" cy="830997"/>
          </a:xfrm>
          <a:prstGeom prst="rect">
            <a:avLst/>
          </a:prstGeom>
        </p:spPr>
        <p:txBody>
          <a:bodyPr wrap="square">
            <a:spAutoFit/>
          </a:bodyPr>
          <a:lstStyle/>
          <a:p>
            <a:r>
              <a:rPr lang="en-US" altLang="zh-CN" sz="2400" b="1" dirty="0">
                <a:latin typeface="CMR10"/>
                <a:ea typeface="宋体" panose="02010600030101010101" pitchFamily="2" charset="-122"/>
              </a:rPr>
              <a:t>Stress</a:t>
            </a:r>
            <a:r>
              <a:rPr lang="en-US" altLang="zh-CN" dirty="0" smtClean="0"/>
              <a:t>  </a:t>
            </a:r>
            <a:r>
              <a:rPr lang="en-US" altLang="zh-CN" sz="2400" b="1" dirty="0" smtClean="0">
                <a:latin typeface="CMR10"/>
                <a:ea typeface="宋体" panose="02010600030101010101" pitchFamily="2" charset="-122"/>
              </a:rPr>
              <a:t>after </a:t>
            </a:r>
            <a:r>
              <a:rPr lang="en-US" altLang="zh-CN" sz="2400" b="1" dirty="0">
                <a:latin typeface="CMR10"/>
                <a:ea typeface="宋体" panose="02010600030101010101" pitchFamily="2" charset="-122"/>
              </a:rPr>
              <a:t>excited@ 5 T </a:t>
            </a:r>
            <a:endParaRPr lang="zh-CN" altLang="en-US" sz="2400" b="1" dirty="0">
              <a:latin typeface="CMR10"/>
              <a:ea typeface="宋体" panose="02010600030101010101" pitchFamily="2" charset="-122"/>
            </a:endParaRPr>
          </a:p>
          <a:p>
            <a:endParaRPr lang="zh-CN" altLang="en-US" sz="2400" b="1" dirty="0">
              <a:latin typeface="CMR10"/>
              <a:ea typeface="宋体" panose="02010600030101010101" pitchFamily="2" charset="-122"/>
            </a:endParaRPr>
          </a:p>
        </p:txBody>
      </p:sp>
      <p:sp>
        <p:nvSpPr>
          <p:cNvPr id="15" name="矩形 14"/>
          <p:cNvSpPr>
            <a:spLocks noChangeArrowheads="1"/>
          </p:cNvSpPr>
          <p:nvPr/>
        </p:nvSpPr>
        <p:spPr bwMode="auto">
          <a:xfrm>
            <a:off x="1159617" y="6131390"/>
            <a:ext cx="44574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ct val="0"/>
              </a:spcBef>
              <a:buFontTx/>
              <a:buNone/>
            </a:pPr>
            <a:r>
              <a:rPr lang="en-US" altLang="zh-CN" sz="2400" b="1" dirty="0" err="1" smtClean="0">
                <a:latin typeface="CMR10"/>
              </a:rPr>
              <a:t>Sx</a:t>
            </a:r>
            <a:r>
              <a:rPr lang="en-US" altLang="zh-CN" sz="2400" b="1" baseline="-25000" dirty="0" err="1" smtClean="0">
                <a:latin typeface="CMR10"/>
              </a:rPr>
              <a:t>max</a:t>
            </a:r>
            <a:r>
              <a:rPr lang="en-US" altLang="zh-CN" sz="2400" b="1" dirty="0" smtClean="0">
                <a:latin typeface="CMR10"/>
              </a:rPr>
              <a:t> = 18.7 </a:t>
            </a:r>
            <a:r>
              <a:rPr lang="en-US" altLang="zh-CN" sz="2400" b="1" dirty="0" err="1" smtClean="0">
                <a:latin typeface="CMR10"/>
              </a:rPr>
              <a:t>MPa</a:t>
            </a:r>
            <a:r>
              <a:rPr lang="en-US" altLang="zh-CN" sz="2400" b="1" dirty="0" smtClean="0">
                <a:latin typeface="CMR10"/>
              </a:rPr>
              <a:t> (press)</a:t>
            </a:r>
            <a:endParaRPr lang="en-US" altLang="zh-CN" sz="2400" b="1" dirty="0">
              <a:latin typeface="CMR10"/>
            </a:endParaRPr>
          </a:p>
        </p:txBody>
      </p:sp>
      <p:sp>
        <p:nvSpPr>
          <p:cNvPr id="16" name="矩形 15"/>
          <p:cNvSpPr>
            <a:spLocks noChangeArrowheads="1"/>
          </p:cNvSpPr>
          <p:nvPr/>
        </p:nvSpPr>
        <p:spPr bwMode="auto">
          <a:xfrm>
            <a:off x="6933019" y="2964720"/>
            <a:ext cx="362502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ct val="0"/>
              </a:spcBef>
              <a:buFontTx/>
              <a:buNone/>
            </a:pPr>
            <a:r>
              <a:rPr lang="en-US" altLang="zh-CN" sz="2400" b="1" dirty="0" err="1" smtClean="0">
                <a:latin typeface="CMR10"/>
              </a:rPr>
              <a:t>S</a:t>
            </a:r>
            <a:r>
              <a:rPr lang="en-US" altLang="zh-CN" sz="2400" b="1" baseline="-25000" dirty="0" err="1" smtClean="0">
                <a:latin typeface="CMR10"/>
              </a:rPr>
              <a:t>Ymax</a:t>
            </a:r>
            <a:r>
              <a:rPr lang="en-US" altLang="zh-CN" sz="2400" b="1" dirty="0" smtClean="0">
                <a:latin typeface="CMR10"/>
              </a:rPr>
              <a:t> =47.7 </a:t>
            </a:r>
            <a:r>
              <a:rPr lang="en-US" altLang="zh-CN" sz="2400" b="1" dirty="0" err="1" smtClean="0">
                <a:latin typeface="CMR10"/>
              </a:rPr>
              <a:t>MPa</a:t>
            </a:r>
            <a:r>
              <a:rPr lang="en-US" altLang="zh-CN" sz="2400" b="1" dirty="0" smtClean="0">
                <a:latin typeface="CMR10"/>
              </a:rPr>
              <a:t> (press)</a:t>
            </a:r>
            <a:endParaRPr lang="en-US" altLang="zh-CN" sz="2400" b="1" dirty="0">
              <a:latin typeface="CMR10"/>
            </a:endParaRPr>
          </a:p>
        </p:txBody>
      </p:sp>
      <p:sp>
        <p:nvSpPr>
          <p:cNvPr id="17" name="矩形 16"/>
          <p:cNvSpPr>
            <a:spLocks noChangeArrowheads="1"/>
          </p:cNvSpPr>
          <p:nvPr/>
        </p:nvSpPr>
        <p:spPr bwMode="auto">
          <a:xfrm>
            <a:off x="7588391" y="6279552"/>
            <a:ext cx="307271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ct val="0"/>
              </a:spcBef>
              <a:buFontTx/>
              <a:buNone/>
            </a:pPr>
            <a:r>
              <a:rPr lang="en-US" altLang="zh-CN" sz="2400" b="1" dirty="0" err="1" smtClean="0">
                <a:latin typeface="CMR10"/>
              </a:rPr>
              <a:t>Sz</a:t>
            </a:r>
            <a:r>
              <a:rPr lang="en-US" altLang="zh-CN" sz="2400" b="1" baseline="-25000" dirty="0" err="1" smtClean="0">
                <a:latin typeface="CMR10"/>
              </a:rPr>
              <a:t>max</a:t>
            </a:r>
            <a:r>
              <a:rPr lang="en-US" altLang="zh-CN" sz="2400" b="1" dirty="0" smtClean="0">
                <a:latin typeface="CMR10"/>
              </a:rPr>
              <a:t> =60 </a:t>
            </a:r>
            <a:r>
              <a:rPr lang="en-US" altLang="zh-CN" sz="2400" b="1" dirty="0" err="1" smtClean="0">
                <a:latin typeface="CMR10"/>
              </a:rPr>
              <a:t>MPa</a:t>
            </a:r>
            <a:endParaRPr lang="en-US" altLang="zh-CN" sz="2400" b="1" dirty="0">
              <a:latin typeface="CMR10"/>
            </a:endParaRPr>
          </a:p>
        </p:txBody>
      </p:sp>
      <p:pic>
        <p:nvPicPr>
          <p:cNvPr id="14" name="图片 13"/>
          <p:cNvPicPr>
            <a:picLocks noChangeAspect="1"/>
          </p:cNvPicPr>
          <p:nvPr/>
        </p:nvPicPr>
        <p:blipFill>
          <a:blip r:embed="rId3" cstate="print"/>
          <a:stretch>
            <a:fillRect/>
          </a:stretch>
        </p:blipFill>
        <p:spPr>
          <a:xfrm>
            <a:off x="132895" y="2217050"/>
            <a:ext cx="4961493" cy="3731906"/>
          </a:xfrm>
          <a:prstGeom prst="rect">
            <a:avLst/>
          </a:prstGeom>
        </p:spPr>
      </p:pic>
      <p:pic>
        <p:nvPicPr>
          <p:cNvPr id="18" name="图片 17"/>
          <p:cNvPicPr>
            <a:picLocks noChangeAspect="1"/>
          </p:cNvPicPr>
          <p:nvPr/>
        </p:nvPicPr>
        <p:blipFill>
          <a:blip r:embed="rId4" cstate="print"/>
          <a:stretch>
            <a:fillRect/>
          </a:stretch>
        </p:blipFill>
        <p:spPr>
          <a:xfrm>
            <a:off x="6699938" y="16589"/>
            <a:ext cx="3858105" cy="2901965"/>
          </a:xfrm>
          <a:prstGeom prst="rect">
            <a:avLst/>
          </a:prstGeom>
        </p:spPr>
      </p:pic>
      <p:pic>
        <p:nvPicPr>
          <p:cNvPr id="19" name="图片 18"/>
          <p:cNvPicPr>
            <a:picLocks noChangeAspect="1"/>
          </p:cNvPicPr>
          <p:nvPr/>
        </p:nvPicPr>
        <p:blipFill>
          <a:blip r:embed="rId5" cstate="print"/>
          <a:stretch>
            <a:fillRect/>
          </a:stretch>
        </p:blipFill>
        <p:spPr>
          <a:xfrm>
            <a:off x="6746284" y="3472551"/>
            <a:ext cx="3811759" cy="2863992"/>
          </a:xfrm>
          <a:prstGeom prst="rect">
            <a:avLst/>
          </a:prstGeom>
        </p:spPr>
      </p:pic>
    </p:spTree>
    <p:extLst>
      <p:ext uri="{BB962C8B-B14F-4D97-AF65-F5344CB8AC3E}">
        <p14:creationId xmlns:p14="http://schemas.microsoft.com/office/powerpoint/2010/main" xmlns="" val="3115720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5003" y="139495"/>
            <a:ext cx="12096997" cy="699954"/>
          </a:xfrm>
        </p:spPr>
        <p:txBody>
          <a:bodyPr>
            <a:noAutofit/>
          </a:bodyPr>
          <a:lstStyle/>
          <a:p>
            <a:pPr lvl="1" algn="l" rtl="0">
              <a:lnSpc>
                <a:spcPct val="90000"/>
              </a:lnSpc>
              <a:spcBef>
                <a:spcPct val="0"/>
              </a:spcBef>
            </a:pPr>
            <a:r>
              <a:rPr lang="en-US" altLang="zh-CN" sz="4400" kern="1200" dirty="0" smtClean="0">
                <a:solidFill>
                  <a:schemeClr val="tx1"/>
                </a:solidFill>
                <a:latin typeface="+mj-lt"/>
                <a:ea typeface="+mj-ea"/>
                <a:cs typeface="+mj-cs"/>
              </a:rPr>
              <a:t>Mechanical </a:t>
            </a:r>
            <a:r>
              <a:rPr lang="en-US" altLang="zh-CN" sz="4400" kern="1200" dirty="0">
                <a:solidFill>
                  <a:schemeClr val="tx1"/>
                </a:solidFill>
                <a:latin typeface="+mj-lt"/>
                <a:ea typeface="+mj-ea"/>
                <a:cs typeface="+mj-cs"/>
              </a:rPr>
              <a:t>Analysis</a:t>
            </a:r>
            <a:r>
              <a:rPr lang="zh-CN" altLang="en-US" sz="4400" kern="1200" dirty="0" smtClean="0">
                <a:solidFill>
                  <a:schemeClr val="tx1"/>
                </a:solidFill>
                <a:latin typeface="+mj-lt"/>
                <a:ea typeface="+mj-ea"/>
                <a:cs typeface="+mj-cs"/>
              </a:rPr>
              <a:t>（</a:t>
            </a:r>
            <a:r>
              <a:rPr lang="en-US" altLang="zh-CN" sz="4400" kern="1200" dirty="0" smtClean="0">
                <a:solidFill>
                  <a:schemeClr val="tx1"/>
                </a:solidFill>
                <a:latin typeface="+mj-lt"/>
                <a:ea typeface="+mj-ea"/>
                <a:cs typeface="+mj-cs"/>
              </a:rPr>
              <a:t>Glue</a:t>
            </a:r>
            <a:r>
              <a:rPr lang="zh-CN" altLang="en-US" sz="4400" kern="1200" dirty="0" smtClean="0">
                <a:solidFill>
                  <a:schemeClr val="tx1"/>
                </a:solidFill>
                <a:latin typeface="+mj-lt"/>
                <a:ea typeface="+mj-ea"/>
                <a:cs typeface="+mj-cs"/>
              </a:rPr>
              <a:t>）</a:t>
            </a:r>
            <a:endParaRPr lang="zh-CN" altLang="en-US" sz="4400" kern="1200" dirty="0">
              <a:solidFill>
                <a:schemeClr val="tx1"/>
              </a:solidFill>
              <a:latin typeface="+mj-lt"/>
              <a:ea typeface="+mj-ea"/>
              <a:cs typeface="+mj-cs"/>
            </a:endParaRPr>
          </a:p>
        </p:txBody>
      </p:sp>
      <p:sp>
        <p:nvSpPr>
          <p:cNvPr id="3" name="内容占位符 2"/>
          <p:cNvSpPr>
            <a:spLocks noGrp="1"/>
          </p:cNvSpPr>
          <p:nvPr>
            <p:ph idx="1"/>
          </p:nvPr>
        </p:nvSpPr>
        <p:spPr>
          <a:xfrm>
            <a:off x="132895" y="1597618"/>
            <a:ext cx="10515600" cy="4351338"/>
          </a:xfrm>
        </p:spPr>
        <p:txBody>
          <a:bodyPr/>
          <a:lstStyle/>
          <a:p>
            <a:pPr marL="0" indent="0">
              <a:buNone/>
            </a:pPr>
            <a:endParaRPr lang="zh-CN" altLang="en-US" dirty="0"/>
          </a:p>
        </p:txBody>
      </p:sp>
      <p:sp>
        <p:nvSpPr>
          <p:cNvPr id="7" name="矩形 6"/>
          <p:cNvSpPr/>
          <p:nvPr/>
        </p:nvSpPr>
        <p:spPr>
          <a:xfrm>
            <a:off x="386435" y="959259"/>
            <a:ext cx="7215874" cy="830997"/>
          </a:xfrm>
          <a:prstGeom prst="rect">
            <a:avLst/>
          </a:prstGeom>
        </p:spPr>
        <p:txBody>
          <a:bodyPr wrap="square">
            <a:spAutoFit/>
          </a:bodyPr>
          <a:lstStyle/>
          <a:p>
            <a:r>
              <a:rPr lang="en-US" altLang="zh-CN" sz="2400" b="1" dirty="0">
                <a:latin typeface="CMR10"/>
                <a:ea typeface="宋体" panose="02010600030101010101" pitchFamily="2" charset="-122"/>
              </a:rPr>
              <a:t>Displacement</a:t>
            </a:r>
            <a:r>
              <a:rPr lang="en-US" altLang="zh-CN" dirty="0"/>
              <a:t> </a:t>
            </a:r>
            <a:r>
              <a:rPr lang="en-US" altLang="zh-CN" sz="2400" b="1" dirty="0">
                <a:latin typeface="CMR10"/>
                <a:ea typeface="宋体" panose="02010600030101010101" pitchFamily="2" charset="-122"/>
              </a:rPr>
              <a:t>after </a:t>
            </a:r>
            <a:r>
              <a:rPr lang="en-US" altLang="zh-CN" sz="2400" b="1" dirty="0" smtClean="0">
                <a:latin typeface="CMR10"/>
                <a:ea typeface="宋体" panose="02010600030101010101" pitchFamily="2" charset="-122"/>
              </a:rPr>
              <a:t>cooling down </a:t>
            </a:r>
            <a:endParaRPr lang="zh-CN" altLang="en-US" sz="2400" b="1" dirty="0">
              <a:latin typeface="CMR10"/>
              <a:ea typeface="宋体" panose="02010600030101010101" pitchFamily="2" charset="-122"/>
            </a:endParaRPr>
          </a:p>
          <a:p>
            <a:endParaRPr lang="zh-CN" altLang="en-US" sz="2400" b="1" dirty="0">
              <a:latin typeface="CMR10"/>
              <a:ea typeface="宋体" panose="02010600030101010101" pitchFamily="2" charset="-122"/>
            </a:endParaRPr>
          </a:p>
        </p:txBody>
      </p:sp>
      <p:sp>
        <p:nvSpPr>
          <p:cNvPr id="10" name="矩形 7"/>
          <p:cNvSpPr>
            <a:spLocks noChangeArrowheads="1"/>
          </p:cNvSpPr>
          <p:nvPr/>
        </p:nvSpPr>
        <p:spPr bwMode="auto">
          <a:xfrm>
            <a:off x="1136347" y="6109720"/>
            <a:ext cx="371557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2400" b="1" dirty="0" err="1" smtClean="0">
                <a:latin typeface="CMR10"/>
              </a:rPr>
              <a:t>Usum</a:t>
            </a:r>
            <a:r>
              <a:rPr lang="en-US" altLang="zh-CN" sz="2400" b="1" baseline="-25000" dirty="0" err="1">
                <a:latin typeface="CMR10"/>
              </a:rPr>
              <a:t>max</a:t>
            </a:r>
            <a:r>
              <a:rPr lang="en-US" altLang="zh-CN" sz="2400" b="1" dirty="0" smtClean="0">
                <a:latin typeface="CMR10"/>
              </a:rPr>
              <a:t> = 6.19 mm</a:t>
            </a:r>
            <a:endParaRPr lang="en-US" altLang="zh-CN" sz="2400" b="1" dirty="0">
              <a:latin typeface="CMR10"/>
            </a:endParaRPr>
          </a:p>
        </p:txBody>
      </p:sp>
      <p:sp>
        <p:nvSpPr>
          <p:cNvPr id="16" name="矩形 15"/>
          <p:cNvSpPr>
            <a:spLocks noChangeArrowheads="1"/>
          </p:cNvSpPr>
          <p:nvPr/>
        </p:nvSpPr>
        <p:spPr bwMode="auto">
          <a:xfrm>
            <a:off x="7363521" y="2958317"/>
            <a:ext cx="401982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ct val="0"/>
              </a:spcBef>
              <a:buFontTx/>
              <a:buNone/>
            </a:pPr>
            <a:r>
              <a:rPr lang="en-US" altLang="zh-CN" sz="2400" b="1" dirty="0" err="1">
                <a:latin typeface="CMR10"/>
              </a:rPr>
              <a:t>U</a:t>
            </a:r>
            <a:r>
              <a:rPr lang="en-US" altLang="zh-CN" sz="2400" b="1" baseline="-25000" dirty="0" err="1">
                <a:latin typeface="CMR10"/>
              </a:rPr>
              <a:t>x</a:t>
            </a:r>
            <a:r>
              <a:rPr lang="en-US" altLang="zh-CN" sz="2400" b="1" dirty="0">
                <a:latin typeface="CMR10"/>
              </a:rPr>
              <a:t> -</a:t>
            </a:r>
            <a:r>
              <a:rPr lang="en-US" altLang="zh-CN" sz="2400" b="1" dirty="0" smtClean="0">
                <a:latin typeface="CMR10"/>
              </a:rPr>
              <a:t>3.52 </a:t>
            </a:r>
            <a:r>
              <a:rPr lang="en-US" altLang="zh-CN" sz="2400" b="1" dirty="0">
                <a:latin typeface="CMR10"/>
              </a:rPr>
              <a:t>~ -</a:t>
            </a:r>
            <a:r>
              <a:rPr lang="en-US" altLang="zh-CN" sz="2400" b="1" dirty="0" smtClean="0">
                <a:latin typeface="CMR10"/>
              </a:rPr>
              <a:t>1.93mm</a:t>
            </a:r>
            <a:endParaRPr lang="en-US" altLang="zh-CN" sz="2400" b="1" dirty="0">
              <a:latin typeface="CMR10"/>
            </a:endParaRPr>
          </a:p>
        </p:txBody>
      </p:sp>
      <p:sp>
        <p:nvSpPr>
          <p:cNvPr id="17" name="矩形 16"/>
          <p:cNvSpPr>
            <a:spLocks noChangeArrowheads="1"/>
          </p:cNvSpPr>
          <p:nvPr/>
        </p:nvSpPr>
        <p:spPr bwMode="auto">
          <a:xfrm>
            <a:off x="5363728" y="6027003"/>
            <a:ext cx="682827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ct val="0"/>
              </a:spcBef>
              <a:buFontTx/>
              <a:buNone/>
            </a:pPr>
            <a:r>
              <a:rPr lang="en-US" altLang="zh-CN" sz="2400" b="1" dirty="0" smtClean="0">
                <a:latin typeface="CMR10"/>
              </a:rPr>
              <a:t>                 </a:t>
            </a:r>
            <a:r>
              <a:rPr lang="en-US" altLang="zh-CN" sz="2400" b="1" dirty="0" err="1" smtClean="0">
                <a:latin typeface="CMR10"/>
              </a:rPr>
              <a:t>U</a:t>
            </a:r>
            <a:r>
              <a:rPr lang="en-US" altLang="zh-CN" sz="2400" b="1" baseline="-25000" dirty="0" err="1" smtClean="0">
                <a:latin typeface="CMR10"/>
              </a:rPr>
              <a:t>y</a:t>
            </a:r>
            <a:r>
              <a:rPr lang="en-US" altLang="zh-CN" sz="2400" b="1" dirty="0" smtClean="0">
                <a:latin typeface="CMR10"/>
              </a:rPr>
              <a:t> -5.14~4.32 mm</a:t>
            </a:r>
            <a:endParaRPr lang="en-US" altLang="zh-CN" sz="2400" b="1" dirty="0">
              <a:latin typeface="CMR10"/>
            </a:endParaRPr>
          </a:p>
          <a:p>
            <a:pPr>
              <a:lnSpc>
                <a:spcPct val="100000"/>
              </a:lnSpc>
              <a:spcBef>
                <a:spcPct val="0"/>
              </a:spcBef>
              <a:buFontTx/>
              <a:buNone/>
            </a:pPr>
            <a:r>
              <a:rPr lang="en-US" altLang="zh-CN" sz="2400" b="1" dirty="0" smtClean="0">
                <a:latin typeface="CMR10"/>
              </a:rPr>
              <a:t>Fixing the first and second coil interface</a:t>
            </a:r>
            <a:endParaRPr lang="en-US" altLang="zh-CN" sz="2400" b="1" dirty="0">
              <a:latin typeface="CMR10"/>
            </a:endParaRPr>
          </a:p>
        </p:txBody>
      </p:sp>
      <p:pic>
        <p:nvPicPr>
          <p:cNvPr id="11" name="图片 10"/>
          <p:cNvPicPr>
            <a:picLocks noChangeAspect="1"/>
          </p:cNvPicPr>
          <p:nvPr/>
        </p:nvPicPr>
        <p:blipFill>
          <a:blip r:embed="rId3" cstate="print"/>
          <a:stretch>
            <a:fillRect/>
          </a:stretch>
        </p:blipFill>
        <p:spPr>
          <a:xfrm>
            <a:off x="213756" y="1537028"/>
            <a:ext cx="6161994" cy="4639935"/>
          </a:xfrm>
          <a:prstGeom prst="rect">
            <a:avLst/>
          </a:prstGeom>
        </p:spPr>
      </p:pic>
      <p:pic>
        <p:nvPicPr>
          <p:cNvPr id="13" name="图片 12"/>
          <p:cNvPicPr>
            <a:picLocks noChangeAspect="1"/>
          </p:cNvPicPr>
          <p:nvPr/>
        </p:nvPicPr>
        <p:blipFill>
          <a:blip r:embed="rId4" cstate="print"/>
          <a:stretch>
            <a:fillRect/>
          </a:stretch>
        </p:blipFill>
        <p:spPr>
          <a:xfrm>
            <a:off x="7033214" y="29441"/>
            <a:ext cx="3848044" cy="2898581"/>
          </a:xfrm>
          <a:prstGeom prst="rect">
            <a:avLst/>
          </a:prstGeom>
        </p:spPr>
      </p:pic>
      <p:pic>
        <p:nvPicPr>
          <p:cNvPr id="18" name="图片 17"/>
          <p:cNvPicPr>
            <a:picLocks noChangeAspect="1"/>
          </p:cNvPicPr>
          <p:nvPr/>
        </p:nvPicPr>
        <p:blipFill>
          <a:blip r:embed="rId5" cstate="print"/>
          <a:stretch>
            <a:fillRect/>
          </a:stretch>
        </p:blipFill>
        <p:spPr>
          <a:xfrm>
            <a:off x="7160819" y="3526110"/>
            <a:ext cx="3384469" cy="2545710"/>
          </a:xfrm>
          <a:prstGeom prst="rect">
            <a:avLst/>
          </a:prstGeom>
        </p:spPr>
      </p:pic>
    </p:spTree>
    <p:extLst>
      <p:ext uri="{BB962C8B-B14F-4D97-AF65-F5344CB8AC3E}">
        <p14:creationId xmlns:p14="http://schemas.microsoft.com/office/powerpoint/2010/main" xmlns="" val="62125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5003" y="139495"/>
            <a:ext cx="12096997" cy="699954"/>
          </a:xfrm>
        </p:spPr>
        <p:txBody>
          <a:bodyPr>
            <a:noAutofit/>
          </a:bodyPr>
          <a:lstStyle/>
          <a:p>
            <a:pPr lvl="1" algn="l" rtl="0">
              <a:lnSpc>
                <a:spcPct val="90000"/>
              </a:lnSpc>
              <a:spcBef>
                <a:spcPct val="0"/>
              </a:spcBef>
            </a:pPr>
            <a:r>
              <a:rPr lang="en-US" altLang="zh-CN" sz="4400" kern="1200" dirty="0" smtClean="0">
                <a:solidFill>
                  <a:schemeClr val="tx1"/>
                </a:solidFill>
                <a:latin typeface="+mj-lt"/>
                <a:ea typeface="+mj-ea"/>
                <a:cs typeface="+mj-cs"/>
              </a:rPr>
              <a:t>Mechanical </a:t>
            </a:r>
            <a:r>
              <a:rPr lang="en-US" altLang="zh-CN" sz="4400" kern="1200" dirty="0">
                <a:solidFill>
                  <a:schemeClr val="tx1"/>
                </a:solidFill>
                <a:latin typeface="+mj-lt"/>
                <a:ea typeface="+mj-ea"/>
                <a:cs typeface="+mj-cs"/>
              </a:rPr>
              <a:t>Analysis </a:t>
            </a:r>
            <a:r>
              <a:rPr lang="zh-CN" altLang="en-US" sz="2800" kern="1200" dirty="0" smtClean="0">
                <a:solidFill>
                  <a:schemeClr val="tx1"/>
                </a:solidFill>
              </a:rPr>
              <a:t>（</a:t>
            </a:r>
            <a:r>
              <a:rPr lang="en-US" altLang="zh-CN" sz="2800" kern="1200" dirty="0" smtClean="0">
                <a:solidFill>
                  <a:schemeClr val="tx1"/>
                </a:solidFill>
              </a:rPr>
              <a:t>Glue)</a:t>
            </a:r>
            <a:endParaRPr lang="zh-CN" altLang="en-US" sz="2800" kern="1200" dirty="0">
              <a:solidFill>
                <a:schemeClr val="tx1"/>
              </a:solidFill>
              <a:latin typeface="+mj-lt"/>
              <a:ea typeface="+mj-ea"/>
              <a:cs typeface="+mj-cs"/>
            </a:endParaRPr>
          </a:p>
        </p:txBody>
      </p:sp>
      <p:sp>
        <p:nvSpPr>
          <p:cNvPr id="3" name="内容占位符 2"/>
          <p:cNvSpPr>
            <a:spLocks noGrp="1"/>
          </p:cNvSpPr>
          <p:nvPr>
            <p:ph idx="1"/>
          </p:nvPr>
        </p:nvSpPr>
        <p:spPr>
          <a:xfrm>
            <a:off x="132895" y="1597618"/>
            <a:ext cx="10515600" cy="4351338"/>
          </a:xfrm>
        </p:spPr>
        <p:txBody>
          <a:bodyPr/>
          <a:lstStyle/>
          <a:p>
            <a:pPr marL="0" indent="0">
              <a:buNone/>
            </a:pPr>
            <a:endParaRPr lang="zh-CN" altLang="en-US" dirty="0"/>
          </a:p>
        </p:txBody>
      </p:sp>
      <p:sp>
        <p:nvSpPr>
          <p:cNvPr id="7" name="矩形 6"/>
          <p:cNvSpPr/>
          <p:nvPr/>
        </p:nvSpPr>
        <p:spPr>
          <a:xfrm>
            <a:off x="386435" y="959259"/>
            <a:ext cx="7215874" cy="830997"/>
          </a:xfrm>
          <a:prstGeom prst="rect">
            <a:avLst/>
          </a:prstGeom>
        </p:spPr>
        <p:txBody>
          <a:bodyPr wrap="square">
            <a:spAutoFit/>
          </a:bodyPr>
          <a:lstStyle/>
          <a:p>
            <a:r>
              <a:rPr lang="en-US" altLang="zh-CN" sz="2400" b="1" dirty="0">
                <a:latin typeface="CMR10"/>
                <a:ea typeface="宋体" panose="02010600030101010101" pitchFamily="2" charset="-122"/>
              </a:rPr>
              <a:t>Displacement</a:t>
            </a:r>
            <a:r>
              <a:rPr lang="en-US" altLang="zh-CN" dirty="0"/>
              <a:t> </a:t>
            </a:r>
            <a:r>
              <a:rPr lang="en-US" altLang="zh-CN" sz="2400" b="1" dirty="0">
                <a:latin typeface="CMR10"/>
                <a:ea typeface="宋体" panose="02010600030101010101" pitchFamily="2" charset="-122"/>
              </a:rPr>
              <a:t>after excited @ 5 T </a:t>
            </a:r>
            <a:endParaRPr lang="zh-CN" altLang="en-US" sz="2400" b="1" dirty="0">
              <a:latin typeface="CMR10"/>
              <a:ea typeface="宋体" panose="02010600030101010101" pitchFamily="2" charset="-122"/>
            </a:endParaRPr>
          </a:p>
          <a:p>
            <a:endParaRPr lang="zh-CN" altLang="en-US" sz="2400" b="1" dirty="0">
              <a:latin typeface="CMR10"/>
              <a:ea typeface="宋体" panose="02010600030101010101" pitchFamily="2" charset="-122"/>
            </a:endParaRPr>
          </a:p>
        </p:txBody>
      </p:sp>
      <p:sp>
        <p:nvSpPr>
          <p:cNvPr id="10" name="矩形 7"/>
          <p:cNvSpPr>
            <a:spLocks noChangeArrowheads="1"/>
          </p:cNvSpPr>
          <p:nvPr/>
        </p:nvSpPr>
        <p:spPr bwMode="auto">
          <a:xfrm>
            <a:off x="1136347" y="6109720"/>
            <a:ext cx="351029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2400" b="1" dirty="0" err="1" smtClean="0">
                <a:latin typeface="CMR10"/>
              </a:rPr>
              <a:t>Usum</a:t>
            </a:r>
            <a:r>
              <a:rPr lang="en-US" altLang="zh-CN" sz="2400" b="1" baseline="-25000" dirty="0" err="1">
                <a:latin typeface="CMR10"/>
              </a:rPr>
              <a:t>max</a:t>
            </a:r>
            <a:r>
              <a:rPr lang="en-US" altLang="zh-CN" sz="2400" b="1" dirty="0" smtClean="0">
                <a:latin typeface="CMR10"/>
              </a:rPr>
              <a:t> = 6.28 mm</a:t>
            </a:r>
            <a:endParaRPr lang="en-US" altLang="zh-CN" sz="2400" b="1" dirty="0">
              <a:latin typeface="CMR10"/>
            </a:endParaRPr>
          </a:p>
        </p:txBody>
      </p:sp>
      <p:sp>
        <p:nvSpPr>
          <p:cNvPr id="16" name="矩形 15"/>
          <p:cNvSpPr>
            <a:spLocks noChangeArrowheads="1"/>
          </p:cNvSpPr>
          <p:nvPr/>
        </p:nvSpPr>
        <p:spPr bwMode="auto">
          <a:xfrm>
            <a:off x="7602309" y="2872433"/>
            <a:ext cx="346549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ct val="0"/>
              </a:spcBef>
              <a:buFontTx/>
              <a:buNone/>
            </a:pPr>
            <a:r>
              <a:rPr lang="en-US" altLang="zh-CN" sz="2400" b="1" dirty="0" err="1">
                <a:latin typeface="CMR10"/>
              </a:rPr>
              <a:t>U</a:t>
            </a:r>
            <a:r>
              <a:rPr lang="en-US" altLang="zh-CN" sz="2400" b="1" baseline="-25000" dirty="0" err="1">
                <a:latin typeface="CMR10"/>
              </a:rPr>
              <a:t>x</a:t>
            </a:r>
            <a:r>
              <a:rPr lang="en-US" altLang="zh-CN" sz="2400" b="1" dirty="0">
                <a:latin typeface="CMR10"/>
              </a:rPr>
              <a:t> -</a:t>
            </a:r>
            <a:r>
              <a:rPr lang="en-US" altLang="zh-CN" sz="2400" b="1" dirty="0" smtClean="0">
                <a:latin typeface="CMR10"/>
              </a:rPr>
              <a:t>3.04 </a:t>
            </a:r>
            <a:r>
              <a:rPr lang="en-US" altLang="zh-CN" sz="2400" b="1" dirty="0">
                <a:latin typeface="CMR10"/>
              </a:rPr>
              <a:t>~ -</a:t>
            </a:r>
            <a:r>
              <a:rPr lang="en-US" altLang="zh-CN" sz="2400" b="1" dirty="0" smtClean="0">
                <a:latin typeface="CMR10"/>
              </a:rPr>
              <a:t>1.54 mm</a:t>
            </a:r>
            <a:endParaRPr lang="en-US" altLang="zh-CN" sz="2400" b="1" dirty="0">
              <a:latin typeface="CMR10"/>
            </a:endParaRPr>
          </a:p>
        </p:txBody>
      </p:sp>
      <p:sp>
        <p:nvSpPr>
          <p:cNvPr id="17" name="矩形 16"/>
          <p:cNvSpPr>
            <a:spLocks noChangeArrowheads="1"/>
          </p:cNvSpPr>
          <p:nvPr/>
        </p:nvSpPr>
        <p:spPr bwMode="auto">
          <a:xfrm>
            <a:off x="5724512" y="6027003"/>
            <a:ext cx="646748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ct val="0"/>
              </a:spcBef>
              <a:buFontTx/>
              <a:buNone/>
            </a:pPr>
            <a:r>
              <a:rPr lang="en-US" altLang="zh-CN" sz="2400" b="1" dirty="0" smtClean="0">
                <a:latin typeface="CMR10"/>
              </a:rPr>
              <a:t>                 </a:t>
            </a:r>
            <a:r>
              <a:rPr lang="en-US" altLang="zh-CN" sz="2400" b="1" dirty="0" err="1" smtClean="0">
                <a:latin typeface="CMR10"/>
              </a:rPr>
              <a:t>U</a:t>
            </a:r>
            <a:r>
              <a:rPr lang="en-US" altLang="zh-CN" sz="2400" b="1" baseline="-25000" dirty="0" err="1" smtClean="0">
                <a:latin typeface="CMR10"/>
              </a:rPr>
              <a:t>y</a:t>
            </a:r>
            <a:r>
              <a:rPr lang="en-US" altLang="zh-CN" sz="2400" b="1" dirty="0" smtClean="0">
                <a:latin typeface="CMR10"/>
              </a:rPr>
              <a:t> -5.56 ~4.69 mm</a:t>
            </a:r>
            <a:endParaRPr lang="en-US" altLang="zh-CN" sz="2400" b="1" dirty="0">
              <a:latin typeface="CMR10"/>
            </a:endParaRPr>
          </a:p>
          <a:p>
            <a:pPr>
              <a:lnSpc>
                <a:spcPct val="100000"/>
              </a:lnSpc>
              <a:spcBef>
                <a:spcPct val="0"/>
              </a:spcBef>
              <a:buFontTx/>
              <a:buNone/>
            </a:pPr>
            <a:r>
              <a:rPr lang="en-US" altLang="zh-CN" sz="2400" b="1" dirty="0" smtClean="0">
                <a:latin typeface="CMR10"/>
              </a:rPr>
              <a:t>Fixing the first and second coil interface</a:t>
            </a:r>
            <a:endParaRPr lang="en-US" altLang="zh-CN" sz="2400" b="1" dirty="0">
              <a:latin typeface="CMR10"/>
            </a:endParaRPr>
          </a:p>
        </p:txBody>
      </p:sp>
      <p:pic>
        <p:nvPicPr>
          <p:cNvPr id="12" name="图片 11"/>
          <p:cNvPicPr>
            <a:picLocks noChangeAspect="1"/>
          </p:cNvPicPr>
          <p:nvPr/>
        </p:nvPicPr>
        <p:blipFill>
          <a:blip r:embed="rId3" cstate="print"/>
          <a:stretch>
            <a:fillRect/>
          </a:stretch>
        </p:blipFill>
        <p:spPr>
          <a:xfrm>
            <a:off x="7327812" y="136413"/>
            <a:ext cx="3653784" cy="2745297"/>
          </a:xfrm>
          <a:prstGeom prst="rect">
            <a:avLst/>
          </a:prstGeom>
        </p:spPr>
      </p:pic>
      <p:pic>
        <p:nvPicPr>
          <p:cNvPr id="15" name="图片 14"/>
          <p:cNvPicPr>
            <a:picLocks noChangeAspect="1"/>
          </p:cNvPicPr>
          <p:nvPr/>
        </p:nvPicPr>
        <p:blipFill>
          <a:blip r:embed="rId4" cstate="print"/>
          <a:stretch>
            <a:fillRect/>
          </a:stretch>
        </p:blipFill>
        <p:spPr>
          <a:xfrm>
            <a:off x="7407374" y="3411773"/>
            <a:ext cx="3494661" cy="2625739"/>
          </a:xfrm>
          <a:prstGeom prst="rect">
            <a:avLst/>
          </a:prstGeom>
        </p:spPr>
      </p:pic>
      <p:pic>
        <p:nvPicPr>
          <p:cNvPr id="18" name="图片 17"/>
          <p:cNvPicPr>
            <a:picLocks noChangeAspect="1"/>
          </p:cNvPicPr>
          <p:nvPr/>
        </p:nvPicPr>
        <p:blipFill>
          <a:blip r:embed="rId5" cstate="print"/>
          <a:stretch>
            <a:fillRect/>
          </a:stretch>
        </p:blipFill>
        <p:spPr>
          <a:xfrm>
            <a:off x="8982" y="1509062"/>
            <a:ext cx="6244814" cy="4697186"/>
          </a:xfrm>
          <a:prstGeom prst="rect">
            <a:avLst/>
          </a:prstGeom>
        </p:spPr>
      </p:pic>
    </p:spTree>
    <p:extLst>
      <p:ext uri="{BB962C8B-B14F-4D97-AF65-F5344CB8AC3E}">
        <p14:creationId xmlns:p14="http://schemas.microsoft.com/office/powerpoint/2010/main" xmlns="" val="3442884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5003" y="139495"/>
            <a:ext cx="12096997" cy="699954"/>
          </a:xfrm>
        </p:spPr>
        <p:txBody>
          <a:bodyPr>
            <a:noAutofit/>
          </a:bodyPr>
          <a:lstStyle/>
          <a:p>
            <a:pPr lvl="1" algn="l" rtl="0">
              <a:lnSpc>
                <a:spcPct val="90000"/>
              </a:lnSpc>
              <a:spcBef>
                <a:spcPct val="0"/>
              </a:spcBef>
            </a:pPr>
            <a:r>
              <a:rPr lang="en-US" altLang="zh-CN" sz="4400" kern="1200" dirty="0" smtClean="0">
                <a:solidFill>
                  <a:schemeClr val="tx1"/>
                </a:solidFill>
                <a:latin typeface="+mj-lt"/>
                <a:ea typeface="+mj-ea"/>
                <a:cs typeface="+mj-cs"/>
              </a:rPr>
              <a:t>Mechanical </a:t>
            </a:r>
            <a:r>
              <a:rPr lang="en-US" altLang="zh-CN" sz="4400" kern="1200" dirty="0">
                <a:solidFill>
                  <a:schemeClr val="tx1"/>
                </a:solidFill>
                <a:latin typeface="+mj-lt"/>
                <a:ea typeface="+mj-ea"/>
                <a:cs typeface="+mj-cs"/>
              </a:rPr>
              <a:t>Analysis</a:t>
            </a:r>
            <a:r>
              <a:rPr lang="zh-CN" altLang="en-US" sz="2800" kern="1200" dirty="0" smtClean="0">
                <a:solidFill>
                  <a:schemeClr val="tx1"/>
                </a:solidFill>
                <a:latin typeface="+mj-lt"/>
                <a:ea typeface="+mj-ea"/>
                <a:cs typeface="+mj-cs"/>
              </a:rPr>
              <a:t>（</a:t>
            </a:r>
            <a:r>
              <a:rPr lang="en-US" altLang="zh-CN" sz="2800" kern="1200" dirty="0" smtClean="0">
                <a:solidFill>
                  <a:schemeClr val="tx1"/>
                </a:solidFill>
              </a:rPr>
              <a:t> Glue</a:t>
            </a:r>
            <a:r>
              <a:rPr lang="en-US" altLang="zh-CN" sz="2800" kern="1200" dirty="0" smtClean="0">
                <a:solidFill>
                  <a:schemeClr val="tx1"/>
                </a:solidFill>
                <a:latin typeface="+mj-lt"/>
                <a:ea typeface="+mj-ea"/>
                <a:cs typeface="+mj-cs"/>
              </a:rPr>
              <a:t> </a:t>
            </a:r>
            <a:r>
              <a:rPr lang="zh-CN" altLang="en-US" sz="2800" kern="1200" dirty="0" smtClean="0">
                <a:solidFill>
                  <a:schemeClr val="tx1"/>
                </a:solidFill>
                <a:latin typeface="+mj-lt"/>
                <a:ea typeface="+mj-ea"/>
                <a:cs typeface="+mj-cs"/>
              </a:rPr>
              <a:t>）</a:t>
            </a:r>
            <a:endParaRPr lang="zh-CN" altLang="en-US" sz="2800" kern="1200" dirty="0">
              <a:solidFill>
                <a:schemeClr val="tx1"/>
              </a:solidFill>
              <a:latin typeface="+mj-lt"/>
              <a:ea typeface="+mj-ea"/>
              <a:cs typeface="+mj-cs"/>
            </a:endParaRPr>
          </a:p>
        </p:txBody>
      </p:sp>
      <p:sp>
        <p:nvSpPr>
          <p:cNvPr id="3" name="内容占位符 2"/>
          <p:cNvSpPr>
            <a:spLocks noGrp="1"/>
          </p:cNvSpPr>
          <p:nvPr>
            <p:ph idx="1"/>
          </p:nvPr>
        </p:nvSpPr>
        <p:spPr>
          <a:xfrm>
            <a:off x="132895" y="1597618"/>
            <a:ext cx="10515600" cy="4351338"/>
          </a:xfrm>
        </p:spPr>
        <p:txBody>
          <a:bodyPr/>
          <a:lstStyle/>
          <a:p>
            <a:pPr marL="0" indent="0">
              <a:buNone/>
            </a:pPr>
            <a:endParaRPr lang="zh-CN" altLang="en-US" dirty="0"/>
          </a:p>
        </p:txBody>
      </p:sp>
      <p:sp>
        <p:nvSpPr>
          <p:cNvPr id="7" name="矩形 6"/>
          <p:cNvSpPr/>
          <p:nvPr/>
        </p:nvSpPr>
        <p:spPr>
          <a:xfrm>
            <a:off x="331965" y="885615"/>
            <a:ext cx="6780035" cy="830997"/>
          </a:xfrm>
          <a:prstGeom prst="rect">
            <a:avLst/>
          </a:prstGeom>
        </p:spPr>
        <p:txBody>
          <a:bodyPr wrap="square">
            <a:spAutoFit/>
          </a:bodyPr>
          <a:lstStyle/>
          <a:p>
            <a:r>
              <a:rPr lang="en-US" altLang="zh-CN" sz="2400" b="1" dirty="0">
                <a:latin typeface="CMR10"/>
                <a:ea typeface="宋体" panose="02010600030101010101" pitchFamily="2" charset="-122"/>
              </a:rPr>
              <a:t>Stress</a:t>
            </a:r>
            <a:r>
              <a:rPr lang="en-US" altLang="zh-CN" dirty="0" smtClean="0"/>
              <a:t>  </a:t>
            </a:r>
            <a:r>
              <a:rPr lang="en-US" altLang="zh-CN" sz="2400" b="1" dirty="0" smtClean="0">
                <a:latin typeface="CMR10"/>
                <a:ea typeface="宋体" panose="02010600030101010101" pitchFamily="2" charset="-122"/>
              </a:rPr>
              <a:t>after </a:t>
            </a:r>
            <a:r>
              <a:rPr lang="en-US" altLang="zh-CN" sz="2400" b="1" dirty="0">
                <a:latin typeface="CMR10"/>
                <a:ea typeface="宋体" panose="02010600030101010101" pitchFamily="2" charset="-122"/>
              </a:rPr>
              <a:t>excited@ 5 T </a:t>
            </a:r>
            <a:endParaRPr lang="zh-CN" altLang="en-US" sz="2400" b="1" dirty="0">
              <a:latin typeface="CMR10"/>
              <a:ea typeface="宋体" panose="02010600030101010101" pitchFamily="2" charset="-122"/>
            </a:endParaRPr>
          </a:p>
          <a:p>
            <a:endParaRPr lang="zh-CN" altLang="en-US" sz="2400" b="1" dirty="0">
              <a:latin typeface="CMR10"/>
              <a:ea typeface="宋体" panose="02010600030101010101" pitchFamily="2" charset="-122"/>
            </a:endParaRPr>
          </a:p>
        </p:txBody>
      </p:sp>
      <p:sp>
        <p:nvSpPr>
          <p:cNvPr id="15" name="矩形 14"/>
          <p:cNvSpPr>
            <a:spLocks noChangeArrowheads="1"/>
          </p:cNvSpPr>
          <p:nvPr/>
        </p:nvSpPr>
        <p:spPr bwMode="auto">
          <a:xfrm>
            <a:off x="1159617" y="6131390"/>
            <a:ext cx="307271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ct val="0"/>
              </a:spcBef>
              <a:buFontTx/>
              <a:buNone/>
            </a:pPr>
            <a:r>
              <a:rPr lang="en-US" altLang="zh-CN" sz="2400" b="1" dirty="0" err="1">
                <a:latin typeface="CMR10"/>
              </a:rPr>
              <a:t>Seqv</a:t>
            </a:r>
            <a:r>
              <a:rPr lang="en-US" altLang="zh-CN" sz="2400" b="1" baseline="-25000" dirty="0" err="1">
                <a:latin typeface="CMR10"/>
              </a:rPr>
              <a:t>max</a:t>
            </a:r>
            <a:r>
              <a:rPr lang="en-US" altLang="zh-CN" sz="2400" b="1" dirty="0">
                <a:latin typeface="CMR10"/>
              </a:rPr>
              <a:t> </a:t>
            </a:r>
            <a:r>
              <a:rPr lang="en-US" altLang="zh-CN" sz="2400" b="1" dirty="0" smtClean="0">
                <a:latin typeface="CMR10"/>
              </a:rPr>
              <a:t>= 93 </a:t>
            </a:r>
            <a:r>
              <a:rPr lang="en-US" altLang="zh-CN" sz="2400" b="1" dirty="0" err="1" smtClean="0">
                <a:latin typeface="CMR10"/>
              </a:rPr>
              <a:t>MPa</a:t>
            </a:r>
            <a:endParaRPr lang="en-US" altLang="zh-CN" sz="2400" b="1" dirty="0">
              <a:latin typeface="CMR10"/>
            </a:endParaRPr>
          </a:p>
        </p:txBody>
      </p:sp>
      <p:sp>
        <p:nvSpPr>
          <p:cNvPr id="16" name="矩形 15"/>
          <p:cNvSpPr>
            <a:spLocks noChangeArrowheads="1"/>
          </p:cNvSpPr>
          <p:nvPr/>
        </p:nvSpPr>
        <p:spPr bwMode="auto">
          <a:xfrm>
            <a:off x="7323495" y="3159668"/>
            <a:ext cx="307271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ct val="0"/>
              </a:spcBef>
              <a:buFontTx/>
              <a:buNone/>
            </a:pPr>
            <a:r>
              <a:rPr lang="en-US" altLang="zh-CN" sz="2400" b="1" dirty="0" err="1">
                <a:latin typeface="CMR10"/>
              </a:rPr>
              <a:t>Seqv</a:t>
            </a:r>
            <a:r>
              <a:rPr lang="en-US" altLang="zh-CN" sz="2400" b="1" baseline="-25000" dirty="0" err="1">
                <a:latin typeface="CMR10"/>
              </a:rPr>
              <a:t>max</a:t>
            </a:r>
            <a:r>
              <a:rPr lang="en-US" altLang="zh-CN" sz="2400" b="1" dirty="0">
                <a:latin typeface="CMR10"/>
              </a:rPr>
              <a:t> </a:t>
            </a:r>
            <a:r>
              <a:rPr lang="en-US" altLang="zh-CN" sz="2400" b="1" dirty="0" smtClean="0">
                <a:latin typeface="CMR10"/>
              </a:rPr>
              <a:t>=62.7 </a:t>
            </a:r>
            <a:r>
              <a:rPr lang="en-US" altLang="zh-CN" sz="2400" b="1" dirty="0" err="1" smtClean="0">
                <a:latin typeface="CMR10"/>
              </a:rPr>
              <a:t>MPa</a:t>
            </a:r>
            <a:endParaRPr lang="en-US" altLang="zh-CN" sz="2400" b="1" dirty="0">
              <a:latin typeface="CMR10"/>
            </a:endParaRPr>
          </a:p>
        </p:txBody>
      </p:sp>
      <p:sp>
        <p:nvSpPr>
          <p:cNvPr id="17" name="矩形 16"/>
          <p:cNvSpPr>
            <a:spLocks noChangeArrowheads="1"/>
          </p:cNvSpPr>
          <p:nvPr/>
        </p:nvSpPr>
        <p:spPr bwMode="auto">
          <a:xfrm>
            <a:off x="7588391" y="6279552"/>
            <a:ext cx="307271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ct val="0"/>
              </a:spcBef>
              <a:buFontTx/>
              <a:buNone/>
            </a:pPr>
            <a:r>
              <a:rPr lang="en-US" altLang="zh-CN" sz="2400" b="1" dirty="0" err="1">
                <a:latin typeface="CMR10"/>
              </a:rPr>
              <a:t>Seqv</a:t>
            </a:r>
            <a:r>
              <a:rPr lang="en-US" altLang="zh-CN" sz="2400" b="1" baseline="-25000" dirty="0" err="1">
                <a:latin typeface="CMR10"/>
              </a:rPr>
              <a:t>max</a:t>
            </a:r>
            <a:r>
              <a:rPr lang="en-US" altLang="zh-CN" sz="2400" b="1" dirty="0">
                <a:latin typeface="CMR10"/>
              </a:rPr>
              <a:t> </a:t>
            </a:r>
            <a:r>
              <a:rPr lang="en-US" altLang="zh-CN" sz="2400" b="1" dirty="0" smtClean="0">
                <a:latin typeface="CMR10"/>
              </a:rPr>
              <a:t>=93 </a:t>
            </a:r>
            <a:r>
              <a:rPr lang="en-US" altLang="zh-CN" sz="2400" b="1" dirty="0" err="1" smtClean="0">
                <a:latin typeface="CMR10"/>
              </a:rPr>
              <a:t>MPa</a:t>
            </a:r>
            <a:endParaRPr lang="en-US" altLang="zh-CN" sz="2400" b="1" dirty="0">
              <a:latin typeface="CMR10"/>
            </a:endParaRPr>
          </a:p>
        </p:txBody>
      </p:sp>
      <p:pic>
        <p:nvPicPr>
          <p:cNvPr id="14" name="图片 13"/>
          <p:cNvPicPr>
            <a:picLocks noChangeAspect="1"/>
          </p:cNvPicPr>
          <p:nvPr/>
        </p:nvPicPr>
        <p:blipFill>
          <a:blip r:embed="rId3" cstate="print"/>
          <a:stretch>
            <a:fillRect/>
          </a:stretch>
        </p:blipFill>
        <p:spPr>
          <a:xfrm>
            <a:off x="331965" y="1716612"/>
            <a:ext cx="5617029" cy="4220395"/>
          </a:xfrm>
          <a:prstGeom prst="rect">
            <a:avLst/>
          </a:prstGeom>
        </p:spPr>
      </p:pic>
      <p:pic>
        <p:nvPicPr>
          <p:cNvPr id="18" name="图片 17"/>
          <p:cNvPicPr>
            <a:picLocks noChangeAspect="1"/>
          </p:cNvPicPr>
          <p:nvPr/>
        </p:nvPicPr>
        <p:blipFill>
          <a:blip r:embed="rId4" cstate="print"/>
          <a:stretch>
            <a:fillRect/>
          </a:stretch>
        </p:blipFill>
        <p:spPr>
          <a:xfrm>
            <a:off x="6910247" y="54067"/>
            <a:ext cx="4141820" cy="3111986"/>
          </a:xfrm>
          <a:prstGeom prst="rect">
            <a:avLst/>
          </a:prstGeom>
        </p:spPr>
      </p:pic>
      <p:pic>
        <p:nvPicPr>
          <p:cNvPr id="19" name="图片 18"/>
          <p:cNvPicPr>
            <a:picLocks noChangeAspect="1"/>
          </p:cNvPicPr>
          <p:nvPr/>
        </p:nvPicPr>
        <p:blipFill>
          <a:blip r:embed="rId5" cstate="print"/>
          <a:stretch>
            <a:fillRect/>
          </a:stretch>
        </p:blipFill>
        <p:spPr>
          <a:xfrm>
            <a:off x="6946986" y="3680419"/>
            <a:ext cx="3570563" cy="2681803"/>
          </a:xfrm>
          <a:prstGeom prst="rect">
            <a:avLst/>
          </a:prstGeom>
        </p:spPr>
      </p:pic>
    </p:spTree>
    <p:extLst>
      <p:ext uri="{BB962C8B-B14F-4D97-AF65-F5344CB8AC3E}">
        <p14:creationId xmlns:p14="http://schemas.microsoft.com/office/powerpoint/2010/main" xmlns="" val="2339720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5003" y="139495"/>
            <a:ext cx="12096997" cy="699954"/>
          </a:xfrm>
        </p:spPr>
        <p:txBody>
          <a:bodyPr>
            <a:noAutofit/>
          </a:bodyPr>
          <a:lstStyle/>
          <a:p>
            <a:pPr lvl="1" algn="l" rtl="0">
              <a:lnSpc>
                <a:spcPct val="90000"/>
              </a:lnSpc>
              <a:spcBef>
                <a:spcPct val="0"/>
              </a:spcBef>
            </a:pPr>
            <a:r>
              <a:rPr lang="en-US" altLang="zh-CN" sz="4400" kern="1200" dirty="0" smtClean="0">
                <a:solidFill>
                  <a:schemeClr val="tx1"/>
                </a:solidFill>
                <a:latin typeface="+mj-lt"/>
                <a:ea typeface="+mj-ea"/>
                <a:cs typeface="+mj-cs"/>
              </a:rPr>
              <a:t>Mechanical </a:t>
            </a:r>
            <a:r>
              <a:rPr lang="en-US" altLang="zh-CN" sz="4400" kern="1200" dirty="0">
                <a:solidFill>
                  <a:schemeClr val="tx1"/>
                </a:solidFill>
                <a:latin typeface="+mj-lt"/>
                <a:ea typeface="+mj-ea"/>
                <a:cs typeface="+mj-cs"/>
              </a:rPr>
              <a:t>Analysis</a:t>
            </a:r>
            <a:r>
              <a:rPr lang="zh-CN" altLang="en-US" sz="2800" kern="1200" dirty="0" smtClean="0">
                <a:solidFill>
                  <a:schemeClr val="tx1"/>
                </a:solidFill>
                <a:latin typeface="+mj-lt"/>
                <a:ea typeface="+mj-ea"/>
                <a:cs typeface="+mj-cs"/>
              </a:rPr>
              <a:t>（</a:t>
            </a:r>
            <a:r>
              <a:rPr lang="en-US" altLang="zh-CN" sz="2800" kern="1200" dirty="0" smtClean="0">
                <a:solidFill>
                  <a:schemeClr val="tx1"/>
                </a:solidFill>
              </a:rPr>
              <a:t> Glue </a:t>
            </a:r>
            <a:r>
              <a:rPr lang="zh-CN" altLang="en-US" sz="2800" kern="1200" dirty="0" smtClean="0">
                <a:solidFill>
                  <a:schemeClr val="tx1"/>
                </a:solidFill>
                <a:latin typeface="+mj-lt"/>
                <a:ea typeface="+mj-ea"/>
                <a:cs typeface="+mj-cs"/>
              </a:rPr>
              <a:t>）</a:t>
            </a:r>
            <a:endParaRPr lang="zh-CN" altLang="en-US" sz="2800" kern="1200" dirty="0">
              <a:solidFill>
                <a:schemeClr val="tx1"/>
              </a:solidFill>
              <a:latin typeface="+mj-lt"/>
              <a:ea typeface="+mj-ea"/>
              <a:cs typeface="+mj-cs"/>
            </a:endParaRPr>
          </a:p>
        </p:txBody>
      </p:sp>
      <p:sp>
        <p:nvSpPr>
          <p:cNvPr id="3" name="内容占位符 2"/>
          <p:cNvSpPr>
            <a:spLocks noGrp="1"/>
          </p:cNvSpPr>
          <p:nvPr>
            <p:ph idx="1"/>
          </p:nvPr>
        </p:nvSpPr>
        <p:spPr>
          <a:xfrm>
            <a:off x="132895" y="1597618"/>
            <a:ext cx="10515600" cy="4351338"/>
          </a:xfrm>
        </p:spPr>
        <p:txBody>
          <a:bodyPr/>
          <a:lstStyle/>
          <a:p>
            <a:pPr marL="0" indent="0">
              <a:buNone/>
            </a:pPr>
            <a:endParaRPr lang="zh-CN" altLang="en-US" dirty="0"/>
          </a:p>
        </p:txBody>
      </p:sp>
      <p:sp>
        <p:nvSpPr>
          <p:cNvPr id="7" name="矩形 6"/>
          <p:cNvSpPr/>
          <p:nvPr/>
        </p:nvSpPr>
        <p:spPr>
          <a:xfrm>
            <a:off x="331965" y="885615"/>
            <a:ext cx="6780035" cy="830997"/>
          </a:xfrm>
          <a:prstGeom prst="rect">
            <a:avLst/>
          </a:prstGeom>
        </p:spPr>
        <p:txBody>
          <a:bodyPr wrap="square">
            <a:spAutoFit/>
          </a:bodyPr>
          <a:lstStyle/>
          <a:p>
            <a:r>
              <a:rPr lang="en-US" altLang="zh-CN" sz="2400" b="1" dirty="0">
                <a:latin typeface="CMR10"/>
                <a:ea typeface="宋体" panose="02010600030101010101" pitchFamily="2" charset="-122"/>
              </a:rPr>
              <a:t>Stress</a:t>
            </a:r>
            <a:r>
              <a:rPr lang="en-US" altLang="zh-CN" dirty="0" smtClean="0"/>
              <a:t>  </a:t>
            </a:r>
            <a:r>
              <a:rPr lang="en-US" altLang="zh-CN" sz="2400" b="1" dirty="0" smtClean="0">
                <a:latin typeface="CMR10"/>
                <a:ea typeface="宋体" panose="02010600030101010101" pitchFamily="2" charset="-122"/>
              </a:rPr>
              <a:t>after </a:t>
            </a:r>
            <a:r>
              <a:rPr lang="en-US" altLang="zh-CN" sz="2400" b="1" dirty="0">
                <a:latin typeface="CMR10"/>
                <a:ea typeface="宋体" panose="02010600030101010101" pitchFamily="2" charset="-122"/>
              </a:rPr>
              <a:t>excited@ 5 T </a:t>
            </a:r>
            <a:endParaRPr lang="zh-CN" altLang="en-US" sz="2400" b="1" dirty="0">
              <a:latin typeface="CMR10"/>
              <a:ea typeface="宋体" panose="02010600030101010101" pitchFamily="2" charset="-122"/>
            </a:endParaRPr>
          </a:p>
          <a:p>
            <a:endParaRPr lang="zh-CN" altLang="en-US" sz="2400" b="1" dirty="0">
              <a:latin typeface="CMR10"/>
              <a:ea typeface="宋体" panose="02010600030101010101" pitchFamily="2" charset="-122"/>
            </a:endParaRPr>
          </a:p>
        </p:txBody>
      </p:sp>
      <p:sp>
        <p:nvSpPr>
          <p:cNvPr id="15" name="矩形 14"/>
          <p:cNvSpPr>
            <a:spLocks noChangeArrowheads="1"/>
          </p:cNvSpPr>
          <p:nvPr/>
        </p:nvSpPr>
        <p:spPr bwMode="auto">
          <a:xfrm>
            <a:off x="1159617" y="6131390"/>
            <a:ext cx="451339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ct val="0"/>
              </a:spcBef>
              <a:buFontTx/>
              <a:buNone/>
            </a:pPr>
            <a:r>
              <a:rPr lang="en-US" altLang="zh-CN" sz="2400" b="1" dirty="0" err="1" smtClean="0">
                <a:latin typeface="CMR10"/>
              </a:rPr>
              <a:t>Sx</a:t>
            </a:r>
            <a:r>
              <a:rPr lang="en-US" altLang="zh-CN" sz="2400" b="1" baseline="-25000" dirty="0" err="1" smtClean="0">
                <a:latin typeface="CMR10"/>
              </a:rPr>
              <a:t>max</a:t>
            </a:r>
            <a:r>
              <a:rPr lang="en-US" altLang="zh-CN" sz="2400" b="1" dirty="0" smtClean="0">
                <a:latin typeface="CMR10"/>
              </a:rPr>
              <a:t> = 16.7 </a:t>
            </a:r>
            <a:r>
              <a:rPr lang="en-US" altLang="zh-CN" sz="2400" b="1" dirty="0" err="1" smtClean="0">
                <a:latin typeface="CMR10"/>
              </a:rPr>
              <a:t>MPa</a:t>
            </a:r>
            <a:r>
              <a:rPr lang="en-US" altLang="zh-CN" sz="2400" b="1" dirty="0" smtClean="0">
                <a:latin typeface="CMR10"/>
              </a:rPr>
              <a:t> (press)</a:t>
            </a:r>
            <a:endParaRPr lang="en-US" altLang="zh-CN" sz="2400" b="1" dirty="0">
              <a:latin typeface="CMR10"/>
            </a:endParaRPr>
          </a:p>
        </p:txBody>
      </p:sp>
      <p:sp>
        <p:nvSpPr>
          <p:cNvPr id="16" name="矩形 15"/>
          <p:cNvSpPr>
            <a:spLocks noChangeArrowheads="1"/>
          </p:cNvSpPr>
          <p:nvPr/>
        </p:nvSpPr>
        <p:spPr bwMode="auto">
          <a:xfrm>
            <a:off x="6933019" y="2964720"/>
            <a:ext cx="362502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ct val="0"/>
              </a:spcBef>
              <a:buFontTx/>
              <a:buNone/>
            </a:pPr>
            <a:r>
              <a:rPr lang="en-US" altLang="zh-CN" sz="2400" b="1" dirty="0" err="1" smtClean="0">
                <a:latin typeface="CMR10"/>
              </a:rPr>
              <a:t>S</a:t>
            </a:r>
            <a:r>
              <a:rPr lang="en-US" altLang="zh-CN" sz="2400" b="1" baseline="-25000" dirty="0" err="1" smtClean="0">
                <a:latin typeface="CMR10"/>
              </a:rPr>
              <a:t>Ymax</a:t>
            </a:r>
            <a:r>
              <a:rPr lang="en-US" altLang="zh-CN" sz="2400" b="1" dirty="0" smtClean="0">
                <a:latin typeface="CMR10"/>
              </a:rPr>
              <a:t> =32 </a:t>
            </a:r>
            <a:r>
              <a:rPr lang="en-US" altLang="zh-CN" sz="2400" b="1" dirty="0" err="1" smtClean="0">
                <a:latin typeface="CMR10"/>
              </a:rPr>
              <a:t>MPa</a:t>
            </a:r>
            <a:r>
              <a:rPr lang="en-US" altLang="zh-CN" sz="2400" b="1" dirty="0" smtClean="0">
                <a:latin typeface="CMR10"/>
              </a:rPr>
              <a:t> (press)</a:t>
            </a:r>
            <a:endParaRPr lang="en-US" altLang="zh-CN" sz="2400" b="1" dirty="0">
              <a:latin typeface="CMR10"/>
            </a:endParaRPr>
          </a:p>
        </p:txBody>
      </p:sp>
      <p:sp>
        <p:nvSpPr>
          <p:cNvPr id="17" name="矩形 16"/>
          <p:cNvSpPr>
            <a:spLocks noChangeArrowheads="1"/>
          </p:cNvSpPr>
          <p:nvPr/>
        </p:nvSpPr>
        <p:spPr bwMode="auto">
          <a:xfrm>
            <a:off x="7588391" y="6279552"/>
            <a:ext cx="307271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ct val="0"/>
              </a:spcBef>
              <a:buFontTx/>
              <a:buNone/>
            </a:pPr>
            <a:r>
              <a:rPr lang="en-US" altLang="zh-CN" sz="2400" b="1" dirty="0" err="1" smtClean="0">
                <a:latin typeface="CMR10"/>
              </a:rPr>
              <a:t>Sz</a:t>
            </a:r>
            <a:r>
              <a:rPr lang="en-US" altLang="zh-CN" sz="2400" b="1" baseline="-25000" dirty="0" err="1" smtClean="0">
                <a:latin typeface="CMR10"/>
              </a:rPr>
              <a:t>max</a:t>
            </a:r>
            <a:r>
              <a:rPr lang="en-US" altLang="zh-CN" sz="2400" b="1" dirty="0" smtClean="0">
                <a:latin typeface="CMR10"/>
              </a:rPr>
              <a:t> =44.5 </a:t>
            </a:r>
            <a:r>
              <a:rPr lang="en-US" altLang="zh-CN" sz="2400" b="1" dirty="0" err="1" smtClean="0">
                <a:latin typeface="CMR10"/>
              </a:rPr>
              <a:t>MPa</a:t>
            </a:r>
            <a:endParaRPr lang="en-US" altLang="zh-CN" sz="2400" b="1" dirty="0">
              <a:latin typeface="CMR10"/>
            </a:endParaRPr>
          </a:p>
        </p:txBody>
      </p:sp>
      <p:pic>
        <p:nvPicPr>
          <p:cNvPr id="11" name="图片 10"/>
          <p:cNvPicPr>
            <a:picLocks noChangeAspect="1"/>
          </p:cNvPicPr>
          <p:nvPr/>
        </p:nvPicPr>
        <p:blipFill>
          <a:blip r:embed="rId3" cstate="print"/>
          <a:stretch>
            <a:fillRect/>
          </a:stretch>
        </p:blipFill>
        <p:spPr>
          <a:xfrm>
            <a:off x="235793" y="1414880"/>
            <a:ext cx="5910002" cy="4446939"/>
          </a:xfrm>
          <a:prstGeom prst="rect">
            <a:avLst/>
          </a:prstGeom>
        </p:spPr>
      </p:pic>
      <p:pic>
        <p:nvPicPr>
          <p:cNvPr id="12" name="图片 11"/>
          <p:cNvPicPr>
            <a:picLocks noChangeAspect="1"/>
          </p:cNvPicPr>
          <p:nvPr/>
        </p:nvPicPr>
        <p:blipFill>
          <a:blip r:embed="rId4" cstate="print"/>
          <a:stretch>
            <a:fillRect/>
          </a:stretch>
        </p:blipFill>
        <p:spPr>
          <a:xfrm>
            <a:off x="6877226" y="168647"/>
            <a:ext cx="3680817" cy="2765609"/>
          </a:xfrm>
          <a:prstGeom prst="rect">
            <a:avLst/>
          </a:prstGeom>
        </p:spPr>
      </p:pic>
      <p:pic>
        <p:nvPicPr>
          <p:cNvPr id="13" name="图片 12"/>
          <p:cNvPicPr>
            <a:picLocks noChangeAspect="1"/>
          </p:cNvPicPr>
          <p:nvPr/>
        </p:nvPicPr>
        <p:blipFill>
          <a:blip r:embed="rId5" cstate="print"/>
          <a:stretch>
            <a:fillRect/>
          </a:stretch>
        </p:blipFill>
        <p:spPr>
          <a:xfrm>
            <a:off x="6830359" y="3646258"/>
            <a:ext cx="3610132" cy="2715447"/>
          </a:xfrm>
          <a:prstGeom prst="rect">
            <a:avLst/>
          </a:prstGeom>
        </p:spPr>
      </p:pic>
    </p:spTree>
    <p:extLst>
      <p:ext uri="{BB962C8B-B14F-4D97-AF65-F5344CB8AC3E}">
        <p14:creationId xmlns:p14="http://schemas.microsoft.com/office/powerpoint/2010/main" xmlns="" val="3652929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6479" y="296960"/>
            <a:ext cx="10515600" cy="926200"/>
          </a:xfrm>
        </p:spPr>
        <p:txBody>
          <a:bodyPr/>
          <a:lstStyle/>
          <a:p>
            <a:r>
              <a:rPr lang="en-US" altLang="zh-CN" dirty="0"/>
              <a:t>Contents</a:t>
            </a:r>
            <a:endParaRPr lang="zh-CN" altLang="en-US" dirty="0"/>
          </a:p>
        </p:txBody>
      </p:sp>
      <p:sp>
        <p:nvSpPr>
          <p:cNvPr id="3" name="内容占位符 2"/>
          <p:cNvSpPr>
            <a:spLocks noGrp="1"/>
          </p:cNvSpPr>
          <p:nvPr>
            <p:ph idx="1"/>
          </p:nvPr>
        </p:nvSpPr>
        <p:spPr>
          <a:xfrm>
            <a:off x="838200" y="1456267"/>
            <a:ext cx="10515600" cy="5080000"/>
          </a:xfrm>
        </p:spPr>
        <p:txBody>
          <a:bodyPr>
            <a:normAutofit/>
          </a:bodyPr>
          <a:lstStyle/>
          <a:p>
            <a:pPr>
              <a:buClr>
                <a:schemeClr val="accent5"/>
              </a:buClr>
              <a:buFont typeface="Wingdings" panose="05000000000000000000" pitchFamily="2" charset="2"/>
              <a:buChar char="Ø"/>
            </a:pPr>
            <a:r>
              <a:rPr lang="en-US" altLang="zh-CN" dirty="0"/>
              <a:t>Magnet design for the target station </a:t>
            </a:r>
          </a:p>
          <a:p>
            <a:pPr lvl="1">
              <a:buClr>
                <a:schemeClr val="accent5"/>
              </a:buClr>
              <a:buFont typeface="Wingdings" panose="05000000000000000000" pitchFamily="2" charset="2"/>
              <a:buChar char="Ø"/>
            </a:pPr>
            <a:r>
              <a:rPr lang="en-US" altLang="zh-CN" dirty="0">
                <a:ea typeface="Arial Unicode MS" panose="020B0604020202020204" pitchFamily="34" charset="-122"/>
                <a:cs typeface="Arial Unicode MS" panose="020B0604020202020204" pitchFamily="34" charset="-122"/>
              </a:rPr>
              <a:t>Magnetic Field </a:t>
            </a:r>
            <a:r>
              <a:rPr lang="en-US" altLang="zh-CN" dirty="0" smtClean="0">
                <a:ea typeface="Arial Unicode MS" panose="020B0604020202020204" pitchFamily="34" charset="-122"/>
                <a:cs typeface="Arial Unicode MS" panose="020B0604020202020204" pitchFamily="34" charset="-122"/>
              </a:rPr>
              <a:t>design</a:t>
            </a:r>
          </a:p>
          <a:p>
            <a:pPr lvl="1">
              <a:buClr>
                <a:schemeClr val="accent5"/>
              </a:buClr>
              <a:buFont typeface="Wingdings" panose="05000000000000000000" pitchFamily="2" charset="2"/>
              <a:buChar char="Ø"/>
            </a:pPr>
            <a:r>
              <a:rPr lang="en-US" altLang="zh-CN" dirty="0" smtClean="0"/>
              <a:t>Mechanical design</a:t>
            </a:r>
            <a:r>
              <a:rPr lang="en-US" altLang="zh-CN" dirty="0"/>
              <a:t> and</a:t>
            </a:r>
            <a:r>
              <a:rPr lang="zh-CN" altLang="en-US" dirty="0"/>
              <a:t> </a:t>
            </a:r>
            <a:r>
              <a:rPr lang="en-US" altLang="zh-CN" dirty="0" smtClean="0"/>
              <a:t>analysis</a:t>
            </a:r>
          </a:p>
          <a:p>
            <a:pPr lvl="1">
              <a:buClr>
                <a:schemeClr val="accent5"/>
              </a:buClr>
              <a:buFont typeface="Wingdings" panose="05000000000000000000" pitchFamily="2" charset="2"/>
              <a:buChar char="Ø"/>
            </a:pPr>
            <a:r>
              <a:rPr lang="en-US" altLang="zh-CN" dirty="0" smtClean="0"/>
              <a:t>Manufacture </a:t>
            </a:r>
            <a:r>
              <a:rPr lang="en-US" altLang="zh-CN" dirty="0"/>
              <a:t>and test of coil </a:t>
            </a:r>
          </a:p>
          <a:p>
            <a:pPr>
              <a:buClr>
                <a:srgbClr val="0070C0"/>
              </a:buClr>
              <a:buFont typeface="Wingdings" panose="05000000000000000000" pitchFamily="2" charset="2"/>
              <a:buChar char="Ø"/>
            </a:pPr>
            <a:r>
              <a:rPr lang="en-US" altLang="zh-CN" dirty="0"/>
              <a:t>Magnet design for the </a:t>
            </a:r>
            <a:r>
              <a:rPr lang="en-US" altLang="zh-CN" dirty="0" err="1" smtClean="0"/>
              <a:t>superferric</a:t>
            </a:r>
            <a:r>
              <a:rPr lang="en-US" altLang="zh-CN" dirty="0" smtClean="0"/>
              <a:t> </a:t>
            </a:r>
            <a:r>
              <a:rPr lang="en-US" altLang="zh-CN" dirty="0"/>
              <a:t>dipole</a:t>
            </a:r>
          </a:p>
          <a:p>
            <a:pPr lvl="1">
              <a:buClr>
                <a:schemeClr val="accent5"/>
              </a:buClr>
              <a:buFont typeface="Wingdings" panose="05000000000000000000" pitchFamily="2" charset="2"/>
              <a:buChar char="Ø"/>
            </a:pPr>
            <a:r>
              <a:rPr lang="en-US" altLang="zh-CN" dirty="0" smtClean="0"/>
              <a:t>Magnetic </a:t>
            </a:r>
            <a:r>
              <a:rPr lang="en-US" altLang="zh-CN" dirty="0"/>
              <a:t>Field </a:t>
            </a:r>
            <a:r>
              <a:rPr lang="en-US" altLang="zh-CN" dirty="0" smtClean="0"/>
              <a:t>design</a:t>
            </a:r>
          </a:p>
          <a:p>
            <a:pPr lvl="1">
              <a:buClr>
                <a:schemeClr val="accent5"/>
              </a:buClr>
              <a:buFont typeface="Wingdings" panose="05000000000000000000" pitchFamily="2" charset="2"/>
              <a:buChar char="Ø"/>
            </a:pPr>
            <a:r>
              <a:rPr lang="en-US" altLang="zh-CN" dirty="0" smtClean="0"/>
              <a:t>Mechanical analysis</a:t>
            </a:r>
          </a:p>
          <a:p>
            <a:pPr>
              <a:buClr>
                <a:schemeClr val="accent5"/>
              </a:buClr>
              <a:buFont typeface="Wingdings" panose="05000000000000000000" pitchFamily="2" charset="2"/>
              <a:buChar char="Ø"/>
            </a:pPr>
            <a:r>
              <a:rPr lang="en-US" altLang="zh-CN" dirty="0" smtClean="0"/>
              <a:t>Conceptual design for the transport line magnet</a:t>
            </a:r>
          </a:p>
          <a:p>
            <a:pPr>
              <a:buClr>
                <a:schemeClr val="accent5"/>
              </a:buClr>
              <a:buFont typeface="Wingdings" panose="05000000000000000000" pitchFamily="2" charset="2"/>
              <a:buChar char="Ø"/>
            </a:pPr>
            <a:r>
              <a:rPr lang="en-US" altLang="zh-CN" dirty="0" smtClean="0"/>
              <a:t>Summary</a:t>
            </a:r>
            <a:endParaRPr lang="zh-CN" altLang="en-US" dirty="0"/>
          </a:p>
        </p:txBody>
      </p:sp>
    </p:spTree>
    <p:extLst>
      <p:ext uri="{BB962C8B-B14F-4D97-AF65-F5344CB8AC3E}">
        <p14:creationId xmlns:p14="http://schemas.microsoft.com/office/powerpoint/2010/main" xmlns="" val="3390765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39419"/>
          </a:xfrm>
        </p:spPr>
        <p:txBody>
          <a:bodyPr/>
          <a:lstStyle/>
          <a:p>
            <a:r>
              <a:rPr lang="en-US" altLang="zh-CN" dirty="0"/>
              <a:t>Mechanical </a:t>
            </a:r>
            <a:r>
              <a:rPr lang="en-US" altLang="zh-CN" dirty="0" smtClean="0"/>
              <a:t>Analysis result</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xmlns="" val="482851179"/>
              </p:ext>
            </p:extLst>
          </p:nvPr>
        </p:nvGraphicFramePr>
        <p:xfrm>
          <a:off x="752856" y="1289179"/>
          <a:ext cx="10683240" cy="4567928"/>
        </p:xfrm>
        <a:graphic>
          <a:graphicData uri="http://schemas.openxmlformats.org/drawingml/2006/table">
            <a:tbl>
              <a:tblPr firstRow="1" bandRow="1">
                <a:tableStyleId>{5C22544A-7EE6-4342-B048-85BDC9FD1C3A}</a:tableStyleId>
              </a:tblPr>
              <a:tblGrid>
                <a:gridCol w="3870960"/>
                <a:gridCol w="2194560"/>
                <a:gridCol w="2026920"/>
                <a:gridCol w="2590800"/>
              </a:tblGrid>
              <a:tr h="512756">
                <a:tc>
                  <a:txBody>
                    <a:bodyPr/>
                    <a:lstStyle/>
                    <a:p>
                      <a:r>
                        <a:rPr lang="en-US" altLang="zh-CN" dirty="0" smtClean="0"/>
                        <a:t>Item</a:t>
                      </a:r>
                      <a:endParaRPr lang="zh-CN" altLang="en-US" dirty="0"/>
                    </a:p>
                  </a:txBody>
                  <a:tcPr/>
                </a:tc>
                <a:tc>
                  <a:txBody>
                    <a:bodyPr/>
                    <a:lstStyle/>
                    <a:p>
                      <a:r>
                        <a:rPr lang="en-US" altLang="zh-CN" dirty="0" smtClean="0"/>
                        <a:t>Contact element</a:t>
                      </a:r>
                      <a:endParaRPr lang="zh-CN" altLang="en-US" dirty="0"/>
                    </a:p>
                  </a:txBody>
                  <a:tcPr/>
                </a:tc>
                <a:tc>
                  <a:txBody>
                    <a:bodyPr/>
                    <a:lstStyle/>
                    <a:p>
                      <a:r>
                        <a:rPr lang="en-US" altLang="zh-CN" dirty="0" smtClean="0"/>
                        <a:t>Glue</a:t>
                      </a:r>
                      <a:endParaRPr lang="zh-CN" altLang="en-US" dirty="0"/>
                    </a:p>
                  </a:txBody>
                  <a:tcPr/>
                </a:tc>
                <a:tc>
                  <a:txBody>
                    <a:bodyPr/>
                    <a:lstStyle/>
                    <a:p>
                      <a:r>
                        <a:rPr lang="en-US" altLang="zh-CN" dirty="0" smtClean="0"/>
                        <a:t>Comparison</a:t>
                      </a:r>
                      <a:endParaRPr lang="zh-CN" altLang="en-US" dirty="0"/>
                    </a:p>
                  </a:txBody>
                  <a:tcPr/>
                </a:tc>
              </a:tr>
              <a:tr h="512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1" dirty="0" smtClean="0">
                          <a:latin typeface="CMR10"/>
                          <a:ea typeface="+mn-ea"/>
                        </a:rPr>
                        <a:t>Displacement</a:t>
                      </a:r>
                      <a:r>
                        <a:rPr lang="en-US" altLang="zh-CN" dirty="0" smtClean="0"/>
                        <a:t> </a:t>
                      </a:r>
                      <a:r>
                        <a:rPr lang="en-US" altLang="zh-CN" sz="1800" b="1" dirty="0" smtClean="0">
                          <a:latin typeface="CMR10"/>
                          <a:ea typeface="+mn-ea"/>
                        </a:rPr>
                        <a:t>(cooled down) mm</a:t>
                      </a:r>
                      <a:endParaRPr lang="zh-CN" altLang="en-US" sz="1800" b="1" dirty="0" smtClean="0">
                        <a:latin typeface="CMR10"/>
                        <a:ea typeface="+mn-ea"/>
                      </a:endParaRPr>
                    </a:p>
                  </a:txBody>
                  <a:tcPr/>
                </a:tc>
                <a:tc>
                  <a:txBody>
                    <a:bodyPr/>
                    <a:lstStyle/>
                    <a:p>
                      <a:r>
                        <a:rPr lang="en-US" altLang="zh-CN" dirty="0" smtClean="0"/>
                        <a:t>6.27</a:t>
                      </a:r>
                      <a:endParaRPr lang="zh-CN" altLang="en-US" dirty="0"/>
                    </a:p>
                  </a:txBody>
                  <a:tcPr/>
                </a:tc>
                <a:tc>
                  <a:txBody>
                    <a:bodyPr/>
                    <a:lstStyle/>
                    <a:p>
                      <a:r>
                        <a:rPr lang="en-US" altLang="zh-CN" dirty="0" smtClean="0"/>
                        <a:t>6.19</a:t>
                      </a:r>
                      <a:endParaRPr lang="zh-CN" altLang="en-US" dirty="0"/>
                    </a:p>
                  </a:txBody>
                  <a:tcPr/>
                </a:tc>
                <a:tc>
                  <a:txBody>
                    <a:bodyPr/>
                    <a:lstStyle/>
                    <a:p>
                      <a:r>
                        <a:rPr lang="en-US" altLang="zh-CN" dirty="0" smtClean="0"/>
                        <a:t>0.08</a:t>
                      </a:r>
                      <a:endParaRPr lang="zh-CN" altLang="en-US" dirty="0"/>
                    </a:p>
                  </a:txBody>
                  <a:tcPr/>
                </a:tc>
              </a:tr>
              <a:tr h="512756">
                <a:tc>
                  <a:txBody>
                    <a:bodyPr/>
                    <a:lstStyle/>
                    <a:p>
                      <a:r>
                        <a:rPr lang="en-US" altLang="zh-CN" sz="1800" b="1" dirty="0" smtClean="0">
                          <a:latin typeface="CMR10"/>
                          <a:ea typeface="+mn-ea"/>
                        </a:rPr>
                        <a:t>Displacement(excited)</a:t>
                      </a:r>
                      <a:r>
                        <a:rPr lang="en-US" altLang="zh-CN" sz="1800" b="1" baseline="0" dirty="0" smtClean="0">
                          <a:latin typeface="CMR10"/>
                          <a:ea typeface="+mn-ea"/>
                        </a:rPr>
                        <a:t> mm</a:t>
                      </a:r>
                      <a:endParaRPr lang="zh-CN" altLang="en-US" dirty="0"/>
                    </a:p>
                  </a:txBody>
                  <a:tcPr/>
                </a:tc>
                <a:tc>
                  <a:txBody>
                    <a:bodyPr/>
                    <a:lstStyle/>
                    <a:p>
                      <a:r>
                        <a:rPr lang="en-US" altLang="zh-CN" dirty="0" smtClean="0"/>
                        <a:t>6.39</a:t>
                      </a:r>
                      <a:endParaRPr lang="zh-CN" altLang="en-US" dirty="0"/>
                    </a:p>
                  </a:txBody>
                  <a:tcPr/>
                </a:tc>
                <a:tc>
                  <a:txBody>
                    <a:bodyPr/>
                    <a:lstStyle/>
                    <a:p>
                      <a:r>
                        <a:rPr lang="en-US" altLang="zh-CN" dirty="0" smtClean="0"/>
                        <a:t>6.28</a:t>
                      </a:r>
                      <a:endParaRPr lang="zh-CN" altLang="en-US" dirty="0"/>
                    </a:p>
                  </a:txBody>
                  <a:tcPr/>
                </a:tc>
                <a:tc>
                  <a:txBody>
                    <a:bodyPr/>
                    <a:lstStyle/>
                    <a:p>
                      <a:r>
                        <a:rPr lang="en-US" altLang="zh-CN" dirty="0" smtClean="0"/>
                        <a:t>0.11</a:t>
                      </a:r>
                      <a:endParaRPr lang="zh-CN" altLang="en-US" dirty="0"/>
                    </a:p>
                  </a:txBody>
                  <a:tcPr/>
                </a:tc>
              </a:tr>
              <a:tr h="256378">
                <a:tc>
                  <a:txBody>
                    <a:bodyPr/>
                    <a:lstStyle/>
                    <a:p>
                      <a:r>
                        <a:rPr lang="en-US" altLang="zh-CN" sz="1800" b="1" dirty="0" smtClean="0">
                          <a:latin typeface="CMR10"/>
                          <a:ea typeface="+mn-ea"/>
                        </a:rPr>
                        <a:t>Von </a:t>
                      </a:r>
                      <a:r>
                        <a:rPr lang="en-US" altLang="zh-CN" sz="1800" b="1" dirty="0" err="1" smtClean="0">
                          <a:latin typeface="CMR10"/>
                          <a:ea typeface="+mn-ea"/>
                        </a:rPr>
                        <a:t>Mises</a:t>
                      </a:r>
                      <a:r>
                        <a:rPr lang="en-US" altLang="zh-CN" sz="1800" b="1" dirty="0" smtClean="0">
                          <a:latin typeface="CMR10"/>
                          <a:ea typeface="+mn-ea"/>
                        </a:rPr>
                        <a:t> Stress</a:t>
                      </a:r>
                      <a:r>
                        <a:rPr lang="en-US" altLang="zh-CN" dirty="0" smtClean="0"/>
                        <a:t> (</a:t>
                      </a:r>
                      <a:r>
                        <a:rPr lang="en-US" altLang="zh-CN" sz="1800" b="1" dirty="0" smtClean="0">
                          <a:latin typeface="CMR10"/>
                          <a:ea typeface="+mn-ea"/>
                        </a:rPr>
                        <a:t>excited) </a:t>
                      </a:r>
                      <a:r>
                        <a:rPr lang="en-US" altLang="zh-CN" sz="1800" b="1" dirty="0" err="1" smtClean="0">
                          <a:latin typeface="CMR10"/>
                          <a:ea typeface="+mn-ea"/>
                        </a:rPr>
                        <a:t>MPa</a:t>
                      </a:r>
                      <a:endParaRPr lang="zh-CN" altLang="en-US" dirty="0"/>
                    </a:p>
                  </a:txBody>
                  <a:tcPr/>
                </a:tc>
                <a:tc>
                  <a:txBody>
                    <a:bodyPr/>
                    <a:lstStyle/>
                    <a:p>
                      <a:r>
                        <a:rPr lang="en-US" altLang="zh-CN" dirty="0" smtClean="0"/>
                        <a:t>111</a:t>
                      </a:r>
                      <a:endParaRPr lang="zh-CN" altLang="en-US" dirty="0"/>
                    </a:p>
                  </a:txBody>
                  <a:tcPr/>
                </a:tc>
                <a:tc>
                  <a:txBody>
                    <a:bodyPr/>
                    <a:lstStyle/>
                    <a:p>
                      <a:r>
                        <a:rPr lang="en-US" altLang="zh-CN" dirty="0" smtClean="0"/>
                        <a:t>93</a:t>
                      </a:r>
                      <a:endParaRPr lang="zh-CN" altLang="en-US" dirty="0"/>
                    </a:p>
                  </a:txBody>
                  <a:tcPr/>
                </a:tc>
                <a:tc>
                  <a:txBody>
                    <a:bodyPr/>
                    <a:lstStyle/>
                    <a:p>
                      <a:r>
                        <a:rPr lang="en-US" altLang="zh-CN" dirty="0" smtClean="0"/>
                        <a:t>18</a:t>
                      </a:r>
                      <a:endParaRPr lang="zh-CN" altLang="en-US" dirty="0"/>
                    </a:p>
                  </a:txBody>
                  <a:tcPr/>
                </a:tc>
              </a:tr>
              <a:tr h="2563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1" dirty="0" smtClean="0">
                          <a:latin typeface="CMR10"/>
                          <a:ea typeface="+mn-ea"/>
                        </a:rPr>
                        <a:t>Von </a:t>
                      </a:r>
                      <a:r>
                        <a:rPr lang="en-US" altLang="zh-CN" sz="1800" b="1" dirty="0" err="1" smtClean="0">
                          <a:latin typeface="CMR10"/>
                          <a:ea typeface="+mn-ea"/>
                        </a:rPr>
                        <a:t>Mises</a:t>
                      </a:r>
                      <a:r>
                        <a:rPr lang="en-US" altLang="zh-CN" sz="1800" b="1" dirty="0" smtClean="0">
                          <a:latin typeface="CMR10"/>
                          <a:ea typeface="+mn-ea"/>
                        </a:rPr>
                        <a:t> Stress on coil</a:t>
                      </a:r>
                      <a:r>
                        <a:rPr lang="en-US" altLang="zh-CN" dirty="0" smtClean="0"/>
                        <a:t> (</a:t>
                      </a:r>
                      <a:r>
                        <a:rPr lang="en-US" altLang="zh-CN" sz="1800" b="1" dirty="0" smtClean="0">
                          <a:latin typeface="CMR10"/>
                          <a:ea typeface="+mn-ea"/>
                        </a:rPr>
                        <a:t>excited) </a:t>
                      </a:r>
                      <a:r>
                        <a:rPr lang="en-US" altLang="zh-CN" sz="1800" b="1" dirty="0" err="1" smtClean="0">
                          <a:latin typeface="CMR10"/>
                          <a:ea typeface="+mn-ea"/>
                        </a:rPr>
                        <a:t>MPa</a:t>
                      </a:r>
                      <a:endParaRPr lang="zh-CN" altLang="en-US" dirty="0" smtClean="0"/>
                    </a:p>
                  </a:txBody>
                  <a:tcPr/>
                </a:tc>
                <a:tc>
                  <a:txBody>
                    <a:bodyPr/>
                    <a:lstStyle/>
                    <a:p>
                      <a:r>
                        <a:rPr lang="en-US" altLang="zh-CN" dirty="0" smtClean="0"/>
                        <a:t>83.7</a:t>
                      </a:r>
                      <a:endParaRPr lang="zh-CN" altLang="en-US" dirty="0"/>
                    </a:p>
                  </a:txBody>
                  <a:tcPr/>
                </a:tc>
                <a:tc>
                  <a:txBody>
                    <a:bodyPr/>
                    <a:lstStyle/>
                    <a:p>
                      <a:r>
                        <a:rPr lang="en-US" altLang="zh-CN" dirty="0" smtClean="0"/>
                        <a:t>62.7</a:t>
                      </a:r>
                      <a:endParaRPr lang="zh-CN" altLang="en-US" dirty="0"/>
                    </a:p>
                  </a:txBody>
                  <a:tcPr/>
                </a:tc>
                <a:tc>
                  <a:txBody>
                    <a:bodyPr/>
                    <a:lstStyle/>
                    <a:p>
                      <a:r>
                        <a:rPr lang="en-US" altLang="zh-CN" dirty="0" smtClean="0"/>
                        <a:t>21</a:t>
                      </a:r>
                      <a:endParaRPr lang="zh-CN" altLang="en-US" dirty="0"/>
                    </a:p>
                  </a:txBody>
                  <a:tcPr/>
                </a:tc>
              </a:tr>
              <a:tr h="505732">
                <a:tc>
                  <a:txBody>
                    <a:bodyPr/>
                    <a:lstStyle/>
                    <a:p>
                      <a:r>
                        <a:rPr lang="en-US" altLang="zh-CN" sz="1800" b="1" dirty="0" smtClean="0">
                          <a:latin typeface="CMR10"/>
                          <a:ea typeface="+mn-ea"/>
                        </a:rPr>
                        <a:t>X-Component</a:t>
                      </a:r>
                      <a:r>
                        <a:rPr lang="en-US" altLang="zh-CN" sz="1800" b="1" baseline="0" dirty="0" smtClean="0">
                          <a:latin typeface="CMR10"/>
                          <a:ea typeface="+mn-ea"/>
                        </a:rPr>
                        <a:t> of stress </a:t>
                      </a:r>
                      <a:r>
                        <a:rPr lang="en-US" altLang="zh-CN" sz="1800" b="1" baseline="0" dirty="0" err="1" smtClean="0">
                          <a:latin typeface="CMR10"/>
                          <a:ea typeface="+mn-ea"/>
                        </a:rPr>
                        <a:t>MPa</a:t>
                      </a:r>
                      <a:endParaRPr lang="zh-CN" altLang="en-US" dirty="0"/>
                    </a:p>
                  </a:txBody>
                  <a:tcPr/>
                </a:tc>
                <a:tc>
                  <a:txBody>
                    <a:bodyPr/>
                    <a:lstStyle/>
                    <a:p>
                      <a:r>
                        <a:rPr lang="en-US" altLang="zh-CN" dirty="0" smtClean="0"/>
                        <a:t>-18.7</a:t>
                      </a:r>
                      <a:endParaRPr lang="zh-CN" altLang="en-US" dirty="0"/>
                    </a:p>
                  </a:txBody>
                  <a:tcPr/>
                </a:tc>
                <a:tc>
                  <a:txBody>
                    <a:bodyPr/>
                    <a:lstStyle/>
                    <a:p>
                      <a:r>
                        <a:rPr lang="en-US" altLang="zh-CN" dirty="0" smtClean="0"/>
                        <a:t>-16.7</a:t>
                      </a:r>
                      <a:endParaRPr lang="zh-CN" altLang="en-US" dirty="0"/>
                    </a:p>
                  </a:txBody>
                  <a:tcPr/>
                </a:tc>
                <a:tc>
                  <a:txBody>
                    <a:bodyPr/>
                    <a:lstStyle/>
                    <a:p>
                      <a:r>
                        <a:rPr lang="en-US" altLang="zh-CN" dirty="0" smtClean="0"/>
                        <a:t>2</a:t>
                      </a:r>
                      <a:endParaRPr lang="zh-CN" altLang="en-US" dirty="0"/>
                    </a:p>
                  </a:txBody>
                  <a:tcPr/>
                </a:tc>
              </a:tr>
              <a:tr h="5057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1" dirty="0" smtClean="0">
                          <a:latin typeface="CMR10"/>
                          <a:ea typeface="+mn-ea"/>
                        </a:rPr>
                        <a:t>Y-Component</a:t>
                      </a:r>
                      <a:r>
                        <a:rPr lang="en-US" altLang="zh-CN" sz="1800" b="1" baseline="0" dirty="0" smtClean="0">
                          <a:latin typeface="CMR10"/>
                          <a:ea typeface="+mn-ea"/>
                        </a:rPr>
                        <a:t> of stress </a:t>
                      </a:r>
                      <a:r>
                        <a:rPr lang="en-US" altLang="zh-CN" sz="1800" b="1" baseline="0" dirty="0" err="1" smtClean="0">
                          <a:latin typeface="CMR10"/>
                          <a:ea typeface="+mn-ea"/>
                        </a:rPr>
                        <a:t>MPa</a:t>
                      </a:r>
                      <a:endParaRPr lang="zh-CN" altLang="en-US" dirty="0" smtClean="0"/>
                    </a:p>
                  </a:txBody>
                  <a:tcPr/>
                </a:tc>
                <a:tc>
                  <a:txBody>
                    <a:bodyPr/>
                    <a:lstStyle/>
                    <a:p>
                      <a:r>
                        <a:rPr lang="en-US" altLang="zh-CN" dirty="0" smtClean="0"/>
                        <a:t>-47.4</a:t>
                      </a:r>
                      <a:endParaRPr lang="zh-CN" altLang="en-US" dirty="0"/>
                    </a:p>
                  </a:txBody>
                  <a:tcPr/>
                </a:tc>
                <a:tc>
                  <a:txBody>
                    <a:bodyPr/>
                    <a:lstStyle/>
                    <a:p>
                      <a:r>
                        <a:rPr lang="en-US" altLang="zh-CN" dirty="0" smtClean="0"/>
                        <a:t>-32.1</a:t>
                      </a:r>
                      <a:endParaRPr lang="zh-CN" altLang="en-US" dirty="0"/>
                    </a:p>
                  </a:txBody>
                  <a:tcPr/>
                </a:tc>
                <a:tc>
                  <a:txBody>
                    <a:bodyPr/>
                    <a:lstStyle/>
                    <a:p>
                      <a:r>
                        <a:rPr lang="en-US" altLang="zh-CN" dirty="0" smtClean="0"/>
                        <a:t>15.3</a:t>
                      </a:r>
                      <a:endParaRPr lang="zh-CN" altLang="en-US" dirty="0"/>
                    </a:p>
                  </a:txBody>
                  <a:tcPr/>
                </a:tc>
              </a:tr>
              <a:tr h="885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1" dirty="0" smtClean="0">
                          <a:latin typeface="CMR10"/>
                          <a:ea typeface="+mn-ea"/>
                        </a:rPr>
                        <a:t>Z-Component</a:t>
                      </a:r>
                      <a:r>
                        <a:rPr lang="en-US" altLang="zh-CN" sz="1800" b="1" baseline="0" dirty="0" smtClean="0">
                          <a:latin typeface="CMR10"/>
                          <a:ea typeface="+mn-ea"/>
                        </a:rPr>
                        <a:t> of stress(Along the conductor)</a:t>
                      </a:r>
                      <a:r>
                        <a:rPr lang="en-US" altLang="zh-CN" sz="1800" b="1" baseline="0" dirty="0" err="1" smtClean="0">
                          <a:latin typeface="CMR10"/>
                          <a:ea typeface="+mn-ea"/>
                        </a:rPr>
                        <a:t>MPa</a:t>
                      </a:r>
                      <a:endParaRPr lang="zh-CN" altLang="en-US" dirty="0" smtClean="0"/>
                    </a:p>
                  </a:txBody>
                  <a:tcPr/>
                </a:tc>
                <a:tc>
                  <a:txBody>
                    <a:bodyPr/>
                    <a:lstStyle/>
                    <a:p>
                      <a:r>
                        <a:rPr lang="en-US" altLang="zh-CN" dirty="0" smtClean="0"/>
                        <a:t>60</a:t>
                      </a:r>
                      <a:endParaRPr lang="zh-CN" altLang="en-US" dirty="0"/>
                    </a:p>
                  </a:txBody>
                  <a:tcPr/>
                </a:tc>
                <a:tc>
                  <a:txBody>
                    <a:bodyPr/>
                    <a:lstStyle/>
                    <a:p>
                      <a:r>
                        <a:rPr lang="en-US" altLang="zh-CN" dirty="0" smtClean="0"/>
                        <a:t>44.5</a:t>
                      </a:r>
                      <a:endParaRPr lang="zh-CN" altLang="en-US" dirty="0"/>
                    </a:p>
                  </a:txBody>
                  <a:tcPr/>
                </a:tc>
                <a:tc>
                  <a:txBody>
                    <a:bodyPr/>
                    <a:lstStyle/>
                    <a:p>
                      <a:r>
                        <a:rPr lang="en-US" altLang="zh-CN" dirty="0" smtClean="0"/>
                        <a:t>15.5</a:t>
                      </a:r>
                      <a:endParaRPr lang="zh-CN" altLang="en-US" dirty="0"/>
                    </a:p>
                  </a:txBody>
                  <a:tcPr/>
                </a:tc>
              </a:tr>
            </a:tbl>
          </a:graphicData>
        </a:graphic>
      </p:graphicFrame>
      <p:sp>
        <p:nvSpPr>
          <p:cNvPr id="5" name="文本框 9"/>
          <p:cNvSpPr txBox="1">
            <a:spLocks noChangeArrowheads="1"/>
          </p:cNvSpPr>
          <p:nvPr/>
        </p:nvSpPr>
        <p:spPr bwMode="auto">
          <a:xfrm>
            <a:off x="542476" y="5827082"/>
            <a:ext cx="466350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indent="0" eaLnBrk="1" hangingPunct="1">
              <a:lnSpc>
                <a:spcPct val="100000"/>
              </a:lnSpc>
              <a:spcBef>
                <a:spcPct val="0"/>
              </a:spcBef>
              <a:buNone/>
              <a:defRPr/>
            </a:pPr>
            <a:r>
              <a:rPr lang="en-US" altLang="zh-CN" sz="1800" dirty="0" smtClean="0"/>
              <a:t>Proof stress of Al stabilizer</a:t>
            </a:r>
            <a:r>
              <a:rPr lang="zh-CN" altLang="en-US" sz="1800" dirty="0" smtClean="0"/>
              <a:t>：</a:t>
            </a:r>
            <a:r>
              <a:rPr lang="en-US" altLang="zh-CN" sz="1800" dirty="0" smtClean="0"/>
              <a:t>85 </a:t>
            </a:r>
            <a:r>
              <a:rPr lang="en-US" altLang="zh-CN" sz="1800" dirty="0" err="1" smtClean="0"/>
              <a:t>MPa</a:t>
            </a:r>
            <a:r>
              <a:rPr lang="en-US" altLang="zh-CN" sz="1800" dirty="0" smtClean="0"/>
              <a:t> @4.2 K</a:t>
            </a:r>
          </a:p>
          <a:p>
            <a:pPr marL="0" indent="0" eaLnBrk="1" hangingPunct="1">
              <a:lnSpc>
                <a:spcPct val="100000"/>
              </a:lnSpc>
              <a:spcBef>
                <a:spcPct val="0"/>
              </a:spcBef>
              <a:buNone/>
              <a:defRPr/>
            </a:pPr>
            <a:r>
              <a:rPr lang="en-US" altLang="zh-CN" sz="1800" dirty="0" smtClean="0"/>
              <a:t>Yield strength of A5083-O@ 4.2 K : 179 </a:t>
            </a:r>
            <a:r>
              <a:rPr lang="en-US" altLang="zh-CN" sz="1800" dirty="0" err="1" smtClean="0"/>
              <a:t>MPa</a:t>
            </a:r>
            <a:endParaRPr lang="en-US" altLang="zh-CN" sz="1800" dirty="0" smtClean="0"/>
          </a:p>
        </p:txBody>
      </p:sp>
      <p:sp>
        <p:nvSpPr>
          <p:cNvPr id="6" name="文本框 9"/>
          <p:cNvSpPr txBox="1">
            <a:spLocks noChangeArrowheads="1"/>
          </p:cNvSpPr>
          <p:nvPr/>
        </p:nvSpPr>
        <p:spPr bwMode="auto">
          <a:xfrm>
            <a:off x="5681404" y="5827082"/>
            <a:ext cx="584003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indent="0" eaLnBrk="1" hangingPunct="1">
              <a:lnSpc>
                <a:spcPct val="100000"/>
              </a:lnSpc>
              <a:spcBef>
                <a:spcPct val="0"/>
              </a:spcBef>
              <a:buNone/>
              <a:defRPr/>
            </a:pPr>
            <a:r>
              <a:rPr lang="en-US" altLang="zh-CN" dirty="0" smtClean="0"/>
              <a:t>Stress distribution is</a:t>
            </a:r>
            <a:r>
              <a:rPr lang="en-US" altLang="zh-CN" dirty="0"/>
              <a:t> a</a:t>
            </a:r>
            <a:r>
              <a:rPr lang="en-US" altLang="zh-CN" dirty="0" smtClean="0"/>
              <a:t>cceptable.</a:t>
            </a:r>
          </a:p>
        </p:txBody>
      </p:sp>
    </p:spTree>
    <p:extLst>
      <p:ext uri="{BB962C8B-B14F-4D97-AF65-F5344CB8AC3E}">
        <p14:creationId xmlns:p14="http://schemas.microsoft.com/office/powerpoint/2010/main" xmlns="" val="1649529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5003" y="139495"/>
            <a:ext cx="12096997" cy="699954"/>
          </a:xfrm>
        </p:spPr>
        <p:txBody>
          <a:bodyPr>
            <a:noAutofit/>
          </a:bodyPr>
          <a:lstStyle/>
          <a:p>
            <a:pPr lvl="1" algn="l" rtl="0">
              <a:lnSpc>
                <a:spcPct val="90000"/>
              </a:lnSpc>
              <a:spcBef>
                <a:spcPct val="0"/>
              </a:spcBef>
            </a:pPr>
            <a:r>
              <a:rPr lang="en-US" altLang="zh-CN" sz="4400" kern="1200" dirty="0" smtClean="0">
                <a:solidFill>
                  <a:schemeClr val="tx1"/>
                </a:solidFill>
                <a:latin typeface="+mj-lt"/>
                <a:ea typeface="+mj-ea"/>
                <a:cs typeface="+mj-cs"/>
              </a:rPr>
              <a:t>Thermal </a:t>
            </a:r>
            <a:r>
              <a:rPr lang="en-US" altLang="zh-CN" sz="4400" kern="1200" dirty="0">
                <a:solidFill>
                  <a:schemeClr val="tx1"/>
                </a:solidFill>
                <a:latin typeface="+mj-lt"/>
                <a:ea typeface="+mj-ea"/>
                <a:cs typeface="+mj-cs"/>
              </a:rPr>
              <a:t>Analysis</a:t>
            </a:r>
            <a:endParaRPr lang="zh-CN" altLang="en-US" sz="4400" kern="1200" dirty="0">
              <a:solidFill>
                <a:schemeClr val="tx1"/>
              </a:solidFill>
              <a:latin typeface="+mj-lt"/>
              <a:ea typeface="+mj-ea"/>
              <a:cs typeface="+mj-cs"/>
            </a:endParaRPr>
          </a:p>
        </p:txBody>
      </p:sp>
      <p:sp>
        <p:nvSpPr>
          <p:cNvPr id="7" name="矩形 6"/>
          <p:cNvSpPr/>
          <p:nvPr/>
        </p:nvSpPr>
        <p:spPr>
          <a:xfrm>
            <a:off x="280041" y="828987"/>
            <a:ext cx="5251329" cy="461665"/>
          </a:xfrm>
          <a:prstGeom prst="rect">
            <a:avLst/>
          </a:prstGeom>
        </p:spPr>
        <p:txBody>
          <a:bodyPr wrap="square">
            <a:spAutoFit/>
          </a:bodyPr>
          <a:lstStyle/>
          <a:p>
            <a:r>
              <a:rPr lang="en-US" altLang="zh-CN" sz="2400" b="1" dirty="0" smtClean="0">
                <a:latin typeface="CMR10"/>
                <a:ea typeface="宋体" panose="02010600030101010101" pitchFamily="2" charset="-122"/>
              </a:rPr>
              <a:t>Temperature </a:t>
            </a:r>
            <a:r>
              <a:rPr lang="en-US" altLang="zh-CN" sz="2400" b="1" dirty="0" err="1" smtClean="0">
                <a:latin typeface="CMR10"/>
                <a:ea typeface="宋体" panose="02010600030101010101" pitchFamily="2" charset="-122"/>
              </a:rPr>
              <a:t>nephogram</a:t>
            </a:r>
            <a:r>
              <a:rPr lang="en-US" altLang="zh-CN" sz="2400" b="1" dirty="0" smtClean="0">
                <a:latin typeface="CMR10"/>
                <a:ea typeface="宋体" panose="02010600030101010101" pitchFamily="2" charset="-122"/>
              </a:rPr>
              <a:t>   </a:t>
            </a:r>
            <a:endParaRPr lang="zh-CN" altLang="en-US" sz="2400" b="1" dirty="0">
              <a:latin typeface="CMR10"/>
              <a:ea typeface="宋体" panose="02010600030101010101" pitchFamily="2" charset="-122"/>
            </a:endParaRPr>
          </a:p>
        </p:txBody>
      </p:sp>
      <p:sp>
        <p:nvSpPr>
          <p:cNvPr id="10" name="矩形 7"/>
          <p:cNvSpPr>
            <a:spLocks noChangeArrowheads="1"/>
          </p:cNvSpPr>
          <p:nvPr/>
        </p:nvSpPr>
        <p:spPr bwMode="auto">
          <a:xfrm>
            <a:off x="102828" y="5020057"/>
            <a:ext cx="5968738"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1600" b="1" dirty="0" smtClean="0">
                <a:latin typeface="CMR10"/>
              </a:rPr>
              <a:t>Thermal load</a:t>
            </a:r>
            <a:r>
              <a:rPr lang="zh-CN" altLang="en-US" sz="1600" b="1" dirty="0" smtClean="0">
                <a:latin typeface="CMR10"/>
              </a:rPr>
              <a:t>：</a:t>
            </a:r>
            <a:r>
              <a:rPr lang="en-US" altLang="zh-CN" sz="1600" b="1" dirty="0" smtClean="0">
                <a:latin typeface="CMR10"/>
              </a:rPr>
              <a:t>irradiation heat</a:t>
            </a:r>
            <a:r>
              <a:rPr lang="zh-CN" altLang="en-US" sz="1600" b="1" dirty="0" smtClean="0">
                <a:latin typeface="CMR10"/>
              </a:rPr>
              <a:t>（</a:t>
            </a:r>
            <a:r>
              <a:rPr lang="en-US" altLang="zh-CN" sz="1600" b="1" dirty="0" smtClean="0">
                <a:latin typeface="CMR10"/>
              </a:rPr>
              <a:t>except conduction</a:t>
            </a:r>
            <a:r>
              <a:rPr lang="zh-CN" altLang="en-US" sz="1600" b="1" dirty="0" smtClean="0">
                <a:latin typeface="CMR10"/>
              </a:rPr>
              <a:t>，</a:t>
            </a:r>
            <a:r>
              <a:rPr lang="en-US" altLang="zh-CN" sz="1600" b="1" dirty="0" smtClean="0">
                <a:latin typeface="CMR10"/>
              </a:rPr>
              <a:t>radiation </a:t>
            </a:r>
            <a:r>
              <a:rPr lang="en-US" altLang="zh-CN" sz="1600" b="1" dirty="0">
                <a:latin typeface="CMR10"/>
              </a:rPr>
              <a:t>and</a:t>
            </a:r>
            <a:r>
              <a:rPr lang="en-US" altLang="zh-CN" sz="1600" b="1" dirty="0" smtClean="0">
                <a:latin typeface="CMR10"/>
              </a:rPr>
              <a:t> convection heat</a:t>
            </a:r>
            <a:r>
              <a:rPr lang="zh-CN" altLang="en-US" sz="1600" b="1" dirty="0" smtClean="0">
                <a:latin typeface="CMR10"/>
              </a:rPr>
              <a:t>）</a:t>
            </a:r>
            <a:r>
              <a:rPr lang="en-US" altLang="zh-CN" sz="1600" b="1" dirty="0" smtClean="0">
                <a:latin typeface="CMR10"/>
              </a:rPr>
              <a:t>Cs1</a:t>
            </a:r>
            <a:r>
              <a:rPr lang="zh-CN" altLang="en-US" sz="1600" b="1" dirty="0" smtClean="0">
                <a:latin typeface="CMR10"/>
              </a:rPr>
              <a:t>：</a:t>
            </a:r>
            <a:r>
              <a:rPr lang="en-US" altLang="zh-CN" sz="1600" b="1" dirty="0" smtClean="0">
                <a:latin typeface="CMR10"/>
              </a:rPr>
              <a:t>11.11 w</a:t>
            </a:r>
            <a:r>
              <a:rPr lang="zh-CN" altLang="en-US" sz="1600" b="1" dirty="0" smtClean="0">
                <a:latin typeface="CMR10"/>
              </a:rPr>
              <a:t>，</a:t>
            </a:r>
            <a:r>
              <a:rPr lang="en-US" altLang="zh-CN" sz="1600" b="1" dirty="0" smtClean="0">
                <a:latin typeface="CMR10"/>
              </a:rPr>
              <a:t>Cs2</a:t>
            </a:r>
            <a:r>
              <a:rPr lang="zh-CN" altLang="en-US" sz="1600" b="1" dirty="0" smtClean="0">
                <a:latin typeface="CMR10"/>
              </a:rPr>
              <a:t>：</a:t>
            </a:r>
            <a:r>
              <a:rPr lang="en-US" altLang="zh-CN" sz="1600" b="1" dirty="0" smtClean="0">
                <a:latin typeface="CMR10"/>
              </a:rPr>
              <a:t>9.04 w</a:t>
            </a:r>
            <a:r>
              <a:rPr lang="zh-CN" altLang="en-US" sz="1600" b="1" dirty="0" smtClean="0">
                <a:latin typeface="CMR10"/>
              </a:rPr>
              <a:t>，</a:t>
            </a:r>
            <a:r>
              <a:rPr lang="en-US" altLang="zh-CN" sz="1600" b="1" dirty="0" smtClean="0">
                <a:latin typeface="CMR10"/>
              </a:rPr>
              <a:t>Cs3</a:t>
            </a:r>
            <a:r>
              <a:rPr lang="zh-CN" altLang="en-US" sz="1600" b="1" dirty="0" smtClean="0">
                <a:latin typeface="CMR10"/>
              </a:rPr>
              <a:t>：</a:t>
            </a:r>
            <a:r>
              <a:rPr lang="en-US" altLang="zh-CN" sz="1600" b="1" dirty="0" smtClean="0">
                <a:latin typeface="CMR10"/>
              </a:rPr>
              <a:t>7.12 w</a:t>
            </a:r>
            <a:r>
              <a:rPr lang="zh-CN" altLang="en-US" sz="1600" b="1" dirty="0" smtClean="0">
                <a:latin typeface="CMR10"/>
              </a:rPr>
              <a:t>，</a:t>
            </a:r>
            <a:r>
              <a:rPr lang="en-US" altLang="zh-CN" sz="1600" b="1" dirty="0" smtClean="0">
                <a:latin typeface="CMR10"/>
              </a:rPr>
              <a:t>Cs4</a:t>
            </a:r>
            <a:r>
              <a:rPr lang="zh-CN" altLang="en-US" sz="1600" b="1" dirty="0" smtClean="0">
                <a:latin typeface="CMR10"/>
              </a:rPr>
              <a:t>：</a:t>
            </a:r>
            <a:r>
              <a:rPr lang="en-US" altLang="zh-CN" sz="1600" b="1" dirty="0" smtClean="0">
                <a:latin typeface="CMR10"/>
              </a:rPr>
              <a:t>6.61 w</a:t>
            </a:r>
          </a:p>
          <a:p>
            <a:pPr>
              <a:lnSpc>
                <a:spcPct val="100000"/>
              </a:lnSpc>
              <a:spcBef>
                <a:spcPct val="0"/>
              </a:spcBef>
              <a:buFontTx/>
              <a:buNone/>
            </a:pPr>
            <a:endParaRPr lang="en-US" altLang="zh-CN" sz="1600" b="1" dirty="0" smtClean="0">
              <a:latin typeface="CMR10"/>
            </a:endParaRPr>
          </a:p>
          <a:p>
            <a:pPr>
              <a:lnSpc>
                <a:spcPct val="100000"/>
              </a:lnSpc>
              <a:spcBef>
                <a:spcPct val="0"/>
              </a:spcBef>
              <a:buFontTx/>
              <a:buNone/>
            </a:pPr>
            <a:r>
              <a:rPr lang="en-US" altLang="zh-CN" sz="1600" b="1" dirty="0" smtClean="0">
                <a:latin typeface="CMR10"/>
              </a:rPr>
              <a:t>Cold source: 4.5 k</a:t>
            </a:r>
            <a:r>
              <a:rPr lang="en-US" altLang="zh-CN" sz="1600" b="1" dirty="0">
                <a:latin typeface="CMR10"/>
              </a:rPr>
              <a:t> </a:t>
            </a:r>
            <a:r>
              <a:rPr lang="en-US" altLang="zh-CN" sz="1600" b="1" dirty="0" smtClean="0">
                <a:latin typeface="CMR10"/>
              </a:rPr>
              <a:t>two-phase helium forced-flow</a:t>
            </a:r>
          </a:p>
          <a:p>
            <a:pPr>
              <a:lnSpc>
                <a:spcPct val="100000"/>
              </a:lnSpc>
              <a:spcBef>
                <a:spcPct val="0"/>
              </a:spcBef>
              <a:buFontTx/>
              <a:buNone/>
            </a:pPr>
            <a:endParaRPr lang="en-US" altLang="zh-CN" sz="1600" b="1" kern="100" dirty="0" smtClean="0">
              <a:latin typeface="CMR10"/>
            </a:endParaRPr>
          </a:p>
          <a:p>
            <a:pPr>
              <a:lnSpc>
                <a:spcPct val="100000"/>
              </a:lnSpc>
              <a:spcBef>
                <a:spcPct val="0"/>
              </a:spcBef>
              <a:buFontTx/>
              <a:buNone/>
            </a:pPr>
            <a:r>
              <a:rPr lang="en-US" altLang="zh-CN" sz="1600" b="1" kern="100" dirty="0" smtClean="0">
                <a:latin typeface="CMR10"/>
              </a:rPr>
              <a:t>Maximum temperature: 4.95 K</a:t>
            </a:r>
            <a:endParaRPr lang="en-US" altLang="zh-CN" sz="1600" kern="100" dirty="0"/>
          </a:p>
        </p:txBody>
      </p:sp>
      <p:sp>
        <p:nvSpPr>
          <p:cNvPr id="11" name="矩形 10"/>
          <p:cNvSpPr>
            <a:spLocks noChangeArrowheads="1"/>
          </p:cNvSpPr>
          <p:nvPr/>
        </p:nvSpPr>
        <p:spPr bwMode="auto">
          <a:xfrm>
            <a:off x="6758939" y="5574055"/>
            <a:ext cx="47117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ct val="0"/>
              </a:spcBef>
              <a:buFontTx/>
              <a:buNone/>
            </a:pPr>
            <a:r>
              <a:rPr lang="en-US" altLang="zh-CN" sz="2000" b="1" dirty="0" smtClean="0">
                <a:latin typeface="CMR10"/>
              </a:rPr>
              <a:t>The irradiation heat</a:t>
            </a:r>
            <a:r>
              <a:rPr lang="zh-CN" altLang="en-US" sz="2000" b="1" dirty="0" smtClean="0">
                <a:latin typeface="CMR10"/>
              </a:rPr>
              <a:t> </a:t>
            </a:r>
            <a:r>
              <a:rPr lang="en-US" altLang="zh-CN" sz="2000" b="1" dirty="0" smtClean="0">
                <a:latin typeface="CMR10"/>
              </a:rPr>
              <a:t>is not uniform  along the circumference</a:t>
            </a:r>
            <a:endParaRPr lang="en-US" altLang="zh-CN" sz="2000" b="1" dirty="0">
              <a:latin typeface="CMR10"/>
            </a:endParaRPr>
          </a:p>
        </p:txBody>
      </p:sp>
      <p:sp>
        <p:nvSpPr>
          <p:cNvPr id="5" name="AutoShape 4" descr="https://ihep.ac.cn/coremail/s?func=mbox:getMessageData&amp;mid=1:1tbiAQMEAVl754VvawAAmD&amp;part=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6" descr="https://ihep.ac.cn/coremail/s?func=mbox:getMessageData&amp;mid=1:1tbiAQMEAVl754VvawAAmD&amp;part=3"/>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8" descr="https://ihep.ac.cn/coremail/s?func=mbox:getMessageData&amp;mid=1:1tbiAQMEAVl754VvawAAmD&amp;part=3"/>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2" name="图片 11" descr="图片包含 天空&#10;&#10;已生成极高可信度的说明">
            <a:extLst>
              <a:ext uri="{FF2B5EF4-FFF2-40B4-BE49-F238E27FC236}">
                <a16:creationId xmlns="" xmlns:a16="http://schemas.microsoft.com/office/drawing/2014/main" id="{104CB986-5865-4792-BCD3-466753B8A1E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5575" y="1270017"/>
            <a:ext cx="5863244" cy="3645329"/>
          </a:xfrm>
          <a:prstGeom prst="rect">
            <a:avLst/>
          </a:prstGeom>
        </p:spPr>
      </p:pic>
      <p:pic>
        <p:nvPicPr>
          <p:cNvPr id="15" name="图片 14" descr="图片包含 天空&#10;&#10;已生成极高可信度的说明">
            <a:extLst>
              <a:ext uri="{FF2B5EF4-FFF2-40B4-BE49-F238E27FC236}">
                <a16:creationId xmlns="" xmlns:a16="http://schemas.microsoft.com/office/drawing/2014/main" id="{85D9D953-0288-4F02-ABAD-7B8D4B6AF12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04279" y="1270017"/>
            <a:ext cx="5621021" cy="3511510"/>
          </a:xfrm>
          <a:prstGeom prst="rect">
            <a:avLst/>
          </a:prstGeom>
        </p:spPr>
      </p:pic>
    </p:spTree>
    <p:extLst>
      <p:ext uri="{BB962C8B-B14F-4D97-AF65-F5344CB8AC3E}">
        <p14:creationId xmlns:p14="http://schemas.microsoft.com/office/powerpoint/2010/main" xmlns="" val="274453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853" y="97536"/>
            <a:ext cx="11254947" cy="716861"/>
          </a:xfrm>
        </p:spPr>
        <p:txBody>
          <a:bodyPr>
            <a:normAutofit/>
          </a:bodyPr>
          <a:lstStyle/>
          <a:p>
            <a:r>
              <a:rPr lang="en-US" altLang="zh-CN" dirty="0" smtClean="0"/>
              <a:t>Thermal </a:t>
            </a:r>
            <a:r>
              <a:rPr lang="en-US" altLang="zh-CN" dirty="0"/>
              <a:t>Analysis</a:t>
            </a:r>
            <a:endParaRPr lang="zh-CN" altLang="en-US" dirty="0"/>
          </a:p>
        </p:txBody>
      </p:sp>
      <p:pic>
        <p:nvPicPr>
          <p:cNvPr id="6" name="图片 5" descr="图片包含 天空, 物体&#10;&#10;已生成极高可信度的说明">
            <a:extLst>
              <a:ext uri="{FF2B5EF4-FFF2-40B4-BE49-F238E27FC236}">
                <a16:creationId xmlns="" xmlns:a16="http://schemas.microsoft.com/office/drawing/2014/main" id="{F006B14C-773F-4EBF-8F28-BA4E6C9E584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23964" y="1125615"/>
            <a:ext cx="5102066" cy="3178161"/>
          </a:xfrm>
          <a:prstGeom prst="rect">
            <a:avLst/>
          </a:prstGeom>
        </p:spPr>
      </p:pic>
      <p:sp>
        <p:nvSpPr>
          <p:cNvPr id="7" name="文本框 7">
            <a:extLst>
              <a:ext uri="{FF2B5EF4-FFF2-40B4-BE49-F238E27FC236}">
                <a16:creationId xmlns="" xmlns:a16="http://schemas.microsoft.com/office/drawing/2014/main" id="{A70709A7-530C-45CC-8798-9DB93E283117}"/>
              </a:ext>
            </a:extLst>
          </p:cNvPr>
          <p:cNvSpPr txBox="1"/>
          <p:nvPr/>
        </p:nvSpPr>
        <p:spPr>
          <a:xfrm>
            <a:off x="6823964" y="4631133"/>
            <a:ext cx="4699000" cy="1477328"/>
          </a:xfrm>
          <a:prstGeom prst="rect">
            <a:avLst/>
          </a:prstGeom>
          <a:noFill/>
        </p:spPr>
        <p:txBody>
          <a:bodyPr wrap="square" rtlCol="0">
            <a:spAutoFit/>
          </a:bodyPr>
          <a:lstStyle/>
          <a:p>
            <a:r>
              <a:rPr lang="en-US" altLang="zh-CN" dirty="0" smtClean="0"/>
              <a:t>12 months continuous operation, maximum temperature:  7.08 K (with axial pure Al strip), </a:t>
            </a:r>
          </a:p>
          <a:p>
            <a:r>
              <a:rPr lang="en-US" altLang="zh-CN" dirty="0"/>
              <a:t> </a:t>
            </a:r>
            <a:r>
              <a:rPr lang="en-US" altLang="zh-CN" dirty="0" smtClean="0"/>
              <a:t>                         7.3 K (None Al pure strip)</a:t>
            </a:r>
          </a:p>
          <a:p>
            <a:r>
              <a:rPr lang="en-US" altLang="zh-CN" dirty="0" smtClean="0"/>
              <a:t>Continuous operation time: about  5 months ( 2 month ,5.0 T , 3 month ,</a:t>
            </a:r>
            <a:r>
              <a:rPr lang="en-US" altLang="zh-CN" dirty="0"/>
              <a:t> </a:t>
            </a:r>
            <a:r>
              <a:rPr lang="en-US" altLang="zh-CN" dirty="0" smtClean="0"/>
              <a:t>1.0 T)                   </a:t>
            </a:r>
            <a:endParaRPr lang="zh-CN" altLang="en-US" dirty="0"/>
          </a:p>
        </p:txBody>
      </p:sp>
      <p:sp>
        <p:nvSpPr>
          <p:cNvPr id="9" name="标题 1">
            <a:extLst>
              <a:ext uri="{FF2B5EF4-FFF2-40B4-BE49-F238E27FC236}">
                <a16:creationId xmlns="" xmlns:a16="http://schemas.microsoft.com/office/drawing/2014/main" id="{E81B58D9-4A4E-41A4-AE1F-E685DD2584AF}"/>
              </a:ext>
            </a:extLst>
          </p:cNvPr>
          <p:cNvSpPr txBox="1">
            <a:spLocks/>
          </p:cNvSpPr>
          <p:nvPr/>
        </p:nvSpPr>
        <p:spPr>
          <a:xfrm>
            <a:off x="106171" y="3305732"/>
            <a:ext cx="6510528" cy="60880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t>maximum temperature during </a:t>
            </a:r>
            <a:r>
              <a:rPr lang="en-US" altLang="zh-CN" sz="2400" dirty="0" smtClean="0"/>
              <a:t>continuous</a:t>
            </a:r>
            <a:r>
              <a:rPr lang="en-US" sz="2400" dirty="0" smtClean="0"/>
              <a:t>  operation</a:t>
            </a:r>
            <a:endParaRPr lang="en-US" sz="2400" dirty="0"/>
          </a:p>
        </p:txBody>
      </p:sp>
      <p:pic>
        <p:nvPicPr>
          <p:cNvPr id="11" name="内容占位符 10"/>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999743" y="3841859"/>
            <a:ext cx="3710503" cy="2912509"/>
          </a:xfrm>
        </p:spPr>
      </p:pic>
      <p:sp>
        <p:nvSpPr>
          <p:cNvPr id="8" name="标题 1">
            <a:extLst>
              <a:ext uri="{FF2B5EF4-FFF2-40B4-BE49-F238E27FC236}">
                <a16:creationId xmlns:a16="http://schemas.microsoft.com/office/drawing/2014/main" xmlns="" id="{E81B58D9-4A4E-41A4-AE1F-E685DD2584AF}"/>
              </a:ext>
            </a:extLst>
          </p:cNvPr>
          <p:cNvSpPr txBox="1">
            <a:spLocks/>
          </p:cNvSpPr>
          <p:nvPr/>
        </p:nvSpPr>
        <p:spPr>
          <a:xfrm>
            <a:off x="133351" y="814396"/>
            <a:ext cx="6690613" cy="6088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t>Degradation of Al </a:t>
            </a:r>
            <a:r>
              <a:rPr lang="en-US" altLang="zh-CN" sz="2400" dirty="0" smtClean="0"/>
              <a:t>stabilizer(RRR) for the irradiation</a:t>
            </a:r>
            <a:endParaRPr lang="en-US" sz="2400" dirty="0"/>
          </a:p>
        </p:txBody>
      </p:sp>
      <p:pic>
        <p:nvPicPr>
          <p:cNvPr id="10" name="内容占位符 3">
            <a:extLst>
              <a:ext uri="{FF2B5EF4-FFF2-40B4-BE49-F238E27FC236}">
                <a16:creationId xmlns="" xmlns:a16="http://schemas.microsoft.com/office/drawing/2014/main" id="{EAD936E3-9D80-4400-BF5B-CBD2A815A4C0}"/>
              </a:ext>
            </a:extLst>
          </p:cNvPr>
          <p:cNvPicPr>
            <a:picLocks noChangeAspect="1"/>
          </p:cNvPicPr>
          <p:nvPr/>
        </p:nvPicPr>
        <p:blipFill>
          <a:blip r:embed="rId5" cstate="print"/>
          <a:stretch>
            <a:fillRect/>
          </a:stretch>
        </p:blipFill>
        <p:spPr>
          <a:xfrm>
            <a:off x="133351" y="1423199"/>
            <a:ext cx="6580952" cy="1752381"/>
          </a:xfrm>
          <a:prstGeom prst="rect">
            <a:avLst/>
          </a:prstGeom>
        </p:spPr>
      </p:pic>
    </p:spTree>
    <p:extLst>
      <p:ext uri="{BB962C8B-B14F-4D97-AF65-F5344CB8AC3E}">
        <p14:creationId xmlns:p14="http://schemas.microsoft.com/office/powerpoint/2010/main" xmlns="" val="1014725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内容占位符 1"/>
          <p:cNvSpPr>
            <a:spLocks noGrp="1"/>
          </p:cNvSpPr>
          <p:nvPr>
            <p:ph idx="4294967295"/>
          </p:nvPr>
        </p:nvSpPr>
        <p:spPr>
          <a:xfrm>
            <a:off x="193674" y="742155"/>
            <a:ext cx="8539163" cy="2447925"/>
          </a:xfrm>
          <a:ln>
            <a:solidFill>
              <a:schemeClr val="bg1"/>
            </a:solidFill>
            <a:miter lim="800000"/>
            <a:headEnd/>
            <a:tailEnd/>
          </a:ln>
        </p:spPr>
        <p:txBody>
          <a:bodyPr/>
          <a:lstStyle/>
          <a:p>
            <a:pPr eaLnBrk="1" hangingPunct="1">
              <a:buFont typeface="Wingdings" panose="05000000000000000000" pitchFamily="2" charset="2"/>
              <a:buChar char="Ø"/>
            </a:pPr>
            <a:r>
              <a:rPr lang="en-US" altLang="zh-CN" sz="2300" dirty="0" smtClean="0">
                <a:ea typeface="华文楷体" panose="02010600040101010101" pitchFamily="2" charset="-122"/>
              </a:rPr>
              <a:t>Outer winding——mechanical assembly</a:t>
            </a:r>
            <a:endParaRPr lang="en-US" altLang="zh-CN" sz="1900" dirty="0">
              <a:ea typeface="华文楷体" panose="02010600040101010101" pitchFamily="2" charset="-122"/>
            </a:endParaRPr>
          </a:p>
          <a:p>
            <a:pPr lvl="2" eaLnBrk="1" hangingPunct="1">
              <a:buFont typeface="Wingdings" panose="05000000000000000000" pitchFamily="2" charset="2"/>
              <a:buChar char="Ø"/>
            </a:pPr>
            <a:endParaRPr lang="en-US" altLang="zh-CN" sz="1600" dirty="0">
              <a:ea typeface="华文楷体" panose="02010600040101010101" pitchFamily="2" charset="-122"/>
            </a:endParaRPr>
          </a:p>
          <a:p>
            <a:pPr lvl="2" eaLnBrk="1" hangingPunct="1">
              <a:buFont typeface="Wingdings" panose="05000000000000000000" pitchFamily="2" charset="2"/>
              <a:buChar char="Ø"/>
            </a:pPr>
            <a:endParaRPr lang="en-US" altLang="zh-CN" sz="1600" dirty="0">
              <a:ea typeface="华文楷体" panose="02010600040101010101" pitchFamily="2" charset="-122"/>
            </a:endParaRPr>
          </a:p>
          <a:p>
            <a:pPr marL="914400" lvl="2" indent="0" eaLnBrk="1" hangingPunct="1">
              <a:buNone/>
            </a:pPr>
            <a:endParaRPr lang="en-US" altLang="zh-CN" sz="1600" dirty="0">
              <a:ea typeface="华文楷体" panose="02010600040101010101" pitchFamily="2" charset="-122"/>
            </a:endParaRPr>
          </a:p>
          <a:p>
            <a:pPr lvl="2" eaLnBrk="1" hangingPunct="1">
              <a:buFont typeface="Wingdings" panose="05000000000000000000" pitchFamily="2" charset="2"/>
              <a:buChar char="Ø"/>
            </a:pPr>
            <a:endParaRPr lang="en-US" altLang="zh-CN" sz="1600" dirty="0">
              <a:ea typeface="华文楷体" panose="02010600040101010101" pitchFamily="2" charset="-122"/>
            </a:endParaRPr>
          </a:p>
          <a:p>
            <a:pPr lvl="2" eaLnBrk="1" hangingPunct="1">
              <a:buFont typeface="Wingdings" panose="05000000000000000000" pitchFamily="2" charset="2"/>
              <a:buChar char="Ø"/>
            </a:pPr>
            <a:endParaRPr lang="en-US" altLang="zh-CN" sz="1600" dirty="0">
              <a:ea typeface="华文楷体" panose="02010600040101010101" pitchFamily="2" charset="-122"/>
            </a:endParaRPr>
          </a:p>
          <a:p>
            <a:pPr lvl="2" eaLnBrk="1" hangingPunct="1">
              <a:buFont typeface="Wingdings" panose="05000000000000000000" pitchFamily="2" charset="2"/>
              <a:buChar char="Ø"/>
            </a:pPr>
            <a:endParaRPr lang="en-US" altLang="zh-CN" sz="1600" dirty="0">
              <a:ea typeface="华文楷体" panose="02010600040101010101" pitchFamily="2" charset="-122"/>
            </a:endParaRPr>
          </a:p>
          <a:p>
            <a:pPr lvl="2" eaLnBrk="1" hangingPunct="1">
              <a:buFont typeface="Wingdings" panose="05000000000000000000" pitchFamily="2" charset="2"/>
              <a:buChar char="Ø"/>
            </a:pPr>
            <a:endParaRPr lang="en-US" altLang="zh-CN" sz="1600" dirty="0">
              <a:ea typeface="华文楷体" panose="02010600040101010101" pitchFamily="2" charset="-122"/>
            </a:endParaRPr>
          </a:p>
          <a:p>
            <a:pPr marL="914400" lvl="2" indent="0" eaLnBrk="1" hangingPunct="1">
              <a:buNone/>
            </a:pPr>
            <a:endParaRPr lang="en-US" altLang="zh-CN" sz="1600" dirty="0">
              <a:ea typeface="华文楷体" panose="02010600040101010101" pitchFamily="2" charset="-122"/>
            </a:endParaRPr>
          </a:p>
          <a:p>
            <a:pPr lvl="2" eaLnBrk="1" hangingPunct="1">
              <a:buFont typeface="Wingdings" panose="05000000000000000000" pitchFamily="2" charset="2"/>
              <a:buChar char="Ø"/>
            </a:pPr>
            <a:endParaRPr lang="en-US" altLang="zh-CN" sz="1600" dirty="0">
              <a:ea typeface="华文楷体" panose="02010600040101010101" pitchFamily="2" charset="-122"/>
            </a:endParaRPr>
          </a:p>
        </p:txBody>
      </p:sp>
      <p:sp>
        <p:nvSpPr>
          <p:cNvPr id="18435" name="灯片编号占位符 1"/>
          <p:cNvSpPr txBox="1">
            <a:spLocks noGrp="1" noChangeArrowheads="1"/>
          </p:cNvSpPr>
          <p:nvPr/>
        </p:nvSpPr>
        <p:spPr bwMode="auto">
          <a:xfrm>
            <a:off x="8566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buFont typeface="Arial" panose="020B0604020202020204" pitchFamily="34" charset="0"/>
              <a:buNone/>
            </a:pPr>
            <a:fld id="{57DAAE81-616B-42FA-863C-BD213D25A928}" type="slidenum">
              <a:rPr lang="en-US" altLang="zh-CN" sz="1400"/>
              <a:pPr algn="r" eaLnBrk="1" hangingPunct="1">
                <a:buFont typeface="Arial" panose="020B0604020202020204" pitchFamily="34" charset="0"/>
                <a:buNone/>
              </a:pPr>
              <a:t>23</a:t>
            </a:fld>
            <a:endParaRPr lang="en-US" altLang="zh-CN" sz="1400"/>
          </a:p>
        </p:txBody>
      </p:sp>
      <p:pic>
        <p:nvPicPr>
          <p:cNvPr id="18436" name="图片 14"/>
          <p:cNvPicPr>
            <a:picLocks noChangeAspect="1"/>
          </p:cNvPicPr>
          <p:nvPr/>
        </p:nvPicPr>
        <p:blipFill>
          <a:blip r:embed="rId3" cstate="print">
            <a:extLst>
              <a:ext uri="{28A0092B-C50C-407E-A947-70E740481C1C}">
                <a14:useLocalDpi xmlns:a14="http://schemas.microsoft.com/office/drawing/2010/main" xmlns="" val="0"/>
              </a:ext>
            </a:extLst>
          </a:blip>
          <a:srcRect l="36612" t="33942" r="31888" b="8002"/>
          <a:stretch>
            <a:fillRect/>
          </a:stretch>
        </p:blipFill>
        <p:spPr bwMode="auto">
          <a:xfrm>
            <a:off x="2560638" y="1677988"/>
            <a:ext cx="1416050" cy="166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41" name="文本框 34"/>
          <p:cNvSpPr txBox="1">
            <a:spLocks noChangeArrowheads="1"/>
          </p:cNvSpPr>
          <p:nvPr/>
        </p:nvSpPr>
        <p:spPr bwMode="auto">
          <a:xfrm>
            <a:off x="9555010" y="5197474"/>
            <a:ext cx="1829270" cy="1096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dirty="0" smtClean="0"/>
              <a:t>Vacuum pressure impregnation</a:t>
            </a:r>
          </a:p>
          <a:p>
            <a:endParaRPr lang="en-US" altLang="zh-CN" sz="1600" dirty="0"/>
          </a:p>
          <a:p>
            <a:r>
              <a:rPr lang="en-US" altLang="zh-CN" sz="1600" dirty="0" smtClean="0"/>
              <a:t>BT resin</a:t>
            </a:r>
            <a:endParaRPr lang="en-US" altLang="zh-CN" sz="1600" dirty="0"/>
          </a:p>
        </p:txBody>
      </p:sp>
      <p:sp>
        <p:nvSpPr>
          <p:cNvPr id="18442" name="标题 2"/>
          <p:cNvSpPr txBox="1">
            <a:spLocks/>
          </p:cNvSpPr>
          <p:nvPr/>
        </p:nvSpPr>
        <p:spPr bwMode="auto">
          <a:xfrm>
            <a:off x="76994" y="90488"/>
            <a:ext cx="8596313" cy="60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buFont typeface="Wingdings" panose="05000000000000000000" pitchFamily="2" charset="2"/>
              <a:buChar char="Ø"/>
            </a:pPr>
            <a:r>
              <a:rPr lang="en-US" altLang="zh-CN" sz="4000" dirty="0" smtClean="0"/>
              <a:t>Manufacture of coil</a:t>
            </a:r>
            <a:endParaRPr lang="en-US" altLang="zh-CN" sz="4000" dirty="0"/>
          </a:p>
        </p:txBody>
      </p:sp>
      <p:pic>
        <p:nvPicPr>
          <p:cNvPr id="18443" name="图片 1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5171" y="3747192"/>
            <a:ext cx="3870933" cy="290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2" name="直接箭头连接符 21"/>
          <p:cNvCxnSpPr/>
          <p:nvPr/>
        </p:nvCxnSpPr>
        <p:spPr>
          <a:xfrm flipV="1">
            <a:off x="1816608" y="2425703"/>
            <a:ext cx="969455" cy="25949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447" name="图片 3"/>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87723" y="1690316"/>
            <a:ext cx="1565275"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49" name="文本框 26"/>
          <p:cNvSpPr txBox="1">
            <a:spLocks noChangeArrowheads="1"/>
          </p:cNvSpPr>
          <p:nvPr/>
        </p:nvSpPr>
        <p:spPr bwMode="auto">
          <a:xfrm>
            <a:off x="4565397" y="1595407"/>
            <a:ext cx="3067049" cy="160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400" dirty="0"/>
              <a:t>temperature </a:t>
            </a:r>
            <a:r>
              <a:rPr lang="en-US" altLang="zh-CN" sz="1400" dirty="0" smtClean="0"/>
              <a:t>difference assembly</a:t>
            </a:r>
            <a:r>
              <a:rPr lang="en-US" altLang="zh-CN" sz="1400" dirty="0"/>
              <a:t> </a:t>
            </a:r>
            <a:r>
              <a:rPr lang="en-US" altLang="zh-CN" sz="1400" dirty="0" smtClean="0"/>
              <a:t>method</a:t>
            </a:r>
            <a:endParaRPr lang="en-US" altLang="zh-CN" sz="1400" dirty="0"/>
          </a:p>
          <a:p>
            <a:r>
              <a:rPr lang="en-US" altLang="zh-CN" sz="1400" dirty="0" smtClean="0"/>
              <a:t>outer supporter 100</a:t>
            </a:r>
            <a:r>
              <a:rPr lang="en-US" altLang="zh-CN" sz="1400" dirty="0"/>
              <a:t>°</a:t>
            </a:r>
          </a:p>
          <a:p>
            <a:r>
              <a:rPr lang="el-GR" altLang="zh-CN" sz="1400" dirty="0"/>
              <a:t>Δ</a:t>
            </a:r>
            <a:r>
              <a:rPr lang="en-US" altLang="zh-CN" sz="1400" dirty="0"/>
              <a:t>D= </a:t>
            </a:r>
            <a:r>
              <a:rPr lang="el-GR" altLang="zh-CN" sz="1400" dirty="0"/>
              <a:t>α</a:t>
            </a:r>
            <a:r>
              <a:rPr lang="en-US" altLang="zh-CN" sz="1400" dirty="0"/>
              <a:t> </a:t>
            </a:r>
            <a:r>
              <a:rPr lang="zh-CN" altLang="en-US" sz="1400" dirty="0"/>
              <a:t>*</a:t>
            </a:r>
            <a:r>
              <a:rPr lang="en-US" altLang="zh-CN" sz="1400" dirty="0"/>
              <a:t>D*</a:t>
            </a:r>
            <a:r>
              <a:rPr lang="el-GR" altLang="zh-CN" sz="1400" dirty="0"/>
              <a:t> Δ</a:t>
            </a:r>
            <a:r>
              <a:rPr lang="en-US" altLang="zh-CN" sz="1400" dirty="0"/>
              <a:t>T = 2.46 mm</a:t>
            </a:r>
          </a:p>
          <a:p>
            <a:r>
              <a:rPr lang="en-US" altLang="zh-CN" sz="1400" dirty="0" smtClean="0"/>
              <a:t>Coil cooling down -200</a:t>
            </a:r>
            <a:r>
              <a:rPr lang="en-US" altLang="zh-CN" sz="1400" dirty="0"/>
              <a:t>°</a:t>
            </a:r>
          </a:p>
          <a:p>
            <a:r>
              <a:rPr lang="el-GR" altLang="zh-CN" sz="1400" dirty="0"/>
              <a:t>Δ</a:t>
            </a:r>
            <a:r>
              <a:rPr lang="en-US" altLang="zh-CN" sz="1400" dirty="0"/>
              <a:t>D= </a:t>
            </a:r>
            <a:r>
              <a:rPr lang="el-GR" altLang="zh-CN" sz="1400" dirty="0"/>
              <a:t>α</a:t>
            </a:r>
            <a:r>
              <a:rPr lang="en-US" altLang="zh-CN" sz="1400" dirty="0"/>
              <a:t> </a:t>
            </a:r>
            <a:r>
              <a:rPr lang="zh-CN" altLang="en-US" sz="1400" dirty="0"/>
              <a:t>*</a:t>
            </a:r>
            <a:r>
              <a:rPr lang="en-US" altLang="zh-CN" sz="1400" dirty="0"/>
              <a:t>D*</a:t>
            </a:r>
            <a:r>
              <a:rPr lang="el-GR" altLang="zh-CN" sz="1400" dirty="0"/>
              <a:t> Δ</a:t>
            </a:r>
            <a:r>
              <a:rPr lang="en-US" altLang="zh-CN" sz="1400" dirty="0"/>
              <a:t>T =4.06 mm</a:t>
            </a:r>
          </a:p>
          <a:p>
            <a:endParaRPr lang="zh-CN" altLang="en-US" sz="1400" dirty="0"/>
          </a:p>
        </p:txBody>
      </p:sp>
      <p:cxnSp>
        <p:nvCxnSpPr>
          <p:cNvPr id="3" name="肘形连接符 2"/>
          <p:cNvCxnSpPr/>
          <p:nvPr/>
        </p:nvCxnSpPr>
        <p:spPr>
          <a:xfrm rot="5400000">
            <a:off x="8497414" y="2861140"/>
            <a:ext cx="2812456" cy="1506588"/>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rotWithShape="1">
          <a:blip r:embed="rId6" cstate="print">
            <a:extLst>
              <a:ext uri="{28A0092B-C50C-407E-A947-70E740481C1C}">
                <a14:useLocalDpi xmlns:a14="http://schemas.microsoft.com/office/drawing/2010/main" xmlns="" val="0"/>
              </a:ext>
            </a:extLst>
          </a:blip>
          <a:srcRect l="23180" t="31796" r="47540" b="15233"/>
          <a:stretch/>
        </p:blipFill>
        <p:spPr>
          <a:xfrm>
            <a:off x="6373766" y="3761985"/>
            <a:ext cx="2176557" cy="2517355"/>
          </a:xfrm>
          <a:prstGeom prst="rect">
            <a:avLst/>
          </a:prstGeom>
        </p:spPr>
      </p:pic>
      <p:cxnSp>
        <p:nvCxnSpPr>
          <p:cNvPr id="6" name="直接箭头连接符 5"/>
          <p:cNvCxnSpPr/>
          <p:nvPr/>
        </p:nvCxnSpPr>
        <p:spPr>
          <a:xfrm>
            <a:off x="9022080" y="2208206"/>
            <a:ext cx="163485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61304220"/>
      </p:ext>
    </p:extLst>
  </p:cSld>
  <p:clrMapOvr>
    <a:masterClrMapping/>
  </p:clrMapOvr>
  <p:transition spd="slow" advTm="24009"/>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8753" y="83919"/>
            <a:ext cx="10515600" cy="815432"/>
          </a:xfrm>
        </p:spPr>
        <p:txBody>
          <a:bodyPr>
            <a:normAutofit/>
          </a:bodyPr>
          <a:lstStyle/>
          <a:p>
            <a:r>
              <a:rPr lang="en-US" altLang="zh-CN" dirty="0"/>
              <a:t>D</a:t>
            </a:r>
            <a:r>
              <a:rPr lang="en-US" altLang="zh-CN" dirty="0" smtClean="0"/>
              <a:t>esign of</a:t>
            </a:r>
            <a:r>
              <a:rPr lang="zh-CN" altLang="en-US" dirty="0" smtClean="0"/>
              <a:t> </a:t>
            </a:r>
            <a:r>
              <a:rPr lang="en-US" altLang="zh-CN" dirty="0" smtClean="0"/>
              <a:t>insulation</a:t>
            </a:r>
            <a:endParaRPr lang="zh-CN" altLang="en-US" dirty="0"/>
          </a:p>
        </p:txBody>
      </p:sp>
      <p:sp>
        <p:nvSpPr>
          <p:cNvPr id="3" name="内容占位符 2"/>
          <p:cNvSpPr>
            <a:spLocks noGrp="1"/>
          </p:cNvSpPr>
          <p:nvPr>
            <p:ph idx="1"/>
          </p:nvPr>
        </p:nvSpPr>
        <p:spPr>
          <a:xfrm>
            <a:off x="268185" y="899350"/>
            <a:ext cx="10515600" cy="4351338"/>
          </a:xfrm>
        </p:spPr>
        <p:txBody>
          <a:bodyPr/>
          <a:lstStyle/>
          <a:p>
            <a:r>
              <a:rPr lang="en-US" altLang="zh-CN" dirty="0" smtClean="0"/>
              <a:t>Insulation of conductor</a:t>
            </a:r>
            <a:r>
              <a:rPr lang="en-US" altLang="zh-CN" dirty="0"/>
              <a:t>—</a:t>
            </a:r>
            <a:r>
              <a:rPr lang="en-US" altLang="zh-CN" dirty="0" smtClean="0"/>
              <a:t> One </a:t>
            </a:r>
            <a:r>
              <a:rPr lang="en-US" altLang="zh-CN" dirty="0"/>
              <a:t>layer of UG </a:t>
            </a:r>
            <a:r>
              <a:rPr lang="en-US" altLang="zh-CN" dirty="0" smtClean="0"/>
              <a:t>(</a:t>
            </a:r>
            <a:r>
              <a:rPr lang="en-US" altLang="zh-CN" dirty="0" err="1"/>
              <a:t>Upilex</a:t>
            </a:r>
            <a:r>
              <a:rPr lang="en-US" altLang="zh-CN" dirty="0"/>
              <a:t> </a:t>
            </a:r>
            <a:r>
              <a:rPr lang="en-US" altLang="zh-CN" dirty="0" smtClean="0"/>
              <a:t>—</a:t>
            </a:r>
            <a:r>
              <a:rPr lang="en-US" altLang="zh-CN" dirty="0" err="1" smtClean="0"/>
              <a:t>Kapton</a:t>
            </a:r>
            <a:r>
              <a:rPr lang="en-US" altLang="zh-CN" dirty="0" smtClean="0"/>
              <a:t> with </a:t>
            </a:r>
            <a:r>
              <a:rPr lang="en-US" altLang="zh-CN" dirty="0"/>
              <a:t>B stage </a:t>
            </a:r>
            <a:r>
              <a:rPr lang="en-US" altLang="zh-CN" dirty="0" smtClean="0"/>
              <a:t>fiber glass epoxy</a:t>
            </a:r>
            <a:r>
              <a:rPr lang="zh-CN" altLang="en-US" dirty="0" smtClean="0"/>
              <a:t>，</a:t>
            </a:r>
            <a:r>
              <a:rPr lang="en-US" altLang="zh-CN" dirty="0" smtClean="0"/>
              <a:t>0.075 mm) </a:t>
            </a:r>
            <a:r>
              <a:rPr lang="en-US" altLang="zh-CN" dirty="0"/>
              <a:t>with 100% </a:t>
            </a:r>
            <a:r>
              <a:rPr lang="en-US" altLang="zh-CN" dirty="0" smtClean="0"/>
              <a:t>coverage.</a:t>
            </a:r>
            <a:r>
              <a:rPr lang="en-US" altLang="zh-CN" dirty="0"/>
              <a:t> </a:t>
            </a:r>
            <a:r>
              <a:rPr lang="en-US" altLang="zh-CN" dirty="0" smtClean="0"/>
              <a:t>The </a:t>
            </a:r>
            <a:r>
              <a:rPr lang="en-US" altLang="zh-CN" dirty="0"/>
              <a:t>insulation strength </a:t>
            </a:r>
            <a:r>
              <a:rPr lang="en-US" altLang="zh-CN" dirty="0" smtClean="0"/>
              <a:t>is required exceeding 500 V DC.</a:t>
            </a:r>
          </a:p>
          <a:p>
            <a:pPr marL="0" indent="0">
              <a:buNone/>
            </a:pPr>
            <a:r>
              <a:rPr lang="en-US" altLang="zh-CN" dirty="0"/>
              <a:t> </a:t>
            </a:r>
            <a:r>
              <a:rPr lang="en-US" altLang="zh-CN" dirty="0" smtClean="0"/>
              <a:t>         or replaced by one layer of </a:t>
            </a:r>
            <a:r>
              <a:rPr lang="en-US" altLang="zh-CN" dirty="0" err="1"/>
              <a:t>K</a:t>
            </a:r>
            <a:r>
              <a:rPr lang="en-US" altLang="zh-CN" dirty="0" err="1" smtClean="0"/>
              <a:t>apton</a:t>
            </a:r>
            <a:r>
              <a:rPr lang="en-US" altLang="zh-CN" dirty="0" smtClean="0"/>
              <a:t>, one layer of fiber glass </a:t>
            </a:r>
          </a:p>
          <a:p>
            <a:r>
              <a:rPr lang="en-US" altLang="zh-CN" dirty="0" smtClean="0"/>
              <a:t>Ground insulation</a:t>
            </a:r>
          </a:p>
          <a:p>
            <a:pPr lvl="1"/>
            <a:r>
              <a:rPr lang="en-US" altLang="zh-CN" dirty="0" smtClean="0"/>
              <a:t>Inner support—2 </a:t>
            </a:r>
            <a:r>
              <a:rPr lang="en-US" altLang="zh-CN" dirty="0"/>
              <a:t>layers of </a:t>
            </a:r>
            <a:r>
              <a:rPr lang="en-US" altLang="zh-CN" dirty="0" smtClean="0"/>
              <a:t>GUG ,</a:t>
            </a:r>
          </a:p>
          <a:p>
            <a:pPr lvl="1"/>
            <a:r>
              <a:rPr lang="en-US" altLang="zh-CN" dirty="0" smtClean="0"/>
              <a:t>The side wall —</a:t>
            </a:r>
            <a:r>
              <a:rPr lang="en-US" altLang="zh-CN" dirty="0"/>
              <a:t>7</a:t>
            </a:r>
            <a:r>
              <a:rPr lang="en-US" altLang="zh-CN" dirty="0" smtClean="0"/>
              <a:t> </a:t>
            </a:r>
            <a:r>
              <a:rPr lang="en-US" altLang="zh-CN" dirty="0"/>
              <a:t>mm thick </a:t>
            </a:r>
            <a:r>
              <a:rPr lang="en-US" altLang="zh-CN" dirty="0" smtClean="0"/>
              <a:t>G-10.</a:t>
            </a:r>
          </a:p>
          <a:p>
            <a:pPr lvl="1"/>
            <a:r>
              <a:rPr lang="en-US" altLang="zh-CN" dirty="0" smtClean="0"/>
              <a:t>Outer  support—2 layers of GUG </a:t>
            </a:r>
            <a:endParaRPr lang="en-US" altLang="zh-CN" dirty="0"/>
          </a:p>
          <a:p>
            <a:pPr lvl="1"/>
            <a:r>
              <a:rPr lang="en-US" altLang="zh-CN" dirty="0"/>
              <a:t>The insulation strength is required exceeding 2000V DC</a:t>
            </a:r>
            <a:r>
              <a:rPr lang="en-US" altLang="zh-CN" dirty="0" smtClean="0"/>
              <a:t>.</a:t>
            </a:r>
            <a:endParaRPr lang="en-US" altLang="zh-CN" dirty="0"/>
          </a:p>
        </p:txBody>
      </p:sp>
    </p:spTree>
    <p:extLst>
      <p:ext uri="{BB962C8B-B14F-4D97-AF65-F5344CB8AC3E}">
        <p14:creationId xmlns:p14="http://schemas.microsoft.com/office/powerpoint/2010/main" xmlns="" val="732965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内容占位符 1"/>
          <p:cNvSpPr>
            <a:spLocks noGrp="1"/>
          </p:cNvSpPr>
          <p:nvPr>
            <p:ph idx="4294967295"/>
          </p:nvPr>
        </p:nvSpPr>
        <p:spPr>
          <a:xfrm>
            <a:off x="390525" y="814388"/>
            <a:ext cx="8539163" cy="2447925"/>
          </a:xfrm>
          <a:ln>
            <a:solidFill>
              <a:schemeClr val="bg1"/>
            </a:solidFill>
            <a:miter lim="800000"/>
            <a:headEnd/>
            <a:tailEnd/>
          </a:ln>
        </p:spPr>
        <p:txBody>
          <a:bodyPr>
            <a:normAutofit/>
          </a:bodyPr>
          <a:lstStyle/>
          <a:p>
            <a:pPr eaLnBrk="1" hangingPunct="1">
              <a:buFont typeface="Wingdings" panose="05000000000000000000" pitchFamily="2" charset="2"/>
              <a:buChar char="Ø"/>
              <a:defRPr/>
            </a:pPr>
            <a:r>
              <a:rPr lang="en-US" altLang="zh-CN" sz="2300" dirty="0" smtClean="0">
                <a:ea typeface="华文楷体" panose="02010600040101010101" pitchFamily="2" charset="-122"/>
              </a:rPr>
              <a:t>First step– coil CS1</a:t>
            </a:r>
          </a:p>
          <a:p>
            <a:pPr eaLnBrk="1" hangingPunct="1">
              <a:buFont typeface="Wingdings" panose="05000000000000000000" pitchFamily="2" charset="2"/>
              <a:buChar char="Ø"/>
              <a:defRPr/>
            </a:pPr>
            <a:r>
              <a:rPr lang="en-US" altLang="zh-CN" sz="2300" dirty="0" smtClean="0">
                <a:ea typeface="华文楷体" panose="02010600040101010101" pitchFamily="2" charset="-122"/>
              </a:rPr>
              <a:t>Cold mass </a:t>
            </a:r>
            <a:r>
              <a:rPr lang="zh-CN" altLang="en-US" sz="2300" dirty="0" smtClean="0">
                <a:ea typeface="华文楷体" panose="02010600040101010101" pitchFamily="2" charset="-122"/>
              </a:rPr>
              <a:t>：</a:t>
            </a:r>
            <a:r>
              <a:rPr lang="en-US" altLang="zh-CN" sz="2300" dirty="0" smtClean="0">
                <a:ea typeface="华文楷体" panose="02010600040101010101" pitchFamily="2" charset="-122"/>
              </a:rPr>
              <a:t>1.6 t</a:t>
            </a:r>
          </a:p>
          <a:p>
            <a:pPr eaLnBrk="1" hangingPunct="1">
              <a:buFont typeface="Wingdings" panose="05000000000000000000" pitchFamily="2" charset="2"/>
              <a:buChar char="Ø"/>
              <a:defRPr/>
            </a:pPr>
            <a:r>
              <a:rPr lang="en-US" altLang="zh-CN" sz="2300" dirty="0" smtClean="0">
                <a:ea typeface="华文楷体" panose="02010600040101010101" pitchFamily="2" charset="-122"/>
              </a:rPr>
              <a:t>Inductance</a:t>
            </a:r>
            <a:r>
              <a:rPr lang="zh-CN" altLang="en-US" sz="2300" dirty="0" smtClean="0">
                <a:ea typeface="华文楷体" panose="02010600040101010101" pitchFamily="2" charset="-122"/>
              </a:rPr>
              <a:t>：</a:t>
            </a:r>
            <a:r>
              <a:rPr lang="en-US" altLang="zh-CN" sz="2300" dirty="0" smtClean="0">
                <a:ea typeface="华文楷体" panose="02010600040101010101" pitchFamily="2" charset="-122"/>
              </a:rPr>
              <a:t>0.98  H</a:t>
            </a:r>
          </a:p>
          <a:p>
            <a:pPr eaLnBrk="1" hangingPunct="1">
              <a:buFont typeface="Wingdings" panose="05000000000000000000" pitchFamily="2" charset="2"/>
              <a:buChar char="Ø"/>
              <a:defRPr/>
            </a:pPr>
            <a:r>
              <a:rPr lang="en-US" altLang="zh-CN" sz="2300" dirty="0" smtClean="0">
                <a:ea typeface="华文楷体" panose="02010600040101010101" pitchFamily="2" charset="-122"/>
              </a:rPr>
              <a:t>Store energy</a:t>
            </a:r>
            <a:r>
              <a:rPr lang="zh-CN" altLang="en-US" sz="2300" dirty="0" smtClean="0">
                <a:ea typeface="华文楷体" panose="02010600040101010101" pitchFamily="2" charset="-122"/>
              </a:rPr>
              <a:t>：</a:t>
            </a:r>
            <a:r>
              <a:rPr lang="en-US" altLang="zh-CN" sz="2300" dirty="0" smtClean="0">
                <a:ea typeface="华文楷体" panose="02010600040101010101" pitchFamily="2" charset="-122"/>
              </a:rPr>
              <a:t>7.6 MJ </a:t>
            </a:r>
          </a:p>
          <a:p>
            <a:pPr>
              <a:buFont typeface="Wingdings" panose="05000000000000000000" pitchFamily="2" charset="2"/>
              <a:buChar char="Ø"/>
              <a:defRPr/>
            </a:pPr>
            <a:r>
              <a:rPr lang="en-US" altLang="zh-CN" sz="2400" kern="100" dirty="0" smtClean="0"/>
              <a:t>Conduction </a:t>
            </a:r>
            <a:r>
              <a:rPr lang="en-US" altLang="zh-CN" sz="2400" kern="100" dirty="0"/>
              <a:t>cooling (two-phase helium )</a:t>
            </a:r>
            <a:endParaRPr lang="zh-CN" altLang="zh-CN" sz="2400" kern="100" dirty="0">
              <a:latin typeface="Times New Roman" panose="02020603050405020304" pitchFamily="18" charset="0"/>
              <a:ea typeface="宋体" panose="02010600030101010101" pitchFamily="2" charset="-122"/>
            </a:endParaRPr>
          </a:p>
          <a:p>
            <a:pPr eaLnBrk="1" hangingPunct="1">
              <a:buFont typeface="Wingdings" panose="05000000000000000000" pitchFamily="2" charset="2"/>
              <a:buChar char="Ø"/>
              <a:defRPr/>
            </a:pPr>
            <a:endParaRPr lang="en-US" altLang="zh-CN" sz="2300" dirty="0">
              <a:ea typeface="华文楷体" panose="02010600040101010101" pitchFamily="2" charset="-122"/>
            </a:endParaRPr>
          </a:p>
          <a:p>
            <a:pPr eaLnBrk="1" hangingPunct="1">
              <a:buFont typeface="Wingdings" panose="05000000000000000000" pitchFamily="2" charset="2"/>
              <a:buChar char="Ø"/>
              <a:defRPr/>
            </a:pPr>
            <a:endParaRPr lang="en-US" altLang="zh-CN" sz="2300" dirty="0">
              <a:ea typeface="华文楷体" panose="02010600040101010101" pitchFamily="2" charset="-122"/>
            </a:endParaRPr>
          </a:p>
          <a:p>
            <a:pPr marL="0" indent="0" eaLnBrk="1" hangingPunct="1">
              <a:buFont typeface="Arial" panose="020B0604020202020204" pitchFamily="34" charset="0"/>
              <a:buNone/>
              <a:defRPr/>
            </a:pPr>
            <a:endParaRPr lang="en-US" altLang="zh-CN" sz="2300" dirty="0">
              <a:ea typeface="华文楷体" panose="02010600040101010101" pitchFamily="2" charset="-122"/>
            </a:endParaRPr>
          </a:p>
          <a:p>
            <a:pPr marL="0" indent="0" eaLnBrk="1" hangingPunct="1">
              <a:buFont typeface="Arial" panose="020B0604020202020204" pitchFamily="34" charset="0"/>
              <a:buNone/>
              <a:defRPr/>
            </a:pPr>
            <a:endParaRPr lang="en-US" altLang="zh-CN" sz="2300" dirty="0">
              <a:ea typeface="华文楷体" panose="02010600040101010101" pitchFamily="2" charset="-122"/>
            </a:endParaRPr>
          </a:p>
          <a:p>
            <a:pPr marL="0" indent="0" eaLnBrk="1" hangingPunct="1">
              <a:buFont typeface="Arial" panose="020B0604020202020204" pitchFamily="34" charset="0"/>
              <a:buNone/>
              <a:defRPr/>
            </a:pPr>
            <a:endParaRPr lang="en-US" altLang="zh-CN" sz="2300" dirty="0">
              <a:ea typeface="华文楷体" panose="02010600040101010101" pitchFamily="2" charset="-122"/>
            </a:endParaRPr>
          </a:p>
          <a:p>
            <a:pPr marL="0" indent="0" eaLnBrk="1" hangingPunct="1">
              <a:buFont typeface="Arial" panose="020B0604020202020204" pitchFamily="34" charset="0"/>
              <a:buNone/>
              <a:defRPr/>
            </a:pPr>
            <a:endParaRPr lang="en-US" altLang="zh-CN" sz="2300" dirty="0">
              <a:ea typeface="华文楷体" panose="02010600040101010101" pitchFamily="2" charset="-122"/>
            </a:endParaRPr>
          </a:p>
          <a:p>
            <a:pPr eaLnBrk="1" hangingPunct="1">
              <a:buFont typeface="Wingdings" panose="05000000000000000000" pitchFamily="2" charset="2"/>
              <a:buChar char="Ø"/>
              <a:defRPr/>
            </a:pPr>
            <a:endParaRPr lang="en-US" altLang="zh-CN" sz="2200" dirty="0">
              <a:ea typeface="华文楷体" panose="02010600040101010101" pitchFamily="2" charset="-122"/>
            </a:endParaRPr>
          </a:p>
          <a:p>
            <a:pPr eaLnBrk="1" hangingPunct="1">
              <a:buFont typeface="Wingdings" panose="05000000000000000000" pitchFamily="2" charset="2"/>
              <a:buChar char="Ø"/>
              <a:defRPr/>
            </a:pPr>
            <a:endParaRPr lang="en-US" altLang="zh-CN" sz="2200" dirty="0">
              <a:ea typeface="华文楷体" panose="02010600040101010101" pitchFamily="2" charset="-122"/>
            </a:endParaRPr>
          </a:p>
          <a:p>
            <a:pPr lvl="2" eaLnBrk="1" hangingPunct="1">
              <a:buFont typeface="Wingdings" panose="05000000000000000000" pitchFamily="2" charset="2"/>
              <a:buChar char="Ø"/>
              <a:defRPr/>
            </a:pPr>
            <a:endParaRPr lang="en-US" altLang="zh-CN" sz="1600" dirty="0">
              <a:ea typeface="华文楷体" panose="02010600040101010101" pitchFamily="2" charset="-122"/>
            </a:endParaRPr>
          </a:p>
          <a:p>
            <a:pPr lvl="2" eaLnBrk="1" hangingPunct="1">
              <a:buFont typeface="Wingdings" panose="05000000000000000000" pitchFamily="2" charset="2"/>
              <a:buChar char="Ø"/>
              <a:defRPr/>
            </a:pPr>
            <a:endParaRPr lang="en-US" altLang="zh-CN" sz="1600" dirty="0">
              <a:ea typeface="华文楷体" panose="02010600040101010101" pitchFamily="2" charset="-122"/>
            </a:endParaRPr>
          </a:p>
          <a:p>
            <a:pPr lvl="2" eaLnBrk="1" hangingPunct="1">
              <a:buFont typeface="Wingdings" panose="05000000000000000000" pitchFamily="2" charset="2"/>
              <a:buChar char="Ø"/>
              <a:defRPr/>
            </a:pPr>
            <a:endParaRPr lang="en-US" altLang="zh-CN" sz="1600" dirty="0">
              <a:ea typeface="华文楷体" panose="02010600040101010101" pitchFamily="2" charset="-122"/>
            </a:endParaRPr>
          </a:p>
          <a:p>
            <a:pPr lvl="2" eaLnBrk="1" hangingPunct="1">
              <a:buFont typeface="Wingdings" panose="05000000000000000000" pitchFamily="2" charset="2"/>
              <a:buChar char="Ø"/>
              <a:defRPr/>
            </a:pPr>
            <a:endParaRPr lang="en-US" altLang="zh-CN" sz="1600" dirty="0">
              <a:ea typeface="华文楷体" panose="02010600040101010101" pitchFamily="2" charset="-122"/>
            </a:endParaRPr>
          </a:p>
          <a:p>
            <a:pPr lvl="2" eaLnBrk="1" hangingPunct="1">
              <a:buFont typeface="Wingdings" panose="05000000000000000000" pitchFamily="2" charset="2"/>
              <a:buChar char="Ø"/>
              <a:defRPr/>
            </a:pPr>
            <a:endParaRPr lang="en-US" altLang="zh-CN" sz="1600" dirty="0">
              <a:ea typeface="华文楷体" panose="02010600040101010101" pitchFamily="2" charset="-122"/>
            </a:endParaRPr>
          </a:p>
          <a:p>
            <a:pPr lvl="2" eaLnBrk="1" hangingPunct="1">
              <a:buFont typeface="Wingdings" panose="05000000000000000000" pitchFamily="2" charset="2"/>
              <a:buChar char="Ø"/>
              <a:defRPr/>
            </a:pPr>
            <a:endParaRPr lang="en-US" altLang="zh-CN" sz="1600" dirty="0">
              <a:ea typeface="华文楷体" panose="02010600040101010101" pitchFamily="2" charset="-122"/>
            </a:endParaRPr>
          </a:p>
          <a:p>
            <a:pPr lvl="2" eaLnBrk="1" hangingPunct="1">
              <a:buFont typeface="Wingdings" panose="05000000000000000000" pitchFamily="2" charset="2"/>
              <a:buChar char="Ø"/>
              <a:defRPr/>
            </a:pPr>
            <a:endParaRPr lang="en-US" altLang="zh-CN" sz="1600" dirty="0">
              <a:ea typeface="华文楷体" panose="02010600040101010101" pitchFamily="2" charset="-122"/>
            </a:endParaRPr>
          </a:p>
          <a:p>
            <a:pPr lvl="2" eaLnBrk="1" hangingPunct="1">
              <a:buFont typeface="Wingdings" panose="05000000000000000000" pitchFamily="2" charset="2"/>
              <a:buChar char="Ø"/>
              <a:defRPr/>
            </a:pPr>
            <a:endParaRPr lang="en-US" altLang="zh-CN" sz="1600" dirty="0">
              <a:ea typeface="华文楷体" panose="02010600040101010101" pitchFamily="2" charset="-122"/>
            </a:endParaRPr>
          </a:p>
        </p:txBody>
      </p:sp>
      <p:sp>
        <p:nvSpPr>
          <p:cNvPr id="19459" name="灯片编号占位符 1"/>
          <p:cNvSpPr txBox="1">
            <a:spLocks noGrp="1" noChangeArrowheads="1"/>
          </p:cNvSpPr>
          <p:nvPr/>
        </p:nvSpPr>
        <p:spPr bwMode="auto">
          <a:xfrm>
            <a:off x="8566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fld id="{D753AF2E-459F-4232-B26A-279A99CE68C9}" type="slidenum">
              <a:rPr lang="en-US" altLang="zh-CN" sz="1400">
                <a:latin typeface="Tahoma" panose="020B0604030504040204" pitchFamily="34" charset="0"/>
              </a:rPr>
              <a:pPr algn="r" eaLnBrk="1" hangingPunct="1">
                <a:lnSpc>
                  <a:spcPct val="100000"/>
                </a:lnSpc>
                <a:spcBef>
                  <a:spcPct val="0"/>
                </a:spcBef>
                <a:buFont typeface="Arial" panose="020B0604020202020204" pitchFamily="34" charset="0"/>
                <a:buNone/>
              </a:pPr>
              <a:t>25</a:t>
            </a:fld>
            <a:endParaRPr lang="en-US" altLang="zh-CN" sz="1400">
              <a:latin typeface="Tahoma" panose="020B0604030504040204" pitchFamily="34" charset="0"/>
            </a:endParaRPr>
          </a:p>
        </p:txBody>
      </p:sp>
      <p:sp>
        <p:nvSpPr>
          <p:cNvPr id="19460" name="标题 2"/>
          <p:cNvSpPr txBox="1">
            <a:spLocks/>
          </p:cNvSpPr>
          <p:nvPr/>
        </p:nvSpPr>
        <p:spPr bwMode="auto">
          <a:xfrm>
            <a:off x="127000" y="80963"/>
            <a:ext cx="8596313" cy="60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171450" indent="-171450"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0002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4574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29146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3718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lvl="2" eaLnBrk="1" hangingPunct="1">
              <a:spcBef>
                <a:spcPct val="0"/>
              </a:spcBef>
              <a:buFont typeface="Arial" panose="020B0604020202020204" pitchFamily="34" charset="0"/>
              <a:buNone/>
            </a:pPr>
            <a:r>
              <a:rPr lang="en-US" altLang="zh-CN" sz="3600" dirty="0">
                <a:latin typeface="Calibri Light" panose="020F0302020204030204" pitchFamily="34" charset="0"/>
                <a:ea typeface="华文楷体" panose="02010600040101010101" pitchFamily="2" charset="-122"/>
              </a:rPr>
              <a:t>Test of </a:t>
            </a:r>
            <a:r>
              <a:rPr lang="en-US" altLang="zh-CN" sz="3600" dirty="0" smtClean="0">
                <a:latin typeface="Calibri Light" panose="020F0302020204030204" pitchFamily="34" charset="0"/>
                <a:ea typeface="华文楷体" panose="02010600040101010101" pitchFamily="2" charset="-122"/>
              </a:rPr>
              <a:t>coil </a:t>
            </a:r>
            <a:endParaRPr lang="en-US" altLang="zh-CN" sz="3600" dirty="0">
              <a:latin typeface="Calibri Light" panose="020F0302020204030204" pitchFamily="34" charset="0"/>
              <a:ea typeface="华文楷体" panose="02010600040101010101" pitchFamily="2" charset="-122"/>
            </a:endParaRPr>
          </a:p>
        </p:txBody>
      </p:sp>
      <p:sp>
        <p:nvSpPr>
          <p:cNvPr id="27" name="文本框 9"/>
          <p:cNvSpPr txBox="1">
            <a:spLocks noChangeArrowheads="1"/>
          </p:cNvSpPr>
          <p:nvPr/>
        </p:nvSpPr>
        <p:spPr bwMode="auto">
          <a:xfrm>
            <a:off x="5424487" y="4896895"/>
            <a:ext cx="549888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indent="0" eaLnBrk="1" hangingPunct="1">
              <a:lnSpc>
                <a:spcPct val="100000"/>
              </a:lnSpc>
              <a:spcBef>
                <a:spcPct val="0"/>
              </a:spcBef>
              <a:buFont typeface="Arial" panose="020B0604020202020204" pitchFamily="34" charset="0"/>
              <a:buNone/>
              <a:defRPr/>
            </a:pPr>
            <a:endParaRPr lang="en-US" altLang="zh-CN" sz="1800" dirty="0"/>
          </a:p>
          <a:p>
            <a:pPr eaLnBrk="1" hangingPunct="1">
              <a:lnSpc>
                <a:spcPct val="100000"/>
              </a:lnSpc>
              <a:spcBef>
                <a:spcPct val="0"/>
              </a:spcBef>
              <a:buFontTx/>
              <a:buAutoNum type="arabicPeriod"/>
              <a:defRPr/>
            </a:pPr>
            <a:r>
              <a:rPr lang="en-US" altLang="zh-CN" sz="1800" dirty="0" smtClean="0"/>
              <a:t>Test time</a:t>
            </a:r>
            <a:r>
              <a:rPr lang="zh-CN" altLang="en-US" sz="1800" dirty="0" smtClean="0"/>
              <a:t>：</a:t>
            </a:r>
            <a:r>
              <a:rPr lang="en-US" altLang="zh-CN" sz="1800" dirty="0"/>
              <a:t>3</a:t>
            </a:r>
            <a:r>
              <a:rPr lang="en-US" altLang="zh-CN" sz="1800" dirty="0" smtClean="0"/>
              <a:t> hours for excitation, 1 hour for measuring the field, 2 hours for demagnetization</a:t>
            </a:r>
            <a:endParaRPr lang="en-US" altLang="zh-CN" sz="1800" dirty="0"/>
          </a:p>
          <a:p>
            <a:pPr eaLnBrk="1" hangingPunct="1">
              <a:lnSpc>
                <a:spcPct val="100000"/>
              </a:lnSpc>
              <a:spcBef>
                <a:spcPct val="0"/>
              </a:spcBef>
              <a:buFontTx/>
              <a:buAutoNum type="arabicPeriod"/>
              <a:defRPr/>
            </a:pPr>
            <a:r>
              <a:rPr lang="en-US" altLang="zh-CN" sz="1800" dirty="0" smtClean="0"/>
              <a:t>Liquid helium supply system is required;</a:t>
            </a:r>
          </a:p>
          <a:p>
            <a:pPr marL="0" indent="0" eaLnBrk="1" hangingPunct="1">
              <a:lnSpc>
                <a:spcPct val="100000"/>
              </a:lnSpc>
              <a:spcBef>
                <a:spcPct val="0"/>
              </a:spcBef>
              <a:buNone/>
              <a:defRPr/>
            </a:pPr>
            <a:r>
              <a:rPr lang="en-US" altLang="zh-CN" sz="1800" dirty="0"/>
              <a:t> </a:t>
            </a:r>
            <a:r>
              <a:rPr lang="en-US" altLang="zh-CN" sz="1800" dirty="0" smtClean="0"/>
              <a:t>      coil temperature distribution can be measured;</a:t>
            </a:r>
            <a:endParaRPr lang="en-US" altLang="zh-CN" sz="1800" dirty="0"/>
          </a:p>
        </p:txBody>
      </p:sp>
      <p:pic>
        <p:nvPicPr>
          <p:cNvPr id="15" name="图片 14"/>
          <p:cNvPicPr>
            <a:picLocks noChangeAspect="1"/>
          </p:cNvPicPr>
          <p:nvPr/>
        </p:nvPicPr>
        <p:blipFill>
          <a:blip r:embed="rId3" cstate="print"/>
          <a:stretch>
            <a:fillRect/>
          </a:stretch>
        </p:blipFill>
        <p:spPr>
          <a:xfrm>
            <a:off x="6314303" y="87830"/>
            <a:ext cx="3299253" cy="4621003"/>
          </a:xfrm>
          <a:prstGeom prst="rect">
            <a:avLst/>
          </a:prstGeom>
        </p:spPr>
      </p:pic>
      <p:pic>
        <p:nvPicPr>
          <p:cNvPr id="2" name="图片 1"/>
          <p:cNvPicPr>
            <a:picLocks noChangeAspect="1"/>
          </p:cNvPicPr>
          <p:nvPr/>
        </p:nvPicPr>
        <p:blipFill rotWithShape="1">
          <a:blip r:embed="rId4" cstate="print">
            <a:extLst>
              <a:ext uri="{28A0092B-C50C-407E-A947-70E740481C1C}">
                <a14:useLocalDpi xmlns:a14="http://schemas.microsoft.com/office/drawing/2010/main" xmlns="" val="0"/>
              </a:ext>
            </a:extLst>
          </a:blip>
          <a:srcRect l="23180" t="31796" r="47540" b="15233"/>
          <a:stretch/>
        </p:blipFill>
        <p:spPr>
          <a:xfrm>
            <a:off x="779430" y="3173175"/>
            <a:ext cx="3127551" cy="3617253"/>
          </a:xfrm>
          <a:prstGeom prst="rect">
            <a:avLst/>
          </a:prstGeom>
        </p:spPr>
      </p:pic>
    </p:spTree>
    <p:extLst>
      <p:ext uri="{BB962C8B-B14F-4D97-AF65-F5344CB8AC3E}">
        <p14:creationId xmlns:p14="http://schemas.microsoft.com/office/powerpoint/2010/main" xmlns="" val="3882567579"/>
      </p:ext>
    </p:extLst>
  </p:cSld>
  <p:clrMapOvr>
    <a:masterClrMapping/>
  </p:clrMapOvr>
  <p:transition spd="slow" advTm="24009"/>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内容占位符 3"/>
          <p:cNvPicPr>
            <a:picLocks noChangeAspect="1"/>
          </p:cNvPicPr>
          <p:nvPr/>
        </p:nvPicPr>
        <p:blipFill rotWithShape="1">
          <a:blip r:embed="rId3" cstate="print">
            <a:extLst>
              <a:ext uri="{28A0092B-C50C-407E-A947-70E740481C1C}">
                <a14:useLocalDpi xmlns:a14="http://schemas.microsoft.com/office/drawing/2010/main" xmlns="" val="0"/>
              </a:ext>
            </a:extLst>
          </a:blip>
          <a:srcRect l="2775" t="2221" r="50776" b="2855"/>
          <a:stretch/>
        </p:blipFill>
        <p:spPr>
          <a:xfrm>
            <a:off x="3028207" y="295823"/>
            <a:ext cx="5771407" cy="6562177"/>
          </a:xfrm>
          <a:prstGeom prst="rect">
            <a:avLst/>
          </a:prstGeom>
        </p:spPr>
      </p:pic>
      <p:sp>
        <p:nvSpPr>
          <p:cNvPr id="3" name="文本框 5"/>
          <p:cNvSpPr txBox="1"/>
          <p:nvPr/>
        </p:nvSpPr>
        <p:spPr>
          <a:xfrm>
            <a:off x="8799614" y="641679"/>
            <a:ext cx="2407964" cy="307777"/>
          </a:xfrm>
          <a:prstGeom prst="rect">
            <a:avLst/>
          </a:prstGeom>
          <a:noFill/>
        </p:spPr>
        <p:txBody>
          <a:bodyPr wrap="square" rtlCol="0">
            <a:spAutoFit/>
          </a:bodyPr>
          <a:lstStyle/>
          <a:p>
            <a:r>
              <a:rPr lang="en-US" altLang="zh-CN" sz="1400" dirty="0" smtClean="0"/>
              <a:t>Liquid helium to coil</a:t>
            </a:r>
            <a:endParaRPr lang="zh-CN" altLang="en-US" sz="1400" dirty="0"/>
          </a:p>
        </p:txBody>
      </p:sp>
      <p:sp>
        <p:nvSpPr>
          <p:cNvPr id="4" name="文本框 7"/>
          <p:cNvSpPr txBox="1"/>
          <p:nvPr/>
        </p:nvSpPr>
        <p:spPr>
          <a:xfrm>
            <a:off x="8799614" y="452735"/>
            <a:ext cx="2407964" cy="307777"/>
          </a:xfrm>
          <a:prstGeom prst="rect">
            <a:avLst/>
          </a:prstGeom>
          <a:noFill/>
        </p:spPr>
        <p:txBody>
          <a:bodyPr wrap="square" rtlCol="0">
            <a:spAutoFit/>
          </a:bodyPr>
          <a:lstStyle/>
          <a:p>
            <a:r>
              <a:rPr lang="en-US" altLang="zh-CN" sz="1400" dirty="0" smtClean="0"/>
              <a:t>Liquid helium return</a:t>
            </a:r>
            <a:endParaRPr lang="zh-CN" altLang="en-US" sz="1400" dirty="0"/>
          </a:p>
        </p:txBody>
      </p:sp>
      <p:sp>
        <p:nvSpPr>
          <p:cNvPr id="5" name="文本框 5"/>
          <p:cNvSpPr txBox="1"/>
          <p:nvPr/>
        </p:nvSpPr>
        <p:spPr>
          <a:xfrm>
            <a:off x="8799613" y="180095"/>
            <a:ext cx="2642744"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smtClean="0"/>
              <a:t>Liquid nitrogen to thermal shield</a:t>
            </a:r>
            <a:endParaRPr lang="zh-CN" altLang="en-US" sz="1400" dirty="0"/>
          </a:p>
        </p:txBody>
      </p:sp>
      <p:sp>
        <p:nvSpPr>
          <p:cNvPr id="6" name="文本框 5"/>
          <p:cNvSpPr txBox="1"/>
          <p:nvPr/>
        </p:nvSpPr>
        <p:spPr>
          <a:xfrm>
            <a:off x="8801099" y="911295"/>
            <a:ext cx="2078182"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smtClean="0"/>
              <a:t>Liquid nitrogen return</a:t>
            </a:r>
            <a:endParaRPr lang="zh-CN" altLang="en-US" sz="1400" dirty="0"/>
          </a:p>
        </p:txBody>
      </p:sp>
      <p:sp>
        <p:nvSpPr>
          <p:cNvPr id="7" name="标题 2"/>
          <p:cNvSpPr txBox="1">
            <a:spLocks/>
          </p:cNvSpPr>
          <p:nvPr/>
        </p:nvSpPr>
        <p:spPr bwMode="auto">
          <a:xfrm>
            <a:off x="320690" y="174627"/>
            <a:ext cx="8596313" cy="60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171450" indent="-171450"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0002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4574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29146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3718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lvl="2" eaLnBrk="1" hangingPunct="1">
              <a:spcBef>
                <a:spcPct val="0"/>
              </a:spcBef>
              <a:buFont typeface="Arial" panose="020B0604020202020204" pitchFamily="34" charset="0"/>
              <a:buNone/>
            </a:pPr>
            <a:r>
              <a:rPr lang="en-US" altLang="zh-CN" sz="3600" dirty="0" smtClean="0">
                <a:latin typeface="Calibri Light" panose="020F0302020204030204" pitchFamily="34" charset="0"/>
                <a:ea typeface="华文楷体" panose="02010600040101010101" pitchFamily="2" charset="-122"/>
              </a:rPr>
              <a:t>Cryogenic flow sheet</a:t>
            </a:r>
            <a:endParaRPr lang="en-US" altLang="zh-CN" sz="3600" dirty="0">
              <a:latin typeface="Calibri Light" panose="020F0302020204030204" pitchFamily="34" charset="0"/>
              <a:ea typeface="华文楷体" panose="02010600040101010101" pitchFamily="2" charset="-122"/>
            </a:endParaRPr>
          </a:p>
        </p:txBody>
      </p:sp>
    </p:spTree>
    <p:extLst>
      <p:ext uri="{BB962C8B-B14F-4D97-AF65-F5344CB8AC3E}">
        <p14:creationId xmlns:p14="http://schemas.microsoft.com/office/powerpoint/2010/main" xmlns="" val="30347889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3872" y="4072797"/>
            <a:ext cx="4150742" cy="25461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4920" y="1205136"/>
            <a:ext cx="4095014" cy="2736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 name="表格 2"/>
          <p:cNvGraphicFramePr>
            <a:graphicFrameLocks noGrp="1"/>
          </p:cNvGraphicFramePr>
          <p:nvPr>
            <p:extLst/>
          </p:nvPr>
        </p:nvGraphicFramePr>
        <p:xfrm>
          <a:off x="7269293" y="1149006"/>
          <a:ext cx="3973302" cy="5584867"/>
        </p:xfrm>
        <a:graphic>
          <a:graphicData uri="http://schemas.openxmlformats.org/drawingml/2006/table">
            <a:tbl>
              <a:tblPr>
                <a:tableStyleId>{5940675A-B579-460E-94D1-54222C63F5DA}</a:tableStyleId>
              </a:tblPr>
              <a:tblGrid>
                <a:gridCol w="2749165"/>
                <a:gridCol w="1224137"/>
              </a:tblGrid>
              <a:tr h="445141">
                <a:tc>
                  <a:txBody>
                    <a:bodyPr/>
                    <a:lstStyle/>
                    <a:p>
                      <a:pPr algn="ctr">
                        <a:lnSpc>
                          <a:spcPct val="150000"/>
                        </a:lnSpc>
                        <a:spcAft>
                          <a:spcPts val="0"/>
                        </a:spcAft>
                      </a:pPr>
                      <a:r>
                        <a:rPr lang="en-US" sz="1800" b="1" kern="100" dirty="0">
                          <a:effectLst/>
                        </a:rPr>
                        <a:t>Name of the magnet</a:t>
                      </a:r>
                      <a:endParaRPr lang="zh-CN" sz="1800" b="1" dirty="0">
                        <a:effectLst/>
                        <a:latin typeface="Times New Roman"/>
                        <a:ea typeface="宋体"/>
                      </a:endParaRPr>
                    </a:p>
                  </a:txBody>
                  <a:tcPr marL="68580" marR="68580" marT="0" marB="0"/>
                </a:tc>
                <a:tc>
                  <a:txBody>
                    <a:bodyPr/>
                    <a:lstStyle/>
                    <a:p>
                      <a:pPr algn="ctr">
                        <a:spcAft>
                          <a:spcPts val="0"/>
                        </a:spcAft>
                      </a:pPr>
                      <a:r>
                        <a:rPr lang="en-US" sz="1800" b="1" kern="100" dirty="0" err="1">
                          <a:effectLst/>
                        </a:rPr>
                        <a:t>EMuS</a:t>
                      </a:r>
                      <a:r>
                        <a:rPr lang="en-US" sz="1800" b="1" kern="100" dirty="0">
                          <a:effectLst/>
                        </a:rPr>
                        <a:t>-Dipole</a:t>
                      </a:r>
                      <a:endParaRPr lang="zh-CN" sz="1800" b="1" dirty="0">
                        <a:effectLst/>
                        <a:latin typeface="Times New Roman"/>
                        <a:ea typeface="宋体"/>
                      </a:endParaRPr>
                    </a:p>
                  </a:txBody>
                  <a:tcPr marL="68580" marR="68580" marT="0" marB="0"/>
                </a:tc>
              </a:tr>
              <a:tr h="445141">
                <a:tc>
                  <a:txBody>
                    <a:bodyPr/>
                    <a:lstStyle/>
                    <a:p>
                      <a:pPr algn="ctr">
                        <a:lnSpc>
                          <a:spcPct val="250000"/>
                        </a:lnSpc>
                        <a:spcAft>
                          <a:spcPts val="0"/>
                        </a:spcAft>
                      </a:pPr>
                      <a:r>
                        <a:rPr lang="en-US" sz="1800" b="1" kern="100" dirty="0">
                          <a:effectLst/>
                        </a:rPr>
                        <a:t>Design</a:t>
                      </a:r>
                      <a:endParaRPr lang="zh-CN" sz="1800" b="1" dirty="0">
                        <a:effectLst/>
                        <a:latin typeface="Times New Roman"/>
                        <a:ea typeface="宋体"/>
                      </a:endParaRPr>
                    </a:p>
                  </a:txBody>
                  <a:tcPr marL="68580" marR="68580" marT="0" marB="0"/>
                </a:tc>
                <a:tc>
                  <a:txBody>
                    <a:bodyPr/>
                    <a:lstStyle/>
                    <a:p>
                      <a:pPr algn="ctr">
                        <a:spcAft>
                          <a:spcPts val="0"/>
                        </a:spcAft>
                      </a:pPr>
                      <a:r>
                        <a:rPr lang="en-US" sz="1800" b="1" kern="100" dirty="0" err="1">
                          <a:effectLst/>
                        </a:rPr>
                        <a:t>superferric</a:t>
                      </a:r>
                      <a:r>
                        <a:rPr lang="en-US" sz="1800" b="1" kern="100" dirty="0">
                          <a:effectLst/>
                        </a:rPr>
                        <a:t> C-type, straight</a:t>
                      </a:r>
                      <a:endParaRPr lang="zh-CN" sz="1800" b="1" dirty="0">
                        <a:effectLst/>
                        <a:latin typeface="Times New Roman"/>
                        <a:ea typeface="宋体"/>
                      </a:endParaRPr>
                    </a:p>
                  </a:txBody>
                  <a:tcPr marL="68580" marR="68580" marT="0" marB="0"/>
                </a:tc>
              </a:tr>
              <a:tr h="445141">
                <a:tc>
                  <a:txBody>
                    <a:bodyPr/>
                    <a:lstStyle/>
                    <a:p>
                      <a:pPr algn="ctr">
                        <a:lnSpc>
                          <a:spcPct val="150000"/>
                        </a:lnSpc>
                        <a:spcAft>
                          <a:spcPts val="0"/>
                        </a:spcAft>
                      </a:pPr>
                      <a:r>
                        <a:rPr lang="en-US" sz="1800" b="1" kern="100" dirty="0">
                          <a:effectLst/>
                        </a:rPr>
                        <a:t>Max. dipole field(T) </a:t>
                      </a:r>
                      <a:endParaRPr lang="zh-CN" sz="1800" b="1" dirty="0">
                        <a:effectLst/>
                        <a:latin typeface="Times New Roman"/>
                        <a:ea typeface="宋体"/>
                      </a:endParaRPr>
                    </a:p>
                  </a:txBody>
                  <a:tcPr marL="68580" marR="68580" marT="0" marB="0"/>
                </a:tc>
                <a:tc>
                  <a:txBody>
                    <a:bodyPr/>
                    <a:lstStyle/>
                    <a:p>
                      <a:pPr algn="ctr">
                        <a:lnSpc>
                          <a:spcPct val="150000"/>
                        </a:lnSpc>
                        <a:spcAft>
                          <a:spcPts val="0"/>
                        </a:spcAft>
                      </a:pPr>
                      <a:r>
                        <a:rPr lang="en-US" sz="1800" b="1" kern="100" dirty="0">
                          <a:effectLst/>
                        </a:rPr>
                        <a:t>1.667</a:t>
                      </a:r>
                      <a:endParaRPr lang="zh-CN" sz="1800" b="1" dirty="0">
                        <a:effectLst/>
                        <a:latin typeface="Times New Roman"/>
                        <a:ea typeface="宋体"/>
                      </a:endParaRPr>
                    </a:p>
                  </a:txBody>
                  <a:tcPr marL="68580" marR="68580" marT="0" marB="0"/>
                </a:tc>
              </a:tr>
              <a:tr h="445141">
                <a:tc>
                  <a:txBody>
                    <a:bodyPr/>
                    <a:lstStyle/>
                    <a:p>
                      <a:pPr algn="ctr">
                        <a:lnSpc>
                          <a:spcPct val="150000"/>
                        </a:lnSpc>
                        <a:spcAft>
                          <a:spcPts val="0"/>
                        </a:spcAft>
                      </a:pPr>
                      <a:r>
                        <a:rPr lang="en-US" sz="1800" b="1" kern="100" dirty="0">
                          <a:effectLst/>
                        </a:rPr>
                        <a:t>Bending angle(degree)</a:t>
                      </a:r>
                      <a:endParaRPr lang="zh-CN" sz="1800" b="1" dirty="0">
                        <a:effectLst/>
                        <a:latin typeface="Times New Roman"/>
                        <a:ea typeface="宋体"/>
                      </a:endParaRPr>
                    </a:p>
                  </a:txBody>
                  <a:tcPr marL="68580" marR="68580" marT="0" marB="0"/>
                </a:tc>
                <a:tc>
                  <a:txBody>
                    <a:bodyPr/>
                    <a:lstStyle/>
                    <a:p>
                      <a:pPr algn="ctr">
                        <a:lnSpc>
                          <a:spcPct val="150000"/>
                        </a:lnSpc>
                        <a:spcAft>
                          <a:spcPts val="0"/>
                        </a:spcAft>
                      </a:pPr>
                      <a:r>
                        <a:rPr lang="en-US" sz="1800" b="1" kern="100" dirty="0">
                          <a:effectLst/>
                        </a:rPr>
                        <a:t>30</a:t>
                      </a:r>
                      <a:endParaRPr lang="zh-CN" sz="1800" b="1" dirty="0">
                        <a:effectLst/>
                        <a:latin typeface="Times New Roman"/>
                        <a:ea typeface="宋体"/>
                      </a:endParaRPr>
                    </a:p>
                  </a:txBody>
                  <a:tcPr marL="68580" marR="68580" marT="0" marB="0"/>
                </a:tc>
              </a:tr>
              <a:tr h="445141">
                <a:tc>
                  <a:txBody>
                    <a:bodyPr/>
                    <a:lstStyle/>
                    <a:p>
                      <a:pPr algn="ctr">
                        <a:lnSpc>
                          <a:spcPct val="150000"/>
                        </a:lnSpc>
                        <a:spcAft>
                          <a:spcPts val="0"/>
                        </a:spcAft>
                      </a:pPr>
                      <a:r>
                        <a:rPr lang="en-US" sz="1800" b="1" kern="100" dirty="0">
                          <a:effectLst/>
                        </a:rPr>
                        <a:t>Curvature radius(mm)</a:t>
                      </a:r>
                      <a:endParaRPr lang="zh-CN" sz="1800" b="1" dirty="0">
                        <a:effectLst/>
                        <a:latin typeface="Times New Roman"/>
                        <a:ea typeface="宋体"/>
                      </a:endParaRPr>
                    </a:p>
                  </a:txBody>
                  <a:tcPr marL="68580" marR="68580" marT="0" marB="0"/>
                </a:tc>
                <a:tc>
                  <a:txBody>
                    <a:bodyPr/>
                    <a:lstStyle/>
                    <a:p>
                      <a:pPr algn="ctr">
                        <a:spcAft>
                          <a:spcPts val="0"/>
                        </a:spcAft>
                      </a:pPr>
                      <a:r>
                        <a:rPr lang="en-US" sz="1800" b="1" kern="100" dirty="0">
                          <a:effectLst/>
                        </a:rPr>
                        <a:t>1000.68</a:t>
                      </a:r>
                      <a:endParaRPr lang="zh-CN" sz="1800" b="1" dirty="0">
                        <a:effectLst/>
                        <a:latin typeface="Times New Roman"/>
                        <a:ea typeface="宋体"/>
                      </a:endParaRPr>
                    </a:p>
                  </a:txBody>
                  <a:tcPr marL="68580" marR="68580" marT="0" marB="0"/>
                </a:tc>
              </a:tr>
              <a:tr h="445141">
                <a:tc>
                  <a:txBody>
                    <a:bodyPr/>
                    <a:lstStyle/>
                    <a:p>
                      <a:pPr algn="ctr">
                        <a:lnSpc>
                          <a:spcPct val="150000"/>
                        </a:lnSpc>
                        <a:spcAft>
                          <a:spcPts val="0"/>
                        </a:spcAft>
                      </a:pPr>
                      <a:r>
                        <a:rPr lang="en-US" sz="1800" b="1" kern="100" dirty="0">
                          <a:effectLst/>
                        </a:rPr>
                        <a:t>Pole width(mm) </a:t>
                      </a:r>
                      <a:endParaRPr lang="zh-CN" sz="1800" b="1" dirty="0">
                        <a:effectLst/>
                        <a:latin typeface="Times New Roman"/>
                        <a:ea typeface="宋体"/>
                      </a:endParaRPr>
                    </a:p>
                  </a:txBody>
                  <a:tcPr marL="68580" marR="68580" marT="0" marB="0"/>
                </a:tc>
                <a:tc>
                  <a:txBody>
                    <a:bodyPr/>
                    <a:lstStyle/>
                    <a:p>
                      <a:pPr algn="ctr">
                        <a:lnSpc>
                          <a:spcPct val="150000"/>
                        </a:lnSpc>
                        <a:spcAft>
                          <a:spcPts val="0"/>
                        </a:spcAft>
                      </a:pPr>
                      <a:r>
                        <a:rPr lang="en-US" sz="1800" b="1" kern="100" dirty="0">
                          <a:effectLst/>
                        </a:rPr>
                        <a:t>700</a:t>
                      </a:r>
                      <a:endParaRPr lang="zh-CN" sz="1800" b="1" dirty="0">
                        <a:effectLst/>
                        <a:latin typeface="Times New Roman"/>
                        <a:ea typeface="宋体"/>
                      </a:endParaRPr>
                    </a:p>
                  </a:txBody>
                  <a:tcPr marL="68580" marR="68580" marT="0" marB="0"/>
                </a:tc>
              </a:tr>
              <a:tr h="445141">
                <a:tc>
                  <a:txBody>
                    <a:bodyPr/>
                    <a:lstStyle/>
                    <a:p>
                      <a:pPr algn="ctr">
                        <a:spcAft>
                          <a:spcPts val="0"/>
                        </a:spcAft>
                      </a:pPr>
                      <a:r>
                        <a:rPr lang="en-US" sz="1800" b="1" kern="100">
                          <a:effectLst/>
                        </a:rPr>
                        <a:t>Effective path length(mm)</a:t>
                      </a:r>
                      <a:endParaRPr lang="zh-CN" sz="1800" b="1">
                        <a:effectLst/>
                        <a:latin typeface="Times New Roman"/>
                        <a:ea typeface="宋体"/>
                      </a:endParaRPr>
                    </a:p>
                  </a:txBody>
                  <a:tcPr marL="68580" marR="68580" marT="0" marB="0"/>
                </a:tc>
                <a:tc>
                  <a:txBody>
                    <a:bodyPr/>
                    <a:lstStyle/>
                    <a:p>
                      <a:pPr algn="ctr">
                        <a:lnSpc>
                          <a:spcPct val="150000"/>
                        </a:lnSpc>
                        <a:spcAft>
                          <a:spcPts val="0"/>
                        </a:spcAft>
                      </a:pPr>
                      <a:r>
                        <a:rPr lang="en-US" sz="1800" b="1" kern="100" dirty="0">
                          <a:effectLst/>
                        </a:rPr>
                        <a:t>262</a:t>
                      </a:r>
                      <a:endParaRPr lang="zh-CN" sz="1800" b="1" dirty="0">
                        <a:effectLst/>
                        <a:latin typeface="Times New Roman"/>
                        <a:ea typeface="宋体"/>
                      </a:endParaRPr>
                    </a:p>
                  </a:txBody>
                  <a:tcPr marL="68580" marR="68580" marT="0" marB="0"/>
                </a:tc>
              </a:tr>
              <a:tr h="445141">
                <a:tc>
                  <a:txBody>
                    <a:bodyPr/>
                    <a:lstStyle/>
                    <a:p>
                      <a:pPr algn="ctr">
                        <a:spcAft>
                          <a:spcPts val="0"/>
                        </a:spcAft>
                      </a:pPr>
                      <a:r>
                        <a:rPr lang="en-US" sz="1800" b="1" kern="100" dirty="0">
                          <a:effectLst/>
                        </a:rPr>
                        <a:t>Useable horizontal aperture(mm)</a:t>
                      </a:r>
                      <a:endParaRPr lang="zh-CN" sz="1800" b="1" dirty="0">
                        <a:effectLst/>
                        <a:latin typeface="Times New Roman"/>
                        <a:ea typeface="宋体"/>
                      </a:endParaRPr>
                    </a:p>
                  </a:txBody>
                  <a:tcPr marL="68580" marR="68580" marT="0" marB="0"/>
                </a:tc>
                <a:tc>
                  <a:txBody>
                    <a:bodyPr/>
                    <a:lstStyle/>
                    <a:p>
                      <a:pPr algn="ctr">
                        <a:lnSpc>
                          <a:spcPct val="150000"/>
                        </a:lnSpc>
                        <a:spcAft>
                          <a:spcPts val="0"/>
                        </a:spcAft>
                      </a:pPr>
                      <a:r>
                        <a:rPr lang="en-US" sz="1800" b="1" kern="100" dirty="0">
                          <a:effectLst/>
                        </a:rPr>
                        <a:t>300</a:t>
                      </a:r>
                      <a:endParaRPr lang="zh-CN" sz="1800" b="1" dirty="0">
                        <a:effectLst/>
                        <a:latin typeface="Times New Roman"/>
                        <a:ea typeface="宋体"/>
                      </a:endParaRPr>
                    </a:p>
                  </a:txBody>
                  <a:tcPr marL="68580" marR="68580" marT="0" marB="0"/>
                </a:tc>
              </a:tr>
              <a:tr h="445141">
                <a:tc>
                  <a:txBody>
                    <a:bodyPr/>
                    <a:lstStyle/>
                    <a:p>
                      <a:pPr algn="ctr">
                        <a:lnSpc>
                          <a:spcPct val="150000"/>
                        </a:lnSpc>
                        <a:spcAft>
                          <a:spcPts val="0"/>
                        </a:spcAft>
                      </a:pPr>
                      <a:r>
                        <a:rPr lang="en-US" sz="1800" b="1" kern="100" dirty="0">
                          <a:effectLst/>
                        </a:rPr>
                        <a:t>Useable vertical gap(mm)</a:t>
                      </a:r>
                      <a:endParaRPr lang="zh-CN" sz="1800" b="1" dirty="0">
                        <a:effectLst/>
                        <a:latin typeface="Times New Roman"/>
                        <a:ea typeface="宋体"/>
                      </a:endParaRPr>
                    </a:p>
                  </a:txBody>
                  <a:tcPr marL="68580" marR="68580" marT="0" marB="0"/>
                </a:tc>
                <a:tc>
                  <a:txBody>
                    <a:bodyPr/>
                    <a:lstStyle/>
                    <a:p>
                      <a:pPr algn="ctr">
                        <a:lnSpc>
                          <a:spcPct val="150000"/>
                        </a:lnSpc>
                        <a:spcAft>
                          <a:spcPts val="0"/>
                        </a:spcAft>
                      </a:pPr>
                      <a:r>
                        <a:rPr lang="en-US" sz="1800" b="1" kern="100" dirty="0">
                          <a:effectLst/>
                        </a:rPr>
                        <a:t>300</a:t>
                      </a:r>
                      <a:endParaRPr lang="zh-CN" sz="1800" b="1" dirty="0">
                        <a:effectLst/>
                        <a:latin typeface="Times New Roman"/>
                        <a:ea typeface="宋体"/>
                      </a:endParaRPr>
                    </a:p>
                  </a:txBody>
                  <a:tcPr marL="68580" marR="68580" marT="0" marB="0"/>
                </a:tc>
              </a:tr>
              <a:tr h="445141">
                <a:tc>
                  <a:txBody>
                    <a:bodyPr/>
                    <a:lstStyle/>
                    <a:p>
                      <a:pPr algn="ctr">
                        <a:spcAft>
                          <a:spcPts val="0"/>
                        </a:spcAft>
                      </a:pPr>
                      <a:r>
                        <a:rPr lang="en-US" sz="1800" b="1" kern="100">
                          <a:effectLst/>
                        </a:rPr>
                        <a:t>Vertical pole gap height(mm) </a:t>
                      </a:r>
                      <a:endParaRPr lang="zh-CN" sz="1800" b="1">
                        <a:effectLst/>
                        <a:latin typeface="Times New Roman"/>
                        <a:ea typeface="宋体"/>
                      </a:endParaRPr>
                    </a:p>
                  </a:txBody>
                  <a:tcPr marL="68580" marR="68580" marT="0" marB="0"/>
                </a:tc>
                <a:tc>
                  <a:txBody>
                    <a:bodyPr/>
                    <a:lstStyle/>
                    <a:p>
                      <a:pPr algn="ctr">
                        <a:lnSpc>
                          <a:spcPct val="150000"/>
                        </a:lnSpc>
                        <a:spcAft>
                          <a:spcPts val="0"/>
                        </a:spcAft>
                      </a:pPr>
                      <a:r>
                        <a:rPr lang="en-US" sz="1800" b="1" kern="100" dirty="0">
                          <a:effectLst/>
                        </a:rPr>
                        <a:t>320</a:t>
                      </a:r>
                      <a:endParaRPr lang="zh-CN" sz="1800" b="1" dirty="0">
                        <a:effectLst/>
                        <a:latin typeface="Times New Roman"/>
                        <a:ea typeface="宋体"/>
                      </a:endParaRPr>
                    </a:p>
                  </a:txBody>
                  <a:tcPr marL="68580" marR="68580" marT="0" marB="0"/>
                </a:tc>
              </a:tr>
              <a:tr h="445141">
                <a:tc>
                  <a:txBody>
                    <a:bodyPr/>
                    <a:lstStyle/>
                    <a:p>
                      <a:pPr algn="ctr">
                        <a:lnSpc>
                          <a:spcPct val="150000"/>
                        </a:lnSpc>
                        <a:spcAft>
                          <a:spcPts val="0"/>
                        </a:spcAft>
                      </a:pPr>
                      <a:r>
                        <a:rPr lang="en-US" sz="1800" b="1" kern="100" dirty="0">
                          <a:effectLst/>
                        </a:rPr>
                        <a:t>Integral field quality </a:t>
                      </a:r>
                      <a:endParaRPr lang="zh-CN" sz="1800" b="1" dirty="0">
                        <a:effectLst/>
                        <a:latin typeface="Times New Roman"/>
                        <a:ea typeface="宋体"/>
                      </a:endParaRPr>
                    </a:p>
                  </a:txBody>
                  <a:tcPr marL="68580" marR="68580" marT="0" marB="0"/>
                </a:tc>
                <a:tc>
                  <a:txBody>
                    <a:bodyPr/>
                    <a:lstStyle/>
                    <a:p>
                      <a:pPr algn="ctr">
                        <a:lnSpc>
                          <a:spcPct val="150000"/>
                        </a:lnSpc>
                        <a:spcAft>
                          <a:spcPts val="0"/>
                        </a:spcAft>
                      </a:pPr>
                      <a:r>
                        <a:rPr lang="en-US" sz="1800" b="1" kern="100" dirty="0">
                          <a:solidFill>
                            <a:srgbClr val="FF0000"/>
                          </a:solidFill>
                          <a:effectLst/>
                        </a:rPr>
                        <a:t>±5.0×10</a:t>
                      </a:r>
                      <a:r>
                        <a:rPr lang="en-US" sz="1800" b="1" kern="100" baseline="30000" dirty="0">
                          <a:solidFill>
                            <a:srgbClr val="FF0000"/>
                          </a:solidFill>
                          <a:effectLst/>
                        </a:rPr>
                        <a:t>-4</a:t>
                      </a:r>
                      <a:endParaRPr lang="zh-CN" sz="1800" b="1" dirty="0">
                        <a:solidFill>
                          <a:srgbClr val="FF0000"/>
                        </a:solidFill>
                        <a:effectLst/>
                        <a:latin typeface="Times New Roman"/>
                        <a:ea typeface="宋体"/>
                      </a:endParaRPr>
                    </a:p>
                  </a:txBody>
                  <a:tcPr marL="68580" marR="68580" marT="0" marB="0"/>
                </a:tc>
              </a:tr>
            </a:tbl>
          </a:graphicData>
        </a:graphic>
      </p:graphicFrame>
      <p:sp>
        <p:nvSpPr>
          <p:cNvPr id="7" name="标题 1"/>
          <p:cNvSpPr>
            <a:spLocks noGrp="1"/>
          </p:cNvSpPr>
          <p:nvPr>
            <p:ph type="title"/>
          </p:nvPr>
        </p:nvSpPr>
        <p:spPr>
          <a:xfrm>
            <a:off x="165659" y="81241"/>
            <a:ext cx="10011493" cy="720080"/>
          </a:xfrm>
        </p:spPr>
        <p:txBody>
          <a:bodyPr>
            <a:normAutofit/>
          </a:bodyPr>
          <a:lstStyle/>
          <a:p>
            <a:pPr>
              <a:buClr>
                <a:srgbClr val="0070C0"/>
              </a:buClr>
            </a:pPr>
            <a:r>
              <a:rPr lang="en-US" altLang="zh-CN" dirty="0"/>
              <a:t>Magnet design for the </a:t>
            </a:r>
            <a:r>
              <a:rPr lang="en-US" altLang="zh-CN" dirty="0" err="1"/>
              <a:t>Superferric</a:t>
            </a:r>
            <a:r>
              <a:rPr lang="en-US" altLang="zh-CN" dirty="0"/>
              <a:t> dipole</a:t>
            </a:r>
          </a:p>
        </p:txBody>
      </p:sp>
    </p:spTree>
    <p:extLst>
      <p:ext uri="{BB962C8B-B14F-4D97-AF65-F5344CB8AC3E}">
        <p14:creationId xmlns:p14="http://schemas.microsoft.com/office/powerpoint/2010/main" xmlns="" val="33194470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54195" y="0"/>
            <a:ext cx="8229600" cy="864096"/>
          </a:xfrm>
        </p:spPr>
        <p:txBody>
          <a:bodyPr>
            <a:normAutofit/>
          </a:bodyPr>
          <a:lstStyle/>
          <a:p>
            <a:r>
              <a:rPr lang="en-US" altLang="zh-CN" sz="3200" b="1" dirty="0" smtClean="0">
                <a:latin typeface="CMR10"/>
                <a:ea typeface="宋体" panose="02010600030101010101" pitchFamily="2" charset="-122"/>
              </a:rPr>
              <a:t>Displacement &amp; </a:t>
            </a:r>
            <a:r>
              <a:rPr lang="en-US" altLang="zh-CN" sz="3200" b="1" dirty="0" smtClean="0">
                <a:latin typeface="隶书" panose="02010509060101010101" pitchFamily="49" charset="-122"/>
                <a:ea typeface="隶书" panose="02010509060101010101" pitchFamily="49" charset="-122"/>
              </a:rPr>
              <a:t>stress analysis</a:t>
            </a:r>
            <a:endParaRPr lang="zh-CN" altLang="en-US" sz="3200" b="1" dirty="0">
              <a:latin typeface="隶书" panose="02010509060101010101" pitchFamily="49" charset="-122"/>
              <a:ea typeface="隶书" panose="02010509060101010101" pitchFamily="49" charset="-122"/>
            </a:endParaRPr>
          </a:p>
        </p:txBody>
      </p:sp>
      <p:graphicFrame>
        <p:nvGraphicFramePr>
          <p:cNvPr id="2" name="表格 1"/>
          <p:cNvGraphicFramePr>
            <a:graphicFrameLocks noGrp="1"/>
          </p:cNvGraphicFramePr>
          <p:nvPr>
            <p:extLst>
              <p:ext uri="{D42A27DB-BD31-4B8C-83A1-F6EECF244321}">
                <p14:modId xmlns:p14="http://schemas.microsoft.com/office/powerpoint/2010/main" xmlns="" val="495572760"/>
              </p:ext>
            </p:extLst>
          </p:nvPr>
        </p:nvGraphicFramePr>
        <p:xfrm>
          <a:off x="955040" y="5019488"/>
          <a:ext cx="10092267" cy="1569255"/>
        </p:xfrm>
        <a:graphic>
          <a:graphicData uri="http://schemas.openxmlformats.org/drawingml/2006/table">
            <a:tbl>
              <a:tblPr>
                <a:tableStyleId>{5C22544A-7EE6-4342-B048-85BDC9FD1C3A}</a:tableStyleId>
              </a:tblPr>
              <a:tblGrid>
                <a:gridCol w="10092267"/>
              </a:tblGrid>
              <a:tr h="1569255">
                <a:tc>
                  <a:txBody>
                    <a:bodyPr/>
                    <a:lstStyle/>
                    <a:p>
                      <a:pPr algn="just" fontAlgn="ctr"/>
                      <a:r>
                        <a:rPr lang="en-US" altLang="zh-CN" sz="1800" kern="1200" dirty="0" smtClean="0">
                          <a:solidFill>
                            <a:schemeClr val="dk1"/>
                          </a:solidFill>
                          <a:effectLst/>
                          <a:latin typeface="+mn-lt"/>
                          <a:ea typeface="+mn-ea"/>
                          <a:cs typeface="+mn-cs"/>
                        </a:rPr>
                        <a:t>   </a:t>
                      </a:r>
                      <a:r>
                        <a:rPr lang="en-US" altLang="zh-CN" sz="2400" kern="1200" dirty="0" smtClean="0">
                          <a:solidFill>
                            <a:schemeClr val="dk1"/>
                          </a:solidFill>
                          <a:effectLst/>
                          <a:latin typeface="+mn-lt"/>
                          <a:ea typeface="+mn-ea"/>
                          <a:cs typeface="+mn-cs"/>
                        </a:rPr>
                        <a:t>Put coils in coil cases to reduce the stress and displacement. </a:t>
                      </a:r>
                    </a:p>
                    <a:p>
                      <a:pPr algn="just" fontAlgn="ctr"/>
                      <a:r>
                        <a:rPr lang="en-US" altLang="zh-CN" sz="2400" kern="1200" dirty="0" smtClean="0">
                          <a:solidFill>
                            <a:schemeClr val="dk1"/>
                          </a:solidFill>
                          <a:effectLst/>
                          <a:latin typeface="+mn-lt"/>
                          <a:ea typeface="+mn-ea"/>
                          <a:cs typeface="+mn-cs"/>
                        </a:rPr>
                        <a:t>  Stainless steel 316LN is chosen for the coil case.</a:t>
                      </a:r>
                      <a:endParaRPr lang="zh-CN" altLang="en-US" sz="2400" b="1" i="0" u="none" strike="noStrike" dirty="0">
                        <a:solidFill>
                          <a:srgbClr val="000000"/>
                        </a:solidFill>
                        <a:effectLst/>
                        <a:latin typeface="宋体"/>
                      </a:endParaRPr>
                    </a:p>
                  </a:txBody>
                  <a:tcPr marL="9525" marR="9525" marT="9525" marB="0" anchor="ctr"/>
                </a:tc>
              </a:tr>
            </a:tbl>
          </a:graphicData>
        </a:graphic>
      </p:graphicFrame>
      <p:pic>
        <p:nvPicPr>
          <p:cNvPr id="6" name="图片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34657" y="661629"/>
            <a:ext cx="4222937" cy="3800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图片 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4829" y="807933"/>
            <a:ext cx="4053212" cy="36543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文本框 2"/>
          <p:cNvSpPr txBox="1">
            <a:spLocks noChangeArrowheads="1"/>
          </p:cNvSpPr>
          <p:nvPr/>
        </p:nvSpPr>
        <p:spPr bwMode="auto">
          <a:xfrm>
            <a:off x="7646145" y="4619378"/>
            <a:ext cx="2199959" cy="4001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en-US" altLang="zh-CN" sz="2000" kern="100" dirty="0" err="1" smtClean="0">
                <a:latin typeface="Calibri" panose="020F0502020204030204" pitchFamily="34" charset="0"/>
                <a:ea typeface="宋体" panose="02010600030101010101" pitchFamily="2" charset="-122"/>
                <a:cs typeface="Times New Roman" panose="02020603050405020304" pitchFamily="18" charset="0"/>
              </a:rPr>
              <a:t>Seqv</a:t>
            </a:r>
            <a:r>
              <a:rPr lang="en-US" altLang="zh-CN" sz="2000" kern="100" baseline="-25000" dirty="0" err="1" smtClean="0">
                <a:latin typeface="Calibri" panose="020F0502020204030204" pitchFamily="34" charset="0"/>
                <a:ea typeface="宋体" panose="02010600030101010101" pitchFamily="2" charset="-122"/>
                <a:cs typeface="Times New Roman" panose="02020603050405020304" pitchFamily="18" charset="0"/>
              </a:rPr>
              <a:t>max</a:t>
            </a:r>
            <a:r>
              <a:rPr lang="en-US" altLang="zh-CN" sz="2000" kern="100" dirty="0" smtClean="0">
                <a:latin typeface="Calibri" panose="020F0502020204030204" pitchFamily="34" charset="0"/>
                <a:ea typeface="宋体" panose="02010600030101010101" pitchFamily="2" charset="-122"/>
                <a:cs typeface="Times New Roman" panose="02020603050405020304" pitchFamily="18" charset="0"/>
              </a:rPr>
              <a:t>= 96 </a:t>
            </a:r>
            <a:r>
              <a:rPr lang="en-US" altLang="zh-CN" sz="2000" kern="100" dirty="0" err="1" smtClean="0">
                <a:latin typeface="Calibri" panose="020F0502020204030204" pitchFamily="34" charset="0"/>
                <a:ea typeface="宋体" panose="02010600030101010101" pitchFamily="2" charset="-122"/>
                <a:cs typeface="Times New Roman" panose="02020603050405020304" pitchFamily="18" charset="0"/>
              </a:rPr>
              <a:t>MPa</a:t>
            </a:r>
            <a:r>
              <a:rPr lang="en-US" sz="1050" kern="100" baseline="-25000" dirty="0" smtClean="0">
                <a:effectLst/>
                <a:latin typeface="Calibri" panose="020F0502020204030204" pitchFamily="34" charset="0"/>
                <a:ea typeface="宋体" panose="02010600030101010101" pitchFamily="2" charset="-122"/>
                <a:cs typeface="Times New Roman" panose="02020603050405020304" pitchFamily="18" charset="0"/>
              </a:rPr>
              <a:t> </a:t>
            </a:r>
            <a:endParaRPr lang="zh-CN" sz="1050" kern="100" baseline="-250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9" name="文本框 2"/>
          <p:cNvSpPr txBox="1">
            <a:spLocks noChangeArrowheads="1"/>
          </p:cNvSpPr>
          <p:nvPr/>
        </p:nvSpPr>
        <p:spPr bwMode="auto">
          <a:xfrm>
            <a:off x="2641599" y="4594750"/>
            <a:ext cx="2199959" cy="4001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en-US" altLang="zh-CN" sz="2000" kern="100" dirty="0" err="1" smtClean="0">
                <a:latin typeface="Calibri" panose="020F0502020204030204" pitchFamily="34" charset="0"/>
                <a:ea typeface="宋体" panose="02010600030101010101" pitchFamily="2" charset="-122"/>
                <a:cs typeface="Times New Roman" panose="02020603050405020304" pitchFamily="18" charset="0"/>
              </a:rPr>
              <a:t>Uz</a:t>
            </a:r>
            <a:r>
              <a:rPr lang="en-US" altLang="zh-CN" sz="2000" kern="100" baseline="-25000" dirty="0" err="1" smtClean="0">
                <a:latin typeface="Calibri" panose="020F0502020204030204" pitchFamily="34" charset="0"/>
                <a:ea typeface="宋体" panose="02010600030101010101" pitchFamily="2" charset="-122"/>
                <a:cs typeface="Times New Roman" panose="02020603050405020304" pitchFamily="18" charset="0"/>
              </a:rPr>
              <a:t>max</a:t>
            </a:r>
            <a:r>
              <a:rPr lang="en-US" altLang="zh-CN" sz="2000" kern="100" dirty="0" smtClean="0">
                <a:latin typeface="Calibri" panose="020F0502020204030204" pitchFamily="34" charset="0"/>
                <a:ea typeface="宋体" panose="02010600030101010101" pitchFamily="2" charset="-122"/>
                <a:cs typeface="Times New Roman" panose="02020603050405020304" pitchFamily="18" charset="0"/>
              </a:rPr>
              <a:t>= 0.339 mm</a:t>
            </a:r>
            <a:r>
              <a:rPr lang="en-US" sz="1050" kern="100" baseline="-25000" dirty="0" smtClean="0">
                <a:effectLst/>
                <a:latin typeface="Calibri" panose="020F0502020204030204" pitchFamily="34" charset="0"/>
                <a:ea typeface="宋体" panose="02010600030101010101" pitchFamily="2" charset="-122"/>
                <a:cs typeface="Times New Roman" panose="02020603050405020304" pitchFamily="18" charset="0"/>
              </a:rPr>
              <a:t> </a:t>
            </a:r>
            <a:endParaRPr lang="zh-CN" sz="1050" kern="100" baseline="-250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xmlns="" val="22952323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2880" y="136525"/>
            <a:ext cx="11430000" cy="1052195"/>
          </a:xfrm>
        </p:spPr>
        <p:txBody>
          <a:bodyPr>
            <a:normAutofit/>
          </a:bodyPr>
          <a:lstStyle/>
          <a:p>
            <a:r>
              <a:rPr lang="en-US" altLang="zh-CN" dirty="0" smtClean="0"/>
              <a:t>Conceptual </a:t>
            </a:r>
            <a:r>
              <a:rPr lang="en-US" altLang="zh-CN" dirty="0"/>
              <a:t>design for the transport line </a:t>
            </a:r>
            <a:r>
              <a:rPr lang="en-US" altLang="zh-CN" dirty="0" smtClean="0"/>
              <a:t>magnet</a:t>
            </a:r>
            <a:endParaRPr lang="zh-CN" altLang="en-US" dirty="0"/>
          </a:p>
        </p:txBody>
      </p:sp>
      <p:sp>
        <p:nvSpPr>
          <p:cNvPr id="5" name="内容占位符 2"/>
          <p:cNvSpPr>
            <a:spLocks noGrp="1"/>
          </p:cNvSpPr>
          <p:nvPr>
            <p:ph idx="1"/>
          </p:nvPr>
        </p:nvSpPr>
        <p:spPr>
          <a:xfrm>
            <a:off x="289954" y="1614847"/>
            <a:ext cx="10515600" cy="4959522"/>
          </a:xfrm>
        </p:spPr>
        <p:txBody>
          <a:bodyPr/>
          <a:lstStyle/>
          <a:p>
            <a:pPr>
              <a:buClr>
                <a:srgbClr val="0070C0"/>
              </a:buClr>
              <a:buFont typeface="Wingdings" panose="05000000000000000000" pitchFamily="2" charset="2"/>
              <a:buChar char="Ø"/>
            </a:pPr>
            <a:r>
              <a:rPr lang="en-US" altLang="zh-CN" dirty="0" smtClean="0"/>
              <a:t>Conductor —</a:t>
            </a:r>
            <a:r>
              <a:rPr lang="en-US" altLang="zh-CN" dirty="0" err="1" smtClean="0">
                <a:solidFill>
                  <a:srgbClr val="333333"/>
                </a:solidFill>
                <a:latin typeface="arial" panose="020B0604020202020204" pitchFamily="34" charset="0"/>
              </a:rPr>
              <a:t>Nb</a:t>
            </a:r>
            <a:r>
              <a:rPr lang="en-US" altLang="zh-CN" dirty="0" smtClean="0">
                <a:solidFill>
                  <a:srgbClr val="333333"/>
                </a:solidFill>
                <a:latin typeface="arial" panose="020B0604020202020204" pitchFamily="34" charset="0"/>
              </a:rPr>
              <a:t>-Ti </a:t>
            </a:r>
            <a:r>
              <a:rPr lang="en-US" altLang="zh-CN" dirty="0">
                <a:solidFill>
                  <a:srgbClr val="333333"/>
                </a:solidFill>
                <a:latin typeface="arial" panose="020B0604020202020204" pitchFamily="34" charset="0"/>
              </a:rPr>
              <a:t>/ Copper Matrix </a:t>
            </a:r>
            <a:r>
              <a:rPr lang="en-US" altLang="zh-CN" dirty="0">
                <a:solidFill>
                  <a:srgbClr val="CC0000"/>
                </a:solidFill>
                <a:latin typeface="arial" panose="020B0604020202020204" pitchFamily="34" charset="0"/>
              </a:rPr>
              <a:t>Monolith</a:t>
            </a:r>
            <a:r>
              <a:rPr lang="en-US" altLang="zh-CN" dirty="0">
                <a:solidFill>
                  <a:srgbClr val="333333"/>
                </a:solidFill>
                <a:latin typeface="arial" panose="020B0604020202020204" pitchFamily="34" charset="0"/>
              </a:rPr>
              <a:t> </a:t>
            </a:r>
            <a:r>
              <a:rPr lang="en-US" altLang="zh-CN" dirty="0">
                <a:solidFill>
                  <a:srgbClr val="CC0000"/>
                </a:solidFill>
                <a:latin typeface="arial" panose="020B0604020202020204" pitchFamily="34" charset="0"/>
              </a:rPr>
              <a:t>Wire </a:t>
            </a:r>
            <a:endParaRPr lang="en-US" altLang="zh-CN" dirty="0"/>
          </a:p>
          <a:p>
            <a:pPr>
              <a:buClr>
                <a:srgbClr val="0070C0"/>
              </a:buClr>
              <a:buFont typeface="Wingdings" panose="05000000000000000000" pitchFamily="2" charset="2"/>
              <a:buChar char="Ø"/>
            </a:pPr>
            <a:r>
              <a:rPr lang="en-US" altLang="zh-CN" dirty="0"/>
              <a:t>Parameters of </a:t>
            </a:r>
            <a:r>
              <a:rPr lang="en-US" altLang="zh-CN" dirty="0" smtClean="0"/>
              <a:t>strand</a:t>
            </a:r>
            <a:endParaRPr lang="zh-CN" altLang="en-US" dirty="0"/>
          </a:p>
        </p:txBody>
      </p:sp>
      <p:graphicFrame>
        <p:nvGraphicFramePr>
          <p:cNvPr id="6" name="内容占位符 20"/>
          <p:cNvGraphicFramePr>
            <a:graphicFrameLocks/>
          </p:cNvGraphicFramePr>
          <p:nvPr>
            <p:extLst>
              <p:ext uri="{D42A27DB-BD31-4B8C-83A1-F6EECF244321}">
                <p14:modId xmlns:p14="http://schemas.microsoft.com/office/powerpoint/2010/main" xmlns="" val="906691335"/>
              </p:ext>
            </p:extLst>
          </p:nvPr>
        </p:nvGraphicFramePr>
        <p:xfrm>
          <a:off x="427114" y="2735484"/>
          <a:ext cx="4663046" cy="2308954"/>
        </p:xfrm>
        <a:graphic>
          <a:graphicData uri="http://schemas.openxmlformats.org/drawingml/2006/table">
            <a:tbl>
              <a:tblPr firstRow="1" firstCol="1" bandRow="1">
                <a:tableStyleId>{5C22544A-7EE6-4342-B048-85BDC9FD1C3A}</a:tableStyleId>
              </a:tblPr>
              <a:tblGrid>
                <a:gridCol w="3103338"/>
                <a:gridCol w="1559708"/>
              </a:tblGrid>
              <a:tr h="349811">
                <a:tc>
                  <a:txBody>
                    <a:bodyPr/>
                    <a:lstStyle/>
                    <a:p>
                      <a:pPr>
                        <a:lnSpc>
                          <a:spcPct val="107000"/>
                        </a:lnSpc>
                        <a:spcAft>
                          <a:spcPts val="800"/>
                        </a:spcAft>
                      </a:pPr>
                      <a:r>
                        <a:rPr lang="en-US" sz="2000" dirty="0">
                          <a:effectLst/>
                        </a:rPr>
                        <a:t>Item</a:t>
                      </a:r>
                      <a:endParaRPr lang="zh-CN" sz="20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800"/>
                        </a:spcAft>
                      </a:pPr>
                      <a:r>
                        <a:rPr lang="en-US" sz="2000" dirty="0">
                          <a:effectLst/>
                        </a:rPr>
                        <a:t>Value</a:t>
                      </a:r>
                      <a:endParaRPr lang="zh-CN" sz="20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49811">
                <a:tc>
                  <a:txBody>
                    <a:bodyPr/>
                    <a:lstStyle/>
                    <a:p>
                      <a:pPr>
                        <a:lnSpc>
                          <a:spcPct val="107000"/>
                        </a:lnSpc>
                        <a:spcAft>
                          <a:spcPts val="800"/>
                        </a:spcAft>
                      </a:pPr>
                      <a:r>
                        <a:rPr lang="en-US" sz="2000" dirty="0">
                          <a:effectLst/>
                        </a:rPr>
                        <a:t>Strand Diameter</a:t>
                      </a:r>
                      <a:endParaRPr lang="zh-CN" sz="20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800"/>
                        </a:spcAft>
                      </a:pPr>
                      <a:r>
                        <a:rPr lang="en-US" sz="2000" dirty="0" smtClean="0">
                          <a:effectLst/>
                        </a:rPr>
                        <a:t>1.56 </a:t>
                      </a:r>
                      <a:r>
                        <a:rPr lang="en-US" sz="2000" dirty="0">
                          <a:effectLst/>
                        </a:rPr>
                        <a:t>mm</a:t>
                      </a:r>
                      <a:endParaRPr lang="zh-CN" sz="20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49811">
                <a:tc>
                  <a:txBody>
                    <a:bodyPr/>
                    <a:lstStyle/>
                    <a:p>
                      <a:pPr>
                        <a:lnSpc>
                          <a:spcPct val="107000"/>
                        </a:lnSpc>
                        <a:spcAft>
                          <a:spcPts val="800"/>
                        </a:spcAft>
                      </a:pPr>
                      <a:r>
                        <a:rPr lang="en-US" sz="2000" dirty="0" smtClean="0">
                          <a:effectLst/>
                        </a:rPr>
                        <a:t>Cu/</a:t>
                      </a:r>
                      <a:r>
                        <a:rPr lang="en-US" sz="2000" dirty="0" err="1" smtClean="0">
                          <a:effectLst/>
                        </a:rPr>
                        <a:t>NbTi</a:t>
                      </a:r>
                      <a:endParaRPr lang="zh-CN" sz="20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800"/>
                        </a:spcAft>
                      </a:pPr>
                      <a:r>
                        <a:rPr lang="en-US" altLang="zh-CN" sz="2000" dirty="0" smtClean="0">
                          <a:effectLst/>
                        </a:rPr>
                        <a:t>6.0</a:t>
                      </a:r>
                      <a:r>
                        <a:rPr lang="en-US" sz="2000" dirty="0" smtClean="0">
                          <a:effectLst/>
                        </a:rPr>
                        <a:t>/1.0</a:t>
                      </a:r>
                      <a:endParaRPr lang="zh-CN" sz="20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49811">
                <a:tc>
                  <a:txBody>
                    <a:bodyPr/>
                    <a:lstStyle/>
                    <a:p>
                      <a:pPr>
                        <a:lnSpc>
                          <a:spcPct val="107000"/>
                        </a:lnSpc>
                        <a:spcAft>
                          <a:spcPts val="800"/>
                        </a:spcAft>
                      </a:pPr>
                      <a:r>
                        <a:rPr lang="en-US" sz="2000" dirty="0" err="1" smtClean="0">
                          <a:effectLst/>
                        </a:rPr>
                        <a:t>Ic</a:t>
                      </a:r>
                      <a:r>
                        <a:rPr lang="en-US" sz="2000" dirty="0" smtClean="0">
                          <a:effectLst/>
                        </a:rPr>
                        <a:t> @ 5.0 </a:t>
                      </a:r>
                      <a:r>
                        <a:rPr lang="en-US" sz="2000" dirty="0">
                          <a:effectLst/>
                        </a:rPr>
                        <a:t>T </a:t>
                      </a:r>
                      <a:r>
                        <a:rPr lang="en-US" sz="2000" dirty="0" smtClean="0">
                          <a:effectLst/>
                        </a:rPr>
                        <a:t>4.2</a:t>
                      </a:r>
                      <a:r>
                        <a:rPr lang="en-US" sz="2000" baseline="0" dirty="0" smtClean="0">
                          <a:effectLst/>
                        </a:rPr>
                        <a:t> </a:t>
                      </a:r>
                      <a:r>
                        <a:rPr lang="en-US" sz="2000" dirty="0" smtClean="0">
                          <a:effectLst/>
                        </a:rPr>
                        <a:t>K</a:t>
                      </a:r>
                      <a:endParaRPr lang="zh-CN" sz="20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800"/>
                        </a:spcAft>
                      </a:pPr>
                      <a:r>
                        <a:rPr lang="en-US" sz="2000" dirty="0" smtClean="0">
                          <a:effectLst/>
                        </a:rPr>
                        <a:t>&gt; 700 A</a:t>
                      </a:r>
                      <a:endParaRPr lang="zh-CN" sz="20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454855">
                <a:tc>
                  <a:txBody>
                    <a:bodyPr/>
                    <a:lstStyle/>
                    <a:p>
                      <a:r>
                        <a:rPr lang="en-US" altLang="zh-CN" sz="2000" b="1" kern="1200" dirty="0" smtClean="0">
                          <a:solidFill>
                            <a:schemeClr val="lt1"/>
                          </a:solidFill>
                          <a:effectLst/>
                          <a:latin typeface="+mn-lt"/>
                          <a:ea typeface="+mn-ea"/>
                          <a:cs typeface="+mn-cs"/>
                        </a:rPr>
                        <a:t>Nominal Current</a:t>
                      </a:r>
                      <a:endParaRPr lang="zh-CN" altLang="en-US" sz="2000" b="1" kern="1200" dirty="0">
                        <a:solidFill>
                          <a:schemeClr val="lt1"/>
                        </a:solidFill>
                        <a:effectLst/>
                        <a:latin typeface="+mn-lt"/>
                        <a:ea typeface="+mn-ea"/>
                        <a:cs typeface="+mn-cs"/>
                      </a:endParaRPr>
                    </a:p>
                  </a:txBody>
                  <a:tcPr/>
                </a:tc>
                <a:tc>
                  <a:txBody>
                    <a:bodyPr/>
                    <a:lstStyle/>
                    <a:p>
                      <a:pPr marL="0" algn="l" defTabSz="914400" rtl="0" eaLnBrk="1" latinLnBrk="0" hangingPunct="1">
                        <a:lnSpc>
                          <a:spcPct val="107000"/>
                        </a:lnSpc>
                        <a:spcAft>
                          <a:spcPts val="800"/>
                        </a:spcAft>
                      </a:pPr>
                      <a:r>
                        <a:rPr lang="en-US" altLang="zh-CN" sz="2000" kern="1200" dirty="0" smtClean="0">
                          <a:solidFill>
                            <a:schemeClr val="dk1"/>
                          </a:solidFill>
                          <a:effectLst/>
                          <a:latin typeface="+mn-lt"/>
                          <a:ea typeface="+mn-ea"/>
                          <a:cs typeface="+mn-cs"/>
                        </a:rPr>
                        <a:t> 200 A</a:t>
                      </a:r>
                      <a:endParaRPr lang="zh-CN" altLang="en-US" sz="2000" kern="1200" dirty="0">
                        <a:solidFill>
                          <a:schemeClr val="dk1"/>
                        </a:solidFill>
                        <a:effectLst/>
                        <a:latin typeface="+mn-lt"/>
                        <a:ea typeface="+mn-ea"/>
                        <a:cs typeface="+mn-cs"/>
                      </a:endParaRPr>
                    </a:p>
                  </a:txBody>
                  <a:tcPr/>
                </a:tc>
              </a:tr>
              <a:tr h="454855">
                <a:tc>
                  <a:txBody>
                    <a:bodyPr/>
                    <a:lstStyle/>
                    <a:p>
                      <a:r>
                        <a:rPr lang="en-US" altLang="zh-CN" sz="2000" b="1" kern="1200" dirty="0" smtClean="0">
                          <a:solidFill>
                            <a:schemeClr val="lt1"/>
                          </a:solidFill>
                          <a:effectLst/>
                          <a:latin typeface="+mn-lt"/>
                          <a:ea typeface="+mn-ea"/>
                          <a:cs typeface="+mn-cs"/>
                        </a:rPr>
                        <a:t>Operate temperature</a:t>
                      </a:r>
                      <a:endParaRPr lang="zh-CN" altLang="en-US" sz="2000" b="1" kern="1200" dirty="0">
                        <a:solidFill>
                          <a:schemeClr val="lt1"/>
                        </a:solidFill>
                        <a:effectLst/>
                        <a:latin typeface="+mn-lt"/>
                        <a:ea typeface="+mn-ea"/>
                        <a:cs typeface="+mn-cs"/>
                      </a:endParaRPr>
                    </a:p>
                  </a:txBody>
                  <a:tcPr/>
                </a:tc>
                <a:tc>
                  <a:txBody>
                    <a:bodyPr/>
                    <a:lstStyle/>
                    <a:p>
                      <a:pPr marL="0" algn="l" defTabSz="914400" rtl="0" eaLnBrk="1" latinLnBrk="0" hangingPunct="1">
                        <a:lnSpc>
                          <a:spcPct val="107000"/>
                        </a:lnSpc>
                        <a:spcAft>
                          <a:spcPts val="800"/>
                        </a:spcAft>
                      </a:pPr>
                      <a:r>
                        <a:rPr lang="en-US" altLang="zh-CN" sz="2000" kern="1200" baseline="0" dirty="0" smtClean="0">
                          <a:solidFill>
                            <a:schemeClr val="dk1"/>
                          </a:solidFill>
                          <a:effectLst/>
                          <a:latin typeface="+mn-lt"/>
                          <a:ea typeface="+mn-ea"/>
                          <a:cs typeface="+mn-cs"/>
                        </a:rPr>
                        <a:t> 4.2</a:t>
                      </a:r>
                      <a:r>
                        <a:rPr lang="en-US" altLang="zh-CN" sz="2000" kern="1200" dirty="0" smtClean="0">
                          <a:solidFill>
                            <a:schemeClr val="dk1"/>
                          </a:solidFill>
                          <a:effectLst/>
                          <a:latin typeface="+mn-lt"/>
                          <a:ea typeface="+mn-ea"/>
                          <a:cs typeface="+mn-cs"/>
                        </a:rPr>
                        <a:t> K</a:t>
                      </a:r>
                      <a:endParaRPr lang="zh-CN" altLang="en-US" sz="2000" kern="1200" dirty="0">
                        <a:solidFill>
                          <a:schemeClr val="dk1"/>
                        </a:solidFill>
                        <a:effectLst/>
                        <a:latin typeface="+mn-lt"/>
                        <a:ea typeface="+mn-ea"/>
                        <a:cs typeface="+mn-cs"/>
                      </a:endParaRPr>
                    </a:p>
                  </a:txBody>
                  <a:tcPr/>
                </a:tc>
              </a:tr>
            </a:tbl>
          </a:graphicData>
        </a:graphic>
      </p:graphicFrame>
      <p:pic>
        <p:nvPicPr>
          <p:cNvPr id="8" name="图片 7"/>
          <p:cNvPicPr>
            <a:picLocks noChangeAspect="1"/>
          </p:cNvPicPr>
          <p:nvPr/>
        </p:nvPicPr>
        <p:blipFill>
          <a:blip r:embed="rId3" cstate="print"/>
          <a:stretch>
            <a:fillRect/>
          </a:stretch>
        </p:blipFill>
        <p:spPr>
          <a:xfrm>
            <a:off x="2640330" y="5500687"/>
            <a:ext cx="8496300" cy="885825"/>
          </a:xfrm>
          <a:prstGeom prst="rect">
            <a:avLst/>
          </a:prstGeom>
        </p:spPr>
      </p:pic>
      <p:cxnSp>
        <p:nvCxnSpPr>
          <p:cNvPr id="10" name="直接连接符 9"/>
          <p:cNvCxnSpPr/>
          <p:nvPr/>
        </p:nvCxnSpPr>
        <p:spPr>
          <a:xfrm flipV="1">
            <a:off x="9966960" y="5352942"/>
            <a:ext cx="0" cy="295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10963472" y="5312830"/>
            <a:ext cx="0" cy="31073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0167506" y="5131355"/>
            <a:ext cx="535724" cy="369332"/>
          </a:xfrm>
          <a:prstGeom prst="rect">
            <a:avLst/>
          </a:prstGeom>
          <a:noFill/>
        </p:spPr>
        <p:txBody>
          <a:bodyPr wrap="none" rtlCol="0">
            <a:spAutoFit/>
          </a:bodyPr>
          <a:lstStyle/>
          <a:p>
            <a:r>
              <a:rPr lang="en-US" altLang="zh-CN" dirty="0" smtClean="0"/>
              <a:t>500</a:t>
            </a:r>
            <a:endParaRPr lang="zh-CN" altLang="en-US" dirty="0"/>
          </a:p>
        </p:txBody>
      </p:sp>
      <p:cxnSp>
        <p:nvCxnSpPr>
          <p:cNvPr id="20" name="直接连接符 19"/>
          <p:cNvCxnSpPr/>
          <p:nvPr/>
        </p:nvCxnSpPr>
        <p:spPr>
          <a:xfrm>
            <a:off x="9966960" y="5648432"/>
            <a:ext cx="0" cy="493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540240" y="5648432"/>
            <a:ext cx="0" cy="508528"/>
          </a:xfrm>
          <a:prstGeom prst="line">
            <a:avLst/>
          </a:prstGeom>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8791157" y="5787628"/>
            <a:ext cx="535724" cy="369332"/>
          </a:xfrm>
          <a:prstGeom prst="rect">
            <a:avLst/>
          </a:prstGeom>
          <a:noFill/>
        </p:spPr>
        <p:txBody>
          <a:bodyPr wrap="none" rtlCol="0">
            <a:spAutoFit/>
          </a:bodyPr>
          <a:lstStyle/>
          <a:p>
            <a:r>
              <a:rPr lang="en-US" altLang="zh-CN" dirty="0" smtClean="0"/>
              <a:t>200</a:t>
            </a:r>
            <a:endParaRPr lang="zh-CN" altLang="en-US" dirty="0"/>
          </a:p>
        </p:txBody>
      </p:sp>
      <p:cxnSp>
        <p:nvCxnSpPr>
          <p:cNvPr id="27" name="直接箭头连接符 26"/>
          <p:cNvCxnSpPr/>
          <p:nvPr/>
        </p:nvCxnSpPr>
        <p:spPr>
          <a:xfrm>
            <a:off x="8791157" y="6141720"/>
            <a:ext cx="7490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a:off x="9966960" y="6141720"/>
            <a:ext cx="4684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H="1">
            <a:off x="9966960" y="5468195"/>
            <a:ext cx="2743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10201164" y="5468195"/>
            <a:ext cx="7623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71001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0560" y="300737"/>
            <a:ext cx="10515600" cy="655955"/>
          </a:xfrm>
        </p:spPr>
        <p:txBody>
          <a:bodyPr>
            <a:normAutofit fontScale="90000"/>
          </a:bodyPr>
          <a:lstStyle/>
          <a:p>
            <a:r>
              <a:rPr lang="en-US" altLang="zh-CN" dirty="0" err="1" smtClean="0"/>
              <a:t>EMuS</a:t>
            </a:r>
            <a:r>
              <a:rPr lang="en-US" altLang="zh-CN" dirty="0" smtClean="0"/>
              <a:t>  layout</a:t>
            </a:r>
            <a:endParaRPr lang="zh-CN" altLang="en-US" dirty="0"/>
          </a:p>
        </p:txBody>
      </p:sp>
      <p:sp>
        <p:nvSpPr>
          <p:cNvPr id="3" name="内容占位符 2"/>
          <p:cNvSpPr>
            <a:spLocks noGrp="1"/>
          </p:cNvSpPr>
          <p:nvPr>
            <p:ph idx="1"/>
          </p:nvPr>
        </p:nvSpPr>
        <p:spPr>
          <a:xfrm>
            <a:off x="335280" y="1595437"/>
            <a:ext cx="4114800" cy="4180523"/>
          </a:xfrm>
        </p:spPr>
        <p:txBody>
          <a:bodyPr/>
          <a:lstStyle/>
          <a:p>
            <a:pPr>
              <a:buClr>
                <a:srgbClr val="0070C0"/>
              </a:buClr>
              <a:buFont typeface="Wingdings" panose="05000000000000000000" pitchFamily="2" charset="2"/>
              <a:buChar char="Ø"/>
            </a:pPr>
            <a:r>
              <a:rPr lang="en-US" altLang="zh-CN" dirty="0" smtClean="0"/>
              <a:t>Target station magnet-</a:t>
            </a:r>
            <a:r>
              <a:rPr lang="zh-CN" altLang="zh-CN" dirty="0"/>
              <a:t> </a:t>
            </a:r>
            <a:endParaRPr lang="en-US" altLang="zh-CN" dirty="0" smtClean="0"/>
          </a:p>
          <a:p>
            <a:pPr marL="0" indent="0">
              <a:buClr>
                <a:srgbClr val="0070C0"/>
              </a:buClr>
              <a:buNone/>
            </a:pPr>
            <a:r>
              <a:rPr lang="en-US" altLang="zh-CN" dirty="0" smtClean="0"/>
              <a:t>               4-coils/3-steps</a:t>
            </a:r>
          </a:p>
          <a:p>
            <a:pPr>
              <a:buClr>
                <a:srgbClr val="0070C0"/>
              </a:buClr>
              <a:buFont typeface="Wingdings" panose="05000000000000000000" pitchFamily="2" charset="2"/>
              <a:buChar char="Ø"/>
            </a:pPr>
            <a:r>
              <a:rPr lang="en-US" altLang="zh-CN" dirty="0" err="1" smtClean="0"/>
              <a:t>Superferric</a:t>
            </a:r>
            <a:r>
              <a:rPr lang="en-US" altLang="zh-CN" dirty="0" smtClean="0"/>
              <a:t> dipole</a:t>
            </a:r>
          </a:p>
          <a:p>
            <a:pPr>
              <a:buClr>
                <a:srgbClr val="0070C0"/>
              </a:buClr>
              <a:buFont typeface="Wingdings" panose="05000000000000000000" pitchFamily="2" charset="2"/>
              <a:buChar char="Ø"/>
            </a:pPr>
            <a:r>
              <a:rPr lang="en-US" altLang="zh-CN" dirty="0" smtClean="0"/>
              <a:t>Transport magnet</a:t>
            </a:r>
          </a:p>
          <a:p>
            <a:pPr marL="0" indent="0">
              <a:buClr>
                <a:srgbClr val="0070C0"/>
              </a:buClr>
              <a:buNone/>
            </a:pPr>
            <a:r>
              <a:rPr lang="en-US" altLang="zh-CN" dirty="0"/>
              <a:t> </a:t>
            </a:r>
            <a:r>
              <a:rPr lang="en-US" altLang="zh-CN" dirty="0" smtClean="0"/>
              <a:t>    </a:t>
            </a:r>
            <a:endParaRPr lang="en-US" altLang="zh-CN" dirty="0"/>
          </a:p>
        </p:txBody>
      </p:sp>
      <p:pic>
        <p:nvPicPr>
          <p:cNvPr id="4" name="图片 3"/>
          <p:cNvPicPr>
            <a:picLocks noChangeAspect="1"/>
          </p:cNvPicPr>
          <p:nvPr/>
        </p:nvPicPr>
        <p:blipFill>
          <a:blip r:embed="rId3" cstate="print"/>
          <a:stretch>
            <a:fillRect/>
          </a:stretch>
        </p:blipFill>
        <p:spPr>
          <a:xfrm>
            <a:off x="4054006" y="1384697"/>
            <a:ext cx="7863674" cy="4864894"/>
          </a:xfrm>
          <a:prstGeom prst="rect">
            <a:avLst/>
          </a:prstGeom>
        </p:spPr>
      </p:pic>
      <p:cxnSp>
        <p:nvCxnSpPr>
          <p:cNvPr id="6" name="直接箭头连接符 5"/>
          <p:cNvCxnSpPr/>
          <p:nvPr/>
        </p:nvCxnSpPr>
        <p:spPr>
          <a:xfrm flipH="1">
            <a:off x="5090160" y="2057400"/>
            <a:ext cx="640080" cy="914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755104" y="1872734"/>
            <a:ext cx="2460995" cy="400110"/>
          </a:xfrm>
          <a:prstGeom prst="rect">
            <a:avLst/>
          </a:prstGeom>
          <a:noFill/>
        </p:spPr>
        <p:txBody>
          <a:bodyPr wrap="none" rtlCol="0">
            <a:spAutoFit/>
          </a:bodyPr>
          <a:lstStyle/>
          <a:p>
            <a:r>
              <a:rPr lang="en-US" altLang="zh-CN" sz="2000" dirty="0" smtClean="0"/>
              <a:t>Target station magnet</a:t>
            </a:r>
            <a:endParaRPr lang="zh-CN" altLang="en-US" sz="2000" dirty="0"/>
          </a:p>
        </p:txBody>
      </p:sp>
      <p:cxnSp>
        <p:nvCxnSpPr>
          <p:cNvPr id="11" name="直接箭头连接符 10"/>
          <p:cNvCxnSpPr/>
          <p:nvPr/>
        </p:nvCxnSpPr>
        <p:spPr>
          <a:xfrm flipH="1">
            <a:off x="7719143" y="3706744"/>
            <a:ext cx="640080" cy="914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8359223" y="3506689"/>
            <a:ext cx="2489736" cy="400110"/>
          </a:xfrm>
          <a:prstGeom prst="rect">
            <a:avLst/>
          </a:prstGeom>
          <a:noFill/>
        </p:spPr>
        <p:txBody>
          <a:bodyPr wrap="square" rtlCol="0">
            <a:spAutoFit/>
          </a:bodyPr>
          <a:lstStyle/>
          <a:p>
            <a:r>
              <a:rPr lang="en-US" altLang="zh-CN" sz="2000" dirty="0" smtClean="0"/>
              <a:t>Transport magnet</a:t>
            </a:r>
            <a:endParaRPr lang="zh-CN" altLang="en-US" sz="2000" dirty="0"/>
          </a:p>
        </p:txBody>
      </p:sp>
    </p:spTree>
    <p:extLst>
      <p:ext uri="{BB962C8B-B14F-4D97-AF65-F5344CB8AC3E}">
        <p14:creationId xmlns:p14="http://schemas.microsoft.com/office/powerpoint/2010/main" xmlns="" val="1093453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 y="121285"/>
            <a:ext cx="11216640" cy="1325563"/>
          </a:xfrm>
        </p:spPr>
        <p:txBody>
          <a:bodyPr/>
          <a:lstStyle/>
          <a:p>
            <a:r>
              <a:rPr lang="en-US" altLang="zh-CN" dirty="0"/>
              <a:t>Conceptual design for the transport line magnet</a:t>
            </a:r>
            <a:endParaRPr lang="zh-CN" altLang="en-US" dirty="0"/>
          </a:p>
        </p:txBody>
      </p:sp>
      <p:sp>
        <p:nvSpPr>
          <p:cNvPr id="3" name="内容占位符 2"/>
          <p:cNvSpPr>
            <a:spLocks noGrp="1"/>
          </p:cNvSpPr>
          <p:nvPr>
            <p:ph idx="1"/>
          </p:nvPr>
        </p:nvSpPr>
        <p:spPr>
          <a:xfrm>
            <a:off x="838200" y="1446848"/>
            <a:ext cx="10515600" cy="4730115"/>
          </a:xfrm>
        </p:spPr>
        <p:txBody>
          <a:bodyPr/>
          <a:lstStyle/>
          <a:p>
            <a:pPr>
              <a:buClr>
                <a:srgbClr val="0070C0"/>
              </a:buClr>
              <a:buFont typeface="Wingdings" panose="05000000000000000000" pitchFamily="2" charset="2"/>
              <a:buChar char="Ø"/>
            </a:pPr>
            <a:r>
              <a:rPr lang="en-US" altLang="zh-CN" dirty="0" smtClean="0"/>
              <a:t>Field along the axis: 2.1 ~3.3 T </a:t>
            </a:r>
          </a:p>
          <a:p>
            <a:pPr>
              <a:buClr>
                <a:srgbClr val="0070C0"/>
              </a:buClr>
              <a:buFont typeface="Wingdings" panose="05000000000000000000" pitchFamily="2" charset="2"/>
              <a:buChar char="Ø"/>
            </a:pPr>
            <a:r>
              <a:rPr lang="en-US" altLang="zh-CN" dirty="0" smtClean="0"/>
              <a:t>Peak field : 3.56 T</a:t>
            </a:r>
            <a:endParaRPr lang="en-US" altLang="zh-CN" dirty="0"/>
          </a:p>
          <a:p>
            <a:pPr marL="0" indent="0">
              <a:buNone/>
            </a:pPr>
            <a:endParaRPr lang="zh-CN" altLang="en-US" dirty="0"/>
          </a:p>
        </p:txBody>
      </p:sp>
      <p:pic>
        <p:nvPicPr>
          <p:cNvPr id="4" name="图片 3"/>
          <p:cNvPicPr>
            <a:picLocks noChangeAspect="1"/>
          </p:cNvPicPr>
          <p:nvPr/>
        </p:nvPicPr>
        <p:blipFill>
          <a:blip r:embed="rId3" cstate="print"/>
          <a:stretch>
            <a:fillRect/>
          </a:stretch>
        </p:blipFill>
        <p:spPr>
          <a:xfrm>
            <a:off x="6068038" y="2577148"/>
            <a:ext cx="4658776" cy="3506660"/>
          </a:xfrm>
          <a:prstGeom prst="rect">
            <a:avLst/>
          </a:prstGeom>
        </p:spPr>
      </p:pic>
      <p:pic>
        <p:nvPicPr>
          <p:cNvPr id="5" name="图片 4"/>
          <p:cNvPicPr>
            <a:picLocks noChangeAspect="1"/>
          </p:cNvPicPr>
          <p:nvPr/>
        </p:nvPicPr>
        <p:blipFill>
          <a:blip r:embed="rId4" cstate="print"/>
          <a:stretch>
            <a:fillRect/>
          </a:stretch>
        </p:blipFill>
        <p:spPr>
          <a:xfrm>
            <a:off x="862053" y="2455228"/>
            <a:ext cx="4380507" cy="3297207"/>
          </a:xfrm>
          <a:prstGeom prst="rect">
            <a:avLst/>
          </a:prstGeom>
        </p:spPr>
      </p:pic>
    </p:spTree>
    <p:extLst>
      <p:ext uri="{BB962C8B-B14F-4D97-AF65-F5344CB8AC3E}">
        <p14:creationId xmlns:p14="http://schemas.microsoft.com/office/powerpoint/2010/main" xmlns="" val="19874982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5973" y="137160"/>
            <a:ext cx="10471067" cy="869711"/>
          </a:xfrm>
        </p:spPr>
        <p:txBody>
          <a:bodyPr/>
          <a:lstStyle/>
          <a:p>
            <a:r>
              <a:rPr lang="en-US" altLang="zh-CN" dirty="0" smtClean="0"/>
              <a:t>Thermal loads</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xmlns="" val="1006742962"/>
              </p:ext>
            </p:extLst>
          </p:nvPr>
        </p:nvGraphicFramePr>
        <p:xfrm>
          <a:off x="1085272" y="992662"/>
          <a:ext cx="8339143" cy="5486400"/>
        </p:xfrm>
        <a:graphic>
          <a:graphicData uri="http://schemas.openxmlformats.org/drawingml/2006/table">
            <a:tbl>
              <a:tblPr firstRow="1" bandRow="1">
                <a:tableStyleId>{5C22544A-7EE6-4342-B048-85BDC9FD1C3A}</a:tableStyleId>
              </a:tblPr>
              <a:tblGrid>
                <a:gridCol w="1389857"/>
                <a:gridCol w="1389857"/>
                <a:gridCol w="2218156"/>
                <a:gridCol w="3341273"/>
              </a:tblGrid>
              <a:tr h="370840">
                <a:tc gridSpan="2">
                  <a:txBody>
                    <a:bodyPr/>
                    <a:lstStyle/>
                    <a:p>
                      <a:endParaRPr lang="zh-CN" altLang="en-US" sz="2000" dirty="0"/>
                    </a:p>
                  </a:txBody>
                  <a:tcPr/>
                </a:tc>
                <a:tc hMerge="1">
                  <a:txBody>
                    <a:bodyPr/>
                    <a:lstStyle/>
                    <a:p>
                      <a:endParaRPr lang="zh-CN" altLang="en-US"/>
                    </a:p>
                  </a:txBody>
                  <a:tcPr/>
                </a:tc>
                <a:tc>
                  <a:txBody>
                    <a:bodyPr/>
                    <a:lstStyle/>
                    <a:p>
                      <a:r>
                        <a:rPr lang="en-US" altLang="zh-CN" sz="2000" dirty="0" smtClean="0"/>
                        <a:t> 77</a:t>
                      </a:r>
                      <a:r>
                        <a:rPr lang="en-US" altLang="zh-CN" sz="2000" baseline="0" dirty="0" smtClean="0"/>
                        <a:t> K thermal load</a:t>
                      </a:r>
                      <a:endParaRPr lang="zh-CN" altLang="en-US" sz="2000" dirty="0"/>
                    </a:p>
                  </a:txBody>
                  <a:tcPr/>
                </a:tc>
                <a:tc>
                  <a:txBody>
                    <a:bodyPr/>
                    <a:lstStyle/>
                    <a:p>
                      <a:r>
                        <a:rPr lang="en-US" altLang="zh-CN" sz="2000" dirty="0" smtClean="0"/>
                        <a:t>4 K thermal load</a:t>
                      </a:r>
                      <a:endParaRPr lang="zh-CN" altLang="en-US" sz="2000" dirty="0"/>
                    </a:p>
                  </a:txBody>
                  <a:tcPr/>
                </a:tc>
              </a:tr>
              <a:tr h="370840">
                <a:tc gridSpan="2">
                  <a:txBody>
                    <a:bodyPr/>
                    <a:lstStyle/>
                    <a:p>
                      <a:r>
                        <a:rPr lang="en-US" altLang="zh-CN" sz="2000" dirty="0" smtClean="0"/>
                        <a:t>Target magnet</a:t>
                      </a:r>
                      <a:endParaRPr lang="zh-CN" altLang="en-US" sz="2000" dirty="0"/>
                    </a:p>
                  </a:txBody>
                  <a:tcPr/>
                </a:tc>
                <a:tc hMerge="1">
                  <a:txBody>
                    <a:bodyPr/>
                    <a:lstStyle/>
                    <a:p>
                      <a:endParaRPr lang="zh-CN" altLang="en-US"/>
                    </a:p>
                  </a:txBody>
                  <a:tcPr/>
                </a:tc>
                <a:tc>
                  <a:txBody>
                    <a:bodyPr/>
                    <a:lstStyle/>
                    <a:p>
                      <a:r>
                        <a:rPr lang="en-US" altLang="zh-CN" sz="2000" dirty="0" smtClean="0"/>
                        <a:t>50</a:t>
                      </a:r>
                      <a:r>
                        <a:rPr lang="zh-CN" altLang="en-US" sz="2000" kern="1200" baseline="0" dirty="0" smtClean="0">
                          <a:solidFill>
                            <a:schemeClr val="dk1"/>
                          </a:solidFill>
                          <a:latin typeface="+mn-lt"/>
                          <a:ea typeface="+mn-ea"/>
                          <a:cs typeface="+mn-cs"/>
                        </a:rPr>
                        <a:t> </a:t>
                      </a:r>
                      <a:r>
                        <a:rPr lang="en-US" altLang="zh-CN" sz="2000" kern="1200" dirty="0" smtClean="0">
                          <a:solidFill>
                            <a:schemeClr val="dk1"/>
                          </a:solidFill>
                          <a:latin typeface="+mn-lt"/>
                          <a:ea typeface="+mn-ea"/>
                          <a:cs typeface="+mn-cs"/>
                        </a:rPr>
                        <a:t>W </a:t>
                      </a:r>
                    </a:p>
                    <a:p>
                      <a:r>
                        <a:rPr lang="en-US" altLang="zh-CN" sz="2000" kern="1200" dirty="0" smtClean="0">
                          <a:solidFill>
                            <a:schemeClr val="dk1"/>
                          </a:solidFill>
                          <a:latin typeface="+mn-lt"/>
                          <a:ea typeface="+mn-ea"/>
                          <a:cs typeface="+mn-cs"/>
                        </a:rPr>
                        <a:t>(</a:t>
                      </a:r>
                      <a:r>
                        <a:rPr lang="en-US" altLang="zh-CN" sz="2000" b="1" baseline="0" dirty="0" smtClean="0">
                          <a:latin typeface="CMR10"/>
                        </a:rPr>
                        <a:t>radiation 300 K to 77 K and support rods conduction</a:t>
                      </a:r>
                      <a:r>
                        <a:rPr lang="en-US" altLang="zh-CN" sz="2000" kern="1200" dirty="0" smtClean="0">
                          <a:solidFill>
                            <a:schemeClr val="dk1"/>
                          </a:solidFill>
                          <a:latin typeface="+mn-lt"/>
                          <a:ea typeface="+mn-ea"/>
                          <a:cs typeface="+mn-cs"/>
                        </a:rPr>
                        <a:t>)</a:t>
                      </a:r>
                      <a:endParaRPr lang="zh-CN" altLang="en-US" sz="2000" kern="1200" dirty="0">
                        <a:solidFill>
                          <a:schemeClr val="dk1"/>
                        </a:solidFill>
                        <a:latin typeface="+mn-lt"/>
                        <a:ea typeface="+mn-ea"/>
                        <a:cs typeface="+mn-cs"/>
                      </a:endParaRPr>
                    </a:p>
                  </a:txBody>
                  <a:tcPr/>
                </a:tc>
                <a:tc>
                  <a:txBody>
                    <a:bodyPr/>
                    <a:lstStyle/>
                    <a:p>
                      <a:r>
                        <a:rPr lang="en-US" altLang="zh-CN" sz="2000" dirty="0" smtClean="0"/>
                        <a:t>          45~ 50 W</a:t>
                      </a:r>
                    </a:p>
                    <a:p>
                      <a:r>
                        <a:rPr lang="en-US" altLang="zh-CN" sz="2000" dirty="0" smtClean="0"/>
                        <a:t>35 ~40 W (</a:t>
                      </a:r>
                      <a:r>
                        <a:rPr lang="en-US" altLang="zh-CN" sz="2000" b="1" dirty="0" smtClean="0">
                          <a:latin typeface="CMR10"/>
                        </a:rPr>
                        <a:t>irradiation), 10</a:t>
                      </a:r>
                      <a:r>
                        <a:rPr lang="en-US" altLang="zh-CN" sz="2000" b="1" baseline="0" dirty="0" smtClean="0">
                          <a:latin typeface="CMR10"/>
                        </a:rPr>
                        <a:t> W (radiation 77 K to 4 K and support rods conduction, excitation)</a:t>
                      </a:r>
                      <a:endParaRPr lang="zh-CN" altLang="en-US" sz="2000" dirty="0"/>
                    </a:p>
                  </a:txBody>
                  <a:tcPr/>
                </a:tc>
              </a:tr>
              <a:tr h="370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Current leads</a:t>
                      </a:r>
                      <a:endParaRPr lang="zh-CN" altLang="en-US" sz="2000" dirty="0" smtClean="0"/>
                    </a:p>
                  </a:txBody>
                  <a:tcPr/>
                </a:tc>
                <a:tc>
                  <a:txBody>
                    <a:bodyPr/>
                    <a:lstStyle/>
                    <a:p>
                      <a:r>
                        <a:rPr lang="en-US" altLang="zh-CN" sz="2000" dirty="0" smtClean="0"/>
                        <a:t>HTS</a:t>
                      </a:r>
                      <a:endParaRPr lang="zh-CN" altLang="en-US" sz="2000" dirty="0"/>
                    </a:p>
                  </a:txBody>
                  <a:tcPr/>
                </a:tc>
                <a:tc>
                  <a:txBody>
                    <a:bodyPr/>
                    <a:lstStyle/>
                    <a:p>
                      <a:r>
                        <a:rPr lang="en-US" altLang="zh-CN" sz="2000" dirty="0" smtClean="0"/>
                        <a:t>400 *8 = 3200 W</a:t>
                      </a:r>
                      <a:endParaRPr lang="zh-CN" altLang="en-US" sz="2000" dirty="0"/>
                    </a:p>
                  </a:txBody>
                  <a:tcPr/>
                </a:tc>
                <a:tc>
                  <a:txBody>
                    <a:bodyPr/>
                    <a:lstStyle/>
                    <a:p>
                      <a:r>
                        <a:rPr lang="en-US" altLang="zh-CN" sz="2000" baseline="0" dirty="0" smtClean="0"/>
                        <a:t>1 W *8 = 8 W</a:t>
                      </a:r>
                      <a:endParaRPr lang="zh-CN" altLang="en-US" sz="2000" dirty="0"/>
                    </a:p>
                  </a:txBody>
                  <a:tcPr/>
                </a:tc>
              </a:tr>
              <a:tr h="18542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Copper</a:t>
                      </a:r>
                      <a:endParaRPr lang="zh-CN" alt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400 *8 = 3200 W</a:t>
                      </a:r>
                      <a:endParaRPr lang="zh-CN" altLang="en-US" sz="2000" dirty="0" smtClean="0"/>
                    </a:p>
                  </a:txBody>
                  <a:tcPr/>
                </a:tc>
                <a:tc>
                  <a:txBody>
                    <a:bodyPr/>
                    <a:lstStyle/>
                    <a:p>
                      <a:r>
                        <a:rPr lang="en-US" altLang="zh-CN" sz="2000" dirty="0" smtClean="0"/>
                        <a:t>4 W*8 = 32 W</a:t>
                      </a:r>
                      <a:endParaRPr lang="zh-CN" altLang="en-US" sz="2000" dirty="0"/>
                    </a:p>
                  </a:txBody>
                  <a:tcPr/>
                </a:tc>
              </a:tr>
              <a:tr h="0">
                <a:tc gridSpan="2">
                  <a:txBody>
                    <a:bodyPr/>
                    <a:lstStyle/>
                    <a:p>
                      <a:r>
                        <a:rPr lang="en-US" altLang="zh-CN" sz="2000" dirty="0" smtClean="0"/>
                        <a:t>Valve box</a:t>
                      </a:r>
                      <a:endParaRPr lang="zh-CN" altLang="en-US" sz="2000" dirty="0"/>
                    </a:p>
                  </a:txBody>
                  <a:tcPr/>
                </a:tc>
                <a:tc hMerge="1">
                  <a:txBody>
                    <a:bodyPr/>
                    <a:lstStyle/>
                    <a:p>
                      <a:endParaRPr lang="zh-CN" altLang="en-US"/>
                    </a:p>
                  </a:txBody>
                  <a:tcPr/>
                </a:tc>
                <a:tc>
                  <a:txBody>
                    <a:bodyPr/>
                    <a:lstStyle/>
                    <a:p>
                      <a:r>
                        <a:rPr lang="en-US" altLang="zh-CN" sz="2000" dirty="0" smtClean="0"/>
                        <a:t>50 W</a:t>
                      </a:r>
                      <a:endParaRPr lang="zh-CN" altLang="en-US" sz="2000" dirty="0"/>
                    </a:p>
                  </a:txBody>
                  <a:tcPr/>
                </a:tc>
                <a:tc>
                  <a:txBody>
                    <a:bodyPr/>
                    <a:lstStyle/>
                    <a:p>
                      <a:r>
                        <a:rPr lang="en-US" altLang="zh-CN" sz="2000" dirty="0" smtClean="0"/>
                        <a:t>10 W</a:t>
                      </a:r>
                      <a:endParaRPr lang="zh-CN" altLang="en-US" sz="2000" dirty="0"/>
                    </a:p>
                  </a:txBody>
                  <a:tcPr/>
                </a:tc>
              </a:tr>
              <a:tr h="31699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dirty="0" err="1" smtClean="0"/>
                        <a:t>Superferric</a:t>
                      </a:r>
                      <a:r>
                        <a:rPr lang="en-US" altLang="zh-CN" sz="2000" dirty="0" smtClean="0"/>
                        <a:t> dipole</a:t>
                      </a:r>
                      <a:endParaRPr lang="zh-CN" altLang="en-US" sz="2000" dirty="0" smtClean="0"/>
                    </a:p>
                  </a:txBody>
                  <a:tcPr/>
                </a:tc>
                <a:tc hMerge="1">
                  <a:txBody>
                    <a:bodyPr/>
                    <a:lstStyle/>
                    <a:p>
                      <a:endParaRPr lang="zh-CN" altLang="en-US"/>
                    </a:p>
                  </a:txBody>
                  <a:tcPr/>
                </a:tc>
                <a:tc>
                  <a:txBody>
                    <a:bodyPr/>
                    <a:lstStyle/>
                    <a:p>
                      <a:r>
                        <a:rPr lang="en-US" altLang="zh-CN" sz="2000" dirty="0" smtClean="0"/>
                        <a:t> 50 W</a:t>
                      </a:r>
                      <a:endParaRPr lang="zh-CN" altLang="en-US" sz="2000" dirty="0"/>
                    </a:p>
                  </a:txBody>
                  <a:tcPr/>
                </a:tc>
                <a:tc>
                  <a:txBody>
                    <a:bodyPr/>
                    <a:lstStyle/>
                    <a:p>
                      <a:r>
                        <a:rPr lang="en-US" altLang="zh-CN" sz="2000" dirty="0" smtClean="0"/>
                        <a:t>3</a:t>
                      </a:r>
                      <a:r>
                        <a:rPr lang="en-US" altLang="zh-CN" sz="2000" baseline="0" dirty="0" smtClean="0"/>
                        <a:t> W</a:t>
                      </a:r>
                      <a:endParaRPr lang="zh-CN" altLang="en-US" sz="2000" dirty="0"/>
                    </a:p>
                  </a:txBody>
                  <a:tcPr/>
                </a:tc>
              </a:tr>
              <a:tr h="23774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Current leads for dipole</a:t>
                      </a:r>
                      <a:endParaRPr lang="zh-CN" altLang="en-US" sz="2000" dirty="0" smtClean="0"/>
                    </a:p>
                  </a:txBody>
                  <a:tcPr/>
                </a:tc>
                <a:tc hMerge="1">
                  <a:txBody>
                    <a:bodyPr/>
                    <a:lstStyle/>
                    <a:p>
                      <a:endParaRPr lang="zh-CN" altLang="en-US"/>
                    </a:p>
                  </a:txBody>
                  <a:tcPr/>
                </a:tc>
                <a:tc>
                  <a:txBody>
                    <a:bodyPr/>
                    <a:lstStyle/>
                    <a:p>
                      <a:r>
                        <a:rPr lang="en-US" altLang="zh-CN" sz="2000" dirty="0" smtClean="0"/>
                        <a:t>40</a:t>
                      </a:r>
                      <a:r>
                        <a:rPr lang="en-US" altLang="zh-CN" sz="2000" baseline="0" dirty="0" smtClean="0"/>
                        <a:t> </a:t>
                      </a:r>
                      <a:r>
                        <a:rPr lang="en-US" altLang="zh-CN" sz="2000" dirty="0" smtClean="0"/>
                        <a:t>W</a:t>
                      </a:r>
                      <a:endParaRPr lang="zh-CN" altLang="en-US" sz="2000" dirty="0"/>
                    </a:p>
                  </a:txBody>
                  <a:tcPr/>
                </a:tc>
                <a:tc>
                  <a:txBody>
                    <a:bodyPr/>
                    <a:lstStyle/>
                    <a:p>
                      <a:r>
                        <a:rPr lang="en-US" altLang="zh-CN" sz="2000" dirty="0" smtClean="0"/>
                        <a:t>1 W</a:t>
                      </a:r>
                      <a:endParaRPr lang="zh-CN" altLang="en-US" sz="2000" dirty="0"/>
                    </a:p>
                  </a:txBody>
                  <a:tcPr/>
                </a:tc>
              </a:tr>
              <a:tr h="15849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Transport</a:t>
                      </a:r>
                      <a:r>
                        <a:rPr lang="en-US" altLang="zh-CN" sz="1800" baseline="0" dirty="0" smtClean="0"/>
                        <a:t> magnets(20)</a:t>
                      </a:r>
                      <a:endParaRPr lang="zh-CN" altLang="en-US" sz="1800" dirty="0" smtClean="0"/>
                    </a:p>
                  </a:txBody>
                  <a:tcPr/>
                </a:tc>
                <a:tc hMerge="1">
                  <a:txBody>
                    <a:bodyPr/>
                    <a:lstStyle/>
                    <a:p>
                      <a:endParaRPr lang="zh-CN" altLang="en-US"/>
                    </a:p>
                  </a:txBody>
                  <a:tcPr/>
                </a:tc>
                <a:tc>
                  <a:txBody>
                    <a:bodyPr/>
                    <a:lstStyle/>
                    <a:p>
                      <a:r>
                        <a:rPr lang="en-US" altLang="zh-CN" sz="2000" dirty="0" smtClean="0"/>
                        <a:t>50 W *20 =1000 W</a:t>
                      </a:r>
                      <a:endParaRPr lang="zh-CN" altLang="en-US" sz="2000" dirty="0"/>
                    </a:p>
                  </a:txBody>
                  <a:tcPr/>
                </a:tc>
                <a:tc>
                  <a:txBody>
                    <a:bodyPr/>
                    <a:lstStyle/>
                    <a:p>
                      <a:r>
                        <a:rPr lang="en-US" altLang="zh-CN" sz="2000" dirty="0" smtClean="0"/>
                        <a:t>3 W *20 = 60 W</a:t>
                      </a:r>
                      <a:endParaRPr lang="zh-CN" altLang="en-US" sz="2000" dirty="0"/>
                    </a:p>
                  </a:txBody>
                  <a:tcPr/>
                </a:tc>
              </a:tr>
              <a:tr h="0">
                <a:tc gridSpan="2">
                  <a:txBody>
                    <a:bodyPr/>
                    <a:lstStyle/>
                    <a:p>
                      <a:r>
                        <a:rPr lang="en-US" altLang="zh-CN" sz="2000" dirty="0" smtClean="0"/>
                        <a:t>Current</a:t>
                      </a:r>
                      <a:r>
                        <a:rPr lang="en-US" altLang="zh-CN" sz="2000" baseline="0" dirty="0" smtClean="0"/>
                        <a:t>  leads for transport magnets</a:t>
                      </a:r>
                      <a:endParaRPr lang="zh-CN" altLang="en-US" sz="2000" dirty="0"/>
                    </a:p>
                  </a:txBody>
                  <a:tcPr/>
                </a:tc>
                <a:tc hMerge="1">
                  <a:txBody>
                    <a:bodyPr/>
                    <a:lstStyle/>
                    <a:p>
                      <a:endParaRPr lang="zh-CN" altLang="en-US"/>
                    </a:p>
                  </a:txBody>
                  <a:tcPr/>
                </a:tc>
                <a:tc>
                  <a:txBody>
                    <a:bodyPr/>
                    <a:lstStyle/>
                    <a:p>
                      <a:r>
                        <a:rPr lang="en-US" altLang="zh-CN" sz="2000" dirty="0" smtClean="0"/>
                        <a:t>40 W *20</a:t>
                      </a:r>
                      <a:r>
                        <a:rPr lang="en-US" altLang="zh-CN" sz="2000" baseline="0" dirty="0" smtClean="0"/>
                        <a:t> =800 W</a:t>
                      </a:r>
                      <a:endParaRPr lang="zh-CN" altLang="en-US" sz="2000" dirty="0"/>
                    </a:p>
                  </a:txBody>
                  <a:tcPr/>
                </a:tc>
                <a:tc>
                  <a:txBody>
                    <a:bodyPr/>
                    <a:lstStyle/>
                    <a:p>
                      <a:r>
                        <a:rPr lang="en-US" altLang="zh-CN" sz="2000" dirty="0" smtClean="0"/>
                        <a:t>1 W *20 =20 W</a:t>
                      </a:r>
                      <a:endParaRPr lang="zh-CN" altLang="en-US" sz="2000" dirty="0"/>
                    </a:p>
                  </a:txBody>
                  <a:tcPr/>
                </a:tc>
              </a:tr>
              <a:tr h="18288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              Total</a:t>
                      </a:r>
                      <a:endParaRPr lang="zh-CN" altLang="en-US" sz="2000" dirty="0" smtClean="0"/>
                    </a:p>
                  </a:txBody>
                  <a:tcPr/>
                </a:tc>
                <a:tc hMerge="1">
                  <a:txBody>
                    <a:bodyPr/>
                    <a:lstStyle/>
                    <a:p>
                      <a:endParaRPr lang="zh-CN"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5200</a:t>
                      </a:r>
                      <a:r>
                        <a:rPr lang="en-US" altLang="zh-CN" sz="2000" baseline="0" dirty="0" smtClean="0"/>
                        <a:t> </a:t>
                      </a:r>
                      <a:r>
                        <a:rPr lang="en-US" altLang="zh-CN" sz="2000" dirty="0" smtClean="0"/>
                        <a:t> W</a:t>
                      </a:r>
                      <a:endParaRPr lang="zh-CN" altLang="en-US" sz="2000" dirty="0" smtClean="0"/>
                    </a:p>
                  </a:txBody>
                  <a:tcPr/>
                </a:tc>
                <a:tc>
                  <a:txBody>
                    <a:bodyPr/>
                    <a:lstStyle/>
                    <a:p>
                      <a:r>
                        <a:rPr lang="en-US" altLang="zh-CN" sz="2000" dirty="0" smtClean="0"/>
                        <a:t>         160  </a:t>
                      </a:r>
                      <a:r>
                        <a:rPr lang="zh-CN" altLang="en-US" sz="2000" dirty="0" smtClean="0"/>
                        <a:t>～ </a:t>
                      </a:r>
                      <a:r>
                        <a:rPr lang="en-US" altLang="zh-CN" sz="2000" dirty="0" smtClean="0"/>
                        <a:t>180 W</a:t>
                      </a:r>
                      <a:endParaRPr lang="zh-CN" altLang="en-US" sz="2000" dirty="0"/>
                    </a:p>
                  </a:txBody>
                  <a:tcPr/>
                </a:tc>
              </a:tr>
            </a:tbl>
          </a:graphicData>
        </a:graphic>
      </p:graphicFrame>
    </p:spTree>
    <p:extLst>
      <p:ext uri="{BB962C8B-B14F-4D97-AF65-F5344CB8AC3E}">
        <p14:creationId xmlns:p14="http://schemas.microsoft.com/office/powerpoint/2010/main" xmlns="" val="35442705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414867" y="331258"/>
            <a:ext cx="10515600" cy="1325563"/>
          </a:xfrm>
        </p:spPr>
        <p:txBody>
          <a:bodyPr/>
          <a:lstStyle/>
          <a:p>
            <a:pPr eaLnBrk="1" hangingPunct="1"/>
            <a:r>
              <a:rPr lang="en-US" altLang="zh-CN" dirty="0" smtClean="0"/>
              <a:t>Summary</a:t>
            </a:r>
            <a:endParaRPr lang="zh-CN" altLang="en-US" dirty="0" smtClean="0"/>
          </a:p>
        </p:txBody>
      </p:sp>
      <p:sp>
        <p:nvSpPr>
          <p:cNvPr id="15363" name="内容占位符 2"/>
          <p:cNvSpPr>
            <a:spLocks noGrp="1"/>
          </p:cNvSpPr>
          <p:nvPr>
            <p:ph idx="1"/>
          </p:nvPr>
        </p:nvSpPr>
        <p:spPr>
          <a:xfrm>
            <a:off x="778933" y="1405467"/>
            <a:ext cx="10574867" cy="4771496"/>
          </a:xfrm>
        </p:spPr>
        <p:txBody>
          <a:bodyPr>
            <a:normAutofit fontScale="92500" lnSpcReduction="10000"/>
          </a:bodyPr>
          <a:lstStyle/>
          <a:p>
            <a:r>
              <a:rPr lang="en-US" altLang="zh-CN" dirty="0" smtClean="0"/>
              <a:t>Magnet design for </a:t>
            </a:r>
            <a:r>
              <a:rPr lang="en-US" altLang="zh-CN" dirty="0"/>
              <a:t>the target </a:t>
            </a:r>
            <a:endParaRPr lang="en-US" altLang="zh-CN" dirty="0" smtClean="0"/>
          </a:p>
          <a:p>
            <a:pPr lvl="1"/>
            <a:r>
              <a:rPr lang="en-US" altLang="zh-CN" dirty="0" smtClean="0"/>
              <a:t>4-coils/3-steps is designed.</a:t>
            </a:r>
          </a:p>
          <a:p>
            <a:pPr lvl="1"/>
            <a:r>
              <a:rPr lang="en-US" altLang="zh-CN" dirty="0" smtClean="0"/>
              <a:t>There will be different operation modes, current of each coil need to be adjusted. Four pairs of current leads will be used.</a:t>
            </a:r>
          </a:p>
          <a:p>
            <a:pPr lvl="1"/>
            <a:r>
              <a:rPr lang="en-US" altLang="zh-CN" dirty="0" smtClean="0"/>
              <a:t>The stress distribution is acceptable.</a:t>
            </a:r>
          </a:p>
          <a:p>
            <a:pPr lvl="1"/>
            <a:r>
              <a:rPr lang="en-US" altLang="zh-CN" dirty="0" smtClean="0"/>
              <a:t>Next step, the quench analysis and quench protect design will be done.</a:t>
            </a:r>
          </a:p>
          <a:p>
            <a:pPr>
              <a:buClr>
                <a:srgbClr val="0070C0"/>
              </a:buClr>
              <a:buFont typeface="Wingdings" panose="05000000000000000000" pitchFamily="2" charset="2"/>
              <a:buChar char="Ø"/>
            </a:pPr>
            <a:r>
              <a:rPr lang="en-US" altLang="zh-CN" dirty="0"/>
              <a:t>Magnet design for the </a:t>
            </a:r>
            <a:r>
              <a:rPr lang="en-US" altLang="zh-CN" dirty="0" err="1" smtClean="0"/>
              <a:t>superferric</a:t>
            </a:r>
            <a:r>
              <a:rPr lang="en-US" altLang="zh-CN" dirty="0" smtClean="0"/>
              <a:t> dipole</a:t>
            </a:r>
            <a:endParaRPr lang="en-US" altLang="zh-CN" dirty="0"/>
          </a:p>
          <a:p>
            <a:pPr lvl="1"/>
            <a:r>
              <a:rPr lang="en-US" altLang="zh-CN" dirty="0"/>
              <a:t>The maximum field of the dipole is 1.66 T .The bending angle is 30 degree.</a:t>
            </a:r>
            <a:endParaRPr lang="en-US" altLang="zh-CN" dirty="0" smtClean="0"/>
          </a:p>
          <a:p>
            <a:pPr lvl="1"/>
            <a:r>
              <a:rPr lang="en-US" altLang="zh-CN" dirty="0" smtClean="0"/>
              <a:t>Field uniformity </a:t>
            </a:r>
            <a:r>
              <a:rPr lang="en-US" altLang="zh-CN" dirty="0"/>
              <a:t>is better than </a:t>
            </a:r>
            <a:r>
              <a:rPr lang="en-US" altLang="zh-CN" b="1" kern="100" dirty="0" smtClean="0">
                <a:solidFill>
                  <a:srgbClr val="FF0000"/>
                </a:solidFill>
              </a:rPr>
              <a:t>5.0×10</a:t>
            </a:r>
            <a:r>
              <a:rPr lang="en-US" altLang="zh-CN" b="1" kern="100" baseline="30000" dirty="0" smtClean="0">
                <a:solidFill>
                  <a:srgbClr val="FF0000"/>
                </a:solidFill>
              </a:rPr>
              <a:t>-4</a:t>
            </a:r>
          </a:p>
          <a:p>
            <a:r>
              <a:rPr lang="en-US" altLang="zh-CN" dirty="0"/>
              <a:t>Magnet design for the </a:t>
            </a:r>
            <a:r>
              <a:rPr lang="en-US" altLang="zh-CN" dirty="0" smtClean="0"/>
              <a:t>transport line.</a:t>
            </a:r>
            <a:endParaRPr lang="en-US" altLang="zh-CN" dirty="0"/>
          </a:p>
          <a:p>
            <a:pPr lvl="1"/>
            <a:r>
              <a:rPr lang="en-US" altLang="zh-CN" dirty="0" smtClean="0"/>
              <a:t>Peak field along the axis is 3.3 T.</a:t>
            </a:r>
          </a:p>
          <a:p>
            <a:pPr lvl="1"/>
            <a:r>
              <a:rPr lang="en-US" altLang="zh-CN" dirty="0" smtClean="0"/>
              <a:t>The gap between coils is 200 mm.</a:t>
            </a:r>
          </a:p>
          <a:p>
            <a:pPr lvl="1"/>
            <a:r>
              <a:rPr lang="en-US" altLang="zh-CN" dirty="0" smtClean="0"/>
              <a:t>Optimization of coil layout will be carried out later.</a:t>
            </a:r>
            <a:endParaRPr lang="en-US" altLang="zh-CN" dirty="0"/>
          </a:p>
        </p:txBody>
      </p:sp>
      <p:sp>
        <p:nvSpPr>
          <p:cNvPr id="4" name="标题 1"/>
          <p:cNvSpPr txBox="1">
            <a:spLocks/>
          </p:cNvSpPr>
          <p:nvPr/>
        </p:nvSpPr>
        <p:spPr>
          <a:xfrm>
            <a:off x="4411133" y="5869781"/>
            <a:ext cx="3649134" cy="9882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smtClean="0"/>
              <a:t>Thanks</a:t>
            </a:r>
            <a:endParaRPr lang="zh-CN" altLang="en-US" dirty="0" smtClean="0"/>
          </a:p>
        </p:txBody>
      </p:sp>
    </p:spTree>
    <p:extLst>
      <p:ext uri="{BB962C8B-B14F-4D97-AF65-F5344CB8AC3E}">
        <p14:creationId xmlns:p14="http://schemas.microsoft.com/office/powerpoint/2010/main" xmlns="" val="3597165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stretch>
            <a:fillRect/>
          </a:stretch>
        </p:blipFill>
        <p:spPr>
          <a:xfrm>
            <a:off x="409710" y="2562269"/>
            <a:ext cx="7467600" cy="3286125"/>
          </a:xfrm>
          <a:prstGeom prst="rect">
            <a:avLst/>
          </a:prstGeom>
        </p:spPr>
      </p:pic>
      <p:sp>
        <p:nvSpPr>
          <p:cNvPr id="2" name="标题 1"/>
          <p:cNvSpPr>
            <a:spLocks noGrp="1"/>
          </p:cNvSpPr>
          <p:nvPr>
            <p:ph type="title"/>
          </p:nvPr>
        </p:nvSpPr>
        <p:spPr>
          <a:xfrm>
            <a:off x="86497" y="148358"/>
            <a:ext cx="11851503" cy="834752"/>
          </a:xfrm>
        </p:spPr>
        <p:txBody>
          <a:bodyPr>
            <a:normAutofit/>
          </a:bodyPr>
          <a:lstStyle/>
          <a:p>
            <a:r>
              <a:rPr lang="en-US" altLang="zh-CN" sz="3600" dirty="0" smtClean="0"/>
              <a:t>Magnet design for the target station </a:t>
            </a:r>
            <a:endParaRPr lang="zh-CN" altLang="en-US" dirty="0"/>
          </a:p>
        </p:txBody>
      </p:sp>
      <p:sp>
        <p:nvSpPr>
          <p:cNvPr id="3" name="内容占位符 2"/>
          <p:cNvSpPr>
            <a:spLocks noGrp="1"/>
          </p:cNvSpPr>
          <p:nvPr>
            <p:ph idx="1"/>
          </p:nvPr>
        </p:nvSpPr>
        <p:spPr>
          <a:xfrm>
            <a:off x="557784" y="895740"/>
            <a:ext cx="10515600" cy="5055173"/>
          </a:xfrm>
        </p:spPr>
        <p:txBody>
          <a:bodyPr/>
          <a:lstStyle/>
          <a:p>
            <a:pPr>
              <a:buClr>
                <a:srgbClr val="0070C0"/>
              </a:buClr>
              <a:buFont typeface="Wingdings" panose="05000000000000000000" pitchFamily="2" charset="2"/>
              <a:buChar char="Ø"/>
            </a:pPr>
            <a:r>
              <a:rPr lang="en-US" altLang="zh-CN" dirty="0" smtClean="0"/>
              <a:t>Physics Requirements</a:t>
            </a:r>
          </a:p>
          <a:p>
            <a:pPr lvl="1">
              <a:buClr>
                <a:srgbClr val="0070C0"/>
              </a:buClr>
              <a:buFont typeface="Wingdings" panose="05000000000000000000" pitchFamily="2" charset="2"/>
              <a:buChar char="Ø"/>
            </a:pPr>
            <a:r>
              <a:rPr lang="en-US" altLang="zh-CN" dirty="0" smtClean="0"/>
              <a:t>Peak</a:t>
            </a:r>
            <a:r>
              <a:rPr lang="zh-CN" altLang="en-US" dirty="0" smtClean="0"/>
              <a:t> </a:t>
            </a:r>
            <a:r>
              <a:rPr lang="en-US" altLang="zh-CN" dirty="0"/>
              <a:t>field – </a:t>
            </a:r>
            <a:r>
              <a:rPr lang="en-US" altLang="zh-CN" dirty="0" smtClean="0"/>
              <a:t>5T</a:t>
            </a:r>
          </a:p>
          <a:p>
            <a:pPr lvl="1">
              <a:buClr>
                <a:srgbClr val="0070C0"/>
              </a:buClr>
              <a:buFont typeface="Wingdings" panose="05000000000000000000" pitchFamily="2" charset="2"/>
              <a:buChar char="Ø"/>
            </a:pPr>
            <a:r>
              <a:rPr lang="en-US" altLang="zh-CN" dirty="0" smtClean="0"/>
              <a:t>Peak</a:t>
            </a:r>
            <a:r>
              <a:rPr lang="zh-CN" altLang="en-US" dirty="0" smtClean="0"/>
              <a:t> </a:t>
            </a:r>
            <a:r>
              <a:rPr lang="en-US" altLang="zh-CN" dirty="0"/>
              <a:t>field </a:t>
            </a:r>
            <a:r>
              <a:rPr lang="en-US" altLang="zh-CN" dirty="0" smtClean="0"/>
              <a:t>– 4.5T</a:t>
            </a:r>
            <a:endParaRPr lang="en-US" altLang="zh-CN" dirty="0"/>
          </a:p>
          <a:p>
            <a:pPr lvl="1">
              <a:buClr>
                <a:srgbClr val="0070C0"/>
              </a:buClr>
              <a:buFont typeface="Wingdings" panose="05000000000000000000" pitchFamily="2" charset="2"/>
              <a:buChar char="Ø"/>
            </a:pPr>
            <a:r>
              <a:rPr lang="en-US" altLang="zh-CN" dirty="0" smtClean="0"/>
              <a:t>Peak</a:t>
            </a:r>
            <a:r>
              <a:rPr lang="zh-CN" altLang="en-US" dirty="0" smtClean="0"/>
              <a:t> </a:t>
            </a:r>
            <a:r>
              <a:rPr lang="en-US" altLang="zh-CN" dirty="0" smtClean="0"/>
              <a:t> field </a:t>
            </a:r>
            <a:r>
              <a:rPr lang="en-US" altLang="zh-CN" dirty="0"/>
              <a:t>- </a:t>
            </a:r>
            <a:r>
              <a:rPr lang="en-US" altLang="zh-CN" dirty="0" smtClean="0"/>
              <a:t>1T</a:t>
            </a:r>
          </a:p>
        </p:txBody>
      </p:sp>
      <p:sp>
        <p:nvSpPr>
          <p:cNvPr id="36" name="文本框 2"/>
          <p:cNvSpPr txBox="1">
            <a:spLocks noChangeArrowheads="1"/>
          </p:cNvSpPr>
          <p:nvPr/>
        </p:nvSpPr>
        <p:spPr bwMode="auto">
          <a:xfrm>
            <a:off x="769265" y="5848394"/>
            <a:ext cx="2578110" cy="4001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just">
              <a:spcAft>
                <a:spcPts val="0"/>
              </a:spcAft>
            </a:pPr>
            <a:r>
              <a:rPr lang="en-US" altLang="zh-CN" sz="2000" kern="100" dirty="0" smtClean="0">
                <a:latin typeface="Calibri" panose="020F0502020204030204" pitchFamily="34" charset="0"/>
                <a:ea typeface="宋体" panose="02010600030101010101" pitchFamily="2" charset="-122"/>
                <a:cs typeface="Times New Roman" panose="02020603050405020304" pitchFamily="18" charset="0"/>
              </a:rPr>
              <a:t>Center of CS1</a:t>
            </a:r>
            <a:r>
              <a:rPr lang="en-US" sz="1050" kern="100" dirty="0" smtClean="0">
                <a:effectLst/>
                <a:latin typeface="Calibri" panose="020F0502020204030204" pitchFamily="34" charset="0"/>
                <a:ea typeface="宋体" panose="02010600030101010101" pitchFamily="2" charset="-122"/>
                <a:cs typeface="Times New Roman" panose="02020603050405020304" pitchFamily="18" charset="0"/>
              </a:rPr>
              <a:t> </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p:txBody>
      </p:sp>
      <p:cxnSp>
        <p:nvCxnSpPr>
          <p:cNvPr id="37" name="直接箭头连接符 36"/>
          <p:cNvCxnSpPr/>
          <p:nvPr/>
        </p:nvCxnSpPr>
        <p:spPr>
          <a:xfrm flipH="1" flipV="1">
            <a:off x="997527" y="5130140"/>
            <a:ext cx="335974" cy="718256"/>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rotWithShape="1">
          <a:blip r:embed="rId4" cstate="print"/>
          <a:srcRect l="11123" t="21139" r="18962" b="14121"/>
          <a:stretch/>
        </p:blipFill>
        <p:spPr>
          <a:xfrm>
            <a:off x="7748449" y="264557"/>
            <a:ext cx="3081529" cy="2144814"/>
          </a:xfrm>
          <a:prstGeom prst="rect">
            <a:avLst/>
          </a:prstGeom>
        </p:spPr>
      </p:pic>
      <p:pic>
        <p:nvPicPr>
          <p:cNvPr id="8" name="图片 7"/>
          <p:cNvPicPr>
            <a:picLocks noChangeAspect="1"/>
          </p:cNvPicPr>
          <p:nvPr/>
        </p:nvPicPr>
        <p:blipFill rotWithShape="1">
          <a:blip r:embed="rId5" cstate="print">
            <a:extLst>
              <a:ext uri="{28A0092B-C50C-407E-A947-70E740481C1C}">
                <a14:useLocalDpi xmlns:a14="http://schemas.microsoft.com/office/drawing/2010/main" xmlns="" val="0"/>
              </a:ext>
            </a:extLst>
          </a:blip>
          <a:srcRect l="9643" t="19627" r="16147" b="11468"/>
          <a:stretch/>
        </p:blipFill>
        <p:spPr>
          <a:xfrm>
            <a:off x="7877310" y="2409370"/>
            <a:ext cx="2952668" cy="2063079"/>
          </a:xfrm>
          <a:prstGeom prst="rect">
            <a:avLst/>
          </a:prstGeom>
        </p:spPr>
      </p:pic>
      <p:pic>
        <p:nvPicPr>
          <p:cNvPr id="9" name="图片 8"/>
          <p:cNvPicPr>
            <a:picLocks noChangeAspect="1"/>
          </p:cNvPicPr>
          <p:nvPr/>
        </p:nvPicPr>
        <p:blipFill rotWithShape="1">
          <a:blip r:embed="rId6" cstate="print"/>
          <a:srcRect l="10104" t="20447" r="18851" b="13727"/>
          <a:stretch/>
        </p:blipFill>
        <p:spPr>
          <a:xfrm>
            <a:off x="7923524" y="4673600"/>
            <a:ext cx="2906453" cy="2023246"/>
          </a:xfrm>
          <a:prstGeom prst="rect">
            <a:avLst/>
          </a:prstGeom>
        </p:spPr>
      </p:pic>
    </p:spTree>
    <p:extLst>
      <p:ext uri="{BB962C8B-B14F-4D97-AF65-F5344CB8AC3E}">
        <p14:creationId xmlns:p14="http://schemas.microsoft.com/office/powerpoint/2010/main" xmlns="" val="1107122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18"/>
          <p:cNvPicPr>
            <a:picLocks noChangeAspect="1"/>
          </p:cNvPicPr>
          <p:nvPr/>
        </p:nvPicPr>
        <p:blipFill>
          <a:blip r:embed="rId3" cstate="print">
            <a:extLst>
              <a:ext uri="{28A0092B-C50C-407E-A947-70E740481C1C}">
                <a14:useLocalDpi xmlns:a14="http://schemas.microsoft.com/office/drawing/2010/main" xmlns="" val="0"/>
              </a:ext>
            </a:extLst>
          </a:blip>
          <a:srcRect l="16000" t="22644" r="12000" b="40030"/>
          <a:stretch>
            <a:fillRect/>
          </a:stretch>
        </p:blipFill>
        <p:spPr bwMode="auto">
          <a:xfrm>
            <a:off x="1019866" y="1016769"/>
            <a:ext cx="2233973" cy="870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标题 1"/>
          <p:cNvSpPr>
            <a:spLocks noGrp="1"/>
          </p:cNvSpPr>
          <p:nvPr>
            <p:ph type="title"/>
          </p:nvPr>
        </p:nvSpPr>
        <p:spPr>
          <a:xfrm>
            <a:off x="95001" y="53012"/>
            <a:ext cx="11875325" cy="456979"/>
          </a:xfrm>
        </p:spPr>
        <p:txBody>
          <a:bodyPr>
            <a:normAutofit fontScale="90000"/>
          </a:bodyPr>
          <a:lstStyle/>
          <a:p>
            <a:r>
              <a:rPr lang="en-US" altLang="zh-CN" sz="3600" dirty="0" smtClean="0"/>
              <a:t>Magnetic Field </a:t>
            </a:r>
            <a:r>
              <a:rPr lang="en-US" altLang="zh-CN" sz="3600" dirty="0"/>
              <a:t>design</a:t>
            </a:r>
            <a:r>
              <a:rPr lang="en-US" altLang="zh-CN" sz="3600" dirty="0" smtClean="0"/>
              <a:t> </a:t>
            </a:r>
            <a:endParaRPr lang="zh-CN" altLang="en-US" sz="3600" dirty="0"/>
          </a:p>
        </p:txBody>
      </p:sp>
      <p:sp>
        <p:nvSpPr>
          <p:cNvPr id="3" name="内容占位符 2"/>
          <p:cNvSpPr>
            <a:spLocks noGrp="1"/>
          </p:cNvSpPr>
          <p:nvPr>
            <p:ph idx="1"/>
          </p:nvPr>
        </p:nvSpPr>
        <p:spPr>
          <a:xfrm>
            <a:off x="213754" y="593767"/>
            <a:ext cx="10515600" cy="4959522"/>
          </a:xfrm>
        </p:spPr>
        <p:txBody>
          <a:bodyPr/>
          <a:lstStyle/>
          <a:p>
            <a:pPr>
              <a:buClr>
                <a:srgbClr val="0070C0"/>
              </a:buClr>
              <a:buFont typeface="Wingdings" panose="05000000000000000000" pitchFamily="2" charset="2"/>
              <a:buChar char="Ø"/>
            </a:pPr>
            <a:r>
              <a:rPr lang="en-US" altLang="zh-CN" dirty="0" smtClean="0"/>
              <a:t>Conductor ——Aluminum stabilized Rutherford cable</a:t>
            </a:r>
          </a:p>
          <a:p>
            <a:pPr marL="0" indent="0">
              <a:buNone/>
            </a:pPr>
            <a:endParaRPr lang="en-US" altLang="zh-CN" dirty="0" smtClean="0"/>
          </a:p>
          <a:p>
            <a:endParaRPr lang="en-US" altLang="zh-CN" dirty="0" smtClean="0"/>
          </a:p>
          <a:p>
            <a:pPr marL="0" indent="0">
              <a:buNone/>
            </a:pPr>
            <a:endParaRPr lang="en-US" altLang="zh-CN" dirty="0"/>
          </a:p>
          <a:p>
            <a:pPr>
              <a:buClr>
                <a:srgbClr val="0070C0"/>
              </a:buClr>
              <a:buFont typeface="Wingdings" panose="05000000000000000000" pitchFamily="2" charset="2"/>
              <a:buChar char="Ø"/>
            </a:pPr>
            <a:r>
              <a:rPr lang="en-US" altLang="zh-CN" dirty="0"/>
              <a:t>Parameters of </a:t>
            </a:r>
            <a:r>
              <a:rPr lang="en-US" altLang="zh-CN" dirty="0" smtClean="0"/>
              <a:t>cable and strand</a:t>
            </a:r>
            <a:endParaRPr lang="zh-CN" altLang="en-US" dirty="0"/>
          </a:p>
        </p:txBody>
      </p:sp>
      <p:sp>
        <p:nvSpPr>
          <p:cNvPr id="6" name="文本框 2"/>
          <p:cNvSpPr txBox="1">
            <a:spLocks noChangeArrowheads="1"/>
          </p:cNvSpPr>
          <p:nvPr/>
        </p:nvSpPr>
        <p:spPr bwMode="auto">
          <a:xfrm>
            <a:off x="743199" y="2171260"/>
            <a:ext cx="1385739" cy="4001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just">
              <a:spcAft>
                <a:spcPts val="0"/>
              </a:spcAft>
            </a:pPr>
            <a:r>
              <a:rPr lang="en-US" sz="2000" kern="100" dirty="0" smtClean="0">
                <a:latin typeface="Calibri" panose="020F0502020204030204" pitchFamily="34" charset="0"/>
                <a:ea typeface="宋体" panose="02010600030101010101" pitchFamily="2" charset="-122"/>
                <a:cs typeface="Times New Roman" panose="02020603050405020304" pitchFamily="18" charset="0"/>
              </a:rPr>
              <a:t>Aluminum</a:t>
            </a:r>
            <a:r>
              <a:rPr lang="en-US" sz="1050" kern="100" dirty="0" smtClean="0">
                <a:effectLst/>
                <a:latin typeface="Calibri" panose="020F0502020204030204" pitchFamily="34" charset="0"/>
                <a:ea typeface="宋体" panose="02010600030101010101" pitchFamily="2" charset="-122"/>
                <a:cs typeface="Times New Roman" panose="02020603050405020304" pitchFamily="18" charset="0"/>
              </a:rPr>
              <a:t> </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p:txBody>
      </p:sp>
      <p:cxnSp>
        <p:nvCxnSpPr>
          <p:cNvPr id="7" name="直接箭头连接符 6"/>
          <p:cNvCxnSpPr/>
          <p:nvPr/>
        </p:nvCxnSpPr>
        <p:spPr>
          <a:xfrm flipV="1">
            <a:off x="1148414" y="1663197"/>
            <a:ext cx="245234" cy="509047"/>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1" name="文本框 2"/>
          <p:cNvSpPr txBox="1">
            <a:spLocks noChangeArrowheads="1"/>
          </p:cNvSpPr>
          <p:nvPr/>
        </p:nvSpPr>
        <p:spPr bwMode="auto">
          <a:xfrm>
            <a:off x="2241274" y="2171260"/>
            <a:ext cx="1942708" cy="4001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just">
              <a:spcAft>
                <a:spcPts val="0"/>
              </a:spcAft>
            </a:pPr>
            <a:r>
              <a:rPr lang="en-US" sz="2000" kern="100" dirty="0" smtClean="0">
                <a:latin typeface="Calibri" panose="020F0502020204030204" pitchFamily="34" charset="0"/>
                <a:ea typeface="宋体" panose="02010600030101010101" pitchFamily="2" charset="-122"/>
                <a:cs typeface="Times New Roman" panose="02020603050405020304" pitchFamily="18" charset="0"/>
              </a:rPr>
              <a:t>Rutherford cable</a:t>
            </a:r>
            <a:r>
              <a:rPr lang="en-US" sz="1050" kern="100" dirty="0" smtClean="0">
                <a:effectLst/>
                <a:latin typeface="Calibri" panose="020F0502020204030204" pitchFamily="34" charset="0"/>
                <a:ea typeface="宋体" panose="02010600030101010101" pitchFamily="2" charset="-122"/>
                <a:cs typeface="Times New Roman" panose="02020603050405020304" pitchFamily="18" charset="0"/>
              </a:rPr>
              <a:t> </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p:txBody>
      </p:sp>
      <p:cxnSp>
        <p:nvCxnSpPr>
          <p:cNvPr id="12" name="直接箭头连接符 11"/>
          <p:cNvCxnSpPr/>
          <p:nvPr/>
        </p:nvCxnSpPr>
        <p:spPr>
          <a:xfrm flipH="1" flipV="1">
            <a:off x="2421817" y="1663197"/>
            <a:ext cx="224672" cy="509048"/>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6436090" y="4045079"/>
            <a:ext cx="2953102"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b="1" dirty="0">
                <a:latin typeface="CMR10"/>
              </a:rPr>
              <a:t>Cross </a:t>
            </a:r>
            <a:r>
              <a:rPr lang="en-US" altLang="zh-CN" sz="1400" b="1" dirty="0" smtClean="0">
                <a:latin typeface="CMR10"/>
              </a:rPr>
              <a:t>section </a:t>
            </a:r>
            <a:r>
              <a:rPr lang="en-US" altLang="zh-CN" sz="1400" b="1" dirty="0">
                <a:latin typeface="CMR10"/>
              </a:rPr>
              <a:t>of </a:t>
            </a:r>
            <a:r>
              <a:rPr lang="en-US" altLang="zh-CN" sz="1400" b="1" dirty="0" smtClean="0">
                <a:latin typeface="CMR10"/>
              </a:rPr>
              <a:t>the conductor</a:t>
            </a:r>
            <a:endParaRPr lang="zh-CN" altLang="en-US" sz="1400" b="1" dirty="0"/>
          </a:p>
        </p:txBody>
      </p:sp>
      <p:graphicFrame>
        <p:nvGraphicFramePr>
          <p:cNvPr id="18" name="内容占位符 20"/>
          <p:cNvGraphicFramePr>
            <a:graphicFrameLocks/>
          </p:cNvGraphicFramePr>
          <p:nvPr>
            <p:extLst>
              <p:ext uri="{D42A27DB-BD31-4B8C-83A1-F6EECF244321}">
                <p14:modId xmlns:p14="http://schemas.microsoft.com/office/powerpoint/2010/main" xmlns="" val="912733286"/>
              </p:ext>
            </p:extLst>
          </p:nvPr>
        </p:nvGraphicFramePr>
        <p:xfrm>
          <a:off x="397075" y="3116484"/>
          <a:ext cx="4032422" cy="3669814"/>
        </p:xfrm>
        <a:graphic>
          <a:graphicData uri="http://schemas.openxmlformats.org/drawingml/2006/table">
            <a:tbl>
              <a:tblPr firstRow="1" firstCol="1" bandRow="1">
                <a:tableStyleId>{5C22544A-7EE6-4342-B048-85BDC9FD1C3A}</a:tableStyleId>
              </a:tblPr>
              <a:tblGrid>
                <a:gridCol w="2922427"/>
                <a:gridCol w="1109995"/>
              </a:tblGrid>
              <a:tr h="254735">
                <a:tc>
                  <a:txBody>
                    <a:bodyPr/>
                    <a:lstStyle/>
                    <a:p>
                      <a:pPr>
                        <a:lnSpc>
                          <a:spcPct val="107000"/>
                        </a:lnSpc>
                        <a:spcAft>
                          <a:spcPts val="800"/>
                        </a:spcAft>
                      </a:pPr>
                      <a:r>
                        <a:rPr lang="en-US" sz="1400" dirty="0">
                          <a:effectLst/>
                        </a:rPr>
                        <a:t>Item</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400" dirty="0">
                          <a:effectLst/>
                        </a:rPr>
                        <a:t>Value</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254735">
                <a:tc>
                  <a:txBody>
                    <a:bodyPr/>
                    <a:lstStyle/>
                    <a:p>
                      <a:pPr>
                        <a:lnSpc>
                          <a:spcPct val="107000"/>
                        </a:lnSpc>
                        <a:spcAft>
                          <a:spcPts val="800"/>
                        </a:spcAft>
                      </a:pPr>
                      <a:r>
                        <a:rPr lang="en-US" sz="1400">
                          <a:effectLst/>
                        </a:rPr>
                        <a:t>Cable Dimension (without insulation)</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400" dirty="0">
                          <a:solidFill>
                            <a:srgbClr val="FF0000"/>
                          </a:solidFill>
                          <a:effectLst/>
                        </a:rPr>
                        <a:t>15</a:t>
                      </a:r>
                      <a:r>
                        <a:rPr lang="ja-JP" sz="1400" dirty="0">
                          <a:solidFill>
                            <a:srgbClr val="FF0000"/>
                          </a:solidFill>
                          <a:effectLst/>
                        </a:rPr>
                        <a:t>×</a:t>
                      </a:r>
                      <a:r>
                        <a:rPr lang="en-US" sz="1400" dirty="0">
                          <a:solidFill>
                            <a:srgbClr val="FF0000"/>
                          </a:solidFill>
                          <a:effectLst/>
                        </a:rPr>
                        <a:t>4.7 mm</a:t>
                      </a:r>
                      <a:r>
                        <a:rPr lang="en-US" sz="1400" baseline="30000" dirty="0">
                          <a:solidFill>
                            <a:srgbClr val="FF0000"/>
                          </a:solidFill>
                          <a:effectLst/>
                        </a:rPr>
                        <a:t>2</a:t>
                      </a:r>
                      <a:endParaRPr lang="zh-CN" sz="14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254735">
                <a:tc>
                  <a:txBody>
                    <a:bodyPr/>
                    <a:lstStyle/>
                    <a:p>
                      <a:pPr>
                        <a:lnSpc>
                          <a:spcPct val="107000"/>
                        </a:lnSpc>
                        <a:spcAft>
                          <a:spcPts val="800"/>
                        </a:spcAft>
                      </a:pPr>
                      <a:r>
                        <a:rPr lang="en-US" sz="1400">
                          <a:effectLst/>
                        </a:rPr>
                        <a:t>Cable Dimension (with insulation)</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400" dirty="0">
                          <a:effectLst/>
                        </a:rPr>
                        <a:t>15.3</a:t>
                      </a:r>
                      <a:r>
                        <a:rPr lang="ja-JP" sz="1400" dirty="0">
                          <a:effectLst/>
                        </a:rPr>
                        <a:t>×</a:t>
                      </a:r>
                      <a:r>
                        <a:rPr lang="en-US" sz="1400" dirty="0">
                          <a:effectLst/>
                        </a:rPr>
                        <a:t>5 mm</a:t>
                      </a:r>
                      <a:r>
                        <a:rPr lang="en-US" sz="1400" baseline="30000" dirty="0">
                          <a:effectLst/>
                        </a:rPr>
                        <a:t>2</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254735">
                <a:tc>
                  <a:txBody>
                    <a:bodyPr/>
                    <a:lstStyle/>
                    <a:p>
                      <a:pPr>
                        <a:lnSpc>
                          <a:spcPct val="107000"/>
                        </a:lnSpc>
                        <a:spcAft>
                          <a:spcPts val="800"/>
                        </a:spcAft>
                      </a:pPr>
                      <a:r>
                        <a:rPr lang="en-US" sz="1400">
                          <a:effectLst/>
                        </a:rPr>
                        <a:t>Strand Diameter</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400" dirty="0" smtClean="0">
                          <a:solidFill>
                            <a:srgbClr val="FF0000"/>
                          </a:solidFill>
                          <a:effectLst/>
                        </a:rPr>
                        <a:t>1.20 </a:t>
                      </a:r>
                      <a:r>
                        <a:rPr lang="en-US" sz="1400" dirty="0">
                          <a:solidFill>
                            <a:srgbClr val="FF0000"/>
                          </a:solidFill>
                          <a:effectLst/>
                        </a:rPr>
                        <a:t>mm</a:t>
                      </a:r>
                      <a:endParaRPr lang="zh-CN" sz="14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254735">
                <a:tc>
                  <a:txBody>
                    <a:bodyPr/>
                    <a:lstStyle/>
                    <a:p>
                      <a:pPr>
                        <a:lnSpc>
                          <a:spcPct val="107000"/>
                        </a:lnSpc>
                        <a:spcAft>
                          <a:spcPts val="800"/>
                        </a:spcAft>
                      </a:pPr>
                      <a:r>
                        <a:rPr lang="en-US" sz="1400">
                          <a:effectLst/>
                        </a:rPr>
                        <a:t>Strand Number</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400" dirty="0" smtClean="0">
                          <a:solidFill>
                            <a:srgbClr val="FF0000"/>
                          </a:solidFill>
                          <a:effectLst/>
                        </a:rPr>
                        <a:t>16</a:t>
                      </a:r>
                      <a:endParaRPr lang="zh-CN" sz="14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254735">
                <a:tc>
                  <a:txBody>
                    <a:bodyPr/>
                    <a:lstStyle/>
                    <a:p>
                      <a:pPr>
                        <a:lnSpc>
                          <a:spcPct val="107000"/>
                        </a:lnSpc>
                        <a:spcAft>
                          <a:spcPts val="800"/>
                        </a:spcAft>
                      </a:pPr>
                      <a:r>
                        <a:rPr lang="en-US" sz="1400" dirty="0" smtClean="0">
                          <a:effectLst/>
                        </a:rPr>
                        <a:t>Cu/</a:t>
                      </a:r>
                      <a:r>
                        <a:rPr lang="en-US" sz="1400" dirty="0" err="1" smtClean="0">
                          <a:effectLst/>
                        </a:rPr>
                        <a:t>NbTi</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800"/>
                        </a:spcAft>
                      </a:pPr>
                      <a:r>
                        <a:rPr lang="en-US" altLang="zh-CN" sz="1400" dirty="0" smtClean="0">
                          <a:effectLst/>
                        </a:rPr>
                        <a:t>1.0</a:t>
                      </a:r>
                      <a:r>
                        <a:rPr lang="en-US" sz="1400" dirty="0" smtClean="0">
                          <a:effectLst/>
                        </a:rPr>
                        <a:t>/1.0</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254735">
                <a:tc>
                  <a:txBody>
                    <a:bodyPr/>
                    <a:lstStyle/>
                    <a:p>
                      <a:pPr>
                        <a:lnSpc>
                          <a:spcPct val="107000"/>
                        </a:lnSpc>
                        <a:spcAft>
                          <a:spcPts val="800"/>
                        </a:spcAft>
                      </a:pPr>
                      <a:r>
                        <a:rPr lang="en-US" sz="1400">
                          <a:effectLst/>
                        </a:rPr>
                        <a:t>Aluminum RRR</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400">
                          <a:effectLst/>
                        </a:rPr>
                        <a:t>500</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254735">
                <a:tc>
                  <a:txBody>
                    <a:bodyPr/>
                    <a:lstStyle/>
                    <a:p>
                      <a:pPr>
                        <a:lnSpc>
                          <a:spcPct val="107000"/>
                        </a:lnSpc>
                        <a:spcAft>
                          <a:spcPts val="800"/>
                        </a:spcAft>
                      </a:pPr>
                      <a:r>
                        <a:rPr lang="en-US" sz="1400">
                          <a:effectLst/>
                        </a:rPr>
                        <a:t>Copper RRR</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400" dirty="0">
                          <a:effectLst/>
                        </a:rPr>
                        <a:t>7</a:t>
                      </a:r>
                      <a:r>
                        <a:rPr lang="en-US" sz="1400" dirty="0" smtClean="0">
                          <a:effectLst/>
                        </a:rPr>
                        <a:t>0</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254735">
                <a:tc>
                  <a:txBody>
                    <a:bodyPr/>
                    <a:lstStyle/>
                    <a:p>
                      <a:pPr>
                        <a:lnSpc>
                          <a:spcPct val="107000"/>
                        </a:lnSpc>
                        <a:spcAft>
                          <a:spcPts val="800"/>
                        </a:spcAft>
                      </a:pPr>
                      <a:r>
                        <a:rPr lang="en-US" sz="1400" dirty="0" err="1" smtClean="0">
                          <a:effectLst/>
                        </a:rPr>
                        <a:t>Ic</a:t>
                      </a:r>
                      <a:r>
                        <a:rPr lang="en-US" sz="1400" dirty="0" smtClean="0">
                          <a:effectLst/>
                        </a:rPr>
                        <a:t> @ 5.5 </a:t>
                      </a:r>
                      <a:r>
                        <a:rPr lang="en-US" sz="1400" dirty="0">
                          <a:effectLst/>
                        </a:rPr>
                        <a:t>T </a:t>
                      </a:r>
                      <a:r>
                        <a:rPr lang="en-US" sz="1400" dirty="0" smtClean="0">
                          <a:effectLst/>
                        </a:rPr>
                        <a:t>4.2</a:t>
                      </a:r>
                      <a:r>
                        <a:rPr lang="en-US" sz="1400" baseline="0" dirty="0" smtClean="0">
                          <a:effectLst/>
                        </a:rPr>
                        <a:t> </a:t>
                      </a:r>
                      <a:r>
                        <a:rPr lang="en-US" sz="1400" dirty="0" smtClean="0">
                          <a:effectLst/>
                        </a:rPr>
                        <a:t>K</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400" dirty="0" smtClean="0">
                          <a:effectLst/>
                        </a:rPr>
                        <a:t>&gt; 1350 A</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254735">
                <a:tc>
                  <a:txBody>
                    <a:bodyPr/>
                    <a:lstStyle/>
                    <a:p>
                      <a:pPr>
                        <a:lnSpc>
                          <a:spcPct val="107000"/>
                        </a:lnSpc>
                        <a:spcAft>
                          <a:spcPts val="800"/>
                        </a:spcAft>
                      </a:pPr>
                      <a:r>
                        <a:rPr lang="en-US" sz="1400" dirty="0">
                          <a:effectLst/>
                        </a:rPr>
                        <a:t>Al yield strength </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400">
                          <a:effectLst/>
                        </a:rPr>
                        <a:t>55 Mpa</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254735">
                <a:tc>
                  <a:txBody>
                    <a:bodyPr/>
                    <a:lstStyle/>
                    <a:p>
                      <a:pPr>
                        <a:lnSpc>
                          <a:spcPct val="107000"/>
                        </a:lnSpc>
                        <a:spcAft>
                          <a:spcPts val="800"/>
                        </a:spcAft>
                      </a:pPr>
                      <a:r>
                        <a:rPr lang="en-US" sz="1400">
                          <a:effectLst/>
                        </a:rPr>
                        <a:t>Overall yield strength</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400">
                          <a:effectLst/>
                        </a:rPr>
                        <a:t>150 Mpa</a:t>
                      </a:r>
                      <a:endParaRPr lang="zh-CN" sz="14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223187">
                <a:tc>
                  <a:txBody>
                    <a:bodyPr/>
                    <a:lstStyle/>
                    <a:p>
                      <a:pPr>
                        <a:lnSpc>
                          <a:spcPct val="107000"/>
                        </a:lnSpc>
                        <a:spcAft>
                          <a:spcPts val="800"/>
                        </a:spcAft>
                      </a:pPr>
                      <a:r>
                        <a:rPr lang="en-US" sz="1400" dirty="0" smtClean="0">
                          <a:effectLst/>
                        </a:rPr>
                        <a:t>Cable </a:t>
                      </a:r>
                      <a:r>
                        <a:rPr lang="en-US" sz="1400" dirty="0" err="1" smtClean="0">
                          <a:effectLst/>
                        </a:rPr>
                        <a:t>Ic</a:t>
                      </a:r>
                      <a:r>
                        <a:rPr lang="en-US" sz="1400" dirty="0" smtClean="0">
                          <a:effectLst/>
                        </a:rPr>
                        <a:t> </a:t>
                      </a:r>
                      <a:r>
                        <a:rPr lang="en-US" sz="1400" dirty="0">
                          <a:effectLst/>
                        </a:rPr>
                        <a:t>@ 4.2K ,</a:t>
                      </a:r>
                      <a:r>
                        <a:rPr lang="en-US" sz="1400" dirty="0" smtClean="0">
                          <a:effectLst/>
                        </a:rPr>
                        <a:t>5.5 </a:t>
                      </a:r>
                      <a:r>
                        <a:rPr lang="en-US" sz="1400" dirty="0">
                          <a:effectLst/>
                        </a:rPr>
                        <a:t>T </a:t>
                      </a:r>
                      <a:r>
                        <a:rPr lang="en-US" sz="1400" dirty="0" smtClean="0">
                          <a:effectLst/>
                        </a:rPr>
                        <a:t> </a:t>
                      </a:r>
                      <a:endParaRPr lang="zh-CN" sz="14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400" dirty="0">
                          <a:solidFill>
                            <a:srgbClr val="FF0000"/>
                          </a:solidFill>
                          <a:effectLst/>
                        </a:rPr>
                        <a:t>&gt;</a:t>
                      </a:r>
                      <a:r>
                        <a:rPr lang="en-US" sz="1400" dirty="0" smtClean="0">
                          <a:solidFill>
                            <a:srgbClr val="FF0000"/>
                          </a:solidFill>
                          <a:effectLst/>
                        </a:rPr>
                        <a:t>17280 A</a:t>
                      </a:r>
                    </a:p>
                  </a:txBody>
                  <a:tcPr marL="68580" marR="68580" marT="0" marB="0" anchor="ctr"/>
                </a:tc>
              </a:tr>
              <a:tr h="312586">
                <a:tc>
                  <a:txBody>
                    <a:bodyPr/>
                    <a:lstStyle/>
                    <a:p>
                      <a:r>
                        <a:rPr lang="en-US" altLang="zh-CN" sz="1400" b="1" kern="1200" dirty="0" smtClean="0">
                          <a:solidFill>
                            <a:schemeClr val="lt1"/>
                          </a:solidFill>
                          <a:effectLst/>
                          <a:latin typeface="+mn-lt"/>
                          <a:ea typeface="+mn-ea"/>
                          <a:cs typeface="+mn-cs"/>
                        </a:rPr>
                        <a:t>Nominal Current</a:t>
                      </a:r>
                      <a:endParaRPr lang="zh-CN" altLang="en-US" sz="1400" b="1" kern="1200" dirty="0">
                        <a:solidFill>
                          <a:schemeClr val="lt1"/>
                        </a:solidFill>
                        <a:effectLst/>
                        <a:latin typeface="+mn-lt"/>
                        <a:ea typeface="+mn-ea"/>
                        <a:cs typeface="+mn-cs"/>
                      </a:endParaRPr>
                    </a:p>
                  </a:txBody>
                  <a:tcPr/>
                </a:tc>
                <a:tc>
                  <a:txBody>
                    <a:bodyPr/>
                    <a:lstStyle/>
                    <a:p>
                      <a:pPr marL="0" algn="l" defTabSz="914400" rtl="0" eaLnBrk="1" latinLnBrk="0" hangingPunct="1">
                        <a:lnSpc>
                          <a:spcPct val="107000"/>
                        </a:lnSpc>
                        <a:spcAft>
                          <a:spcPts val="800"/>
                        </a:spcAft>
                      </a:pPr>
                      <a:r>
                        <a:rPr lang="en-US" altLang="zh-CN" sz="1400" kern="1200" dirty="0" smtClean="0">
                          <a:solidFill>
                            <a:srgbClr val="FF0000"/>
                          </a:solidFill>
                          <a:effectLst/>
                          <a:latin typeface="+mn-lt"/>
                          <a:ea typeface="+mn-ea"/>
                          <a:cs typeface="+mn-cs"/>
                        </a:rPr>
                        <a:t>3944.5 A</a:t>
                      </a:r>
                      <a:endParaRPr lang="zh-CN" altLang="en-US" sz="1400" kern="1200" dirty="0">
                        <a:solidFill>
                          <a:srgbClr val="FF0000"/>
                        </a:solidFill>
                        <a:effectLst/>
                        <a:latin typeface="+mn-lt"/>
                        <a:ea typeface="+mn-ea"/>
                        <a:cs typeface="+mn-cs"/>
                      </a:endParaRPr>
                    </a:p>
                  </a:txBody>
                  <a:tcPr/>
                </a:tc>
              </a:tr>
              <a:tr h="302714">
                <a:tc>
                  <a:txBody>
                    <a:bodyPr/>
                    <a:lstStyle/>
                    <a:p>
                      <a:r>
                        <a:rPr lang="en-US" altLang="zh-CN" sz="1400" b="1" kern="1200" dirty="0" smtClean="0">
                          <a:solidFill>
                            <a:schemeClr val="lt1"/>
                          </a:solidFill>
                          <a:effectLst/>
                          <a:latin typeface="+mn-lt"/>
                          <a:ea typeface="+mn-ea"/>
                          <a:cs typeface="+mn-cs"/>
                        </a:rPr>
                        <a:t>Operate temperature</a:t>
                      </a:r>
                      <a:endParaRPr lang="zh-CN" altLang="en-US" sz="1400" b="1" kern="1200" dirty="0">
                        <a:solidFill>
                          <a:schemeClr val="lt1"/>
                        </a:solidFill>
                        <a:effectLst/>
                        <a:latin typeface="+mn-lt"/>
                        <a:ea typeface="+mn-ea"/>
                        <a:cs typeface="+mn-cs"/>
                      </a:endParaRPr>
                    </a:p>
                  </a:txBody>
                  <a:tcPr/>
                </a:tc>
                <a:tc>
                  <a:txBody>
                    <a:bodyPr/>
                    <a:lstStyle/>
                    <a:p>
                      <a:pPr marL="0" algn="l" defTabSz="914400" rtl="0" eaLnBrk="1" latinLnBrk="0" hangingPunct="1">
                        <a:lnSpc>
                          <a:spcPct val="107000"/>
                        </a:lnSpc>
                        <a:spcAft>
                          <a:spcPts val="800"/>
                        </a:spcAft>
                      </a:pPr>
                      <a:r>
                        <a:rPr lang="en-US" altLang="zh-CN" sz="1400" kern="1200" baseline="0" dirty="0" smtClean="0">
                          <a:solidFill>
                            <a:schemeClr val="dk1"/>
                          </a:solidFill>
                          <a:effectLst/>
                          <a:latin typeface="+mn-lt"/>
                          <a:ea typeface="+mn-ea"/>
                          <a:cs typeface="+mn-cs"/>
                        </a:rPr>
                        <a:t> </a:t>
                      </a:r>
                      <a:r>
                        <a:rPr lang="en-US" altLang="zh-CN" sz="1400" kern="1200" dirty="0" smtClean="0">
                          <a:solidFill>
                            <a:srgbClr val="FF0000"/>
                          </a:solidFill>
                          <a:effectLst/>
                          <a:latin typeface="+mn-lt"/>
                          <a:ea typeface="+mn-ea"/>
                          <a:cs typeface="+mn-cs"/>
                        </a:rPr>
                        <a:t>5.0 ~5.9 K</a:t>
                      </a:r>
                      <a:endParaRPr lang="zh-CN" altLang="en-US" sz="1400" kern="1200" dirty="0">
                        <a:solidFill>
                          <a:srgbClr val="FF0000"/>
                        </a:solidFill>
                        <a:effectLst/>
                        <a:latin typeface="+mn-lt"/>
                        <a:ea typeface="+mn-ea"/>
                        <a:cs typeface="+mn-cs"/>
                      </a:endParaRPr>
                    </a:p>
                  </a:txBody>
                  <a:tcPr/>
                </a:tc>
              </a:tr>
            </a:tbl>
          </a:graphicData>
        </a:graphic>
      </p:graphicFrame>
      <p:pic>
        <p:nvPicPr>
          <p:cNvPr id="1101" name="图片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36090" y="1663197"/>
            <a:ext cx="3163888" cy="227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矩形 12"/>
          <p:cNvSpPr/>
          <p:nvPr/>
        </p:nvSpPr>
        <p:spPr>
          <a:xfrm>
            <a:off x="5868284" y="4755326"/>
            <a:ext cx="4617628" cy="646331"/>
          </a:xfrm>
          <a:prstGeom prst="rect">
            <a:avLst/>
          </a:prstGeom>
        </p:spPr>
        <p:txBody>
          <a:bodyPr wrap="square">
            <a:spAutoFit/>
          </a:bodyPr>
          <a:lstStyle/>
          <a:p>
            <a:r>
              <a:rPr lang="en-US" altLang="zh-CN" b="1" dirty="0" smtClean="0">
                <a:latin typeface="CMR10"/>
              </a:rPr>
              <a:t>One side be compressed, the other side be tensioned</a:t>
            </a:r>
            <a:endParaRPr lang="zh-CN" altLang="en-US" b="1" dirty="0">
              <a:latin typeface="CMR10"/>
            </a:endParaRPr>
          </a:p>
        </p:txBody>
      </p:sp>
    </p:spTree>
    <p:extLst>
      <p:ext uri="{BB962C8B-B14F-4D97-AF65-F5344CB8AC3E}">
        <p14:creationId xmlns:p14="http://schemas.microsoft.com/office/powerpoint/2010/main" xmlns="" val="107789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4435" y="84207"/>
            <a:ext cx="11605054" cy="683011"/>
          </a:xfrm>
        </p:spPr>
        <p:txBody>
          <a:bodyPr>
            <a:normAutofit fontScale="90000"/>
          </a:bodyPr>
          <a:lstStyle/>
          <a:p>
            <a:r>
              <a:rPr lang="en-US" altLang="zh-CN" dirty="0" smtClean="0"/>
              <a:t>Status of the developing of aluminum stabilized cable</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图片 18" descr="DHTL3260.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0487" y="873981"/>
            <a:ext cx="3074558" cy="410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图片 27" descr="IMG_7503.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017665" y="767218"/>
            <a:ext cx="1843502" cy="2141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图片 8" descr="IMG_8591.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1731" y="784611"/>
            <a:ext cx="2570462" cy="1927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文本框 26"/>
          <p:cNvSpPr txBox="1">
            <a:spLocks noChangeArrowheads="1"/>
          </p:cNvSpPr>
          <p:nvPr/>
        </p:nvSpPr>
        <p:spPr bwMode="auto">
          <a:xfrm>
            <a:off x="670487" y="5141764"/>
            <a:ext cx="25900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dirty="0" smtClean="0"/>
              <a:t>Sample of 10 m cable</a:t>
            </a:r>
            <a:endParaRPr lang="en-US" altLang="zh-CN" dirty="0"/>
          </a:p>
        </p:txBody>
      </p:sp>
      <p:sp>
        <p:nvSpPr>
          <p:cNvPr id="8" name="文本框 26"/>
          <p:cNvSpPr txBox="1">
            <a:spLocks noChangeArrowheads="1"/>
          </p:cNvSpPr>
          <p:nvPr/>
        </p:nvSpPr>
        <p:spPr bwMode="auto">
          <a:xfrm>
            <a:off x="4427295" y="2908536"/>
            <a:ext cx="36787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dirty="0" smtClean="0"/>
              <a:t>Sample for testing shear strength </a:t>
            </a:r>
            <a:endParaRPr lang="en-US" altLang="zh-CN" dirty="0"/>
          </a:p>
        </p:txBody>
      </p:sp>
      <p:sp>
        <p:nvSpPr>
          <p:cNvPr id="9" name="文本框 26"/>
          <p:cNvSpPr txBox="1">
            <a:spLocks noChangeArrowheads="1"/>
          </p:cNvSpPr>
          <p:nvPr/>
        </p:nvSpPr>
        <p:spPr bwMode="auto">
          <a:xfrm>
            <a:off x="6685005" y="3345425"/>
            <a:ext cx="29903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dirty="0" smtClean="0"/>
              <a:t>Result of shear strength</a:t>
            </a:r>
            <a:endParaRPr lang="en-US" altLang="zh-CN" dirty="0"/>
          </a:p>
        </p:txBody>
      </p:sp>
      <p:sp>
        <p:nvSpPr>
          <p:cNvPr id="11" name="文本框 26"/>
          <p:cNvSpPr txBox="1">
            <a:spLocks noChangeArrowheads="1"/>
          </p:cNvSpPr>
          <p:nvPr/>
        </p:nvSpPr>
        <p:spPr bwMode="auto">
          <a:xfrm>
            <a:off x="8814487" y="2924906"/>
            <a:ext cx="25900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dirty="0" smtClean="0"/>
              <a:t>Test of shear strength</a:t>
            </a:r>
            <a:endParaRPr lang="en-US" altLang="zh-CN" dirty="0"/>
          </a:p>
        </p:txBody>
      </p:sp>
      <p:cxnSp>
        <p:nvCxnSpPr>
          <p:cNvPr id="13" name="直接连接符 12"/>
          <p:cNvCxnSpPr/>
          <p:nvPr/>
        </p:nvCxnSpPr>
        <p:spPr>
          <a:xfrm>
            <a:off x="6981568" y="2384854"/>
            <a:ext cx="444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981568" y="2570205"/>
            <a:ext cx="444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本框 26"/>
          <p:cNvSpPr txBox="1">
            <a:spLocks noChangeArrowheads="1"/>
          </p:cNvSpPr>
          <p:nvPr/>
        </p:nvSpPr>
        <p:spPr bwMode="auto">
          <a:xfrm>
            <a:off x="7426411" y="2280867"/>
            <a:ext cx="9514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dirty="0" smtClean="0"/>
              <a:t>10 mm</a:t>
            </a:r>
            <a:endParaRPr lang="en-US" altLang="zh-CN" dirty="0"/>
          </a:p>
        </p:txBody>
      </p:sp>
      <p:graphicFrame>
        <p:nvGraphicFramePr>
          <p:cNvPr id="10" name="表格 9"/>
          <p:cNvGraphicFramePr>
            <a:graphicFrameLocks noGrp="1"/>
          </p:cNvGraphicFramePr>
          <p:nvPr>
            <p:extLst>
              <p:ext uri="{D42A27DB-BD31-4B8C-83A1-F6EECF244321}">
                <p14:modId xmlns:p14="http://schemas.microsoft.com/office/powerpoint/2010/main" xmlns="" val="140528196"/>
              </p:ext>
            </p:extLst>
          </p:nvPr>
        </p:nvGraphicFramePr>
        <p:xfrm>
          <a:off x="4035964" y="3865771"/>
          <a:ext cx="7920682" cy="2921318"/>
        </p:xfrm>
        <a:graphic>
          <a:graphicData uri="http://schemas.openxmlformats.org/drawingml/2006/table">
            <a:tbl>
              <a:tblPr firstRow="1" bandRow="1">
                <a:tableStyleId>{5C22544A-7EE6-4342-B048-85BDC9FD1C3A}</a:tableStyleId>
              </a:tblPr>
              <a:tblGrid>
                <a:gridCol w="902044"/>
                <a:gridCol w="2100649"/>
                <a:gridCol w="1149178"/>
                <a:gridCol w="2013417"/>
                <a:gridCol w="1755394"/>
              </a:tblGrid>
              <a:tr h="726602">
                <a:tc>
                  <a:txBody>
                    <a:bodyPr/>
                    <a:lstStyle/>
                    <a:p>
                      <a:pPr algn="ctr"/>
                      <a:r>
                        <a:rPr lang="en-US" altLang="zh-CN" sz="1800" dirty="0" smtClean="0">
                          <a:solidFill>
                            <a:schemeClr val="tx1"/>
                          </a:solidFill>
                        </a:rPr>
                        <a:t>No</a:t>
                      </a:r>
                      <a:endParaRPr lang="zh-CN" altLang="en-US" sz="1800" dirty="0">
                        <a:solidFill>
                          <a:schemeClr val="tx1"/>
                        </a:solidFill>
                      </a:endParaRPr>
                    </a:p>
                  </a:txBody>
                  <a:tcPr marL="91437" marR="91437" marT="45733" marB="45733"/>
                </a:tc>
                <a:tc>
                  <a:txBody>
                    <a:bodyPr/>
                    <a:lstStyle/>
                    <a:p>
                      <a:pPr algn="ctr"/>
                      <a:r>
                        <a:rPr lang="en-US" altLang="zh-CN" sz="1800" dirty="0" smtClean="0">
                          <a:solidFill>
                            <a:schemeClr val="tx1"/>
                          </a:solidFill>
                        </a:rPr>
                        <a:t>Length of Tested  sample (mm)</a:t>
                      </a:r>
                      <a:endParaRPr lang="zh-CN" altLang="en-US" sz="1800" dirty="0">
                        <a:solidFill>
                          <a:schemeClr val="tx1"/>
                        </a:solidFill>
                      </a:endParaRPr>
                    </a:p>
                  </a:txBody>
                  <a:tcPr marL="91437" marR="91437" marT="45733" marB="45733"/>
                </a:tc>
                <a:tc>
                  <a:txBody>
                    <a:bodyPr/>
                    <a:lstStyle/>
                    <a:p>
                      <a:pPr algn="ctr"/>
                      <a:r>
                        <a:rPr lang="en-US" altLang="zh-CN" sz="1800" dirty="0" smtClean="0">
                          <a:solidFill>
                            <a:schemeClr val="tx1"/>
                          </a:solidFill>
                        </a:rPr>
                        <a:t>load(</a:t>
                      </a:r>
                      <a:r>
                        <a:rPr lang="en-US" altLang="zh-CN" sz="1800" dirty="0" err="1" smtClean="0">
                          <a:solidFill>
                            <a:schemeClr val="tx1"/>
                          </a:solidFill>
                        </a:rPr>
                        <a:t>kN</a:t>
                      </a:r>
                      <a:r>
                        <a:rPr lang="en-US" altLang="zh-CN" sz="1800" dirty="0" smtClean="0">
                          <a:solidFill>
                            <a:schemeClr val="tx1"/>
                          </a:solidFill>
                        </a:rPr>
                        <a:t>)</a:t>
                      </a:r>
                      <a:endParaRPr lang="zh-CN" altLang="en-US" sz="1800" dirty="0">
                        <a:solidFill>
                          <a:schemeClr val="tx1"/>
                        </a:solidFill>
                      </a:endParaRPr>
                    </a:p>
                  </a:txBody>
                  <a:tcPr marL="91437" marR="91437" marT="45733" marB="45733"/>
                </a:tc>
                <a:tc>
                  <a:txBody>
                    <a:bodyPr/>
                    <a:lstStyle/>
                    <a:p>
                      <a:pPr algn="ctr"/>
                      <a:r>
                        <a:rPr lang="en-US" altLang="zh-CN" sz="1800" dirty="0" smtClean="0">
                          <a:solidFill>
                            <a:schemeClr val="tx1"/>
                          </a:solidFill>
                        </a:rPr>
                        <a:t>Shear</a:t>
                      </a:r>
                      <a:r>
                        <a:rPr lang="en-US" altLang="zh-CN" sz="1800" baseline="0" dirty="0" smtClean="0">
                          <a:solidFill>
                            <a:schemeClr val="tx1"/>
                          </a:solidFill>
                        </a:rPr>
                        <a:t> strength</a:t>
                      </a:r>
                      <a:r>
                        <a:rPr lang="en-US" altLang="zh-CN" sz="1800" dirty="0" smtClean="0">
                          <a:solidFill>
                            <a:schemeClr val="tx1"/>
                          </a:solidFill>
                        </a:rPr>
                        <a:t>(</a:t>
                      </a:r>
                      <a:r>
                        <a:rPr lang="en-US" altLang="zh-CN" sz="1800" dirty="0" err="1" smtClean="0">
                          <a:solidFill>
                            <a:schemeClr val="tx1"/>
                          </a:solidFill>
                        </a:rPr>
                        <a:t>MPa</a:t>
                      </a:r>
                      <a:r>
                        <a:rPr lang="en-US" altLang="zh-CN" sz="1800" dirty="0" smtClean="0">
                          <a:solidFill>
                            <a:schemeClr val="tx1"/>
                          </a:solidFill>
                        </a:rPr>
                        <a:t>)</a:t>
                      </a:r>
                      <a:endParaRPr lang="zh-CN" altLang="en-US" sz="1800" dirty="0">
                        <a:solidFill>
                          <a:schemeClr val="tx1"/>
                        </a:solidFill>
                      </a:endParaRPr>
                    </a:p>
                  </a:txBody>
                  <a:tcPr marL="91437" marR="91437" marT="45733" marB="45733"/>
                </a:tc>
                <a:tc>
                  <a:txBody>
                    <a:bodyPr/>
                    <a:lstStyle/>
                    <a:p>
                      <a:pPr algn="ctr"/>
                      <a:r>
                        <a:rPr lang="en-US" altLang="zh-CN" sz="1800" dirty="0" smtClean="0">
                          <a:solidFill>
                            <a:schemeClr val="tx1"/>
                          </a:solidFill>
                        </a:rPr>
                        <a:t>Length</a:t>
                      </a:r>
                      <a:r>
                        <a:rPr lang="en-US" altLang="zh-CN" sz="1800" baseline="0" dirty="0" smtClean="0">
                          <a:solidFill>
                            <a:schemeClr val="tx1"/>
                          </a:solidFill>
                        </a:rPr>
                        <a:t> of cable</a:t>
                      </a:r>
                    </a:p>
                    <a:p>
                      <a:pPr algn="ctr"/>
                      <a:r>
                        <a:rPr lang="zh-CN" altLang="en-US" sz="1800" baseline="0" dirty="0" smtClean="0">
                          <a:solidFill>
                            <a:schemeClr val="tx1"/>
                          </a:solidFill>
                        </a:rPr>
                        <a:t>（</a:t>
                      </a:r>
                      <a:r>
                        <a:rPr lang="en-US" altLang="zh-CN" sz="1800" baseline="0" dirty="0" smtClean="0">
                          <a:solidFill>
                            <a:schemeClr val="tx1"/>
                          </a:solidFill>
                        </a:rPr>
                        <a:t>m</a:t>
                      </a:r>
                      <a:r>
                        <a:rPr lang="zh-CN" altLang="en-US" sz="1800" baseline="0" dirty="0" smtClean="0">
                          <a:solidFill>
                            <a:schemeClr val="tx1"/>
                          </a:solidFill>
                        </a:rPr>
                        <a:t>）</a:t>
                      </a:r>
                      <a:endParaRPr lang="zh-CN" altLang="en-US" sz="1800" dirty="0">
                        <a:solidFill>
                          <a:schemeClr val="tx1"/>
                        </a:solidFill>
                      </a:endParaRPr>
                    </a:p>
                  </a:txBody>
                  <a:tcPr marL="91437" marR="91437" marT="45733" marB="45733"/>
                </a:tc>
              </a:tr>
              <a:tr h="317487">
                <a:tc>
                  <a:txBody>
                    <a:bodyPr/>
                    <a:lstStyle/>
                    <a:p>
                      <a:pPr algn="ctr"/>
                      <a:r>
                        <a:rPr lang="en-US" altLang="zh-CN" sz="1800" dirty="0" smtClean="0"/>
                        <a:t>1</a:t>
                      </a:r>
                      <a:endParaRPr lang="zh-CN" altLang="en-US" sz="1800" dirty="0"/>
                    </a:p>
                  </a:txBody>
                  <a:tcPr marL="91437" marR="91437" marT="45733" marB="45733"/>
                </a:tc>
                <a:tc>
                  <a:txBody>
                    <a:bodyPr/>
                    <a:lstStyle/>
                    <a:p>
                      <a:pPr algn="ctr"/>
                      <a:r>
                        <a:rPr lang="en-US" altLang="zh-CN" sz="1800" dirty="0" smtClean="0"/>
                        <a:t>10</a:t>
                      </a:r>
                      <a:endParaRPr lang="zh-CN" altLang="en-US" sz="1800" dirty="0"/>
                    </a:p>
                  </a:txBody>
                  <a:tcPr marL="91437" marR="91437" marT="45733" marB="45733"/>
                </a:tc>
                <a:tc>
                  <a:txBody>
                    <a:bodyPr/>
                    <a:lstStyle/>
                    <a:p>
                      <a:pPr algn="ctr"/>
                      <a:r>
                        <a:rPr lang="en-US" altLang="zh-CN" sz="1800" dirty="0" smtClean="0"/>
                        <a:t>5.60</a:t>
                      </a:r>
                      <a:endParaRPr lang="zh-CN" altLang="en-US" sz="1800" dirty="0"/>
                    </a:p>
                  </a:txBody>
                  <a:tcPr marL="91437" marR="91437" marT="45733" marB="45733"/>
                </a:tc>
                <a:tc>
                  <a:txBody>
                    <a:bodyPr/>
                    <a:lstStyle/>
                    <a:p>
                      <a:pPr algn="ctr"/>
                      <a:r>
                        <a:rPr lang="en-US" altLang="zh-CN" sz="1800" dirty="0" smtClean="0"/>
                        <a:t>25.07</a:t>
                      </a:r>
                      <a:endParaRPr lang="zh-CN" altLang="en-US" sz="1800" dirty="0"/>
                    </a:p>
                  </a:txBody>
                  <a:tcPr marL="91437" marR="91437" marT="45733" marB="45733"/>
                </a:tc>
                <a:tc>
                  <a:txBody>
                    <a:bodyPr/>
                    <a:lstStyle/>
                    <a:p>
                      <a:pPr algn="ctr"/>
                      <a:r>
                        <a:rPr lang="en-US" altLang="zh-CN" sz="1400" b="1" dirty="0" smtClean="0"/>
                        <a:t>10</a:t>
                      </a:r>
                      <a:r>
                        <a:rPr lang="zh-CN" altLang="en-US" sz="1400" b="1" baseline="0" dirty="0" smtClean="0"/>
                        <a:t> </a:t>
                      </a:r>
                      <a:endParaRPr lang="zh-CN" altLang="en-US" sz="1400" b="1" dirty="0"/>
                    </a:p>
                  </a:txBody>
                  <a:tcPr marL="91437" marR="91437" marT="45733" marB="45733"/>
                </a:tc>
              </a:tr>
              <a:tr h="317487">
                <a:tc>
                  <a:txBody>
                    <a:bodyPr/>
                    <a:lstStyle/>
                    <a:p>
                      <a:pPr algn="ctr"/>
                      <a:r>
                        <a:rPr lang="en-US" altLang="zh-CN" sz="1800" dirty="0" smtClean="0"/>
                        <a:t>2</a:t>
                      </a:r>
                      <a:endParaRPr lang="zh-CN" altLang="en-US" sz="1800" dirty="0"/>
                    </a:p>
                  </a:txBody>
                  <a:tcPr marL="91437" marR="91437" marT="45733" marB="45733"/>
                </a:tc>
                <a:tc>
                  <a:txBody>
                    <a:bodyPr/>
                    <a:lstStyle/>
                    <a:p>
                      <a:pPr algn="ctr"/>
                      <a:r>
                        <a:rPr lang="en-US" altLang="zh-CN" sz="1800" dirty="0" smtClean="0"/>
                        <a:t>10</a:t>
                      </a:r>
                      <a:endParaRPr lang="zh-CN" altLang="en-US" sz="1800" dirty="0"/>
                    </a:p>
                  </a:txBody>
                  <a:tcPr marL="91437" marR="91437" marT="45733" marB="45733"/>
                </a:tc>
                <a:tc>
                  <a:txBody>
                    <a:bodyPr/>
                    <a:lstStyle/>
                    <a:p>
                      <a:pPr algn="ctr"/>
                      <a:r>
                        <a:rPr lang="en-US" altLang="zh-CN" sz="1800" dirty="0" smtClean="0"/>
                        <a:t>2.50</a:t>
                      </a:r>
                      <a:endParaRPr lang="zh-CN" altLang="en-US" sz="1800" dirty="0"/>
                    </a:p>
                  </a:txBody>
                  <a:tcPr marL="91437" marR="91437" marT="45733" marB="45733"/>
                </a:tc>
                <a:tc>
                  <a:txBody>
                    <a:bodyPr/>
                    <a:lstStyle/>
                    <a:p>
                      <a:pPr algn="ctr"/>
                      <a:r>
                        <a:rPr lang="en-US" altLang="zh-CN" sz="1800" dirty="0" smtClean="0">
                          <a:solidFill>
                            <a:schemeClr val="tx1"/>
                          </a:solidFill>
                        </a:rPr>
                        <a:t>11.19</a:t>
                      </a:r>
                      <a:endParaRPr lang="zh-CN" altLang="en-US" sz="1800" dirty="0">
                        <a:solidFill>
                          <a:schemeClr val="tx1"/>
                        </a:solidFill>
                      </a:endParaRPr>
                    </a:p>
                  </a:txBody>
                  <a:tcPr marL="91437" marR="91437" marT="45733" marB="45733"/>
                </a:tc>
                <a:tc>
                  <a:txBody>
                    <a:bodyPr/>
                    <a:lstStyle/>
                    <a:p>
                      <a:pPr algn="ctr"/>
                      <a:r>
                        <a:rPr lang="en-US" altLang="zh-CN" sz="1400" b="1" dirty="0" smtClean="0"/>
                        <a:t>10</a:t>
                      </a:r>
                      <a:r>
                        <a:rPr lang="zh-CN" altLang="en-US" sz="1400" b="1" baseline="0" dirty="0" smtClean="0"/>
                        <a:t> </a:t>
                      </a:r>
                      <a:endParaRPr lang="zh-CN" altLang="en-US" sz="1400" b="1" dirty="0"/>
                    </a:p>
                  </a:txBody>
                  <a:tcPr marL="91437" marR="91437" marT="45733" marB="45733"/>
                </a:tc>
              </a:tr>
              <a:tr h="317487">
                <a:tc>
                  <a:txBody>
                    <a:bodyPr/>
                    <a:lstStyle/>
                    <a:p>
                      <a:pPr algn="ctr"/>
                      <a:r>
                        <a:rPr lang="en-US" altLang="zh-CN" sz="1800" dirty="0" smtClean="0"/>
                        <a:t>3</a:t>
                      </a:r>
                      <a:endParaRPr lang="zh-CN" altLang="en-US" sz="1800" dirty="0"/>
                    </a:p>
                  </a:txBody>
                  <a:tcPr marL="91437" marR="91437" marT="45733" marB="45733"/>
                </a:tc>
                <a:tc>
                  <a:txBody>
                    <a:bodyPr/>
                    <a:lstStyle/>
                    <a:p>
                      <a:pPr algn="ctr"/>
                      <a:r>
                        <a:rPr lang="en-US" altLang="zh-CN" sz="1800" dirty="0" smtClean="0"/>
                        <a:t>10</a:t>
                      </a:r>
                      <a:endParaRPr lang="zh-CN" altLang="en-US" sz="1800" dirty="0"/>
                    </a:p>
                  </a:txBody>
                  <a:tcPr marL="91437" marR="91437" marT="45733" marB="45733"/>
                </a:tc>
                <a:tc>
                  <a:txBody>
                    <a:bodyPr/>
                    <a:lstStyle/>
                    <a:p>
                      <a:pPr algn="ctr"/>
                      <a:r>
                        <a:rPr lang="en-US" altLang="zh-CN" sz="1800" dirty="0" smtClean="0"/>
                        <a:t>4.26</a:t>
                      </a:r>
                      <a:endParaRPr lang="zh-CN" altLang="en-US" sz="1800" dirty="0"/>
                    </a:p>
                  </a:txBody>
                  <a:tcPr marL="91437" marR="91437" marT="45733" marB="45733"/>
                </a:tc>
                <a:tc>
                  <a:txBody>
                    <a:bodyPr/>
                    <a:lstStyle/>
                    <a:p>
                      <a:pPr algn="ctr"/>
                      <a:r>
                        <a:rPr lang="en-US" altLang="zh-CN" sz="1800" dirty="0" smtClean="0">
                          <a:solidFill>
                            <a:schemeClr val="tx1"/>
                          </a:solidFill>
                        </a:rPr>
                        <a:t>19.07</a:t>
                      </a:r>
                      <a:endParaRPr lang="zh-CN" altLang="en-US" sz="1800" dirty="0">
                        <a:solidFill>
                          <a:schemeClr val="tx1"/>
                        </a:solidFill>
                      </a:endParaRPr>
                    </a:p>
                  </a:txBody>
                  <a:tcPr marL="91437" marR="91437" marT="45733" marB="45733"/>
                </a:tc>
                <a:tc>
                  <a:txBody>
                    <a:bodyPr/>
                    <a:lstStyle/>
                    <a:p>
                      <a:pPr algn="ctr"/>
                      <a:r>
                        <a:rPr lang="en-US" altLang="zh-CN" sz="1400" b="1" dirty="0" smtClean="0"/>
                        <a:t>10</a:t>
                      </a:r>
                      <a:r>
                        <a:rPr lang="zh-CN" altLang="en-US" sz="1400" b="1" baseline="0" dirty="0" smtClean="0"/>
                        <a:t> </a:t>
                      </a:r>
                      <a:endParaRPr lang="zh-CN" altLang="en-US" sz="1400" b="1" dirty="0"/>
                    </a:p>
                  </a:txBody>
                  <a:tcPr marL="91437" marR="91437" marT="45733" marB="45733"/>
                </a:tc>
              </a:tr>
              <a:tr h="317487">
                <a:tc>
                  <a:txBody>
                    <a:bodyPr/>
                    <a:lstStyle/>
                    <a:p>
                      <a:pPr algn="ctr"/>
                      <a:r>
                        <a:rPr lang="en-US" altLang="zh-CN" sz="1800" dirty="0" smtClean="0"/>
                        <a:t>4</a:t>
                      </a:r>
                      <a:endParaRPr lang="zh-CN" altLang="en-US" sz="1800" dirty="0"/>
                    </a:p>
                  </a:txBody>
                  <a:tcPr marL="91437" marR="91437" marT="45733" marB="45733"/>
                </a:tc>
                <a:tc>
                  <a:txBody>
                    <a:bodyPr/>
                    <a:lstStyle/>
                    <a:p>
                      <a:pPr algn="ctr"/>
                      <a:r>
                        <a:rPr lang="en-US" altLang="zh-CN" sz="1800" dirty="0" smtClean="0"/>
                        <a:t>10</a:t>
                      </a:r>
                      <a:endParaRPr lang="zh-CN" altLang="en-US" sz="1800" dirty="0"/>
                    </a:p>
                  </a:txBody>
                  <a:tcPr marL="91437" marR="91437" marT="45733" marB="45733"/>
                </a:tc>
                <a:tc>
                  <a:txBody>
                    <a:bodyPr/>
                    <a:lstStyle/>
                    <a:p>
                      <a:pPr algn="ctr"/>
                      <a:r>
                        <a:rPr lang="en-US" altLang="zh-CN" sz="1800" dirty="0" smtClean="0"/>
                        <a:t>5.18</a:t>
                      </a:r>
                      <a:endParaRPr lang="zh-CN" altLang="en-US" sz="1800" dirty="0"/>
                    </a:p>
                  </a:txBody>
                  <a:tcPr marL="91437" marR="91437" marT="45733" marB="45733"/>
                </a:tc>
                <a:tc>
                  <a:txBody>
                    <a:bodyPr/>
                    <a:lstStyle/>
                    <a:p>
                      <a:pPr algn="ctr"/>
                      <a:r>
                        <a:rPr lang="en-US" altLang="zh-CN" sz="1800" dirty="0" smtClean="0">
                          <a:solidFill>
                            <a:schemeClr val="tx1"/>
                          </a:solidFill>
                        </a:rPr>
                        <a:t>23.19</a:t>
                      </a:r>
                      <a:endParaRPr lang="zh-CN" altLang="en-US" sz="1800" dirty="0">
                        <a:solidFill>
                          <a:schemeClr val="tx1"/>
                        </a:solidFill>
                      </a:endParaRPr>
                    </a:p>
                  </a:txBody>
                  <a:tcPr marL="91437" marR="91437" marT="45733" marB="45733"/>
                </a:tc>
                <a:tc>
                  <a:txBody>
                    <a:bodyPr/>
                    <a:lstStyle/>
                    <a:p>
                      <a:pPr algn="ctr"/>
                      <a:r>
                        <a:rPr lang="en-US" altLang="zh-CN" sz="1400" b="1" dirty="0" smtClean="0"/>
                        <a:t>10</a:t>
                      </a:r>
                      <a:r>
                        <a:rPr lang="zh-CN" altLang="en-US" sz="1400" b="1" baseline="0" dirty="0" smtClean="0"/>
                        <a:t> </a:t>
                      </a:r>
                      <a:endParaRPr lang="zh-CN" altLang="en-US" sz="1400" b="1" dirty="0"/>
                    </a:p>
                  </a:txBody>
                  <a:tcPr marL="91437" marR="91437" marT="45733" marB="45733"/>
                </a:tc>
              </a:tr>
              <a:tr h="317487">
                <a:tc>
                  <a:txBody>
                    <a:bodyPr/>
                    <a:lstStyle/>
                    <a:p>
                      <a:pPr algn="ctr"/>
                      <a:r>
                        <a:rPr lang="en-US" altLang="zh-CN" sz="1800" dirty="0" smtClean="0"/>
                        <a:t>5</a:t>
                      </a:r>
                      <a:endParaRPr lang="zh-CN" altLang="en-US" sz="1800" dirty="0"/>
                    </a:p>
                  </a:txBody>
                  <a:tcPr marL="91437" marR="91437" marT="45733" marB="45733"/>
                </a:tc>
                <a:tc>
                  <a:txBody>
                    <a:bodyPr/>
                    <a:lstStyle/>
                    <a:p>
                      <a:pPr algn="ctr"/>
                      <a:r>
                        <a:rPr lang="en-US" altLang="zh-CN" sz="1800" dirty="0" smtClean="0"/>
                        <a:t>10</a:t>
                      </a:r>
                      <a:endParaRPr lang="zh-CN" altLang="en-US" sz="1800" dirty="0"/>
                    </a:p>
                  </a:txBody>
                  <a:tcPr marL="91437" marR="91437" marT="45733" marB="45733"/>
                </a:tc>
                <a:tc>
                  <a:txBody>
                    <a:bodyPr/>
                    <a:lstStyle/>
                    <a:p>
                      <a:pPr algn="ctr"/>
                      <a:r>
                        <a:rPr lang="en-US" altLang="zh-CN" sz="1800" dirty="0" smtClean="0"/>
                        <a:t>6.31</a:t>
                      </a:r>
                      <a:endParaRPr lang="zh-CN" altLang="en-US" sz="1800" dirty="0"/>
                    </a:p>
                  </a:txBody>
                  <a:tcPr marL="91437" marR="91437" marT="45733" marB="45733"/>
                </a:tc>
                <a:tc>
                  <a:txBody>
                    <a:bodyPr/>
                    <a:lstStyle/>
                    <a:p>
                      <a:pPr algn="ctr"/>
                      <a:r>
                        <a:rPr lang="en-US" altLang="zh-CN" sz="1800" dirty="0" smtClean="0">
                          <a:solidFill>
                            <a:schemeClr val="tx1"/>
                          </a:solidFill>
                        </a:rPr>
                        <a:t>28.25</a:t>
                      </a:r>
                      <a:endParaRPr lang="zh-CN" altLang="en-US" sz="1800" dirty="0">
                        <a:solidFill>
                          <a:schemeClr val="tx1"/>
                        </a:solidFill>
                      </a:endParaRPr>
                    </a:p>
                  </a:txBody>
                  <a:tcPr marL="91437" marR="91437" marT="45733" marB="45733"/>
                </a:tc>
                <a:tc>
                  <a:txBody>
                    <a:bodyPr/>
                    <a:lstStyle/>
                    <a:p>
                      <a:pPr algn="ctr"/>
                      <a:r>
                        <a:rPr lang="en-US" altLang="zh-CN" sz="1400" b="1" dirty="0" smtClean="0"/>
                        <a:t>10</a:t>
                      </a:r>
                      <a:r>
                        <a:rPr lang="zh-CN" altLang="en-US" sz="1400" b="1" baseline="0" dirty="0" smtClean="0"/>
                        <a:t> </a:t>
                      </a:r>
                      <a:endParaRPr lang="zh-CN" altLang="en-US" sz="1400" b="1" dirty="0"/>
                    </a:p>
                  </a:txBody>
                  <a:tcPr marL="91437" marR="91437" marT="45733" marB="45733"/>
                </a:tc>
              </a:tr>
              <a:tr h="317487">
                <a:tc>
                  <a:txBody>
                    <a:bodyPr/>
                    <a:lstStyle/>
                    <a:p>
                      <a:pPr algn="ctr"/>
                      <a:r>
                        <a:rPr lang="en-US" altLang="zh-CN" sz="1800" dirty="0" smtClean="0"/>
                        <a:t>6</a:t>
                      </a:r>
                      <a:endParaRPr lang="zh-CN" altLang="en-US" sz="1800" dirty="0"/>
                    </a:p>
                  </a:txBody>
                  <a:tcPr marL="91437" marR="91437" marT="45733" marB="45733"/>
                </a:tc>
                <a:tc>
                  <a:txBody>
                    <a:bodyPr/>
                    <a:lstStyle/>
                    <a:p>
                      <a:pPr algn="ctr"/>
                      <a:r>
                        <a:rPr lang="en-US" altLang="zh-CN" sz="1800" dirty="0" smtClean="0"/>
                        <a:t>10</a:t>
                      </a:r>
                      <a:endParaRPr lang="zh-CN" altLang="en-US" sz="1800" dirty="0"/>
                    </a:p>
                  </a:txBody>
                  <a:tcPr marL="91437" marR="91437" marT="45733" marB="45733"/>
                </a:tc>
                <a:tc>
                  <a:txBody>
                    <a:bodyPr/>
                    <a:lstStyle/>
                    <a:p>
                      <a:pPr algn="ctr"/>
                      <a:r>
                        <a:rPr lang="en-US" altLang="zh-CN" sz="1800" dirty="0" smtClean="0"/>
                        <a:t>3.28</a:t>
                      </a:r>
                      <a:endParaRPr lang="zh-CN" altLang="en-US" sz="1800" dirty="0"/>
                    </a:p>
                  </a:txBody>
                  <a:tcPr marL="91437" marR="91437" marT="45733" marB="45733"/>
                </a:tc>
                <a:tc>
                  <a:txBody>
                    <a:bodyPr/>
                    <a:lstStyle/>
                    <a:p>
                      <a:pPr algn="ctr"/>
                      <a:r>
                        <a:rPr lang="en-US" altLang="zh-CN" sz="1800" dirty="0" smtClean="0">
                          <a:solidFill>
                            <a:schemeClr val="tx1"/>
                          </a:solidFill>
                        </a:rPr>
                        <a:t>14.68</a:t>
                      </a:r>
                      <a:endParaRPr lang="zh-CN" altLang="en-US" sz="1800" dirty="0">
                        <a:solidFill>
                          <a:schemeClr val="tx1"/>
                        </a:solidFill>
                      </a:endParaRPr>
                    </a:p>
                  </a:txBody>
                  <a:tcPr marL="91437" marR="91437" marT="45733" marB="45733"/>
                </a:tc>
                <a:tc>
                  <a:txBody>
                    <a:bodyPr/>
                    <a:lstStyle/>
                    <a:p>
                      <a:pPr algn="ctr"/>
                      <a:r>
                        <a:rPr lang="en-US" altLang="zh-CN" sz="1400" b="1" dirty="0" smtClean="0"/>
                        <a:t>10</a:t>
                      </a:r>
                      <a:r>
                        <a:rPr lang="zh-CN" altLang="en-US" sz="1400" b="1" baseline="0" dirty="0" smtClean="0"/>
                        <a:t> </a:t>
                      </a:r>
                      <a:endParaRPr lang="zh-CN" altLang="en-US" sz="1400" b="1" dirty="0"/>
                    </a:p>
                  </a:txBody>
                  <a:tcPr marL="91437" marR="91437" marT="45733" marB="45733"/>
                </a:tc>
              </a:tr>
            </a:tbl>
          </a:graphicData>
        </a:graphic>
      </p:graphicFrame>
      <p:sp>
        <p:nvSpPr>
          <p:cNvPr id="17" name="文本框 26"/>
          <p:cNvSpPr txBox="1">
            <a:spLocks noChangeArrowheads="1"/>
          </p:cNvSpPr>
          <p:nvPr/>
        </p:nvSpPr>
        <p:spPr bwMode="auto">
          <a:xfrm>
            <a:off x="336854" y="5595531"/>
            <a:ext cx="319717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dirty="0" smtClean="0"/>
              <a:t>Electrical property will be test ——Critical current</a:t>
            </a:r>
            <a:endParaRPr lang="en-US" altLang="zh-CN" dirty="0"/>
          </a:p>
        </p:txBody>
      </p:sp>
    </p:spTree>
    <p:extLst>
      <p:ext uri="{BB962C8B-B14F-4D97-AF65-F5344CB8AC3E}">
        <p14:creationId xmlns:p14="http://schemas.microsoft.com/office/powerpoint/2010/main" xmlns="" val="1605777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stretch>
            <a:fillRect/>
          </a:stretch>
        </p:blipFill>
        <p:spPr>
          <a:xfrm>
            <a:off x="6568005" y="857013"/>
            <a:ext cx="4568968" cy="2068966"/>
          </a:xfrm>
          <a:prstGeom prst="rect">
            <a:avLst/>
          </a:prstGeom>
        </p:spPr>
      </p:pic>
      <p:sp>
        <p:nvSpPr>
          <p:cNvPr id="2" name="标题 1"/>
          <p:cNvSpPr>
            <a:spLocks noGrp="1"/>
          </p:cNvSpPr>
          <p:nvPr>
            <p:ph type="title"/>
          </p:nvPr>
        </p:nvSpPr>
        <p:spPr>
          <a:xfrm>
            <a:off x="95003" y="139495"/>
            <a:ext cx="12096997" cy="679902"/>
          </a:xfrm>
        </p:spPr>
        <p:txBody>
          <a:bodyPr>
            <a:noAutofit/>
          </a:bodyPr>
          <a:lstStyle/>
          <a:p>
            <a:pPr lvl="1" algn="l" rtl="0">
              <a:lnSpc>
                <a:spcPct val="90000"/>
              </a:lnSpc>
              <a:spcBef>
                <a:spcPct val="0"/>
              </a:spcBef>
            </a:pPr>
            <a:r>
              <a:rPr lang="en-US" altLang="zh-CN" sz="4400" kern="1200" dirty="0" smtClean="0">
                <a:solidFill>
                  <a:schemeClr val="tx1"/>
                </a:solidFill>
                <a:latin typeface="+mj-lt"/>
                <a:ea typeface="+mj-ea"/>
                <a:cs typeface="+mj-cs"/>
              </a:rPr>
              <a:t>Magnetic </a:t>
            </a:r>
            <a:r>
              <a:rPr lang="en-US" altLang="zh-CN" sz="4400" kern="1200" dirty="0">
                <a:solidFill>
                  <a:schemeClr val="tx1"/>
                </a:solidFill>
                <a:latin typeface="+mj-lt"/>
                <a:ea typeface="+mj-ea"/>
                <a:cs typeface="+mj-cs"/>
              </a:rPr>
              <a:t>Field design</a:t>
            </a:r>
            <a:endParaRPr lang="zh-CN" altLang="en-US" sz="4400" kern="1200" dirty="0">
              <a:solidFill>
                <a:schemeClr val="tx1"/>
              </a:solidFill>
              <a:latin typeface="+mj-lt"/>
              <a:ea typeface="+mj-ea"/>
              <a:cs typeface="+mj-cs"/>
            </a:endParaRPr>
          </a:p>
        </p:txBody>
      </p:sp>
      <p:sp>
        <p:nvSpPr>
          <p:cNvPr id="4" name="矩形 3"/>
          <p:cNvSpPr/>
          <p:nvPr/>
        </p:nvSpPr>
        <p:spPr>
          <a:xfrm>
            <a:off x="7502106" y="437354"/>
            <a:ext cx="3048000" cy="369332"/>
          </a:xfrm>
          <a:prstGeom prst="rect">
            <a:avLst/>
          </a:prstGeom>
        </p:spPr>
        <p:txBody>
          <a:bodyPr wrap="square">
            <a:spAutoFit/>
          </a:bodyPr>
          <a:lstStyle/>
          <a:p>
            <a:r>
              <a:rPr lang="en-US" altLang="zh-CN" b="1" dirty="0">
                <a:latin typeface="CMR10"/>
              </a:rPr>
              <a:t>Layout</a:t>
            </a:r>
            <a:r>
              <a:rPr lang="en-US" altLang="zh-CN" b="1" dirty="0" smtClean="0">
                <a:latin typeface="CMR10"/>
              </a:rPr>
              <a:t> </a:t>
            </a:r>
            <a:r>
              <a:rPr lang="en-US" altLang="zh-CN" b="1" dirty="0">
                <a:latin typeface="CMR10"/>
              </a:rPr>
              <a:t>of </a:t>
            </a:r>
            <a:r>
              <a:rPr lang="en-US" altLang="zh-CN" b="1" dirty="0" smtClean="0">
                <a:latin typeface="CMR10"/>
              </a:rPr>
              <a:t>coils and yoke</a:t>
            </a:r>
            <a:endParaRPr lang="zh-CN" altLang="en-US" b="1" dirty="0">
              <a:latin typeface="CMR10"/>
            </a:endParaRPr>
          </a:p>
        </p:txBody>
      </p:sp>
      <p:sp>
        <p:nvSpPr>
          <p:cNvPr id="7" name="矩形 6"/>
          <p:cNvSpPr/>
          <p:nvPr/>
        </p:nvSpPr>
        <p:spPr>
          <a:xfrm>
            <a:off x="864167" y="1054390"/>
            <a:ext cx="2377796" cy="369332"/>
          </a:xfrm>
          <a:prstGeom prst="rect">
            <a:avLst/>
          </a:prstGeom>
        </p:spPr>
        <p:txBody>
          <a:bodyPr wrap="square">
            <a:spAutoFit/>
          </a:bodyPr>
          <a:lstStyle/>
          <a:p>
            <a:r>
              <a:rPr lang="en-US" altLang="zh-CN" b="1" dirty="0" smtClean="0">
                <a:latin typeface="CMR10"/>
              </a:rPr>
              <a:t>Parameter of coils</a:t>
            </a:r>
            <a:endParaRPr lang="zh-CN" altLang="en-US" b="1" dirty="0">
              <a:latin typeface="CMR10"/>
            </a:endParaRPr>
          </a:p>
        </p:txBody>
      </p:sp>
      <p:sp>
        <p:nvSpPr>
          <p:cNvPr id="8" name="文本框 2"/>
          <p:cNvSpPr txBox="1">
            <a:spLocks noChangeArrowheads="1"/>
          </p:cNvSpPr>
          <p:nvPr/>
        </p:nvSpPr>
        <p:spPr bwMode="auto">
          <a:xfrm>
            <a:off x="9917158" y="3079633"/>
            <a:ext cx="769975" cy="4001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just">
              <a:spcAft>
                <a:spcPts val="0"/>
              </a:spcAft>
            </a:pPr>
            <a:r>
              <a:rPr lang="en-US" altLang="zh-CN" sz="2000" kern="100" dirty="0">
                <a:latin typeface="Calibri" panose="020F0502020204030204" pitchFamily="34" charset="0"/>
                <a:ea typeface="宋体" panose="02010600030101010101" pitchFamily="2" charset="-122"/>
                <a:cs typeface="Times New Roman" panose="02020603050405020304" pitchFamily="18" charset="0"/>
              </a:rPr>
              <a:t>CS</a:t>
            </a:r>
            <a:r>
              <a:rPr lang="en-US" sz="2000" kern="100" dirty="0" smtClean="0">
                <a:latin typeface="Calibri" panose="020F0502020204030204" pitchFamily="34" charset="0"/>
                <a:ea typeface="宋体" panose="02010600030101010101" pitchFamily="2" charset="-122"/>
                <a:cs typeface="Times New Roman" panose="02020603050405020304" pitchFamily="18" charset="0"/>
              </a:rPr>
              <a:t>1</a:t>
            </a:r>
            <a:r>
              <a:rPr lang="en-US" sz="1050" kern="100" dirty="0" smtClean="0">
                <a:effectLst/>
                <a:latin typeface="Calibri" panose="020F0502020204030204" pitchFamily="34" charset="0"/>
                <a:ea typeface="宋体" panose="02010600030101010101" pitchFamily="2" charset="-122"/>
                <a:cs typeface="Times New Roman" panose="02020603050405020304" pitchFamily="18" charset="0"/>
              </a:rPr>
              <a:t> </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p:txBody>
      </p:sp>
      <p:cxnSp>
        <p:nvCxnSpPr>
          <p:cNvPr id="9" name="直接箭头连接符 8"/>
          <p:cNvCxnSpPr/>
          <p:nvPr/>
        </p:nvCxnSpPr>
        <p:spPr>
          <a:xfrm flipH="1" flipV="1">
            <a:off x="9839833" y="2191527"/>
            <a:ext cx="397462" cy="886637"/>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0" name="文本框 2"/>
          <p:cNvSpPr txBox="1">
            <a:spLocks noChangeArrowheads="1"/>
          </p:cNvSpPr>
          <p:nvPr/>
        </p:nvSpPr>
        <p:spPr bwMode="auto">
          <a:xfrm>
            <a:off x="6893616" y="3078164"/>
            <a:ext cx="769975" cy="4001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just">
              <a:spcAft>
                <a:spcPts val="0"/>
              </a:spcAft>
            </a:pPr>
            <a:r>
              <a:rPr lang="en-US" sz="2000" kern="100" dirty="0" smtClean="0">
                <a:latin typeface="Calibri" panose="020F0502020204030204" pitchFamily="34" charset="0"/>
                <a:ea typeface="宋体" panose="02010600030101010101" pitchFamily="2" charset="-122"/>
                <a:cs typeface="Times New Roman" panose="02020603050405020304" pitchFamily="18" charset="0"/>
              </a:rPr>
              <a:t>MS1</a:t>
            </a:r>
            <a:r>
              <a:rPr lang="en-US" sz="1050" kern="100" dirty="0" smtClean="0">
                <a:effectLst/>
                <a:latin typeface="Calibri" panose="020F0502020204030204" pitchFamily="34" charset="0"/>
                <a:ea typeface="宋体" panose="02010600030101010101" pitchFamily="2" charset="-122"/>
                <a:cs typeface="Times New Roman" panose="02020603050405020304" pitchFamily="18" charset="0"/>
              </a:rPr>
              <a:t> </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p:txBody>
      </p:sp>
      <p:cxnSp>
        <p:nvCxnSpPr>
          <p:cNvPr id="11" name="直接箭头连接符 10"/>
          <p:cNvCxnSpPr/>
          <p:nvPr/>
        </p:nvCxnSpPr>
        <p:spPr>
          <a:xfrm flipH="1" flipV="1">
            <a:off x="7049930" y="2543936"/>
            <a:ext cx="218534" cy="512399"/>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aphicFrame>
        <p:nvGraphicFramePr>
          <p:cNvPr id="14" name="内容占位符 3"/>
          <p:cNvGraphicFramePr>
            <a:graphicFrameLocks/>
          </p:cNvGraphicFramePr>
          <p:nvPr>
            <p:extLst>
              <p:ext uri="{D42A27DB-BD31-4B8C-83A1-F6EECF244321}">
                <p14:modId xmlns:p14="http://schemas.microsoft.com/office/powerpoint/2010/main" xmlns="" val="1872819213"/>
              </p:ext>
            </p:extLst>
          </p:nvPr>
        </p:nvGraphicFramePr>
        <p:xfrm>
          <a:off x="453757" y="1578731"/>
          <a:ext cx="5230760" cy="2112228"/>
        </p:xfrm>
        <a:graphic>
          <a:graphicData uri="http://schemas.openxmlformats.org/drawingml/2006/table">
            <a:tbl>
              <a:tblPr firstRow="1" firstCol="1" bandRow="1">
                <a:tableStyleId>{5C22544A-7EE6-4342-B048-85BDC9FD1C3A}</a:tableStyleId>
              </a:tblPr>
              <a:tblGrid>
                <a:gridCol w="785221"/>
                <a:gridCol w="1063127"/>
                <a:gridCol w="1108031"/>
                <a:gridCol w="1119696"/>
                <a:gridCol w="1154685"/>
              </a:tblGrid>
              <a:tr h="438488">
                <a:tc>
                  <a:txBody>
                    <a:bodyPr/>
                    <a:lstStyle/>
                    <a:p>
                      <a:pPr algn="just">
                        <a:spcAft>
                          <a:spcPts val="0"/>
                        </a:spcAft>
                      </a:pPr>
                      <a:r>
                        <a:rPr lang="en-US" sz="1800" kern="0" dirty="0">
                          <a:effectLst/>
                        </a:rPr>
                        <a:t>coil</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sz="1800" kern="0" dirty="0" err="1" smtClean="0">
                          <a:effectLst/>
                        </a:rPr>
                        <a:t>Rmin</a:t>
                      </a:r>
                      <a:r>
                        <a:rPr lang="en-US" sz="1800" kern="0" baseline="0" dirty="0" smtClean="0">
                          <a:effectLst/>
                        </a:rPr>
                        <a:t> </a:t>
                      </a:r>
                      <a:r>
                        <a:rPr lang="en-US" sz="1800" kern="0" dirty="0" smtClean="0">
                          <a:effectLst/>
                        </a:rPr>
                        <a:t>(m</a:t>
                      </a:r>
                      <a:r>
                        <a:rPr lang="en-US" sz="1800" kern="0" dirty="0">
                          <a:effectLst/>
                        </a:rPr>
                        <a: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sz="1800" kern="0" dirty="0" err="1" smtClean="0">
                          <a:effectLst/>
                        </a:rPr>
                        <a:t>Rmax</a:t>
                      </a:r>
                      <a:r>
                        <a:rPr lang="en-US" sz="1800" kern="0" baseline="0" dirty="0" smtClean="0">
                          <a:effectLst/>
                        </a:rPr>
                        <a:t> </a:t>
                      </a:r>
                      <a:r>
                        <a:rPr lang="en-US" sz="1800" kern="0" dirty="0" smtClean="0">
                          <a:effectLst/>
                        </a:rPr>
                        <a:t>(m</a:t>
                      </a:r>
                      <a:r>
                        <a:rPr lang="en-US" sz="1800" kern="0" dirty="0">
                          <a:effectLst/>
                        </a:rPr>
                        <a: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sz="1800" kern="0" dirty="0" err="1" smtClean="0">
                          <a:effectLst/>
                        </a:rPr>
                        <a:t>Zmin</a:t>
                      </a:r>
                      <a:r>
                        <a:rPr lang="en-US" sz="1800" kern="0" dirty="0" smtClean="0">
                          <a:effectLst/>
                        </a:rPr>
                        <a:t>(m</a:t>
                      </a:r>
                      <a:r>
                        <a:rPr lang="en-US" sz="1800" kern="0" dirty="0">
                          <a:effectLst/>
                        </a:rPr>
                        <a: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sz="1800" kern="0" dirty="0" err="1" smtClean="0">
                          <a:effectLst/>
                        </a:rPr>
                        <a:t>Zmax</a:t>
                      </a:r>
                      <a:r>
                        <a:rPr lang="en-US" sz="1800" kern="0" baseline="0" dirty="0" smtClean="0">
                          <a:effectLst/>
                        </a:rPr>
                        <a:t> </a:t>
                      </a:r>
                      <a:r>
                        <a:rPr lang="en-US" sz="1800" kern="0" dirty="0" smtClean="0">
                          <a:effectLst/>
                        </a:rPr>
                        <a:t>(m</a:t>
                      </a:r>
                      <a:r>
                        <a:rPr lang="en-US" sz="1800" kern="0" dirty="0">
                          <a:effectLst/>
                        </a:rPr>
                        <a: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r>
              <a:tr h="334748">
                <a:tc>
                  <a:txBody>
                    <a:bodyPr/>
                    <a:lstStyle/>
                    <a:p>
                      <a:pPr algn="just">
                        <a:spcAft>
                          <a:spcPts val="0"/>
                        </a:spcAft>
                      </a:pPr>
                      <a:r>
                        <a:rPr lang="en-US" altLang="zh-CN" sz="1800" kern="0" dirty="0" smtClean="0">
                          <a:effectLst/>
                          <a:latin typeface="+mn-lt"/>
                          <a:ea typeface="+mn-ea"/>
                          <a:cs typeface="+mn-cs"/>
                        </a:rPr>
                        <a:t>CS1</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sz="1800" kern="0" dirty="0" smtClean="0">
                          <a:effectLst/>
                        </a:rPr>
                        <a:t>0.</a:t>
                      </a:r>
                      <a:r>
                        <a:rPr lang="en-US" altLang="zh-CN" sz="1800" kern="0" dirty="0" smtClean="0">
                          <a:effectLst/>
                        </a:rPr>
                        <a:t>50</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altLang="zh-CN" sz="1800" kern="0" dirty="0" smtClean="0">
                          <a:effectLst/>
                        </a:rPr>
                        <a:t>0.5918</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sz="1800" kern="0" dirty="0">
                          <a:effectLst/>
                        </a:rPr>
                        <a:t>-0.986</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sz="1800" kern="0" dirty="0">
                          <a:effectLst/>
                        </a:rPr>
                        <a:t>0</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r>
              <a:tr h="334748">
                <a:tc>
                  <a:txBody>
                    <a:bodyPr/>
                    <a:lstStyle/>
                    <a:p>
                      <a:pPr algn="just">
                        <a:spcAft>
                          <a:spcPts val="0"/>
                        </a:spcAft>
                      </a:pPr>
                      <a:r>
                        <a:rPr lang="en-US" altLang="zh-CN" sz="1800" kern="0" dirty="0" smtClean="0">
                          <a:effectLst/>
                          <a:latin typeface="+mn-lt"/>
                          <a:ea typeface="+mn-ea"/>
                          <a:cs typeface="+mn-cs"/>
                        </a:rPr>
                        <a:t>CS2</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sz="1800" kern="0" dirty="0" smtClean="0">
                          <a:effectLst/>
                        </a:rPr>
                        <a:t>0.5</a:t>
                      </a:r>
                      <a:r>
                        <a:rPr lang="en-US" altLang="zh-CN" sz="1800" kern="0" dirty="0" smtClean="0">
                          <a:effectLst/>
                        </a:rPr>
                        <a:t>6</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sz="1800" kern="0" dirty="0" smtClean="0">
                          <a:effectLst/>
                        </a:rPr>
                        <a:t>0.6</a:t>
                      </a:r>
                      <a:r>
                        <a:rPr lang="en-US" altLang="zh-CN" sz="1800" kern="0" dirty="0" smtClean="0">
                          <a:effectLst/>
                        </a:rPr>
                        <a:t>5</a:t>
                      </a:r>
                      <a:r>
                        <a:rPr lang="en-US" sz="1800" kern="0" dirty="0" smtClean="0">
                          <a:effectLst/>
                        </a:rPr>
                        <a:t>18</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sz="1800" kern="0">
                          <a:effectLst/>
                        </a:rPr>
                        <a:t>-1.05</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sz="1800" kern="0">
                          <a:effectLst/>
                        </a:rPr>
                        <a:t>-1.436</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r>
              <a:tr h="334748">
                <a:tc>
                  <a:txBody>
                    <a:bodyPr/>
                    <a:lstStyle/>
                    <a:p>
                      <a:pPr algn="just">
                        <a:spcAft>
                          <a:spcPts val="0"/>
                        </a:spcAft>
                      </a:pPr>
                      <a:r>
                        <a:rPr lang="en-US" sz="1800" kern="0" dirty="0" smtClean="0">
                          <a:effectLst/>
                        </a:rPr>
                        <a:t>CS3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sz="1800" kern="0" dirty="0" smtClean="0">
                          <a:effectLst/>
                        </a:rPr>
                        <a:t>0.64</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sz="1800" kern="0" dirty="0" smtClean="0">
                          <a:effectLst/>
                        </a:rPr>
                        <a:t>0.7165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sz="1800" kern="0" dirty="0">
                          <a:effectLst/>
                        </a:rPr>
                        <a:t>-1.5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sz="1800" kern="0">
                          <a:effectLst/>
                        </a:rPr>
                        <a:t>-1.846</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r>
              <a:tr h="334748">
                <a:tc>
                  <a:txBody>
                    <a:bodyPr/>
                    <a:lstStyle/>
                    <a:p>
                      <a:pPr algn="just">
                        <a:spcAft>
                          <a:spcPts val="0"/>
                        </a:spcAft>
                      </a:pPr>
                      <a:r>
                        <a:rPr lang="en-US" sz="1800" kern="0" dirty="0" smtClean="0">
                          <a:effectLst/>
                        </a:rPr>
                        <a:t>C</a:t>
                      </a:r>
                      <a:r>
                        <a:rPr lang="en-US" altLang="zh-CN" sz="1800" kern="0" dirty="0" smtClean="0">
                          <a:effectLst/>
                        </a:rPr>
                        <a:t>S</a:t>
                      </a:r>
                      <a:r>
                        <a:rPr lang="en-US" sz="1800" kern="0" dirty="0" smtClean="0">
                          <a:effectLst/>
                        </a:rPr>
                        <a:t>4</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sz="1800" kern="0" dirty="0" smtClean="0">
                          <a:effectLst/>
                        </a:rPr>
                        <a:t>0.72</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sz="1800" kern="0" dirty="0" smtClean="0">
                          <a:effectLst/>
                        </a:rPr>
                        <a:t>0.8118</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sz="1800" kern="0">
                          <a:effectLst/>
                        </a:rPr>
                        <a:t>-1.91</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sz="1800" kern="0">
                          <a:effectLst/>
                        </a:rPr>
                        <a:t>-2.23</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r>
              <a:tr h="334748">
                <a:tc>
                  <a:txBody>
                    <a:bodyPr/>
                    <a:lstStyle/>
                    <a:p>
                      <a:pPr algn="just">
                        <a:spcAft>
                          <a:spcPts val="0"/>
                        </a:spcAft>
                      </a:pPr>
                      <a:r>
                        <a:rPr lang="en-US" altLang="zh-CN" sz="1800" kern="0" dirty="0" smtClean="0">
                          <a:effectLst/>
                        </a:rPr>
                        <a:t>MS1</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sz="1800" kern="0">
                          <a:effectLst/>
                        </a:rPr>
                        <a:t>0.23</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sz="1800" kern="0" dirty="0" smtClean="0">
                          <a:effectLst/>
                        </a:rPr>
                        <a:t>0.2912</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sz="1800" kern="0">
                          <a:effectLst/>
                        </a:rPr>
                        <a:t>-2.38</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sz="1800" kern="0" dirty="0">
                          <a:effectLst/>
                        </a:rPr>
                        <a:t>-2.68</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r>
            </a:tbl>
          </a:graphicData>
        </a:graphic>
      </p:graphicFrame>
      <p:graphicFrame>
        <p:nvGraphicFramePr>
          <p:cNvPr id="16" name="内容占位符 3"/>
          <p:cNvGraphicFramePr>
            <a:graphicFrameLocks/>
          </p:cNvGraphicFramePr>
          <p:nvPr>
            <p:extLst>
              <p:ext uri="{D42A27DB-BD31-4B8C-83A1-F6EECF244321}">
                <p14:modId xmlns:p14="http://schemas.microsoft.com/office/powerpoint/2010/main" xmlns="" val="983590748"/>
              </p:ext>
            </p:extLst>
          </p:nvPr>
        </p:nvGraphicFramePr>
        <p:xfrm>
          <a:off x="3998681" y="4232066"/>
          <a:ext cx="7879060" cy="2433562"/>
        </p:xfrm>
        <a:graphic>
          <a:graphicData uri="http://schemas.openxmlformats.org/drawingml/2006/table">
            <a:tbl>
              <a:tblPr firstRow="1" firstCol="1" bandRow="1">
                <a:tableStyleId>{5C22544A-7EE6-4342-B048-85BDC9FD1C3A}</a:tableStyleId>
              </a:tblPr>
              <a:tblGrid>
                <a:gridCol w="528235"/>
                <a:gridCol w="1128155"/>
                <a:gridCol w="1389413"/>
                <a:gridCol w="1294411"/>
                <a:gridCol w="1128156"/>
                <a:gridCol w="1163781"/>
                <a:gridCol w="1246909"/>
              </a:tblGrid>
              <a:tr h="445092">
                <a:tc>
                  <a:txBody>
                    <a:bodyPr/>
                    <a:lstStyle/>
                    <a:p>
                      <a:pPr algn="just">
                        <a:spcAft>
                          <a:spcPts val="0"/>
                        </a:spcAft>
                      </a:pPr>
                      <a:r>
                        <a:rPr lang="en-US" sz="1800" kern="0" dirty="0">
                          <a:effectLst/>
                        </a:rPr>
                        <a:t>coil</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sz="1800" kern="0" dirty="0" smtClean="0">
                          <a:effectLst/>
                        </a:rPr>
                        <a:t>5 T</a:t>
                      </a:r>
                      <a:r>
                        <a:rPr lang="en-US" sz="1800" kern="0" baseline="0" dirty="0" smtClean="0">
                          <a:effectLst/>
                        </a:rPr>
                        <a:t> ~ 2.7 T</a:t>
                      </a:r>
                    </a:p>
                  </a:txBody>
                  <a:tcPr marL="68555" marR="68555" marT="9532" marB="0" anchor="ctr"/>
                </a:tc>
                <a:tc>
                  <a:txBody>
                    <a:bodyPr/>
                    <a:lstStyle/>
                    <a:p>
                      <a:pPr algn="just">
                        <a:spcAft>
                          <a:spcPts val="0"/>
                        </a:spcAft>
                      </a:pPr>
                      <a:r>
                        <a:rPr lang="en-US" altLang="zh-CN" sz="1800" kern="0" dirty="0" smtClean="0">
                          <a:effectLst/>
                        </a:rPr>
                        <a:t>4.87 T</a:t>
                      </a:r>
                      <a:r>
                        <a:rPr lang="en-US" altLang="zh-CN" sz="1800" kern="0" baseline="0" dirty="0" smtClean="0">
                          <a:effectLst/>
                        </a:rPr>
                        <a:t> ~ 2.4 T</a:t>
                      </a:r>
                    </a:p>
                  </a:txBody>
                  <a:tcPr marL="68555" marR="68555" marT="9532" marB="0" anchor="ctr"/>
                </a:tc>
                <a:tc>
                  <a:txBody>
                    <a:bodyPr/>
                    <a:lstStyle/>
                    <a:p>
                      <a:pPr algn="just">
                        <a:spcAft>
                          <a:spcPts val="0"/>
                        </a:spcAft>
                      </a:pPr>
                      <a:r>
                        <a:rPr lang="en-US" altLang="zh-CN" sz="1800" kern="0" dirty="0" smtClean="0">
                          <a:effectLst/>
                        </a:rPr>
                        <a:t>4.5 T</a:t>
                      </a:r>
                      <a:r>
                        <a:rPr lang="en-US" altLang="zh-CN" sz="1800" kern="0" baseline="0" dirty="0" smtClean="0">
                          <a:effectLst/>
                        </a:rPr>
                        <a:t> ~ 2.5 T</a:t>
                      </a:r>
                    </a:p>
                  </a:txBody>
                  <a:tcPr marL="68555" marR="68555" marT="9532" marB="0" anchor="ctr"/>
                </a:tc>
                <a:tc>
                  <a:txBody>
                    <a:bodyPr/>
                    <a:lstStyle/>
                    <a:p>
                      <a:pPr algn="just">
                        <a:spcAft>
                          <a:spcPts val="0"/>
                        </a:spcAft>
                      </a:pPr>
                      <a:r>
                        <a:rPr lang="en-US" altLang="zh-CN" sz="1800" kern="0" dirty="0" smtClean="0">
                          <a:effectLst/>
                        </a:rPr>
                        <a:t>1</a:t>
                      </a:r>
                      <a:r>
                        <a:rPr lang="en-US" sz="1800" kern="0" dirty="0" smtClean="0">
                          <a:effectLst/>
                        </a:rPr>
                        <a:t> T</a:t>
                      </a:r>
                      <a:r>
                        <a:rPr lang="en-US" sz="1800" kern="0" baseline="0" dirty="0" smtClean="0">
                          <a:effectLst/>
                        </a:rPr>
                        <a:t> ~ </a:t>
                      </a:r>
                      <a:r>
                        <a:rPr lang="en-US" altLang="zh-CN" sz="1800" kern="0" baseline="0" dirty="0" smtClean="0">
                          <a:effectLst/>
                        </a:rPr>
                        <a:t>0</a:t>
                      </a:r>
                      <a:r>
                        <a:rPr lang="en-US" sz="1800" kern="0" baseline="0" dirty="0" smtClean="0">
                          <a:effectLst/>
                        </a:rPr>
                        <a:t>.5 T</a:t>
                      </a:r>
                    </a:p>
                  </a:txBody>
                  <a:tcPr marL="68555" marR="68555" marT="9532" marB="0" anchor="ctr"/>
                </a:tc>
                <a:tc>
                  <a:txBody>
                    <a:bodyPr/>
                    <a:lstStyle/>
                    <a:p>
                      <a:pPr algn="just">
                        <a:spcAft>
                          <a:spcPts val="0"/>
                        </a:spcAft>
                      </a:pPr>
                      <a:r>
                        <a:rPr lang="en-US" altLang="zh-CN" sz="1800" kern="0" dirty="0" smtClean="0">
                          <a:effectLst/>
                        </a:rPr>
                        <a:t>1 T</a:t>
                      </a:r>
                      <a:r>
                        <a:rPr lang="en-US" altLang="zh-CN" sz="1800" kern="0" baseline="0" dirty="0" smtClean="0">
                          <a:effectLst/>
                        </a:rPr>
                        <a:t> ~ 0.5 T</a:t>
                      </a:r>
                    </a:p>
                  </a:txBody>
                  <a:tcPr marL="68555" marR="68555" marT="9532" marB="0" anchor="ctr"/>
                </a:tc>
                <a:tc>
                  <a:txBody>
                    <a:bodyPr/>
                    <a:lstStyle/>
                    <a:p>
                      <a:pPr algn="just">
                        <a:spcAft>
                          <a:spcPts val="0"/>
                        </a:spcAft>
                      </a:pPr>
                      <a:r>
                        <a:rPr lang="en-US" altLang="zh-CN" sz="1800" kern="0" dirty="0" smtClean="0">
                          <a:effectLst/>
                        </a:rPr>
                        <a:t>1 T</a:t>
                      </a:r>
                      <a:r>
                        <a:rPr lang="en-US" altLang="zh-CN" sz="1800" kern="0" baseline="0" dirty="0" smtClean="0">
                          <a:effectLst/>
                        </a:rPr>
                        <a:t> ~ 0.5 T</a:t>
                      </a:r>
                    </a:p>
                  </a:txBody>
                  <a:tcPr marL="68555" marR="68555" marT="9532" marB="0" anchor="ctr"/>
                </a:tc>
              </a:tr>
              <a:tr h="397694">
                <a:tc>
                  <a:txBody>
                    <a:bodyPr/>
                    <a:lstStyle/>
                    <a:p>
                      <a:pPr algn="just">
                        <a:spcAft>
                          <a:spcPts val="0"/>
                        </a:spcAft>
                      </a:pPr>
                      <a:r>
                        <a:rPr lang="en-US" sz="1800" kern="0">
                          <a:effectLst/>
                        </a:rPr>
                        <a:t>01</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altLang="zh-CN" sz="1800" kern="0" dirty="0" smtClean="0">
                          <a:effectLst/>
                        </a:rPr>
                        <a:t>50.35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altLang="zh-CN" sz="1800" kern="0" dirty="0" smtClean="0">
                          <a:effectLst/>
                        </a:rPr>
                        <a:t>50.55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altLang="zh-CN" sz="1800" kern="0" dirty="0" smtClean="0">
                          <a:effectLst/>
                        </a:rPr>
                        <a:t>50.55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altLang="zh-CN" sz="1800" kern="0" dirty="0" smtClean="0">
                          <a:effectLst/>
                        </a:rPr>
                        <a:t>9.95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altLang="zh-CN" sz="1800" kern="0" dirty="0" smtClean="0">
                          <a:effectLst/>
                        </a:rPr>
                        <a:t>10.3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altLang="zh-CN" sz="1800" kern="0" dirty="0" smtClean="0">
                          <a:effectLst/>
                        </a:rPr>
                        <a:t>11.3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r>
              <a:tr h="397694">
                <a:tc>
                  <a:txBody>
                    <a:bodyPr/>
                    <a:lstStyle/>
                    <a:p>
                      <a:pPr algn="just">
                        <a:spcAft>
                          <a:spcPts val="0"/>
                        </a:spcAft>
                      </a:pPr>
                      <a:r>
                        <a:rPr lang="en-US" sz="1800" kern="0">
                          <a:effectLst/>
                        </a:rPr>
                        <a:t>02</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altLang="zh-CN" sz="1800" kern="0" dirty="0" smtClean="0">
                          <a:effectLst/>
                        </a:rPr>
                        <a:t>50.35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altLang="zh-CN" sz="1800" kern="0" dirty="0" smtClean="0">
                          <a:effectLst/>
                        </a:rPr>
                        <a:t>40</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altLang="zh-CN" sz="1800" kern="0" dirty="0" smtClean="0">
                          <a:effectLst/>
                          <a:latin typeface="+mn-lt"/>
                          <a:ea typeface="+mn-ea"/>
                          <a:cs typeface="+mn-cs"/>
                        </a:rPr>
                        <a:t>15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altLang="zh-CN" sz="1800" kern="0" dirty="0" smtClean="0">
                          <a:effectLst/>
                          <a:latin typeface="+mn-lt"/>
                          <a:ea typeface="+mn-ea"/>
                          <a:cs typeface="+mn-cs"/>
                        </a:rPr>
                        <a:t>9.95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altLang="zh-CN" sz="1800" kern="0" dirty="0" smtClean="0">
                          <a:effectLst/>
                        </a:rPr>
                        <a:t>8.5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altLang="zh-CN" sz="1800" kern="0" dirty="0" smtClean="0">
                          <a:effectLst/>
                          <a:latin typeface="+mn-lt"/>
                          <a:ea typeface="+mn-ea"/>
                          <a:cs typeface="+mn-cs"/>
                        </a:rPr>
                        <a:t>2.5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r>
              <a:tr h="397694">
                <a:tc>
                  <a:txBody>
                    <a:bodyPr/>
                    <a:lstStyle/>
                    <a:p>
                      <a:pPr algn="just">
                        <a:spcAft>
                          <a:spcPts val="0"/>
                        </a:spcAft>
                      </a:pPr>
                      <a:r>
                        <a:rPr lang="en-US" sz="1800" kern="0">
                          <a:effectLst/>
                        </a:rPr>
                        <a:t>03</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altLang="zh-CN" sz="1800" kern="0" dirty="0" smtClean="0">
                          <a:effectLst/>
                        </a:rPr>
                        <a:t>50.35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altLang="zh-CN" sz="1800" kern="0" dirty="0" smtClean="0">
                          <a:effectLst/>
                          <a:latin typeface="+mn-lt"/>
                          <a:ea typeface="+mn-ea"/>
                          <a:cs typeface="+mn-cs"/>
                        </a:rPr>
                        <a:t>30</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altLang="zh-CN" sz="1800" kern="0" dirty="0" smtClean="0">
                          <a:effectLst/>
                          <a:latin typeface="+mn-lt"/>
                          <a:ea typeface="+mn-ea"/>
                          <a:cs typeface="+mn-cs"/>
                        </a:rPr>
                        <a:t>35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altLang="zh-CN" sz="1800" kern="0" dirty="0" smtClean="0">
                          <a:effectLst/>
                        </a:rPr>
                        <a:t>9.95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altLang="zh-CN" sz="1800" kern="0" dirty="0" smtClean="0">
                          <a:effectLst/>
                        </a:rPr>
                        <a:t>6</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altLang="zh-CN" sz="1800" kern="0" dirty="0" smtClean="0">
                          <a:effectLst/>
                          <a:latin typeface="+mn-lt"/>
                          <a:ea typeface="+mn-ea"/>
                          <a:cs typeface="+mn-cs"/>
                        </a:rPr>
                        <a:t>3.3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r>
              <a:tr h="397694">
                <a:tc>
                  <a:txBody>
                    <a:bodyPr/>
                    <a:lstStyle/>
                    <a:p>
                      <a:pPr algn="just">
                        <a:spcAft>
                          <a:spcPts val="0"/>
                        </a:spcAft>
                      </a:pPr>
                      <a:r>
                        <a:rPr lang="en-US" sz="1800" kern="0">
                          <a:effectLst/>
                        </a:rPr>
                        <a:t>04</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altLang="zh-CN" sz="1800" kern="0" dirty="0" smtClean="0">
                          <a:effectLst/>
                          <a:latin typeface="+mn-lt"/>
                          <a:ea typeface="+mn-ea"/>
                          <a:cs typeface="+mn-cs"/>
                        </a:rPr>
                        <a:t>50.35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altLang="zh-CN" sz="1800" kern="0" dirty="0" smtClean="0">
                          <a:effectLst/>
                          <a:latin typeface="+mn-lt"/>
                          <a:ea typeface="+mn-ea"/>
                          <a:cs typeface="+mn-cs"/>
                        </a:rPr>
                        <a:t>50.55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altLang="zh-CN" sz="1800" kern="0" dirty="0" smtClean="0">
                          <a:effectLst/>
                          <a:latin typeface="+mn-lt"/>
                          <a:ea typeface="+mn-ea"/>
                          <a:cs typeface="+mn-cs"/>
                        </a:rPr>
                        <a:t>50.55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altLang="zh-CN" sz="1800" kern="0" dirty="0" smtClean="0">
                          <a:effectLst/>
                          <a:latin typeface="+mn-lt"/>
                          <a:ea typeface="+mn-ea"/>
                          <a:cs typeface="+mn-cs"/>
                        </a:rPr>
                        <a:t>9.95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altLang="zh-CN" sz="1800" kern="0" dirty="0" smtClean="0">
                          <a:effectLst/>
                          <a:latin typeface="+mn-lt"/>
                          <a:ea typeface="+mn-ea"/>
                          <a:cs typeface="+mn-cs"/>
                        </a:rPr>
                        <a:t>10</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altLang="zh-CN" sz="1800" kern="0" dirty="0" smtClean="0">
                          <a:effectLst/>
                          <a:latin typeface="+mn-lt"/>
                          <a:ea typeface="+mn-ea"/>
                          <a:cs typeface="+mn-cs"/>
                        </a:rPr>
                        <a:t>11.8</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r>
              <a:tr h="397694">
                <a:tc>
                  <a:txBody>
                    <a:bodyPr/>
                    <a:lstStyle/>
                    <a:p>
                      <a:pPr algn="just">
                        <a:spcAft>
                          <a:spcPts val="0"/>
                        </a:spcAft>
                      </a:pPr>
                      <a:r>
                        <a:rPr lang="en-US" sz="1800" kern="0" dirty="0">
                          <a:effectLst/>
                        </a:rPr>
                        <a:t>05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altLang="zh-CN" sz="1800" kern="0" dirty="0" smtClean="0">
                          <a:effectLst/>
                          <a:latin typeface="+mn-lt"/>
                          <a:ea typeface="+mn-ea"/>
                          <a:cs typeface="+mn-cs"/>
                        </a:rPr>
                        <a:t>32</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sz="1800" kern="0" dirty="0" smtClean="0">
                          <a:effectLst/>
                        </a:rPr>
                        <a:t>28</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sz="1800" kern="0" dirty="0" smtClean="0">
                          <a:effectLst/>
                        </a:rPr>
                        <a:t>33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altLang="zh-CN" sz="1800" kern="0" dirty="0" smtClean="0">
                          <a:effectLst/>
                          <a:latin typeface="+mn-lt"/>
                          <a:ea typeface="+mn-ea"/>
                          <a:cs typeface="+mn-cs"/>
                        </a:rPr>
                        <a:t>6.4</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altLang="zh-CN" sz="1800" kern="0" dirty="0" smtClean="0">
                          <a:effectLst/>
                          <a:latin typeface="+mn-lt"/>
                          <a:ea typeface="+mn-ea"/>
                          <a:cs typeface="+mn-cs"/>
                        </a:rPr>
                        <a:t>6</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c>
                  <a:txBody>
                    <a:bodyPr/>
                    <a:lstStyle/>
                    <a:p>
                      <a:pPr algn="just">
                        <a:spcAft>
                          <a:spcPts val="0"/>
                        </a:spcAft>
                      </a:pPr>
                      <a:r>
                        <a:rPr lang="en-US" altLang="zh-CN" sz="1800" kern="0" dirty="0" smtClean="0">
                          <a:effectLst/>
                          <a:latin typeface="+mn-lt"/>
                          <a:ea typeface="+mn-ea"/>
                          <a:cs typeface="+mn-cs"/>
                        </a:rPr>
                        <a:t>6.3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55" marR="68555" marT="9532" marB="0" anchor="ctr"/>
                </a:tc>
              </a:tr>
            </a:tbl>
          </a:graphicData>
        </a:graphic>
      </p:graphicFrame>
      <p:sp>
        <p:nvSpPr>
          <p:cNvPr id="17" name="矩形 16"/>
          <p:cNvSpPr/>
          <p:nvPr/>
        </p:nvSpPr>
        <p:spPr>
          <a:xfrm>
            <a:off x="5684517" y="3878163"/>
            <a:ext cx="4617628" cy="369332"/>
          </a:xfrm>
          <a:prstGeom prst="rect">
            <a:avLst/>
          </a:prstGeom>
        </p:spPr>
        <p:txBody>
          <a:bodyPr wrap="square">
            <a:spAutoFit/>
          </a:bodyPr>
          <a:lstStyle/>
          <a:p>
            <a:r>
              <a:rPr lang="en-US" altLang="zh-CN" dirty="0"/>
              <a:t>Coils density of </a:t>
            </a:r>
            <a:r>
              <a:rPr lang="en-US" altLang="zh-CN" dirty="0" smtClean="0"/>
              <a:t>current for different run mode</a:t>
            </a:r>
            <a:endParaRPr lang="zh-CN" altLang="en-US" b="1" dirty="0">
              <a:latin typeface="CMR10"/>
            </a:endParaRPr>
          </a:p>
        </p:txBody>
      </p:sp>
      <p:sp>
        <p:nvSpPr>
          <p:cNvPr id="18" name="矩形 17"/>
          <p:cNvSpPr/>
          <p:nvPr/>
        </p:nvSpPr>
        <p:spPr>
          <a:xfrm>
            <a:off x="143164" y="4360745"/>
            <a:ext cx="4124036" cy="923330"/>
          </a:xfrm>
          <a:prstGeom prst="rect">
            <a:avLst/>
          </a:prstGeom>
        </p:spPr>
        <p:txBody>
          <a:bodyPr wrap="square">
            <a:spAutoFit/>
          </a:bodyPr>
          <a:lstStyle/>
          <a:p>
            <a:pPr>
              <a:buClr>
                <a:srgbClr val="0070C0"/>
              </a:buClr>
            </a:pPr>
            <a:endParaRPr lang="en-US" altLang="zh-CN" dirty="0" smtClean="0"/>
          </a:p>
          <a:p>
            <a:r>
              <a:rPr lang="en-US" altLang="zh-CN" dirty="0" smtClean="0"/>
              <a:t>CS1~CS4 be put in one cryostat</a:t>
            </a:r>
          </a:p>
          <a:p>
            <a:r>
              <a:rPr lang="en-US" altLang="zh-CN" dirty="0" smtClean="0"/>
              <a:t>Four pairs of current leads will be used</a:t>
            </a:r>
            <a:endParaRPr lang="en-US" altLang="zh-CN" dirty="0"/>
          </a:p>
        </p:txBody>
      </p:sp>
    </p:spTree>
    <p:extLst>
      <p:ext uri="{BB962C8B-B14F-4D97-AF65-F5344CB8AC3E}">
        <p14:creationId xmlns:p14="http://schemas.microsoft.com/office/powerpoint/2010/main" xmlns="" val="2999054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563" y="91993"/>
            <a:ext cx="12108873" cy="679904"/>
          </a:xfrm>
        </p:spPr>
        <p:txBody>
          <a:bodyPr>
            <a:normAutofit/>
          </a:bodyPr>
          <a:lstStyle/>
          <a:p>
            <a:r>
              <a:rPr lang="en-US" altLang="zh-CN" sz="2800" dirty="0" smtClean="0"/>
              <a:t>Magnetic </a:t>
            </a:r>
            <a:r>
              <a:rPr lang="en-US" altLang="zh-CN" sz="2800" dirty="0"/>
              <a:t>Field </a:t>
            </a:r>
            <a:r>
              <a:rPr lang="en-US" altLang="zh-CN" sz="2800" dirty="0" smtClean="0"/>
              <a:t>design –for different mode</a:t>
            </a:r>
            <a:endParaRPr lang="zh-CN" altLang="en-US" dirty="0"/>
          </a:p>
        </p:txBody>
      </p:sp>
      <p:sp>
        <p:nvSpPr>
          <p:cNvPr id="4" name="矩形 3"/>
          <p:cNvSpPr/>
          <p:nvPr/>
        </p:nvSpPr>
        <p:spPr>
          <a:xfrm>
            <a:off x="242754" y="771897"/>
            <a:ext cx="3260060" cy="369332"/>
          </a:xfrm>
          <a:prstGeom prst="rect">
            <a:avLst/>
          </a:prstGeom>
        </p:spPr>
        <p:txBody>
          <a:bodyPr wrap="none">
            <a:spAutoFit/>
          </a:bodyPr>
          <a:lstStyle/>
          <a:p>
            <a:r>
              <a:rPr lang="en-US" altLang="zh-CN" dirty="0"/>
              <a:t>Peak Field 5 </a:t>
            </a:r>
            <a:r>
              <a:rPr lang="en-US" altLang="zh-CN" dirty="0" smtClean="0"/>
              <a:t>~2.7 T(Slower </a:t>
            </a:r>
            <a:r>
              <a:rPr lang="en-US" altLang="zh-CN" dirty="0"/>
              <a:t>taper)</a:t>
            </a:r>
            <a:endParaRPr lang="zh-CN" altLang="en-US" dirty="0"/>
          </a:p>
        </p:txBody>
      </p:sp>
      <p:pic>
        <p:nvPicPr>
          <p:cNvPr id="6" name="图片 5"/>
          <p:cNvPicPr>
            <a:picLocks noChangeAspect="1"/>
          </p:cNvPicPr>
          <p:nvPr/>
        </p:nvPicPr>
        <p:blipFill>
          <a:blip r:embed="rId3" cstate="print"/>
          <a:stretch>
            <a:fillRect/>
          </a:stretch>
        </p:blipFill>
        <p:spPr>
          <a:xfrm>
            <a:off x="242752" y="3812910"/>
            <a:ext cx="2810577" cy="2111873"/>
          </a:xfrm>
          <a:prstGeom prst="rect">
            <a:avLst/>
          </a:prstGeom>
        </p:spPr>
      </p:pic>
      <p:sp>
        <p:nvSpPr>
          <p:cNvPr id="7" name="文本框 2"/>
          <p:cNvSpPr txBox="1">
            <a:spLocks noChangeArrowheads="1"/>
          </p:cNvSpPr>
          <p:nvPr/>
        </p:nvSpPr>
        <p:spPr bwMode="auto">
          <a:xfrm>
            <a:off x="769216" y="6278303"/>
            <a:ext cx="2008329" cy="4001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just">
              <a:spcAft>
                <a:spcPts val="0"/>
              </a:spcAft>
            </a:pPr>
            <a:r>
              <a:rPr lang="en-US" altLang="zh-CN" sz="2000" kern="100" dirty="0" err="1" smtClean="0">
                <a:latin typeface="Calibri" panose="020F0502020204030204" pitchFamily="34" charset="0"/>
                <a:ea typeface="宋体" panose="02010600030101010101" pitchFamily="2" charset="-122"/>
                <a:cs typeface="Times New Roman" panose="02020603050405020304" pitchFamily="18" charset="0"/>
              </a:rPr>
              <a:t>Bsum</a:t>
            </a:r>
            <a:r>
              <a:rPr lang="en-US" altLang="zh-CN" sz="2000" kern="100" baseline="-25000" dirty="0" err="1" smtClean="0">
                <a:latin typeface="Calibri" panose="020F0502020204030204" pitchFamily="34" charset="0"/>
                <a:ea typeface="宋体" panose="02010600030101010101" pitchFamily="2" charset="-122"/>
                <a:cs typeface="Times New Roman" panose="02020603050405020304" pitchFamily="18" charset="0"/>
              </a:rPr>
              <a:t>max</a:t>
            </a:r>
            <a:r>
              <a:rPr lang="en-US" altLang="zh-CN" sz="2000" kern="100" dirty="0" smtClean="0">
                <a:latin typeface="Calibri" panose="020F0502020204030204" pitchFamily="34" charset="0"/>
                <a:ea typeface="宋体" panose="02010600030101010101" pitchFamily="2" charset="-122"/>
                <a:cs typeface="Times New Roman" panose="02020603050405020304" pitchFamily="18" charset="0"/>
              </a:rPr>
              <a:t>= 5.42 T</a:t>
            </a:r>
            <a:r>
              <a:rPr lang="en-US" sz="1050" kern="100" baseline="-25000" dirty="0" smtClean="0">
                <a:effectLst/>
                <a:latin typeface="Calibri" panose="020F0502020204030204" pitchFamily="34" charset="0"/>
                <a:ea typeface="宋体" panose="02010600030101010101" pitchFamily="2" charset="-122"/>
                <a:cs typeface="Times New Roman" panose="02020603050405020304" pitchFamily="18" charset="0"/>
              </a:rPr>
              <a:t> </a:t>
            </a:r>
            <a:endParaRPr lang="zh-CN" sz="1050" kern="100" baseline="-250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8" name="矩形 7"/>
          <p:cNvSpPr/>
          <p:nvPr/>
        </p:nvSpPr>
        <p:spPr>
          <a:xfrm>
            <a:off x="4118193" y="760023"/>
            <a:ext cx="3192092" cy="369332"/>
          </a:xfrm>
          <a:prstGeom prst="rect">
            <a:avLst/>
          </a:prstGeom>
        </p:spPr>
        <p:txBody>
          <a:bodyPr wrap="none">
            <a:spAutoFit/>
          </a:bodyPr>
          <a:lstStyle/>
          <a:p>
            <a:r>
              <a:rPr lang="en-US" altLang="zh-CN" dirty="0"/>
              <a:t>Peak Field 4.87 ~ </a:t>
            </a:r>
            <a:r>
              <a:rPr lang="en-US" altLang="zh-CN" dirty="0" smtClean="0"/>
              <a:t>2.4 </a:t>
            </a:r>
            <a:r>
              <a:rPr lang="en-US" altLang="zh-CN" dirty="0"/>
              <a:t>T(baseline)</a:t>
            </a:r>
            <a:endParaRPr lang="zh-CN" altLang="en-US" dirty="0"/>
          </a:p>
        </p:txBody>
      </p:sp>
      <p:pic>
        <p:nvPicPr>
          <p:cNvPr id="10" name="内容占位符 9"/>
          <p:cNvPicPr>
            <a:picLocks noGrp="1" noChangeAspect="1"/>
          </p:cNvPicPr>
          <p:nvPr>
            <p:ph idx="1"/>
          </p:nvPr>
        </p:nvPicPr>
        <p:blipFill>
          <a:blip r:embed="rId4" cstate="print"/>
          <a:stretch>
            <a:fillRect/>
          </a:stretch>
        </p:blipFill>
        <p:spPr>
          <a:xfrm>
            <a:off x="3968789" y="3873356"/>
            <a:ext cx="2875405" cy="2159309"/>
          </a:xfrm>
          <a:prstGeom prst="rect">
            <a:avLst/>
          </a:prstGeom>
        </p:spPr>
      </p:pic>
      <p:sp>
        <p:nvSpPr>
          <p:cNvPr id="11" name="文本框 2"/>
          <p:cNvSpPr txBox="1">
            <a:spLocks noChangeArrowheads="1"/>
          </p:cNvSpPr>
          <p:nvPr/>
        </p:nvSpPr>
        <p:spPr bwMode="auto">
          <a:xfrm>
            <a:off x="4402326" y="6278303"/>
            <a:ext cx="2008329" cy="4001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just">
              <a:spcAft>
                <a:spcPts val="0"/>
              </a:spcAft>
            </a:pPr>
            <a:r>
              <a:rPr lang="en-US" altLang="zh-CN" sz="2000" kern="100" dirty="0" err="1" smtClean="0">
                <a:latin typeface="Calibri" panose="020F0502020204030204" pitchFamily="34" charset="0"/>
                <a:ea typeface="宋体" panose="02010600030101010101" pitchFamily="2" charset="-122"/>
                <a:cs typeface="Times New Roman" panose="02020603050405020304" pitchFamily="18" charset="0"/>
              </a:rPr>
              <a:t>Bsum</a:t>
            </a:r>
            <a:r>
              <a:rPr lang="en-US" altLang="zh-CN" sz="2000" kern="100" baseline="-25000" dirty="0" err="1" smtClean="0">
                <a:latin typeface="Calibri" panose="020F0502020204030204" pitchFamily="34" charset="0"/>
                <a:ea typeface="宋体" panose="02010600030101010101" pitchFamily="2" charset="-122"/>
                <a:cs typeface="Times New Roman" panose="02020603050405020304" pitchFamily="18" charset="0"/>
              </a:rPr>
              <a:t>max</a:t>
            </a:r>
            <a:r>
              <a:rPr lang="en-US" altLang="zh-CN" sz="2000" kern="100" dirty="0" smtClean="0">
                <a:latin typeface="Calibri" panose="020F0502020204030204" pitchFamily="34" charset="0"/>
                <a:ea typeface="宋体" panose="02010600030101010101" pitchFamily="2" charset="-122"/>
                <a:cs typeface="Times New Roman" panose="02020603050405020304" pitchFamily="18" charset="0"/>
              </a:rPr>
              <a:t>= 5.36 T</a:t>
            </a:r>
            <a:r>
              <a:rPr lang="en-US" sz="1050" kern="100" baseline="-25000" dirty="0" smtClean="0">
                <a:effectLst/>
                <a:latin typeface="Calibri" panose="020F0502020204030204" pitchFamily="34" charset="0"/>
                <a:ea typeface="宋体" panose="02010600030101010101" pitchFamily="2" charset="-122"/>
                <a:cs typeface="Times New Roman" panose="02020603050405020304" pitchFamily="18" charset="0"/>
              </a:rPr>
              <a:t> </a:t>
            </a:r>
            <a:endParaRPr lang="zh-CN" sz="1050" kern="100" baseline="-250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2" name="矩形 11"/>
          <p:cNvSpPr/>
          <p:nvPr/>
        </p:nvSpPr>
        <p:spPr>
          <a:xfrm>
            <a:off x="8097180" y="760023"/>
            <a:ext cx="2775375" cy="369332"/>
          </a:xfrm>
          <a:prstGeom prst="rect">
            <a:avLst/>
          </a:prstGeom>
        </p:spPr>
        <p:txBody>
          <a:bodyPr wrap="none">
            <a:spAutoFit/>
          </a:bodyPr>
          <a:lstStyle/>
          <a:p>
            <a:r>
              <a:rPr lang="en-US" altLang="zh-CN" dirty="0"/>
              <a:t>Peak Field 4.5 ~</a:t>
            </a:r>
            <a:r>
              <a:rPr lang="en-US" altLang="zh-CN" dirty="0" smtClean="0"/>
              <a:t>2.5 </a:t>
            </a:r>
            <a:r>
              <a:rPr lang="en-US" altLang="zh-CN" dirty="0"/>
              <a:t>T(faster)</a:t>
            </a:r>
            <a:endParaRPr lang="zh-CN" altLang="en-US" dirty="0"/>
          </a:p>
        </p:txBody>
      </p:sp>
      <p:pic>
        <p:nvPicPr>
          <p:cNvPr id="14" name="图片 13"/>
          <p:cNvPicPr>
            <a:picLocks noChangeAspect="1"/>
          </p:cNvPicPr>
          <p:nvPr/>
        </p:nvPicPr>
        <p:blipFill>
          <a:blip r:embed="rId5" cstate="print"/>
          <a:stretch>
            <a:fillRect/>
          </a:stretch>
        </p:blipFill>
        <p:spPr>
          <a:xfrm>
            <a:off x="7576878" y="3848843"/>
            <a:ext cx="3194041" cy="2397768"/>
          </a:xfrm>
          <a:prstGeom prst="rect">
            <a:avLst/>
          </a:prstGeom>
        </p:spPr>
      </p:pic>
      <p:sp>
        <p:nvSpPr>
          <p:cNvPr id="15" name="文本框 2"/>
          <p:cNvSpPr txBox="1">
            <a:spLocks noChangeArrowheads="1"/>
          </p:cNvSpPr>
          <p:nvPr/>
        </p:nvSpPr>
        <p:spPr bwMode="auto">
          <a:xfrm>
            <a:off x="8322820" y="6301013"/>
            <a:ext cx="2008329" cy="4001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just">
              <a:spcAft>
                <a:spcPts val="0"/>
              </a:spcAft>
            </a:pPr>
            <a:r>
              <a:rPr lang="en-US" altLang="zh-CN" sz="2000" kern="100" dirty="0" err="1" smtClean="0">
                <a:latin typeface="Calibri" panose="020F0502020204030204" pitchFamily="34" charset="0"/>
                <a:ea typeface="宋体" panose="02010600030101010101" pitchFamily="2" charset="-122"/>
                <a:cs typeface="Times New Roman" panose="02020603050405020304" pitchFamily="18" charset="0"/>
              </a:rPr>
              <a:t>Bsum</a:t>
            </a:r>
            <a:r>
              <a:rPr lang="en-US" altLang="zh-CN" sz="2000" kern="100" baseline="-25000" dirty="0" err="1" smtClean="0">
                <a:latin typeface="Calibri" panose="020F0502020204030204" pitchFamily="34" charset="0"/>
                <a:ea typeface="宋体" panose="02010600030101010101" pitchFamily="2" charset="-122"/>
                <a:cs typeface="Times New Roman" panose="02020603050405020304" pitchFamily="18" charset="0"/>
              </a:rPr>
              <a:t>max</a:t>
            </a:r>
            <a:r>
              <a:rPr lang="en-US" altLang="zh-CN" sz="2000" kern="100" dirty="0" smtClean="0">
                <a:latin typeface="Calibri" panose="020F0502020204030204" pitchFamily="34" charset="0"/>
                <a:ea typeface="宋体" panose="02010600030101010101" pitchFamily="2" charset="-122"/>
                <a:cs typeface="Times New Roman" panose="02020603050405020304" pitchFamily="18" charset="0"/>
              </a:rPr>
              <a:t>= 5.11 T</a:t>
            </a:r>
            <a:r>
              <a:rPr lang="en-US" sz="1050" kern="100" baseline="-25000" dirty="0" smtClean="0">
                <a:effectLst/>
                <a:latin typeface="Calibri" panose="020F0502020204030204" pitchFamily="34" charset="0"/>
                <a:ea typeface="宋体" panose="02010600030101010101" pitchFamily="2" charset="-122"/>
                <a:cs typeface="Times New Roman" panose="02020603050405020304" pitchFamily="18" charset="0"/>
              </a:rPr>
              <a:t> </a:t>
            </a:r>
            <a:endParaRPr lang="zh-CN" sz="1050" kern="100" baseline="-250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6" name="图片 15"/>
          <p:cNvPicPr>
            <a:picLocks noChangeAspect="1"/>
          </p:cNvPicPr>
          <p:nvPr/>
        </p:nvPicPr>
        <p:blipFill>
          <a:blip r:embed="rId6" cstate="print"/>
          <a:stretch>
            <a:fillRect/>
          </a:stretch>
        </p:blipFill>
        <p:spPr>
          <a:xfrm>
            <a:off x="288972" y="1226407"/>
            <a:ext cx="3000493" cy="2252953"/>
          </a:xfrm>
          <a:prstGeom prst="rect">
            <a:avLst/>
          </a:prstGeom>
        </p:spPr>
      </p:pic>
      <p:pic>
        <p:nvPicPr>
          <p:cNvPr id="17" name="图片 16"/>
          <p:cNvPicPr>
            <a:picLocks noChangeAspect="1"/>
          </p:cNvPicPr>
          <p:nvPr/>
        </p:nvPicPr>
        <p:blipFill>
          <a:blip r:embed="rId7" cstate="print"/>
          <a:stretch>
            <a:fillRect/>
          </a:stretch>
        </p:blipFill>
        <p:spPr>
          <a:xfrm>
            <a:off x="3844109" y="1226407"/>
            <a:ext cx="3000085" cy="2252566"/>
          </a:xfrm>
          <a:prstGeom prst="rect">
            <a:avLst/>
          </a:prstGeom>
        </p:spPr>
      </p:pic>
      <p:pic>
        <p:nvPicPr>
          <p:cNvPr id="18" name="图片 1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822912" y="1243490"/>
            <a:ext cx="2948007" cy="2218400"/>
          </a:xfrm>
          <a:prstGeom prst="rect">
            <a:avLst/>
          </a:prstGeom>
        </p:spPr>
      </p:pic>
    </p:spTree>
    <p:extLst>
      <p:ext uri="{BB962C8B-B14F-4D97-AF65-F5344CB8AC3E}">
        <p14:creationId xmlns:p14="http://schemas.microsoft.com/office/powerpoint/2010/main" xmlns="" val="1745721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563" y="91993"/>
            <a:ext cx="12108873" cy="679904"/>
          </a:xfrm>
        </p:spPr>
        <p:txBody>
          <a:bodyPr>
            <a:normAutofit/>
          </a:bodyPr>
          <a:lstStyle/>
          <a:p>
            <a:r>
              <a:rPr lang="en-US" altLang="zh-CN" sz="2800" dirty="0" smtClean="0"/>
              <a:t>Magnetic </a:t>
            </a:r>
            <a:r>
              <a:rPr lang="en-US" altLang="zh-CN" sz="2800" dirty="0"/>
              <a:t>Field </a:t>
            </a:r>
            <a:r>
              <a:rPr lang="en-US" altLang="zh-CN" sz="2800" dirty="0" smtClean="0"/>
              <a:t>design-for surface </a:t>
            </a:r>
            <a:r>
              <a:rPr lang="en-US" altLang="zh-CN" sz="2800" dirty="0" err="1" smtClean="0"/>
              <a:t>muon</a:t>
            </a:r>
            <a:endParaRPr lang="zh-CN" altLang="en-US" dirty="0"/>
          </a:p>
        </p:txBody>
      </p:sp>
      <p:sp>
        <p:nvSpPr>
          <p:cNvPr id="4" name="矩形 3"/>
          <p:cNvSpPr/>
          <p:nvPr/>
        </p:nvSpPr>
        <p:spPr>
          <a:xfrm>
            <a:off x="242754" y="771897"/>
            <a:ext cx="3260060" cy="369332"/>
          </a:xfrm>
          <a:prstGeom prst="rect">
            <a:avLst/>
          </a:prstGeom>
        </p:spPr>
        <p:txBody>
          <a:bodyPr wrap="none">
            <a:spAutoFit/>
          </a:bodyPr>
          <a:lstStyle/>
          <a:p>
            <a:r>
              <a:rPr lang="en-US" altLang="zh-CN" dirty="0"/>
              <a:t>Peak Field </a:t>
            </a:r>
            <a:r>
              <a:rPr lang="en-US" altLang="zh-CN" dirty="0" smtClean="0"/>
              <a:t>1 ~0.5 T(Slower </a:t>
            </a:r>
            <a:r>
              <a:rPr lang="en-US" altLang="zh-CN" dirty="0"/>
              <a:t>taper)</a:t>
            </a:r>
            <a:endParaRPr lang="zh-CN" altLang="en-US" dirty="0"/>
          </a:p>
        </p:txBody>
      </p:sp>
      <p:sp>
        <p:nvSpPr>
          <p:cNvPr id="7" name="文本框 2"/>
          <p:cNvSpPr txBox="1">
            <a:spLocks noChangeArrowheads="1"/>
          </p:cNvSpPr>
          <p:nvPr/>
        </p:nvSpPr>
        <p:spPr bwMode="auto">
          <a:xfrm>
            <a:off x="769216" y="6278303"/>
            <a:ext cx="2008329" cy="4001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just">
              <a:spcAft>
                <a:spcPts val="0"/>
              </a:spcAft>
            </a:pPr>
            <a:r>
              <a:rPr lang="en-US" altLang="zh-CN" sz="2000" kern="100" dirty="0" err="1" smtClean="0">
                <a:latin typeface="Calibri" panose="020F0502020204030204" pitchFamily="34" charset="0"/>
                <a:ea typeface="宋体" panose="02010600030101010101" pitchFamily="2" charset="-122"/>
                <a:cs typeface="Times New Roman" panose="02020603050405020304" pitchFamily="18" charset="0"/>
              </a:rPr>
              <a:t>Bsum</a:t>
            </a:r>
            <a:r>
              <a:rPr lang="en-US" altLang="zh-CN" sz="2000" kern="100" baseline="-25000" dirty="0" err="1" smtClean="0">
                <a:latin typeface="Calibri" panose="020F0502020204030204" pitchFamily="34" charset="0"/>
                <a:ea typeface="宋体" panose="02010600030101010101" pitchFamily="2" charset="-122"/>
                <a:cs typeface="Times New Roman" panose="02020603050405020304" pitchFamily="18" charset="0"/>
              </a:rPr>
              <a:t>max</a:t>
            </a:r>
            <a:r>
              <a:rPr lang="en-US" altLang="zh-CN" sz="2000" kern="100" dirty="0" smtClean="0">
                <a:latin typeface="Calibri" panose="020F0502020204030204" pitchFamily="34" charset="0"/>
                <a:ea typeface="宋体" panose="02010600030101010101" pitchFamily="2" charset="-122"/>
                <a:cs typeface="Times New Roman" panose="02020603050405020304" pitchFamily="18" charset="0"/>
              </a:rPr>
              <a:t>= 1.27 T</a:t>
            </a:r>
            <a:r>
              <a:rPr lang="en-US" sz="1050" kern="100" baseline="-25000" dirty="0" smtClean="0">
                <a:effectLst/>
                <a:latin typeface="Calibri" panose="020F0502020204030204" pitchFamily="34" charset="0"/>
                <a:ea typeface="宋体" panose="02010600030101010101" pitchFamily="2" charset="-122"/>
                <a:cs typeface="Times New Roman" panose="02020603050405020304" pitchFamily="18" charset="0"/>
              </a:rPr>
              <a:t> </a:t>
            </a:r>
            <a:endParaRPr lang="zh-CN" sz="1050" kern="100" baseline="-250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8" name="矩形 7"/>
          <p:cNvSpPr/>
          <p:nvPr/>
        </p:nvSpPr>
        <p:spPr>
          <a:xfrm>
            <a:off x="4118193" y="760023"/>
            <a:ext cx="2900346" cy="369332"/>
          </a:xfrm>
          <a:prstGeom prst="rect">
            <a:avLst/>
          </a:prstGeom>
        </p:spPr>
        <p:txBody>
          <a:bodyPr wrap="none">
            <a:spAutoFit/>
          </a:bodyPr>
          <a:lstStyle/>
          <a:p>
            <a:r>
              <a:rPr lang="en-US" altLang="zh-CN" dirty="0"/>
              <a:t>Peak Field 1 ~ 0.5 T(baseline)</a:t>
            </a:r>
            <a:endParaRPr lang="zh-CN" altLang="en-US" dirty="0"/>
          </a:p>
        </p:txBody>
      </p:sp>
      <p:sp>
        <p:nvSpPr>
          <p:cNvPr id="11" name="文本框 2"/>
          <p:cNvSpPr txBox="1">
            <a:spLocks noChangeArrowheads="1"/>
          </p:cNvSpPr>
          <p:nvPr/>
        </p:nvSpPr>
        <p:spPr bwMode="auto">
          <a:xfrm>
            <a:off x="4402326" y="6278303"/>
            <a:ext cx="2008329" cy="4001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just">
              <a:spcAft>
                <a:spcPts val="0"/>
              </a:spcAft>
            </a:pPr>
            <a:r>
              <a:rPr lang="en-US" altLang="zh-CN" sz="2000" kern="100" dirty="0" err="1" smtClean="0">
                <a:latin typeface="Calibri" panose="020F0502020204030204" pitchFamily="34" charset="0"/>
                <a:ea typeface="宋体" panose="02010600030101010101" pitchFamily="2" charset="-122"/>
                <a:cs typeface="Times New Roman" panose="02020603050405020304" pitchFamily="18" charset="0"/>
              </a:rPr>
              <a:t>Bsum</a:t>
            </a:r>
            <a:r>
              <a:rPr lang="en-US" altLang="zh-CN" sz="2000" kern="100" baseline="-25000" dirty="0" err="1" smtClean="0">
                <a:latin typeface="Calibri" panose="020F0502020204030204" pitchFamily="34" charset="0"/>
                <a:ea typeface="宋体" panose="02010600030101010101" pitchFamily="2" charset="-122"/>
                <a:cs typeface="Times New Roman" panose="02020603050405020304" pitchFamily="18" charset="0"/>
              </a:rPr>
              <a:t>max</a:t>
            </a:r>
            <a:r>
              <a:rPr lang="en-US" altLang="zh-CN" sz="2000" kern="100" dirty="0" smtClean="0">
                <a:latin typeface="Calibri" panose="020F0502020204030204" pitchFamily="34" charset="0"/>
                <a:ea typeface="宋体" panose="02010600030101010101" pitchFamily="2" charset="-122"/>
                <a:cs typeface="Times New Roman" panose="02020603050405020304" pitchFamily="18" charset="0"/>
              </a:rPr>
              <a:t>= 1.313 T</a:t>
            </a:r>
            <a:r>
              <a:rPr lang="en-US" sz="1050" kern="100" baseline="-25000" dirty="0" smtClean="0">
                <a:effectLst/>
                <a:latin typeface="Calibri" panose="020F0502020204030204" pitchFamily="34" charset="0"/>
                <a:ea typeface="宋体" panose="02010600030101010101" pitchFamily="2" charset="-122"/>
                <a:cs typeface="Times New Roman" panose="02020603050405020304" pitchFamily="18" charset="0"/>
              </a:rPr>
              <a:t> </a:t>
            </a:r>
            <a:endParaRPr lang="zh-CN" sz="1050" kern="100" baseline="-250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2" name="矩形 11"/>
          <p:cNvSpPr/>
          <p:nvPr/>
        </p:nvSpPr>
        <p:spPr>
          <a:xfrm>
            <a:off x="8097180" y="760023"/>
            <a:ext cx="2600648" cy="369332"/>
          </a:xfrm>
          <a:prstGeom prst="rect">
            <a:avLst/>
          </a:prstGeom>
        </p:spPr>
        <p:txBody>
          <a:bodyPr wrap="none">
            <a:spAutoFit/>
          </a:bodyPr>
          <a:lstStyle/>
          <a:p>
            <a:r>
              <a:rPr lang="en-US" altLang="zh-CN" dirty="0"/>
              <a:t>Peak Field 1 ~0.5 T(faster)</a:t>
            </a:r>
            <a:endParaRPr lang="zh-CN" altLang="en-US" dirty="0"/>
          </a:p>
        </p:txBody>
      </p:sp>
      <p:sp>
        <p:nvSpPr>
          <p:cNvPr id="15" name="文本框 2"/>
          <p:cNvSpPr txBox="1">
            <a:spLocks noChangeArrowheads="1"/>
          </p:cNvSpPr>
          <p:nvPr/>
        </p:nvSpPr>
        <p:spPr bwMode="auto">
          <a:xfrm>
            <a:off x="8322820" y="6301013"/>
            <a:ext cx="2008329" cy="4001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just">
              <a:spcAft>
                <a:spcPts val="0"/>
              </a:spcAft>
            </a:pPr>
            <a:r>
              <a:rPr lang="en-US" altLang="zh-CN" sz="2000" kern="100" dirty="0" err="1" smtClean="0">
                <a:latin typeface="Calibri" panose="020F0502020204030204" pitchFamily="34" charset="0"/>
                <a:ea typeface="宋体" panose="02010600030101010101" pitchFamily="2" charset="-122"/>
                <a:cs typeface="Times New Roman" panose="02020603050405020304" pitchFamily="18" charset="0"/>
              </a:rPr>
              <a:t>Bsum</a:t>
            </a:r>
            <a:r>
              <a:rPr lang="en-US" altLang="zh-CN" sz="2000" kern="100" baseline="-25000" dirty="0" err="1" smtClean="0">
                <a:latin typeface="Calibri" panose="020F0502020204030204" pitchFamily="34" charset="0"/>
                <a:ea typeface="宋体" panose="02010600030101010101" pitchFamily="2" charset="-122"/>
                <a:cs typeface="Times New Roman" panose="02020603050405020304" pitchFamily="18" charset="0"/>
              </a:rPr>
              <a:t>max</a:t>
            </a:r>
            <a:r>
              <a:rPr lang="en-US" altLang="zh-CN" sz="2000" kern="100" dirty="0" smtClean="0">
                <a:latin typeface="Calibri" panose="020F0502020204030204" pitchFamily="34" charset="0"/>
                <a:ea typeface="宋体" panose="02010600030101010101" pitchFamily="2" charset="-122"/>
                <a:cs typeface="Times New Roman" panose="02020603050405020304" pitchFamily="18" charset="0"/>
              </a:rPr>
              <a:t>= 1.385T</a:t>
            </a:r>
            <a:r>
              <a:rPr lang="en-US" sz="1050" kern="100" baseline="-25000" dirty="0" smtClean="0">
                <a:effectLst/>
                <a:latin typeface="Calibri" panose="020F0502020204030204" pitchFamily="34" charset="0"/>
                <a:ea typeface="宋体" panose="02010600030101010101" pitchFamily="2" charset="-122"/>
                <a:cs typeface="Times New Roman" panose="02020603050405020304" pitchFamily="18" charset="0"/>
              </a:rPr>
              <a:t> </a:t>
            </a:r>
            <a:endParaRPr lang="zh-CN" sz="1050" kern="100" baseline="-250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3" cstate="print"/>
          <a:stretch>
            <a:fillRect/>
          </a:stretch>
        </p:blipFill>
        <p:spPr>
          <a:xfrm>
            <a:off x="300009" y="1231366"/>
            <a:ext cx="2921457" cy="2194924"/>
          </a:xfrm>
          <a:prstGeom prst="rect">
            <a:avLst/>
          </a:prstGeom>
        </p:spPr>
      </p:pic>
      <p:pic>
        <p:nvPicPr>
          <p:cNvPr id="5" name="图片 4"/>
          <p:cNvPicPr>
            <a:picLocks noChangeAspect="1"/>
          </p:cNvPicPr>
          <p:nvPr/>
        </p:nvPicPr>
        <p:blipFill>
          <a:blip r:embed="rId4" cstate="print"/>
          <a:stretch>
            <a:fillRect/>
          </a:stretch>
        </p:blipFill>
        <p:spPr>
          <a:xfrm>
            <a:off x="388478" y="3913708"/>
            <a:ext cx="2832988" cy="2129195"/>
          </a:xfrm>
          <a:prstGeom prst="rect">
            <a:avLst/>
          </a:prstGeom>
        </p:spPr>
      </p:pic>
      <p:pic>
        <p:nvPicPr>
          <p:cNvPr id="10" name="图片 9"/>
          <p:cNvPicPr>
            <a:picLocks noChangeAspect="1"/>
          </p:cNvPicPr>
          <p:nvPr/>
        </p:nvPicPr>
        <p:blipFill>
          <a:blip r:embed="rId5" cstate="print"/>
          <a:stretch>
            <a:fillRect/>
          </a:stretch>
        </p:blipFill>
        <p:spPr>
          <a:xfrm>
            <a:off x="7728342" y="1316347"/>
            <a:ext cx="2969485" cy="2235028"/>
          </a:xfrm>
          <a:prstGeom prst="rect">
            <a:avLst/>
          </a:prstGeom>
        </p:spPr>
      </p:pic>
      <p:pic>
        <p:nvPicPr>
          <p:cNvPr id="13" name="图片 12"/>
          <p:cNvPicPr>
            <a:picLocks noChangeAspect="1"/>
          </p:cNvPicPr>
          <p:nvPr/>
        </p:nvPicPr>
        <p:blipFill>
          <a:blip r:embed="rId6" cstate="print"/>
          <a:stretch>
            <a:fillRect/>
          </a:stretch>
        </p:blipFill>
        <p:spPr>
          <a:xfrm>
            <a:off x="7810990" y="3769987"/>
            <a:ext cx="3031988" cy="2279642"/>
          </a:xfrm>
          <a:prstGeom prst="rect">
            <a:avLst/>
          </a:prstGeom>
        </p:spPr>
      </p:pic>
      <p:pic>
        <p:nvPicPr>
          <p:cNvPr id="14" name="图片 13"/>
          <p:cNvPicPr>
            <a:picLocks noChangeAspect="1"/>
          </p:cNvPicPr>
          <p:nvPr/>
        </p:nvPicPr>
        <p:blipFill>
          <a:blip r:embed="rId7" cstate="print"/>
          <a:stretch>
            <a:fillRect/>
          </a:stretch>
        </p:blipFill>
        <p:spPr>
          <a:xfrm>
            <a:off x="3965585" y="1316347"/>
            <a:ext cx="3205562" cy="2410146"/>
          </a:xfrm>
          <a:prstGeom prst="rect">
            <a:avLst/>
          </a:prstGeom>
        </p:spPr>
      </p:pic>
      <p:pic>
        <p:nvPicPr>
          <p:cNvPr id="22" name="图片 21"/>
          <p:cNvPicPr>
            <a:picLocks noChangeAspect="1"/>
          </p:cNvPicPr>
          <p:nvPr/>
        </p:nvPicPr>
        <p:blipFill>
          <a:blip r:embed="rId8" cstate="print"/>
          <a:stretch>
            <a:fillRect/>
          </a:stretch>
        </p:blipFill>
        <p:spPr>
          <a:xfrm>
            <a:off x="4075339" y="3913485"/>
            <a:ext cx="2986053" cy="2245105"/>
          </a:xfrm>
          <a:prstGeom prst="rect">
            <a:avLst/>
          </a:prstGeom>
        </p:spPr>
      </p:pic>
    </p:spTree>
    <p:extLst>
      <p:ext uri="{BB962C8B-B14F-4D97-AF65-F5344CB8AC3E}">
        <p14:creationId xmlns:p14="http://schemas.microsoft.com/office/powerpoint/2010/main" xmlns="" val="1352297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80808</TotalTime>
  <Words>3340</Words>
  <Application>Microsoft Office PowerPoint</Application>
  <PresentationFormat>自定义</PresentationFormat>
  <Paragraphs>562</Paragraphs>
  <Slides>32</Slides>
  <Notes>32</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Office 主题</vt:lpstr>
      <vt:lpstr>Magnet design for EMuS experiment</vt:lpstr>
      <vt:lpstr>Contents</vt:lpstr>
      <vt:lpstr>EMuS  layout</vt:lpstr>
      <vt:lpstr>Magnet design for the target station </vt:lpstr>
      <vt:lpstr>Magnetic Field design </vt:lpstr>
      <vt:lpstr>Status of the developing of aluminum stabilized cable</vt:lpstr>
      <vt:lpstr>Magnetic Field design</vt:lpstr>
      <vt:lpstr>Magnetic Field design –for different mode</vt:lpstr>
      <vt:lpstr>Magnetic Field design-for surface muon</vt:lpstr>
      <vt:lpstr>Cable load analysis</vt:lpstr>
      <vt:lpstr>Mechanical design and analysis   </vt:lpstr>
      <vt:lpstr>Mechanical Analysis（Contact）</vt:lpstr>
      <vt:lpstr>Mechanical Analysis （Contact)</vt:lpstr>
      <vt:lpstr>Mechanical Analysis（contact ）</vt:lpstr>
      <vt:lpstr>Mechanical Analysis（contact ）</vt:lpstr>
      <vt:lpstr>Mechanical Analysis（Glue）</vt:lpstr>
      <vt:lpstr>Mechanical Analysis （Glue)</vt:lpstr>
      <vt:lpstr>Mechanical Analysis（ Glue ）</vt:lpstr>
      <vt:lpstr>Mechanical Analysis（ Glue ）</vt:lpstr>
      <vt:lpstr>Mechanical Analysis result</vt:lpstr>
      <vt:lpstr>Thermal Analysis</vt:lpstr>
      <vt:lpstr>Thermal Analysis</vt:lpstr>
      <vt:lpstr>幻灯片 23</vt:lpstr>
      <vt:lpstr>Design of insulation</vt:lpstr>
      <vt:lpstr>幻灯片 25</vt:lpstr>
      <vt:lpstr>幻灯片 26</vt:lpstr>
      <vt:lpstr>Magnet design for the Superferric dipole</vt:lpstr>
      <vt:lpstr>Displacement &amp; stress analysis</vt:lpstr>
      <vt:lpstr>Conceptual design for the transport line magnet</vt:lpstr>
      <vt:lpstr>Conceptual design for the transport line magnet</vt:lpstr>
      <vt:lpstr>Thermal loads</vt:lpstr>
      <vt:lpstr>Summary</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the superconducting magent construction</dc:title>
  <dc:creator>[侯治龙]</dc:creator>
  <cp:lastModifiedBy>xbany</cp:lastModifiedBy>
  <cp:revision>321</cp:revision>
  <dcterms:created xsi:type="dcterms:W3CDTF">2018-07-18T07:14:34Z</dcterms:created>
  <dcterms:modified xsi:type="dcterms:W3CDTF">2018-11-20T05:27:01Z</dcterms:modified>
</cp:coreProperties>
</file>