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8" r:id="rId4"/>
    <p:sldId id="285" r:id="rId5"/>
    <p:sldId id="300" r:id="rId6"/>
    <p:sldId id="283" r:id="rId7"/>
    <p:sldId id="284" r:id="rId8"/>
    <p:sldId id="287" r:id="rId9"/>
    <p:sldId id="296" r:id="rId10"/>
    <p:sldId id="297" r:id="rId11"/>
    <p:sldId id="301" r:id="rId12"/>
    <p:sldId id="289" r:id="rId13"/>
    <p:sldId id="293" r:id="rId14"/>
    <p:sldId id="294" r:id="rId15"/>
    <p:sldId id="277" r:id="rId16"/>
    <p:sldId id="298" r:id="rId17"/>
    <p:sldId id="299" r:id="rId18"/>
    <p:sldId id="281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3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108" autoAdjust="0"/>
  </p:normalViewPr>
  <p:slideViewPr>
    <p:cSldViewPr>
      <p:cViewPr>
        <p:scale>
          <a:sx n="50" d="100"/>
          <a:sy n="50" d="100"/>
        </p:scale>
        <p:origin x="-1956" y="-378"/>
      </p:cViewPr>
      <p:guideLst>
        <p:guide orient="horz" pos="2143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CD6-0C93-45F6-AAE3-A46CD462EB3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AB991-5F7B-42E1-9909-13291B4F38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4873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 everyone, my report is about proton beam collimation and proton beam dump.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5463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换顺序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46277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改图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85373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Note: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The radiation dose here is mostly caused by gamma rays. Therefore, 5cm thick lead is added out of the iron shield to enhance the shielding effect. </a:t>
            </a:r>
          </a:p>
          <a:p>
            <a:r>
              <a:rPr lang="en-US" sz="1200" dirty="0" smtClean="0"/>
              <a:t>   After  operating long time , the front part of the collimator is activated most seriously, making shielding more difficult. Putting two collimat</a:t>
            </a:r>
            <a:r>
              <a:rPr lang="en-US" altLang="zh-CN" sz="1200" dirty="0" smtClean="0"/>
              <a:t>ed blocks instead of a  whole collimator</a:t>
            </a:r>
            <a:r>
              <a:rPr lang="en-US" sz="1200" dirty="0" smtClean="0"/>
              <a:t> can effectively reduce the dose rate of that part.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9422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the outline. First content is..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1613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two motivations, one is to …,that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2 collimators at …;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 one is to…, like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collimation after …..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265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…So</a:t>
            </a:r>
            <a:r>
              <a:rPr lang="en-US" altLang="zh-CN" baseline="0" dirty="0" smtClean="0"/>
              <a:t> I’d like to introduce the …. firstly.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The proton beam power to be collimated by the four collimators is all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close to 1.6 </a:t>
            </a:r>
            <a:r>
              <a:rPr lang="en-US" altLang="zh-CN" sz="1200" dirty="0" err="1" smtClean="0"/>
              <a:t>GeV</a:t>
            </a:r>
            <a:r>
              <a:rPr lang="en-US" altLang="zh-CN" sz="1200" dirty="0" smtClean="0"/>
              <a:t>,</a:t>
            </a:r>
            <a:r>
              <a:rPr lang="en-US" altLang="zh-CN" sz="1200" baseline="0" dirty="0" smtClean="0"/>
              <a:t> like this energy spectrum, so there are many things in common in the  collimator design.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9611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White </a:t>
            </a:r>
            <a:r>
              <a:rPr lang="en-US" altLang="zh-CN" dirty="0" err="1" smtClean="0"/>
              <a:t>colour</a:t>
            </a:r>
            <a:r>
              <a:rPr lang="en-US" altLang="zh-CN" baseline="0" dirty="0" smtClean="0"/>
              <a:t> part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7692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能谱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136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改图片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3432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改图，</a:t>
            </a:r>
            <a:r>
              <a:rPr lang="en-US" altLang="zh-CN" dirty="0" smtClean="0"/>
              <a:t>frame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4822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改图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991-5F7B-42E1-9909-13291B4F381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3312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FA24-31BE-43F3-A4F3-719827873185}" type="datetimeFigureOut">
              <a:rPr lang="zh-CN" altLang="en-US" smtClean="0"/>
              <a:pPr/>
              <a:t>2018/11/20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71FF9-138F-47C0-B2E6-0EE0860DA7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714348" y="20716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Proton beam collimation </a:t>
            </a:r>
            <a:r>
              <a:rPr lang="en-US" dirty="0"/>
              <a:t>and beam dump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/>
        </p:nvSpPr>
        <p:spPr>
          <a:xfrm>
            <a:off x="1907704" y="3929066"/>
            <a:ext cx="6664824" cy="1257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dirty="0" err="1" smtClean="0"/>
              <a:t>Qili</a:t>
            </a:r>
            <a:r>
              <a:rPr lang="en-US" altLang="zh-CN" dirty="0" smtClean="0"/>
              <a:t> Mu, </a:t>
            </a:r>
            <a:r>
              <a:rPr lang="en-US" altLang="zh-CN" dirty="0" err="1" smtClean="0"/>
              <a:t>Yukai</a:t>
            </a:r>
            <a:r>
              <a:rPr lang="en-US" altLang="zh-CN" dirty="0" smtClean="0"/>
              <a:t> Chen, Gang Zhang, </a:t>
            </a:r>
            <a:r>
              <a:rPr lang="en-US" altLang="zh-CN" dirty="0" err="1" smtClean="0"/>
              <a:t>Hantao</a:t>
            </a:r>
            <a:r>
              <a:rPr lang="en-US" altLang="zh-CN" dirty="0" smtClean="0"/>
              <a:t> Jing</a:t>
            </a:r>
          </a:p>
          <a:p>
            <a:pPr algn="r"/>
            <a:r>
              <a:rPr lang="en-US" altLang="zh-CN" dirty="0" smtClean="0"/>
              <a:t>2018.11.21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786454"/>
            <a:ext cx="2928958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428596" y="3357562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Shielding shape of collimator A:</a:t>
            </a:r>
            <a:endParaRPr lang="zh-CN" altLang="en-US" sz="2400" dirty="0"/>
          </a:p>
        </p:txBody>
      </p:sp>
      <p:sp>
        <p:nvSpPr>
          <p:cNvPr id="8" name="文本框 33"/>
          <p:cNvSpPr txBox="1"/>
          <p:nvPr/>
        </p:nvSpPr>
        <p:spPr>
          <a:xfrm>
            <a:off x="2857488" y="0"/>
            <a:ext cx="485778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dirty="0" smtClean="0"/>
              <a:t>Collimator A</a:t>
            </a:r>
            <a:endParaRPr lang="en-US" altLang="zh-CN" sz="4000" dirty="0"/>
          </a:p>
        </p:txBody>
      </p:sp>
      <p:sp>
        <p:nvSpPr>
          <p:cNvPr id="12" name="矩形 11"/>
          <p:cNvSpPr/>
          <p:nvPr/>
        </p:nvSpPr>
        <p:spPr>
          <a:xfrm>
            <a:off x="428596" y="642918"/>
            <a:ext cx="2929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Shape</a:t>
            </a:r>
            <a:r>
              <a:rPr lang="zh-CN" altLang="en-US" sz="2400" i="1" dirty="0" smtClean="0">
                <a:solidFill>
                  <a:srgbClr val="FF0000"/>
                </a:solidFill>
              </a:rPr>
              <a:t> of collimat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or A: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6786578" y="1500174"/>
            <a:ext cx="224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V</a:t>
            </a:r>
            <a:r>
              <a:rPr lang="en-US" altLang="zh-CN" sz="2000" dirty="0" smtClean="0"/>
              <a:t>ertical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715140" y="2571744"/>
            <a:ext cx="2849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Horizontal</a:t>
            </a:r>
            <a:endParaRPr lang="zh-CN" altLang="en-US" sz="2000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86190"/>
            <a:ext cx="2214578" cy="218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857628"/>
            <a:ext cx="2562223" cy="234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214282" y="4429132"/>
            <a:ext cx="2715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Lead layer enhances</a:t>
            </a:r>
          </a:p>
          <a:p>
            <a:r>
              <a:rPr lang="en-US" altLang="zh-CN" sz="2400" dirty="0" smtClean="0"/>
              <a:t> shielding effect</a:t>
            </a:r>
            <a:endParaRPr lang="zh-CN" alt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214422"/>
            <a:ext cx="6000792" cy="203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24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572140"/>
            <a:ext cx="3295078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428596" y="785794"/>
            <a:ext cx="2929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Shape</a:t>
            </a:r>
            <a:r>
              <a:rPr lang="zh-CN" altLang="en-US" sz="2400" i="1" dirty="0" smtClean="0">
                <a:solidFill>
                  <a:srgbClr val="FF0000"/>
                </a:solidFill>
              </a:rPr>
              <a:t> of collimat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or B:</a:t>
            </a:r>
            <a:endParaRPr lang="zh-CN" altLang="en-US" sz="2400" dirty="0"/>
          </a:p>
        </p:txBody>
      </p:sp>
      <p:sp>
        <p:nvSpPr>
          <p:cNvPr id="6" name="文本框 1"/>
          <p:cNvSpPr txBox="1"/>
          <p:nvPr/>
        </p:nvSpPr>
        <p:spPr>
          <a:xfrm>
            <a:off x="6072198" y="1500174"/>
            <a:ext cx="224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V</a:t>
            </a:r>
            <a:r>
              <a:rPr lang="en-US" altLang="zh-CN" sz="2400" dirty="0" smtClean="0"/>
              <a:t>ertical</a:t>
            </a:r>
            <a:endParaRPr lang="zh-CN" altLang="en-US" sz="2400" dirty="0"/>
          </a:p>
        </p:txBody>
      </p:sp>
      <p:sp>
        <p:nvSpPr>
          <p:cNvPr id="8" name="文本框 12"/>
          <p:cNvSpPr txBox="1"/>
          <p:nvPr/>
        </p:nvSpPr>
        <p:spPr>
          <a:xfrm>
            <a:off x="5857884" y="2857496"/>
            <a:ext cx="284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Horizontal</a:t>
            </a:r>
            <a:endParaRPr lang="zh-CN" altLang="en-US" sz="24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256"/>
            <a:ext cx="3571900" cy="219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428596" y="3831431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Shielding shape of collimator B:</a:t>
            </a:r>
            <a:endParaRPr lang="zh-CN" altLang="en-US" sz="2400" dirty="0"/>
          </a:p>
        </p:txBody>
      </p:sp>
      <p:sp>
        <p:nvSpPr>
          <p:cNvPr id="12" name="文本框 33"/>
          <p:cNvSpPr txBox="1"/>
          <p:nvPr/>
        </p:nvSpPr>
        <p:spPr>
          <a:xfrm>
            <a:off x="2857488" y="0"/>
            <a:ext cx="485778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dirty="0" smtClean="0"/>
              <a:t>Collimator B</a:t>
            </a:r>
            <a:endParaRPr lang="en-US" altLang="zh-CN" sz="4000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86190"/>
            <a:ext cx="29813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14422"/>
            <a:ext cx="5286412" cy="229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7298"/>
            <a:ext cx="1928826" cy="1798058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86578" y="1357298"/>
            <a:ext cx="1928826" cy="179800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714348" y="6215082"/>
            <a:ext cx="278608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 smtClean="0"/>
              <a:t>main</a:t>
            </a:r>
            <a:r>
              <a:rPr lang="zh-CN" altLang="en-US" sz="2000" dirty="0" smtClean="0"/>
              <a:t> </a:t>
            </a:r>
            <a:r>
              <a:rPr lang="zh-CN" altLang="en-US" sz="2000" dirty="0"/>
              <a:t>target schematic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00034" y="3429000"/>
            <a:ext cx="385762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 smtClean="0"/>
              <a:t>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Collimation goal 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r>
              <a:rPr lang="en-US" altLang="zh-CN" sz="2400" dirty="0" smtClean="0"/>
              <a:t>  </a:t>
            </a:r>
            <a:r>
              <a:rPr lang="zh-CN" altLang="en-US" sz="2400" dirty="0" smtClean="0"/>
              <a:t>Scrape </a:t>
            </a:r>
            <a:r>
              <a:rPr lang="zh-CN" altLang="en-US" sz="2400" dirty="0"/>
              <a:t>off protons that </a:t>
            </a:r>
            <a:r>
              <a:rPr lang="en-US" altLang="zh-CN" sz="2400" dirty="0"/>
              <a:t>can</a:t>
            </a:r>
            <a:r>
              <a:rPr lang="zh-CN" altLang="en-US" sz="2400" dirty="0"/>
              <a:t> not hit the </a:t>
            </a:r>
            <a:r>
              <a:rPr lang="en-US" altLang="zh-CN" sz="2400" dirty="0" smtClean="0"/>
              <a:t>main target.</a:t>
            </a:r>
            <a:endParaRPr lang="en-US" altLang="zh-CN" sz="2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4429124" y="3071810"/>
            <a:ext cx="235745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ym typeface="+mn-ea"/>
              </a:rPr>
              <a:t>Proton </a:t>
            </a:r>
            <a:r>
              <a:rPr lang="en-US" altLang="zh-CN" sz="2000" dirty="0" smtClean="0">
                <a:sym typeface="+mn-ea"/>
              </a:rPr>
              <a:t>at </a:t>
            </a:r>
            <a:r>
              <a:rPr lang="en-US" altLang="zh-CN" sz="2000" dirty="0">
                <a:sym typeface="+mn-ea"/>
              </a:rPr>
              <a:t>the center of </a:t>
            </a:r>
            <a:r>
              <a:rPr lang="en-US" altLang="zh-CN" sz="2000" dirty="0" smtClean="0">
                <a:sym typeface="+mn-ea"/>
              </a:rPr>
              <a:t>main </a:t>
            </a:r>
            <a:r>
              <a:rPr lang="en-US" altLang="zh-CN" sz="2000" dirty="0">
                <a:sym typeface="+mn-ea"/>
              </a:rPr>
              <a:t>target</a:t>
            </a:r>
            <a:endParaRPr lang="zh-CN" altLang="en-US" sz="2000" dirty="0"/>
          </a:p>
        </p:txBody>
      </p:sp>
      <p:sp>
        <p:nvSpPr>
          <p:cNvPr id="33" name="文本框 32"/>
          <p:cNvSpPr txBox="1"/>
          <p:nvPr/>
        </p:nvSpPr>
        <p:spPr>
          <a:xfrm>
            <a:off x="6786578" y="3071810"/>
            <a:ext cx="260995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 smtClean="0">
                <a:sym typeface="+mn-ea"/>
              </a:rPr>
              <a:t>P</a:t>
            </a:r>
            <a:r>
              <a:rPr lang="zh-CN" altLang="en-US" sz="2000" dirty="0" smtClean="0">
                <a:sym typeface="+mn-ea"/>
              </a:rPr>
              <a:t>rotons </a:t>
            </a:r>
            <a:r>
              <a:rPr lang="en-US" altLang="zh-CN" sz="2000" dirty="0" smtClean="0">
                <a:sym typeface="+mn-ea"/>
              </a:rPr>
              <a:t>outside of target profile</a:t>
            </a:r>
            <a:endParaRPr lang="zh-CN" altLang="en-US" sz="2000" dirty="0"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357686" y="4286256"/>
            <a:ext cx="442915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C</a:t>
            </a:r>
            <a:r>
              <a:rPr lang="zh-CN" altLang="en-US" sz="2400" i="1" dirty="0" smtClean="0">
                <a:solidFill>
                  <a:srgbClr val="FF0000"/>
                </a:solidFill>
              </a:rPr>
              <a:t>onclusion</a:t>
            </a:r>
            <a:endParaRPr lang="en-US" altLang="zh-CN" sz="2400" i="1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This power is not big and space is not enough;</a:t>
            </a:r>
          </a:p>
          <a:p>
            <a:r>
              <a:rPr lang="en-US" altLang="zh-CN" sz="2400" dirty="0" smtClean="0"/>
              <a:t>Not suitable space for a collimator.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14884"/>
            <a:ext cx="3933830" cy="15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/>
        </p:nvSpPr>
        <p:spPr>
          <a:xfrm>
            <a:off x="571472" y="214290"/>
            <a:ext cx="8286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smtClean="0"/>
              <a:t>2.Collimation after thin target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47" y="1012249"/>
            <a:ext cx="4143375" cy="23050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91515" y="2583802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30W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9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00034" y="928670"/>
            <a:ext cx="45116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Aperture at the exit of </a:t>
            </a:r>
            <a:r>
              <a:rPr lang="zh-CN" altLang="en-US" dirty="0" smtClean="0"/>
              <a:t>the solenoid</a:t>
            </a:r>
            <a:r>
              <a:rPr lang="en-US" altLang="zh-CN" dirty="0"/>
              <a:t>: 250mm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0" name="文本框 29"/>
          <p:cNvSpPr txBox="1"/>
          <p:nvPr/>
        </p:nvSpPr>
        <p:spPr>
          <a:xfrm>
            <a:off x="642910" y="3000372"/>
            <a:ext cx="62151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Collimation goal </a:t>
            </a:r>
            <a:endParaRPr lang="zh-CN" altLang="en-US" sz="2400" i="1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Scrape </a:t>
            </a:r>
            <a:r>
              <a:rPr lang="zh-CN" altLang="en-US" sz="2400" dirty="0">
                <a:solidFill>
                  <a:schemeClr val="tx1"/>
                </a:solidFill>
              </a:rPr>
              <a:t>off protons that </a:t>
            </a:r>
            <a:r>
              <a:rPr lang="zh-CN" altLang="en-US" sz="2400" dirty="0" smtClean="0">
                <a:solidFill>
                  <a:schemeClr val="tx1"/>
                </a:solidFill>
              </a:rPr>
              <a:t>can not </a:t>
            </a:r>
            <a:r>
              <a:rPr lang="zh-CN" altLang="en-US" sz="2400" dirty="0">
                <a:solidFill>
                  <a:schemeClr val="tx1"/>
                </a:solidFill>
              </a:rPr>
              <a:t>enter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the </a:t>
            </a:r>
            <a:r>
              <a:rPr lang="en-US" altLang="zh-CN" sz="2400" dirty="0" smtClean="0">
                <a:solidFill>
                  <a:schemeClr val="tx1"/>
                </a:solidFill>
              </a:rPr>
              <a:t>dump </a:t>
            </a:r>
            <a:r>
              <a:rPr lang="en-US" altLang="zh-CN" sz="2400" dirty="0" smtClean="0"/>
              <a:t>hole.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2910" y="4214818"/>
            <a:ext cx="364333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i="1" dirty="0">
                <a:solidFill>
                  <a:srgbClr val="FF0000"/>
                </a:solidFill>
              </a:rPr>
              <a:t>Collimator shape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and</a:t>
            </a:r>
            <a:r>
              <a:rPr lang="zh-CN" altLang="en-US" sz="2400" i="1" dirty="0" smtClean="0">
                <a:solidFill>
                  <a:srgbClr val="FF0000"/>
                </a:solidFill>
              </a:rPr>
              <a:t> </a:t>
            </a:r>
            <a:r>
              <a:rPr lang="zh-CN" altLang="en-US" sz="2400" i="1" dirty="0">
                <a:solidFill>
                  <a:srgbClr val="FF0000"/>
                </a:solidFill>
              </a:rPr>
              <a:t>size</a:t>
            </a:r>
            <a:r>
              <a:rPr lang="en-US" altLang="zh-CN" sz="2400" i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214422"/>
            <a:ext cx="2380615" cy="17608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14114" y="2857496"/>
            <a:ext cx="3329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Beam spot distribution at </a:t>
            </a:r>
          </a:p>
          <a:p>
            <a:r>
              <a:rPr lang="en-US" altLang="zh-CN" dirty="0" smtClean="0"/>
              <a:t>dump without collimator(1918W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00438"/>
            <a:ext cx="2347031" cy="173703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857884" y="5214950"/>
            <a:ext cx="3017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Beam spot distribution at </a:t>
            </a:r>
          </a:p>
          <a:p>
            <a:r>
              <a:rPr lang="en-US" altLang="zh-CN" dirty="0" smtClean="0"/>
              <a:t>dump with collimator(1650W)</a:t>
            </a:r>
            <a:endParaRPr lang="zh-CN" altLang="en-US" dirty="0"/>
          </a:p>
        </p:txBody>
      </p:sp>
      <p:sp>
        <p:nvSpPr>
          <p:cNvPr id="17" name="文本框 1"/>
          <p:cNvSpPr txBox="1"/>
          <p:nvPr/>
        </p:nvSpPr>
        <p:spPr>
          <a:xfrm>
            <a:off x="571472" y="142852"/>
            <a:ext cx="1007272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dirty="0" smtClean="0">
                <a:sym typeface="+mn-ea"/>
              </a:rPr>
              <a:t>3.Collimator after the main target</a:t>
            </a:r>
            <a:endParaRPr lang="zh-CN" altLang="en-US" sz="4400" dirty="0"/>
          </a:p>
        </p:txBody>
      </p:sp>
      <p:sp>
        <p:nvSpPr>
          <p:cNvPr id="20" name="文本框 13"/>
          <p:cNvSpPr txBox="1"/>
          <p:nvPr/>
        </p:nvSpPr>
        <p:spPr>
          <a:xfrm>
            <a:off x="6215074" y="785794"/>
            <a:ext cx="364333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i="1" dirty="0" smtClean="0">
                <a:solidFill>
                  <a:srgbClr val="FF0000"/>
                </a:solidFill>
              </a:rPr>
              <a:t>Collimat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ion result:</a:t>
            </a:r>
            <a:endParaRPr lang="en-US" altLang="zh-CN" sz="2400" i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72132" y="5857892"/>
            <a:ext cx="3337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Power of protons out of </a:t>
            </a:r>
          </a:p>
          <a:p>
            <a:r>
              <a:rPr lang="en-US" altLang="zh-CN" sz="2400" dirty="0" smtClean="0"/>
              <a:t>dump hole is 5W</a:t>
            </a:r>
            <a:endParaRPr lang="zh-CN" altLang="en-US" sz="2400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643446"/>
            <a:ext cx="4000528" cy="173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256123"/>
            <a:ext cx="4357718" cy="175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2488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429132"/>
            <a:ext cx="3630413" cy="70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文本框 33"/>
          <p:cNvSpPr txBox="1"/>
          <p:nvPr/>
        </p:nvSpPr>
        <p:spPr>
          <a:xfrm>
            <a:off x="5429256" y="1857364"/>
            <a:ext cx="2540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</a:rPr>
              <a:t>Shielding result:</a:t>
            </a:r>
          </a:p>
        </p:txBody>
      </p:sp>
      <p:sp>
        <p:nvSpPr>
          <p:cNvPr id="12" name="文本框 13"/>
          <p:cNvSpPr txBox="1"/>
          <p:nvPr/>
        </p:nvSpPr>
        <p:spPr>
          <a:xfrm>
            <a:off x="928662" y="1643050"/>
            <a:ext cx="37147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Shielding</a:t>
            </a:r>
            <a:r>
              <a:rPr lang="zh-CN" altLang="en-US" sz="2400" i="1" dirty="0" smtClean="0">
                <a:solidFill>
                  <a:srgbClr val="FF0000"/>
                </a:solidFill>
              </a:rPr>
              <a:t> </a:t>
            </a:r>
            <a:r>
              <a:rPr lang="zh-CN" altLang="en-US" sz="2400" i="1" dirty="0">
                <a:solidFill>
                  <a:srgbClr val="FF0000"/>
                </a:solidFill>
              </a:rPr>
              <a:t>shape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and</a:t>
            </a:r>
            <a:r>
              <a:rPr lang="zh-CN" altLang="en-US" sz="2400" i="1" dirty="0" smtClean="0">
                <a:solidFill>
                  <a:srgbClr val="FF0000"/>
                </a:solidFill>
              </a:rPr>
              <a:t> </a:t>
            </a:r>
            <a:r>
              <a:rPr lang="zh-CN" altLang="en-US" sz="2400" i="1" dirty="0">
                <a:solidFill>
                  <a:srgbClr val="FF0000"/>
                </a:solidFill>
              </a:rPr>
              <a:t>size</a:t>
            </a:r>
            <a:r>
              <a:rPr lang="en-US" altLang="zh-CN" i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571744"/>
            <a:ext cx="308155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071678"/>
            <a:ext cx="44286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3000364" y="642918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ym typeface="+mn-ea"/>
              </a:rPr>
              <a:t>Overall results</a:t>
            </a:r>
            <a:endParaRPr lang="zh-CN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06096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40674" y="28577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Design of proton beam dump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3"/>
          <p:cNvSpPr txBox="1"/>
          <p:nvPr/>
        </p:nvSpPr>
        <p:spPr>
          <a:xfrm>
            <a:off x="162581" y="2748382"/>
            <a:ext cx="5143536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Beam dump design requirements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Incident beam power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5kW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Prompt radiation shielding:</a:t>
            </a:r>
          </a:p>
          <a:p>
            <a:r>
              <a:rPr lang="en-US" altLang="zh-CN" sz="2400" dirty="0" smtClean="0"/>
              <a:t>  The prompt dose rate in the experimental hall is less than 2.5μSv/h;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Residual radiation shielding :</a:t>
            </a:r>
          </a:p>
          <a:p>
            <a:r>
              <a:rPr lang="en-US" altLang="zh-CN" sz="2400" dirty="0" smtClean="0"/>
              <a:t>  After 100 days operation and 4h </a:t>
            </a:r>
            <a:r>
              <a:rPr lang="en-US" altLang="zh-CN" sz="2400" dirty="0"/>
              <a:t>cooling, </a:t>
            </a:r>
            <a:r>
              <a:rPr lang="en-US" altLang="zh-CN" sz="2400" dirty="0" smtClean="0"/>
              <a:t>the residual radiation dose rate at 30cm from the surface of the dump is less than 1mSv/h.</a:t>
            </a:r>
            <a:endParaRPr lang="en-US" altLang="zh-CN" sz="2400" b="1" dirty="0" smtClean="0"/>
          </a:p>
          <a:p>
            <a:endParaRPr lang="en-US" altLang="zh-CN" sz="16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67590"/>
            <a:ext cx="3143272" cy="23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429256" y="4437112"/>
            <a:ext cx="34290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Dump structure</a:t>
            </a:r>
          </a:p>
          <a:p>
            <a:r>
              <a:rPr lang="en-US" altLang="zh-CN" dirty="0" smtClean="0"/>
              <a:t>Copper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1.7m×2.4m×2.0m</a:t>
            </a:r>
          </a:p>
          <a:p>
            <a:r>
              <a:rPr lang="en-US" altLang="zh-CN" dirty="0" smtClean="0"/>
              <a:t>Lead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4.5m×5.2m×5.0m</a:t>
            </a:r>
          </a:p>
          <a:p>
            <a:r>
              <a:rPr lang="en-US" altLang="zh-CN" dirty="0" smtClean="0"/>
              <a:t>Iron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5.5m×6.2m×6.0m</a:t>
            </a:r>
          </a:p>
          <a:p>
            <a:r>
              <a:rPr lang="en-US" altLang="zh-CN" dirty="0" smtClean="0"/>
              <a:t>Boron-containing polyethylene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           6.1m×6.8m×6.6m+2.0m(cone)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11760" y="274156"/>
            <a:ext cx="3977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Position and Structure</a:t>
            </a:r>
            <a:endParaRPr lang="zh-CN" altLang="en-US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4357718" cy="175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38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4348" y="3357562"/>
            <a:ext cx="41767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Prompt dose rate in experimental hall </a:t>
            </a:r>
          </a:p>
          <a:p>
            <a:r>
              <a:rPr lang="en-US" altLang="zh-CN" sz="2000" dirty="0" smtClean="0"/>
              <a:t>on 1T mode(</a:t>
            </a:r>
            <a:r>
              <a:rPr lang="en-US" altLang="zh-CN" sz="2000" dirty="0" err="1" smtClean="0"/>
              <a:t>mSv</a:t>
            </a:r>
            <a:r>
              <a:rPr lang="en-US" altLang="zh-CN" sz="2000" dirty="0" smtClean="0"/>
              <a:t>/h) </a:t>
            </a:r>
          </a:p>
          <a:p>
            <a:r>
              <a:rPr lang="en-US" altLang="zh-CN" sz="2000" dirty="0" smtClean="0"/>
              <a:t>(5T mode has a similar result </a:t>
            </a:r>
            <a:r>
              <a:rPr lang="en-US" altLang="zh-CN" sz="1400" dirty="0" smtClean="0"/>
              <a:t>)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5286380" y="2500306"/>
            <a:ext cx="3115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Residual radiation dose rate for</a:t>
            </a:r>
          </a:p>
          <a:p>
            <a:r>
              <a:rPr lang="en-US" altLang="zh-CN" dirty="0" smtClean="0"/>
              <a:t> 1T mode (</a:t>
            </a:r>
            <a:r>
              <a:rPr lang="en-US" altLang="zh-CN" dirty="0" err="1" smtClean="0"/>
              <a:t>mSv</a:t>
            </a:r>
            <a:r>
              <a:rPr lang="en-US" altLang="zh-CN" dirty="0" smtClean="0"/>
              <a:t>/h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71414"/>
            <a:ext cx="2577886" cy="28803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000372"/>
            <a:ext cx="3528392" cy="396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214290"/>
            <a:ext cx="2500330" cy="18496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2071678"/>
            <a:ext cx="3672408" cy="4135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3214686"/>
            <a:ext cx="2500329" cy="18589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5143512"/>
            <a:ext cx="3744416" cy="42230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72066" y="5572140"/>
            <a:ext cx="3813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Residual radiation dose rate </a:t>
            </a:r>
            <a:r>
              <a:rPr lang="en-US" altLang="zh-CN" sz="2000" dirty="0"/>
              <a:t>for </a:t>
            </a:r>
            <a:r>
              <a:rPr lang="en-US" altLang="zh-CN" sz="2000" dirty="0" smtClean="0"/>
              <a:t>5T </a:t>
            </a:r>
          </a:p>
          <a:p>
            <a:r>
              <a:rPr lang="en-US" altLang="zh-CN" sz="2000" dirty="0" smtClean="0"/>
              <a:t>mode (</a:t>
            </a:r>
            <a:r>
              <a:rPr lang="en-US" altLang="zh-CN" sz="2000" dirty="0" err="1" smtClean="0"/>
              <a:t>mSv</a:t>
            </a:r>
            <a:r>
              <a:rPr lang="en-US" altLang="zh-CN" sz="2000" dirty="0" smtClean="0"/>
              <a:t>/h)</a:t>
            </a:r>
            <a:endParaRPr lang="zh-CN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214282" y="4214818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Result: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The prompt dose rate in the experimental hall is less than 2.5μSv/h(except for experimental end-stations).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The residual radiation dose at 30cm from the surface of the dump is 1μSv/h less than 1mSv/h.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9673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14678" y="3071810"/>
            <a:ext cx="2333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/>
              <a:t>Thank you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0174"/>
            <a:ext cx="8543956" cy="4625989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CN" sz="2800" dirty="0" smtClean="0"/>
              <a:t>Motivation and collimation positions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800" dirty="0" smtClean="0"/>
              <a:t>Choice of collimator’s material, shape, and shielding</a:t>
            </a:r>
            <a:endParaRPr lang="en-US" altLang="zh-CN" sz="2800" dirty="0"/>
          </a:p>
          <a:p>
            <a:pPr>
              <a:buFont typeface="Wingdings" pitchFamily="2" charset="2"/>
              <a:buChar char="l"/>
            </a:pPr>
            <a:r>
              <a:rPr lang="en-US" altLang="zh-CN" sz="2800" dirty="0" smtClean="0"/>
              <a:t>Collimation analysis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sz="2400" dirty="0" smtClean="0"/>
              <a:t>Collimation of primary proton beam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sz="2400" dirty="0"/>
              <a:t>Collimation after </a:t>
            </a:r>
            <a:r>
              <a:rPr lang="en-US" altLang="zh-CN" sz="2400" dirty="0" smtClean="0"/>
              <a:t>thin target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sz="2400" dirty="0"/>
              <a:t>Collimation after main target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800" dirty="0" smtClean="0"/>
              <a:t>Design of proton beam dump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5820" y="752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Motivation and collimation </a:t>
            </a:r>
            <a:r>
              <a:rPr lang="en-US" altLang="zh-CN" dirty="0" smtClean="0"/>
              <a:t>positions</a:t>
            </a:r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5176062" y="2281643"/>
            <a:ext cx="4076458" cy="4362896"/>
            <a:chOff x="5248070" y="2276872"/>
            <a:chExt cx="4076458" cy="4362896"/>
          </a:xfrm>
        </p:grpSpPr>
        <p:grpSp>
          <p:nvGrpSpPr>
            <p:cNvPr id="4" name="组合 3"/>
            <p:cNvGrpSpPr/>
            <p:nvPr/>
          </p:nvGrpSpPr>
          <p:grpSpPr>
            <a:xfrm>
              <a:off x="5248070" y="2276872"/>
              <a:ext cx="4076458" cy="4362896"/>
              <a:chOff x="5248070" y="2276872"/>
              <a:chExt cx="4076458" cy="4362896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5248070" y="2276872"/>
                <a:ext cx="4076458" cy="4362896"/>
                <a:chOff x="5248070" y="2276872"/>
                <a:chExt cx="4076458" cy="4362896"/>
              </a:xfrm>
            </p:grpSpPr>
            <p:grpSp>
              <p:nvGrpSpPr>
                <p:cNvPr id="41" name="组合 40"/>
                <p:cNvGrpSpPr/>
                <p:nvPr/>
              </p:nvGrpSpPr>
              <p:grpSpPr>
                <a:xfrm>
                  <a:off x="5248070" y="2276872"/>
                  <a:ext cx="4076458" cy="4362896"/>
                  <a:chOff x="5152763" y="2327672"/>
                  <a:chExt cx="4076458" cy="4362896"/>
                </a:xfrm>
              </p:grpSpPr>
              <p:grpSp>
                <p:nvGrpSpPr>
                  <p:cNvPr id="40" name="组合 39"/>
                  <p:cNvGrpSpPr/>
                  <p:nvPr/>
                </p:nvGrpSpPr>
                <p:grpSpPr>
                  <a:xfrm>
                    <a:off x="5152763" y="2327672"/>
                    <a:ext cx="4076458" cy="4362896"/>
                    <a:chOff x="5152763" y="2327672"/>
                    <a:chExt cx="4076458" cy="4362896"/>
                  </a:xfrm>
                </p:grpSpPr>
                <p:pic>
                  <p:nvPicPr>
                    <p:cNvPr id="39" name="图片 38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152763" y="2327672"/>
                      <a:ext cx="1862810" cy="436289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2" name="矩形 21"/>
                    <p:cNvSpPr/>
                    <p:nvPr/>
                  </p:nvSpPr>
                  <p:spPr>
                    <a:xfrm>
                      <a:off x="6900570" y="2529770"/>
                      <a:ext cx="2328651" cy="64633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Beam halo collimation </a:t>
                      </a:r>
                    </a:p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position A</a:t>
                      </a:r>
                      <a:endParaRPr lang="en-US" altLang="zh-CN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3" name="矩形 22"/>
                  <p:cNvSpPr/>
                  <p:nvPr/>
                </p:nvSpPr>
                <p:spPr>
                  <a:xfrm>
                    <a:off x="6351517" y="3278405"/>
                    <a:ext cx="2328651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Beam halo collimation </a:t>
                    </a:r>
                  </a:p>
                  <a:p>
                    <a:r>
                      <a:rPr lang="en-US" altLang="zh-CN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position B</a:t>
                    </a:r>
                    <a:endParaRPr lang="en-US" altLang="zh-CN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37" name="直接连接符 36"/>
                <p:cNvCxnSpPr/>
                <p:nvPr/>
              </p:nvCxnSpPr>
              <p:spPr>
                <a:xfrm>
                  <a:off x="6084168" y="2839944"/>
                  <a:ext cx="809126" cy="12992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椭圆 9"/>
              <p:cNvSpPr/>
              <p:nvPr/>
            </p:nvSpPr>
            <p:spPr>
              <a:xfrm>
                <a:off x="5580112" y="3322419"/>
                <a:ext cx="72008" cy="6455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6012160" y="2764852"/>
                <a:ext cx="72008" cy="6455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436096" y="4444569"/>
                <a:ext cx="72008" cy="6455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364088" y="4878312"/>
                <a:ext cx="72008" cy="6455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 flipV="1">
                <a:off x="5449370" y="4914904"/>
                <a:ext cx="490782" cy="1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14" idx="5"/>
              </p:cNvCxnSpPr>
              <p:nvPr/>
            </p:nvCxnSpPr>
            <p:spPr>
              <a:xfrm flipV="1">
                <a:off x="5497559" y="4476844"/>
                <a:ext cx="562280" cy="22823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5671387" y="3357990"/>
                <a:ext cx="700813" cy="199114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矩形 15"/>
            <p:cNvSpPr/>
            <p:nvPr/>
          </p:nvSpPr>
          <p:spPr>
            <a:xfrm>
              <a:off x="6072597" y="4292178"/>
              <a:ext cx="2064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</a:rPr>
                <a:t>A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</a:rPr>
                <a:t>fter </a:t>
              </a:r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</a:rPr>
                <a:t>the thin target</a:t>
              </a:r>
              <a:endParaRPr lang="zh-CN" alt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976417" y="4758197"/>
              <a:ext cx="2160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</a:rPr>
                <a:t>A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</a:rPr>
                <a:t>fter the main </a:t>
              </a:r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</a:rPr>
                <a:t>target</a:t>
              </a:r>
              <a:endParaRPr lang="zh-CN" alt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05916" y="112474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Reduce primary proton beam line acceptance from 350 </a:t>
            </a:r>
            <a:r>
              <a:rPr lang="el-GR" altLang="zh-CN" sz="2400" dirty="0" smtClean="0"/>
              <a:t>π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mm·mrad</a:t>
            </a:r>
            <a:r>
              <a:rPr lang="en-US" altLang="zh-CN" sz="2400" dirty="0" smtClean="0"/>
              <a:t> to 150 </a:t>
            </a:r>
            <a:r>
              <a:rPr lang="el-GR" altLang="zh-CN" sz="2400" dirty="0" smtClean="0"/>
              <a:t>π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mm·mrad</a:t>
            </a:r>
            <a:r>
              <a:rPr lang="en-US" altLang="zh-CN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</a:t>
            </a:r>
            <a:r>
              <a:rPr lang="en-US" altLang="zh-CN" sz="2400" dirty="0" smtClean="0"/>
              <a:t>ontrol beam loss position and region.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169822" y="2852936"/>
            <a:ext cx="56166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Positions</a:t>
            </a:r>
            <a:endParaRPr lang="en-US" altLang="zh-CN" sz="2400" i="1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altLang="zh-CN" sz="2800" dirty="0" smtClean="0"/>
              <a:t>Beam halo collimation position A</a:t>
            </a:r>
          </a:p>
          <a:p>
            <a:pPr marL="342900" indent="-342900">
              <a:buFontTx/>
              <a:buAutoNum type="arabicPeriod"/>
            </a:pPr>
            <a:r>
              <a:rPr lang="en-US" altLang="zh-CN" sz="2800" dirty="0" smtClean="0"/>
              <a:t>Beam halo collimation position B</a:t>
            </a:r>
          </a:p>
          <a:p>
            <a:pPr marL="342900" indent="-342900">
              <a:buAutoNum type="arabicPeriod"/>
            </a:pPr>
            <a:r>
              <a:rPr lang="en-US" altLang="zh-CN" sz="2800" dirty="0" smtClean="0"/>
              <a:t>After the thin target</a:t>
            </a:r>
          </a:p>
          <a:p>
            <a:pPr marL="342900" indent="-342900">
              <a:buAutoNum type="arabicPeriod"/>
            </a:pPr>
            <a:r>
              <a:rPr lang="en-US" altLang="zh-CN" sz="2800" dirty="0" smtClean="0"/>
              <a:t>After the main target</a:t>
            </a:r>
          </a:p>
          <a:p>
            <a:pPr marL="342900" indent="-342900"/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7215206" y="2071678"/>
            <a:ext cx="179889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Baseline scheme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619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/>
          <a:lstStyle/>
          <a:p>
            <a:r>
              <a:rPr lang="en-US" altLang="zh-CN" dirty="0"/>
              <a:t>Choice of collimator’s </a:t>
            </a:r>
            <a:r>
              <a:rPr lang="en-US" altLang="zh-CN" dirty="0" smtClean="0"/>
              <a:t>shielding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4282" y="707938"/>
            <a:ext cx="7893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The design difficulty of collimators mainly is the shielding of induced radiation</a:t>
            </a:r>
            <a:r>
              <a:rPr lang="en-US" altLang="zh-CN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 Collimated proton beam with energy close </a:t>
            </a:r>
            <a:r>
              <a:rPr lang="en-US" altLang="zh-CN" sz="2000" dirty="0"/>
              <a:t>to 1.6 </a:t>
            </a:r>
            <a:r>
              <a:rPr lang="en-US" altLang="zh-CN" sz="2000" dirty="0" err="1" smtClean="0"/>
              <a:t>GeV</a:t>
            </a:r>
            <a:r>
              <a:rPr lang="en-US" altLang="zh-CN" sz="2000" dirty="0" smtClean="0"/>
              <a:t>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32014" y="1579378"/>
            <a:ext cx="621510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</a:rPr>
              <a:t>Shielding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goal:</a:t>
            </a:r>
            <a:endParaRPr lang="en-US" altLang="zh-CN" sz="2400" i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When the equipment is continuously operated for 100 days, and the dose rate outside the shielding can be reduced to 1 </a:t>
            </a:r>
            <a:r>
              <a:rPr lang="en-US" sz="2400" dirty="0" err="1" smtClean="0"/>
              <a:t>mSv</a:t>
            </a:r>
            <a:r>
              <a:rPr lang="en-US" sz="2400" dirty="0" smtClean="0"/>
              <a:t>/h after cooling 4 hours. </a:t>
            </a:r>
            <a:endParaRPr lang="en-US" altLang="zh-CN" sz="2400" dirty="0"/>
          </a:p>
        </p:txBody>
      </p:sp>
      <p:sp>
        <p:nvSpPr>
          <p:cNvPr id="8" name="矩形 7"/>
          <p:cNvSpPr/>
          <p:nvPr/>
        </p:nvSpPr>
        <p:spPr>
          <a:xfrm>
            <a:off x="214282" y="3287537"/>
            <a:ext cx="2717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Shielding schematic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3355203"/>
            <a:ext cx="329148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5296066" y="5846833"/>
            <a:ext cx="3415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Proton beam energy spectrum </a:t>
            </a:r>
          </a:p>
          <a:p>
            <a:r>
              <a:rPr lang="en-US" altLang="zh-CN" sz="2000" dirty="0" smtClean="0"/>
              <a:t>to be collimated</a:t>
            </a:r>
            <a:endParaRPr lang="zh-CN" altLang="en-US" sz="2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717" y="3710110"/>
            <a:ext cx="3876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450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500702"/>
            <a:ext cx="5553262" cy="10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4026940" y="2930042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Copper shielding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928662" y="5572140"/>
            <a:ext cx="1872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Iron shielding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755576" y="201183"/>
            <a:ext cx="4083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</a:rPr>
              <a:t>Comparison of shielding effects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43702" y="1571612"/>
            <a:ext cx="2500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C</a:t>
            </a:r>
            <a:r>
              <a:rPr lang="zh-CN" altLang="en-US" sz="2400" i="1" dirty="0" smtClean="0">
                <a:solidFill>
                  <a:srgbClr val="FF0000"/>
                </a:solidFill>
              </a:rPr>
              <a:t>onclusion</a:t>
            </a:r>
            <a:endParaRPr lang="en-US" altLang="zh-CN" sz="2400" i="1" dirty="0" smtClean="0">
              <a:solidFill>
                <a:srgbClr val="FF0000"/>
              </a:solidFill>
            </a:endParaRPr>
          </a:p>
          <a:p>
            <a:r>
              <a:rPr lang="en-US" altLang="zh-CN" sz="2400" dirty="0"/>
              <a:t>The shielding effect of iron </a:t>
            </a:r>
            <a:r>
              <a:rPr lang="en-US" altLang="zh-CN" sz="2400" dirty="0" smtClean="0"/>
              <a:t>is</a:t>
            </a:r>
          </a:p>
          <a:p>
            <a:r>
              <a:rPr lang="en-US" altLang="zh-CN" sz="2400" dirty="0" smtClean="0"/>
              <a:t> </a:t>
            </a:r>
            <a:r>
              <a:rPr lang="en-US" altLang="zh-CN" sz="2400" dirty="0"/>
              <a:t>obviously </a:t>
            </a:r>
            <a:r>
              <a:rPr lang="en-US" altLang="zh-CN" sz="2400" dirty="0" smtClean="0"/>
              <a:t>better </a:t>
            </a:r>
            <a:r>
              <a:rPr lang="en-US" altLang="zh-CN" sz="2400" dirty="0"/>
              <a:t>than that of </a:t>
            </a:r>
            <a:endParaRPr lang="en-US" altLang="zh-CN" sz="2400" dirty="0" smtClean="0"/>
          </a:p>
          <a:p>
            <a:r>
              <a:rPr lang="en-US" altLang="zh-CN" sz="2400" dirty="0" smtClean="0"/>
              <a:t>concrete </a:t>
            </a:r>
            <a:r>
              <a:rPr lang="en-US" altLang="zh-CN" sz="2400" dirty="0"/>
              <a:t>and copper.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928670"/>
            <a:ext cx="2592287" cy="19719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928670"/>
            <a:ext cx="2540760" cy="20002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57620" y="5572140"/>
            <a:ext cx="2495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Concrete shielding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928662" y="2928934"/>
            <a:ext cx="1872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Iron shielding</a:t>
            </a:r>
            <a:endParaRPr lang="zh-CN" altLang="en-US" sz="2400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714752"/>
            <a:ext cx="2428892" cy="17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6651138" y="4857760"/>
            <a:ext cx="2492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Residual radiation </a:t>
            </a:r>
          </a:p>
          <a:p>
            <a:r>
              <a:rPr lang="en-US" altLang="zh-CN" sz="2400" dirty="0" smtClean="0"/>
              <a:t>dose rate </a:t>
            </a:r>
            <a:endParaRPr lang="zh-CN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714752"/>
            <a:ext cx="24886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595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5679" y="3844602"/>
            <a:ext cx="5553262" cy="10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Choice of collimator’s </a:t>
            </a:r>
            <a:r>
              <a:rPr lang="en-US" altLang="zh-CN" dirty="0" smtClean="0"/>
              <a:t>materials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2411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i="1" dirty="0" smtClean="0">
                <a:solidFill>
                  <a:srgbClr val="FF0000"/>
                </a:solidFill>
              </a:rPr>
              <a:t>          Iron collimator                           Copper </a:t>
            </a:r>
            <a:r>
              <a:rPr lang="en-US" altLang="zh-CN" sz="2400" i="1" dirty="0">
                <a:solidFill>
                  <a:srgbClr val="FF0000"/>
                </a:solidFill>
              </a:rPr>
              <a:t>collimator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5285" y="4966422"/>
            <a:ext cx="8593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C</a:t>
            </a:r>
            <a:r>
              <a:rPr lang="zh-CN" altLang="en-US" sz="2400" i="1" dirty="0" smtClean="0">
                <a:solidFill>
                  <a:srgbClr val="FF0000"/>
                </a:solidFill>
              </a:rPr>
              <a:t>onclusion</a:t>
            </a:r>
            <a:endParaRPr lang="en-US" altLang="zh-CN" sz="2400" i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Induced radiation shielding for Iron </a:t>
            </a:r>
            <a:r>
              <a:rPr lang="en-US" altLang="zh-CN" sz="2400" dirty="0"/>
              <a:t>and copper collimators have almost the same </a:t>
            </a:r>
            <a:r>
              <a:rPr lang="en-US" altLang="zh-CN" sz="2400" dirty="0" smtClean="0"/>
              <a:t>thickness requirement.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Iron </a:t>
            </a:r>
            <a:r>
              <a:rPr lang="en-US" altLang="zh-CN" sz="2400" dirty="0" smtClean="0"/>
              <a:t>material is chosen to cut </a:t>
            </a:r>
            <a:r>
              <a:rPr lang="en-US" altLang="zh-CN" sz="2400" dirty="0"/>
              <a:t>cost</a:t>
            </a:r>
            <a:r>
              <a:rPr lang="en-US" altLang="zh-CN" sz="2400" dirty="0" smtClean="0"/>
              <a:t>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0"/>
            <a:ext cx="2762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000240"/>
            <a:ext cx="2800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164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357826"/>
            <a:ext cx="5553262" cy="10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Choice of </a:t>
            </a:r>
            <a:r>
              <a:rPr lang="en-US" altLang="zh-CN" dirty="0" smtClean="0"/>
              <a:t>collimator’s shape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85" y="1676859"/>
            <a:ext cx="3600400" cy="10691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38328" y="1163012"/>
            <a:ext cx="2928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Collimator schematics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555776" y="2555514"/>
            <a:ext cx="216024" cy="247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2411760" y="2912914"/>
            <a:ext cx="360040" cy="206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063902" y="2647068"/>
            <a:ext cx="562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Iron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500694" y="5643578"/>
            <a:ext cx="162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Tooth structure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500694" y="3286124"/>
            <a:ext cx="159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Block structure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214282" y="42862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C</a:t>
            </a:r>
            <a:r>
              <a:rPr lang="zh-CN" altLang="en-US" sz="2400" i="1" dirty="0" smtClean="0">
                <a:solidFill>
                  <a:srgbClr val="FF0000"/>
                </a:solidFill>
              </a:rPr>
              <a:t>onclusion</a:t>
            </a:r>
            <a:endParaRPr lang="en-US" altLang="zh-CN" sz="2400" dirty="0" smtClean="0"/>
          </a:p>
          <a:p>
            <a:r>
              <a:rPr lang="en-US" altLang="zh-CN" sz="2400" dirty="0"/>
              <a:t>T</a:t>
            </a:r>
            <a:r>
              <a:rPr lang="en-US" altLang="zh-CN" sz="2400" dirty="0" smtClean="0"/>
              <a:t>ooth structure </a:t>
            </a:r>
            <a:r>
              <a:rPr lang="en-US" altLang="zh-CN" sz="2400" dirty="0"/>
              <a:t>does not have a significant advantage in reducing the radial thickness of the </a:t>
            </a:r>
            <a:r>
              <a:rPr lang="en-US" altLang="zh-CN" sz="2400" dirty="0" smtClean="0"/>
              <a:t>shielding.</a:t>
            </a:r>
            <a:endParaRPr lang="zh-CN" altLang="en-US" sz="240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285860"/>
            <a:ext cx="27813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714752"/>
            <a:ext cx="27813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3000372"/>
            <a:ext cx="3409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846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Collimation </a:t>
            </a:r>
            <a:r>
              <a:rPr lang="en-US" altLang="zh-CN" dirty="0"/>
              <a:t>analysis</a:t>
            </a:r>
          </a:p>
        </p:txBody>
      </p:sp>
    </p:spTree>
    <p:extLst>
      <p:ext uri="{BB962C8B-B14F-4D97-AF65-F5344CB8AC3E}">
        <p14:creationId xmlns="" xmlns:p14="http://schemas.microsoft.com/office/powerpoint/2010/main" val="33671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1"/>
          <p:cNvSpPr txBox="1"/>
          <p:nvPr/>
        </p:nvSpPr>
        <p:spPr>
          <a:xfrm>
            <a:off x="2928926" y="5643578"/>
            <a:ext cx="257176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B</a:t>
            </a:r>
            <a:r>
              <a:rPr lang="zh-CN" altLang="en-US" dirty="0" smtClean="0"/>
              <a:t>eam </a:t>
            </a:r>
            <a:r>
              <a:rPr lang="zh-CN" altLang="en-US" dirty="0"/>
              <a:t>spot </a:t>
            </a:r>
            <a:r>
              <a:rPr lang="zh-CN" altLang="en-US" dirty="0" smtClean="0"/>
              <a:t>distribution </a:t>
            </a:r>
            <a:r>
              <a:rPr lang="en-US" altLang="zh-CN" dirty="0" smtClean="0"/>
              <a:t>at position A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126058" y="97879"/>
            <a:ext cx="8863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/>
              <a:t>1.Collimation </a:t>
            </a:r>
            <a:r>
              <a:rPr lang="en-US" altLang="zh-CN" sz="4400" dirty="0"/>
              <a:t>of primary proton beam</a:t>
            </a:r>
            <a:endParaRPr lang="zh-CN" altLang="en-US" sz="4400" dirty="0"/>
          </a:p>
        </p:txBody>
      </p:sp>
      <p:sp>
        <p:nvSpPr>
          <p:cNvPr id="29" name="文本框 29"/>
          <p:cNvSpPr txBox="1"/>
          <p:nvPr/>
        </p:nvSpPr>
        <p:spPr>
          <a:xfrm>
            <a:off x="4439114" y="887948"/>
            <a:ext cx="4209383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i="1" dirty="0">
                <a:solidFill>
                  <a:srgbClr val="FF0000"/>
                </a:solidFill>
              </a:rPr>
              <a:t>Purpose of </a:t>
            </a:r>
            <a:r>
              <a:rPr lang="zh-CN" altLang="en-US" sz="2000" i="1" dirty="0" smtClean="0">
                <a:solidFill>
                  <a:srgbClr val="FF0000"/>
                </a:solidFill>
              </a:rPr>
              <a:t>collimat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Reduce the beam acceptance from </a:t>
            </a:r>
          </a:p>
          <a:p>
            <a:r>
              <a:rPr lang="en-US" altLang="zh-CN" sz="2000" dirty="0" smtClean="0"/>
              <a:t>350 </a:t>
            </a:r>
            <a:r>
              <a:rPr lang="el-GR" altLang="zh-CN" sz="2000" dirty="0" smtClean="0"/>
              <a:t>π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mm·mrad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to  150 </a:t>
            </a:r>
            <a:r>
              <a:rPr lang="el-GR" altLang="zh-CN" sz="2000" dirty="0" smtClean="0"/>
              <a:t>π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mm·mrad</a:t>
            </a:r>
            <a:endParaRPr lang="en-US" altLang="zh-CN" sz="2000" dirty="0" smtClean="0"/>
          </a:p>
          <a:p>
            <a:r>
              <a:rPr lang="en-US" altLang="zh-CN" sz="2000" dirty="0" smtClean="0"/>
              <a:t>by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two collimators(A and 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Collimation hole at position A: |x|&gt;3cm, |y|&gt;2.8cm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Collimation </a:t>
            </a:r>
            <a:r>
              <a:rPr lang="en-US" altLang="zh-CN" sz="2000" dirty="0"/>
              <a:t>hole at position </a:t>
            </a:r>
            <a:r>
              <a:rPr lang="en-US" altLang="zh-CN" sz="2000" dirty="0" smtClean="0"/>
              <a:t>B: </a:t>
            </a:r>
            <a:r>
              <a:rPr lang="en-US" altLang="zh-CN" sz="2000" dirty="0"/>
              <a:t>|x</a:t>
            </a:r>
            <a:r>
              <a:rPr lang="en-US" altLang="zh-CN" sz="2000" dirty="0" smtClean="0"/>
              <a:t>|&gt;3cm</a:t>
            </a:r>
            <a:r>
              <a:rPr lang="en-US" altLang="zh-CN" sz="2000" dirty="0"/>
              <a:t>, |y</a:t>
            </a:r>
            <a:r>
              <a:rPr lang="en-US" altLang="zh-CN" sz="2000" dirty="0" smtClean="0"/>
              <a:t>|&gt;3cm</a:t>
            </a:r>
            <a:endParaRPr lang="en-US" altLang="zh-CN" sz="20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187086" y="1273104"/>
            <a:ext cx="4076458" cy="4362896"/>
            <a:chOff x="5248070" y="2276872"/>
            <a:chExt cx="4076458" cy="4362896"/>
          </a:xfrm>
        </p:grpSpPr>
        <p:grpSp>
          <p:nvGrpSpPr>
            <p:cNvPr id="37" name="组合 36"/>
            <p:cNvGrpSpPr/>
            <p:nvPr/>
          </p:nvGrpSpPr>
          <p:grpSpPr>
            <a:xfrm>
              <a:off x="5248070" y="2276872"/>
              <a:ext cx="4076458" cy="4362896"/>
              <a:chOff x="5248070" y="2276872"/>
              <a:chExt cx="4076458" cy="436289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5248070" y="2276872"/>
                <a:ext cx="4076458" cy="4362896"/>
                <a:chOff x="5248070" y="2276872"/>
                <a:chExt cx="4076458" cy="4362896"/>
              </a:xfrm>
            </p:grpSpPr>
            <p:grpSp>
              <p:nvGrpSpPr>
                <p:cNvPr id="48" name="组合 47"/>
                <p:cNvGrpSpPr/>
                <p:nvPr/>
              </p:nvGrpSpPr>
              <p:grpSpPr>
                <a:xfrm>
                  <a:off x="5248070" y="2276872"/>
                  <a:ext cx="4076458" cy="4362896"/>
                  <a:chOff x="5152763" y="2327672"/>
                  <a:chExt cx="4076458" cy="4362896"/>
                </a:xfrm>
              </p:grpSpPr>
              <p:grpSp>
                <p:nvGrpSpPr>
                  <p:cNvPr id="50" name="组合 49"/>
                  <p:cNvGrpSpPr/>
                  <p:nvPr/>
                </p:nvGrpSpPr>
                <p:grpSpPr>
                  <a:xfrm>
                    <a:off x="5152763" y="2327672"/>
                    <a:ext cx="4076458" cy="4362896"/>
                    <a:chOff x="5152763" y="2327672"/>
                    <a:chExt cx="4076458" cy="4362896"/>
                  </a:xfrm>
                </p:grpSpPr>
                <p:pic>
                  <p:nvPicPr>
                    <p:cNvPr id="52" name="图片 5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152763" y="2327672"/>
                      <a:ext cx="1862810" cy="436289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3" name="矩形 52"/>
                    <p:cNvSpPr/>
                    <p:nvPr/>
                  </p:nvSpPr>
                  <p:spPr>
                    <a:xfrm>
                      <a:off x="6900570" y="2529770"/>
                      <a:ext cx="2328651" cy="64633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Beam halo collimation </a:t>
                      </a:r>
                    </a:p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position A</a:t>
                      </a:r>
                      <a:endParaRPr lang="en-US" altLang="zh-CN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51" name="矩形 50"/>
                  <p:cNvSpPr/>
                  <p:nvPr/>
                </p:nvSpPr>
                <p:spPr>
                  <a:xfrm>
                    <a:off x="6351517" y="3278405"/>
                    <a:ext cx="2328651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Beam halo collimation </a:t>
                    </a:r>
                  </a:p>
                  <a:p>
                    <a:r>
                      <a:rPr lang="en-US" altLang="zh-CN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Position B</a:t>
                    </a:r>
                    <a:endParaRPr lang="en-US" altLang="zh-CN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49" name="直接连接符 48"/>
                <p:cNvCxnSpPr/>
                <p:nvPr/>
              </p:nvCxnSpPr>
              <p:spPr>
                <a:xfrm>
                  <a:off x="6084168" y="2839944"/>
                  <a:ext cx="809126" cy="12992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椭圆 40"/>
              <p:cNvSpPr/>
              <p:nvPr/>
            </p:nvSpPr>
            <p:spPr>
              <a:xfrm>
                <a:off x="5580112" y="3322419"/>
                <a:ext cx="72008" cy="6455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6012160" y="2764852"/>
                <a:ext cx="72008" cy="6455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436096" y="4444569"/>
                <a:ext cx="72008" cy="6455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5364088" y="4878312"/>
                <a:ext cx="72008" cy="6455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 flipV="1">
                <a:off x="5449370" y="4914904"/>
                <a:ext cx="490782" cy="1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stCxn id="43" idx="5"/>
              </p:cNvCxnSpPr>
              <p:nvPr/>
            </p:nvCxnSpPr>
            <p:spPr>
              <a:xfrm flipV="1">
                <a:off x="5497559" y="4476844"/>
                <a:ext cx="562280" cy="22823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5671387" y="3357990"/>
                <a:ext cx="700813" cy="199114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矩形 37"/>
            <p:cNvSpPr/>
            <p:nvPr/>
          </p:nvSpPr>
          <p:spPr>
            <a:xfrm>
              <a:off x="6072597" y="4292178"/>
              <a:ext cx="2064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</a:rPr>
                <a:t>A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</a:rPr>
                <a:t>fter </a:t>
              </a:r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</a:rPr>
                <a:t>the thin target</a:t>
              </a:r>
              <a:endParaRPr lang="zh-CN" alt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976417" y="4758197"/>
              <a:ext cx="2160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</a:rPr>
                <a:t>A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</a:rPr>
                <a:t>fter the main </a:t>
              </a:r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</a:rPr>
                <a:t>target</a:t>
              </a:r>
              <a:endParaRPr lang="zh-CN" alt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57488" y="3571876"/>
            <a:ext cx="2922907" cy="2000264"/>
            <a:chOff x="2928926" y="3571876"/>
            <a:chExt cx="2922907" cy="2000264"/>
          </a:xfrm>
        </p:grpSpPr>
        <p:pic>
          <p:nvPicPr>
            <p:cNvPr id="5" name="图片 4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926" y="3571876"/>
              <a:ext cx="2922907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3857620" y="4209689"/>
              <a:ext cx="756000" cy="57663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643314"/>
            <a:ext cx="2357454" cy="18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矩形 26"/>
          <p:cNvSpPr/>
          <p:nvPr/>
        </p:nvSpPr>
        <p:spPr>
          <a:xfrm>
            <a:off x="6429388" y="4000504"/>
            <a:ext cx="928694" cy="9286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文本框 11"/>
          <p:cNvSpPr txBox="1"/>
          <p:nvPr/>
        </p:nvSpPr>
        <p:spPr>
          <a:xfrm>
            <a:off x="5857884" y="5643578"/>
            <a:ext cx="253054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B</a:t>
            </a:r>
            <a:r>
              <a:rPr lang="zh-CN" altLang="en-US" dirty="0" smtClean="0"/>
              <a:t>eam spot distribution</a:t>
            </a:r>
            <a:r>
              <a:rPr lang="en-US" altLang="zh-CN" dirty="0"/>
              <a:t> </a:t>
            </a:r>
            <a:r>
              <a:rPr lang="en-US" altLang="zh-CN" dirty="0" smtClean="0"/>
              <a:t>at position B</a:t>
            </a:r>
            <a:endParaRPr lang="zh-CN" altLang="en-US" sz="1600" dirty="0"/>
          </a:p>
        </p:txBody>
      </p:sp>
      <p:sp>
        <p:nvSpPr>
          <p:cNvPr id="30" name="矩形 29"/>
          <p:cNvSpPr/>
          <p:nvPr/>
        </p:nvSpPr>
        <p:spPr>
          <a:xfrm>
            <a:off x="4357686" y="4857760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260W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72330" y="485776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70W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7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894</Words>
  <Application>Microsoft Office PowerPoint</Application>
  <PresentationFormat>全屏显示(4:3)</PresentationFormat>
  <Paragraphs>166</Paragraphs>
  <Slides>18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Motivation and collimation positions</vt:lpstr>
      <vt:lpstr>Choice of collimator’s shielding</vt:lpstr>
      <vt:lpstr>幻灯片 5</vt:lpstr>
      <vt:lpstr>Choice of collimator’s materials</vt:lpstr>
      <vt:lpstr>Choice of collimator’s shape</vt:lpstr>
      <vt:lpstr>Collimation analysis</vt:lpstr>
      <vt:lpstr>幻灯片 9</vt:lpstr>
      <vt:lpstr>幻灯片 10</vt:lpstr>
      <vt:lpstr>幻灯片 11</vt:lpstr>
      <vt:lpstr>幻灯片 12</vt:lpstr>
      <vt:lpstr>幻灯片 13</vt:lpstr>
      <vt:lpstr>幻灯片 14</vt:lpstr>
      <vt:lpstr>Design of proton beam dump  </vt:lpstr>
      <vt:lpstr>幻灯片 16</vt:lpstr>
      <vt:lpstr>幻灯片 17</vt:lpstr>
      <vt:lpstr>幻灯片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束流组</dc:creator>
  <cp:lastModifiedBy>束流组</cp:lastModifiedBy>
  <cp:revision>227</cp:revision>
  <dcterms:created xsi:type="dcterms:W3CDTF">2018-11-13T02:45:00Z</dcterms:created>
  <dcterms:modified xsi:type="dcterms:W3CDTF">2018-11-20T06:27:25Z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